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CB00-14EF-4B08-B97A-EBE1D83C7D6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F788A-2850-4484-B611-0452E6E24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150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CB00-14EF-4B08-B97A-EBE1D83C7D6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F788A-2850-4484-B611-0452E6E24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34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CB00-14EF-4B08-B97A-EBE1D83C7D6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F788A-2850-4484-B611-0452E6E24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7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CB00-14EF-4B08-B97A-EBE1D83C7D6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F788A-2850-4484-B611-0452E6E24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099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CB00-14EF-4B08-B97A-EBE1D83C7D6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F788A-2850-4484-B611-0452E6E24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30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CB00-14EF-4B08-B97A-EBE1D83C7D6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F788A-2850-4484-B611-0452E6E24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CB00-14EF-4B08-B97A-EBE1D83C7D6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F788A-2850-4484-B611-0452E6E24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2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CB00-14EF-4B08-B97A-EBE1D83C7D6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F788A-2850-4484-B611-0452E6E24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37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CB00-14EF-4B08-B97A-EBE1D83C7D6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F788A-2850-4484-B611-0452E6E24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16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CB00-14EF-4B08-B97A-EBE1D83C7D6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F788A-2850-4484-B611-0452E6E24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6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1CB00-14EF-4B08-B97A-EBE1D83C7D6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F788A-2850-4484-B611-0452E6E24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444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1CB00-14EF-4B08-B97A-EBE1D83C7D6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F788A-2850-4484-B611-0452E6E24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381000"/>
            <a:ext cx="7928774" cy="1693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Arba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Minch University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Arba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Minch Water Technology Institute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Hydraulic and Water Resources Engineering Faculty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31135" y="2286000"/>
            <a:ext cx="7143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400" b="1" dirty="0" smtClean="0">
                <a:solidFill>
                  <a:srgbClr val="7030A0"/>
                </a:solidFill>
                <a:latin typeface="Comic Sans MS" pitchFamily="66" charset="0"/>
              </a:rPr>
              <a:t>SOIL MECHANICS-II(CENG 2082)</a:t>
            </a:r>
            <a:endParaRPr lang="en-US" sz="24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390483" y="3116997"/>
            <a:ext cx="33153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COURSE OUT LINE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181600"/>
            <a:ext cx="1409700" cy="1409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5038725"/>
            <a:ext cx="1972591" cy="169545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-1300901" y="3795870"/>
            <a:ext cx="692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>
                <a:latin typeface="Comic Sans MS" pitchFamily="66" charset="0"/>
              </a:rPr>
              <a:t>by: Yonas B.(MSc.)</a:t>
            </a:r>
            <a:endParaRPr lang="en-MY" sz="2400" b="1" dirty="0">
              <a:latin typeface="Comic Sans MS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57551" y="4267200"/>
            <a:ext cx="87802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atin typeface="Comic Sans MS" pitchFamily="66" charset="0"/>
                <a:cs typeface="Calibri" panose="020F0502020204030204" pitchFamily="34" charset="0"/>
              </a:rPr>
              <a:t>Faculty of Hydraulic and Water Resources Engineering</a:t>
            </a:r>
            <a:br>
              <a:rPr lang="en-US" sz="2400" b="1" i="1" dirty="0">
                <a:latin typeface="Comic Sans MS" pitchFamily="66" charset="0"/>
                <a:cs typeface="Calibri" panose="020F0502020204030204" pitchFamily="34" charset="0"/>
              </a:rPr>
            </a:br>
            <a:r>
              <a:rPr lang="en-US" sz="2400" b="1" i="1" dirty="0" err="1">
                <a:latin typeface="Comic Sans MS" pitchFamily="66" charset="0"/>
                <a:cs typeface="Calibri" panose="020F0502020204030204" pitchFamily="34" charset="0"/>
              </a:rPr>
              <a:t>Arba</a:t>
            </a:r>
            <a:r>
              <a:rPr lang="en-US" sz="2400" b="1" i="1" dirty="0">
                <a:latin typeface="Comic Sans MS" pitchFamily="66" charset="0"/>
                <a:cs typeface="Calibri" panose="020F0502020204030204" pitchFamily="34" charset="0"/>
              </a:rPr>
              <a:t> Minch Water Technology Institute</a:t>
            </a:r>
            <a:r>
              <a:rPr lang="en-US" sz="2400" b="1" dirty="0">
                <a:latin typeface="Comic Sans MS" pitchFamily="66" charset="0"/>
                <a:cs typeface="Calibri" panose="020F0502020204030204" pitchFamily="34" charset="0"/>
              </a:rPr>
              <a:t/>
            </a:r>
            <a:br>
              <a:rPr lang="en-US" sz="2400" b="1" dirty="0">
                <a:latin typeface="Comic Sans MS" pitchFamily="66" charset="0"/>
                <a:cs typeface="Calibri" panose="020F0502020204030204" pitchFamily="34" charset="0"/>
              </a:rPr>
            </a:br>
            <a:endParaRPr lang="en-US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094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83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7030A0"/>
                </a:solidFill>
                <a:latin typeface="Comic Sans MS" pitchFamily="66" charset="0"/>
              </a:rPr>
              <a:t>Objective</a:t>
            </a:r>
            <a:endParaRPr lang="en-US" sz="2400" dirty="0">
              <a:solidFill>
                <a:srgbClr val="7030A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omic Sans MS" pitchFamily="66" charset="0"/>
              </a:rPr>
              <a:t>The major objective of this course is to determine the magnitudes of the engineering property of soil and to utilize geotechnical analysis of soil.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7030A0"/>
                </a:solidFill>
                <a:latin typeface="Comic Sans MS" pitchFamily="66" charset="0"/>
              </a:rPr>
              <a:t>Outcomes</a:t>
            </a:r>
            <a:endParaRPr lang="en-US" sz="2400" dirty="0">
              <a:solidFill>
                <a:srgbClr val="7030A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omic Sans MS" pitchFamily="66" charset="0"/>
              </a:rPr>
              <a:t>At the end of this course students will be able to: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latin typeface="Comic Sans MS" pitchFamily="66" charset="0"/>
              </a:rPr>
              <a:t>Understand and determine shear strength of soils.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latin typeface="Comic Sans MS" pitchFamily="66" charset="0"/>
              </a:rPr>
              <a:t>Evaluate the state of stress in a soil mass.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latin typeface="Comic Sans MS" pitchFamily="66" charset="0"/>
              </a:rPr>
              <a:t>Estimate lateral earth pressure on earth retaining structures and sheet pile walls.</a:t>
            </a: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latin typeface="Comic Sans MS" pitchFamily="66" charset="0"/>
              </a:rPr>
              <a:t>Know how to calculate stability of slopes.</a:t>
            </a:r>
          </a:p>
        </p:txBody>
      </p:sp>
    </p:spTree>
    <p:extLst>
      <p:ext uri="{BB962C8B-B14F-4D97-AF65-F5344CB8AC3E}">
        <p14:creationId xmlns:p14="http://schemas.microsoft.com/office/powerpoint/2010/main" val="975124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52400"/>
            <a:ext cx="883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7030A0"/>
                </a:solidFill>
                <a:latin typeface="Comic Sans MS" pitchFamily="66" charset="0"/>
              </a:rPr>
              <a:t>CHAPTER 1:  SHEAR STRENGTH OF SOILS</a:t>
            </a:r>
            <a:endParaRPr lang="en-US" sz="24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1.1 Introduction</a:t>
            </a:r>
            <a:endParaRPr lang="en-US" sz="2400" dirty="0"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1.2 Definitions </a:t>
            </a:r>
            <a:r>
              <a:rPr lang="en-US" sz="2400" dirty="0">
                <a:latin typeface="Comic Sans MS" pitchFamily="66" charset="0"/>
              </a:rPr>
              <a:t>of Key Terms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1.3 Coulomb`s </a:t>
            </a:r>
            <a:r>
              <a:rPr lang="en-US" sz="2400" dirty="0">
                <a:latin typeface="Comic Sans MS" pitchFamily="66" charset="0"/>
              </a:rPr>
              <a:t>Friction Law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1.4 Mohr`s </a:t>
            </a:r>
            <a:r>
              <a:rPr lang="en-US" sz="2400" dirty="0">
                <a:latin typeface="Comic Sans MS" pitchFamily="66" charset="0"/>
              </a:rPr>
              <a:t>Circle for Stress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1.5 Mohr </a:t>
            </a:r>
            <a:r>
              <a:rPr lang="en-US" sz="2400" dirty="0">
                <a:latin typeface="Comic Sans MS" pitchFamily="66" charset="0"/>
              </a:rPr>
              <a:t>Coulomb Failure Criteria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1.6 Drained </a:t>
            </a:r>
            <a:r>
              <a:rPr lang="en-US" sz="2400" dirty="0">
                <a:latin typeface="Comic Sans MS" pitchFamily="66" charset="0"/>
              </a:rPr>
              <a:t>and Un drained Shear Strength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1.7 Laboratory </a:t>
            </a:r>
            <a:r>
              <a:rPr lang="en-US" sz="2400" dirty="0">
                <a:latin typeface="Comic Sans MS" pitchFamily="66" charset="0"/>
              </a:rPr>
              <a:t>Shear Strength Tests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1.8 Field </a:t>
            </a:r>
            <a:r>
              <a:rPr lang="en-US" sz="2400" dirty="0">
                <a:latin typeface="Comic Sans MS" pitchFamily="66" charset="0"/>
              </a:rPr>
              <a:t>Tests</a:t>
            </a:r>
          </a:p>
        </p:txBody>
      </p:sp>
    </p:spTree>
    <p:extLst>
      <p:ext uri="{BB962C8B-B14F-4D97-AF65-F5344CB8AC3E}">
        <p14:creationId xmlns:p14="http://schemas.microsoft.com/office/powerpoint/2010/main" val="2512931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6868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Comic Sans MS" pitchFamily="66" charset="0"/>
              </a:rPr>
              <a:t>CHAPTER 2: STRESS DISTRIBUTION IN SOILS DUE TO SURFACE LOADS</a:t>
            </a:r>
            <a:endParaRPr lang="en-US" sz="24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lvl="0"/>
            <a:endParaRPr lang="en-US" sz="2800" dirty="0" smtClean="0">
              <a:latin typeface="Comic Sans MS" pitchFamily="66" charset="0"/>
            </a:endParaRPr>
          </a:p>
          <a:p>
            <a:pPr lvl="0"/>
            <a:r>
              <a:rPr lang="en-US" sz="2800" dirty="0" smtClean="0">
                <a:latin typeface="Comic Sans MS" pitchFamily="66" charset="0"/>
              </a:rPr>
              <a:t>2.1 Introduction</a:t>
            </a:r>
            <a:endParaRPr lang="en-US" sz="2400" dirty="0">
              <a:latin typeface="Comic Sans MS" pitchFamily="66" charset="0"/>
            </a:endParaRPr>
          </a:p>
          <a:p>
            <a:pPr lvl="2"/>
            <a:r>
              <a:rPr lang="en-US" sz="2800" dirty="0" smtClean="0">
                <a:latin typeface="Comic Sans MS" pitchFamily="66" charset="0"/>
              </a:rPr>
              <a:t>2.1.1 Point </a:t>
            </a:r>
            <a:r>
              <a:rPr lang="en-US" sz="2800" dirty="0">
                <a:latin typeface="Comic Sans MS" pitchFamily="66" charset="0"/>
              </a:rPr>
              <a:t>load</a:t>
            </a:r>
            <a:endParaRPr lang="en-US" sz="2400" dirty="0">
              <a:latin typeface="Comic Sans MS" pitchFamily="66" charset="0"/>
            </a:endParaRPr>
          </a:p>
          <a:p>
            <a:pPr lvl="2"/>
            <a:r>
              <a:rPr lang="en-US" sz="2800" dirty="0" smtClean="0">
                <a:latin typeface="Comic Sans MS" pitchFamily="66" charset="0"/>
              </a:rPr>
              <a:t>2.1.2 Line </a:t>
            </a:r>
            <a:r>
              <a:rPr lang="en-US" sz="2800" dirty="0">
                <a:latin typeface="Comic Sans MS" pitchFamily="66" charset="0"/>
              </a:rPr>
              <a:t>load</a:t>
            </a:r>
            <a:endParaRPr lang="en-US" sz="2400" dirty="0">
              <a:latin typeface="Comic Sans MS" pitchFamily="66" charset="0"/>
            </a:endParaRPr>
          </a:p>
          <a:p>
            <a:pPr lvl="2"/>
            <a:r>
              <a:rPr lang="en-US" sz="2800" dirty="0" smtClean="0">
                <a:latin typeface="Comic Sans MS" pitchFamily="66" charset="0"/>
              </a:rPr>
              <a:t>2.1.3 Line </a:t>
            </a:r>
            <a:r>
              <a:rPr lang="en-US" sz="2800" dirty="0">
                <a:latin typeface="Comic Sans MS" pitchFamily="66" charset="0"/>
              </a:rPr>
              <a:t>load near a buried earth retaining structures</a:t>
            </a:r>
            <a:endParaRPr lang="en-US" sz="2400" dirty="0">
              <a:latin typeface="Comic Sans MS" pitchFamily="66" charset="0"/>
            </a:endParaRPr>
          </a:p>
          <a:p>
            <a:pPr lvl="2"/>
            <a:r>
              <a:rPr lang="en-US" sz="2800" dirty="0" smtClean="0">
                <a:latin typeface="Comic Sans MS" pitchFamily="66" charset="0"/>
              </a:rPr>
              <a:t>2.1.4 Strip </a:t>
            </a:r>
            <a:r>
              <a:rPr lang="en-US" sz="2800" dirty="0">
                <a:latin typeface="Comic Sans MS" pitchFamily="66" charset="0"/>
              </a:rPr>
              <a:t>Load</a:t>
            </a:r>
            <a:endParaRPr lang="en-US" sz="2400" dirty="0">
              <a:latin typeface="Comic Sans MS" pitchFamily="66" charset="0"/>
            </a:endParaRPr>
          </a:p>
          <a:p>
            <a:pPr lvl="2"/>
            <a:r>
              <a:rPr lang="en-US" sz="2800" dirty="0" smtClean="0">
                <a:latin typeface="Comic Sans MS" pitchFamily="66" charset="0"/>
              </a:rPr>
              <a:t>2.1.5 Uniformly </a:t>
            </a:r>
            <a:r>
              <a:rPr lang="en-US" sz="2800" dirty="0">
                <a:latin typeface="Comic Sans MS" pitchFamily="66" charset="0"/>
              </a:rPr>
              <a:t>Loaded Circular area</a:t>
            </a:r>
            <a:endParaRPr lang="en-US" sz="2400" dirty="0">
              <a:latin typeface="Comic Sans MS" pitchFamily="66" charset="0"/>
            </a:endParaRPr>
          </a:p>
          <a:p>
            <a:pPr lvl="2"/>
            <a:r>
              <a:rPr lang="en-US" sz="2800" dirty="0" smtClean="0">
                <a:latin typeface="Comic Sans MS" pitchFamily="66" charset="0"/>
              </a:rPr>
              <a:t>2.1.6 Uniformly </a:t>
            </a:r>
            <a:r>
              <a:rPr lang="en-US" sz="2800" dirty="0">
                <a:latin typeface="Comic Sans MS" pitchFamily="66" charset="0"/>
              </a:rPr>
              <a:t>Loaded Rectangular area</a:t>
            </a:r>
            <a:endParaRPr lang="en-US" sz="2400" dirty="0">
              <a:latin typeface="Comic Sans MS" pitchFamily="66" charset="0"/>
            </a:endParaRPr>
          </a:p>
          <a:p>
            <a:pPr lvl="2"/>
            <a:r>
              <a:rPr lang="en-US" sz="2800" dirty="0" smtClean="0">
                <a:latin typeface="Comic Sans MS" pitchFamily="66" charset="0"/>
              </a:rPr>
              <a:t>2.1.7 Approximate </a:t>
            </a:r>
            <a:r>
              <a:rPr lang="en-US" sz="2800" dirty="0">
                <a:latin typeface="Comic Sans MS" pitchFamily="66" charset="0"/>
              </a:rPr>
              <a:t>Method for Rectangular Loads</a:t>
            </a:r>
            <a:endParaRPr lang="en-US" sz="2400" dirty="0">
              <a:latin typeface="Comic Sans MS" pitchFamily="66" charset="0"/>
            </a:endParaRPr>
          </a:p>
          <a:p>
            <a:pPr lvl="2"/>
            <a:r>
              <a:rPr lang="en-US" sz="2800" dirty="0" smtClean="0">
                <a:latin typeface="Comic Sans MS" pitchFamily="66" charset="0"/>
              </a:rPr>
              <a:t>2.1.8 Vertical </a:t>
            </a:r>
            <a:r>
              <a:rPr lang="en-US" sz="2800" dirty="0">
                <a:latin typeface="Comic Sans MS" pitchFamily="66" charset="0"/>
              </a:rPr>
              <a:t>Stress below arbitrarily shaped area</a:t>
            </a:r>
            <a:endParaRPr lang="en-US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53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240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7030A0"/>
                </a:solidFill>
                <a:latin typeface="Comic Sans MS" pitchFamily="66" charset="0"/>
              </a:rPr>
              <a:t>CHAPTER 3: LATERAL EARTH PRESSURE</a:t>
            </a:r>
            <a:endParaRPr lang="en-US" sz="24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3.1 Introduction</a:t>
            </a:r>
            <a:endParaRPr lang="en-US" sz="2400" dirty="0"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3.2 Definitions </a:t>
            </a:r>
            <a:r>
              <a:rPr lang="en-US" sz="2400" dirty="0">
                <a:latin typeface="Comic Sans MS" pitchFamily="66" charset="0"/>
              </a:rPr>
              <a:t>of Key Terms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3.3 Lateral </a:t>
            </a:r>
            <a:r>
              <a:rPr lang="en-US" sz="2400" dirty="0">
                <a:latin typeface="Comic Sans MS" pitchFamily="66" charset="0"/>
              </a:rPr>
              <a:t>Earth Pressure at Rest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3.4 Active </a:t>
            </a:r>
            <a:r>
              <a:rPr lang="en-US" sz="2400" dirty="0">
                <a:latin typeface="Comic Sans MS" pitchFamily="66" charset="0"/>
              </a:rPr>
              <a:t>and Passive Lateral Earth Pressures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3.5 </a:t>
            </a:r>
            <a:r>
              <a:rPr lang="en-US" sz="2400" dirty="0" err="1" smtClean="0">
                <a:latin typeface="Comic Sans MS" pitchFamily="66" charset="0"/>
              </a:rPr>
              <a:t>Rankine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Active and Passive Earth Pressures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3.5.1 Lateral </a:t>
            </a:r>
            <a:r>
              <a:rPr lang="en-US" sz="2400" dirty="0">
                <a:latin typeface="Comic Sans MS" pitchFamily="66" charset="0"/>
              </a:rPr>
              <a:t>Earth Pressure due to Surcharge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3.3.2 Lateral </a:t>
            </a:r>
            <a:r>
              <a:rPr lang="en-US" sz="2400" dirty="0">
                <a:latin typeface="Comic Sans MS" pitchFamily="66" charset="0"/>
              </a:rPr>
              <a:t>Earth Pressure when Ground Water is Present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3.5.3 Summary </a:t>
            </a:r>
            <a:r>
              <a:rPr lang="en-US" sz="2400" dirty="0">
                <a:latin typeface="Comic Sans MS" pitchFamily="66" charset="0"/>
              </a:rPr>
              <a:t>of </a:t>
            </a:r>
            <a:r>
              <a:rPr lang="en-US" sz="2400" dirty="0" err="1">
                <a:latin typeface="Comic Sans MS" pitchFamily="66" charset="0"/>
              </a:rPr>
              <a:t>Rankine</a:t>
            </a:r>
            <a:r>
              <a:rPr lang="en-US" sz="2400" dirty="0">
                <a:latin typeface="Comic Sans MS" pitchFamily="66" charset="0"/>
              </a:rPr>
              <a:t> Lateral Earth Pressure Theory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3.5.4 </a:t>
            </a:r>
            <a:r>
              <a:rPr lang="en-US" sz="2400" dirty="0" err="1" smtClean="0">
                <a:latin typeface="Comic Sans MS" pitchFamily="66" charset="0"/>
              </a:rPr>
              <a:t>Rankine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Active and Passive Earth Pressure for Inclined </a:t>
            </a:r>
            <a:r>
              <a:rPr lang="en-US" sz="2400" dirty="0" smtClean="0">
                <a:latin typeface="Comic Sans MS" pitchFamily="66" charset="0"/>
              </a:rPr>
              <a:t>  Granular </a:t>
            </a:r>
            <a:r>
              <a:rPr lang="en-US" sz="2400" dirty="0">
                <a:latin typeface="Comic Sans MS" pitchFamily="66" charset="0"/>
              </a:rPr>
              <a:t>Back Fill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3.6 Coulomb`s </a:t>
            </a:r>
            <a:r>
              <a:rPr lang="en-US" sz="2400" dirty="0">
                <a:latin typeface="Comic Sans MS" pitchFamily="66" charset="0"/>
              </a:rPr>
              <a:t>Earth Pressure Theory</a:t>
            </a:r>
          </a:p>
        </p:txBody>
      </p:sp>
    </p:spTree>
    <p:extLst>
      <p:ext uri="{BB962C8B-B14F-4D97-AF65-F5344CB8AC3E}">
        <p14:creationId xmlns:p14="http://schemas.microsoft.com/office/powerpoint/2010/main" val="1544205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52400" y="152400"/>
            <a:ext cx="8915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7030A0"/>
                </a:solidFill>
                <a:latin typeface="Comic Sans MS" pitchFamily="66" charset="0"/>
              </a:rPr>
              <a:t>CHAPTER 4: SLOPE STABILITY</a:t>
            </a:r>
            <a:endParaRPr lang="en-US" sz="24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endParaRPr lang="en-US" sz="2400" dirty="0" smtClean="0"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4.1 Introduction</a:t>
            </a:r>
            <a:endParaRPr lang="en-US" sz="2400" dirty="0"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4.2 Definition </a:t>
            </a:r>
            <a:r>
              <a:rPr lang="en-US" sz="2400" dirty="0">
                <a:latin typeface="Comic Sans MS" pitchFamily="66" charset="0"/>
              </a:rPr>
              <a:t>of Key Terms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4.3 Some </a:t>
            </a:r>
            <a:r>
              <a:rPr lang="en-US" sz="2400" dirty="0">
                <a:latin typeface="Comic Sans MS" pitchFamily="66" charset="0"/>
              </a:rPr>
              <a:t>Type of Slope Failure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4.4 Some </a:t>
            </a:r>
            <a:r>
              <a:rPr lang="en-US" sz="2400" dirty="0">
                <a:latin typeface="Comic Sans MS" pitchFamily="66" charset="0"/>
              </a:rPr>
              <a:t>Causes of Slope Failure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4.5 Two-Dimensional </a:t>
            </a:r>
            <a:r>
              <a:rPr lang="en-US" sz="2400" dirty="0">
                <a:latin typeface="Comic Sans MS" pitchFamily="66" charset="0"/>
              </a:rPr>
              <a:t>Slope Stability Analysis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   4.5.1 Stability </a:t>
            </a:r>
            <a:r>
              <a:rPr lang="en-US" sz="2400" dirty="0">
                <a:latin typeface="Comic Sans MS" pitchFamily="66" charset="0"/>
              </a:rPr>
              <a:t>Analysis of Infinite </a:t>
            </a:r>
            <a:r>
              <a:rPr lang="en-US" sz="2400" dirty="0" smtClean="0">
                <a:latin typeface="Comic Sans MS" pitchFamily="66" charset="0"/>
              </a:rPr>
              <a:t>Slopes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   4.5.2 Rotational </a:t>
            </a:r>
            <a:r>
              <a:rPr lang="en-US" sz="2400" dirty="0">
                <a:latin typeface="Comic Sans MS" pitchFamily="66" charset="0"/>
              </a:rPr>
              <a:t>Slope Failure</a:t>
            </a:r>
          </a:p>
          <a:p>
            <a:pPr lvl="0">
              <a:lnSpc>
                <a:spcPct val="150000"/>
              </a:lnSpc>
            </a:pPr>
            <a:endParaRPr lang="en-US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865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254" y="20782"/>
            <a:ext cx="89777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7030A0"/>
                </a:solidFill>
                <a:latin typeface="Comic Sans MS" pitchFamily="66" charset="0"/>
              </a:rPr>
              <a:t>REFERENCES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1. </a:t>
            </a:r>
            <a:r>
              <a:rPr lang="en-US" sz="2400" dirty="0" err="1" smtClean="0">
                <a:latin typeface="Comic Sans MS" pitchFamily="66" charset="0"/>
              </a:rPr>
              <a:t>Teferra</a:t>
            </a:r>
            <a:r>
              <a:rPr lang="en-US" sz="2400" dirty="0">
                <a:latin typeface="Comic Sans MS" pitchFamily="66" charset="0"/>
              </a:rPr>
              <a:t>, A. &amp; </a:t>
            </a:r>
            <a:r>
              <a:rPr lang="en-US" sz="2400" dirty="0" err="1">
                <a:latin typeface="Comic Sans MS" pitchFamily="66" charset="0"/>
              </a:rPr>
              <a:t>Mesfin</a:t>
            </a:r>
            <a:r>
              <a:rPr lang="en-US" sz="2400" dirty="0">
                <a:latin typeface="Comic Sans MS" pitchFamily="66" charset="0"/>
              </a:rPr>
              <a:t>, L., </a:t>
            </a:r>
            <a:r>
              <a:rPr lang="en-US" sz="2400" b="1" dirty="0">
                <a:latin typeface="Comic Sans MS" pitchFamily="66" charset="0"/>
              </a:rPr>
              <a:t>1999</a:t>
            </a:r>
            <a:r>
              <a:rPr lang="en-US" sz="2400" dirty="0">
                <a:latin typeface="Comic Sans MS" pitchFamily="66" charset="0"/>
              </a:rPr>
              <a:t>. Soil Mechanics, AAU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2. </a:t>
            </a:r>
            <a:r>
              <a:rPr lang="en-US" sz="2400" dirty="0" err="1" smtClean="0">
                <a:latin typeface="Comic Sans MS" pitchFamily="66" charset="0"/>
              </a:rPr>
              <a:t>Budhu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M., </a:t>
            </a:r>
            <a:r>
              <a:rPr lang="en-US" sz="2400" b="1" dirty="0">
                <a:latin typeface="Comic Sans MS" pitchFamily="66" charset="0"/>
              </a:rPr>
              <a:t>2000</a:t>
            </a:r>
            <a:r>
              <a:rPr lang="en-US" sz="2400" dirty="0">
                <a:latin typeface="Comic Sans MS" pitchFamily="66" charset="0"/>
              </a:rPr>
              <a:t>. Soil Mechanics and Foundations, Wiley and Sons.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3. </a:t>
            </a:r>
            <a:r>
              <a:rPr lang="en-US" sz="2400" dirty="0" err="1" smtClean="0">
                <a:latin typeface="Comic Sans MS" pitchFamily="66" charset="0"/>
              </a:rPr>
              <a:t>Cernica</a:t>
            </a:r>
            <a:r>
              <a:rPr lang="en-US" sz="2400" dirty="0">
                <a:latin typeface="Comic Sans MS" pitchFamily="66" charset="0"/>
              </a:rPr>
              <a:t>, J. N., </a:t>
            </a:r>
            <a:r>
              <a:rPr lang="en-US" sz="2400" b="1" dirty="0">
                <a:latin typeface="Comic Sans MS" pitchFamily="66" charset="0"/>
              </a:rPr>
              <a:t>1995</a:t>
            </a:r>
            <a:r>
              <a:rPr lang="en-US" sz="2400" dirty="0">
                <a:latin typeface="Comic Sans MS" pitchFamily="66" charset="0"/>
              </a:rPr>
              <a:t>. Geotechnical Engineering - Soil Mechanics, Wiley and sons.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4. </a:t>
            </a:r>
            <a:r>
              <a:rPr lang="en-US" sz="2400" dirty="0" err="1" smtClean="0">
                <a:latin typeface="Comic Sans MS" pitchFamily="66" charset="0"/>
              </a:rPr>
              <a:t>Prakash</a:t>
            </a:r>
            <a:r>
              <a:rPr lang="en-US" sz="2400" dirty="0">
                <a:latin typeface="Comic Sans MS" pitchFamily="66" charset="0"/>
              </a:rPr>
              <a:t>, S., </a:t>
            </a:r>
            <a:r>
              <a:rPr lang="en-US" sz="2400" b="1" dirty="0">
                <a:latin typeface="Comic Sans MS" pitchFamily="66" charset="0"/>
              </a:rPr>
              <a:t>1995</a:t>
            </a:r>
            <a:r>
              <a:rPr lang="en-US" sz="2400" dirty="0">
                <a:latin typeface="Comic Sans MS" pitchFamily="66" charset="0"/>
              </a:rPr>
              <a:t>. Fundamentals of Soil Mechanics, </a:t>
            </a:r>
            <a:r>
              <a:rPr lang="en-US" sz="2400" dirty="0" err="1">
                <a:latin typeface="Comic Sans MS" pitchFamily="66" charset="0"/>
              </a:rPr>
              <a:t>Prakash</a:t>
            </a:r>
            <a:r>
              <a:rPr lang="en-US" sz="2400" dirty="0">
                <a:latin typeface="Comic Sans MS" pitchFamily="66" charset="0"/>
              </a:rPr>
              <a:t> Foundation. 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5. Das</a:t>
            </a:r>
            <a:r>
              <a:rPr lang="en-US" sz="2400" dirty="0">
                <a:latin typeface="Comic Sans MS" pitchFamily="66" charset="0"/>
              </a:rPr>
              <a:t>, B. M., </a:t>
            </a:r>
            <a:r>
              <a:rPr lang="en-US" sz="2400" b="1" dirty="0">
                <a:latin typeface="Comic Sans MS" pitchFamily="66" charset="0"/>
              </a:rPr>
              <a:t>1995</a:t>
            </a:r>
            <a:r>
              <a:rPr lang="en-US" sz="2400" dirty="0">
                <a:latin typeface="Comic Sans MS" pitchFamily="66" charset="0"/>
              </a:rPr>
              <a:t>. Principles of Foundation Engineering, PWS pub. Co.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6. </a:t>
            </a:r>
            <a:r>
              <a:rPr lang="en-US" sz="2400" dirty="0" err="1" smtClean="0">
                <a:latin typeface="Comic Sans MS" pitchFamily="66" charset="0"/>
              </a:rPr>
              <a:t>Arora</a:t>
            </a:r>
            <a:r>
              <a:rPr lang="en-US" sz="2400" dirty="0">
                <a:latin typeface="Comic Sans MS" pitchFamily="66" charset="0"/>
              </a:rPr>
              <a:t>, Soil mechanics and foundation engineering by </a:t>
            </a:r>
          </a:p>
        </p:txBody>
      </p:sp>
    </p:spTree>
    <p:extLst>
      <p:ext uri="{BB962C8B-B14F-4D97-AF65-F5344CB8AC3E}">
        <p14:creationId xmlns:p14="http://schemas.microsoft.com/office/powerpoint/2010/main" val="2948557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431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Comic Sans MS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2020-04-22T17:35:21Z</dcterms:created>
  <dcterms:modified xsi:type="dcterms:W3CDTF">2020-04-22T18:03:40Z</dcterms:modified>
</cp:coreProperties>
</file>