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4"/>
  </p:notesMasterIdLst>
  <p:handoutMasterIdLst>
    <p:handoutMasterId r:id="rId175"/>
  </p:handoutMasterIdLst>
  <p:sldIdLst>
    <p:sldId id="257" r:id="rId2"/>
    <p:sldId id="258" r:id="rId3"/>
    <p:sldId id="259" r:id="rId4"/>
    <p:sldId id="260" r:id="rId5"/>
    <p:sldId id="261" r:id="rId6"/>
    <p:sldId id="262" r:id="rId7"/>
    <p:sldId id="263" r:id="rId8"/>
    <p:sldId id="264" r:id="rId9"/>
    <p:sldId id="430"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7" r:id="rId31"/>
    <p:sldId id="288" r:id="rId32"/>
    <p:sldId id="289" r:id="rId33"/>
    <p:sldId id="314"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36" r:id="rId96"/>
    <p:sldId id="334" r:id="rId97"/>
    <p:sldId id="335"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4" r:id="rId157"/>
    <p:sldId id="415" r:id="rId158"/>
    <p:sldId id="413"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666" y="474"/>
      </p:cViewPr>
      <p:guideLst>
        <p:guide orient="horz" pos="2160"/>
        <p:guide pos="2880"/>
      </p:guideLst>
    </p:cSldViewPr>
  </p:slideViewPr>
  <p:notesTextViewPr>
    <p:cViewPr>
      <p:scale>
        <a:sx n="1" d="1"/>
        <a:sy n="1" d="1"/>
      </p:scale>
      <p:origin x="0" y="0"/>
    </p:cViewPr>
  </p:notesTextViewPr>
  <p:sorterViewPr>
    <p:cViewPr>
      <p:scale>
        <a:sx n="100" d="100"/>
        <a:sy n="100" d="100"/>
      </p:scale>
      <p:origin x="0" y="16164"/>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B338A1-1FD2-4DD5-B5D5-4008C23F4DBD}" type="datetimeFigureOut">
              <a:rPr lang="en-US" smtClean="0"/>
              <a:t>6/10/2019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temsgwudeneh@gmail.com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FEE138-B596-4E23-B394-DFF2709A7CD1}" type="slidenum">
              <a:rPr lang="en-US" smtClean="0"/>
              <a:t>‹#›</a:t>
            </a:fld>
            <a:endParaRPr lang="en-US"/>
          </a:p>
        </p:txBody>
      </p:sp>
    </p:spTree>
    <p:extLst>
      <p:ext uri="{BB962C8B-B14F-4D97-AF65-F5344CB8AC3E}">
        <p14:creationId xmlns:p14="http://schemas.microsoft.com/office/powerpoint/2010/main" val="20591967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669E9-ECA7-4727-9760-85C3917A5AE9}" type="datetimeFigureOut">
              <a:rPr lang="en-US" smtClean="0"/>
              <a:t>6/10/2019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temsgwudeneh@gmail.com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35C49-7DFB-4B65-9643-0030CBA689F5}" type="slidenum">
              <a:rPr lang="en-US" smtClean="0"/>
              <a:t>‹#›</a:t>
            </a:fld>
            <a:endParaRPr lang="en-US"/>
          </a:p>
        </p:txBody>
      </p:sp>
    </p:spTree>
    <p:extLst>
      <p:ext uri="{BB962C8B-B14F-4D97-AF65-F5344CB8AC3E}">
        <p14:creationId xmlns:p14="http://schemas.microsoft.com/office/powerpoint/2010/main" val="24444229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temsgwudeneh@gmail.com</a:t>
            </a:r>
            <a:endParaRPr lang="en-US"/>
          </a:p>
        </p:txBody>
      </p:sp>
      <p:sp>
        <p:nvSpPr>
          <p:cNvPr id="5" name="Slide Number Placeholder 4"/>
          <p:cNvSpPr>
            <a:spLocks noGrp="1"/>
          </p:cNvSpPr>
          <p:nvPr>
            <p:ph type="sldNum" sz="quarter" idx="11"/>
          </p:nvPr>
        </p:nvSpPr>
        <p:spPr/>
        <p:txBody>
          <a:bodyPr/>
          <a:lstStyle/>
          <a:p>
            <a:fld id="{EB835C49-7DFB-4B65-9643-0030CBA689F5}" type="slidenum">
              <a:rPr lang="en-US" smtClean="0"/>
              <a:t>11</a:t>
            </a:fld>
            <a:endParaRPr lang="en-US"/>
          </a:p>
        </p:txBody>
      </p:sp>
    </p:spTree>
    <p:extLst>
      <p:ext uri="{BB962C8B-B14F-4D97-AF65-F5344CB8AC3E}">
        <p14:creationId xmlns:p14="http://schemas.microsoft.com/office/powerpoint/2010/main" val="5948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temsgwudeneh@gmail.com</a:t>
            </a:r>
            <a:endParaRPr lang="en-US"/>
          </a:p>
        </p:txBody>
      </p:sp>
      <p:sp>
        <p:nvSpPr>
          <p:cNvPr id="5" name="Slide Number Placeholder 4"/>
          <p:cNvSpPr>
            <a:spLocks noGrp="1"/>
          </p:cNvSpPr>
          <p:nvPr>
            <p:ph type="sldNum" sz="quarter" idx="11"/>
          </p:nvPr>
        </p:nvSpPr>
        <p:spPr/>
        <p:txBody>
          <a:bodyPr/>
          <a:lstStyle/>
          <a:p>
            <a:fld id="{EB835C49-7DFB-4B65-9643-0030CBA689F5}" type="slidenum">
              <a:rPr lang="en-US" smtClean="0"/>
              <a:t>69</a:t>
            </a:fld>
            <a:endParaRPr lang="en-US"/>
          </a:p>
        </p:txBody>
      </p:sp>
    </p:spTree>
    <p:extLst>
      <p:ext uri="{BB962C8B-B14F-4D97-AF65-F5344CB8AC3E}">
        <p14:creationId xmlns:p14="http://schemas.microsoft.com/office/powerpoint/2010/main" val="323230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35C49-7DFB-4B65-9643-0030CBA689F5}"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temsgwudeneh@gmail.com</a:t>
            </a:r>
            <a:endParaRPr lang="en-US"/>
          </a:p>
        </p:txBody>
      </p:sp>
    </p:spTree>
    <p:extLst>
      <p:ext uri="{BB962C8B-B14F-4D97-AF65-F5344CB8AC3E}">
        <p14:creationId xmlns:p14="http://schemas.microsoft.com/office/powerpoint/2010/main" val="370550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D4DCE5-1A04-4034-B26E-D06F36116677}" type="datetime1">
              <a:rPr lang="en-US" smtClean="0"/>
              <a:t>6/10/2019</a:t>
            </a:fld>
            <a:endParaRPr lang="en-US"/>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6" name="Slide Number Placeholder 5"/>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862908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06435-45CD-4717-AE58-32DE7B3FBEC1}" type="datetime1">
              <a:rPr lang="en-US" smtClean="0"/>
              <a:t>6/10/2019</a:t>
            </a:fld>
            <a:endParaRPr lang="en-US"/>
          </a:p>
        </p:txBody>
      </p: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7" name="Slide Number Placeholder 6"/>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127049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063D9-DC7D-478D-843D-B011596E7AC8}" type="datetime1">
              <a:rPr lang="en-US" smtClean="0"/>
              <a:t>6/10/2019</a:t>
            </a:fld>
            <a:endParaRPr lang="en-US"/>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6" name="Slide Number Placeholder 5"/>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314680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E1DD8-8D9C-4FCE-AA6A-4BE11FAB9178}" type="datetime1">
              <a:rPr lang="en-US" smtClean="0"/>
              <a:t>6/10/2019</a:t>
            </a:fld>
            <a:endParaRPr lang="en-US"/>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6" name="Slide Number Placeholder 5"/>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339074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D08ED-CC2D-47F7-806A-1F8A883CA191}" type="datetime1">
              <a:rPr lang="en-US" smtClean="0"/>
              <a:t>6/10/2019</a:t>
            </a:fld>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2941471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4C7B2-7BFA-483E-9CBB-DD98D6D70FCE}" type="datetime1">
              <a:rPr lang="en-US" smtClean="0"/>
              <a:t>6/10/2019</a:t>
            </a:fld>
            <a:endParaRPr lang="en-US"/>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6" name="Slide Number Placeholder 5"/>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380383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87C142-0496-4432-ABB6-D8179E7DDF6E}" type="datetime1">
              <a:rPr lang="en-US" smtClean="0"/>
              <a:t>6/10/2019</a:t>
            </a:fld>
            <a:endParaRPr lang="en-US"/>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6" name="Slide Number Placeholder 5"/>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256357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F665A3-E006-4C41-AFE8-4329768F6CCE}" type="datetime1">
              <a:rPr lang="en-US" smtClean="0"/>
              <a:t>6/10/2019</a:t>
            </a:fld>
            <a:endParaRPr lang="en-US"/>
          </a:p>
        </p:txBody>
      </p: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7" name="Slide Number Placeholder 6"/>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361832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0F9C6-3CE2-43C5-B4FE-A5465BD982B7}" type="datetime1">
              <a:rPr lang="en-US" smtClean="0"/>
              <a:t>6/10/2019</a:t>
            </a:fld>
            <a:endParaRPr lang="en-US"/>
          </a:p>
        </p:txBody>
      </p:sp>
      <p:sp>
        <p:nvSpPr>
          <p:cNvPr id="8" name="Footer Placeholder 7"/>
          <p:cNvSpPr>
            <a:spLocks noGrp="1"/>
          </p:cNvSpPr>
          <p:nvPr>
            <p:ph type="ftr" sz="quarter" idx="11"/>
          </p:nvPr>
        </p:nvSpPr>
        <p:spPr/>
        <p:txBody>
          <a:bodyPr/>
          <a:lstStyle/>
          <a:p>
            <a:r>
              <a:rPr lang="en-US" smtClean="0"/>
              <a:t>Water resource planning and management</a:t>
            </a:r>
            <a:endParaRPr lang="en-US"/>
          </a:p>
        </p:txBody>
      </p:sp>
      <p:sp>
        <p:nvSpPr>
          <p:cNvPr id="9" name="Slide Number Placeholder 8"/>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113461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B32066-1847-4F58-85DD-09AF43D8CC2C}" type="datetime1">
              <a:rPr lang="en-US" smtClean="0"/>
              <a:t>6/10/2019</a:t>
            </a:fld>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294847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D181E-C619-44AF-B91A-A86CFDC4AFC9}" type="datetime1">
              <a:rPr lang="en-US" smtClean="0"/>
              <a:t>6/10/2019</a:t>
            </a:fld>
            <a:endParaRPr lang="en-US"/>
          </a:p>
        </p:txBody>
      </p:sp>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42409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35C9E-E3D4-41BB-AE3B-2B84AF552A9B}" type="datetime1">
              <a:rPr lang="en-US" smtClean="0"/>
              <a:t>6/10/2019</a:t>
            </a:fld>
            <a:endParaRPr lang="en-US"/>
          </a:p>
        </p:txBody>
      </p: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7" name="Slide Number Placeholder 6"/>
          <p:cNvSpPr>
            <a:spLocks noGrp="1"/>
          </p:cNvSpPr>
          <p:nvPr>
            <p:ph type="sldNum" sz="quarter" idx="12"/>
          </p:nvPr>
        </p:nvSpPr>
        <p:spPr/>
        <p:txBody>
          <a:bodyPr/>
          <a:lstStyle/>
          <a:p>
            <a:fld id="{A47AD6FC-388E-456C-B104-22E7776666F6}" type="slidenum">
              <a:rPr lang="en-US" smtClean="0"/>
              <a:t>‹#›</a:t>
            </a:fld>
            <a:endParaRPr lang="en-US"/>
          </a:p>
        </p:txBody>
      </p:sp>
    </p:spTree>
    <p:extLst>
      <p:ext uri="{BB962C8B-B14F-4D97-AF65-F5344CB8AC3E}">
        <p14:creationId xmlns:p14="http://schemas.microsoft.com/office/powerpoint/2010/main" val="233690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D08ED-CC2D-47F7-806A-1F8A883CA191}" type="datetime1">
              <a:rPr lang="en-US" smtClean="0"/>
              <a:t>6/10/2019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Water resource planning and management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AD6FC-388E-456C-B104-22E7776666F6}" type="slidenum">
              <a:rPr lang="en-US" smtClean="0"/>
              <a:t>‹#›</a:t>
            </a:fld>
            <a:endParaRPr lang="en-US"/>
          </a:p>
        </p:txBody>
      </p:sp>
    </p:spTree>
    <p:extLst>
      <p:ext uri="{BB962C8B-B14F-4D97-AF65-F5344CB8AC3E}">
        <p14:creationId xmlns:p14="http://schemas.microsoft.com/office/powerpoint/2010/main" val="24869471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lindo.com/" TargetMode="Externa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4.bin"/></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9.wmf"/></Relationships>
</file>

<file path=ppt/slides/_rels/slide8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3.wmf"/><Relationship Id="rId5" Type="http://schemas.openxmlformats.org/officeDocument/2006/relationships/oleObject" Target="../embeddings/oleObject10.bin"/><Relationship Id="rId4" Type="http://schemas.openxmlformats.org/officeDocument/2006/relationships/image" Target="../media/image32.wmf"/></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2.bin"/><Relationship Id="rId4" Type="http://schemas.openxmlformats.org/officeDocument/2006/relationships/image" Target="../media/image37.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41.wmf"/><Relationship Id="rId5" Type="http://schemas.openxmlformats.org/officeDocument/2006/relationships/oleObject" Target="../embeddings/oleObject15.bin"/><Relationship Id="rId4" Type="http://schemas.openxmlformats.org/officeDocument/2006/relationships/image" Target="../media/image40.wmf"/></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16.bin"/></Relationships>
</file>

<file path=ppt/slides/_rels/slide9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sz="4000" dirty="0" smtClean="0"/>
              <a:t>Introduction to water resource system</a:t>
            </a:r>
            <a:endParaRPr lang="en-US" sz="4000" dirty="0"/>
          </a:p>
        </p:txBody>
      </p:sp>
      <p:sp>
        <p:nvSpPr>
          <p:cNvPr id="3" name="Content Placeholder 2"/>
          <p:cNvSpPr>
            <a:spLocks noGrp="1"/>
          </p:cNvSpPr>
          <p:nvPr>
            <p:ph idx="1"/>
          </p:nvPr>
        </p:nvSpPr>
        <p:spPr>
          <a:xfrm>
            <a:off x="152400" y="1371600"/>
            <a:ext cx="8763000" cy="5410200"/>
          </a:xfrm>
        </p:spPr>
        <p:txBody>
          <a:bodyPr>
            <a:normAutofit/>
          </a:bodyPr>
          <a:lstStyle/>
          <a:p>
            <a:r>
              <a:rPr lang="en-US" sz="2400" dirty="0" smtClean="0">
                <a:latin typeface="Times New Roman" pitchFamily="18" charset="0"/>
                <a:cs typeface="Times New Roman" pitchFamily="18" charset="0"/>
              </a:rPr>
              <a:t>Earth is a blue planet. Three quarters of it are covered with water.</a:t>
            </a:r>
          </a:p>
          <a:p>
            <a:r>
              <a:rPr lang="en-US" sz="2400" dirty="0" smtClean="0">
                <a:latin typeface="Times New Roman" pitchFamily="18" charset="0"/>
                <a:cs typeface="Times New Roman" pitchFamily="18" charset="0"/>
              </a:rPr>
              <a:t>life began in water: in average human contains about 50 liters of water.</a:t>
            </a:r>
          </a:p>
          <a:p>
            <a:r>
              <a:rPr lang="en-US" sz="2400" dirty="0" smtClean="0">
                <a:latin typeface="Times New Roman" pitchFamily="18" charset="0"/>
                <a:cs typeface="Times New Roman" pitchFamily="18" charset="0"/>
              </a:rPr>
              <a:t>The movement of water on the earth has been one of the main causes in shaping the topography.</a:t>
            </a:r>
          </a:p>
          <a:p>
            <a:r>
              <a:rPr lang="en-US" sz="2400" dirty="0" smtClean="0">
                <a:latin typeface="Times New Roman" pitchFamily="18" charset="0"/>
                <a:cs typeface="Times New Roman" pitchFamily="18" charset="0"/>
              </a:rPr>
              <a:t>Water also has a high thermal inertia due to high specific heat and therefore the oceans have important influence on heat cycle of the earth. </a:t>
            </a:r>
          </a:p>
          <a:p>
            <a:r>
              <a:rPr lang="en-US" sz="2400" dirty="0" smtClean="0">
                <a:latin typeface="Times New Roman" pitchFamily="18" charset="0"/>
                <a:cs typeface="Times New Roman" pitchFamily="18" charset="0"/>
              </a:rPr>
              <a:t>It is well known that water is central to the climate of a place. </a:t>
            </a:r>
          </a:p>
          <a:p>
            <a:r>
              <a:rPr lang="en-US" sz="2400" dirty="0" smtClean="0">
                <a:latin typeface="Times New Roman" pitchFamily="18" charset="0"/>
                <a:cs typeface="Times New Roman" pitchFamily="18" charset="0"/>
              </a:rPr>
              <a:t>Along with all the benign features, water is also a paramount vehicle to convey the fury of nature. </a:t>
            </a:r>
          </a:p>
          <a:p>
            <a:r>
              <a:rPr lang="en-US" sz="2400" dirty="0" smtClean="0">
                <a:latin typeface="Times New Roman" pitchFamily="18" charset="0"/>
                <a:cs typeface="Times New Roman" pitchFamily="18" charset="0"/>
              </a:rPr>
              <a:t>The water centered</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hazards, like floods and droughts, are from water.</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a:t>
            </a:fld>
            <a:endParaRPr lang="en-US"/>
          </a:p>
        </p:txBody>
      </p:sp>
    </p:spTree>
    <p:extLst>
      <p:ext uri="{BB962C8B-B14F-4D97-AF65-F5344CB8AC3E}">
        <p14:creationId xmlns:p14="http://schemas.microsoft.com/office/powerpoint/2010/main" val="4051553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229600" cy="487362"/>
          </a:xfrm>
        </p:spPr>
        <p:txBody>
          <a:bodyPr>
            <a:noAutofit/>
          </a:bodyPr>
          <a:lstStyle/>
          <a:p>
            <a:r>
              <a:rPr lang="en-US" sz="3500" dirty="0" smtClean="0"/>
              <a:t>Cont.......................</a:t>
            </a:r>
            <a:endParaRPr lang="en-US" sz="3500" dirty="0"/>
          </a:p>
        </p:txBody>
      </p:sp>
      <p:sp>
        <p:nvSpPr>
          <p:cNvPr id="3" name="Content Placeholder 2"/>
          <p:cNvSpPr>
            <a:spLocks noGrp="1"/>
          </p:cNvSpPr>
          <p:nvPr>
            <p:ph idx="1"/>
          </p:nvPr>
        </p:nvSpPr>
        <p:spPr>
          <a:xfrm>
            <a:off x="152401" y="609600"/>
            <a:ext cx="8867774" cy="6019800"/>
          </a:xfrm>
        </p:spPr>
        <p:txBody>
          <a:bodyPr>
            <a:normAutofit/>
          </a:bodyPr>
          <a:lstStyle/>
          <a:p>
            <a:r>
              <a:rPr lang="en-US" sz="2400" dirty="0">
                <a:latin typeface="+mj-lt"/>
              </a:rPr>
              <a:t>The objective of water resources planning and management is to </a:t>
            </a:r>
            <a:r>
              <a:rPr lang="en-US" sz="2400" dirty="0" smtClean="0">
                <a:latin typeface="+mj-lt"/>
              </a:rPr>
              <a:t>provide; </a:t>
            </a:r>
          </a:p>
          <a:p>
            <a:pPr lvl="1"/>
            <a:r>
              <a:rPr lang="en-US" sz="2400" dirty="0" smtClean="0">
                <a:latin typeface="+mj-lt"/>
              </a:rPr>
              <a:t>The supplies </a:t>
            </a:r>
            <a:r>
              <a:rPr lang="en-US" sz="2400" dirty="0">
                <a:latin typeface="+mj-lt"/>
              </a:rPr>
              <a:t>of water </a:t>
            </a:r>
            <a:r>
              <a:rPr lang="en-US" sz="2400" dirty="0" smtClean="0">
                <a:latin typeface="+mj-lt"/>
              </a:rPr>
              <a:t>in accordance with </a:t>
            </a:r>
            <a:r>
              <a:rPr lang="en-US" sz="2400" dirty="0">
                <a:latin typeface="+mj-lt"/>
              </a:rPr>
              <a:t>the temporal and spatial distribution of </a:t>
            </a:r>
            <a:r>
              <a:rPr lang="en-US" sz="2400" dirty="0" smtClean="0">
                <a:latin typeface="+mj-lt"/>
              </a:rPr>
              <a:t>demands through </a:t>
            </a:r>
            <a:r>
              <a:rPr lang="en-US" sz="2400" dirty="0">
                <a:latin typeface="+mj-lt"/>
              </a:rPr>
              <a:t>river regulation and distribution systems</a:t>
            </a:r>
            <a:r>
              <a:rPr lang="en-US" sz="2400" dirty="0" smtClean="0">
                <a:latin typeface="+mj-lt"/>
              </a:rPr>
              <a:t>.</a:t>
            </a:r>
          </a:p>
          <a:p>
            <a:r>
              <a:rPr lang="en-US" sz="2400" dirty="0">
                <a:latin typeface="+mj-lt"/>
              </a:rPr>
              <a:t>Water Resources Planning (WRP) serves Water </a:t>
            </a:r>
            <a:r>
              <a:rPr lang="en-US" sz="2400" dirty="0" smtClean="0">
                <a:latin typeface="+mj-lt"/>
              </a:rPr>
              <a:t>Resources Management.</a:t>
            </a:r>
          </a:p>
          <a:p>
            <a:r>
              <a:rPr lang="en-US" sz="2400" dirty="0" smtClean="0">
                <a:latin typeface="+mj-lt"/>
              </a:rPr>
              <a:t>WRP </a:t>
            </a:r>
            <a:r>
              <a:rPr lang="en-US" sz="2400" dirty="0">
                <a:latin typeface="+mj-lt"/>
              </a:rPr>
              <a:t>addresses the functioning of the </a:t>
            </a:r>
            <a:r>
              <a:rPr lang="en-US" sz="2400" dirty="0" smtClean="0">
                <a:latin typeface="+mj-lt"/>
              </a:rPr>
              <a:t>Water Resources </a:t>
            </a:r>
            <a:r>
              <a:rPr lang="en-US" sz="2400" dirty="0">
                <a:latin typeface="+mj-lt"/>
              </a:rPr>
              <a:t>System (WRS) in its integrated whole, taking </a:t>
            </a:r>
            <a:r>
              <a:rPr lang="en-US" sz="2400" dirty="0" smtClean="0">
                <a:latin typeface="+mj-lt"/>
              </a:rPr>
              <a:t>into consideration </a:t>
            </a:r>
            <a:r>
              <a:rPr lang="en-US" sz="2400" dirty="0">
                <a:latin typeface="+mj-lt"/>
              </a:rPr>
              <a:t>its social, economic and </a:t>
            </a:r>
            <a:r>
              <a:rPr lang="en-US" sz="2400" dirty="0" smtClean="0">
                <a:latin typeface="+mj-lt"/>
              </a:rPr>
              <a:t>environmental functions</a:t>
            </a:r>
            <a:r>
              <a:rPr lang="en-US" sz="2400" dirty="0">
                <a:latin typeface="+mj-lt"/>
              </a:rPr>
              <a:t>.</a:t>
            </a:r>
          </a:p>
          <a:p>
            <a:r>
              <a:rPr lang="en-US" sz="2400" dirty="0" smtClean="0">
                <a:latin typeface="+mj-lt"/>
              </a:rPr>
              <a:t> </a:t>
            </a:r>
            <a:r>
              <a:rPr lang="en-US" sz="2400" dirty="0">
                <a:latin typeface="+mj-lt"/>
              </a:rPr>
              <a:t>Planning (the formulation of development and management plans</a:t>
            </a:r>
          </a:p>
          <a:p>
            <a:pPr marL="0" indent="0">
              <a:buNone/>
            </a:pPr>
            <a:r>
              <a:rPr lang="en-US" sz="2400" dirty="0">
                <a:latin typeface="+mj-lt"/>
              </a:rPr>
              <a:t>and policies) is an important </a:t>
            </a:r>
            <a:r>
              <a:rPr lang="en-US" sz="2400" dirty="0" smtClean="0">
                <a:latin typeface="+mj-lt"/>
              </a:rPr>
              <a:t>and </a:t>
            </a:r>
            <a:r>
              <a:rPr lang="en-US" sz="2400" dirty="0">
                <a:latin typeface="+mj-lt"/>
              </a:rPr>
              <a:t>often indispensable means </a:t>
            </a:r>
            <a:r>
              <a:rPr lang="en-US" sz="2400" dirty="0" smtClean="0">
                <a:latin typeface="+mj-lt"/>
              </a:rPr>
              <a:t>to support </a:t>
            </a:r>
            <a:r>
              <a:rPr lang="en-US" sz="2400" dirty="0">
                <a:latin typeface="+mj-lt"/>
              </a:rPr>
              <a:t>and improve operational management.</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a:t>
            </a:fld>
            <a:endParaRPr lang="en-US"/>
          </a:p>
        </p:txBody>
      </p:sp>
    </p:spTree>
    <p:extLst>
      <p:ext uri="{BB962C8B-B14F-4D97-AF65-F5344CB8AC3E}">
        <p14:creationId xmlns:p14="http://schemas.microsoft.com/office/powerpoint/2010/main" val="34038056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100</a:t>
            </a:fld>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0319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101</a:t>
            </a:fld>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5519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102</a:t>
            </a:fld>
            <a:endParaRPr 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8499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4752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pPr marL="228600" marR="0">
              <a:lnSpc>
                <a:spcPct val="115000"/>
              </a:lnSpc>
              <a:spcBef>
                <a:spcPts val="0"/>
              </a:spcBef>
              <a:spcAft>
                <a:spcPts val="0"/>
              </a:spcAft>
            </a:pPr>
            <a:r>
              <a:rPr lang="en-US" dirty="0" smtClean="0">
                <a:latin typeface="Times New Roman"/>
                <a:ea typeface="Calibri"/>
                <a:cs typeface="Times New Roman"/>
              </a:rPr>
              <a:t/>
            </a:r>
            <a:br>
              <a:rPr lang="en-US" dirty="0" smtClean="0">
                <a:latin typeface="Times New Roman"/>
                <a:ea typeface="Calibri"/>
                <a:cs typeface="Times New Roman"/>
              </a:rPr>
            </a:br>
            <a:r>
              <a:rPr lang="en-US" sz="3600" dirty="0" smtClean="0">
                <a:latin typeface="Times New Roman"/>
                <a:ea typeface="Calibri"/>
                <a:cs typeface="Times New Roman"/>
              </a:rPr>
              <a:t>Linear </a:t>
            </a:r>
            <a:r>
              <a:rPr lang="en-US" sz="3600" dirty="0">
                <a:latin typeface="Times New Roman"/>
                <a:ea typeface="Calibri"/>
                <a:cs typeface="Times New Roman"/>
              </a:rPr>
              <a:t>Programming</a:t>
            </a:r>
            <a:r>
              <a:rPr lang="en-US" sz="3600" dirty="0">
                <a:ea typeface="Calibri"/>
                <a:cs typeface="Times New Roman"/>
              </a:rPr>
              <a:t/>
            </a:r>
            <a:br>
              <a:rPr lang="en-US" sz="3600" dirty="0">
                <a:ea typeface="Calibri"/>
                <a:cs typeface="Times New Roman"/>
              </a:rPr>
            </a:br>
            <a:endParaRPr lang="en-US" sz="3600" dirty="0"/>
          </a:p>
        </p:txBody>
      </p:sp>
      <p:sp>
        <p:nvSpPr>
          <p:cNvPr id="3" name="Content Placeholder 2"/>
          <p:cNvSpPr>
            <a:spLocks noGrp="1"/>
          </p:cNvSpPr>
          <p:nvPr>
            <p:ph idx="1"/>
          </p:nvPr>
        </p:nvSpPr>
        <p:spPr>
          <a:xfrm>
            <a:off x="304800" y="685800"/>
            <a:ext cx="8686800" cy="6019800"/>
          </a:xfrm>
        </p:spPr>
        <p:txBody>
          <a:bodyPr>
            <a:normAutofit/>
          </a:bodyPr>
          <a:lstStyle/>
          <a:p>
            <a:pPr marL="0" indent="0">
              <a:buNone/>
            </a:pPr>
            <a:r>
              <a:rPr lang="en-US" sz="2400" dirty="0" smtClean="0">
                <a:solidFill>
                  <a:srgbClr val="000000"/>
                </a:solidFill>
                <a:latin typeface="Times New Roman"/>
              </a:rPr>
              <a:t> </a:t>
            </a:r>
            <a:r>
              <a:rPr lang="en-US" sz="2000" b="1" dirty="0" smtClean="0">
                <a:solidFill>
                  <a:srgbClr val="000000"/>
                </a:solidFill>
                <a:latin typeface="Times New Roman"/>
              </a:rPr>
              <a:t>INTRODUCTION</a:t>
            </a:r>
          </a:p>
          <a:p>
            <a:r>
              <a:rPr lang="en-US" sz="2000" b="1" dirty="0" smtClean="0">
                <a:solidFill>
                  <a:srgbClr val="000000"/>
                </a:solidFill>
                <a:latin typeface="Times New Roman"/>
              </a:rPr>
              <a:t> </a:t>
            </a:r>
            <a:r>
              <a:rPr lang="en-US" sz="2000" i="1" dirty="0">
                <a:solidFill>
                  <a:srgbClr val="000000"/>
                </a:solidFill>
                <a:latin typeface="Times New Roman"/>
              </a:rPr>
              <a:t>Linear Programming </a:t>
            </a:r>
            <a:r>
              <a:rPr lang="en-US" sz="2000" dirty="0">
                <a:solidFill>
                  <a:srgbClr val="000000"/>
                </a:solidFill>
                <a:latin typeface="Times New Roman"/>
              </a:rPr>
              <a:t>(LP) is the most useful optimization technique used for the solution of engineering problems. </a:t>
            </a:r>
            <a:endParaRPr lang="en-US" sz="2000" dirty="0" smtClean="0">
              <a:solidFill>
                <a:srgbClr val="000000"/>
              </a:solidFill>
              <a:latin typeface="Times New Roman"/>
            </a:endParaRPr>
          </a:p>
          <a:p>
            <a:r>
              <a:rPr lang="en-US" sz="2000" dirty="0" smtClean="0">
                <a:solidFill>
                  <a:srgbClr val="000000"/>
                </a:solidFill>
                <a:latin typeface="Times New Roman"/>
              </a:rPr>
              <a:t>The </a:t>
            </a:r>
            <a:r>
              <a:rPr lang="en-US" sz="2000" dirty="0">
                <a:solidFill>
                  <a:srgbClr val="000000"/>
                </a:solidFill>
                <a:latin typeface="Times New Roman"/>
              </a:rPr>
              <a:t>term „linear‟ implies that the objective function and constraints are „linear‟ functions of „nonnegative‟ decision variables. </a:t>
            </a:r>
            <a:endParaRPr lang="en-US" sz="2000" dirty="0" smtClean="0">
              <a:solidFill>
                <a:srgbClr val="000000"/>
              </a:solidFill>
              <a:latin typeface="Times New Roman"/>
            </a:endParaRPr>
          </a:p>
          <a:p>
            <a:r>
              <a:rPr lang="en-US" sz="2000" dirty="0" smtClean="0">
                <a:solidFill>
                  <a:srgbClr val="000000"/>
                </a:solidFill>
                <a:latin typeface="Times New Roman"/>
              </a:rPr>
              <a:t>Thus</a:t>
            </a:r>
            <a:r>
              <a:rPr lang="en-US" sz="2000" dirty="0">
                <a:solidFill>
                  <a:srgbClr val="000000"/>
                </a:solidFill>
                <a:latin typeface="Times New Roman"/>
              </a:rPr>
              <a:t>, the conditions of LP problems (LPP) are </a:t>
            </a:r>
            <a:endParaRPr lang="en-US" sz="2000" dirty="0" smtClean="0">
              <a:solidFill>
                <a:srgbClr val="000000"/>
              </a:solidFill>
              <a:latin typeface="Times New Roman"/>
            </a:endParaRPr>
          </a:p>
          <a:p>
            <a:pPr marL="457200" lvl="1" indent="0">
              <a:buNone/>
            </a:pPr>
            <a:r>
              <a:rPr lang="en-US" sz="2000" dirty="0">
                <a:latin typeface="Times New Roman" pitchFamily="18" charset="0"/>
                <a:cs typeface="Times New Roman" pitchFamily="18" charset="0"/>
              </a:rPr>
              <a:t>1. Objective function must be a linear function of decision variables</a:t>
            </a:r>
          </a:p>
          <a:p>
            <a:pPr marL="457200" lvl="1" indent="0">
              <a:buNone/>
            </a:pPr>
            <a:r>
              <a:rPr lang="en-US" sz="2000" dirty="0">
                <a:latin typeface="Times New Roman" pitchFamily="18" charset="0"/>
                <a:cs typeface="Times New Roman" pitchFamily="18" charset="0"/>
              </a:rPr>
              <a:t>2. Constraints should be linear function of decision variables</a:t>
            </a:r>
          </a:p>
          <a:p>
            <a:pPr marL="457200" lvl="1" indent="0">
              <a:buNone/>
            </a:pPr>
            <a:r>
              <a:rPr lang="en-US" sz="2000" dirty="0">
                <a:latin typeface="Times New Roman" pitchFamily="18" charset="0"/>
                <a:cs typeface="Times New Roman" pitchFamily="18" charset="0"/>
              </a:rPr>
              <a:t>3. All the decision variables must be </a:t>
            </a:r>
            <a:r>
              <a:rPr lang="en-US" sz="2000" dirty="0" smtClean="0">
                <a:latin typeface="Times New Roman" pitchFamily="18" charset="0"/>
                <a:cs typeface="Times New Roman" pitchFamily="18" charset="0"/>
              </a:rPr>
              <a:t>nonnegative</a:t>
            </a:r>
            <a:endParaRPr lang="en-US" sz="2000" dirty="0">
              <a:latin typeface="Times New Roman" pitchFamily="18" charset="0"/>
              <a:cs typeface="Times New Roman" pitchFamily="18" charset="0"/>
            </a:endParaRPr>
          </a:p>
          <a:p>
            <a:pPr marL="400050"/>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103</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400"/>
            <a:ext cx="746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9698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smtClean="0"/>
              <a:t/>
            </a:r>
            <a:br>
              <a:rPr lang="en-US" dirty="0" smtClean="0"/>
            </a:br>
            <a:r>
              <a:rPr lang="en-US" sz="3600" dirty="0" smtClean="0"/>
              <a:t>STANDARD </a:t>
            </a:r>
            <a:r>
              <a:rPr lang="en-US" sz="3600" dirty="0"/>
              <a:t>FORM OF LPP</a:t>
            </a:r>
            <a:br>
              <a:rPr lang="en-US" sz="3600" dirty="0"/>
            </a:br>
            <a:endParaRPr lang="en-US" sz="3600" dirty="0"/>
          </a:p>
        </p:txBody>
      </p:sp>
      <p:sp>
        <p:nvSpPr>
          <p:cNvPr id="3" name="Content Placeholder 2"/>
          <p:cNvSpPr>
            <a:spLocks noGrp="1"/>
          </p:cNvSpPr>
          <p:nvPr>
            <p:ph idx="1"/>
          </p:nvPr>
        </p:nvSpPr>
        <p:spPr>
          <a:xfrm>
            <a:off x="228600" y="990600"/>
            <a:ext cx="8458200" cy="5135563"/>
          </a:xfrm>
        </p:spPr>
        <p:txBody>
          <a:bodyPr>
            <a:normAutofit/>
          </a:bodyPr>
          <a:lstStyle/>
          <a:p>
            <a:r>
              <a:rPr lang="en-US" sz="2000" dirty="0" smtClean="0">
                <a:latin typeface="Times New Roman" pitchFamily="18" charset="0"/>
                <a:cs typeface="Times New Roman" pitchFamily="18" charset="0"/>
              </a:rPr>
              <a:t>Standard </a:t>
            </a:r>
            <a:r>
              <a:rPr lang="en-US" sz="2000" dirty="0">
                <a:latin typeface="Times New Roman" pitchFamily="18" charset="0"/>
                <a:cs typeface="Times New Roman" pitchFamily="18" charset="0"/>
              </a:rPr>
              <a:t>form of LPP must have following three characteristics:</a:t>
            </a:r>
          </a:p>
          <a:p>
            <a:pPr marL="800100" lvl="2" indent="0">
              <a:buNone/>
            </a:pPr>
            <a:r>
              <a:rPr lang="en-US" sz="2000" dirty="0">
                <a:latin typeface="Times New Roman" pitchFamily="18" charset="0"/>
                <a:cs typeface="Times New Roman" pitchFamily="18" charset="0"/>
              </a:rPr>
              <a:t>1. Objective function should be of maximization type</a:t>
            </a:r>
          </a:p>
          <a:p>
            <a:pPr marL="800100" lvl="2" indent="0">
              <a:buNone/>
            </a:pPr>
            <a:r>
              <a:rPr lang="en-US" sz="2000" dirty="0">
                <a:latin typeface="Times New Roman" pitchFamily="18" charset="0"/>
                <a:cs typeface="Times New Roman" pitchFamily="18" charset="0"/>
              </a:rPr>
              <a:t>2. All the constraints should be of equality type</a:t>
            </a:r>
          </a:p>
          <a:p>
            <a:pPr marL="800100" lvl="2" indent="0">
              <a:buNone/>
            </a:pPr>
            <a:r>
              <a:rPr lang="en-US" sz="2000" dirty="0">
                <a:latin typeface="Times New Roman" pitchFamily="18" charset="0"/>
                <a:cs typeface="Times New Roman" pitchFamily="18" charset="0"/>
              </a:rPr>
              <a:t>3. All the decision variables should be nonnegative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104</a:t>
            </a:fld>
            <a:endParaRPr lang="en-US"/>
          </a:p>
        </p:txBody>
      </p:sp>
      <p:sp>
        <p:nvSpPr>
          <p:cNvPr id="6" name="Rectangle 5"/>
          <p:cNvSpPr/>
          <p:nvPr/>
        </p:nvSpPr>
        <p:spPr>
          <a:xfrm>
            <a:off x="228600" y="2590800"/>
            <a:ext cx="8598877" cy="1015663"/>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The procedure to transform a general form of a LPP to its standard form is discussed below.</a:t>
            </a:r>
          </a:p>
          <a:p>
            <a:pPr marL="342900" indent="-342900">
              <a:buFont typeface="Arial" pitchFamily="34" charset="0"/>
              <a:buChar char="•"/>
            </a:pPr>
            <a:r>
              <a:rPr lang="en-US" sz="2000" dirty="0">
                <a:latin typeface="Times New Roman" pitchFamily="18" charset="0"/>
                <a:cs typeface="Times New Roman" pitchFamily="18" charset="0"/>
              </a:rPr>
              <a:t>Let us consider the following example.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34" y="3606462"/>
            <a:ext cx="3490966" cy="23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1685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332"/>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105</a:t>
            </a:fld>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304800" y="609600"/>
            <a:ext cx="853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45000"/>
              </a:spcBef>
              <a:buClr>
                <a:srgbClr val="663300"/>
              </a:buClr>
              <a:buSzPct val="100000"/>
              <a:buFont typeface="Arial" charset="0"/>
              <a:buChar char="•"/>
            </a:pPr>
            <a:r>
              <a:rPr lang="en-US" sz="2400" dirty="0">
                <a:solidFill>
                  <a:srgbClr val="663300"/>
                </a:solidFill>
                <a:latin typeface="Times New Roman" pitchFamily="18" charset="0"/>
                <a:cs typeface="Times New Roman" pitchFamily="18" charset="0"/>
              </a:rPr>
              <a:t>Violating points for standard form of LPP:</a:t>
            </a:r>
          </a:p>
          <a:p>
            <a:pPr marL="914400" lvl="1" indent="-457200" eaLnBrk="1" hangingPunct="1">
              <a:spcBef>
                <a:spcPct val="45000"/>
              </a:spcBef>
              <a:buClr>
                <a:schemeClr val="tx1"/>
              </a:buClr>
              <a:buSzPct val="100000"/>
              <a:buFont typeface="Arial" charset="0"/>
              <a:buChar char="•"/>
            </a:pPr>
            <a:r>
              <a:rPr lang="en-US" sz="2000" dirty="0">
                <a:latin typeface="Times New Roman" pitchFamily="18" charset="0"/>
                <a:cs typeface="Times New Roman" pitchFamily="18" charset="0"/>
              </a:rPr>
              <a:t>Objective function is of minimization type</a:t>
            </a:r>
          </a:p>
          <a:p>
            <a:pPr marL="914400" lvl="1" indent="-457200" eaLnBrk="1" hangingPunct="1">
              <a:spcBef>
                <a:spcPct val="45000"/>
              </a:spcBef>
              <a:buClr>
                <a:schemeClr val="tx1"/>
              </a:buClr>
              <a:buSzPct val="100000"/>
              <a:buFont typeface="Arial" charset="0"/>
              <a:buChar char="•"/>
            </a:pPr>
            <a:r>
              <a:rPr lang="en-US" sz="2000" dirty="0">
                <a:latin typeface="Times New Roman" pitchFamily="18" charset="0"/>
                <a:cs typeface="Times New Roman" pitchFamily="18" charset="0"/>
              </a:rPr>
              <a:t>Constraints are of inequality type</a:t>
            </a:r>
          </a:p>
          <a:p>
            <a:pPr marL="914400" lvl="1" indent="-457200" eaLnBrk="1" hangingPunct="1">
              <a:spcBef>
                <a:spcPct val="45000"/>
              </a:spcBef>
              <a:buClr>
                <a:schemeClr val="tx1"/>
              </a:buClr>
              <a:buSzPct val="100000"/>
              <a:buFont typeface="Arial" charset="0"/>
              <a:buChar char="•"/>
            </a:pPr>
            <a:r>
              <a:rPr lang="en-US" sz="2000" dirty="0">
                <a:latin typeface="Times New Roman" pitchFamily="18" charset="0"/>
                <a:cs typeface="Times New Roman" pitchFamily="18" charset="0"/>
              </a:rPr>
              <a:t>Decision variable, </a:t>
            </a:r>
            <a:r>
              <a:rPr lang="en-US" sz="2000" i="1" dirty="0">
                <a:latin typeface="Times New Roman" pitchFamily="18" charset="0"/>
                <a:cs typeface="Times New Roman" pitchFamily="18" charset="0"/>
              </a:rPr>
              <a:t>x</a:t>
            </a:r>
            <a:r>
              <a:rPr lang="en-US" sz="2000" baseline="-20000" dirty="0">
                <a:latin typeface="Times New Roman" pitchFamily="18" charset="0"/>
                <a:cs typeface="Times New Roman" pitchFamily="18" charset="0"/>
              </a:rPr>
              <a:t>2</a:t>
            </a:r>
            <a:r>
              <a:rPr lang="en-US" sz="2000" dirty="0">
                <a:latin typeface="Times New Roman" pitchFamily="18" charset="0"/>
                <a:cs typeface="Times New Roman" pitchFamily="18" charset="0"/>
              </a:rPr>
              <a:t>, is unrestricted, thus, may take negative values also.</a:t>
            </a:r>
          </a:p>
        </p:txBody>
      </p:sp>
    </p:spTree>
    <p:extLst>
      <p:ext uri="{BB962C8B-B14F-4D97-AF65-F5344CB8AC3E}">
        <p14:creationId xmlns:p14="http://schemas.microsoft.com/office/powerpoint/2010/main" val="20919854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Cont..........................................................</a:t>
            </a:r>
            <a:endParaRPr lang="en-US" sz="32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106</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312" y="991394"/>
            <a:ext cx="80295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489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smtClean="0"/>
              <a:t>Thus</a:t>
            </a:r>
            <a:r>
              <a:rPr lang="en-US" sz="2000" dirty="0"/>
              <a:t>, the standard form of above LPP is as follows</a:t>
            </a:r>
            <a:r>
              <a:rPr lang="en-US" sz="2000" dirty="0" smtClean="0"/>
              <a:t>:</a:t>
            </a:r>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107</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741" y="1600201"/>
            <a:ext cx="5334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6252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108</a:t>
            </a:fld>
            <a:endParaRPr lang="en-US"/>
          </a:p>
        </p:txBody>
      </p:sp>
      <p:sp>
        <p:nvSpPr>
          <p:cNvPr id="6" name="AutoShape 2"/>
          <p:cNvSpPr>
            <a:spLocks noGrp="1" noChangeArrowheads="1"/>
          </p:cNvSpPr>
          <p:nvPr>
            <p:ph type="title"/>
          </p:nvPr>
        </p:nvSpPr>
        <p:spPr>
          <a:xfrm>
            <a:off x="446314" y="152400"/>
            <a:ext cx="8229600" cy="563562"/>
          </a:xfrm>
        </p:spPr>
        <p:txBody>
          <a:bodyPr>
            <a:normAutofit fontScale="90000"/>
          </a:bodyPr>
          <a:lstStyle/>
          <a:p>
            <a:pPr eaLnBrk="1" hangingPunct="1"/>
            <a:r>
              <a:rPr lang="en-US" dirty="0" smtClean="0">
                <a:latin typeface="Times New Roman" pitchFamily="18" charset="0"/>
                <a:cs typeface="Times New Roman" pitchFamily="18" charset="0"/>
              </a:rPr>
              <a:t>Canonical form of LP Problems</a:t>
            </a:r>
          </a:p>
        </p:txBody>
      </p:sp>
      <p:sp>
        <p:nvSpPr>
          <p:cNvPr id="7" name="Rectangle 16"/>
          <p:cNvSpPr>
            <a:spLocks noGrp="1" noChangeArrowheads="1"/>
          </p:cNvSpPr>
          <p:nvPr>
            <p:ph idx="1"/>
          </p:nvPr>
        </p:nvSpPr>
        <p:spPr>
          <a:xfrm>
            <a:off x="152400" y="990600"/>
            <a:ext cx="8763000" cy="5334000"/>
          </a:xfrm>
        </p:spPr>
        <p:txBody>
          <a:bodyPr/>
          <a:lstStyle/>
          <a:p>
            <a:pPr marL="533400" indent="-533400">
              <a:spcBef>
                <a:spcPct val="50000"/>
              </a:spcBef>
              <a:buClr>
                <a:srgbClr val="663300"/>
              </a:buClr>
            </a:pPr>
            <a:r>
              <a:rPr lang="en-US" sz="2000" dirty="0">
                <a:solidFill>
                  <a:srgbClr val="000000"/>
                </a:solidFill>
                <a:latin typeface="Times New Roman"/>
              </a:rPr>
              <a:t>Canonical form of standard LPP is a set of equations consisting of the „objective function‟ and all the „equality constraints‟ (standard form of LPP) expressed in </a:t>
            </a:r>
            <a:r>
              <a:rPr lang="en-US" sz="2000" i="1" dirty="0">
                <a:solidFill>
                  <a:srgbClr val="000000"/>
                </a:solidFill>
                <a:latin typeface="Times New Roman"/>
              </a:rPr>
              <a:t>canonical form</a:t>
            </a:r>
            <a:r>
              <a:rPr lang="en-US" sz="2000" dirty="0">
                <a:solidFill>
                  <a:srgbClr val="000000"/>
                </a:solidFill>
                <a:latin typeface="Times New Roman"/>
              </a:rPr>
              <a:t>. </a:t>
            </a:r>
            <a:endParaRPr lang="en-US" sz="2000" dirty="0" smtClean="0">
              <a:solidFill>
                <a:srgbClr val="000000"/>
              </a:solidFill>
              <a:latin typeface="Times New Roman"/>
            </a:endParaRPr>
          </a:p>
          <a:p>
            <a:pPr marL="533400" indent="-533400">
              <a:spcBef>
                <a:spcPct val="50000"/>
              </a:spcBef>
              <a:buClr>
                <a:srgbClr val="663300"/>
              </a:buClr>
            </a:pPr>
            <a:r>
              <a:rPr lang="en-US" sz="2000" dirty="0" smtClean="0">
                <a:solidFill>
                  <a:srgbClr val="000000"/>
                </a:solidFill>
                <a:latin typeface="Times New Roman"/>
              </a:rPr>
              <a:t>Understanding </a:t>
            </a:r>
            <a:r>
              <a:rPr lang="en-US" sz="2000" dirty="0">
                <a:solidFill>
                  <a:srgbClr val="000000"/>
                </a:solidFill>
                <a:latin typeface="Times New Roman"/>
              </a:rPr>
              <a:t>the canonical form of LPP is necessary for studying </a:t>
            </a:r>
            <a:r>
              <a:rPr lang="en-US" sz="2000" i="1" dirty="0">
                <a:solidFill>
                  <a:srgbClr val="000000"/>
                </a:solidFill>
                <a:latin typeface="Times New Roman"/>
              </a:rPr>
              <a:t>simplex </a:t>
            </a:r>
            <a:r>
              <a:rPr lang="en-US" sz="2000" i="1" dirty="0" smtClean="0">
                <a:solidFill>
                  <a:srgbClr val="000000"/>
                </a:solidFill>
                <a:latin typeface="Times New Roman"/>
              </a:rPr>
              <a:t>method;</a:t>
            </a:r>
            <a:r>
              <a:rPr lang="en-US" sz="2000" dirty="0" smtClean="0">
                <a:solidFill>
                  <a:srgbClr val="000000"/>
                </a:solidFill>
                <a:latin typeface="Times New Roman"/>
              </a:rPr>
              <a:t> Which is the </a:t>
            </a:r>
            <a:r>
              <a:rPr lang="en-US" sz="2000" dirty="0">
                <a:solidFill>
                  <a:srgbClr val="000000"/>
                </a:solidFill>
                <a:latin typeface="Times New Roman"/>
              </a:rPr>
              <a:t>most popular method of solving LPP </a:t>
            </a:r>
            <a:endParaRPr lang="en-US" sz="2000" dirty="0" smtClean="0">
              <a:solidFill>
                <a:srgbClr val="000000"/>
              </a:solidFill>
              <a:latin typeface="Times New Roman"/>
            </a:endParaRPr>
          </a:p>
          <a:p>
            <a:pPr marL="0" indent="0">
              <a:spcBef>
                <a:spcPct val="50000"/>
              </a:spcBef>
              <a:buClr>
                <a:srgbClr val="663300"/>
              </a:buClr>
              <a:buNone/>
            </a:pPr>
            <a:endParaRPr lang="en-US" sz="2400" dirty="0" smtClean="0">
              <a:latin typeface="Times New Roman" pitchFamily="18" charset="0"/>
              <a:cs typeface="Times New Roman" pitchFamily="18" charset="0"/>
            </a:endParaRPr>
          </a:p>
        </p:txBody>
      </p:sp>
      <p:sp>
        <p:nvSpPr>
          <p:cNvPr id="8" name="AutoShape 2"/>
          <p:cNvSpPr txBox="1">
            <a:spLocks noChangeArrowheads="1"/>
          </p:cNvSpPr>
          <p:nvPr/>
        </p:nvSpPr>
        <p:spPr bwMode="auto">
          <a:xfrm>
            <a:off x="664866" y="2743200"/>
            <a:ext cx="7772400" cy="54177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endParaRPr lang="en-US" sz="3200" i="1" dirty="0" smtClean="0">
              <a:solidFill>
                <a:srgbClr val="0000CC"/>
              </a:solidFill>
              <a:latin typeface="Times New Roman" pitchFamily="18" charset="0"/>
              <a:cs typeface="Times New Roman" pitchFamily="18" charset="0"/>
            </a:endParaRPr>
          </a:p>
          <a:p>
            <a:pPr eaLnBrk="1" hangingPunct="1"/>
            <a:endParaRPr lang="en-US" sz="3200" i="1" dirty="0">
              <a:solidFill>
                <a:srgbClr val="0000CC"/>
              </a:solidFill>
              <a:latin typeface="Times New Roman" pitchFamily="18" charset="0"/>
              <a:cs typeface="Times New Roman" pitchFamily="18" charset="0"/>
            </a:endParaRPr>
          </a:p>
          <a:p>
            <a:pPr eaLnBrk="1" hangingPunct="1"/>
            <a:endParaRPr lang="en-US" sz="3200" i="1" dirty="0" smtClean="0">
              <a:solidFill>
                <a:srgbClr val="0000CC"/>
              </a:solidFill>
              <a:latin typeface="Times New Roman" pitchFamily="18" charset="0"/>
              <a:cs typeface="Times New Roman" pitchFamily="18" charset="0"/>
            </a:endParaRPr>
          </a:p>
          <a:p>
            <a:pPr eaLnBrk="1" hangingPunct="1"/>
            <a:r>
              <a:rPr lang="en-US" sz="3200" i="1" dirty="0" smtClean="0">
                <a:solidFill>
                  <a:srgbClr val="0000CC"/>
                </a:solidFill>
                <a:latin typeface="Times New Roman" pitchFamily="18" charset="0"/>
                <a:cs typeface="Times New Roman" pitchFamily="18" charset="0"/>
              </a:rPr>
              <a:t>Canonical form</a:t>
            </a:r>
            <a:r>
              <a:rPr lang="en-US" sz="3200" dirty="0" smtClean="0">
                <a:latin typeface="Times New Roman" pitchFamily="18" charset="0"/>
                <a:cs typeface="Times New Roman" pitchFamily="18" charset="0"/>
              </a:rPr>
              <a:t> of a set of linear equations</a:t>
            </a:r>
          </a:p>
        </p:txBody>
      </p:sp>
      <p:sp>
        <p:nvSpPr>
          <p:cNvPr id="10" name="Rectangle 9"/>
          <p:cNvSpPr/>
          <p:nvPr/>
        </p:nvSpPr>
        <p:spPr>
          <a:xfrm>
            <a:off x="654818" y="3486090"/>
            <a:ext cx="7782448" cy="400110"/>
          </a:xfrm>
          <a:prstGeom prst="rect">
            <a:avLst/>
          </a:prstGeom>
        </p:spPr>
        <p:txBody>
          <a:bodyPr wrap="square">
            <a:spAutoFit/>
          </a:bodyPr>
          <a:lstStyle/>
          <a:p>
            <a:pPr marL="342900" indent="-342900">
              <a:buFont typeface="Arial" pitchFamily="34" charset="0"/>
              <a:buChar char="•"/>
            </a:pPr>
            <a:r>
              <a:rPr lang="en-US" sz="2000" dirty="0">
                <a:latin typeface="Times New Roman" pitchFamily="18" charset="0"/>
                <a:cs typeface="Times New Roman" pitchFamily="18" charset="0"/>
              </a:rPr>
              <a:t>Let us consider the following example of a set of linear equations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962400"/>
            <a:ext cx="5486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5766" y="5793990"/>
            <a:ext cx="8610600" cy="461665"/>
          </a:xfrm>
          <a:prstGeom prst="rect">
            <a:avLst/>
          </a:prstGeom>
        </p:spPr>
        <p:txBody>
          <a:bodyPr wrap="square">
            <a:spAutoFit/>
          </a:bodyPr>
          <a:lstStyle/>
          <a:p>
            <a:pPr marL="533400" lvl="0" indent="-533400" fontAlgn="base">
              <a:spcBef>
                <a:spcPts val="575"/>
              </a:spcBef>
              <a:spcAft>
                <a:spcPct val="0"/>
              </a:spcAft>
              <a:buClr>
                <a:srgbClr val="D34817"/>
              </a:buClr>
              <a:buSzPct val="85000"/>
            </a:pPr>
            <a:r>
              <a:rPr lang="en-US" sz="2000" dirty="0">
                <a:solidFill>
                  <a:srgbClr val="663300"/>
                </a:solidFill>
                <a:latin typeface="Times New Roman" pitchFamily="18" charset="0"/>
                <a:cs typeface="Times New Roman" pitchFamily="18" charset="0"/>
              </a:rPr>
              <a:t>The system of equation will be transformed through</a:t>
            </a:r>
            <a:r>
              <a:rPr lang="en-US" sz="2000" dirty="0">
                <a:solidFill>
                  <a:srgbClr val="0000CC"/>
                </a:solidFill>
                <a:latin typeface="Times New Roman" pitchFamily="18" charset="0"/>
                <a:cs typeface="Times New Roman" pitchFamily="18" charset="0"/>
              </a:rPr>
              <a:t>     ‘</a:t>
            </a:r>
            <a:r>
              <a:rPr lang="en-US" sz="2000" i="1" dirty="0">
                <a:solidFill>
                  <a:srgbClr val="0000CC"/>
                </a:solidFill>
                <a:latin typeface="Times New Roman" pitchFamily="18" charset="0"/>
                <a:cs typeface="Times New Roman" pitchFamily="18" charset="0"/>
              </a:rPr>
              <a:t>Elementary Operations’</a:t>
            </a:r>
            <a:r>
              <a:rPr lang="en-US" sz="2000" dirty="0">
                <a:solidFill>
                  <a:srgbClr val="0000CC"/>
                </a:solidFill>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12035809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109</a:t>
            </a:fld>
            <a:endParaRPr lang="en-US"/>
          </a:p>
        </p:txBody>
      </p:sp>
      <p:sp>
        <p:nvSpPr>
          <p:cNvPr id="6" name="Rectangle 12"/>
          <p:cNvSpPr>
            <a:spLocks noGrp="1" noChangeArrowheads="1"/>
          </p:cNvSpPr>
          <p:nvPr>
            <p:ph idx="1"/>
          </p:nvPr>
        </p:nvSpPr>
        <p:spPr>
          <a:xfrm>
            <a:off x="304800" y="990600"/>
            <a:ext cx="8686800" cy="5410200"/>
          </a:xfrm>
        </p:spPr>
        <p:txBody>
          <a:bodyPr>
            <a:normAutofit/>
          </a:bodyPr>
          <a:lstStyle/>
          <a:p>
            <a:pPr marL="533400" indent="-533400" eaLnBrk="1" fontAlgn="auto" hangingPunct="1">
              <a:spcBef>
                <a:spcPts val="580"/>
              </a:spcBef>
              <a:spcAft>
                <a:spcPts val="0"/>
              </a:spcAft>
              <a:buFont typeface="Wingdings" pitchFamily="2" charset="2"/>
              <a:buNone/>
              <a:defRPr/>
            </a:pPr>
            <a:r>
              <a:rPr lang="en-US" sz="2000" dirty="0">
                <a:solidFill>
                  <a:srgbClr val="663300"/>
                </a:solidFill>
                <a:latin typeface="Times New Roman" pitchFamily="18" charset="0"/>
                <a:cs typeface="Times New Roman" pitchFamily="18" charset="0"/>
              </a:rPr>
              <a:t>The following operations are known as </a:t>
            </a:r>
            <a:r>
              <a:rPr lang="en-US" sz="2000" i="1" dirty="0">
                <a:solidFill>
                  <a:srgbClr val="663300"/>
                </a:solidFill>
                <a:latin typeface="Times New Roman" pitchFamily="18" charset="0"/>
                <a:cs typeface="Times New Roman" pitchFamily="18" charset="0"/>
              </a:rPr>
              <a:t>elementary operations</a:t>
            </a:r>
            <a:r>
              <a:rPr lang="en-US" sz="2000" dirty="0">
                <a:solidFill>
                  <a:srgbClr val="663300"/>
                </a:solidFill>
                <a:latin typeface="Times New Roman" pitchFamily="18" charset="0"/>
                <a:cs typeface="Times New Roman" pitchFamily="18" charset="0"/>
              </a:rPr>
              <a:t>:</a:t>
            </a:r>
            <a:r>
              <a:rPr lang="en-US" sz="2000" dirty="0">
                <a:latin typeface="Times New Roman" pitchFamily="18" charset="0"/>
                <a:cs typeface="Times New Roman" pitchFamily="18" charset="0"/>
              </a:rPr>
              <a:t> </a:t>
            </a:r>
          </a:p>
          <a:p>
            <a:pPr marL="914400" lvl="1" indent="-457200" eaLnBrk="1" fontAlgn="auto" hangingPunct="1">
              <a:spcBef>
                <a:spcPts val="370"/>
              </a:spcBef>
              <a:spcAft>
                <a:spcPts val="0"/>
              </a:spcAft>
              <a:buClr>
                <a:srgbClr val="0000CC"/>
              </a:buClr>
              <a:buSzTx/>
              <a:buFontTx/>
              <a:buAutoNum type="arabicPeriod"/>
              <a:defRPr/>
            </a:pPr>
            <a:r>
              <a:rPr lang="en-US" sz="2000" dirty="0">
                <a:solidFill>
                  <a:srgbClr val="0000CC"/>
                </a:solidFill>
                <a:latin typeface="Times New Roman" pitchFamily="18" charset="0"/>
                <a:cs typeface="Times New Roman" pitchFamily="18" charset="0"/>
              </a:rPr>
              <a:t>Any equation </a:t>
            </a:r>
            <a:r>
              <a:rPr lang="en-US" sz="2000" i="1" dirty="0" err="1">
                <a:solidFill>
                  <a:srgbClr val="0000CC"/>
                </a:solidFill>
                <a:latin typeface="Times New Roman" pitchFamily="18" charset="0"/>
                <a:cs typeface="Times New Roman" pitchFamily="18" charset="0"/>
              </a:rPr>
              <a:t>E</a:t>
            </a:r>
            <a:r>
              <a:rPr lang="en-US" sz="2000" baseline="-15000" dirty="0" err="1">
                <a:solidFill>
                  <a:srgbClr val="0000CC"/>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can be replaced by </a:t>
            </a:r>
            <a:r>
              <a:rPr lang="en-US" sz="2000" dirty="0" err="1">
                <a:solidFill>
                  <a:srgbClr val="0000CC"/>
                </a:solidFill>
                <a:latin typeface="Times New Roman" pitchFamily="18" charset="0"/>
                <a:cs typeface="Times New Roman" pitchFamily="18" charset="0"/>
              </a:rPr>
              <a:t>k</a:t>
            </a:r>
            <a:r>
              <a:rPr lang="en-US" sz="2000" i="1" dirty="0" err="1">
                <a:solidFill>
                  <a:srgbClr val="0000CC"/>
                </a:solidFill>
                <a:latin typeface="Times New Roman" pitchFamily="18" charset="0"/>
                <a:cs typeface="Times New Roman" pitchFamily="18" charset="0"/>
              </a:rPr>
              <a:t>E</a:t>
            </a:r>
            <a:r>
              <a:rPr lang="en-US" sz="2000" baseline="-15000" dirty="0" err="1">
                <a:solidFill>
                  <a:srgbClr val="0000CC"/>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where k is a nonzero constant.</a:t>
            </a:r>
          </a:p>
          <a:p>
            <a:pPr marL="914400" lvl="1" indent="-457200" eaLnBrk="1" fontAlgn="auto" hangingPunct="1">
              <a:spcBef>
                <a:spcPts val="370"/>
              </a:spcBef>
              <a:spcAft>
                <a:spcPts val="0"/>
              </a:spcAft>
              <a:buClr>
                <a:srgbClr val="0000CC"/>
              </a:buClr>
              <a:buSzTx/>
              <a:buFontTx/>
              <a:buAutoNum type="arabicPeriod"/>
              <a:defRPr/>
            </a:pPr>
            <a:r>
              <a:rPr lang="en-US" sz="2000" dirty="0">
                <a:solidFill>
                  <a:srgbClr val="0000CC"/>
                </a:solidFill>
                <a:latin typeface="Times New Roman" pitchFamily="18" charset="0"/>
                <a:cs typeface="Times New Roman" pitchFamily="18" charset="0"/>
              </a:rPr>
              <a:t>Any equation </a:t>
            </a:r>
            <a:r>
              <a:rPr lang="en-US" sz="2000" i="1" dirty="0" err="1">
                <a:solidFill>
                  <a:srgbClr val="0000CC"/>
                </a:solidFill>
                <a:latin typeface="Times New Roman" pitchFamily="18" charset="0"/>
                <a:cs typeface="Times New Roman" pitchFamily="18" charset="0"/>
              </a:rPr>
              <a:t>E</a:t>
            </a:r>
            <a:r>
              <a:rPr lang="en-US" sz="2000" baseline="-15000" dirty="0" err="1">
                <a:solidFill>
                  <a:srgbClr val="0000CC"/>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can be replaced by </a:t>
            </a:r>
            <a:r>
              <a:rPr lang="en-US" sz="2000" i="1" dirty="0" err="1">
                <a:solidFill>
                  <a:srgbClr val="0000CC"/>
                </a:solidFill>
                <a:latin typeface="Times New Roman" pitchFamily="18" charset="0"/>
                <a:cs typeface="Times New Roman" pitchFamily="18" charset="0"/>
              </a:rPr>
              <a:t>E</a:t>
            </a:r>
            <a:r>
              <a:rPr lang="en-US" sz="2000" baseline="-15000" dirty="0" err="1">
                <a:solidFill>
                  <a:srgbClr val="0000CC"/>
                </a:solidFill>
                <a:latin typeface="Times New Roman" pitchFamily="18" charset="0"/>
                <a:cs typeface="Times New Roman" pitchFamily="18" charset="0"/>
              </a:rPr>
              <a:t>r</a:t>
            </a:r>
            <a:r>
              <a:rPr lang="en-US" sz="2000" dirty="0">
                <a:solidFill>
                  <a:srgbClr val="0000CC"/>
                </a:solidFill>
                <a:latin typeface="Times New Roman" pitchFamily="18" charset="0"/>
                <a:cs typeface="Times New Roman" pitchFamily="18" charset="0"/>
              </a:rPr>
              <a:t> + </a:t>
            </a:r>
            <a:r>
              <a:rPr lang="en-US" sz="2000" dirty="0" err="1">
                <a:solidFill>
                  <a:srgbClr val="0000CC"/>
                </a:solidFill>
                <a:latin typeface="Times New Roman" pitchFamily="18" charset="0"/>
                <a:cs typeface="Times New Roman" pitchFamily="18" charset="0"/>
              </a:rPr>
              <a:t>k</a:t>
            </a:r>
            <a:r>
              <a:rPr lang="en-US" sz="2000" i="1" dirty="0" err="1">
                <a:solidFill>
                  <a:srgbClr val="0000CC"/>
                </a:solidFill>
                <a:latin typeface="Times New Roman" pitchFamily="18" charset="0"/>
                <a:cs typeface="Times New Roman" pitchFamily="18" charset="0"/>
              </a:rPr>
              <a:t>E</a:t>
            </a:r>
            <a:r>
              <a:rPr lang="en-US" sz="2000" baseline="-15000" dirty="0" err="1">
                <a:solidFill>
                  <a:srgbClr val="0000CC"/>
                </a:solidFill>
                <a:latin typeface="Times New Roman" pitchFamily="18" charset="0"/>
                <a:cs typeface="Times New Roman" pitchFamily="18" charset="0"/>
              </a:rPr>
              <a:t>s</a:t>
            </a:r>
            <a:r>
              <a:rPr lang="en-US" sz="2000" dirty="0">
                <a:solidFill>
                  <a:srgbClr val="0000CC"/>
                </a:solidFill>
                <a:latin typeface="Times New Roman" pitchFamily="18" charset="0"/>
                <a:cs typeface="Times New Roman" pitchFamily="18" charset="0"/>
              </a:rPr>
              <a:t>, where </a:t>
            </a:r>
            <a:r>
              <a:rPr lang="en-US" sz="2000" i="1" dirty="0">
                <a:solidFill>
                  <a:srgbClr val="0000CC"/>
                </a:solidFill>
                <a:latin typeface="Times New Roman" pitchFamily="18" charset="0"/>
                <a:cs typeface="Times New Roman" pitchFamily="18" charset="0"/>
              </a:rPr>
              <a:t>E</a:t>
            </a:r>
            <a:r>
              <a:rPr lang="en-US" sz="2000" baseline="-15000" dirty="0">
                <a:solidFill>
                  <a:srgbClr val="0000CC"/>
                </a:solidFill>
                <a:latin typeface="Times New Roman" pitchFamily="18" charset="0"/>
                <a:cs typeface="Times New Roman" pitchFamily="18" charset="0"/>
              </a:rPr>
              <a:t>s</a:t>
            </a:r>
            <a:r>
              <a:rPr lang="en-US" sz="2000" dirty="0">
                <a:solidFill>
                  <a:srgbClr val="0000CC"/>
                </a:solidFill>
                <a:latin typeface="Times New Roman" pitchFamily="18" charset="0"/>
                <a:cs typeface="Times New Roman" pitchFamily="18" charset="0"/>
              </a:rPr>
              <a:t> is another equation of the system and k is as defined </a:t>
            </a:r>
            <a:r>
              <a:rPr lang="en-US" sz="2000" dirty="0" smtClean="0">
                <a:solidFill>
                  <a:srgbClr val="0000CC"/>
                </a:solidFill>
                <a:latin typeface="Times New Roman" pitchFamily="18" charset="0"/>
                <a:cs typeface="Times New Roman" pitchFamily="18" charset="0"/>
              </a:rPr>
              <a:t>above</a:t>
            </a:r>
            <a:endParaRPr lang="en-US" sz="2000" dirty="0">
              <a:solidFill>
                <a:srgbClr val="663300"/>
              </a:solidFill>
              <a:latin typeface="Times New Roman" pitchFamily="18" charset="0"/>
              <a:cs typeface="Times New Roman" pitchFamily="18" charset="0"/>
            </a:endParaRPr>
          </a:p>
          <a:p>
            <a:pPr marL="533400" indent="-533400" eaLnBrk="1" fontAlgn="auto" hangingPunct="1">
              <a:spcBef>
                <a:spcPts val="580"/>
              </a:spcBef>
              <a:spcAft>
                <a:spcPts val="0"/>
              </a:spcAft>
              <a:buClr>
                <a:srgbClr val="0000CC"/>
              </a:buClr>
              <a:buSzTx/>
              <a:buFontTx/>
              <a:buNone/>
              <a:defRPr/>
            </a:pPr>
            <a:r>
              <a:rPr lang="en-US" sz="2000" dirty="0">
                <a:solidFill>
                  <a:srgbClr val="0000CC"/>
                </a:solidFill>
                <a:latin typeface="Times New Roman" pitchFamily="18" charset="0"/>
                <a:cs typeface="Times New Roman" pitchFamily="18" charset="0"/>
              </a:rPr>
              <a:t>Note:</a:t>
            </a:r>
            <a:r>
              <a:rPr lang="en-US" sz="2000" dirty="0">
                <a:solidFill>
                  <a:srgbClr val="663300"/>
                </a:solidFill>
                <a:latin typeface="Times New Roman" pitchFamily="18" charset="0"/>
                <a:cs typeface="Times New Roman" pitchFamily="18" charset="0"/>
              </a:rPr>
              <a:t> Transformed set of equations through </a:t>
            </a:r>
            <a:r>
              <a:rPr lang="en-US" sz="2000" i="1" dirty="0">
                <a:solidFill>
                  <a:srgbClr val="0000CC"/>
                </a:solidFill>
                <a:latin typeface="Times New Roman" pitchFamily="18" charset="0"/>
                <a:cs typeface="Times New Roman" pitchFamily="18" charset="0"/>
              </a:rPr>
              <a:t>elementary operations</a:t>
            </a:r>
            <a:r>
              <a:rPr lang="en-US" sz="2000" dirty="0">
                <a:solidFill>
                  <a:srgbClr val="663300"/>
                </a:solidFill>
                <a:latin typeface="Times New Roman" pitchFamily="18" charset="0"/>
                <a:cs typeface="Times New Roman" pitchFamily="18" charset="0"/>
              </a:rPr>
              <a:t> is </a:t>
            </a:r>
            <a:r>
              <a:rPr lang="en-US" sz="2000" dirty="0">
                <a:solidFill>
                  <a:srgbClr val="0000CC"/>
                </a:solidFill>
                <a:latin typeface="Times New Roman" pitchFamily="18" charset="0"/>
                <a:cs typeface="Times New Roman" pitchFamily="18" charset="0"/>
              </a:rPr>
              <a:t>equivalent</a:t>
            </a:r>
            <a:r>
              <a:rPr lang="en-US" sz="2000" dirty="0">
                <a:solidFill>
                  <a:srgbClr val="663300"/>
                </a:solidFill>
                <a:latin typeface="Times New Roman" pitchFamily="18" charset="0"/>
                <a:cs typeface="Times New Roman" pitchFamily="18" charset="0"/>
              </a:rPr>
              <a:t> to the original set of equations. Thus, solution of transformed set of equations is the solution of original set of equations too.</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533400" indent="-533400" eaLnBrk="1" fontAlgn="auto" hangingPunct="1">
              <a:spcBef>
                <a:spcPts val="580"/>
              </a:spcBef>
              <a:spcAft>
                <a:spcPts val="0"/>
              </a:spcAft>
              <a:buClr>
                <a:srgbClr val="0000CC"/>
              </a:buClr>
              <a:buSzTx/>
              <a:buFontTx/>
              <a:buNone/>
              <a:defRPr/>
            </a:pPr>
            <a:endParaRPr lang="en-US" sz="2400" dirty="0">
              <a:latin typeface="Times New Roman" pitchFamily="18" charset="0"/>
              <a:cs typeface="Times New Roman" pitchFamily="18" charset="0"/>
            </a:endParaRPr>
          </a:p>
        </p:txBody>
      </p:sp>
      <p:sp>
        <p:nvSpPr>
          <p:cNvPr id="7" name="AutoShape 2"/>
          <p:cNvSpPr txBox="1">
            <a:spLocks noChangeArrowheads="1"/>
          </p:cNvSpPr>
          <p:nvPr/>
        </p:nvSpPr>
        <p:spPr bwMode="auto">
          <a:xfrm>
            <a:off x="152400" y="32385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marL="342900" indent="-342900" eaLnBrk="1" hangingPunct="1">
              <a:buFont typeface="Wingdings" pitchFamily="2" charset="2"/>
              <a:buChar char="Ø"/>
            </a:pPr>
            <a:r>
              <a:rPr lang="en-US" sz="2000" dirty="0" smtClean="0">
                <a:solidFill>
                  <a:schemeClr val="tx1"/>
                </a:solidFill>
                <a:latin typeface="Times New Roman" pitchFamily="18" charset="0"/>
                <a:cs typeface="Times New Roman" pitchFamily="18" charset="0"/>
              </a:rPr>
              <a:t>Transformation to Canonical form: An Example;</a:t>
            </a:r>
          </a:p>
        </p:txBody>
      </p:sp>
      <p:sp>
        <p:nvSpPr>
          <p:cNvPr id="8" name="Rectangle 7"/>
          <p:cNvSpPr txBox="1">
            <a:spLocks noChangeArrowheads="1"/>
          </p:cNvSpPr>
          <p:nvPr/>
        </p:nvSpPr>
        <p:spPr bwMode="auto">
          <a:xfrm>
            <a:off x="304800" y="3810000"/>
            <a:ext cx="86106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74320" indent="-274320" eaLnBrk="1" fontAlgn="auto" hangingPunct="1">
              <a:spcBef>
                <a:spcPts val="580"/>
              </a:spcBef>
              <a:spcAft>
                <a:spcPts val="0"/>
              </a:spcAft>
              <a:buClr>
                <a:srgbClr val="0000CC"/>
              </a:buClr>
              <a:buFont typeface="Wingdings" pitchFamily="2" charset="2"/>
              <a:buNone/>
              <a:defRPr/>
            </a:pPr>
            <a:r>
              <a:rPr lang="en-US" sz="2000" dirty="0" smtClean="0">
                <a:solidFill>
                  <a:srgbClr val="0000CC"/>
                </a:solidFill>
                <a:latin typeface="Times New Roman" pitchFamily="18" charset="0"/>
                <a:cs typeface="Times New Roman" pitchFamily="18" charset="0"/>
              </a:rPr>
              <a:t>Set of equation (A</a:t>
            </a:r>
            <a:r>
              <a:rPr lang="en-US" sz="2000" baseline="-15000" dirty="0" smtClean="0">
                <a:solidFill>
                  <a:srgbClr val="0000CC"/>
                </a:solidFill>
                <a:latin typeface="Times New Roman" pitchFamily="18" charset="0"/>
                <a:cs typeface="Times New Roman" pitchFamily="18" charset="0"/>
              </a:rPr>
              <a:t>0</a:t>
            </a:r>
            <a:r>
              <a:rPr lang="en-US" sz="2000" dirty="0" smtClean="0">
                <a:solidFill>
                  <a:srgbClr val="0000CC"/>
                </a:solidFill>
                <a:latin typeface="Times New Roman" pitchFamily="18" charset="0"/>
                <a:cs typeface="Times New Roman" pitchFamily="18" charset="0"/>
              </a:rPr>
              <a:t>, B</a:t>
            </a:r>
            <a:r>
              <a:rPr lang="en-US" sz="2000" baseline="-15000" dirty="0" smtClean="0">
                <a:solidFill>
                  <a:srgbClr val="0000CC"/>
                </a:solidFill>
                <a:latin typeface="Times New Roman" pitchFamily="18" charset="0"/>
                <a:cs typeface="Times New Roman" pitchFamily="18" charset="0"/>
              </a:rPr>
              <a:t>0</a:t>
            </a:r>
            <a:r>
              <a:rPr lang="en-US" sz="2000" dirty="0" smtClean="0">
                <a:solidFill>
                  <a:srgbClr val="0000CC"/>
                </a:solidFill>
                <a:latin typeface="Times New Roman" pitchFamily="18" charset="0"/>
                <a:cs typeface="Times New Roman" pitchFamily="18" charset="0"/>
              </a:rPr>
              <a:t> and C</a:t>
            </a:r>
            <a:r>
              <a:rPr lang="en-US" sz="2000" baseline="-15000" dirty="0" smtClean="0">
                <a:solidFill>
                  <a:srgbClr val="0000CC"/>
                </a:solidFill>
                <a:latin typeface="Times New Roman" pitchFamily="18" charset="0"/>
                <a:cs typeface="Times New Roman" pitchFamily="18" charset="0"/>
              </a:rPr>
              <a:t>0</a:t>
            </a:r>
            <a:r>
              <a:rPr lang="en-US" sz="2000" dirty="0" smtClean="0">
                <a:solidFill>
                  <a:srgbClr val="0000CC"/>
                </a:solidFill>
                <a:latin typeface="Times New Roman" pitchFamily="18" charset="0"/>
                <a:cs typeface="Times New Roman" pitchFamily="18" charset="0"/>
              </a:rPr>
              <a:t>) is transformed through </a:t>
            </a:r>
            <a:r>
              <a:rPr lang="en-US" sz="2000" i="1" dirty="0" smtClean="0">
                <a:solidFill>
                  <a:srgbClr val="0000CC"/>
                </a:solidFill>
                <a:latin typeface="Times New Roman" pitchFamily="18" charset="0"/>
                <a:cs typeface="Times New Roman" pitchFamily="18" charset="0"/>
              </a:rPr>
              <a:t>elementary operations</a:t>
            </a:r>
            <a:r>
              <a:rPr lang="en-US" sz="2000" dirty="0" smtClean="0">
                <a:solidFill>
                  <a:srgbClr val="0000CC"/>
                </a:solidFill>
                <a:latin typeface="Times New Roman" pitchFamily="18" charset="0"/>
                <a:cs typeface="Times New Roman" pitchFamily="18" charset="0"/>
              </a:rPr>
              <a:t> (shown inside bracket in the right side) </a:t>
            </a:r>
            <a:endParaRPr lang="en-US" sz="2000" dirty="0">
              <a:solidFill>
                <a:srgbClr val="0000CC"/>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95800"/>
            <a:ext cx="441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25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WRP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WRP  </a:t>
            </a:r>
            <a:r>
              <a:rPr lang="en-US" dirty="0"/>
              <a:t>provides an opportunity to (</a:t>
            </a:r>
            <a:r>
              <a:rPr lang="en-US" dirty="0" err="1"/>
              <a:t>Loucks</a:t>
            </a:r>
            <a:r>
              <a:rPr lang="en-US" dirty="0"/>
              <a:t> et al., 2005):</a:t>
            </a:r>
          </a:p>
          <a:p>
            <a:pPr marL="457200" lvl="1" indent="0">
              <a:buNone/>
            </a:pPr>
            <a:r>
              <a:rPr lang="en-US" dirty="0"/>
              <a:t>– assess the current state of the water resources and the conflicts</a:t>
            </a:r>
          </a:p>
          <a:p>
            <a:pPr marL="457200" lvl="1" indent="0">
              <a:buNone/>
            </a:pPr>
            <a:r>
              <a:rPr lang="en-US" dirty="0" smtClean="0"/>
              <a:t>     and </a:t>
            </a:r>
            <a:r>
              <a:rPr lang="en-US" dirty="0"/>
              <a:t>priorities over their use, formulate visions, set goals and</a:t>
            </a:r>
          </a:p>
          <a:p>
            <a:pPr marL="457200" lvl="1" indent="0">
              <a:buNone/>
            </a:pPr>
            <a:r>
              <a:rPr lang="en-US" dirty="0" smtClean="0"/>
              <a:t>     targets</a:t>
            </a:r>
            <a:r>
              <a:rPr lang="en-US" dirty="0"/>
              <a:t>, and thus orient operational management</a:t>
            </a:r>
          </a:p>
          <a:p>
            <a:pPr marL="457200" lvl="1" indent="0">
              <a:buNone/>
            </a:pPr>
            <a:r>
              <a:rPr lang="en-US" dirty="0"/>
              <a:t>– provide a framework for organizing policy relevant research</a:t>
            </a:r>
          </a:p>
          <a:p>
            <a:pPr marL="457200" lvl="1" indent="0">
              <a:buNone/>
            </a:pPr>
            <a:r>
              <a:rPr lang="en-US" dirty="0" smtClean="0"/>
              <a:t>    and </a:t>
            </a:r>
            <a:r>
              <a:rPr lang="en-US" dirty="0"/>
              <a:t>public participation</a:t>
            </a:r>
          </a:p>
          <a:p>
            <a:pPr lvl="1"/>
            <a:r>
              <a:rPr lang="en-US" dirty="0" smtClean="0"/>
              <a:t> </a:t>
            </a:r>
            <a:r>
              <a:rPr lang="en-US" dirty="0"/>
              <a:t>increase the legitimacy, public acceptance of (or even support</a:t>
            </a:r>
          </a:p>
          <a:p>
            <a:pPr marL="457200" lvl="1" indent="0">
              <a:buNone/>
            </a:pPr>
            <a:r>
              <a:rPr lang="en-US" dirty="0" smtClean="0"/>
              <a:t>     for</a:t>
            </a:r>
            <a:r>
              <a:rPr lang="en-US" dirty="0"/>
              <a:t>) the way the resources are to be allocated or controlled,</a:t>
            </a:r>
          </a:p>
          <a:p>
            <a:pPr marL="457200" lvl="1" indent="0">
              <a:buNone/>
            </a:pPr>
            <a:r>
              <a:rPr lang="en-US" dirty="0" smtClean="0"/>
              <a:t>     especially </a:t>
            </a:r>
            <a:r>
              <a:rPr lang="en-US" dirty="0"/>
              <a:t>in times of stress</a:t>
            </a:r>
          </a:p>
          <a:p>
            <a:pPr marL="457200" lvl="1" indent="0">
              <a:buNone/>
            </a:pPr>
            <a:r>
              <a:rPr lang="en-US" dirty="0"/>
              <a:t>– facilitate the interaction, discussion and coordination among</a:t>
            </a:r>
          </a:p>
          <a:p>
            <a:pPr marL="457200" lvl="1" indent="0">
              <a:buNone/>
            </a:pPr>
            <a:r>
              <a:rPr lang="en-US" dirty="0" smtClean="0"/>
              <a:t> managers </a:t>
            </a:r>
            <a:r>
              <a:rPr lang="en-US" dirty="0"/>
              <a:t>and stakeholders, and generate a common point of</a:t>
            </a:r>
          </a:p>
          <a:p>
            <a:pPr marL="457200" lvl="1" indent="0">
              <a:buNone/>
            </a:pPr>
            <a:r>
              <a:rPr lang="en-US" dirty="0" smtClean="0"/>
              <a:t>  reference </a:t>
            </a:r>
            <a:r>
              <a:rPr lang="en-US" dirty="0"/>
              <a:t>– a management plan or policy.</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a:t>
            </a:fld>
            <a:endParaRPr lang="en-US"/>
          </a:p>
        </p:txBody>
      </p:sp>
    </p:spTree>
    <p:extLst>
      <p:ext uri="{BB962C8B-B14F-4D97-AF65-F5344CB8AC3E}">
        <p14:creationId xmlns:p14="http://schemas.microsoft.com/office/powerpoint/2010/main" val="41918461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63562"/>
          </a:xfrm>
        </p:spPr>
        <p:txBody>
          <a:bodyPr>
            <a:noAutofit/>
          </a:bodyPr>
          <a:lstStyle/>
          <a:p>
            <a:r>
              <a:rPr lang="en-US" sz="3600" dirty="0" smtClean="0"/>
              <a:t>Cont................................................</a:t>
            </a:r>
            <a:endParaRPr lang="en-US" sz="36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110</a:t>
            </a:fld>
            <a:endParaRPr lang="en-US"/>
          </a:p>
        </p:txBody>
      </p:sp>
      <p:sp>
        <p:nvSpPr>
          <p:cNvPr id="6" name="Rectangle 15"/>
          <p:cNvSpPr>
            <a:spLocks noGrp="1" noChangeArrowheads="1"/>
          </p:cNvSpPr>
          <p:nvPr>
            <p:ph idx="1"/>
          </p:nvPr>
        </p:nvSpPr>
        <p:spPr bwMode="auto">
          <a:xfrm>
            <a:off x="304800" y="762000"/>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latin typeface="Times New Roman" pitchFamily="18" charset="0"/>
              </a:rPr>
              <a:t>Note that variable </a:t>
            </a:r>
            <a:r>
              <a:rPr lang="en-US" sz="2000" i="1" dirty="0">
                <a:latin typeface="Times New Roman" pitchFamily="18" charset="0"/>
              </a:rPr>
              <a:t>x</a:t>
            </a:r>
            <a:r>
              <a:rPr lang="en-US" sz="2000" dirty="0">
                <a:latin typeface="Times New Roman" pitchFamily="18" charset="0"/>
              </a:rPr>
              <a:t> is eliminated from B</a:t>
            </a:r>
            <a:r>
              <a:rPr lang="en-US" sz="2800" baseline="-15000" dirty="0">
                <a:latin typeface="Times New Roman" pitchFamily="18" charset="0"/>
              </a:rPr>
              <a:t>0</a:t>
            </a:r>
            <a:r>
              <a:rPr lang="en-US" sz="2000" dirty="0">
                <a:latin typeface="Times New Roman" pitchFamily="18" charset="0"/>
              </a:rPr>
              <a:t> and C</a:t>
            </a:r>
            <a:r>
              <a:rPr lang="en-US" sz="2800" baseline="-15000" dirty="0">
                <a:latin typeface="Times New Roman" pitchFamily="18" charset="0"/>
              </a:rPr>
              <a:t>0</a:t>
            </a:r>
            <a:r>
              <a:rPr lang="en-US" sz="2000" dirty="0">
                <a:latin typeface="Times New Roman" pitchFamily="18" charset="0"/>
              </a:rPr>
              <a:t> equations to obtain B</a:t>
            </a:r>
            <a:r>
              <a:rPr lang="en-US" sz="2800" baseline="-15000" dirty="0">
                <a:latin typeface="Times New Roman" pitchFamily="18" charset="0"/>
              </a:rPr>
              <a:t>1</a:t>
            </a:r>
            <a:r>
              <a:rPr lang="en-US" sz="2000" dirty="0">
                <a:latin typeface="Times New Roman" pitchFamily="18" charset="0"/>
              </a:rPr>
              <a:t> and C</a:t>
            </a:r>
            <a:r>
              <a:rPr lang="en-US" sz="2800" baseline="-15000" dirty="0">
                <a:latin typeface="Times New Roman" pitchFamily="18" charset="0"/>
              </a:rPr>
              <a:t>1</a:t>
            </a:r>
            <a:r>
              <a:rPr lang="en-US" sz="2000" dirty="0">
                <a:latin typeface="Times New Roman" pitchFamily="18" charset="0"/>
              </a:rPr>
              <a:t>. Equation A</a:t>
            </a:r>
            <a:r>
              <a:rPr lang="en-US" sz="2800" baseline="-15000" dirty="0">
                <a:latin typeface="Times New Roman" pitchFamily="18" charset="0"/>
              </a:rPr>
              <a:t>0</a:t>
            </a:r>
            <a:r>
              <a:rPr lang="en-US" sz="2000" dirty="0">
                <a:latin typeface="Times New Roman" pitchFamily="18" charset="0"/>
              </a:rPr>
              <a:t> is known as pivotal equation.</a:t>
            </a:r>
            <a:endParaRPr lang="en-US" sz="2000" baseline="-15000" dirty="0">
              <a:latin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1"/>
            <a:ext cx="8381999"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2631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111</a:t>
            </a:fld>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0436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000" dirty="0">
                <a:solidFill>
                  <a:srgbClr val="696464"/>
                </a:solidFill>
                <a:latin typeface="Times New Roman" pitchFamily="18" charset="0"/>
                <a:cs typeface="Times New Roman" pitchFamily="18" charset="0"/>
              </a:rPr>
              <a:t>Pivotal Operation</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112</a:t>
            </a:fld>
            <a:endParaRPr lang="en-US"/>
          </a:p>
        </p:txBody>
      </p:sp>
      <p:sp>
        <p:nvSpPr>
          <p:cNvPr id="6" name="Rectangle 4"/>
          <p:cNvSpPr>
            <a:spLocks noGrp="1" noChangeArrowheads="1"/>
          </p:cNvSpPr>
          <p:nvPr>
            <p:ph idx="1"/>
          </p:nvPr>
        </p:nvSpPr>
        <p:spPr>
          <a:xfrm>
            <a:off x="457200" y="990600"/>
            <a:ext cx="8229600" cy="5135563"/>
          </a:xfrm>
        </p:spPr>
        <p:txBody>
          <a:bodyPr/>
          <a:lstStyle/>
          <a:p>
            <a:pPr marL="349250" indent="-349250" eaLnBrk="1" hangingPunct="1">
              <a:lnSpc>
                <a:spcPct val="150000"/>
              </a:lnSpc>
              <a:spcBef>
                <a:spcPct val="60000"/>
              </a:spcBef>
              <a:buClr>
                <a:srgbClr val="0000CC"/>
              </a:buClr>
              <a:buFont typeface="Wingdings" pitchFamily="2" charset="2"/>
              <a:buChar char="Ø"/>
            </a:pPr>
            <a:r>
              <a:rPr lang="en-US" sz="2000" dirty="0" smtClean="0">
                <a:latin typeface="Times New Roman" pitchFamily="18" charset="0"/>
              </a:rPr>
              <a:t>Operation at each step to eliminate one variable at a time, from all equations except one, is known as </a:t>
            </a:r>
            <a:r>
              <a:rPr lang="en-US" sz="2000" b="1" i="1" dirty="0" smtClean="0">
                <a:solidFill>
                  <a:srgbClr val="0000CC"/>
                </a:solidFill>
                <a:latin typeface="Times New Roman" pitchFamily="18" charset="0"/>
              </a:rPr>
              <a:t>pivotal operation</a:t>
            </a:r>
            <a:r>
              <a:rPr lang="en-US" sz="2000" dirty="0" smtClean="0">
                <a:latin typeface="Times New Roman" pitchFamily="18" charset="0"/>
              </a:rPr>
              <a:t>.</a:t>
            </a:r>
          </a:p>
          <a:p>
            <a:pPr marL="349250" indent="-349250" eaLnBrk="1" hangingPunct="1">
              <a:lnSpc>
                <a:spcPct val="150000"/>
              </a:lnSpc>
              <a:spcBef>
                <a:spcPct val="60000"/>
              </a:spcBef>
              <a:buClr>
                <a:srgbClr val="0000CC"/>
              </a:buClr>
              <a:buFont typeface="Wingdings" pitchFamily="2" charset="2"/>
              <a:buChar char="Ø"/>
            </a:pPr>
            <a:r>
              <a:rPr lang="en-US" sz="2000" dirty="0" smtClean="0">
                <a:latin typeface="Times New Roman" pitchFamily="18" charset="0"/>
              </a:rPr>
              <a:t>Number of </a:t>
            </a:r>
            <a:r>
              <a:rPr lang="en-US" sz="2000" i="1" dirty="0" smtClean="0">
                <a:latin typeface="Times New Roman" pitchFamily="18" charset="0"/>
              </a:rPr>
              <a:t>pivotal operations</a:t>
            </a:r>
            <a:r>
              <a:rPr lang="en-US" sz="2000" dirty="0" smtClean="0">
                <a:latin typeface="Times New Roman" pitchFamily="18" charset="0"/>
              </a:rPr>
              <a:t> are same as the number of variables in the set of equations. </a:t>
            </a:r>
          </a:p>
          <a:p>
            <a:pPr marL="349250" indent="-349250" eaLnBrk="1" hangingPunct="1">
              <a:lnSpc>
                <a:spcPct val="150000"/>
              </a:lnSpc>
              <a:spcBef>
                <a:spcPct val="60000"/>
              </a:spcBef>
              <a:buClr>
                <a:srgbClr val="0000CC"/>
              </a:buClr>
              <a:buFont typeface="Wingdings" pitchFamily="2" charset="2"/>
              <a:buChar char="Ø"/>
            </a:pPr>
            <a:r>
              <a:rPr lang="en-US" sz="2000" dirty="0" smtClean="0">
                <a:latin typeface="Times New Roman" pitchFamily="18" charset="0"/>
              </a:rPr>
              <a:t>Three </a:t>
            </a:r>
            <a:r>
              <a:rPr lang="en-US" sz="2000" i="1" dirty="0" smtClean="0">
                <a:latin typeface="Times New Roman" pitchFamily="18" charset="0"/>
              </a:rPr>
              <a:t>pivotal operations</a:t>
            </a:r>
            <a:r>
              <a:rPr lang="en-US" sz="2000" dirty="0" smtClean="0">
                <a:latin typeface="Times New Roman" pitchFamily="18" charset="0"/>
              </a:rPr>
              <a:t> were carried out to obtain the canonical form of set of equations in last example having three variables. </a:t>
            </a:r>
          </a:p>
        </p:txBody>
      </p:sp>
    </p:spTree>
    <p:extLst>
      <p:ext uri="{BB962C8B-B14F-4D97-AF65-F5344CB8AC3E}">
        <p14:creationId xmlns:p14="http://schemas.microsoft.com/office/powerpoint/2010/main" val="26447675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113</a:t>
            </a:fld>
            <a:endParaRPr lang="en-US"/>
          </a:p>
        </p:txBody>
      </p:sp>
      <p:sp>
        <p:nvSpPr>
          <p:cNvPr id="6" name="AutoShape 2"/>
          <p:cNvSpPr>
            <a:spLocks noGrp="1" noChangeArrowheads="1"/>
          </p:cNvSpPr>
          <p:nvPr>
            <p:ph type="title"/>
          </p:nvPr>
        </p:nvSpPr>
        <p:spPr>
          <a:xfrm>
            <a:off x="457200" y="274638"/>
            <a:ext cx="8229600" cy="639762"/>
          </a:xfrm>
        </p:spPr>
        <p:txBody>
          <a:bodyPr>
            <a:normAutofit fontScale="90000"/>
          </a:bodyPr>
          <a:lstStyle/>
          <a:p>
            <a:pPr eaLnBrk="1" hangingPunct="1"/>
            <a:r>
              <a:rPr lang="en-US" sz="3200" dirty="0" smtClean="0">
                <a:latin typeface="Times New Roman" pitchFamily="18" charset="0"/>
                <a:cs typeface="Times New Roman" pitchFamily="18" charset="0"/>
              </a:rPr>
              <a:t>Transformation to Canonical form: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Generalized procedure</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7891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114</a:t>
            </a:fld>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763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5527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115</a:t>
            </a:fld>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5344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5321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116</a:t>
            </a:fld>
            <a:endParaRPr lang="en-US"/>
          </a:p>
        </p:txBody>
      </p:sp>
      <p:sp>
        <p:nvSpPr>
          <p:cNvPr id="6" name="AutoShape 2"/>
          <p:cNvSpPr>
            <a:spLocks noGrp="1" noChangeArrowheads="1"/>
          </p:cNvSpPr>
          <p:nvPr>
            <p:ph type="title"/>
          </p:nvPr>
        </p:nvSpPr>
        <p:spPr>
          <a:xfrm>
            <a:off x="457200" y="76200"/>
            <a:ext cx="8229600" cy="838200"/>
          </a:xfrm>
        </p:spPr>
        <p:txBody>
          <a:bodyPr>
            <a:noAutofit/>
          </a:bodyPr>
          <a:lstStyle/>
          <a:p>
            <a:pPr eaLnBrk="1" hangingPunct="1"/>
            <a:r>
              <a:rPr lang="en-US" sz="2800" dirty="0" smtClean="0">
                <a:latin typeface="Times New Roman" pitchFamily="18" charset="0"/>
                <a:cs typeface="Times New Roman" pitchFamily="18" charset="0"/>
              </a:rPr>
              <a:t>Transformation to Canonical form: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More general case</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60729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117</a:t>
            </a:fld>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3820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1698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2800" dirty="0"/>
              <a:t>Basic variable, Non-basic variable, </a:t>
            </a:r>
            <a:br>
              <a:rPr lang="en-US" sz="2800" dirty="0"/>
            </a:br>
            <a:r>
              <a:rPr lang="en-US" sz="2800" dirty="0"/>
              <a:t>Basic solution, Basic feasible solution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118</a:t>
            </a:fld>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981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Simplex </a:t>
            </a:r>
            <a:r>
              <a:rPr lang="en-US" dirty="0" smtClean="0"/>
              <a:t>method in LPP</a:t>
            </a:r>
            <a:endParaRPr lang="en-US" dirty="0"/>
          </a:p>
        </p:txBody>
      </p:sp>
      <p:sp>
        <p:nvSpPr>
          <p:cNvPr id="3" name="Content Placeholder 2"/>
          <p:cNvSpPr>
            <a:spLocks noGrp="1"/>
          </p:cNvSpPr>
          <p:nvPr>
            <p:ph idx="1"/>
          </p:nvPr>
        </p:nvSpPr>
        <p:spPr>
          <a:xfrm>
            <a:off x="304800" y="1066800"/>
            <a:ext cx="8610600" cy="5059363"/>
          </a:xfrm>
        </p:spPr>
        <p:txBody>
          <a:bodyPr>
            <a:normAutofit/>
          </a:bodyPr>
          <a:lstStyle/>
          <a:p>
            <a:r>
              <a:rPr lang="en-US" sz="2000" dirty="0">
                <a:latin typeface="Times-Roman"/>
              </a:rPr>
              <a:t>All the basic solutions need not (and, in general, will not) </a:t>
            </a:r>
            <a:r>
              <a:rPr lang="en-US" sz="2000" dirty="0" smtClean="0">
                <a:latin typeface="Times-Roman"/>
              </a:rPr>
              <a:t>be feasible</a:t>
            </a:r>
            <a:r>
              <a:rPr lang="en-US" sz="2000" dirty="0">
                <a:latin typeface="Times-Roman"/>
              </a:rPr>
              <a:t>.</a:t>
            </a:r>
          </a:p>
          <a:p>
            <a:r>
              <a:rPr lang="en-US" sz="2000" dirty="0" smtClean="0">
                <a:latin typeface="Times-Roman"/>
              </a:rPr>
              <a:t>A </a:t>
            </a:r>
            <a:r>
              <a:rPr lang="en-US" sz="2000" dirty="0">
                <a:latin typeface="Times-Roman"/>
              </a:rPr>
              <a:t>basic solution which is also feasible is called as the </a:t>
            </a:r>
            <a:r>
              <a:rPr lang="en-US" sz="2000" b="1" dirty="0" smtClean="0">
                <a:latin typeface="Times-Bold"/>
              </a:rPr>
              <a:t>Basic Feasible </a:t>
            </a:r>
            <a:r>
              <a:rPr lang="en-US" sz="2000" b="1" dirty="0">
                <a:latin typeface="Times-Bold"/>
              </a:rPr>
              <a:t>Solution</a:t>
            </a:r>
            <a:r>
              <a:rPr lang="en-US" sz="2000" dirty="0">
                <a:latin typeface="Times-Roman"/>
              </a:rPr>
              <a:t>.</a:t>
            </a:r>
          </a:p>
          <a:p>
            <a:r>
              <a:rPr lang="en-US" sz="2000" dirty="0" smtClean="0">
                <a:latin typeface="Times-Roman"/>
              </a:rPr>
              <a:t> </a:t>
            </a:r>
            <a:r>
              <a:rPr lang="en-US" sz="2000" dirty="0">
                <a:latin typeface="Times-Roman"/>
              </a:rPr>
              <a:t>All the corner points of the feasible space are basic </a:t>
            </a:r>
            <a:r>
              <a:rPr lang="en-US" sz="2000" dirty="0" smtClean="0">
                <a:latin typeface="Times-Roman"/>
              </a:rPr>
              <a:t>feasible solutions</a:t>
            </a:r>
            <a:r>
              <a:rPr lang="en-US" sz="2000" dirty="0">
                <a:latin typeface="Times-Roman"/>
              </a:rPr>
              <a:t>.</a:t>
            </a:r>
          </a:p>
          <a:p>
            <a:r>
              <a:rPr lang="en-US" sz="2000" dirty="0">
                <a:latin typeface="Times-Roman"/>
              </a:rPr>
              <a:t>The possible no. of basic feasible solutions can be too large to </a:t>
            </a:r>
            <a:r>
              <a:rPr lang="en-US" sz="2000" dirty="0" smtClean="0">
                <a:latin typeface="Times-Roman"/>
              </a:rPr>
              <a:t>be enumerated </a:t>
            </a:r>
            <a:r>
              <a:rPr lang="en-US" sz="2000" dirty="0">
                <a:latin typeface="Times-Roman"/>
              </a:rPr>
              <a:t>completely.</a:t>
            </a:r>
          </a:p>
          <a:p>
            <a:r>
              <a:rPr lang="en-US" sz="2000" dirty="0" smtClean="0">
                <a:latin typeface="Times-Roman"/>
              </a:rPr>
              <a:t>The </a:t>
            </a:r>
            <a:r>
              <a:rPr lang="en-US" sz="2000" dirty="0">
                <a:latin typeface="Times-Roman"/>
              </a:rPr>
              <a:t>goal would be, starting with an initial basic feasible </a:t>
            </a:r>
            <a:r>
              <a:rPr lang="en-US" sz="2000" dirty="0" smtClean="0">
                <a:latin typeface="Times-Roman"/>
              </a:rPr>
              <a:t>solution, to </a:t>
            </a:r>
            <a:r>
              <a:rPr lang="en-US" sz="2000" dirty="0">
                <a:latin typeface="Times-Roman"/>
              </a:rPr>
              <a:t>generate better and better basic feasible solutions until </a:t>
            </a:r>
            <a:r>
              <a:rPr lang="en-US" sz="2000" dirty="0" smtClean="0">
                <a:latin typeface="Times-Roman"/>
              </a:rPr>
              <a:t>the optimal </a:t>
            </a:r>
            <a:r>
              <a:rPr lang="en-US" sz="2000" dirty="0">
                <a:latin typeface="Times-Roman"/>
              </a:rPr>
              <a:t>basic feasible solution is obtained.</a:t>
            </a:r>
          </a:p>
          <a:p>
            <a:r>
              <a:rPr lang="en-US" sz="2000" b="1" dirty="0">
                <a:latin typeface="Times-Bold"/>
              </a:rPr>
              <a:t>Initial basic feasible solution</a:t>
            </a:r>
            <a:r>
              <a:rPr lang="en-US" sz="2000" dirty="0">
                <a:latin typeface="Times-Roman"/>
              </a:rPr>
              <a:t>: The basic feasible solution used </a:t>
            </a:r>
            <a:r>
              <a:rPr lang="en-US" sz="2000" dirty="0" smtClean="0">
                <a:latin typeface="Times-Roman"/>
              </a:rPr>
              <a:t>as an </a:t>
            </a:r>
            <a:r>
              <a:rPr lang="en-US" sz="2000" dirty="0">
                <a:latin typeface="Times-Roman"/>
              </a:rPr>
              <a:t>initial solution in the simplex method. This is the solution </a:t>
            </a:r>
            <a:r>
              <a:rPr lang="en-US" sz="2000" dirty="0" smtClean="0">
                <a:latin typeface="Times-Roman"/>
              </a:rPr>
              <a:t>in which </a:t>
            </a:r>
            <a:r>
              <a:rPr lang="en-US" sz="2000" dirty="0">
                <a:latin typeface="Times-Roman"/>
              </a:rPr>
              <a:t>all the n decision variables are set to zero. Obviously </a:t>
            </a:r>
            <a:r>
              <a:rPr lang="en-US" sz="2000" dirty="0" smtClean="0">
                <a:latin typeface="Times-Roman"/>
              </a:rPr>
              <a:t>slack variables </a:t>
            </a:r>
            <a:r>
              <a:rPr lang="en-US" sz="2000" dirty="0">
                <a:latin typeface="Times-Roman"/>
              </a:rPr>
              <a:t>yield an initial basic feasible solution.</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119</a:t>
            </a:fld>
            <a:endParaRPr lang="en-US"/>
          </a:p>
        </p:txBody>
      </p:sp>
    </p:spTree>
    <p:extLst>
      <p:ext uri="{BB962C8B-B14F-4D97-AF65-F5344CB8AC3E}">
        <p14:creationId xmlns:p14="http://schemas.microsoft.com/office/powerpoint/2010/main" val="1566602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pPr marL="571500" indent="-571500" algn="l">
              <a:buFont typeface="Wingdings" pitchFamily="2" charset="2"/>
              <a:buChar char="v"/>
            </a:pPr>
            <a:r>
              <a:rPr lang="en-US" sz="3100" b="1" dirty="0" smtClean="0"/>
              <a:t>Common </a:t>
            </a:r>
            <a:r>
              <a:rPr lang="en-US" sz="3100" b="1" dirty="0"/>
              <a:t>goals of </a:t>
            </a:r>
            <a:r>
              <a:rPr lang="en-US" sz="3100" dirty="0"/>
              <a:t>WRPM</a:t>
            </a:r>
            <a:br>
              <a:rPr lang="en-US" sz="3100" dirty="0"/>
            </a:br>
            <a:endParaRPr lang="en-US" sz="3100" dirty="0"/>
          </a:p>
        </p:txBody>
      </p:sp>
      <p:sp>
        <p:nvSpPr>
          <p:cNvPr id="3" name="Content Placeholder 2"/>
          <p:cNvSpPr>
            <a:spLocks noGrp="1"/>
          </p:cNvSpPr>
          <p:nvPr>
            <p:ph idx="1"/>
          </p:nvPr>
        </p:nvSpPr>
        <p:spPr>
          <a:xfrm>
            <a:off x="457200" y="609600"/>
            <a:ext cx="8229600" cy="6096000"/>
          </a:xfrm>
        </p:spPr>
        <p:txBody>
          <a:bodyPr>
            <a:normAutofit lnSpcReduction="10000"/>
          </a:bodyPr>
          <a:lstStyle/>
          <a:p>
            <a:r>
              <a:rPr lang="en-US" sz="2400" dirty="0" smtClean="0"/>
              <a:t>Reducing </a:t>
            </a:r>
            <a:r>
              <a:rPr lang="en-US" sz="2400" dirty="0"/>
              <a:t>the frequency and/or severity of the adverse</a:t>
            </a:r>
          </a:p>
          <a:p>
            <a:pPr marL="0" indent="0">
              <a:buNone/>
            </a:pPr>
            <a:r>
              <a:rPr lang="en-US" sz="2400" dirty="0" smtClean="0"/>
              <a:t>    consequences </a:t>
            </a:r>
            <a:r>
              <a:rPr lang="en-US" sz="2400" dirty="0"/>
              <a:t>of </a:t>
            </a:r>
            <a:r>
              <a:rPr lang="en-US" sz="2400" b="1" dirty="0"/>
              <a:t>droughts</a:t>
            </a:r>
            <a:r>
              <a:rPr lang="en-US" sz="2400" dirty="0"/>
              <a:t>, </a:t>
            </a:r>
            <a:r>
              <a:rPr lang="en-US" sz="2400" b="1" dirty="0"/>
              <a:t>floods</a:t>
            </a:r>
            <a:r>
              <a:rPr lang="en-US" sz="2400" dirty="0"/>
              <a:t> and </a:t>
            </a:r>
            <a:r>
              <a:rPr lang="en-US" sz="2400" b="1" dirty="0"/>
              <a:t>excessive pollution</a:t>
            </a:r>
          </a:p>
          <a:p>
            <a:r>
              <a:rPr lang="en-US" sz="2400" dirty="0" smtClean="0"/>
              <a:t>Identification </a:t>
            </a:r>
            <a:r>
              <a:rPr lang="en-US" sz="2400" dirty="0"/>
              <a:t>and evaluation of alternative measures that </a:t>
            </a:r>
            <a:r>
              <a:rPr lang="en-US" sz="2400" dirty="0" smtClean="0"/>
              <a:t>may;</a:t>
            </a:r>
            <a:endParaRPr lang="en-US" sz="2400" dirty="0"/>
          </a:p>
          <a:p>
            <a:pPr lvl="1"/>
            <a:r>
              <a:rPr lang="en-US" sz="2400" dirty="0" smtClean="0"/>
              <a:t>   increase </a:t>
            </a:r>
            <a:r>
              <a:rPr lang="en-US" sz="2400" dirty="0"/>
              <a:t>the available water supplies or hydropower</a:t>
            </a:r>
            <a:r>
              <a:rPr lang="en-US" sz="2400" dirty="0" smtClean="0"/>
              <a:t>,</a:t>
            </a:r>
          </a:p>
          <a:p>
            <a:pPr lvl="1"/>
            <a:r>
              <a:rPr lang="en-US" sz="2400" dirty="0" smtClean="0"/>
              <a:t> improve recreation </a:t>
            </a:r>
            <a:r>
              <a:rPr lang="en-US" sz="2400" dirty="0"/>
              <a:t>and/or navigation, and </a:t>
            </a:r>
            <a:endParaRPr lang="en-US" sz="2400" dirty="0" smtClean="0"/>
          </a:p>
          <a:p>
            <a:pPr lvl="1"/>
            <a:r>
              <a:rPr lang="en-US" sz="2400" dirty="0" smtClean="0"/>
              <a:t>enhance </a:t>
            </a:r>
            <a:r>
              <a:rPr lang="en-US" sz="2400" dirty="0"/>
              <a:t>the quality of </a:t>
            </a:r>
            <a:r>
              <a:rPr lang="en-US" sz="2400" dirty="0" smtClean="0"/>
              <a:t>water and </a:t>
            </a:r>
            <a:r>
              <a:rPr lang="en-US" sz="2400" dirty="0"/>
              <a:t>aquatic ecosystems</a:t>
            </a:r>
          </a:p>
          <a:p>
            <a:r>
              <a:rPr lang="en-US" sz="2400" dirty="0" smtClean="0"/>
              <a:t>Provide </a:t>
            </a:r>
            <a:r>
              <a:rPr lang="en-US" sz="2400" dirty="0"/>
              <a:t>safe, reliable and affordable drinking water to people</a:t>
            </a:r>
          </a:p>
          <a:p>
            <a:pPr marL="0" indent="0">
              <a:buNone/>
            </a:pPr>
            <a:r>
              <a:rPr lang="en-US" sz="2400" dirty="0" smtClean="0"/>
              <a:t>    without </a:t>
            </a:r>
            <a:r>
              <a:rPr lang="en-US" sz="2400" dirty="0"/>
              <a:t>causing damage to environment</a:t>
            </a:r>
          </a:p>
          <a:p>
            <a:r>
              <a:rPr lang="en-US" sz="2400" dirty="0" smtClean="0"/>
              <a:t>Allocate </a:t>
            </a:r>
            <a:r>
              <a:rPr lang="en-US" sz="2400" dirty="0"/>
              <a:t>scarce water resources among competing users in an</a:t>
            </a:r>
          </a:p>
          <a:p>
            <a:pPr marL="0" indent="0">
              <a:buNone/>
            </a:pPr>
            <a:r>
              <a:rPr lang="en-US" sz="2400" dirty="0" smtClean="0"/>
              <a:t>    equitable </a:t>
            </a:r>
            <a:r>
              <a:rPr lang="en-US" sz="2400" dirty="0"/>
              <a:t>manner</a:t>
            </a:r>
          </a:p>
          <a:p>
            <a:r>
              <a:rPr lang="en-US" sz="2400" dirty="0" smtClean="0"/>
              <a:t> </a:t>
            </a:r>
            <a:r>
              <a:rPr lang="en-US" sz="2400" dirty="0"/>
              <a:t>Maximize net social and economic benefits from the operation</a:t>
            </a:r>
          </a:p>
          <a:p>
            <a:pPr marL="0" indent="0">
              <a:buNone/>
            </a:pPr>
            <a:r>
              <a:rPr lang="en-US" sz="2400" dirty="0" smtClean="0"/>
              <a:t>   of </a:t>
            </a:r>
            <a:r>
              <a:rPr lang="en-US" sz="2400" dirty="0"/>
              <a:t>a multipurpose dam while minimizing the </a:t>
            </a:r>
            <a:r>
              <a:rPr lang="en-US" sz="2400" dirty="0" smtClean="0"/>
              <a:t>environmental damage</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a:t>
            </a:fld>
            <a:endParaRPr lang="en-US"/>
          </a:p>
        </p:txBody>
      </p:sp>
    </p:spTree>
    <p:extLst>
      <p:ext uri="{BB962C8B-B14F-4D97-AF65-F5344CB8AC3E}">
        <p14:creationId xmlns:p14="http://schemas.microsoft.com/office/powerpoint/2010/main" val="40067692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762000"/>
            <a:ext cx="8458200" cy="5638800"/>
          </a:xfrm>
        </p:spPr>
        <p:txBody>
          <a:bodyPr>
            <a:normAutofit/>
          </a:bodyPr>
          <a:lstStyle/>
          <a:p>
            <a:pPr marL="0" indent="0">
              <a:buNone/>
            </a:pPr>
            <a:r>
              <a:rPr lang="en-US" sz="2000" b="1" dirty="0" smtClean="0">
                <a:latin typeface="Times-Roman"/>
              </a:rPr>
              <a:t>The </a:t>
            </a:r>
            <a:r>
              <a:rPr lang="en-US" sz="2000" b="1" dirty="0">
                <a:latin typeface="Times-Roman"/>
              </a:rPr>
              <a:t>general procedure is:</a:t>
            </a:r>
          </a:p>
          <a:p>
            <a:pPr marL="0" indent="0">
              <a:buNone/>
            </a:pPr>
            <a:r>
              <a:rPr lang="en-US" sz="2000" dirty="0">
                <a:latin typeface="Times-Roman"/>
              </a:rPr>
              <a:t>1. Express the given LP problem in the standard form, </a:t>
            </a:r>
            <a:r>
              <a:rPr lang="en-US" sz="2000" dirty="0" smtClean="0">
                <a:latin typeface="Times-Roman"/>
              </a:rPr>
              <a:t>with equality </a:t>
            </a:r>
            <a:r>
              <a:rPr lang="en-US" sz="2000" dirty="0">
                <a:latin typeface="Times-Roman"/>
              </a:rPr>
              <a:t>constraints and non-negative right hand side values.</a:t>
            </a:r>
          </a:p>
          <a:p>
            <a:pPr marL="0" indent="0">
              <a:buNone/>
            </a:pPr>
            <a:r>
              <a:rPr lang="en-US" sz="2000" dirty="0">
                <a:latin typeface="Times-Roman"/>
              </a:rPr>
              <a:t>2. Identify the starting solution and construct the simplex table.</a:t>
            </a:r>
          </a:p>
          <a:p>
            <a:pPr marL="0" indent="0">
              <a:buNone/>
            </a:pPr>
            <a:r>
              <a:rPr lang="en-US" sz="2000" dirty="0">
                <a:latin typeface="Times-Roman"/>
              </a:rPr>
              <a:t>3. Check for optimality of the current solution. The solution </a:t>
            </a:r>
            <a:r>
              <a:rPr lang="en-US" sz="2000" dirty="0" smtClean="0">
                <a:latin typeface="Times-Roman"/>
              </a:rPr>
              <a:t>will be </a:t>
            </a:r>
            <a:r>
              <a:rPr lang="en-US" sz="2000" dirty="0">
                <a:latin typeface="Times-Roman"/>
              </a:rPr>
              <a:t>optimal if all the coefficients in the z-row are </a:t>
            </a:r>
            <a:r>
              <a:rPr lang="en-US" sz="2000" dirty="0" smtClean="0">
                <a:latin typeface="Times-Roman"/>
              </a:rPr>
              <a:t>non-negative. Else</a:t>
            </a:r>
            <a:r>
              <a:rPr lang="en-US" sz="2000" dirty="0">
                <a:latin typeface="Times-Roman"/>
              </a:rPr>
              <a:t>, an iteration is needed.</a:t>
            </a:r>
          </a:p>
          <a:p>
            <a:pPr marL="0" indent="0">
              <a:buNone/>
            </a:pPr>
            <a:r>
              <a:rPr lang="en-US" sz="2000" dirty="0">
                <a:latin typeface="Times-Roman"/>
              </a:rPr>
              <a:t>4. Identify the entering variable. This is the non-basic </a:t>
            </a:r>
            <a:r>
              <a:rPr lang="en-US" sz="2000" dirty="0" smtClean="0">
                <a:latin typeface="Times-Roman"/>
              </a:rPr>
              <a:t>variable with </a:t>
            </a:r>
            <a:r>
              <a:rPr lang="en-US" sz="2000" dirty="0">
                <a:latin typeface="Times-Roman"/>
              </a:rPr>
              <a:t>the most negative coefficients in the z-row.</a:t>
            </a:r>
          </a:p>
          <a:p>
            <a:pPr marL="0" indent="0">
              <a:buNone/>
            </a:pPr>
            <a:r>
              <a:rPr lang="en-US" sz="2000" dirty="0">
                <a:latin typeface="Times-Roman"/>
              </a:rPr>
              <a:t>5. Identify the departing variable. This is the basic variable in </a:t>
            </a:r>
            <a:r>
              <a:rPr lang="en-US" sz="2000" dirty="0" smtClean="0">
                <a:latin typeface="Times-Roman"/>
              </a:rPr>
              <a:t>the current </a:t>
            </a:r>
            <a:r>
              <a:rPr lang="en-US" sz="2000" dirty="0">
                <a:latin typeface="Times-Roman"/>
              </a:rPr>
              <a:t>solution in row i for </a:t>
            </a:r>
            <a:r>
              <a:rPr lang="en-US" sz="2000" dirty="0" smtClean="0">
                <a:latin typeface="Times-Roman"/>
              </a:rPr>
              <a:t>which</a:t>
            </a:r>
          </a:p>
          <a:p>
            <a:pPr marL="0" indent="0">
              <a:buNone/>
            </a:pPr>
            <a:endParaRPr lang="en-US" sz="2000" dirty="0" smtClean="0">
              <a:latin typeface="Times-Roman"/>
            </a:endParaRPr>
          </a:p>
          <a:p>
            <a:pPr marL="0" indent="0">
              <a:buNone/>
            </a:pPr>
            <a:endParaRPr lang="en-US" sz="2000" dirty="0">
              <a:latin typeface="Times-Roman"/>
            </a:endParaRPr>
          </a:p>
          <a:p>
            <a:pPr marL="0" indent="0">
              <a:buNone/>
            </a:pPr>
            <a:r>
              <a:rPr lang="en-US" sz="2000" dirty="0">
                <a:latin typeface="Times-Roman"/>
              </a:rPr>
              <a:t>6. Perform the row transformation (Gauss-Jordan </a:t>
            </a:r>
            <a:r>
              <a:rPr lang="en-US" sz="2000" dirty="0" smtClean="0">
                <a:latin typeface="Times-Roman"/>
              </a:rPr>
              <a:t>transformation) and </a:t>
            </a:r>
            <a:r>
              <a:rPr lang="en-US" sz="2000" dirty="0">
                <a:latin typeface="Times-Roman"/>
              </a:rPr>
              <a:t>get the new solution.</a:t>
            </a:r>
          </a:p>
          <a:p>
            <a:pPr marL="0" indent="0">
              <a:buNone/>
            </a:pPr>
            <a:r>
              <a:rPr lang="en-US" sz="2000" dirty="0">
                <a:latin typeface="Times-Roman"/>
              </a:rPr>
              <a:t>7. Repeat step 3 to 6 until optimal solution is obtained.</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120</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251290"/>
            <a:ext cx="525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32019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800" dirty="0" smtClean="0"/>
              <a:t>Consider the following Example </a:t>
            </a:r>
            <a:endParaRPr lang="en-US" sz="28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121</a:t>
            </a:fld>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4724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05200"/>
            <a:ext cx="5791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3048000"/>
            <a:ext cx="5117748" cy="369332"/>
          </a:xfrm>
          <a:prstGeom prst="rect">
            <a:avLst/>
          </a:prstGeom>
          <a:noFill/>
        </p:spPr>
        <p:txBody>
          <a:bodyPr wrap="none" rtlCol="0">
            <a:spAutoFit/>
          </a:bodyPr>
          <a:lstStyle/>
          <a:p>
            <a:r>
              <a:rPr lang="en-US" dirty="0">
                <a:latin typeface="Times-Roman"/>
              </a:rPr>
              <a:t>Express the given LP problem </a:t>
            </a:r>
            <a:r>
              <a:rPr lang="en-US" dirty="0" smtClean="0">
                <a:latin typeface="Times-Roman"/>
              </a:rPr>
              <a:t>in </a:t>
            </a:r>
            <a:r>
              <a:rPr lang="en-US" dirty="0">
                <a:latin typeface="Times-Roman"/>
              </a:rPr>
              <a:t>standard </a:t>
            </a:r>
            <a:r>
              <a:rPr lang="en-US" dirty="0" smtClean="0">
                <a:latin typeface="Times-Roman"/>
              </a:rPr>
              <a:t>form </a:t>
            </a:r>
            <a:endParaRPr lang="en-US" dirty="0"/>
          </a:p>
        </p:txBody>
      </p:sp>
    </p:spTree>
    <p:extLst>
      <p:ext uri="{BB962C8B-B14F-4D97-AF65-F5344CB8AC3E}">
        <p14:creationId xmlns:p14="http://schemas.microsoft.com/office/powerpoint/2010/main" val="356299727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3600" dirty="0" smtClean="0"/>
              <a:t>Cont............................................</a:t>
            </a:r>
            <a:endParaRPr lang="en-US" sz="36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122</a:t>
            </a:fld>
            <a:endParaRPr lang="en-US"/>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5574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70822" y="990600"/>
            <a:ext cx="8744578" cy="5257800"/>
          </a:xfrm>
        </p:spPr>
        <p:txBody>
          <a:bodyPr>
            <a:normAutofit lnSpcReduction="10000"/>
          </a:bodyPr>
          <a:lstStyle/>
          <a:p>
            <a:r>
              <a:rPr lang="en-US" sz="2000" dirty="0">
                <a:latin typeface="Times-Roman"/>
              </a:rPr>
              <a:t>The current non-basic variable to be made basic is called </a:t>
            </a:r>
            <a:r>
              <a:rPr lang="en-US" sz="2000" dirty="0" smtClean="0">
                <a:latin typeface="Times-Roman"/>
              </a:rPr>
              <a:t>the </a:t>
            </a:r>
            <a:r>
              <a:rPr lang="en-US" sz="2000" b="1" i="1" dirty="0" smtClean="0">
                <a:latin typeface="Times-BoldItalic"/>
              </a:rPr>
              <a:t>entering </a:t>
            </a:r>
            <a:r>
              <a:rPr lang="en-US" sz="2000" b="1" i="1" dirty="0">
                <a:latin typeface="Times-BoldItalic"/>
              </a:rPr>
              <a:t>variable </a:t>
            </a:r>
            <a:r>
              <a:rPr lang="en-US" sz="2000" dirty="0">
                <a:latin typeface="Times-Roman"/>
              </a:rPr>
              <a:t>while the current basic variable to be made </a:t>
            </a:r>
            <a:r>
              <a:rPr lang="en-US" sz="2000" dirty="0" smtClean="0">
                <a:latin typeface="Times-Roman"/>
              </a:rPr>
              <a:t>non-basic is </a:t>
            </a:r>
            <a:r>
              <a:rPr lang="en-US" sz="2000" dirty="0">
                <a:latin typeface="Times-Roman"/>
              </a:rPr>
              <a:t>called the </a:t>
            </a:r>
            <a:r>
              <a:rPr lang="en-US" sz="2000" b="1" i="1" dirty="0">
                <a:latin typeface="Times-BoldItalic"/>
              </a:rPr>
              <a:t>leaving variable</a:t>
            </a:r>
            <a:r>
              <a:rPr lang="en-US" sz="2000" dirty="0">
                <a:latin typeface="Times-Roman"/>
              </a:rPr>
              <a:t>.</a:t>
            </a:r>
          </a:p>
          <a:p>
            <a:r>
              <a:rPr lang="en-US" sz="2000" dirty="0">
                <a:latin typeface="Times-Roman"/>
              </a:rPr>
              <a:t>For a maximization problem, an entering variable is selected, </a:t>
            </a:r>
            <a:r>
              <a:rPr lang="en-US" sz="2000" dirty="0" smtClean="0">
                <a:latin typeface="Times-Roman"/>
              </a:rPr>
              <a:t>based on </a:t>
            </a:r>
            <a:r>
              <a:rPr lang="en-US" sz="2000" dirty="0">
                <a:latin typeface="Times-Roman"/>
              </a:rPr>
              <a:t>the optimality condition, as the non-basic variable having </a:t>
            </a:r>
            <a:r>
              <a:rPr lang="en-US" sz="2000" dirty="0" smtClean="0">
                <a:latin typeface="Times-Roman"/>
              </a:rPr>
              <a:t>the most </a:t>
            </a:r>
            <a:r>
              <a:rPr lang="en-US" sz="2000" dirty="0">
                <a:latin typeface="Times-Roman"/>
              </a:rPr>
              <a:t>negative coefficient in the X</a:t>
            </a:r>
            <a:r>
              <a:rPr lang="en-US" sz="1400" dirty="0">
                <a:latin typeface="Times-Roman"/>
              </a:rPr>
              <a:t>0 </a:t>
            </a:r>
            <a:r>
              <a:rPr lang="en-US" sz="2000" dirty="0">
                <a:latin typeface="Times-Roman"/>
              </a:rPr>
              <a:t>equation (Z-row) of the </a:t>
            </a:r>
            <a:r>
              <a:rPr lang="en-US" sz="2000" dirty="0" smtClean="0">
                <a:latin typeface="Times-Roman"/>
              </a:rPr>
              <a:t>simplex tableau</a:t>
            </a:r>
            <a:r>
              <a:rPr lang="en-US" sz="2000" dirty="0">
                <a:latin typeface="Times-Roman"/>
              </a:rPr>
              <a:t>.</a:t>
            </a:r>
          </a:p>
          <a:p>
            <a:r>
              <a:rPr lang="en-US" sz="2000" dirty="0">
                <a:latin typeface="Times-Roman"/>
              </a:rPr>
              <a:t>The one with the largest negative value is selected because it has </a:t>
            </a:r>
            <a:r>
              <a:rPr lang="en-US" sz="2000" dirty="0" smtClean="0">
                <a:latin typeface="Times-Roman"/>
              </a:rPr>
              <a:t>the greatest </a:t>
            </a:r>
            <a:r>
              <a:rPr lang="en-US" sz="2000" dirty="0">
                <a:latin typeface="Times-Roman"/>
              </a:rPr>
              <a:t>potential to improve the objective function value.</a:t>
            </a:r>
          </a:p>
          <a:p>
            <a:r>
              <a:rPr lang="en-US" sz="2000" dirty="0">
                <a:latin typeface="Times-Roman"/>
              </a:rPr>
              <a:t>On the other hand the rule of selecting the entering variable for </a:t>
            </a:r>
            <a:r>
              <a:rPr lang="en-US" sz="2000" dirty="0" smtClean="0">
                <a:latin typeface="Times-Roman"/>
              </a:rPr>
              <a:t>a minimization </a:t>
            </a:r>
            <a:r>
              <a:rPr lang="en-US" sz="2000" dirty="0">
                <a:latin typeface="Times-Roman"/>
              </a:rPr>
              <a:t>problem is reversed, that is choose the </a:t>
            </a:r>
            <a:r>
              <a:rPr lang="en-US" sz="2000" dirty="0" smtClean="0">
                <a:latin typeface="Times-Roman"/>
              </a:rPr>
              <a:t>non-basic variable </a:t>
            </a:r>
            <a:r>
              <a:rPr lang="en-US" sz="2000" dirty="0">
                <a:latin typeface="Times-Roman"/>
              </a:rPr>
              <a:t>with the largest positive coefficient in the </a:t>
            </a:r>
            <a:r>
              <a:rPr lang="en-US" sz="2000" dirty="0" smtClean="0">
                <a:latin typeface="Times-Roman"/>
              </a:rPr>
              <a:t>objective function </a:t>
            </a:r>
            <a:r>
              <a:rPr lang="en-US" sz="2000" dirty="0">
                <a:latin typeface="Times-Roman"/>
              </a:rPr>
              <a:t>row of the simplex tableau</a:t>
            </a:r>
            <a:r>
              <a:rPr lang="en-US" sz="2000" dirty="0" smtClean="0">
                <a:latin typeface="Times-Roman"/>
              </a:rPr>
              <a:t>.</a:t>
            </a:r>
          </a:p>
          <a:p>
            <a:r>
              <a:rPr lang="en-US" sz="2000" dirty="0">
                <a:latin typeface="Times-Roman"/>
              </a:rPr>
              <a:t>Next, one of the current basic variables must be chosen to </a:t>
            </a:r>
            <a:r>
              <a:rPr lang="en-US" sz="2000" dirty="0" smtClean="0">
                <a:latin typeface="Times-Roman"/>
              </a:rPr>
              <a:t>become non-basic</a:t>
            </a:r>
            <a:r>
              <a:rPr lang="en-US" sz="2000" dirty="0">
                <a:latin typeface="Times-Roman"/>
              </a:rPr>
              <a:t>. </a:t>
            </a:r>
            <a:endParaRPr lang="en-US" sz="2000" dirty="0" smtClean="0">
              <a:latin typeface="Times-Roman"/>
            </a:endParaRPr>
          </a:p>
          <a:p>
            <a:r>
              <a:rPr lang="en-US" sz="2000" dirty="0" smtClean="0">
                <a:latin typeface="Times-Roman"/>
              </a:rPr>
              <a:t>The </a:t>
            </a:r>
            <a:r>
              <a:rPr lang="en-US" sz="2000" dirty="0">
                <a:latin typeface="Times-Roman"/>
              </a:rPr>
              <a:t>selection of the leaving variable is governed by </a:t>
            </a:r>
            <a:r>
              <a:rPr lang="en-US" sz="2000" dirty="0" smtClean="0">
                <a:latin typeface="Times-Roman"/>
              </a:rPr>
              <a:t>the feasibility condition </a:t>
            </a:r>
            <a:r>
              <a:rPr lang="en-US" sz="2000" dirty="0">
                <a:latin typeface="Times-Roman"/>
              </a:rPr>
              <a:t>to ensure that only feasible solutions </a:t>
            </a:r>
            <a:r>
              <a:rPr lang="en-US" sz="2000" dirty="0" smtClean="0">
                <a:latin typeface="Times-Roman"/>
              </a:rPr>
              <a:t>are enumerated </a:t>
            </a:r>
            <a:r>
              <a:rPr lang="en-US" sz="2000" dirty="0">
                <a:latin typeface="Times-Roman"/>
              </a:rPr>
              <a:t>during the course of the iterations.</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123</a:t>
            </a:fld>
            <a:endParaRPr lang="en-US"/>
          </a:p>
        </p:txBody>
      </p:sp>
    </p:spTree>
    <p:extLst>
      <p:ext uri="{BB962C8B-B14F-4D97-AF65-F5344CB8AC3E}">
        <p14:creationId xmlns:p14="http://schemas.microsoft.com/office/powerpoint/2010/main" val="416004862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latin typeface="Times-Roman"/>
              </a:rPr>
              <a:t>Identify the coefficients which are positive in the column of </a:t>
            </a:r>
            <a:r>
              <a:rPr lang="en-US" sz="2000" dirty="0" smtClean="0">
                <a:latin typeface="Times-Roman"/>
              </a:rPr>
              <a:t>the entering </a:t>
            </a:r>
            <a:r>
              <a:rPr lang="en-US" sz="2000" dirty="0">
                <a:latin typeface="Times-Roman"/>
              </a:rPr>
              <a:t>variable, known as the </a:t>
            </a:r>
            <a:r>
              <a:rPr lang="en-US" sz="2000" b="1" dirty="0">
                <a:latin typeface="Times-Bold"/>
              </a:rPr>
              <a:t>pivot column</a:t>
            </a:r>
            <a:r>
              <a:rPr lang="en-US" sz="2000" dirty="0">
                <a:latin typeface="Times-Roman"/>
              </a:rPr>
              <a:t>, except the </a:t>
            </a:r>
            <a:r>
              <a:rPr lang="en-US" sz="2000" dirty="0" smtClean="0">
                <a:latin typeface="Times-Roman"/>
              </a:rPr>
              <a:t>objective function </a:t>
            </a:r>
            <a:r>
              <a:rPr lang="en-US" sz="2000" dirty="0">
                <a:latin typeface="Times-Roman"/>
              </a:rPr>
              <a:t>row, of the current solution</a:t>
            </a:r>
            <a:r>
              <a:rPr lang="en-US" sz="2000" dirty="0" smtClean="0">
                <a:latin typeface="Times-Roman"/>
              </a:rPr>
              <a:t>.</a:t>
            </a:r>
          </a:p>
          <a:p>
            <a:r>
              <a:rPr lang="en-US" sz="2000" dirty="0" smtClean="0">
                <a:latin typeface="Times-Roman"/>
              </a:rPr>
              <a:t> </a:t>
            </a:r>
            <a:r>
              <a:rPr lang="en-US" sz="2000" dirty="0">
                <a:latin typeface="Times-Roman"/>
              </a:rPr>
              <a:t>If all the coefficients are </a:t>
            </a:r>
            <a:r>
              <a:rPr lang="en-US" sz="2000" dirty="0" smtClean="0">
                <a:latin typeface="Times-Roman"/>
              </a:rPr>
              <a:t>non-positive thus </a:t>
            </a:r>
            <a:r>
              <a:rPr lang="en-US" sz="2000" dirty="0">
                <a:latin typeface="Times-Roman"/>
              </a:rPr>
              <a:t>the problem is ill posed (it has unbounded solution).</a:t>
            </a:r>
          </a:p>
          <a:p>
            <a:r>
              <a:rPr lang="en-US" sz="2000" dirty="0">
                <a:latin typeface="Times-Roman"/>
              </a:rPr>
              <a:t>Compute the ratio of the RHS (solution column) to the </a:t>
            </a:r>
            <a:r>
              <a:rPr lang="en-US" sz="2000" dirty="0" smtClean="0">
                <a:latin typeface="Times-Roman"/>
              </a:rPr>
              <a:t>positive coefficient </a:t>
            </a:r>
            <a:r>
              <a:rPr lang="en-US" sz="2000" dirty="0">
                <a:latin typeface="Times-Roman"/>
              </a:rPr>
              <a:t>under the pivot column for each row.</a:t>
            </a:r>
          </a:p>
          <a:p>
            <a:r>
              <a:rPr lang="en-US" sz="2000" dirty="0">
                <a:latin typeface="Times-Roman"/>
              </a:rPr>
              <a:t>Pick the row with least of these ratios and mark as the </a:t>
            </a:r>
            <a:r>
              <a:rPr lang="en-US" sz="2000" b="1" dirty="0">
                <a:latin typeface="Times-Roman"/>
              </a:rPr>
              <a:t>pivot row</a:t>
            </a:r>
            <a:r>
              <a:rPr lang="en-US" sz="2000" dirty="0">
                <a:latin typeface="Times-Roman"/>
              </a:rPr>
              <a:t>. </a:t>
            </a:r>
            <a:r>
              <a:rPr lang="en-US" sz="2000" dirty="0" smtClean="0">
                <a:latin typeface="Times-Roman"/>
              </a:rPr>
              <a:t>The basic </a:t>
            </a:r>
            <a:r>
              <a:rPr lang="en-US" sz="2000" dirty="0">
                <a:latin typeface="Times-Roman"/>
              </a:rPr>
              <a:t>variable in the current solution corresponding to this row in </a:t>
            </a:r>
            <a:r>
              <a:rPr lang="en-US" sz="2000" dirty="0" smtClean="0">
                <a:latin typeface="Times-Roman"/>
              </a:rPr>
              <a:t>the simplex </a:t>
            </a:r>
            <a:r>
              <a:rPr lang="en-US" sz="2000" dirty="0">
                <a:latin typeface="Times-Roman"/>
              </a:rPr>
              <a:t>table will be the leaving </a:t>
            </a:r>
            <a:r>
              <a:rPr lang="en-US" sz="2000" dirty="0" smtClean="0">
                <a:latin typeface="Times-Roman"/>
              </a:rPr>
              <a:t>variable.</a:t>
            </a:r>
          </a:p>
          <a:p>
            <a:r>
              <a:rPr lang="en-US" sz="2000" dirty="0" smtClean="0">
                <a:latin typeface="Times-Roman"/>
              </a:rPr>
              <a:t>The </a:t>
            </a:r>
            <a:r>
              <a:rPr lang="en-US" sz="2000" dirty="0">
                <a:latin typeface="Times-Roman"/>
              </a:rPr>
              <a:t>coefficient which </a:t>
            </a:r>
            <a:r>
              <a:rPr lang="en-US" sz="2000" dirty="0" smtClean="0">
                <a:latin typeface="Times-Roman"/>
              </a:rPr>
              <a:t>is common </a:t>
            </a:r>
            <a:r>
              <a:rPr lang="en-US" sz="2000" dirty="0">
                <a:latin typeface="Times-Roman"/>
              </a:rPr>
              <a:t>to the pivot row and the pivot column is the </a:t>
            </a:r>
            <a:r>
              <a:rPr lang="en-US" sz="2000" b="1" dirty="0" smtClean="0">
                <a:latin typeface="Times-Bold"/>
              </a:rPr>
              <a:t>pivot coefficient</a:t>
            </a:r>
            <a:r>
              <a:rPr lang="en-US" sz="2000" dirty="0">
                <a:latin typeface="Times-Roman"/>
              </a:rPr>
              <a:t>.</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124</a:t>
            </a:fld>
            <a:endParaRPr lang="en-US"/>
          </a:p>
        </p:txBody>
      </p:sp>
    </p:spTree>
    <p:extLst>
      <p:ext uri="{BB962C8B-B14F-4D97-AF65-F5344CB8AC3E}">
        <p14:creationId xmlns:p14="http://schemas.microsoft.com/office/powerpoint/2010/main" val="4020883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125</a:t>
            </a:fld>
            <a:endParaRPr lang="en-US"/>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1"/>
            <a:ext cx="8077200" cy="478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869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04800" y="990600"/>
            <a:ext cx="8610600" cy="5135563"/>
          </a:xfrm>
        </p:spPr>
        <p:txBody>
          <a:bodyPr>
            <a:normAutofit/>
          </a:bodyPr>
          <a:lstStyle/>
          <a:p>
            <a:r>
              <a:rPr lang="en-US" sz="2000" dirty="0">
                <a:latin typeface="Times-Roman"/>
              </a:rPr>
              <a:t>Next, row operation (or Gauss Jordan transformation) is applied </a:t>
            </a:r>
            <a:r>
              <a:rPr lang="en-US" sz="2000" dirty="0" smtClean="0">
                <a:latin typeface="Times-Roman"/>
              </a:rPr>
              <a:t>to update </a:t>
            </a:r>
            <a:r>
              <a:rPr lang="en-US" sz="2000" dirty="0">
                <a:latin typeface="Times-Roman"/>
              </a:rPr>
              <a:t>the variables in the basic and non-basic variable list.</a:t>
            </a:r>
          </a:p>
          <a:p>
            <a:r>
              <a:rPr lang="en-US" sz="2000" dirty="0">
                <a:latin typeface="Times-Roman"/>
              </a:rPr>
              <a:t>The new pivot row is obtained by dividing the elements of each </a:t>
            </a:r>
            <a:r>
              <a:rPr lang="en-US" sz="2000" dirty="0" smtClean="0">
                <a:latin typeface="Times-Roman"/>
              </a:rPr>
              <a:t>old row </a:t>
            </a:r>
            <a:r>
              <a:rPr lang="en-US" sz="2000" dirty="0">
                <a:latin typeface="Times-Roman"/>
              </a:rPr>
              <a:t>by the pivot coefficient.</a:t>
            </a:r>
          </a:p>
          <a:p>
            <a:pPr lvl="1"/>
            <a:r>
              <a:rPr lang="en-US" sz="2000" dirty="0">
                <a:latin typeface="Times-Roman"/>
              </a:rPr>
              <a:t>New pivot row = old pivot row/pivot coefficient</a:t>
            </a:r>
          </a:p>
          <a:p>
            <a:pPr lvl="1"/>
            <a:r>
              <a:rPr lang="en-US" sz="2000" dirty="0">
                <a:latin typeface="Times-Roman"/>
              </a:rPr>
              <a:t>The rows other than the pivot row are transformed </a:t>
            </a:r>
            <a:r>
              <a:rPr lang="en-US" sz="2000" dirty="0" smtClean="0">
                <a:latin typeface="Times-Roman"/>
              </a:rPr>
              <a:t>as;</a:t>
            </a:r>
            <a:endParaRPr lang="en-US" sz="2000" dirty="0">
              <a:latin typeface="Times-Roman"/>
            </a:endParaRPr>
          </a:p>
          <a:p>
            <a:pPr lvl="1"/>
            <a:r>
              <a:rPr lang="en-US" sz="2000" dirty="0">
                <a:latin typeface="Times-Roman"/>
              </a:rPr>
              <a:t>New row = old row – (pivot column coefficient) (New pivot </a:t>
            </a:r>
            <a:r>
              <a:rPr lang="en-US" sz="2000" dirty="0" smtClean="0">
                <a:latin typeface="Times-Roman"/>
              </a:rPr>
              <a:t>row) Similarly </a:t>
            </a:r>
            <a:r>
              <a:rPr lang="en-US" sz="2000" dirty="0">
                <a:latin typeface="Times-Roman"/>
              </a:rPr>
              <a:t>the new z row is computed. </a:t>
            </a:r>
          </a:p>
          <a:p>
            <a:r>
              <a:rPr lang="en-US" sz="2000" dirty="0" smtClean="0">
                <a:latin typeface="Times-Roman"/>
              </a:rPr>
              <a:t>This </a:t>
            </a:r>
            <a:r>
              <a:rPr lang="en-US" sz="2000" dirty="0">
                <a:latin typeface="Times-Roman"/>
              </a:rPr>
              <a:t>completes the first </a:t>
            </a:r>
            <a:r>
              <a:rPr lang="en-US" sz="2000" dirty="0" smtClean="0">
                <a:latin typeface="Times-Roman"/>
              </a:rPr>
              <a:t>iteration. This </a:t>
            </a:r>
            <a:r>
              <a:rPr lang="en-US" sz="2000" dirty="0">
                <a:latin typeface="Times-Roman"/>
              </a:rPr>
              <a:t>solution would have been optimal if all the coefficients of the </a:t>
            </a:r>
            <a:r>
              <a:rPr lang="en-US" sz="2000" dirty="0" smtClean="0">
                <a:latin typeface="Times-Roman"/>
              </a:rPr>
              <a:t>z row were </a:t>
            </a:r>
            <a:r>
              <a:rPr lang="en-US" sz="2000" dirty="0">
                <a:latin typeface="Times-Roman"/>
              </a:rPr>
              <a:t>non-negative. </a:t>
            </a:r>
            <a:endParaRPr lang="en-US" sz="2000" dirty="0" smtClean="0">
              <a:latin typeface="Times-Roman"/>
            </a:endParaRPr>
          </a:p>
          <a:p>
            <a:r>
              <a:rPr lang="en-US" sz="2000" dirty="0" smtClean="0">
                <a:latin typeface="Times-Roman"/>
              </a:rPr>
              <a:t>Thus </a:t>
            </a:r>
            <a:r>
              <a:rPr lang="en-US" sz="2000" dirty="0">
                <a:latin typeface="Times-Roman"/>
              </a:rPr>
              <a:t>another iteration is performed until </a:t>
            </a:r>
            <a:r>
              <a:rPr lang="en-US" sz="2000" dirty="0" smtClean="0">
                <a:latin typeface="Times-Roman"/>
              </a:rPr>
              <a:t>this requirement </a:t>
            </a:r>
            <a:r>
              <a:rPr lang="en-US" sz="2000" dirty="0">
                <a:latin typeface="Times-Roman"/>
              </a:rPr>
              <a:t>is met.</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126</a:t>
            </a:fld>
            <a:endParaRPr lang="en-US"/>
          </a:p>
        </p:txBody>
      </p:sp>
    </p:spTree>
    <p:extLst>
      <p:ext uri="{BB962C8B-B14F-4D97-AF65-F5344CB8AC3E}">
        <p14:creationId xmlns:p14="http://schemas.microsoft.com/office/powerpoint/2010/main" val="12050312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127</a:t>
            </a:fld>
            <a:endParaRPr lang="en-US"/>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8229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66112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349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128</a:t>
            </a:fld>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53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96358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Try this LPP</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129</a:t>
            </a:fld>
            <a:endParaRPr 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3647619" cy="20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712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lgn="l">
              <a:buFont typeface="Wingdings" pitchFamily="2" charset="2"/>
              <a:buChar char="Ø"/>
            </a:pPr>
            <a:r>
              <a:rPr lang="en-US" sz="3200" dirty="0" smtClean="0"/>
              <a:t>Task of Water resources planning are;</a:t>
            </a:r>
            <a:endParaRPr lang="en-US" sz="3200" dirty="0"/>
          </a:p>
        </p:txBody>
      </p:sp>
      <p:sp>
        <p:nvSpPr>
          <p:cNvPr id="3" name="Content Placeholder 2"/>
          <p:cNvSpPr>
            <a:spLocks noGrp="1"/>
          </p:cNvSpPr>
          <p:nvPr>
            <p:ph idx="1"/>
          </p:nvPr>
        </p:nvSpPr>
        <p:spPr/>
        <p:txBody>
          <a:bodyPr>
            <a:normAutofit/>
          </a:bodyPr>
          <a:lstStyle/>
          <a:p>
            <a:pPr marL="514350" indent="-514350">
              <a:buFont typeface="+mj-lt"/>
              <a:buAutoNum type="alphaLcParenR"/>
            </a:pPr>
            <a:r>
              <a:rPr lang="en-US" sz="2400" dirty="0" smtClean="0"/>
              <a:t>to </a:t>
            </a:r>
            <a:r>
              <a:rPr lang="en-US" sz="2400" dirty="0"/>
              <a:t>plan new water resources projects for least </a:t>
            </a:r>
            <a:r>
              <a:rPr lang="en-US" sz="2400" dirty="0" smtClean="0"/>
              <a:t>   cost </a:t>
            </a:r>
            <a:r>
              <a:rPr lang="en-US" sz="2400" dirty="0"/>
              <a:t>or optimum output, or</a:t>
            </a:r>
          </a:p>
          <a:p>
            <a:pPr marL="514350" indent="-514350">
              <a:buFont typeface="+mj-lt"/>
              <a:buAutoNum type="alphaLcParenR"/>
            </a:pPr>
            <a:r>
              <a:rPr lang="en-US" sz="2400" dirty="0"/>
              <a:t>to plan enlargement of a system in an optimal way so as to meet its </a:t>
            </a:r>
            <a:r>
              <a:rPr lang="en-US" sz="2400" dirty="0" smtClean="0"/>
              <a:t>present functional </a:t>
            </a:r>
            <a:r>
              <a:rPr lang="en-US" sz="2400" dirty="0"/>
              <a:t>requirements in a better way or </a:t>
            </a:r>
            <a:r>
              <a:rPr lang="en-US" sz="2400"/>
              <a:t>to </a:t>
            </a:r>
            <a:r>
              <a:rPr lang="en-US" sz="2400" smtClean="0"/>
              <a:t>fulfill </a:t>
            </a:r>
            <a:r>
              <a:rPr lang="en-US" sz="2400" dirty="0"/>
              <a:t>some new </a:t>
            </a:r>
            <a:r>
              <a:rPr lang="en-US" sz="2400" dirty="0" smtClean="0"/>
              <a:t>functions.</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a:t>
            </a:fld>
            <a:endParaRPr lang="en-US"/>
          </a:p>
        </p:txBody>
      </p:sp>
    </p:spTree>
    <p:extLst>
      <p:ext uri="{BB962C8B-B14F-4D97-AF65-F5344CB8AC3E}">
        <p14:creationId xmlns:p14="http://schemas.microsoft.com/office/powerpoint/2010/main" val="370251427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600" dirty="0">
                <a:solidFill>
                  <a:prstClr val="black"/>
                </a:solidFill>
                <a:latin typeface="Times New Roman" pitchFamily="18" charset="0"/>
                <a:ea typeface="+mn-ea"/>
                <a:cs typeface="+mn-cs"/>
              </a:rPr>
              <a:t>LP  Applications: Water Resources Problems</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130</a:t>
            </a:fld>
            <a:endParaRPr lang="en-US"/>
          </a:p>
        </p:txBody>
      </p:sp>
      <p:sp>
        <p:nvSpPr>
          <p:cNvPr id="6" name="Rectangle 3"/>
          <p:cNvSpPr>
            <a:spLocks noGrp="1" noChangeArrowheads="1"/>
          </p:cNvSpPr>
          <p:nvPr>
            <p:ph idx="1"/>
          </p:nvPr>
        </p:nvSpPr>
        <p:spPr>
          <a:xfrm>
            <a:off x="271305" y="990600"/>
            <a:ext cx="8567895" cy="5334000"/>
          </a:xfrm>
        </p:spPr>
        <p:txBody>
          <a:bodyPr/>
          <a:lstStyle/>
          <a:p>
            <a:pPr eaLnBrk="1" hangingPunct="1">
              <a:buFont typeface="Wingdings" pitchFamily="2" charset="2"/>
              <a:buChar char="Ø"/>
            </a:pPr>
            <a:r>
              <a:rPr lang="en-US" sz="2400" dirty="0" smtClean="0">
                <a:solidFill>
                  <a:srgbClr val="000000"/>
                </a:solidFill>
                <a:latin typeface="Times New Roman" pitchFamily="18" charset="0"/>
                <a:cs typeface="Times New Roman" pitchFamily="18" charset="0"/>
              </a:rPr>
              <a:t>LP has been applied to formulate and solve several types of problems in engineering field</a:t>
            </a:r>
          </a:p>
          <a:p>
            <a:pPr eaLnBrk="1" hangingPunct="1">
              <a:buFont typeface="Wingdings" pitchFamily="2" charset="2"/>
              <a:buChar char="Ø"/>
            </a:pPr>
            <a:r>
              <a:rPr lang="en-US" sz="2400" dirty="0" smtClean="0">
                <a:solidFill>
                  <a:srgbClr val="000000"/>
                </a:solidFill>
                <a:latin typeface="Times New Roman" pitchFamily="18" charset="0"/>
                <a:cs typeface="Times New Roman" pitchFamily="18" charset="0"/>
              </a:rPr>
              <a:t>LP finds many applications in the field of water resources which include </a:t>
            </a:r>
          </a:p>
          <a:p>
            <a:pPr lvl="1" eaLnBrk="1" hangingPunct="1">
              <a:buFont typeface="Wingdings" pitchFamily="2" charset="2"/>
              <a:buChar char="Ø"/>
            </a:pPr>
            <a:r>
              <a:rPr lang="en-US" sz="2000" dirty="0" smtClean="0">
                <a:solidFill>
                  <a:srgbClr val="000000"/>
                </a:solidFill>
                <a:latin typeface="Times New Roman" pitchFamily="18" charset="0"/>
                <a:cs typeface="Times New Roman" pitchFamily="18" charset="0"/>
              </a:rPr>
              <a:t>Planning of urban water distribution</a:t>
            </a:r>
          </a:p>
          <a:p>
            <a:pPr lvl="1" eaLnBrk="1" hangingPunct="1">
              <a:buFont typeface="Wingdings" pitchFamily="2" charset="2"/>
              <a:buChar char="Ø"/>
            </a:pPr>
            <a:r>
              <a:rPr lang="en-US" sz="2000" dirty="0" smtClean="0">
                <a:solidFill>
                  <a:srgbClr val="000000"/>
                </a:solidFill>
                <a:latin typeface="Times New Roman" pitchFamily="18" charset="0"/>
                <a:cs typeface="Times New Roman" pitchFamily="18" charset="0"/>
              </a:rPr>
              <a:t>Reservoir operation</a:t>
            </a:r>
          </a:p>
          <a:p>
            <a:pPr lvl="1" eaLnBrk="1" hangingPunct="1">
              <a:buFont typeface="Wingdings" pitchFamily="2" charset="2"/>
              <a:buChar char="Ø"/>
            </a:pPr>
            <a:r>
              <a:rPr lang="en-US" sz="2000" dirty="0" smtClean="0">
                <a:solidFill>
                  <a:srgbClr val="000000"/>
                </a:solidFill>
                <a:latin typeface="Times New Roman" pitchFamily="18" charset="0"/>
                <a:cs typeface="Times New Roman" pitchFamily="18" charset="0"/>
              </a:rPr>
              <a:t>Crop water allocation</a:t>
            </a:r>
          </a:p>
        </p:txBody>
      </p:sp>
      <p:sp>
        <p:nvSpPr>
          <p:cNvPr id="7" name="AutoShape 2"/>
          <p:cNvSpPr txBox="1">
            <a:spLocks noChangeArrowheads="1"/>
          </p:cNvSpPr>
          <p:nvPr/>
        </p:nvSpPr>
        <p:spPr bwMode="auto">
          <a:xfrm>
            <a:off x="616299" y="37338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eaLnBrk="1" hangingPunct="1"/>
            <a:r>
              <a:rPr lang="en-US" sz="2000" b="1" dirty="0" smtClean="0">
                <a:solidFill>
                  <a:schemeClr val="tx1"/>
                </a:solidFill>
                <a:latin typeface="Times New Roman" pitchFamily="18" charset="0"/>
              </a:rPr>
              <a:t>Example - Irrigation Allocation</a:t>
            </a:r>
          </a:p>
        </p:txBody>
      </p:sp>
      <p:sp>
        <p:nvSpPr>
          <p:cNvPr id="8" name="Rectangle 7"/>
          <p:cNvSpPr/>
          <p:nvPr/>
        </p:nvSpPr>
        <p:spPr>
          <a:xfrm>
            <a:off x="271305" y="4267200"/>
            <a:ext cx="8644095" cy="2215991"/>
          </a:xfrm>
          <a:prstGeom prst="rect">
            <a:avLst/>
          </a:prstGeom>
        </p:spPr>
        <p:txBody>
          <a:bodyPr wrap="square">
            <a:spAutoFit/>
          </a:bodyPr>
          <a:lstStyle/>
          <a:p>
            <a:pPr marL="406400" lvl="0" indent="-406400" algn="just">
              <a:lnSpc>
                <a:spcPct val="150000"/>
              </a:lnSpc>
              <a:spcBef>
                <a:spcPts val="580"/>
              </a:spcBef>
              <a:buClr>
                <a:srgbClr val="D34817"/>
              </a:buClr>
              <a:buSzPct val="85000"/>
              <a:buFont typeface="Wingdings" pitchFamily="2" charset="2"/>
              <a:buChar char="Ø"/>
              <a:defRPr/>
            </a:pPr>
            <a:r>
              <a:rPr kumimoji="0" lang="en-US"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Consider two crops 1 and 2. One unit of crop 1 brings four units of profit and one unit of crop 2 brings five units of profit. The demand of </a:t>
            </a:r>
            <a:r>
              <a:rPr lang="en-US" sz="2000" dirty="0">
                <a:solidFill>
                  <a:srgbClr val="000000"/>
                </a:solidFill>
                <a:latin typeface="Times New Roman" pitchFamily="18" charset="0"/>
                <a:cs typeface="Times New Roman" pitchFamily="18" charset="0"/>
              </a:rPr>
              <a:t>production of crop 1 is A units and that of crop 2 is B units. Let </a:t>
            </a:r>
            <a:r>
              <a:rPr lang="en-US" sz="2000" i="1" dirty="0">
                <a:solidFill>
                  <a:srgbClr val="000000"/>
                </a:solidFill>
                <a:latin typeface="Times New Roman" pitchFamily="18" charset="0"/>
                <a:cs typeface="Times New Roman" pitchFamily="18" charset="0"/>
              </a:rPr>
              <a:t>x</a:t>
            </a:r>
            <a:r>
              <a:rPr lang="en-US" sz="2000" dirty="0">
                <a:solidFill>
                  <a:srgbClr val="000000"/>
                </a:solidFill>
                <a:latin typeface="Times New Roman" pitchFamily="18" charset="0"/>
                <a:cs typeface="Times New Roman" pitchFamily="18" charset="0"/>
              </a:rPr>
              <a:t> be the amount of water required for A units of crop 1 and </a:t>
            </a:r>
            <a:r>
              <a:rPr lang="en-US" sz="2000" i="1" dirty="0">
                <a:solidFill>
                  <a:srgbClr val="000000"/>
                </a:solidFill>
                <a:latin typeface="Times New Roman" pitchFamily="18" charset="0"/>
                <a:cs typeface="Times New Roman" pitchFamily="18" charset="0"/>
              </a:rPr>
              <a:t>y</a:t>
            </a:r>
            <a:r>
              <a:rPr lang="en-US" sz="2000" dirty="0">
                <a:solidFill>
                  <a:srgbClr val="000000"/>
                </a:solidFill>
                <a:latin typeface="Times New Roman" pitchFamily="18" charset="0"/>
                <a:cs typeface="Times New Roman" pitchFamily="18" charset="0"/>
              </a:rPr>
              <a:t> be the same for B units of crop 2.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22201260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solidFill>
                  <a:prstClr val="black"/>
                </a:solidFill>
                <a:latin typeface="Times New Roman"/>
                <a:ea typeface="Times New Roman"/>
              </a:rPr>
              <a:t>The linear relations between the amounts of crop produced (i.e., demands A and B) and the available water (i.e., x and y) for two crops are shown </a:t>
            </a:r>
            <a:r>
              <a:rPr lang="en-US" sz="2000" dirty="0" smtClean="0">
                <a:solidFill>
                  <a:prstClr val="black"/>
                </a:solidFill>
                <a:latin typeface="Times New Roman"/>
                <a:ea typeface="Times New Roman"/>
              </a:rPr>
              <a:t>below;</a:t>
            </a:r>
          </a:p>
          <a:p>
            <a:pPr marL="800100" lvl="2" indent="0" algn="just">
              <a:spcBef>
                <a:spcPts val="580"/>
              </a:spcBef>
              <a:buClr>
                <a:srgbClr val="D34817"/>
              </a:buClr>
              <a:buSzPct val="85000"/>
              <a:buNone/>
              <a:defRPr/>
            </a:pPr>
            <a:r>
              <a:rPr lang="en-US" dirty="0">
                <a:solidFill>
                  <a:srgbClr val="000000"/>
                </a:solidFill>
                <a:latin typeface="Times New Roman" pitchFamily="18" charset="0"/>
                <a:cs typeface="Times New Roman" pitchFamily="18" charset="0"/>
              </a:rPr>
              <a:t>A = 0.5(x - 2) + 2         </a:t>
            </a:r>
            <a:endParaRPr lang="en-US" dirty="0" smtClean="0">
              <a:solidFill>
                <a:srgbClr val="000000"/>
              </a:solidFill>
              <a:latin typeface="Times New Roman" pitchFamily="18" charset="0"/>
              <a:cs typeface="Times New Roman" pitchFamily="18" charset="0"/>
            </a:endParaRPr>
          </a:p>
          <a:p>
            <a:pPr marL="800100" lvl="2" indent="0" algn="just">
              <a:spcBef>
                <a:spcPts val="580"/>
              </a:spcBef>
              <a:buClr>
                <a:srgbClr val="D34817"/>
              </a:buClr>
              <a:buSzPct val="85000"/>
              <a:buNone/>
              <a:defRPr/>
            </a:pPr>
            <a:r>
              <a:rPr lang="en-US" dirty="0" smtClean="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B = 0.6(y - 3) + 3 </a:t>
            </a:r>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131</a:t>
            </a:fld>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777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0035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132</a:t>
            </a:fld>
            <a:endParaRPr lang="en-US"/>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39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2800"/>
            <a:ext cx="7086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0127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133</a:t>
            </a:fld>
            <a:endParaRPr lang="en-US"/>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924800" cy="423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29145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96464"/>
                </a:solidFill>
                <a:latin typeface="Times New Roman" pitchFamily="18" charset="0"/>
                <a:cs typeface="Times New Roman" pitchFamily="18" charset="0"/>
              </a:rPr>
              <a:t>LINEAR PROGRAMMING SOFTWARES</a:t>
            </a:r>
            <a:endParaRPr lang="en-US" dirty="0"/>
          </a:p>
        </p:txBody>
      </p:sp>
      <p:sp>
        <p:nvSpPr>
          <p:cNvPr id="3" name="Content Placeholder 2"/>
          <p:cNvSpPr>
            <a:spLocks noGrp="1"/>
          </p:cNvSpPr>
          <p:nvPr>
            <p:ph idx="1"/>
          </p:nvPr>
        </p:nvSpPr>
        <p:spPr>
          <a:xfrm>
            <a:off x="228601" y="1143000"/>
            <a:ext cx="8793458" cy="4983163"/>
          </a:xfrm>
        </p:spPr>
        <p:txBody>
          <a:bodyPr>
            <a:normAutofit/>
          </a:bodyPr>
          <a:lstStyle/>
          <a:p>
            <a:r>
              <a:rPr lang="en-US" sz="2000" dirty="0" smtClean="0"/>
              <a:t>MMO, MATLAB, LINGO</a:t>
            </a:r>
          </a:p>
          <a:p>
            <a:pPr marL="0" lvl="0" indent="0" eaLnBrk="0" fontAlgn="base" hangingPunct="0">
              <a:spcBef>
                <a:spcPct val="0"/>
              </a:spcBef>
              <a:spcAft>
                <a:spcPct val="0"/>
              </a:spcAft>
              <a:buNone/>
            </a:pPr>
            <a:r>
              <a:rPr lang="en-US" sz="2000" b="1" dirty="0">
                <a:solidFill>
                  <a:prstClr val="black"/>
                </a:solidFill>
                <a:latin typeface="Times New Roman" pitchFamily="18" charset="0"/>
                <a:cs typeface="Times New Roman" pitchFamily="18" charset="0"/>
              </a:rPr>
              <a:t>LINGO</a:t>
            </a:r>
            <a:endParaRPr lang="en-US" sz="2000" dirty="0">
              <a:solidFill>
                <a:prstClr val="black"/>
              </a:solidFill>
              <a:latin typeface="Times New Roman" pitchFamily="18" charset="0"/>
              <a:cs typeface="Times New Roman" pitchFamily="18" charset="0"/>
            </a:endParaRPr>
          </a:p>
          <a:p>
            <a:pPr marL="344488" lvl="0" indent="-344488" eaLnBrk="0" fontAlgn="base" hangingPunct="0">
              <a:spcBef>
                <a:spcPct val="0"/>
              </a:spcBef>
              <a:spcAft>
                <a:spcPct val="0"/>
              </a:spcAft>
              <a:buClr>
                <a:srgbClr val="C00000"/>
              </a:buClr>
              <a:defRPr/>
            </a:pPr>
            <a:r>
              <a:rPr lang="en-US" sz="2000" dirty="0">
                <a:solidFill>
                  <a:prstClr val="black"/>
                </a:solidFill>
                <a:latin typeface="Times New Roman" pitchFamily="18" charset="0"/>
                <a:cs typeface="Times New Roman" pitchFamily="18" charset="0"/>
              </a:rPr>
              <a:t>Tool to solve linear, nonlinear, quadratic, stochastic and</a:t>
            </a:r>
            <a:r>
              <a:rPr lang="en-US" sz="2000" b="1"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integer optimization models</a:t>
            </a:r>
            <a:endParaRPr lang="en-US" sz="2000" b="1" dirty="0">
              <a:solidFill>
                <a:prstClr val="black"/>
              </a:solidFill>
              <a:latin typeface="Times New Roman" pitchFamily="18" charset="0"/>
              <a:cs typeface="Times New Roman" pitchFamily="18" charset="0"/>
            </a:endParaRPr>
          </a:p>
          <a:p>
            <a:pPr marL="344488" lvl="0" indent="-344488" eaLnBrk="0" fontAlgn="base" hangingPunct="0">
              <a:spcBef>
                <a:spcPct val="0"/>
              </a:spcBef>
              <a:spcAft>
                <a:spcPct val="0"/>
              </a:spcAft>
              <a:buClr>
                <a:srgbClr val="C00000"/>
              </a:buClr>
              <a:defRPr/>
            </a:pPr>
            <a:r>
              <a:rPr lang="en-US" sz="2000" dirty="0">
                <a:solidFill>
                  <a:prstClr val="black"/>
                </a:solidFill>
                <a:latin typeface="Times New Roman" pitchFamily="18" charset="0"/>
                <a:cs typeface="Times New Roman" pitchFamily="18" charset="0"/>
              </a:rPr>
              <a:t>Can be downloaded from </a:t>
            </a:r>
            <a:r>
              <a:rPr lang="en-US" sz="2000" u="sng" dirty="0">
                <a:solidFill>
                  <a:prstClr val="black"/>
                </a:solidFill>
                <a:latin typeface="Times New Roman" pitchFamily="18" charset="0"/>
                <a:cs typeface="Times New Roman" pitchFamily="18" charset="0"/>
                <a:hlinkClick r:id="rId2"/>
              </a:rPr>
              <a:t>http://</a:t>
            </a:r>
            <a:r>
              <a:rPr lang="en-US" sz="2000" u="sng" dirty="0" smtClean="0">
                <a:solidFill>
                  <a:prstClr val="black"/>
                </a:solidFill>
                <a:latin typeface="Times New Roman" pitchFamily="18" charset="0"/>
                <a:cs typeface="Times New Roman" pitchFamily="18" charset="0"/>
                <a:hlinkClick r:id="rId2"/>
              </a:rPr>
              <a:t>www.lindo.com</a:t>
            </a:r>
            <a:r>
              <a:rPr lang="en-US" sz="2000" dirty="0" smtClean="0">
                <a:solidFill>
                  <a:prstClr val="black"/>
                </a:solidFill>
                <a:latin typeface="Times New Roman" pitchFamily="18" charset="0"/>
                <a:cs typeface="Times New Roman" pitchFamily="18" charset="0"/>
              </a:rPr>
              <a:t>              </a:t>
            </a:r>
            <a:r>
              <a:rPr lang="en-US" sz="2000" b="1" u="sng" dirty="0" smtClean="0">
                <a:solidFill>
                  <a:prstClr val="black"/>
                </a:solidFill>
                <a:latin typeface="Times New Roman" pitchFamily="18" charset="0"/>
                <a:cs typeface="Times New Roman" pitchFamily="18" charset="0"/>
              </a:rPr>
              <a:t>example, lingo</a:t>
            </a:r>
            <a:endParaRPr lang="en-US" sz="2000" b="1" u="sng" dirty="0">
              <a:solidFill>
                <a:prstClr val="black"/>
              </a:solidFill>
              <a:latin typeface="Times New Roman" pitchFamily="18" charset="0"/>
              <a:cs typeface="Times New Roman" pitchFamily="18" charset="0"/>
            </a:endParaRPr>
          </a:p>
          <a:p>
            <a:pPr marL="344488" lvl="0" indent="-344488" eaLnBrk="0" fontAlgn="base" hangingPunct="0">
              <a:spcBef>
                <a:spcPct val="0"/>
              </a:spcBef>
              <a:spcAft>
                <a:spcPct val="0"/>
              </a:spcAft>
              <a:buClr>
                <a:srgbClr val="C00000"/>
              </a:buClr>
              <a:defRPr/>
            </a:pPr>
            <a:r>
              <a:rPr lang="en-US" sz="2000" dirty="0">
                <a:solidFill>
                  <a:prstClr val="black"/>
                </a:solidFill>
                <a:latin typeface="Times New Roman" pitchFamily="18" charset="0"/>
                <a:cs typeface="Times New Roman" pitchFamily="18" charset="0"/>
              </a:rPr>
              <a:t>Key benefits of LINGO are: </a:t>
            </a:r>
          </a:p>
          <a:p>
            <a:pPr marL="801688" lvl="1" indent="-344488" eaLnBrk="0" fontAlgn="base" hangingPunct="0">
              <a:spcBef>
                <a:spcPct val="0"/>
              </a:spcBef>
              <a:spcAft>
                <a:spcPct val="0"/>
              </a:spcAft>
              <a:buClr>
                <a:srgbClr val="C00000"/>
              </a:buClr>
              <a:buFont typeface="Arial" pitchFamily="34" charset="0"/>
              <a:buChar char="•"/>
              <a:defRPr/>
            </a:pPr>
            <a:r>
              <a:rPr lang="en-US" sz="2000" dirty="0">
                <a:solidFill>
                  <a:prstClr val="black"/>
                </a:solidFill>
                <a:latin typeface="Times New Roman" pitchFamily="18" charset="0"/>
                <a:cs typeface="Times New Roman" pitchFamily="18" charset="0"/>
              </a:rPr>
              <a:t>Easy model expression</a:t>
            </a:r>
          </a:p>
          <a:p>
            <a:pPr marL="801688" lvl="1" indent="-344488" eaLnBrk="0" fontAlgn="base" hangingPunct="0">
              <a:spcBef>
                <a:spcPct val="0"/>
              </a:spcBef>
              <a:spcAft>
                <a:spcPct val="0"/>
              </a:spcAft>
              <a:buClr>
                <a:srgbClr val="C00000"/>
              </a:buClr>
              <a:buFont typeface="Arial" pitchFamily="34" charset="0"/>
              <a:buChar char="•"/>
              <a:defRPr/>
            </a:pPr>
            <a:r>
              <a:rPr lang="en-US" sz="2000" dirty="0">
                <a:solidFill>
                  <a:prstClr val="black"/>
                </a:solidFill>
                <a:latin typeface="Times New Roman" pitchFamily="18" charset="0"/>
                <a:cs typeface="Times New Roman" pitchFamily="18" charset="0"/>
              </a:rPr>
              <a:t>Convenient data options</a:t>
            </a:r>
          </a:p>
          <a:p>
            <a:pPr marL="801688" lvl="1" indent="-344488" eaLnBrk="0" fontAlgn="base" hangingPunct="0">
              <a:spcBef>
                <a:spcPct val="0"/>
              </a:spcBef>
              <a:spcAft>
                <a:spcPct val="0"/>
              </a:spcAft>
              <a:buClr>
                <a:srgbClr val="C00000"/>
              </a:buClr>
              <a:buFont typeface="Arial" pitchFamily="34" charset="0"/>
              <a:buChar char="•"/>
              <a:defRPr/>
            </a:pPr>
            <a:r>
              <a:rPr lang="en-US" sz="2000" dirty="0">
                <a:solidFill>
                  <a:prstClr val="black"/>
                </a:solidFill>
                <a:latin typeface="Times New Roman" pitchFamily="18" charset="0"/>
                <a:cs typeface="Times New Roman" pitchFamily="18" charset="0"/>
              </a:rPr>
              <a:t>Powerful solvers</a:t>
            </a:r>
          </a:p>
          <a:p>
            <a:pPr marL="801688" lvl="1" indent="-344488" eaLnBrk="0" fontAlgn="base" hangingPunct="0">
              <a:spcBef>
                <a:spcPct val="0"/>
              </a:spcBef>
              <a:spcAft>
                <a:spcPct val="0"/>
              </a:spcAft>
              <a:buClr>
                <a:srgbClr val="C00000"/>
              </a:buClr>
              <a:buFont typeface="Arial" pitchFamily="34" charset="0"/>
              <a:buChar char="•"/>
              <a:defRPr/>
            </a:pPr>
            <a:r>
              <a:rPr lang="en-US" sz="2000" dirty="0">
                <a:solidFill>
                  <a:prstClr val="black"/>
                </a:solidFill>
                <a:latin typeface="Times New Roman" pitchFamily="18" charset="0"/>
                <a:cs typeface="Times New Roman" pitchFamily="18" charset="0"/>
              </a:rPr>
              <a:t>Extensive documentation and help. </a:t>
            </a:r>
          </a:p>
          <a:p>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134</a:t>
            </a:fld>
            <a:endParaRPr lang="en-US"/>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0"/>
            <a:ext cx="4114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4689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135</a:t>
            </a:fld>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5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2572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latin typeface="Times New Roman" pitchFamily="18" charset="0"/>
                <a:cs typeface="Times New Roman" pitchFamily="18" charset="0"/>
              </a:rPr>
              <a:t>Reservoirs operation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19200"/>
            <a:ext cx="8686800" cy="5029200"/>
          </a:xfrm>
        </p:spPr>
        <p:txBody>
          <a:bodyPr>
            <a:normAutofit/>
          </a:bodyPr>
          <a:lstStyle/>
          <a:p>
            <a:r>
              <a:rPr lang="en-US" dirty="0">
                <a:solidFill>
                  <a:srgbClr val="000000"/>
                </a:solidFill>
                <a:latin typeface="Arial"/>
              </a:rPr>
              <a:t>Introduction </a:t>
            </a:r>
            <a:endParaRPr lang="en-US" dirty="0" smtClean="0">
              <a:solidFill>
                <a:srgbClr val="000000"/>
              </a:solidFill>
              <a:latin typeface="Arial"/>
            </a:endParaRPr>
          </a:p>
          <a:p>
            <a:r>
              <a:rPr lang="en-US" sz="2000" dirty="0">
                <a:latin typeface="Times New Roman" pitchFamily="18" charset="0"/>
                <a:cs typeface="Times New Roman" pitchFamily="18" charset="0"/>
              </a:rPr>
              <a:t>water storage reservoirs may be created by constructing a dam across a river, along with suitable appurtenant structures</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Fundamentally, a reservoir serves to store water and the size of the reservoir is governed by the volume of the water that must be stored, which in turn is affected by the variability of the inflow available for the reservoir.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Reservoirs </a:t>
            </a:r>
            <a:r>
              <a:rPr lang="en-US" sz="2000" dirty="0">
                <a:latin typeface="Times New Roman" pitchFamily="18" charset="0"/>
                <a:cs typeface="Times New Roman" pitchFamily="18" charset="0"/>
              </a:rPr>
              <a:t>are of two main categories: </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a) Impounding reservoirs into which a river flows naturally, and </a:t>
            </a:r>
            <a:endParaRPr lang="en-US" sz="2000" dirty="0" smtClean="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b) Service or balancing reservoirs receiving supplies that are pumped or channeled into them artificially</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In general, service or balancing reservoirs are required to balance supply with demand.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Reservoirs </a:t>
            </a:r>
            <a:r>
              <a:rPr lang="en-US" sz="2000" dirty="0">
                <a:latin typeface="Times New Roman" pitchFamily="18" charset="0"/>
                <a:cs typeface="Times New Roman" pitchFamily="18" charset="0"/>
              </a:rPr>
              <a:t>of the second type are relatively small in volume because the storage required by them is to balance flows for a few hours or a few days at the most.</a:t>
            </a:r>
            <a:endParaRPr lang="en-US" sz="20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136</a:t>
            </a:fld>
            <a:endParaRPr lang="en-US"/>
          </a:p>
        </p:txBody>
      </p:sp>
    </p:spTree>
    <p:extLst>
      <p:ext uri="{BB962C8B-B14F-4D97-AF65-F5344CB8AC3E}">
        <p14:creationId xmlns:p14="http://schemas.microsoft.com/office/powerpoint/2010/main" val="266175855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b="1" dirty="0"/>
              <a:t>Reservoir storage zone and uses of reservoir</a:t>
            </a:r>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latin typeface="Times New Roman" pitchFamily="18" charset="0"/>
                <a:cs typeface="Times New Roman" pitchFamily="18" charset="0"/>
              </a:rPr>
              <a:t>The storage capacity in a reservoir is nationally divided into three or four parts (Figure 1) distinguished by corresponding levels</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934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3365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914400"/>
            <a:ext cx="8763000" cy="5211763"/>
          </a:xfrm>
        </p:spPr>
        <p:txBody>
          <a:bodyPr>
            <a:normAutofit fontScale="92500" lnSpcReduction="20000"/>
          </a:bodyPr>
          <a:lstStyle/>
          <a:p>
            <a:pPr marL="0" marR="0" indent="0" algn="just">
              <a:buNone/>
            </a:pPr>
            <a:r>
              <a:rPr lang="en-US" sz="2000" dirty="0">
                <a:solidFill>
                  <a:srgbClr val="000000"/>
                </a:solidFill>
                <a:latin typeface="Arial"/>
              </a:rPr>
              <a:t>These specific levels and parts are generally defined as follows: </a:t>
            </a:r>
          </a:p>
          <a:p>
            <a:pPr marR="0" algn="just"/>
            <a:r>
              <a:rPr lang="en-US" sz="2000" b="1" i="1" dirty="0">
                <a:solidFill>
                  <a:srgbClr val="000000"/>
                </a:solidFill>
                <a:latin typeface="Arial"/>
              </a:rPr>
              <a:t>Full Reservoir Level (FRL)</a:t>
            </a:r>
            <a:r>
              <a:rPr lang="en-US" sz="2000" b="1" dirty="0">
                <a:solidFill>
                  <a:srgbClr val="000000"/>
                </a:solidFill>
                <a:latin typeface="Arial"/>
              </a:rPr>
              <a:t>: </a:t>
            </a:r>
            <a:r>
              <a:rPr lang="en-US" sz="2000" dirty="0">
                <a:solidFill>
                  <a:srgbClr val="000000"/>
                </a:solidFill>
                <a:latin typeface="Arial"/>
              </a:rPr>
              <a:t>It is the level corresponding to the storage which includes </a:t>
            </a:r>
            <a:r>
              <a:rPr lang="en-US" sz="2000" b="1" dirty="0">
                <a:solidFill>
                  <a:srgbClr val="000000"/>
                </a:solidFill>
                <a:latin typeface="Arial"/>
              </a:rPr>
              <a:t>both inactive </a:t>
            </a:r>
            <a:r>
              <a:rPr lang="en-US" sz="2000" dirty="0">
                <a:solidFill>
                  <a:srgbClr val="000000"/>
                </a:solidFill>
                <a:latin typeface="Arial"/>
              </a:rPr>
              <a:t>and </a:t>
            </a:r>
            <a:r>
              <a:rPr lang="en-US" sz="2000" b="1" dirty="0">
                <a:solidFill>
                  <a:srgbClr val="000000"/>
                </a:solidFill>
                <a:latin typeface="Arial"/>
              </a:rPr>
              <a:t>active storages </a:t>
            </a:r>
            <a:r>
              <a:rPr lang="en-US" sz="2000" dirty="0">
                <a:solidFill>
                  <a:srgbClr val="000000"/>
                </a:solidFill>
                <a:latin typeface="Arial"/>
              </a:rPr>
              <a:t>and also the </a:t>
            </a:r>
            <a:r>
              <a:rPr lang="en-US" sz="2000" b="1" dirty="0">
                <a:solidFill>
                  <a:srgbClr val="000000"/>
                </a:solidFill>
                <a:latin typeface="Arial"/>
              </a:rPr>
              <a:t>flood storage</a:t>
            </a:r>
            <a:r>
              <a:rPr lang="en-US" sz="2000" dirty="0">
                <a:solidFill>
                  <a:srgbClr val="000000"/>
                </a:solidFill>
                <a:latin typeface="Arial"/>
              </a:rPr>
              <a:t>, if provided for. In fact, this is the highest reservoir level that can be maintained without spillway discharge or without passing water downstream through sluice ways. </a:t>
            </a:r>
          </a:p>
          <a:p>
            <a:pPr marR="0" algn="just"/>
            <a:r>
              <a:rPr lang="en-US" sz="2000" b="1" i="1" dirty="0">
                <a:solidFill>
                  <a:srgbClr val="000000"/>
                </a:solidFill>
                <a:latin typeface="Arial"/>
              </a:rPr>
              <a:t>Minimum Drawdown Level (MDDL)</a:t>
            </a:r>
            <a:r>
              <a:rPr lang="en-US" sz="2000" b="1" dirty="0">
                <a:solidFill>
                  <a:srgbClr val="000000"/>
                </a:solidFill>
                <a:latin typeface="Arial"/>
              </a:rPr>
              <a:t>: </a:t>
            </a:r>
            <a:r>
              <a:rPr lang="en-US" sz="2000" dirty="0">
                <a:solidFill>
                  <a:srgbClr val="000000"/>
                </a:solidFill>
                <a:latin typeface="Arial"/>
              </a:rPr>
              <a:t>It is the level below which the reservoir will not be drawn down so as to maintain a minimum head required in power projects. </a:t>
            </a:r>
          </a:p>
          <a:p>
            <a:pPr marR="0" algn="just"/>
            <a:r>
              <a:rPr lang="en-US" sz="2000" b="1" i="1" dirty="0">
                <a:solidFill>
                  <a:srgbClr val="000000"/>
                </a:solidFill>
                <a:latin typeface="Arial"/>
              </a:rPr>
              <a:t>Dead Storage Level (DSL)</a:t>
            </a:r>
            <a:r>
              <a:rPr lang="en-US" sz="2000" b="1" dirty="0">
                <a:solidFill>
                  <a:srgbClr val="000000"/>
                </a:solidFill>
                <a:latin typeface="Arial"/>
              </a:rPr>
              <a:t>: </a:t>
            </a:r>
            <a:r>
              <a:rPr lang="en-US" sz="2000" dirty="0">
                <a:solidFill>
                  <a:srgbClr val="000000"/>
                </a:solidFill>
                <a:latin typeface="Arial"/>
              </a:rPr>
              <a:t>Below the level, there are no outlets to drain the water in the reservoir by gravity. </a:t>
            </a:r>
          </a:p>
          <a:p>
            <a:pPr marR="0" algn="just"/>
            <a:r>
              <a:rPr lang="en-US" sz="2000" b="1" i="1" dirty="0">
                <a:solidFill>
                  <a:srgbClr val="000000"/>
                </a:solidFill>
                <a:latin typeface="Arial"/>
              </a:rPr>
              <a:t>Maximum Water Level (MWL)</a:t>
            </a:r>
            <a:r>
              <a:rPr lang="en-US" sz="2000" b="1" dirty="0">
                <a:solidFill>
                  <a:srgbClr val="000000"/>
                </a:solidFill>
                <a:latin typeface="Arial"/>
              </a:rPr>
              <a:t>: </a:t>
            </a:r>
            <a:r>
              <a:rPr lang="en-US" sz="2000" dirty="0">
                <a:solidFill>
                  <a:srgbClr val="000000"/>
                </a:solidFill>
                <a:latin typeface="Arial"/>
              </a:rPr>
              <a:t>This id the water level that is ever likely to be attained during the passage of the design flood. It depends upon the specified initial reservoir level and the spillway gate operation rule. This level is also called sometimes as the </a:t>
            </a:r>
            <a:r>
              <a:rPr lang="en-US" sz="2000" b="1" i="1" dirty="0">
                <a:solidFill>
                  <a:srgbClr val="000000"/>
                </a:solidFill>
                <a:latin typeface="Arial"/>
              </a:rPr>
              <a:t>Highest Reservoir Level </a:t>
            </a:r>
            <a:r>
              <a:rPr lang="en-US" sz="2000" dirty="0">
                <a:solidFill>
                  <a:srgbClr val="000000"/>
                </a:solidFill>
                <a:latin typeface="Arial"/>
              </a:rPr>
              <a:t>or the </a:t>
            </a:r>
            <a:r>
              <a:rPr lang="en-US" sz="2000" b="1" i="1" dirty="0">
                <a:solidFill>
                  <a:srgbClr val="000000"/>
                </a:solidFill>
                <a:latin typeface="Arial"/>
              </a:rPr>
              <a:t>Highest Flood Level</a:t>
            </a:r>
            <a:r>
              <a:rPr lang="en-US" sz="2000" dirty="0">
                <a:solidFill>
                  <a:srgbClr val="000000"/>
                </a:solidFill>
                <a:latin typeface="Arial"/>
              </a:rPr>
              <a:t>. </a:t>
            </a:r>
          </a:p>
          <a:p>
            <a:pPr marR="0" algn="just"/>
            <a:r>
              <a:rPr lang="en-US" sz="2000" b="1" i="1" dirty="0">
                <a:solidFill>
                  <a:srgbClr val="000000"/>
                </a:solidFill>
                <a:latin typeface="Arial"/>
              </a:rPr>
              <a:t>Live storage</a:t>
            </a:r>
            <a:r>
              <a:rPr lang="en-US" sz="2000" b="1" dirty="0">
                <a:solidFill>
                  <a:srgbClr val="000000"/>
                </a:solidFill>
                <a:latin typeface="Arial"/>
              </a:rPr>
              <a:t>: </a:t>
            </a:r>
            <a:r>
              <a:rPr lang="en-US" sz="2000" dirty="0">
                <a:solidFill>
                  <a:srgbClr val="000000"/>
                </a:solidFill>
                <a:latin typeface="Arial"/>
              </a:rPr>
              <a:t>This is the storage available for the intended purpose between Full Supply Level and the Invert Level of the lowest discharge outlet.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138</a:t>
            </a:fld>
            <a:endParaRPr lang="en-US"/>
          </a:p>
        </p:txBody>
      </p:sp>
    </p:spTree>
    <p:extLst>
      <p:ext uri="{BB962C8B-B14F-4D97-AF65-F5344CB8AC3E}">
        <p14:creationId xmlns:p14="http://schemas.microsoft.com/office/powerpoint/2010/main" val="3775524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76200" y="762000"/>
            <a:ext cx="8915400" cy="5562600"/>
          </a:xfrm>
        </p:spPr>
        <p:txBody>
          <a:bodyPr>
            <a:normAutofit fontScale="92500"/>
          </a:bodyPr>
          <a:lstStyle/>
          <a:p>
            <a:pPr marR="0" algn="just"/>
            <a:r>
              <a:rPr lang="en-US" sz="2000" b="1" i="1" dirty="0">
                <a:solidFill>
                  <a:srgbClr val="000000"/>
                </a:solidFill>
                <a:latin typeface="Times New Roman" pitchFamily="18" charset="0"/>
                <a:cs typeface="Times New Roman" pitchFamily="18" charset="0"/>
              </a:rPr>
              <a:t>Dead storage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It is the total storage below the invert level of the lowest discharge outlet from the reservoir. It may be available to contain sedimentation, provided the sediment does not adversely affect the lowest discharge. </a:t>
            </a:r>
          </a:p>
          <a:p>
            <a:pPr marR="0" algn="just"/>
            <a:r>
              <a:rPr lang="en-US" sz="2000" b="1" i="1" dirty="0">
                <a:solidFill>
                  <a:srgbClr val="000000"/>
                </a:solidFill>
                <a:latin typeface="Times New Roman" pitchFamily="18" charset="0"/>
                <a:cs typeface="Times New Roman" pitchFamily="18" charset="0"/>
              </a:rPr>
              <a:t>Outlet Surcharge or Flood storage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This is required as a reserve between Full Reservoir Level and the Maximum Water level to contain the peaks of floods that might occur when there is insufficient storage capacity for them below Full Reservoir Level. </a:t>
            </a:r>
          </a:p>
          <a:p>
            <a:pPr marL="0" marR="0" indent="0" algn="just">
              <a:buNone/>
            </a:pPr>
            <a:r>
              <a:rPr lang="en-US" sz="2000" dirty="0">
                <a:solidFill>
                  <a:srgbClr val="000000"/>
                </a:solidFill>
                <a:latin typeface="Times New Roman" pitchFamily="18" charset="0"/>
                <a:cs typeface="Times New Roman" pitchFamily="18" charset="0"/>
              </a:rPr>
              <a:t>Some other terms related to reservoirs are defined as follows: </a:t>
            </a:r>
          </a:p>
          <a:p>
            <a:pPr marR="0" algn="just"/>
            <a:r>
              <a:rPr lang="en-US" sz="2000" b="1" i="1" dirty="0">
                <a:solidFill>
                  <a:srgbClr val="000000"/>
                </a:solidFill>
                <a:latin typeface="Times New Roman" pitchFamily="18" charset="0"/>
                <a:cs typeface="Times New Roman" pitchFamily="18" charset="0"/>
              </a:rPr>
              <a:t>Buffer Storage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This is the space located just above the Dead Storage Level up to Minimum Drawdown Level. As the name implies, this zone is a buffer between the active and dead storage zones and releases from this zone are made in dry situations to cater for essential requirements only. Dead Storage and Buffer Storage together is called Interactive Storage. </a:t>
            </a:r>
          </a:p>
          <a:p>
            <a:pPr marR="0" algn="just"/>
            <a:r>
              <a:rPr lang="en-US" sz="2000" b="1" i="1" dirty="0">
                <a:solidFill>
                  <a:srgbClr val="000000"/>
                </a:solidFill>
                <a:latin typeface="Times New Roman" pitchFamily="18" charset="0"/>
                <a:cs typeface="Times New Roman" pitchFamily="18" charset="0"/>
              </a:rPr>
              <a:t>Within-the-Year Storage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This term is used to denote the storage of a reservoir meant for meeting the demands of a specific hydrologic year used for planning the project. </a:t>
            </a:r>
          </a:p>
          <a:p>
            <a:pPr marR="0" algn="just"/>
            <a:r>
              <a:rPr lang="en-US" sz="2000" b="1" i="1" dirty="0">
                <a:solidFill>
                  <a:srgbClr val="000000"/>
                </a:solidFill>
                <a:latin typeface="Times New Roman" pitchFamily="18" charset="0"/>
                <a:cs typeface="Times New Roman" pitchFamily="18" charset="0"/>
              </a:rPr>
              <a:t>Carry-Over Storage</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When the entire water stored in a reservoir is not used up in a year, the unused water is stored as carry-over storage for use in subsequent years.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139</a:t>
            </a:fld>
            <a:endParaRPr lang="en-US"/>
          </a:p>
        </p:txBody>
      </p:sp>
    </p:spTree>
    <p:extLst>
      <p:ext uri="{BB962C8B-B14F-4D97-AF65-F5344CB8AC3E}">
        <p14:creationId xmlns:p14="http://schemas.microsoft.com/office/powerpoint/2010/main" val="1902900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600" dirty="0"/>
              <a:t>An example of planning process to address water scarcity</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586281"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14</a:t>
            </a:fld>
            <a:endParaRPr lang="en-US"/>
          </a:p>
        </p:txBody>
      </p:sp>
    </p:spTree>
    <p:extLst>
      <p:ext uri="{BB962C8B-B14F-4D97-AF65-F5344CB8AC3E}">
        <p14:creationId xmlns:p14="http://schemas.microsoft.com/office/powerpoint/2010/main" val="260322209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914400"/>
            <a:ext cx="8686800" cy="5211763"/>
          </a:xfrm>
        </p:spPr>
        <p:txBody>
          <a:bodyPr>
            <a:normAutofit fontScale="92500" lnSpcReduction="20000"/>
          </a:bodyPr>
          <a:lstStyle/>
          <a:p>
            <a:r>
              <a:rPr lang="en-US" sz="2000" b="1" i="1" dirty="0">
                <a:solidFill>
                  <a:srgbClr val="000000"/>
                </a:solidFill>
                <a:latin typeface="Times New Roman" pitchFamily="18" charset="0"/>
                <a:cs typeface="Times New Roman" pitchFamily="18" charset="0"/>
              </a:rPr>
              <a:t>Silt / Sedimentation zones</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The space occupied by the sediment in the reservoir can be divided into separate zones. </a:t>
            </a:r>
            <a:endParaRPr lang="en-US" sz="2000" dirty="0" smtClean="0">
              <a:solidFill>
                <a:srgbClr val="000000"/>
              </a:solidFill>
              <a:latin typeface="Times New Roman" pitchFamily="18" charset="0"/>
              <a:cs typeface="Times New Roman" pitchFamily="18" charset="0"/>
            </a:endParaRPr>
          </a:p>
          <a:p>
            <a:r>
              <a:rPr lang="en-US" sz="2000" b="1" i="1" dirty="0">
                <a:solidFill>
                  <a:srgbClr val="000000"/>
                </a:solidFill>
                <a:latin typeface="Times New Roman" pitchFamily="18" charset="0"/>
                <a:cs typeface="Times New Roman" pitchFamily="18" charset="0"/>
              </a:rPr>
              <a:t>Freeboard</a:t>
            </a:r>
            <a:r>
              <a:rPr lang="en-US" sz="2000" b="1" dirty="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It is the margin kept for safety between the level at which the dam would be overtopped and the maximum still water level. This is required to allow for settlement of the dam, for wave run up above still water level and for unforeseen rises in water </a:t>
            </a:r>
            <a:r>
              <a:rPr lang="en-US" sz="2000" dirty="0" smtClean="0">
                <a:solidFill>
                  <a:srgbClr val="000000"/>
                </a:solidFill>
                <a:latin typeface="Times New Roman" pitchFamily="18" charset="0"/>
                <a:cs typeface="Times New Roman" pitchFamily="18" charset="0"/>
              </a:rPr>
              <a:t>level.</a:t>
            </a:r>
          </a:p>
          <a:p>
            <a:pPr marR="0" algn="just"/>
            <a:r>
              <a:rPr lang="en-US" sz="2000" dirty="0">
                <a:solidFill>
                  <a:srgbClr val="000000"/>
                </a:solidFill>
                <a:latin typeface="Arial"/>
              </a:rPr>
              <a:t>The functions of reservoirs are to provide water for one or more of the following purposes. Reservoirs that provide water for a combination of these purpose, are termed as ‘Multi Purpose’ reservoirs. </a:t>
            </a:r>
          </a:p>
          <a:p>
            <a:pPr marR="0" algn="just">
              <a:lnSpc>
                <a:spcPct val="120000"/>
              </a:lnSpc>
            </a:pPr>
            <a:r>
              <a:rPr lang="en-US" sz="2000" b="1" i="1" dirty="0" smtClean="0">
                <a:solidFill>
                  <a:srgbClr val="000000"/>
                </a:solidFill>
                <a:latin typeface="Arial"/>
              </a:rPr>
              <a:t>Human </a:t>
            </a:r>
            <a:r>
              <a:rPr lang="en-US" sz="2000" b="1" i="1" dirty="0">
                <a:solidFill>
                  <a:srgbClr val="000000"/>
                </a:solidFill>
                <a:latin typeface="Arial"/>
              </a:rPr>
              <a:t>consumption </a:t>
            </a:r>
            <a:r>
              <a:rPr lang="en-US" sz="2000" dirty="0">
                <a:solidFill>
                  <a:srgbClr val="000000"/>
                </a:solidFill>
                <a:latin typeface="Arial"/>
              </a:rPr>
              <a:t>and/or </a:t>
            </a:r>
            <a:r>
              <a:rPr lang="en-US" sz="2000" b="1" i="1" dirty="0">
                <a:solidFill>
                  <a:srgbClr val="000000"/>
                </a:solidFill>
                <a:latin typeface="Arial"/>
              </a:rPr>
              <a:t>industrial use: </a:t>
            </a:r>
            <a:endParaRPr lang="en-US" sz="2000" dirty="0">
              <a:solidFill>
                <a:srgbClr val="000000"/>
              </a:solidFill>
              <a:latin typeface="Arial"/>
            </a:endParaRPr>
          </a:p>
          <a:p>
            <a:pPr marR="0" algn="just">
              <a:lnSpc>
                <a:spcPct val="120000"/>
              </a:lnSpc>
            </a:pPr>
            <a:r>
              <a:rPr lang="en-US" sz="2000" b="1" i="1" dirty="0" smtClean="0">
                <a:solidFill>
                  <a:srgbClr val="000000"/>
                </a:solidFill>
                <a:latin typeface="Arial"/>
              </a:rPr>
              <a:t>Irrigation</a:t>
            </a:r>
            <a:r>
              <a:rPr lang="en-US" sz="2000" b="1" i="1" dirty="0">
                <a:solidFill>
                  <a:srgbClr val="000000"/>
                </a:solidFill>
                <a:latin typeface="Arial"/>
              </a:rPr>
              <a:t>: </a:t>
            </a:r>
            <a:r>
              <a:rPr lang="en-US" sz="2000" dirty="0">
                <a:solidFill>
                  <a:srgbClr val="000000"/>
                </a:solidFill>
                <a:latin typeface="Arial"/>
              </a:rPr>
              <a:t>usually to supplement insufficient rainfall. </a:t>
            </a:r>
          </a:p>
          <a:p>
            <a:pPr marR="0" algn="just">
              <a:lnSpc>
                <a:spcPct val="120000"/>
              </a:lnSpc>
            </a:pPr>
            <a:r>
              <a:rPr lang="en-US" sz="2000" b="1" i="1" dirty="0" smtClean="0">
                <a:solidFill>
                  <a:srgbClr val="000000"/>
                </a:solidFill>
                <a:latin typeface="Arial"/>
              </a:rPr>
              <a:t>Hydropower</a:t>
            </a:r>
            <a:r>
              <a:rPr lang="en-US" sz="2000" b="1" i="1" dirty="0">
                <a:solidFill>
                  <a:srgbClr val="000000"/>
                </a:solidFill>
                <a:latin typeface="Arial"/>
              </a:rPr>
              <a:t>: </a:t>
            </a:r>
            <a:r>
              <a:rPr lang="en-US" sz="2000" dirty="0">
                <a:solidFill>
                  <a:srgbClr val="000000"/>
                </a:solidFill>
                <a:latin typeface="Arial"/>
              </a:rPr>
              <a:t>to generate power and energy whenever water is available or to provide reliable supplies of power and energy at all times when needed to meet demand. </a:t>
            </a:r>
          </a:p>
          <a:p>
            <a:pPr marR="0" algn="just">
              <a:lnSpc>
                <a:spcPct val="120000"/>
              </a:lnSpc>
            </a:pPr>
            <a:r>
              <a:rPr lang="en-US" sz="2000" b="1" i="1" dirty="0" smtClean="0">
                <a:solidFill>
                  <a:srgbClr val="000000"/>
                </a:solidFill>
                <a:latin typeface="Arial"/>
              </a:rPr>
              <a:t>Pumped </a:t>
            </a:r>
            <a:r>
              <a:rPr lang="en-US" sz="2000" b="1" i="1" dirty="0">
                <a:solidFill>
                  <a:srgbClr val="000000"/>
                </a:solidFill>
                <a:latin typeface="Arial"/>
              </a:rPr>
              <a:t>storage hydropower schemes</a:t>
            </a:r>
            <a:r>
              <a:rPr lang="en-US" sz="2000" b="1" dirty="0">
                <a:solidFill>
                  <a:srgbClr val="000000"/>
                </a:solidFill>
                <a:latin typeface="Arial"/>
              </a:rPr>
              <a:t>: </a:t>
            </a:r>
            <a:r>
              <a:rPr lang="en-US" sz="2000" dirty="0">
                <a:solidFill>
                  <a:srgbClr val="000000"/>
                </a:solidFill>
                <a:latin typeface="Arial"/>
              </a:rPr>
              <a:t>in which the water flows from an upper to a lower reservoir, generating power and energy at times of high demand through turbines, which may be reversible, and the water is pumped back to the upper reservoir when surplus energy is available.</a:t>
            </a:r>
          </a:p>
          <a:p>
            <a:pPr marL="0" indent="0">
              <a:buNone/>
            </a:pP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140</a:t>
            </a:fld>
            <a:endParaRPr lang="en-US"/>
          </a:p>
        </p:txBody>
      </p:sp>
    </p:spTree>
    <p:extLst>
      <p:ext uri="{BB962C8B-B14F-4D97-AF65-F5344CB8AC3E}">
        <p14:creationId xmlns:p14="http://schemas.microsoft.com/office/powerpoint/2010/main" val="371193988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just"/>
            <a:r>
              <a:rPr lang="en-US" sz="2000" b="1" i="1" dirty="0" smtClean="0">
                <a:solidFill>
                  <a:srgbClr val="000000"/>
                </a:solidFill>
                <a:latin typeface="Times New Roman" pitchFamily="18" charset="0"/>
                <a:cs typeface="Times New Roman" pitchFamily="18" charset="0"/>
              </a:rPr>
              <a:t>Flood </a:t>
            </a:r>
            <a:r>
              <a:rPr lang="en-US" sz="2000" b="1" i="1" dirty="0">
                <a:solidFill>
                  <a:srgbClr val="000000"/>
                </a:solidFill>
                <a:latin typeface="Times New Roman" pitchFamily="18" charset="0"/>
                <a:cs typeface="Times New Roman" pitchFamily="18" charset="0"/>
              </a:rPr>
              <a:t>control: </a:t>
            </a:r>
            <a:r>
              <a:rPr lang="en-US" sz="2000" dirty="0">
                <a:solidFill>
                  <a:srgbClr val="000000"/>
                </a:solidFill>
                <a:latin typeface="Times New Roman" pitchFamily="18" charset="0"/>
                <a:cs typeface="Times New Roman" pitchFamily="18" charset="0"/>
              </a:rPr>
              <a:t>storage capacity is required to be maintained to absorb foreseeable flood inflows to the reservoirs, so far as they would cause excess of acceptable discharge spillway opening. Storage allows future use of the flood water retained. </a:t>
            </a:r>
          </a:p>
          <a:p>
            <a:pPr marR="0" algn="just"/>
            <a:r>
              <a:rPr lang="en-US" sz="2000" b="1" i="1" dirty="0" smtClean="0">
                <a:solidFill>
                  <a:srgbClr val="000000"/>
                </a:solidFill>
                <a:latin typeface="Times New Roman" pitchFamily="18" charset="0"/>
                <a:cs typeface="Times New Roman" pitchFamily="18" charset="0"/>
              </a:rPr>
              <a:t>Amenity </a:t>
            </a:r>
            <a:r>
              <a:rPr lang="en-US" sz="2000" b="1" i="1" dirty="0">
                <a:solidFill>
                  <a:srgbClr val="000000"/>
                </a:solidFill>
                <a:latin typeface="Times New Roman" pitchFamily="18" charset="0"/>
                <a:cs typeface="Times New Roman" pitchFamily="18" charset="0"/>
              </a:rPr>
              <a:t>use: </a:t>
            </a:r>
            <a:r>
              <a:rPr lang="en-US" sz="2000" dirty="0">
                <a:solidFill>
                  <a:srgbClr val="000000"/>
                </a:solidFill>
                <a:latin typeface="Times New Roman" pitchFamily="18" charset="0"/>
                <a:cs typeface="Times New Roman" pitchFamily="18" charset="0"/>
              </a:rPr>
              <a:t>this may include provision for boating, water sports, fishing, sight seeing. </a:t>
            </a:r>
          </a:p>
          <a:p>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141</a:t>
            </a:fld>
            <a:endParaRPr lang="en-US"/>
          </a:p>
        </p:txBody>
      </p:sp>
    </p:spTree>
    <p:extLst>
      <p:ext uri="{BB962C8B-B14F-4D97-AF65-F5344CB8AC3E}">
        <p14:creationId xmlns:p14="http://schemas.microsoft.com/office/powerpoint/2010/main" val="23579087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Reservoir Operation policies</a:t>
            </a:r>
            <a:endParaRPr lang="en-US" sz="3200" dirty="0"/>
          </a:p>
        </p:txBody>
      </p:sp>
      <p:sp>
        <p:nvSpPr>
          <p:cNvPr id="3" name="Content Placeholder 2"/>
          <p:cNvSpPr>
            <a:spLocks noGrp="1"/>
          </p:cNvSpPr>
          <p:nvPr>
            <p:ph idx="1"/>
          </p:nvPr>
        </p:nvSpPr>
        <p:spPr>
          <a:xfrm>
            <a:off x="76200" y="990600"/>
            <a:ext cx="8839200" cy="5135563"/>
          </a:xfrm>
        </p:spPr>
        <p:txBody>
          <a:bodyPr>
            <a:normAutofit/>
          </a:bodyPr>
          <a:lstStyle/>
          <a:p>
            <a:r>
              <a:rPr lang="en-US" sz="2000" dirty="0">
                <a:latin typeface="Times New Roman" pitchFamily="18" charset="0"/>
                <a:cs typeface="Times New Roman" pitchFamily="18" charset="0"/>
              </a:rPr>
              <a:t>Reservoir operation policies are developed to enable the operator to take appropriate decision.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reservoir operation policy indicates the amount of water to be released based on the state of the reservoir, demands and the likely inflow to the reservoir.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release from a single purpose reservoir can be done with the objective of maximizing the benefits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 multi-purpose reservoirs, there is a need to optimally allocate the releases among purposes.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simplest of the operation policies is the standard operation policy (SOP).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According </a:t>
            </a:r>
            <a:r>
              <a:rPr lang="en-US" sz="2000" dirty="0">
                <a:latin typeface="Times New Roman" pitchFamily="18" charset="0"/>
                <a:cs typeface="Times New Roman" pitchFamily="18" charset="0"/>
              </a:rPr>
              <a:t>to SOP, if the water available (storage, St+ inflow, It) at a particular period is less than the demand </a:t>
            </a:r>
            <a:r>
              <a:rPr lang="en-US" sz="2000" dirty="0" err="1">
                <a:latin typeface="Times New Roman" pitchFamily="18" charset="0"/>
                <a:cs typeface="Times New Roman" pitchFamily="18" charset="0"/>
              </a:rPr>
              <a:t>Dt</a:t>
            </a:r>
            <a:r>
              <a:rPr lang="en-US" sz="2000" dirty="0">
                <a:latin typeface="Times New Roman" pitchFamily="18" charset="0"/>
                <a:cs typeface="Times New Roman" pitchFamily="18" charset="0"/>
              </a:rPr>
              <a:t>, then all the available water is released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available water is more than the demand but less than demand + storage capacity K, then release is equal to the demand.</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142</a:t>
            </a:fld>
            <a:endParaRPr lang="en-US"/>
          </a:p>
        </p:txBody>
      </p:sp>
    </p:spTree>
    <p:extLst>
      <p:ext uri="{BB962C8B-B14F-4D97-AF65-F5344CB8AC3E}">
        <p14:creationId xmlns:p14="http://schemas.microsoft.com/office/powerpoint/2010/main" val="10241829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04800" y="990600"/>
            <a:ext cx="8686800" cy="5135563"/>
          </a:xfrm>
        </p:spPr>
        <p:txBody>
          <a:bodyPr>
            <a:normAutofit/>
          </a:bodyPr>
          <a:lstStyle/>
          <a:p>
            <a:r>
              <a:rPr lang="en-US" sz="2000" dirty="0">
                <a:latin typeface="Times New Roman" pitchFamily="18" charset="0"/>
                <a:cs typeface="Times New Roman" pitchFamily="18" charset="0"/>
              </a:rPr>
              <a:t>If after releasing the demands, there is no space for extra water, then the excess water is also released. This is shown graphically in figure 1.</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143</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19" y="1828800"/>
            <a:ext cx="75057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42131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latin typeface="Times New Roman" pitchFamily="18" charset="0"/>
                <a:cs typeface="Times New Roman" pitchFamily="18" charset="0"/>
              </a:rPr>
              <a:t>Along OA: Release = water available; reservoir will be empty after release.</a:t>
            </a:r>
          </a:p>
          <a:p>
            <a:r>
              <a:rPr lang="en-US" sz="2000" dirty="0">
                <a:latin typeface="Times New Roman" pitchFamily="18" charset="0"/>
                <a:cs typeface="Times New Roman" pitchFamily="18" charset="0"/>
              </a:rPr>
              <a:t>Along AB: Release = demand; excess water is stored in the reservoir (filling phase).</a:t>
            </a:r>
          </a:p>
          <a:p>
            <a:r>
              <a:rPr lang="en-US" sz="2000" dirty="0">
                <a:latin typeface="Times New Roman" pitchFamily="18" charset="0"/>
                <a:cs typeface="Times New Roman" pitchFamily="18" charset="0"/>
              </a:rPr>
              <a:t>At A: Reservoir is empty after release.</a:t>
            </a:r>
          </a:p>
          <a:p>
            <a:r>
              <a:rPr lang="en-US" sz="2000" dirty="0">
                <a:latin typeface="Times New Roman" pitchFamily="18" charset="0"/>
                <a:cs typeface="Times New Roman" pitchFamily="18" charset="0"/>
              </a:rPr>
              <a:t>At B: Reservoir is full after release.</a:t>
            </a:r>
          </a:p>
          <a:p>
            <a:r>
              <a:rPr lang="en-US" sz="2000" dirty="0">
                <a:latin typeface="Times New Roman" pitchFamily="18" charset="0"/>
                <a:cs typeface="Times New Roman" pitchFamily="18" charset="0"/>
              </a:rPr>
              <a:t>Along BC: Release = demand + excess of availability over the capacity (spill)</a:t>
            </a:r>
          </a:p>
          <a:p>
            <a:r>
              <a:rPr lang="en-US" sz="2000" dirty="0">
                <a:latin typeface="Times New Roman" pitchFamily="18" charset="0"/>
                <a:cs typeface="Times New Roman" pitchFamily="18" charset="0"/>
              </a:rPr>
              <a:t>The releases according to the SOP need not be optimum. The optimization of </a:t>
            </a:r>
            <a:r>
              <a:rPr lang="en-US" sz="2000" dirty="0" smtClean="0">
                <a:latin typeface="Times New Roman" pitchFamily="18" charset="0"/>
                <a:cs typeface="Times New Roman" pitchFamily="18" charset="0"/>
              </a:rPr>
              <a:t>reservoir operation </a:t>
            </a:r>
            <a:r>
              <a:rPr lang="en-US" sz="2000" dirty="0">
                <a:latin typeface="Times New Roman" pitchFamily="18" charset="0"/>
                <a:cs typeface="Times New Roman" pitchFamily="18" charset="0"/>
              </a:rPr>
              <a:t>is done often by linear programming (LP) and dynamic programming (DP</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144</a:t>
            </a:fld>
            <a:endParaRPr lang="en-US"/>
          </a:p>
        </p:txBody>
      </p:sp>
    </p:spTree>
    <p:extLst>
      <p:ext uri="{BB962C8B-B14F-4D97-AF65-F5344CB8AC3E}">
        <p14:creationId xmlns:p14="http://schemas.microsoft.com/office/powerpoint/2010/main" val="7075945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b="1" dirty="0"/>
              <a:t>Derivation of optimal operating policy using </a:t>
            </a:r>
            <a:r>
              <a:rPr lang="en-US" sz="3200" b="1" dirty="0" smtClean="0"/>
              <a:t>LP</a:t>
            </a:r>
            <a:endParaRPr lang="en-US" sz="3200" b="1" dirty="0"/>
          </a:p>
        </p:txBody>
      </p:sp>
      <p:sp>
        <p:nvSpPr>
          <p:cNvPr id="3" name="Content Placeholder 2"/>
          <p:cNvSpPr>
            <a:spLocks noGrp="1"/>
          </p:cNvSpPr>
          <p:nvPr>
            <p:ph idx="1"/>
          </p:nvPr>
        </p:nvSpPr>
        <p:spPr>
          <a:xfrm>
            <a:off x="152400" y="685800"/>
            <a:ext cx="8534400" cy="5791200"/>
          </a:xfrm>
        </p:spPr>
        <p:txBody>
          <a:bodyPr>
            <a:normAutofit/>
          </a:bodyPr>
          <a:lstStyle/>
          <a:p>
            <a:r>
              <a:rPr lang="en-US" sz="2000" dirty="0" smtClean="0">
                <a:latin typeface="Times New Roman" pitchFamily="18" charset="0"/>
                <a:cs typeface="Times New Roman" pitchFamily="18" charset="0"/>
              </a:rPr>
              <a:t>Consider </a:t>
            </a:r>
            <a:r>
              <a:rPr lang="en-US" sz="2000" dirty="0">
                <a:latin typeface="Times New Roman" pitchFamily="18" charset="0"/>
                <a:cs typeface="Times New Roman" pitchFamily="18" charset="0"/>
              </a:rPr>
              <a:t>a reservoir of capacity 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optimization problem is to determine the releases </a:t>
            </a:r>
            <a:r>
              <a:rPr lang="en-US" sz="2000" dirty="0" err="1" smtClean="0">
                <a:latin typeface="Times New Roman" pitchFamily="18" charset="0"/>
                <a:cs typeface="Times New Roman" pitchFamily="18" charset="0"/>
              </a:rPr>
              <a:t>Rt</a:t>
            </a:r>
            <a:r>
              <a:rPr lang="en-US" sz="2000" dirty="0" smtClean="0">
                <a:latin typeface="Times New Roman" pitchFamily="18" charset="0"/>
                <a:cs typeface="Times New Roman" pitchFamily="18" charset="0"/>
              </a:rPr>
              <a:t> that </a:t>
            </a:r>
            <a:r>
              <a:rPr lang="en-US" sz="2000" dirty="0">
                <a:latin typeface="Times New Roman" pitchFamily="18" charset="0"/>
                <a:cs typeface="Times New Roman" pitchFamily="18" charset="0"/>
              </a:rPr>
              <a:t>optimize an objective function satisfying all the constraints.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objective function </a:t>
            </a:r>
            <a:r>
              <a:rPr lang="en-US" sz="2000" dirty="0" smtClean="0">
                <a:latin typeface="Times New Roman" pitchFamily="18" charset="0"/>
                <a:cs typeface="Times New Roman" pitchFamily="18" charset="0"/>
              </a:rPr>
              <a:t>can be </a:t>
            </a:r>
            <a:r>
              <a:rPr lang="en-US" sz="2000" dirty="0">
                <a:latin typeface="Times New Roman" pitchFamily="18" charset="0"/>
                <a:cs typeface="Times New Roman" pitchFamily="18" charset="0"/>
              </a:rPr>
              <a:t>a function of storage volume or release.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typical constraints in a reservoir </a:t>
            </a:r>
            <a:r>
              <a:rPr lang="en-US" sz="2000" dirty="0" smtClean="0">
                <a:latin typeface="Times New Roman" pitchFamily="18" charset="0"/>
                <a:cs typeface="Times New Roman" pitchFamily="18" charset="0"/>
              </a:rPr>
              <a:t>optimization model </a:t>
            </a:r>
            <a:r>
              <a:rPr lang="en-US" sz="2000" dirty="0">
                <a:latin typeface="Times New Roman" pitchFamily="18" charset="0"/>
                <a:cs typeface="Times New Roman" pitchFamily="18" charset="0"/>
              </a:rPr>
              <a:t>include conservation of mass and other hydrological and hydraulic </a:t>
            </a:r>
            <a:r>
              <a:rPr lang="en-US" sz="2000" dirty="0" smtClean="0">
                <a:latin typeface="Times New Roman" pitchFamily="18" charset="0"/>
                <a:cs typeface="Times New Roman" pitchFamily="18" charset="0"/>
              </a:rPr>
              <a:t>constraints, minimum </a:t>
            </a:r>
            <a:r>
              <a:rPr lang="en-US" sz="2000" dirty="0">
                <a:latin typeface="Times New Roman" pitchFamily="18" charset="0"/>
                <a:cs typeface="Times New Roman" pitchFamily="18" charset="0"/>
              </a:rPr>
              <a:t>and maximum storage and release, hydropower and water requirements as well </a:t>
            </a:r>
            <a:r>
              <a:rPr lang="en-US" sz="2000" dirty="0" smtClean="0">
                <a:latin typeface="Times New Roman" pitchFamily="18" charset="0"/>
                <a:cs typeface="Times New Roman" pitchFamily="18" charset="0"/>
              </a:rPr>
              <a:t>as hydropower </a:t>
            </a:r>
            <a:r>
              <a:rPr lang="en-US" sz="2000" dirty="0">
                <a:latin typeface="Times New Roman" pitchFamily="18" charset="0"/>
                <a:cs typeface="Times New Roman" pitchFamily="18" charset="0"/>
              </a:rPr>
              <a:t>generation limitations.</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145</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693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15634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838200"/>
            <a:ext cx="8686800" cy="5287963"/>
          </a:xfrm>
        </p:spPr>
        <p:txBody>
          <a:bodyPr>
            <a:normAutofit/>
          </a:bodyPr>
          <a:lstStyle/>
          <a:p>
            <a:r>
              <a:rPr lang="en-US" sz="2000" dirty="0">
                <a:latin typeface="Times New Roman" pitchFamily="18" charset="0"/>
                <a:cs typeface="Times New Roman" pitchFamily="18" charset="0"/>
              </a:rPr>
              <a:t>Consider the objective of meeting the demands to the extent possible i.e., maximizing </a:t>
            </a:r>
            <a:r>
              <a:rPr lang="en-US" sz="2000" dirty="0" smtClean="0">
                <a:latin typeface="Times New Roman" pitchFamily="18" charset="0"/>
                <a:cs typeface="Times New Roman" pitchFamily="18" charset="0"/>
              </a:rPr>
              <a:t>the releases</a:t>
            </a:r>
            <a:r>
              <a:rPr lang="en-US" sz="2000" dirty="0">
                <a:latin typeface="Times New Roman" pitchFamily="18" charset="0"/>
                <a:cs typeface="Times New Roman" pitchFamily="18" charset="0"/>
              </a:rPr>
              <a:t>. The optimization model can be formulated as</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146</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67056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57035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latin typeface="Times New Roman" pitchFamily="18" charset="0"/>
                <a:cs typeface="Times New Roman" pitchFamily="18" charset="0"/>
              </a:rPr>
              <a:t>Cont......................................................................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147</a:t>
            </a:fld>
            <a:endParaRPr lang="en-US"/>
          </a:p>
        </p:txBody>
      </p:sp>
      <p:sp>
        <p:nvSpPr>
          <p:cNvPr id="6" name="Rectangle 9"/>
          <p:cNvSpPr>
            <a:spLocks noGrp="1" noChangeArrowheads="1"/>
          </p:cNvSpPr>
          <p:nvPr>
            <p:ph idx="1"/>
          </p:nvPr>
        </p:nvSpPr>
        <p:spPr>
          <a:xfrm>
            <a:off x="228600" y="990600"/>
            <a:ext cx="8763000" cy="5135563"/>
          </a:xfrm>
          <a:prstGeom prst="rect">
            <a:avLst/>
          </a:prstGeom>
        </p:spPr>
        <p:txBody>
          <a:bodyPr/>
          <a:lstStyle/>
          <a:p>
            <a:pPr marL="400050" marR="0" lvl="0" indent="-400050" defTabSz="914400" eaLnBrk="1" fontAlgn="auto" latinLnBrk="0" hangingPunct="1">
              <a:lnSpc>
                <a:spcPct val="150000"/>
              </a:lnSpc>
              <a:spcBef>
                <a:spcPct val="0"/>
              </a:spcBef>
              <a:spcAft>
                <a:spcPts val="0"/>
              </a:spcAft>
              <a:buClrTx/>
              <a:buSzTx/>
              <a:buFont typeface="Wingdings" pitchFamily="2" charset="2"/>
              <a:buAutoNum type="romanLcParenBoth" startAt="2"/>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Reservoir capacity </a:t>
            </a:r>
          </a:p>
          <a:p>
            <a:pPr marL="400050" marR="0" lvl="0" indent="-400050" defTabSz="914400" eaLnBrk="1" fontAlgn="auto" latinLnBrk="0" hangingPunct="1">
              <a:lnSpc>
                <a:spcPct val="150000"/>
              </a:lnSpc>
              <a:spcBef>
                <a:spcPct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S</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t</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K –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K</a:t>
            </a:r>
            <a:r>
              <a:rPr kumimoji="0" lang="en-US" sz="1800" b="0"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d</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for all t, where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K</a:t>
            </a:r>
            <a:r>
              <a:rPr kumimoji="0" lang="en-US" sz="1800" b="0"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d</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is the dead storage </a:t>
            </a:r>
          </a:p>
          <a:p>
            <a:pPr marL="400050" marR="0" lvl="0" indent="-400050" defTabSz="914400" eaLnBrk="1" fontAlgn="auto" latinLnBrk="0" hangingPunct="1">
              <a:lnSpc>
                <a:spcPct val="150000"/>
              </a:lnSpc>
              <a:spcBef>
                <a:spcPct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or simply S</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t</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K</a:t>
            </a:r>
          </a:p>
          <a:p>
            <a:pPr marL="400050" marR="0" lvl="0" indent="-400050" defTabSz="914400" eaLnBrk="1" fontAlgn="auto" latinLnBrk="0" hangingPunct="1">
              <a:lnSpc>
                <a:spcPct val="150000"/>
              </a:lnSpc>
              <a:spcBef>
                <a:spcPct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S</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0</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for all t.</a:t>
            </a:r>
          </a:p>
          <a:p>
            <a:pPr marL="400050" marR="0" lvl="0" indent="-400050" defTabSz="914400" eaLnBrk="1" fontAlgn="auto" latinLnBrk="0" hangingPunct="1">
              <a:lnSpc>
                <a:spcPct val="150000"/>
              </a:lnSpc>
              <a:spcBef>
                <a:spcPct val="0"/>
              </a:spcBef>
              <a:spcAft>
                <a:spcPts val="0"/>
              </a:spcAft>
              <a:buClrTx/>
              <a:buSzTx/>
              <a:buFont typeface="Wingdings" pitchFamily="2" charset="2"/>
              <a:buAutoNum type="romanLcParenBoth" startAt="3"/>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Target demand </a:t>
            </a:r>
          </a:p>
          <a:p>
            <a:pPr marL="400050" marR="0" lvl="0" indent="-400050" defTabSz="914400" eaLnBrk="1" fontAlgn="auto" latinLnBrk="0" hangingPunct="1">
              <a:lnSpc>
                <a:spcPct val="150000"/>
              </a:lnSpc>
              <a:spcBef>
                <a:spcPct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R</a:t>
            </a:r>
            <a:r>
              <a:rPr kumimoji="0" lang="en-US" sz="1800" b="0"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t</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D</a:t>
            </a:r>
            <a:r>
              <a:rPr kumimoji="0" lang="en-US" sz="1800" b="0"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t</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for all t.</a:t>
            </a:r>
          </a:p>
          <a:p>
            <a:pPr marL="400050" marR="0" lvl="0" indent="-400050" defTabSz="914400" eaLnBrk="1" fontAlgn="auto" latinLnBrk="0" hangingPunct="1">
              <a:lnSpc>
                <a:spcPct val="150000"/>
              </a:lnSpc>
              <a:spcBef>
                <a:spcPct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R</a:t>
            </a:r>
            <a:r>
              <a:rPr kumimoji="0" lang="en-US" sz="1800" b="0"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t</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0</a:t>
            </a:r>
            <a:r>
              <a:rPr kumimoji="0" lang="en-US" sz="1800" b="0"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                          </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for all t.</a:t>
            </a:r>
          </a:p>
          <a:p>
            <a:pPr marL="400050" marR="0" lvl="0" indent="-400050" defTabSz="914400" eaLnBrk="1" fontAlgn="auto" latinLnBrk="0" hangingPunct="1">
              <a:lnSpc>
                <a:spcPct val="150000"/>
              </a:lnSpc>
              <a:spcBef>
                <a:spcPts val="0"/>
              </a:spcBef>
              <a:spcAft>
                <a:spcPts val="0"/>
              </a:spcAft>
              <a:buClrTx/>
              <a:buSzTx/>
              <a:buFont typeface="Wingdings 2" pitchFamily="18" charset="2"/>
              <a:buNone/>
              <a:tabLst/>
              <a:defRPr/>
            </a:pP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Large LP problems can be solved very efficiently using </a:t>
            </a:r>
            <a:r>
              <a:rPr kumimoji="0" lang="en-US" sz="1800" b="1" i="0" u="sng" strike="noStrike" kern="0" cap="none" spc="0" normalizeH="0" baseline="0" noProof="0" dirty="0" smtClean="0">
                <a:ln>
                  <a:noFill/>
                </a:ln>
                <a:solidFill>
                  <a:srgbClr val="D34817"/>
                </a:solidFill>
                <a:effectLst/>
                <a:uLnTx/>
                <a:uFillTx/>
                <a:latin typeface="Times New Roman" pitchFamily="18" charset="0"/>
                <a:cs typeface="Times New Roman" pitchFamily="18" charset="0"/>
              </a:rPr>
              <a:t>LINGO - Language for </a:t>
            </a:r>
            <a:r>
              <a:rPr kumimoji="0" lang="en-US" sz="1800" b="1" i="0" u="sng" strike="noStrike" kern="0" cap="none" spc="0" normalizeH="0" baseline="0" noProof="0" dirty="0" err="1" smtClean="0">
                <a:ln>
                  <a:noFill/>
                </a:ln>
                <a:solidFill>
                  <a:srgbClr val="D34817"/>
                </a:solidFill>
                <a:effectLst/>
                <a:uLnTx/>
                <a:uFillTx/>
                <a:latin typeface="Times New Roman" pitchFamily="18" charset="0"/>
                <a:cs typeface="Times New Roman" pitchFamily="18" charset="0"/>
              </a:rPr>
              <a:t>INteractive</a:t>
            </a:r>
            <a:r>
              <a:rPr kumimoji="0" lang="en-US" sz="1800" b="1" i="0" u="sng" strike="noStrike" kern="0" cap="none" spc="0" normalizeH="0" baseline="0" noProof="0" dirty="0" smtClean="0">
                <a:ln>
                  <a:noFill/>
                </a:ln>
                <a:solidFill>
                  <a:srgbClr val="D34817"/>
                </a:solidFill>
                <a:effectLst/>
                <a:uLnTx/>
                <a:uFillTx/>
                <a:latin typeface="Times New Roman" pitchFamily="18" charset="0"/>
                <a:cs typeface="Times New Roman" pitchFamily="18" charset="0"/>
              </a:rPr>
              <a:t> General Optimization,</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LINDO Systems </a:t>
            </a:r>
            <a:r>
              <a:rPr kumimoji="0" lang="en-US" sz="1800" b="0"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Inc</a:t>
            </a:r>
            <a:r>
              <a:rPr kumimoji="0" lang="en-US" sz="18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USA</a:t>
            </a:r>
          </a:p>
        </p:txBody>
      </p:sp>
    </p:spTree>
    <p:extLst>
      <p:ext uri="{BB962C8B-B14F-4D97-AF65-F5344CB8AC3E}">
        <p14:creationId xmlns:p14="http://schemas.microsoft.com/office/powerpoint/2010/main" val="36239667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smtClean="0"/>
              <a:t>example</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148</a:t>
            </a:fld>
            <a:endParaRPr lang="en-US"/>
          </a:p>
        </p:txBody>
      </p:sp>
      <p:sp>
        <p:nvSpPr>
          <p:cNvPr id="6" name="Rectangle 9"/>
          <p:cNvSpPr>
            <a:spLocks noGrp="1" noChangeArrowheads="1"/>
          </p:cNvSpPr>
          <p:nvPr>
            <p:ph idx="1"/>
          </p:nvPr>
        </p:nvSpPr>
        <p:spPr>
          <a:xfrm>
            <a:off x="228600" y="1066801"/>
            <a:ext cx="8763000" cy="5349874"/>
          </a:xfrm>
        </p:spPr>
        <p:txBody>
          <a:bodyPr/>
          <a:lstStyle/>
          <a:p>
            <a:r>
              <a:rPr lang="en-US" sz="2000" dirty="0" smtClean="0">
                <a:latin typeface="Times New Roman" pitchFamily="18" charset="0"/>
                <a:cs typeface="Times New Roman" pitchFamily="18" charset="0"/>
              </a:rPr>
              <a:t>Derive an optimal operating policy for a reservoir which have 17.6 m3 initially to meet a long-term objective. Single reservoir operation with deterministic inflows. K = 400.</a:t>
            </a:r>
          </a:p>
          <a:p>
            <a:pPr>
              <a:lnSpc>
                <a:spcPct val="150000"/>
              </a:lnSpc>
              <a:spcBef>
                <a:spcPct val="0"/>
              </a:spcBef>
            </a:pPr>
            <a:endParaRPr lang="en-US" sz="2000" b="1" dirty="0" smtClean="0">
              <a:solidFill>
                <a:srgbClr val="C00000"/>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828800"/>
            <a:ext cx="480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1012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149</a:t>
            </a:fld>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346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pPr algn="l"/>
            <a:r>
              <a:rPr lang="en-US" sz="3100" dirty="0" smtClean="0"/>
              <a:t/>
            </a:r>
            <a:br>
              <a:rPr lang="en-US" sz="3100" dirty="0" smtClean="0"/>
            </a:br>
            <a:r>
              <a:rPr lang="en-US" sz="3100" b="1" dirty="0" smtClean="0"/>
              <a:t>Scope </a:t>
            </a:r>
            <a:r>
              <a:rPr lang="en-US" sz="3100" b="1" dirty="0"/>
              <a:t>of planning endeavors</a:t>
            </a:r>
            <a:r>
              <a:rPr lang="en-US" dirty="0"/>
              <a:t/>
            </a:r>
            <a:br>
              <a:rPr lang="en-US" dirty="0"/>
            </a:br>
            <a:endParaRPr lang="en-US" dirty="0"/>
          </a:p>
        </p:txBody>
      </p:sp>
      <p:sp>
        <p:nvSpPr>
          <p:cNvPr id="3" name="Content Placeholder 2"/>
          <p:cNvSpPr>
            <a:spLocks noGrp="1"/>
          </p:cNvSpPr>
          <p:nvPr>
            <p:ph idx="1"/>
          </p:nvPr>
        </p:nvSpPr>
        <p:spPr>
          <a:xfrm>
            <a:off x="457200" y="609600"/>
            <a:ext cx="8458200" cy="5943600"/>
          </a:xfrm>
        </p:spPr>
        <p:txBody>
          <a:bodyPr>
            <a:normAutofit/>
          </a:bodyPr>
          <a:lstStyle/>
          <a:p>
            <a:r>
              <a:rPr lang="en-US" sz="2500" dirty="0" smtClean="0">
                <a:latin typeface="Times New Roman" pitchFamily="18" charset="0"/>
                <a:cs typeface="Times New Roman" pitchFamily="18" charset="0"/>
              </a:rPr>
              <a:t>Single </a:t>
            </a:r>
            <a:r>
              <a:rPr lang="en-US" sz="2500" dirty="0">
                <a:latin typeface="Times New Roman" pitchFamily="18" charset="0"/>
                <a:cs typeface="Times New Roman" pitchFamily="18" charset="0"/>
              </a:rPr>
              <a:t>purpose plan</a:t>
            </a:r>
          </a:p>
          <a:p>
            <a:r>
              <a:rPr lang="en-US" sz="2500" dirty="0" smtClean="0">
                <a:latin typeface="Times New Roman" pitchFamily="18" charset="0"/>
                <a:cs typeface="Times New Roman" pitchFamily="18" charset="0"/>
              </a:rPr>
              <a:t>Multi-purpose </a:t>
            </a:r>
            <a:r>
              <a:rPr lang="en-US" sz="2500" dirty="0">
                <a:latin typeface="Times New Roman" pitchFamily="18" charset="0"/>
                <a:cs typeface="Times New Roman" pitchFamily="18" charset="0"/>
              </a:rPr>
              <a:t>plan</a:t>
            </a:r>
          </a:p>
          <a:p>
            <a:r>
              <a:rPr lang="en-US" sz="2500" dirty="0" smtClean="0">
                <a:latin typeface="Times New Roman" pitchFamily="18" charset="0"/>
                <a:cs typeface="Times New Roman" pitchFamily="18" charset="0"/>
              </a:rPr>
              <a:t>Master </a:t>
            </a:r>
            <a:r>
              <a:rPr lang="en-US" sz="2500" dirty="0">
                <a:latin typeface="Times New Roman" pitchFamily="18" charset="0"/>
                <a:cs typeface="Times New Roman" pitchFamily="18" charset="0"/>
              </a:rPr>
              <a:t>plan –phased development plan. single or multi on a </a:t>
            </a:r>
            <a:r>
              <a:rPr lang="en-US" sz="2500" dirty="0" smtClean="0">
                <a:latin typeface="Times New Roman" pitchFamily="18" charset="0"/>
                <a:cs typeface="Times New Roman" pitchFamily="18" charset="0"/>
              </a:rPr>
              <a:t>certain geographic </a:t>
            </a:r>
            <a:r>
              <a:rPr lang="en-US" sz="2500" dirty="0">
                <a:latin typeface="Times New Roman" pitchFamily="18" charset="0"/>
                <a:cs typeface="Times New Roman" pitchFamily="18" charset="0"/>
              </a:rPr>
              <a:t>area for a specific time</a:t>
            </a:r>
            <a:r>
              <a:rPr lang="en-US" sz="2500" dirty="0" smtClean="0">
                <a:latin typeface="Times New Roman" pitchFamily="18" charset="0"/>
                <a:cs typeface="Times New Roman" pitchFamily="18" charset="0"/>
              </a:rPr>
              <a:t>.</a:t>
            </a:r>
          </a:p>
          <a:p>
            <a:r>
              <a:rPr lang="en-US" sz="2500" dirty="0">
                <a:latin typeface="Times New Roman" pitchFamily="18" charset="0"/>
                <a:cs typeface="Times New Roman" pitchFamily="18" charset="0"/>
              </a:rPr>
              <a:t>Comprehensive or Integrated </a:t>
            </a:r>
            <a:r>
              <a:rPr lang="en-US" sz="2500" dirty="0" smtClean="0">
                <a:latin typeface="Times New Roman" pitchFamily="18" charset="0"/>
                <a:cs typeface="Times New Roman" pitchFamily="18" charset="0"/>
              </a:rPr>
              <a:t>plan;</a:t>
            </a:r>
          </a:p>
          <a:p>
            <a:pPr lvl="1"/>
            <a:r>
              <a:rPr lang="en-US" sz="24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It is multi-unit, </a:t>
            </a:r>
            <a:r>
              <a:rPr lang="en-US" sz="2500" dirty="0" smtClean="0">
                <a:latin typeface="Times New Roman" pitchFamily="18" charset="0"/>
                <a:cs typeface="Times New Roman" pitchFamily="18" charset="0"/>
              </a:rPr>
              <a:t>multipurpose and </a:t>
            </a:r>
            <a:r>
              <a:rPr lang="en-US" sz="2500" dirty="0">
                <a:latin typeface="Times New Roman" pitchFamily="18" charset="0"/>
                <a:cs typeface="Times New Roman" pitchFamily="18" charset="0"/>
              </a:rPr>
              <a:t>multi objective plan. </a:t>
            </a:r>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It </a:t>
            </a:r>
            <a:r>
              <a:rPr lang="en-US" sz="2500" dirty="0">
                <a:latin typeface="Times New Roman" pitchFamily="18" charset="0"/>
                <a:cs typeface="Times New Roman" pitchFamily="18" charset="0"/>
              </a:rPr>
              <a:t>include economical, financial, </a:t>
            </a:r>
            <a:r>
              <a:rPr lang="en-US" sz="2500" dirty="0" smtClean="0">
                <a:latin typeface="Times New Roman" pitchFamily="18" charset="0"/>
                <a:cs typeface="Times New Roman" pitchFamily="18" charset="0"/>
              </a:rPr>
              <a:t>political, social</a:t>
            </a:r>
            <a:r>
              <a:rPr lang="en-US" sz="2500" dirty="0">
                <a:latin typeface="Times New Roman" pitchFamily="18" charset="0"/>
                <a:cs typeface="Times New Roman" pitchFamily="18" charset="0"/>
              </a:rPr>
              <a:t>, and environmental objectives. </a:t>
            </a:r>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Consider </a:t>
            </a:r>
            <a:r>
              <a:rPr lang="en-US" sz="2500" dirty="0">
                <a:latin typeface="Times New Roman" pitchFamily="18" charset="0"/>
                <a:cs typeface="Times New Roman" pitchFamily="18" charset="0"/>
              </a:rPr>
              <a:t>both structural </a:t>
            </a:r>
            <a:r>
              <a:rPr lang="en-US" sz="2500" dirty="0" smtClean="0">
                <a:latin typeface="Times New Roman" pitchFamily="18" charset="0"/>
                <a:cs typeface="Times New Roman" pitchFamily="18" charset="0"/>
              </a:rPr>
              <a:t>and non-structural </a:t>
            </a:r>
            <a:r>
              <a:rPr lang="en-US" sz="2500" dirty="0">
                <a:latin typeface="Times New Roman" pitchFamily="18" charset="0"/>
                <a:cs typeface="Times New Roman" pitchFamily="18" charset="0"/>
              </a:rPr>
              <a:t>(institutional) alternative. </a:t>
            </a:r>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It </a:t>
            </a:r>
            <a:r>
              <a:rPr lang="en-US" sz="2500" dirty="0">
                <a:latin typeface="Times New Roman" pitchFamily="18" charset="0"/>
                <a:cs typeface="Times New Roman" pitchFamily="18" charset="0"/>
              </a:rPr>
              <a:t>does not include </a:t>
            </a:r>
            <a:r>
              <a:rPr lang="en-US" sz="2500" dirty="0" smtClean="0">
                <a:latin typeface="Times New Roman" pitchFamily="18" charset="0"/>
                <a:cs typeface="Times New Roman" pitchFamily="18" charset="0"/>
              </a:rPr>
              <a:t>feasibility studies </a:t>
            </a:r>
            <a:r>
              <a:rPr lang="en-US" sz="2500" dirty="0">
                <a:latin typeface="Times New Roman" pitchFamily="18" charset="0"/>
                <a:cs typeface="Times New Roman" pitchFamily="18" charset="0"/>
              </a:rPr>
              <a:t>of individual </a:t>
            </a:r>
            <a:r>
              <a:rPr lang="en-US" sz="2500" dirty="0" smtClean="0">
                <a:latin typeface="Times New Roman" pitchFamily="18" charset="0"/>
                <a:cs typeface="Times New Roman" pitchFamily="18" charset="0"/>
              </a:rPr>
              <a:t>projects</a:t>
            </a:r>
          </a:p>
          <a:p>
            <a:pPr marL="457200" lvl="1" indent="0">
              <a:buNone/>
            </a:pPr>
            <a:r>
              <a:rPr lang="en-US" sz="2500" b="1" dirty="0" smtClean="0">
                <a:solidFill>
                  <a:srgbClr val="FF0000"/>
                </a:solidFill>
                <a:latin typeface="Times New Roman" pitchFamily="18" charset="0"/>
                <a:cs typeface="Times New Roman" pitchFamily="18" charset="0"/>
              </a:rPr>
              <a:t>What is feasibility studies?</a:t>
            </a:r>
            <a:endParaRPr lang="en-US" sz="2500" b="1" dirty="0">
              <a:solidFill>
                <a:srgbClr val="FF0000"/>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a:t>
            </a:fld>
            <a:endParaRPr lang="en-US"/>
          </a:p>
        </p:txBody>
      </p:sp>
    </p:spTree>
    <p:extLst>
      <p:ext uri="{BB962C8B-B14F-4D97-AF65-F5344CB8AC3E}">
        <p14:creationId xmlns:p14="http://schemas.microsoft.com/office/powerpoint/2010/main" val="231044210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150</a:t>
            </a:fld>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88246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151</a:t>
            </a:fld>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486876" cy="390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3161" y="1219200"/>
            <a:ext cx="3499676" cy="507831"/>
          </a:xfrm>
          <a:prstGeom prst="rect">
            <a:avLst/>
          </a:prstGeom>
        </p:spPr>
        <p:txBody>
          <a:bodyPr wrap="none">
            <a:spAutoFit/>
          </a:bodyPr>
          <a:lstStyle/>
          <a:p>
            <a:pPr marL="273050" lvl="0" indent="-273050" eaLnBrk="0" fontAlgn="base" hangingPunct="0">
              <a:lnSpc>
                <a:spcPct val="150000"/>
              </a:lnSpc>
              <a:spcBef>
                <a:spcPts val="575"/>
              </a:spcBef>
              <a:spcAft>
                <a:spcPct val="0"/>
              </a:spcAft>
              <a:buClr>
                <a:srgbClr val="D34817"/>
              </a:buClr>
              <a:buSzPct val="85000"/>
            </a:pPr>
            <a:r>
              <a:rPr lang="en-US" dirty="0">
                <a:solidFill>
                  <a:prstClr val="black"/>
                </a:solidFill>
                <a:latin typeface="Times New Roman" pitchFamily="18" charset="0"/>
                <a:cs typeface="Times New Roman" pitchFamily="18" charset="0"/>
              </a:rPr>
              <a:t>Rule curve derived is shown below:</a:t>
            </a:r>
          </a:p>
        </p:txBody>
      </p:sp>
    </p:spTree>
    <p:extLst>
      <p:ext uri="{BB962C8B-B14F-4D97-AF65-F5344CB8AC3E}">
        <p14:creationId xmlns:p14="http://schemas.microsoft.com/office/powerpoint/2010/main" val="39298245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latin typeface="TwCenMT-Regular"/>
              </a:rPr>
              <a:t>Rule curve</a:t>
            </a:r>
            <a:endParaRPr lang="en-US" dirty="0"/>
          </a:p>
        </p:txBody>
      </p:sp>
      <p:sp>
        <p:nvSpPr>
          <p:cNvPr id="3" name="Content Placeholder 2"/>
          <p:cNvSpPr>
            <a:spLocks noGrp="1"/>
          </p:cNvSpPr>
          <p:nvPr>
            <p:ph idx="1"/>
          </p:nvPr>
        </p:nvSpPr>
        <p:spPr>
          <a:xfrm>
            <a:off x="457200" y="1066800"/>
            <a:ext cx="8458200" cy="5410200"/>
          </a:xfrm>
        </p:spPr>
        <p:txBody>
          <a:bodyPr>
            <a:normAutofit/>
          </a:bodyPr>
          <a:lstStyle/>
          <a:p>
            <a:r>
              <a:rPr lang="en-US" sz="2000" dirty="0">
                <a:latin typeface="Times New Roman" pitchFamily="18" charset="0"/>
                <a:cs typeface="Times New Roman" pitchFamily="18" charset="0"/>
              </a:rPr>
              <a:t>Guides for reservoir operation and apply to reservoirs to </a:t>
            </a:r>
            <a:r>
              <a:rPr lang="en-US" sz="2000" dirty="0" smtClean="0">
                <a:latin typeface="Times New Roman" pitchFamily="18" charset="0"/>
                <a:cs typeface="Times New Roman" pitchFamily="18" charset="0"/>
              </a:rPr>
              <a:t>be operated </a:t>
            </a:r>
            <a:r>
              <a:rPr lang="en-US" sz="2000" dirty="0">
                <a:latin typeface="Times New Roman" pitchFamily="18" charset="0"/>
                <a:cs typeface="Times New Roman" pitchFamily="18" charset="0"/>
              </a:rPr>
              <a:t>in a steady state condition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Indicates the desired reservoir release or storage volume at </a:t>
            </a:r>
            <a:r>
              <a:rPr lang="en-US" sz="2000" dirty="0" smtClean="0">
                <a:latin typeface="Times New Roman" pitchFamily="18" charset="0"/>
                <a:cs typeface="Times New Roman" pitchFamily="18" charset="0"/>
              </a:rPr>
              <a:t>a given </a:t>
            </a:r>
            <a:r>
              <a:rPr lang="en-US" sz="2000" dirty="0">
                <a:latin typeface="Times New Roman" pitchFamily="18" charset="0"/>
                <a:cs typeface="Times New Roman" pitchFamily="18" charset="0"/>
              </a:rPr>
              <a:t>time of the year. (rules identify storage volume </a:t>
            </a:r>
            <a:r>
              <a:rPr lang="en-US" sz="2000" dirty="0" smtClean="0">
                <a:latin typeface="Times New Roman" pitchFamily="18" charset="0"/>
                <a:cs typeface="Times New Roman" pitchFamily="18" charset="0"/>
              </a:rPr>
              <a:t>targets that </a:t>
            </a:r>
            <a:r>
              <a:rPr lang="en-US" sz="2000" dirty="0">
                <a:latin typeface="Times New Roman" pitchFamily="18" charset="0"/>
                <a:cs typeface="Times New Roman" pitchFamily="18" charset="0"/>
              </a:rPr>
              <a:t>the operator is to maintain, and others identify </a:t>
            </a:r>
            <a:r>
              <a:rPr lang="en-US" sz="2000" dirty="0" smtClean="0">
                <a:latin typeface="Times New Roman" pitchFamily="18" charset="0"/>
                <a:cs typeface="Times New Roman" pitchFamily="18" charset="0"/>
              </a:rPr>
              <a:t>storage zones</a:t>
            </a:r>
            <a:r>
              <a:rPr lang="en-US" sz="2000" dirty="0">
                <a:latin typeface="Times New Roman" pitchFamily="18" charset="0"/>
                <a:cs typeface="Times New Roman" pitchFamily="18" charset="0"/>
              </a:rPr>
              <a:t>, each associated with a particular release policy)</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152</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0"/>
            <a:ext cx="7086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719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Reservoir  Sizing</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153</a:t>
            </a:fld>
            <a:endParaRPr lang="en-US"/>
          </a:p>
        </p:txBody>
      </p:sp>
      <p:sp>
        <p:nvSpPr>
          <p:cNvPr id="6" name="Rectangle 9"/>
          <p:cNvSpPr>
            <a:spLocks noGrp="1" noChangeArrowheads="1"/>
          </p:cNvSpPr>
          <p:nvPr>
            <p:ph idx="1"/>
          </p:nvPr>
        </p:nvSpPr>
        <p:spPr>
          <a:xfrm>
            <a:off x="76200" y="990600"/>
            <a:ext cx="8915400" cy="5334000"/>
          </a:xfrm>
        </p:spPr>
        <p:txBody>
          <a:bodyPr>
            <a:normAutofit/>
          </a:bodyPr>
          <a:lstStyle/>
          <a:p>
            <a:pPr>
              <a:lnSpc>
                <a:spcPct val="110000"/>
              </a:lnSpc>
            </a:pPr>
            <a:r>
              <a:rPr lang="en-US" sz="2000" dirty="0" smtClean="0">
                <a:latin typeface="Times New Roman" pitchFamily="18" charset="0"/>
                <a:cs typeface="Times New Roman" pitchFamily="18" charset="0"/>
              </a:rPr>
              <a:t>In many situations, annual demand may be less than the total inflow to a particular site.</a:t>
            </a:r>
          </a:p>
          <a:p>
            <a:pPr>
              <a:lnSpc>
                <a:spcPct val="110000"/>
              </a:lnSpc>
            </a:pPr>
            <a:r>
              <a:rPr lang="en-US" sz="2000" dirty="0" smtClean="0">
                <a:latin typeface="Times New Roman" pitchFamily="18" charset="0"/>
                <a:cs typeface="Times New Roman" pitchFamily="18" charset="0"/>
              </a:rPr>
              <a:t>However, the time distribution of demand and inflows may not match</a:t>
            </a:r>
          </a:p>
          <a:p>
            <a:pPr>
              <a:lnSpc>
                <a:spcPct val="110000"/>
              </a:lnSpc>
            </a:pPr>
            <a:r>
              <a:rPr lang="en-US" sz="2000" dirty="0" smtClean="0">
                <a:latin typeface="Times New Roman" pitchFamily="18" charset="0"/>
                <a:cs typeface="Times New Roman" pitchFamily="18" charset="0"/>
              </a:rPr>
              <a:t>Surplus in some periods and deficit in some other periods</a:t>
            </a:r>
          </a:p>
          <a:p>
            <a:pPr>
              <a:lnSpc>
                <a:spcPct val="110000"/>
              </a:lnSpc>
            </a:pPr>
            <a:r>
              <a:rPr lang="en-US" sz="2000" dirty="0" smtClean="0">
                <a:latin typeface="Times New Roman" pitchFamily="18" charset="0"/>
                <a:cs typeface="Times New Roman" pitchFamily="18" charset="0"/>
              </a:rPr>
              <a:t>Hence, there is a need of storage structure i.e., reservoir to store water in periods of excess flow and make it available when there is a deficit.</a:t>
            </a:r>
          </a:p>
          <a:p>
            <a:pPr>
              <a:lnSpc>
                <a:spcPct val="110000"/>
              </a:lnSpc>
            </a:pPr>
            <a:r>
              <a:rPr lang="en-US" sz="2000" dirty="0" smtClean="0">
                <a:latin typeface="Times New Roman" pitchFamily="18" charset="0"/>
                <a:cs typeface="Times New Roman" pitchFamily="18" charset="0"/>
              </a:rPr>
              <a:t>In order to enable regulation of the storage to best meet the specified demands, the reservoir storage capacity should be enough.</a:t>
            </a:r>
          </a:p>
          <a:p>
            <a:pPr marL="273050" lvl="0" indent="-273050" eaLnBrk="0" fontAlgn="base" hangingPunct="0">
              <a:lnSpc>
                <a:spcPct val="110000"/>
              </a:lnSpc>
              <a:spcBef>
                <a:spcPts val="575"/>
              </a:spcBef>
              <a:spcAft>
                <a:spcPct val="0"/>
              </a:spcAft>
              <a:buClr>
                <a:srgbClr val="D34817"/>
              </a:buClr>
              <a:buSzPct val="85000"/>
              <a:buFont typeface="Wingdings 2" pitchFamily="18" charset="2"/>
              <a:buChar char=""/>
            </a:pPr>
            <a:r>
              <a:rPr lang="en-US" sz="2000" dirty="0">
                <a:solidFill>
                  <a:prstClr val="black"/>
                </a:solidFill>
                <a:latin typeface="Times New Roman" pitchFamily="18" charset="0"/>
                <a:cs typeface="Times New Roman" pitchFamily="18" charset="0"/>
              </a:rPr>
              <a:t>The problem of reservoir sizing involves determination of the required storage capacity of the reservoir when inflows and demands in a sequence of periods are given. </a:t>
            </a:r>
            <a:r>
              <a:rPr lang="en-US" sz="2000" dirty="0" smtClean="0">
                <a:solidFill>
                  <a:prstClr val="black"/>
                </a:solidFill>
                <a:latin typeface="Times New Roman" pitchFamily="18" charset="0"/>
                <a:cs typeface="Times New Roman" pitchFamily="18" charset="0"/>
              </a:rPr>
              <a:t>Reservoir </a:t>
            </a:r>
            <a:r>
              <a:rPr lang="en-US" sz="2000" dirty="0">
                <a:solidFill>
                  <a:prstClr val="black"/>
                </a:solidFill>
                <a:latin typeface="Times New Roman" pitchFamily="18" charset="0"/>
                <a:cs typeface="Times New Roman" pitchFamily="18" charset="0"/>
              </a:rPr>
              <a:t>capacity can be determined using two methods:</a:t>
            </a:r>
            <a:endParaRPr lang="en-US" sz="2000" dirty="0" smtClean="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105400"/>
            <a:ext cx="41338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3401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154</a:t>
            </a:fld>
            <a:endParaRPr lang="en-US"/>
          </a:p>
        </p:txBody>
      </p:sp>
      <p:sp>
        <p:nvSpPr>
          <p:cNvPr id="6" name="AutoShape 2"/>
          <p:cNvSpPr>
            <a:spLocks noGrp="1" noChangeArrowheads="1"/>
          </p:cNvSpPr>
          <p:nvPr>
            <p:ph type="title"/>
          </p:nvPr>
        </p:nvSpPr>
        <p:spPr>
          <a:xfrm>
            <a:off x="457200" y="274638"/>
            <a:ext cx="8229600" cy="487362"/>
          </a:xfrm>
        </p:spPr>
        <p:txBody>
          <a:bodyPr>
            <a:normAutofit fontScale="90000"/>
          </a:bodyPr>
          <a:lstStyle/>
          <a:p>
            <a:r>
              <a:rPr lang="en-US" sz="3600" dirty="0" smtClean="0">
                <a:latin typeface="Times New Roman" pitchFamily="18" charset="0"/>
                <a:cs typeface="Times New Roman" pitchFamily="18" charset="0"/>
              </a:rPr>
              <a:t>Mass diagram method</a:t>
            </a:r>
            <a:endParaRPr lang="en-US" sz="3600" i="1" dirty="0" smtClean="0">
              <a:latin typeface="Times New Roman" pitchFamily="18" charset="0"/>
              <a:cs typeface="Times New Roman" pitchFamily="18" charset="0"/>
            </a:endParaRPr>
          </a:p>
        </p:txBody>
      </p:sp>
      <p:sp>
        <p:nvSpPr>
          <p:cNvPr id="7" name="Rectangle 9"/>
          <p:cNvSpPr>
            <a:spLocks noGrp="1" noChangeArrowheads="1"/>
          </p:cNvSpPr>
          <p:nvPr>
            <p:ph idx="1"/>
          </p:nvPr>
        </p:nvSpPr>
        <p:spPr>
          <a:xfrm>
            <a:off x="228600" y="838200"/>
            <a:ext cx="8686800" cy="5486400"/>
          </a:xfrm>
        </p:spPr>
        <p:txBody>
          <a:bodyPr/>
          <a:lstStyle/>
          <a:p>
            <a:pPr>
              <a:lnSpc>
                <a:spcPct val="140000"/>
              </a:lnSpc>
            </a:pPr>
            <a:r>
              <a:rPr lang="en-US" sz="2000" dirty="0" smtClean="0">
                <a:latin typeface="Times New Roman" pitchFamily="18" charset="0"/>
                <a:cs typeface="Times New Roman" pitchFamily="18" charset="0"/>
              </a:rPr>
              <a:t>Developed by W. </a:t>
            </a:r>
            <a:r>
              <a:rPr lang="en-US" sz="2000" dirty="0" err="1" smtClean="0">
                <a:latin typeface="Times New Roman" pitchFamily="18" charset="0"/>
                <a:cs typeface="Times New Roman" pitchFamily="18" charset="0"/>
              </a:rPr>
              <a:t>Rippl</a:t>
            </a:r>
            <a:r>
              <a:rPr lang="en-US" sz="2000" dirty="0" smtClean="0">
                <a:latin typeface="Times New Roman" pitchFamily="18" charset="0"/>
                <a:cs typeface="Times New Roman" pitchFamily="18" charset="0"/>
              </a:rPr>
              <a:t> (1883)</a:t>
            </a:r>
          </a:p>
          <a:p>
            <a:pPr>
              <a:lnSpc>
                <a:spcPct val="140000"/>
              </a:lnSpc>
            </a:pPr>
            <a:r>
              <a:rPr lang="en-US" sz="2000" dirty="0" smtClean="0">
                <a:latin typeface="Times New Roman" pitchFamily="18" charset="0"/>
                <a:cs typeface="Times New Roman" pitchFamily="18" charset="0"/>
              </a:rPr>
              <a:t>Mass curve: Plot of the cumulative flow volumes as a function of time.</a:t>
            </a:r>
          </a:p>
          <a:p>
            <a:pPr>
              <a:lnSpc>
                <a:spcPct val="140000"/>
              </a:lnSpc>
            </a:pPr>
            <a:r>
              <a:rPr lang="en-US" sz="2000" dirty="0" smtClean="0">
                <a:latin typeface="Times New Roman" pitchFamily="18" charset="0"/>
                <a:cs typeface="Times New Roman" pitchFamily="18" charset="0"/>
              </a:rPr>
              <a:t>Mass curve analysis - Graphical method called Ripple’s method</a:t>
            </a:r>
          </a:p>
          <a:p>
            <a:pPr>
              <a:lnSpc>
                <a:spcPct val="140000"/>
              </a:lnSpc>
            </a:pPr>
            <a:r>
              <a:rPr lang="en-US" sz="2000" dirty="0" smtClean="0">
                <a:latin typeface="Times New Roman" pitchFamily="18" charset="0"/>
                <a:cs typeface="Times New Roman" pitchFamily="18" charset="0"/>
              </a:rPr>
              <a:t>It involves finding the maximum positive cumulative difference between a sequence of pre-specified (desired) reservoir releases </a:t>
            </a:r>
            <a:r>
              <a:rPr lang="en-US" sz="2000" dirty="0" err="1" smtClean="0">
                <a:latin typeface="Times New Roman" pitchFamily="18" charset="0"/>
                <a:cs typeface="Times New Roman" pitchFamily="18" charset="0"/>
              </a:rPr>
              <a:t>R</a:t>
            </a:r>
            <a:r>
              <a:rPr lang="en-US" sz="2000" baseline="-25000" dirty="0" err="1"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and known inflows Q</a:t>
            </a:r>
            <a:r>
              <a:rPr lang="en-US" sz="2000" baseline="-25000" dirty="0" smtClean="0">
                <a:latin typeface="Times New Roman" pitchFamily="18" charset="0"/>
                <a:cs typeface="Times New Roman" pitchFamily="18" charset="0"/>
              </a:rPr>
              <a:t>t</a:t>
            </a:r>
            <a:r>
              <a:rPr lang="en-US" sz="2000" dirty="0" smtClean="0">
                <a:latin typeface="Times New Roman" pitchFamily="18" charset="0"/>
                <a:cs typeface="Times New Roman" pitchFamily="18" charset="0"/>
              </a:rPr>
              <a:t>. </a:t>
            </a:r>
          </a:p>
          <a:p>
            <a:pPr>
              <a:lnSpc>
                <a:spcPct val="140000"/>
              </a:lnSpc>
            </a:pPr>
            <a:r>
              <a:rPr lang="en-US" sz="2000" dirty="0" smtClean="0">
                <a:latin typeface="Times New Roman" pitchFamily="18" charset="0"/>
                <a:cs typeface="Times New Roman" pitchFamily="18" charset="0"/>
              </a:rPr>
              <a:t>One can visualize this as starting with a full reservoir, and going through a sequence of simulations in which the inflows and releases are added and subtracted from that initial storage volume value. </a:t>
            </a:r>
          </a:p>
          <a:p>
            <a:pPr>
              <a:lnSpc>
                <a:spcPct val="140000"/>
              </a:lnSpc>
            </a:pPr>
            <a:r>
              <a:rPr lang="en-US" sz="2000" dirty="0" smtClean="0">
                <a:latin typeface="Times New Roman" pitchFamily="18" charset="0"/>
                <a:cs typeface="Times New Roman" pitchFamily="18" charset="0"/>
              </a:rPr>
              <a:t>Doing this over two cycles of the record of inflows will identify the maximum deficit volume associated with those inflows and releases. This is the required reservoir storage. </a:t>
            </a:r>
          </a:p>
          <a:p>
            <a:pPr>
              <a:lnSpc>
                <a:spcPct val="140000"/>
              </a:lnSpc>
              <a:buFont typeface="Wingdings 2" pitchFamily="18" charset="2"/>
              <a:buNone/>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9455791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Cont......................................................</a:t>
            </a:r>
            <a:endParaRPr lang="en-US" sz="36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155</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781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79857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156</a:t>
            </a:fld>
            <a:endParaRPr lang="en-US"/>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058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53197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157</a:t>
            </a:fld>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224" y="1143000"/>
            <a:ext cx="8376975"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1009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158</a:t>
            </a:fld>
            <a:endParaRPr lang="en-US"/>
          </a:p>
        </p:txBody>
      </p:sp>
      <p:sp>
        <p:nvSpPr>
          <p:cNvPr id="6" name="AutoShape 2"/>
          <p:cNvSpPr txBox="1">
            <a:spLocks noChangeArrowheads="1"/>
          </p:cNvSpPr>
          <p:nvPr/>
        </p:nvSpPr>
        <p:spPr bwMode="auto">
          <a:xfrm>
            <a:off x="381000" y="762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r>
              <a:rPr lang="en-US" sz="3200" dirty="0" smtClean="0">
                <a:latin typeface="Times New Roman" pitchFamily="18" charset="0"/>
                <a:cs typeface="Times New Roman" pitchFamily="18" charset="0"/>
              </a:rPr>
              <a:t>Sequent Peak Algorithm</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79638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159</a:t>
            </a:fld>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574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218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Scope of planning endeavors - in terms of areal extent</a:t>
            </a:r>
            <a:br>
              <a:rPr lang="en-US" sz="2800" b="1" dirty="0"/>
            </a:br>
            <a:endParaRPr lang="en-US" sz="2800" b="1" dirty="0"/>
          </a:p>
        </p:txBody>
      </p:sp>
      <p:sp>
        <p:nvSpPr>
          <p:cNvPr id="3" name="Content Placeholder 2"/>
          <p:cNvSpPr>
            <a:spLocks noGrp="1"/>
          </p:cNvSpPr>
          <p:nvPr>
            <p:ph idx="1"/>
          </p:nvPr>
        </p:nvSpPr>
        <p:spPr>
          <a:xfrm>
            <a:off x="457200" y="1066800"/>
            <a:ext cx="8229600" cy="5059363"/>
          </a:xfrm>
        </p:spPr>
        <p:txBody>
          <a:bodyPr/>
          <a:lstStyle/>
          <a:p>
            <a:r>
              <a:rPr lang="en-US" dirty="0" smtClean="0"/>
              <a:t>International </a:t>
            </a:r>
            <a:r>
              <a:rPr lang="en-US" dirty="0"/>
              <a:t>plan</a:t>
            </a:r>
          </a:p>
          <a:p>
            <a:r>
              <a:rPr lang="en-US" dirty="0" smtClean="0"/>
              <a:t>National </a:t>
            </a:r>
            <a:r>
              <a:rPr lang="en-US" dirty="0"/>
              <a:t>plan</a:t>
            </a:r>
          </a:p>
          <a:p>
            <a:r>
              <a:rPr lang="en-US" dirty="0" smtClean="0"/>
              <a:t>Regional </a:t>
            </a:r>
            <a:r>
              <a:rPr lang="en-US" dirty="0"/>
              <a:t>plan</a:t>
            </a:r>
          </a:p>
          <a:p>
            <a:r>
              <a:rPr lang="en-US" dirty="0" smtClean="0"/>
              <a:t>District </a:t>
            </a:r>
            <a:r>
              <a:rPr lang="en-US" dirty="0"/>
              <a:t>plan</a:t>
            </a:r>
          </a:p>
          <a:p>
            <a:r>
              <a:rPr lang="en-US" dirty="0" smtClean="0"/>
              <a:t>River </a:t>
            </a:r>
            <a:r>
              <a:rPr lang="en-US" dirty="0"/>
              <a:t>basin plan –hydrological boundary</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a:t>
            </a:fld>
            <a:endParaRPr lang="en-US"/>
          </a:p>
        </p:txBody>
      </p:sp>
    </p:spTree>
    <p:extLst>
      <p:ext uri="{BB962C8B-B14F-4D97-AF65-F5344CB8AC3E}">
        <p14:creationId xmlns:p14="http://schemas.microsoft.com/office/powerpoint/2010/main" val="16593452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160</a:t>
            </a:fld>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19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5483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304800" y="1295400"/>
            <a:ext cx="8507604" cy="4830763"/>
          </a:xfrm>
        </p:spPr>
        <p:txBody>
          <a:bodyPr>
            <a:normAutofit fontScale="85000" lnSpcReduction="20000"/>
          </a:bodyPr>
          <a:lstStyle/>
          <a:p>
            <a:r>
              <a:rPr lang="en-US" dirty="0"/>
              <a:t>A storage project is proposed on the Little River. The recorded </a:t>
            </a:r>
            <a:r>
              <a:rPr lang="en-US" dirty="0" smtClean="0"/>
              <a:t>stream flows </a:t>
            </a:r>
            <a:r>
              <a:rPr lang="en-US" dirty="0"/>
              <a:t>provide only 5 years of hydrologic record. The annual flows are: 2, 7, 9, 10, 2 (1000 ac-</a:t>
            </a:r>
            <a:r>
              <a:rPr lang="en-US" dirty="0" err="1"/>
              <a:t>ft</a:t>
            </a:r>
            <a:r>
              <a:rPr lang="en-US" dirty="0"/>
              <a:t>). Based on this hydrologic record:</a:t>
            </a:r>
          </a:p>
          <a:p>
            <a:r>
              <a:rPr lang="en-US" dirty="0"/>
              <a:t>What is the maximum firm yield that can be delivered (ignore losses)? Maximum = average over time = 6K Ac-</a:t>
            </a:r>
            <a:r>
              <a:rPr lang="en-US" dirty="0" err="1"/>
              <a:t>ft</a:t>
            </a:r>
            <a:r>
              <a:rPr lang="en-US" dirty="0"/>
              <a:t>/yr.</a:t>
            </a:r>
          </a:p>
          <a:p>
            <a:r>
              <a:rPr lang="en-US" dirty="0"/>
              <a:t>What volume of storage is required to get the maximum, ignoring losses?</a:t>
            </a:r>
          </a:p>
          <a:p>
            <a:r>
              <a:rPr lang="en-US" dirty="0"/>
              <a:t>Start with </a:t>
            </a:r>
            <a:r>
              <a:rPr lang="en-US" dirty="0" err="1"/>
              <a:t>Kt</a:t>
            </a:r>
            <a:r>
              <a:rPr lang="en-US" dirty="0"/>
              <a:t> = 0 (this implies we are starting with filling the reservoir, not with a full reservoir. We could alternatively assume that the reservoir is full or some other assumption).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161</a:t>
            </a:fld>
            <a:endParaRPr lang="en-US"/>
          </a:p>
        </p:txBody>
      </p:sp>
    </p:spTree>
    <p:extLst>
      <p:ext uri="{BB962C8B-B14F-4D97-AF65-F5344CB8AC3E}">
        <p14:creationId xmlns:p14="http://schemas.microsoft.com/office/powerpoint/2010/main" val="3148348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162</a:t>
            </a:fld>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924800" cy="20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6474" y="3352800"/>
            <a:ext cx="8534400" cy="3108543"/>
          </a:xfrm>
          <a:prstGeom prst="rect">
            <a:avLst/>
          </a:prstGeom>
        </p:spPr>
        <p:txBody>
          <a:bodyPr wrap="square">
            <a:spAutoFit/>
          </a:bodyPr>
          <a:lstStyle/>
          <a:p>
            <a:r>
              <a:rPr lang="en-US" sz="2800" b="1" dirty="0" smtClean="0"/>
              <a:t>Example 3.</a:t>
            </a:r>
          </a:p>
          <a:p>
            <a:r>
              <a:rPr lang="en-US" sz="2400" dirty="0" smtClean="0"/>
              <a:t>A </a:t>
            </a:r>
            <a:r>
              <a:rPr lang="en-US" sz="2400" dirty="0"/>
              <a:t>storage project is proposed that will meet the increasing needs in a basin. It is desired to build a reservoir that can ultimately meet 90% of the maximum firm yield, but the demand would increase linearly from 50% of the maximum in year 1 to 90% of the maximum in year 5. Ten years of hydrologic record are available: 2, 1, 3, 7, 6, 9, 7, 10, 2, 3 (units 10,000 ac-</a:t>
            </a:r>
            <a:r>
              <a:rPr lang="en-US" sz="2400" dirty="0" err="1"/>
              <a:t>ft</a:t>
            </a:r>
            <a:r>
              <a:rPr lang="en-US" sz="2400" dirty="0"/>
              <a:t>) . What is the minimum storage needed in the reservoir?</a:t>
            </a:r>
          </a:p>
        </p:txBody>
      </p:sp>
    </p:spTree>
    <p:extLst>
      <p:ext uri="{BB962C8B-B14F-4D97-AF65-F5344CB8AC3E}">
        <p14:creationId xmlns:p14="http://schemas.microsoft.com/office/powerpoint/2010/main" val="164914961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163</a:t>
            </a:fld>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54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14289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487362"/>
          </a:xfrm>
        </p:spPr>
        <p:txBody>
          <a:bodyPr>
            <a:normAutofit fontScale="90000"/>
          </a:bodyPr>
          <a:lstStyle/>
          <a:p>
            <a:r>
              <a:rPr lang="en-US" dirty="0" smtClean="0"/>
              <a:t>Performance measures</a:t>
            </a:r>
            <a:endParaRPr lang="en-US" dirty="0"/>
          </a:p>
        </p:txBody>
      </p:sp>
      <p:sp>
        <p:nvSpPr>
          <p:cNvPr id="3" name="Content Placeholder 2"/>
          <p:cNvSpPr>
            <a:spLocks noGrp="1"/>
          </p:cNvSpPr>
          <p:nvPr>
            <p:ph idx="1"/>
          </p:nvPr>
        </p:nvSpPr>
        <p:spPr>
          <a:xfrm>
            <a:off x="457200" y="838200"/>
            <a:ext cx="8229600" cy="5486400"/>
          </a:xfrm>
        </p:spPr>
        <p:txBody>
          <a:bodyPr>
            <a:normAutofit/>
          </a:bodyPr>
          <a:lstStyle/>
          <a:p>
            <a:r>
              <a:rPr lang="en-US" sz="2400" dirty="0">
                <a:latin typeface="Times New Roman" pitchFamily="18" charset="0"/>
                <a:cs typeface="Times New Roman" pitchFamily="18" charset="0"/>
              </a:rPr>
              <a:t>In water resources planning and operation, the alternatives are compared based on their risks.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Risk </a:t>
            </a:r>
            <a:r>
              <a:rPr lang="en-US" sz="2400" dirty="0">
                <a:latin typeface="Times New Roman" pitchFamily="18" charset="0"/>
                <a:cs typeface="Times New Roman" pitchFamily="18" charset="0"/>
              </a:rPr>
              <a:t>is usually a measure of the (i) probability of occurrence of a specified undesirable outcome or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ii) number of undesirable occurrences over a specified time period or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iii) expected number of undesirable occurrences during a specified time period.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While </a:t>
            </a:r>
            <a:r>
              <a:rPr lang="en-US" sz="2400" dirty="0">
                <a:latin typeface="Times New Roman" pitchFamily="18" charset="0"/>
                <a:cs typeface="Times New Roman" pitchFamily="18" charset="0"/>
              </a:rPr>
              <a:t>analyzing the performance of </a:t>
            </a:r>
            <a:r>
              <a:rPr lang="en-US" sz="2400" dirty="0" err="1">
                <a:latin typeface="Times New Roman" pitchFamily="18" charset="0"/>
                <a:cs typeface="Times New Roman" pitchFamily="18" charset="0"/>
              </a:rPr>
              <a:t>hydrosystems</a:t>
            </a:r>
            <a:r>
              <a:rPr lang="en-US" sz="2400" dirty="0">
                <a:latin typeface="Times New Roman" pitchFamily="18" charset="0"/>
                <a:cs typeface="Times New Roman" pitchFamily="18" charset="0"/>
              </a:rPr>
              <a:t>, it is common that all undesirable outcomes (or failures) are given equal importance.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164</a:t>
            </a:fld>
            <a:endParaRPr lang="en-US"/>
          </a:p>
        </p:txBody>
      </p:sp>
    </p:spTree>
    <p:extLst>
      <p:ext uri="{BB962C8B-B14F-4D97-AF65-F5344CB8AC3E}">
        <p14:creationId xmlns:p14="http://schemas.microsoft.com/office/powerpoint/2010/main" val="585832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a:latin typeface="Times New Roman" pitchFamily="18" charset="0"/>
                <a:cs typeface="Times New Roman" pitchFamily="18" charset="0"/>
              </a:rPr>
              <a:t>Performance Criteria are used to evaluate the system performance in simulation</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The commonly used performance measures are reliability, resilience and vulnerability</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Consider two time series with same mean and variance as shown in figure 1. x = [10, 40, 0, 50, 80, 85, 90, 60, 30, 10] and y = [80, 50, 90, 40, 10, 10, 0, 30, 60, 85</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Let the threshold be at 20. The occurrences below threshold are considered as failures. Even though the two series have same mean and variance, the impacts are different as can be inferred from the figure. For the second time series, the failures occur for a continuous long period.</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165</a:t>
            </a:fld>
            <a:endParaRPr lang="en-US"/>
          </a:p>
        </p:txBody>
      </p:sp>
    </p:spTree>
    <p:extLst>
      <p:ext uri="{BB962C8B-B14F-4D97-AF65-F5344CB8AC3E}">
        <p14:creationId xmlns:p14="http://schemas.microsoft.com/office/powerpoint/2010/main" val="8352277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166</a:t>
            </a:fld>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191500" cy="530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57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Reliability </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167</a:t>
            </a:fld>
            <a:endParaRPr lang="en-US"/>
          </a:p>
        </p:txBody>
      </p:sp>
      <p:sp>
        <p:nvSpPr>
          <p:cNvPr id="6" name="Rectangle 10"/>
          <p:cNvSpPr>
            <a:spLocks noGrp="1" noChangeArrowheads="1"/>
          </p:cNvSpPr>
          <p:nvPr>
            <p:ph idx="1"/>
          </p:nvPr>
        </p:nvSpPr>
        <p:spPr>
          <a:xfrm>
            <a:off x="457200" y="990600"/>
            <a:ext cx="8229600" cy="5135563"/>
          </a:xfrm>
        </p:spPr>
        <p:txBody>
          <a:bodyPr/>
          <a:lstStyle/>
          <a:p>
            <a:pPr marL="228600" indent="-228600" algn="just">
              <a:lnSpc>
                <a:spcPct val="150000"/>
              </a:lnSpc>
              <a:spcBef>
                <a:spcPct val="0"/>
              </a:spcBef>
            </a:pPr>
            <a:r>
              <a:rPr lang="en-US" sz="1800" dirty="0" smtClean="0">
                <a:latin typeface="Times New Roman" pitchFamily="18" charset="0"/>
                <a:cs typeface="Times New Roman" pitchFamily="18" charset="0"/>
              </a:rPr>
              <a:t>Measure of how often the system is in satisfactory state</a:t>
            </a:r>
          </a:p>
          <a:p>
            <a:pPr marL="228600" indent="-228600" algn="just">
              <a:lnSpc>
                <a:spcPct val="150000"/>
              </a:lnSpc>
              <a:spcBef>
                <a:spcPct val="0"/>
              </a:spcBef>
            </a:pPr>
            <a:r>
              <a:rPr lang="en-US" sz="1800" dirty="0" smtClean="0">
                <a:latin typeface="Times New Roman" pitchFamily="18" charset="0"/>
                <a:cs typeface="Times New Roman" pitchFamily="18" charset="0"/>
              </a:rPr>
              <a:t>Probability of the system being in satisfactory state</a:t>
            </a:r>
          </a:p>
          <a:p>
            <a:pPr marL="228600" indent="-228600" algn="just">
              <a:lnSpc>
                <a:spcPct val="150000"/>
              </a:lnSpc>
              <a:spcBef>
                <a:spcPct val="0"/>
              </a:spcBef>
            </a:pPr>
            <a:r>
              <a:rPr lang="en-US" sz="1800" dirty="0" smtClean="0">
                <a:latin typeface="Times New Roman" pitchFamily="18" charset="0"/>
                <a:cs typeface="Times New Roman" pitchFamily="18" charset="0"/>
              </a:rPr>
              <a:t>Can also be defined as the number of data/periods in a satisfactory state divided by the total number of data/ periods in the simulation</a:t>
            </a:r>
          </a:p>
          <a:p>
            <a:pPr marL="228600" indent="-228600" algn="just">
              <a:lnSpc>
                <a:spcPct val="150000"/>
              </a:lnSpc>
              <a:spcBef>
                <a:spcPct val="0"/>
              </a:spcBef>
            </a:pPr>
            <a:r>
              <a:rPr lang="en-US" sz="1800" b="1" dirty="0" smtClean="0">
                <a:latin typeface="Times New Roman" pitchFamily="18" charset="0"/>
                <a:cs typeface="Times New Roman" pitchFamily="18" charset="0"/>
              </a:rPr>
              <a:t>Reliability[X] = [number of time periods t such that </a:t>
            </a:r>
            <a:r>
              <a:rPr lang="en-US" sz="1800" b="1" dirty="0" err="1" smtClean="0">
                <a:latin typeface="Times New Roman" pitchFamily="18" charset="0"/>
                <a:cs typeface="Times New Roman" pitchFamily="18" charset="0"/>
              </a:rPr>
              <a:t>X</a:t>
            </a:r>
            <a:r>
              <a:rPr lang="en-US" sz="1800" b="1" baseline="-25000" dirty="0" err="1" smtClean="0">
                <a:latin typeface="Times New Roman" pitchFamily="18" charset="0"/>
                <a:cs typeface="Times New Roman" pitchFamily="18" charset="0"/>
              </a:rPr>
              <a:t>t</a:t>
            </a:r>
            <a:r>
              <a:rPr lang="en-US" sz="1800" b="1" baseline="-250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 X</a:t>
            </a:r>
            <a:r>
              <a:rPr lang="en-US" sz="1800" b="1" baseline="30000" dirty="0" smtClean="0">
                <a:latin typeface="Times New Roman" pitchFamily="18" charset="0"/>
                <a:cs typeface="Times New Roman" pitchFamily="18" charset="0"/>
              </a:rPr>
              <a:t>T</a:t>
            </a:r>
            <a:r>
              <a:rPr lang="en-US" sz="1800" b="1" dirty="0" smtClean="0">
                <a:latin typeface="Times New Roman" pitchFamily="18" charset="0"/>
                <a:cs typeface="Times New Roman" pitchFamily="18" charset="0"/>
              </a:rPr>
              <a:t>] / n</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where X</a:t>
            </a:r>
            <a:r>
              <a:rPr lang="en-US" sz="1800" baseline="30000"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is the threshold value which determines the failures. </a:t>
            </a:r>
          </a:p>
          <a:p>
            <a:pPr marL="228600" indent="-228600" algn="just">
              <a:lnSpc>
                <a:spcPct val="150000"/>
              </a:lnSpc>
              <a:spcBef>
                <a:spcPct val="0"/>
              </a:spcBef>
            </a:pPr>
            <a:r>
              <a:rPr lang="en-US" sz="1800" dirty="0" smtClean="0">
                <a:latin typeface="Times New Roman" pitchFamily="18" charset="0"/>
                <a:cs typeface="Times New Roman" pitchFamily="18" charset="0"/>
              </a:rPr>
              <a:t>For the first time series (shown in red),</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there are 3 failures out of 10 occurrences.</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Reliability[X] = 0.7. </a:t>
            </a:r>
          </a:p>
          <a:p>
            <a:pPr marL="228600" indent="-228600" algn="just">
              <a:lnSpc>
                <a:spcPct val="150000"/>
              </a:lnSpc>
              <a:spcBef>
                <a:spcPct val="0"/>
              </a:spcBef>
            </a:pPr>
            <a:r>
              <a:rPr lang="en-US" sz="1800" dirty="0" smtClean="0">
                <a:latin typeface="Times New Roman" pitchFamily="18" charset="0"/>
                <a:cs typeface="Times New Roman" pitchFamily="18" charset="0"/>
              </a:rPr>
              <a:t>For the second series also (shown in blue),</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number of failures is 3. </a:t>
            </a:r>
          </a:p>
          <a:p>
            <a:pPr marL="228600" indent="-228600" algn="just">
              <a:lnSpc>
                <a:spcPct val="150000"/>
              </a:lnSpc>
              <a:spcBef>
                <a:spcPct val="0"/>
              </a:spcBef>
            </a:pPr>
            <a:r>
              <a:rPr lang="en-US" sz="1800" dirty="0" smtClean="0">
                <a:latin typeface="Times New Roman" pitchFamily="18" charset="0"/>
                <a:cs typeface="Times New Roman" pitchFamily="18" charset="0"/>
              </a:rPr>
              <a:t>Reliability[Y] = 0.7. </a:t>
            </a:r>
            <a:endParaRPr lang="en-US" sz="1800" b="1" dirty="0" smtClean="0">
              <a:latin typeface="Times New Roman" pitchFamily="18" charset="0"/>
              <a:cs typeface="Times New Roman" pitchFamily="18" charset="0"/>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12252"/>
            <a:ext cx="43434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21799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Resiliency</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168</a:t>
            </a:fld>
            <a:endParaRPr lang="en-US"/>
          </a:p>
        </p:txBody>
      </p:sp>
      <p:sp>
        <p:nvSpPr>
          <p:cNvPr id="6" name="Rectangle 10"/>
          <p:cNvSpPr>
            <a:spLocks noGrp="1" noChangeArrowheads="1"/>
          </p:cNvSpPr>
          <p:nvPr>
            <p:ph idx="1"/>
          </p:nvPr>
        </p:nvSpPr>
        <p:spPr>
          <a:xfrm>
            <a:off x="228600" y="1066800"/>
            <a:ext cx="8610600" cy="5059363"/>
          </a:xfrm>
        </p:spPr>
        <p:txBody>
          <a:bodyPr/>
          <a:lstStyle/>
          <a:p>
            <a:pPr marL="228600" indent="-228600" algn="just">
              <a:lnSpc>
                <a:spcPct val="150000"/>
              </a:lnSpc>
              <a:spcBef>
                <a:spcPct val="0"/>
              </a:spcBef>
            </a:pPr>
            <a:r>
              <a:rPr lang="en-US" sz="1800" dirty="0" smtClean="0">
                <a:latin typeface="Times New Roman" pitchFamily="18" charset="0"/>
                <a:cs typeface="Times New Roman" pitchFamily="18" charset="0"/>
              </a:rPr>
              <a:t>Measure of the capacity of the system to return to a satisfactory state after failure</a:t>
            </a:r>
          </a:p>
          <a:p>
            <a:pPr marL="228600" indent="-228600" algn="just">
              <a:lnSpc>
                <a:spcPct val="150000"/>
              </a:lnSpc>
              <a:spcBef>
                <a:spcPct val="0"/>
              </a:spcBef>
            </a:pPr>
            <a:r>
              <a:rPr lang="en-US" sz="1800" dirty="0" smtClean="0">
                <a:latin typeface="Times New Roman" pitchFamily="18" charset="0"/>
                <a:cs typeface="Times New Roman" pitchFamily="18" charset="0"/>
              </a:rPr>
              <a:t>Can be expressed as the probability that if a system is in an unsatisfactory state, the next state will be satisfactory</a:t>
            </a:r>
          </a:p>
          <a:p>
            <a:pPr marL="228600" indent="-228600" algn="just">
              <a:lnSpc>
                <a:spcPct val="150000"/>
              </a:lnSpc>
              <a:spcBef>
                <a:spcPct val="0"/>
              </a:spcBef>
            </a:pPr>
            <a:r>
              <a:rPr lang="en-US" sz="1800" dirty="0" smtClean="0">
                <a:latin typeface="Times New Roman" pitchFamily="18" charset="0"/>
                <a:cs typeface="Times New Roman" pitchFamily="18" charset="0"/>
              </a:rPr>
              <a:t>Resilience is an indicator of ‘</a:t>
            </a:r>
            <a:r>
              <a:rPr lang="en-US" sz="1800" b="1" dirty="0" smtClean="0">
                <a:latin typeface="Times New Roman" pitchFamily="18" charset="0"/>
                <a:cs typeface="Times New Roman" pitchFamily="18" charset="0"/>
              </a:rPr>
              <a:t>How quickly a system recovers from failure</a:t>
            </a:r>
            <a:r>
              <a:rPr lang="en-US" sz="1800" dirty="0" smtClean="0">
                <a:latin typeface="Times New Roman" pitchFamily="18" charset="0"/>
                <a:cs typeface="Times New Roman" pitchFamily="18" charset="0"/>
              </a:rPr>
              <a:t>’</a:t>
            </a:r>
          </a:p>
          <a:p>
            <a:pPr marL="228600" indent="-228600" algn="just">
              <a:lnSpc>
                <a:spcPct val="150000"/>
              </a:lnSpc>
              <a:spcBef>
                <a:spcPct val="0"/>
              </a:spcBef>
            </a:pPr>
            <a:r>
              <a:rPr lang="en-US" sz="1800" dirty="0" smtClean="0">
                <a:latin typeface="Times New Roman" pitchFamily="18" charset="0"/>
                <a:cs typeface="Times New Roman" pitchFamily="18" charset="0"/>
              </a:rPr>
              <a:t>It is the conditional probability of the system being in satisfactory state in period </a:t>
            </a:r>
            <a:r>
              <a:rPr lang="en-US" sz="1800" i="1" dirty="0" smtClean="0">
                <a:latin typeface="Times New Roman" pitchFamily="18" charset="0"/>
                <a:cs typeface="Times New Roman" pitchFamily="18" charset="0"/>
              </a:rPr>
              <a:t>t+1</a:t>
            </a:r>
            <a:r>
              <a:rPr lang="en-US" sz="1800" dirty="0" smtClean="0">
                <a:latin typeface="Times New Roman" pitchFamily="18" charset="0"/>
                <a:cs typeface="Times New Roman" pitchFamily="18" charset="0"/>
              </a:rPr>
              <a:t> when it was not in a satisfactory state in period </a:t>
            </a:r>
            <a:r>
              <a:rPr lang="en-US" sz="1800" i="1"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a:t>
            </a:r>
          </a:p>
          <a:p>
            <a:pPr marL="228600" indent="-228600" algn="just">
              <a:lnSpc>
                <a:spcPct val="150000"/>
              </a:lnSpc>
              <a:spcBef>
                <a:spcPct val="0"/>
              </a:spcBef>
            </a:pPr>
            <a:r>
              <a:rPr lang="en-US" sz="1800" b="1" dirty="0" smtClean="0">
                <a:latin typeface="Times New Roman" pitchFamily="18" charset="0"/>
                <a:cs typeface="Times New Roman" pitchFamily="18" charset="0"/>
              </a:rPr>
              <a:t>Resiliency [X] = </a:t>
            </a:r>
          </a:p>
          <a:p>
            <a:pPr marL="228600" indent="-228600" algn="just">
              <a:lnSpc>
                <a:spcPct val="150000"/>
              </a:lnSpc>
              <a:spcBef>
                <a:spcPct val="0"/>
              </a:spcBef>
              <a:buFont typeface="Wingdings 2" pitchFamily="18" charset="2"/>
              <a:buNone/>
            </a:pPr>
            <a:r>
              <a:rPr lang="en-US" sz="1800" b="1" dirty="0" smtClean="0">
                <a:latin typeface="Times New Roman" pitchFamily="18" charset="0"/>
                <a:cs typeface="Times New Roman" pitchFamily="18" charset="0"/>
              </a:rPr>
              <a:t>    [number of times a satisfactory value follows an unsatisfactory value] / [number of times an unsatisfactory value occurred]</a:t>
            </a:r>
          </a:p>
          <a:p>
            <a:pPr marL="228600" indent="-228600" algn="just">
              <a:lnSpc>
                <a:spcPct val="150000"/>
              </a:lnSpc>
              <a:spcBef>
                <a:spcPct val="0"/>
              </a:spcBef>
            </a:pPr>
            <a:endParaRPr lang="en-US" sz="1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558171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169</a:t>
            </a:fld>
            <a:endParaRPr lang="en-US"/>
          </a:p>
        </p:txBody>
      </p:sp>
      <p:sp>
        <p:nvSpPr>
          <p:cNvPr id="6" name="Rectangle 10"/>
          <p:cNvSpPr>
            <a:spLocks noGrp="1" noChangeArrowheads="1"/>
          </p:cNvSpPr>
          <p:nvPr>
            <p:ph idx="1"/>
          </p:nvPr>
        </p:nvSpPr>
        <p:spPr>
          <a:xfrm>
            <a:off x="457200" y="990600"/>
            <a:ext cx="8229600" cy="5135563"/>
          </a:xfrm>
        </p:spPr>
        <p:txBody>
          <a:bodyPr/>
          <a:lstStyle/>
          <a:p>
            <a:pPr marL="228600" indent="-228600" algn="just">
              <a:lnSpc>
                <a:spcPct val="200000"/>
              </a:lnSpc>
              <a:spcBef>
                <a:spcPct val="0"/>
              </a:spcBef>
            </a:pPr>
            <a:r>
              <a:rPr lang="en-US" sz="1800" dirty="0" smtClean="0">
                <a:latin typeface="Times New Roman" pitchFamily="18" charset="0"/>
                <a:cs typeface="Times New Roman" pitchFamily="18" charset="0"/>
              </a:rPr>
              <a:t>For the first time series (shown in red),</a:t>
            </a:r>
          </a:p>
          <a:p>
            <a:pPr marL="228600" indent="-228600" algn="just">
              <a:lnSpc>
                <a:spcPct val="200000"/>
              </a:lnSpc>
              <a:spcBef>
                <a:spcPct val="0"/>
              </a:spcBef>
              <a:buFont typeface="Wingdings 2" pitchFamily="18" charset="2"/>
              <a:buNone/>
            </a:pPr>
            <a:r>
              <a:rPr lang="en-US" sz="1800" dirty="0" smtClean="0">
                <a:latin typeface="Times New Roman" pitchFamily="18" charset="0"/>
                <a:cs typeface="Times New Roman" pitchFamily="18" charset="0"/>
              </a:rPr>
              <a:t>	resilience is 1/3. </a:t>
            </a:r>
          </a:p>
          <a:p>
            <a:pPr marL="228600" indent="-228600" algn="just">
              <a:lnSpc>
                <a:spcPct val="200000"/>
              </a:lnSpc>
              <a:spcBef>
                <a:spcPct val="0"/>
              </a:spcBef>
            </a:pPr>
            <a:r>
              <a:rPr lang="en-US" sz="1800" dirty="0" smtClean="0">
                <a:latin typeface="Times New Roman" pitchFamily="18" charset="0"/>
                <a:cs typeface="Times New Roman" pitchFamily="18" charset="0"/>
              </a:rPr>
              <a:t>For the second series (shown in blue),</a:t>
            </a:r>
          </a:p>
          <a:p>
            <a:pPr marL="228600" indent="-228600" algn="just">
              <a:lnSpc>
                <a:spcPct val="200000"/>
              </a:lnSpc>
              <a:spcBef>
                <a:spcPct val="0"/>
              </a:spcBef>
              <a:buFont typeface="Wingdings 2" pitchFamily="18" charset="2"/>
              <a:buNone/>
            </a:pPr>
            <a:r>
              <a:rPr lang="en-US" sz="1800" dirty="0" smtClean="0">
                <a:latin typeface="Times New Roman" pitchFamily="18" charset="0"/>
                <a:cs typeface="Times New Roman" pitchFamily="18" charset="0"/>
              </a:rPr>
              <a:t>	resilience is 2/2 = 1.</a:t>
            </a:r>
          </a:p>
          <a:p>
            <a:pPr marL="228600" indent="-228600" algn="just">
              <a:lnSpc>
                <a:spcPct val="200000"/>
              </a:lnSpc>
              <a:spcBef>
                <a:spcPct val="0"/>
              </a:spcBef>
            </a:pPr>
            <a:r>
              <a:rPr lang="en-US" sz="1800" dirty="0" smtClean="0">
                <a:latin typeface="Times New Roman" pitchFamily="18" charset="0"/>
                <a:cs typeface="Times New Roman" pitchFamily="18" charset="0"/>
              </a:rPr>
              <a:t>This is calculated by avoiding the failure at period 10 since there is no observation at period 11. </a:t>
            </a:r>
          </a:p>
          <a:p>
            <a:pPr marL="228600" indent="-228600" algn="just">
              <a:lnSpc>
                <a:spcPct val="200000"/>
              </a:lnSpc>
              <a:spcBef>
                <a:spcPct val="0"/>
              </a:spcBef>
            </a:pPr>
            <a:r>
              <a:rPr lang="en-US" sz="1800" dirty="0" smtClean="0">
                <a:latin typeface="Times New Roman" pitchFamily="18" charset="0"/>
                <a:cs typeface="Times New Roman" pitchFamily="18" charset="0"/>
              </a:rPr>
              <a:t>Resilience is not defined if there are no unsatisfactory values. </a:t>
            </a:r>
          </a:p>
          <a:p>
            <a:pPr marL="228600" indent="-228600" algn="just">
              <a:lnSpc>
                <a:spcPct val="200000"/>
              </a:lnSpc>
              <a:spcBef>
                <a:spcPct val="0"/>
              </a:spcBef>
            </a:pPr>
            <a:endParaRPr lang="en-US" sz="1800" b="1" dirty="0" smtClean="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14400"/>
            <a:ext cx="4572000" cy="24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Spatial scale for water resource planning</a:t>
            </a:r>
            <a:br>
              <a:rPr lang="en-US" sz="2800" b="1" dirty="0"/>
            </a:br>
            <a:endParaRPr lang="en-US" sz="2800" b="1" dirty="0"/>
          </a:p>
        </p:txBody>
      </p:sp>
      <p:sp>
        <p:nvSpPr>
          <p:cNvPr id="3" name="Content Placeholder 2"/>
          <p:cNvSpPr>
            <a:spLocks noGrp="1"/>
          </p:cNvSpPr>
          <p:nvPr>
            <p:ph idx="1"/>
          </p:nvPr>
        </p:nvSpPr>
        <p:spPr>
          <a:xfrm>
            <a:off x="533400" y="914400"/>
            <a:ext cx="8458200" cy="5715000"/>
          </a:xfrm>
        </p:spPr>
        <p:txBody>
          <a:bodyPr>
            <a:normAutofit fontScale="62500" lnSpcReduction="20000"/>
          </a:bodyPr>
          <a:lstStyle/>
          <a:p>
            <a:pPr marL="0" indent="0">
              <a:buNone/>
            </a:pPr>
            <a:r>
              <a:rPr lang="en-US" dirty="0" smtClean="0"/>
              <a:t>• </a:t>
            </a:r>
            <a:r>
              <a:rPr lang="en-US" sz="4000" dirty="0"/>
              <a:t>Generally, River Basin is considered most suitable spatial scale </a:t>
            </a:r>
            <a:r>
              <a:rPr lang="en-US" sz="4000" dirty="0" smtClean="0"/>
              <a:t>for water </a:t>
            </a:r>
            <a:r>
              <a:rPr lang="en-US" sz="4000" dirty="0"/>
              <a:t>resources planning (from hydrological perspective</a:t>
            </a:r>
            <a:r>
              <a:rPr lang="en-US" sz="4000" dirty="0" smtClean="0"/>
              <a:t>).</a:t>
            </a:r>
            <a:endParaRPr lang="en-US" sz="4000" dirty="0"/>
          </a:p>
          <a:p>
            <a:pPr marL="0" indent="0">
              <a:buNone/>
            </a:pPr>
            <a:r>
              <a:rPr lang="en-US" sz="4000" dirty="0"/>
              <a:t>• Within a basin, it is important to consider</a:t>
            </a:r>
          </a:p>
          <a:p>
            <a:pPr marL="400050" lvl="1" indent="0">
              <a:buNone/>
            </a:pPr>
            <a:r>
              <a:rPr lang="en-US" sz="4000" dirty="0"/>
              <a:t>– Upstream-downstream impacts</a:t>
            </a:r>
          </a:p>
          <a:p>
            <a:pPr marL="400050" lvl="1" indent="0">
              <a:buNone/>
            </a:pPr>
            <a:r>
              <a:rPr lang="en-US" sz="4000" dirty="0"/>
              <a:t>– Up-scaling and downscaling issues (e.g. from a farmer field </a:t>
            </a:r>
            <a:r>
              <a:rPr lang="en-US" sz="4000" dirty="0" smtClean="0"/>
              <a:t>to cropping  system </a:t>
            </a:r>
            <a:r>
              <a:rPr lang="en-US" sz="4000" dirty="0"/>
              <a:t>to catchment to basin and vice versa)</a:t>
            </a:r>
          </a:p>
          <a:p>
            <a:pPr marL="400050" lvl="1" indent="0">
              <a:buNone/>
            </a:pPr>
            <a:r>
              <a:rPr lang="en-US" sz="4000" dirty="0"/>
              <a:t>– Administrative boundaries</a:t>
            </a:r>
          </a:p>
          <a:p>
            <a:pPr marL="0" indent="0">
              <a:buNone/>
            </a:pPr>
            <a:r>
              <a:rPr lang="en-US" sz="4000" dirty="0"/>
              <a:t>• Outside of a basin, there are also many important considerations:</a:t>
            </a:r>
          </a:p>
          <a:p>
            <a:pPr marL="400050" lvl="1" indent="0">
              <a:buNone/>
            </a:pPr>
            <a:r>
              <a:rPr lang="en-US" sz="4000" dirty="0"/>
              <a:t>– National/country perspective</a:t>
            </a:r>
          </a:p>
          <a:p>
            <a:pPr marL="400050" lvl="1" indent="0">
              <a:buNone/>
            </a:pPr>
            <a:r>
              <a:rPr lang="en-US" sz="4000" dirty="0"/>
              <a:t>– Inter-basin transfers</a:t>
            </a:r>
          </a:p>
          <a:p>
            <a:pPr marL="400050" lvl="1" indent="0">
              <a:buNone/>
            </a:pPr>
            <a:r>
              <a:rPr lang="en-US" sz="4000" dirty="0"/>
              <a:t>– International context</a:t>
            </a:r>
          </a:p>
          <a:p>
            <a:pPr marL="400050" lvl="1" indent="0">
              <a:buNone/>
            </a:pPr>
            <a:r>
              <a:rPr lang="en-US" sz="4000" dirty="0"/>
              <a:t>– Virtual water</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17</a:t>
            </a:fld>
            <a:endParaRPr lang="en-US"/>
          </a:p>
        </p:txBody>
      </p:sp>
    </p:spTree>
    <p:extLst>
      <p:ext uri="{BB962C8B-B14F-4D97-AF65-F5344CB8AC3E}">
        <p14:creationId xmlns:p14="http://schemas.microsoft.com/office/powerpoint/2010/main" val="65888734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4000" dirty="0">
                <a:solidFill>
                  <a:srgbClr val="696464"/>
                </a:solidFill>
                <a:latin typeface="Times New Roman" pitchFamily="18" charset="0"/>
                <a:cs typeface="Times New Roman" pitchFamily="18" charset="0"/>
              </a:rPr>
              <a:t>Vulnerability</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170</a:t>
            </a:fld>
            <a:endParaRPr lang="en-US"/>
          </a:p>
        </p:txBody>
      </p:sp>
      <p:sp>
        <p:nvSpPr>
          <p:cNvPr id="6" name="Rectangle 10"/>
          <p:cNvSpPr>
            <a:spLocks noGrp="1" noChangeArrowheads="1"/>
          </p:cNvSpPr>
          <p:nvPr>
            <p:ph idx="1"/>
          </p:nvPr>
        </p:nvSpPr>
        <p:spPr>
          <a:xfrm>
            <a:off x="457200" y="990600"/>
            <a:ext cx="8229600" cy="5135563"/>
          </a:xfrm>
        </p:spPr>
        <p:txBody>
          <a:bodyPr/>
          <a:lstStyle/>
          <a:p>
            <a:pPr marL="228600" indent="-228600" algn="just">
              <a:lnSpc>
                <a:spcPct val="150000"/>
              </a:lnSpc>
              <a:spcBef>
                <a:spcPct val="0"/>
              </a:spcBef>
            </a:pPr>
            <a:r>
              <a:rPr lang="en-US" sz="1800" dirty="0" smtClean="0">
                <a:latin typeface="Times New Roman" pitchFamily="18" charset="0"/>
                <a:cs typeface="Times New Roman" pitchFamily="18" charset="0"/>
              </a:rPr>
              <a:t>It is necessary to examine the damage caused by a failure, even though there are a few failures</a:t>
            </a:r>
          </a:p>
          <a:p>
            <a:pPr marL="228600" indent="-228600" algn="just">
              <a:lnSpc>
                <a:spcPct val="150000"/>
              </a:lnSpc>
              <a:spcBef>
                <a:spcPct val="0"/>
              </a:spcBef>
            </a:pPr>
            <a:r>
              <a:rPr lang="en-US" sz="1800" dirty="0" smtClean="0">
                <a:latin typeface="Times New Roman" pitchFamily="18" charset="0"/>
                <a:cs typeface="Times New Roman" pitchFamily="18" charset="0"/>
              </a:rPr>
              <a:t>Vulnerability measures the severity of failure </a:t>
            </a:r>
          </a:p>
          <a:p>
            <a:pPr marL="228600" indent="-228600" algn="just">
              <a:lnSpc>
                <a:spcPct val="150000"/>
              </a:lnSpc>
              <a:spcBef>
                <a:spcPct val="0"/>
              </a:spcBef>
            </a:pPr>
            <a:r>
              <a:rPr lang="en-US" sz="1800" dirty="0" smtClean="0">
                <a:latin typeface="Times New Roman" pitchFamily="18" charset="0"/>
                <a:cs typeface="Times New Roman" pitchFamily="18" charset="0"/>
              </a:rPr>
              <a:t>It is  an indicator of ‘</a:t>
            </a:r>
            <a:r>
              <a:rPr lang="en-US" sz="1800" b="1" dirty="0" smtClean="0">
                <a:latin typeface="Times New Roman" pitchFamily="18" charset="0"/>
                <a:cs typeface="Times New Roman" pitchFamily="18" charset="0"/>
              </a:rPr>
              <a:t>How serious is the failure</a:t>
            </a:r>
            <a:r>
              <a:rPr lang="en-US" sz="1800" dirty="0" smtClean="0">
                <a:latin typeface="Times New Roman" pitchFamily="18" charset="0"/>
                <a:cs typeface="Times New Roman" pitchFamily="18" charset="0"/>
              </a:rPr>
              <a:t>’</a:t>
            </a:r>
          </a:p>
          <a:p>
            <a:pPr marL="228600" indent="-228600" algn="just">
              <a:lnSpc>
                <a:spcPct val="150000"/>
              </a:lnSpc>
              <a:spcBef>
                <a:spcPct val="0"/>
              </a:spcBef>
            </a:pPr>
            <a:r>
              <a:rPr lang="en-US" sz="1800" dirty="0" smtClean="0">
                <a:latin typeface="Times New Roman" pitchFamily="18" charset="0"/>
                <a:cs typeface="Times New Roman" pitchFamily="18" charset="0"/>
              </a:rPr>
              <a:t>It is a measure of the extent of the differences between the threshold value and the unsatisfactory time series values</a:t>
            </a:r>
          </a:p>
          <a:p>
            <a:pPr marL="228600" indent="-228600" algn="just">
              <a:lnSpc>
                <a:spcPct val="150000"/>
              </a:lnSpc>
              <a:spcBef>
                <a:spcPct val="0"/>
              </a:spcBef>
            </a:pPr>
            <a:r>
              <a:rPr lang="en-US" sz="1800" dirty="0" smtClean="0">
                <a:latin typeface="Times New Roman" pitchFamily="18" charset="0"/>
                <a:cs typeface="Times New Roman" pitchFamily="18" charset="0"/>
              </a:rPr>
              <a:t>Common measures used to calculate vulnerability are </a:t>
            </a:r>
            <a:r>
              <a:rPr lang="en-US" sz="1800" b="1" dirty="0" smtClean="0">
                <a:latin typeface="Times New Roman" pitchFamily="18" charset="0"/>
                <a:cs typeface="Times New Roman" pitchFamily="18" charset="0"/>
              </a:rPr>
              <a:t>expected values, maximum observed values, and probability of </a:t>
            </a:r>
            <a:r>
              <a:rPr lang="en-US" sz="1800" b="1" dirty="0" err="1" smtClean="0">
                <a:latin typeface="Times New Roman" pitchFamily="18" charset="0"/>
                <a:cs typeface="Times New Roman" pitchFamily="18" charset="0"/>
              </a:rPr>
              <a:t>exceedance</a:t>
            </a:r>
            <a:r>
              <a:rPr lang="en-US" sz="1800" b="1" dirty="0" smtClean="0">
                <a:latin typeface="Times New Roman" pitchFamily="18" charset="0"/>
                <a:cs typeface="Times New Roman" pitchFamily="18" charset="0"/>
              </a:rPr>
              <a:t>. </a:t>
            </a:r>
          </a:p>
          <a:p>
            <a:pPr marL="228600" indent="-228600" algn="just">
              <a:lnSpc>
                <a:spcPct val="150000"/>
              </a:lnSpc>
              <a:spcBef>
                <a:spcPct val="0"/>
              </a:spcBef>
            </a:pPr>
            <a:r>
              <a:rPr lang="en-US" sz="1800" dirty="0" smtClean="0">
                <a:latin typeface="Times New Roman" pitchFamily="18" charset="0"/>
                <a:cs typeface="Times New Roman" pitchFamily="18" charset="0"/>
              </a:rPr>
              <a:t>Assuming an expected value measure of vulnerability is to be used: </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Vulnerability [X] = [sum of positive values of (X</a:t>
            </a:r>
            <a:r>
              <a:rPr lang="en-US" sz="1800" baseline="30000" dirty="0"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X</a:t>
            </a:r>
            <a:r>
              <a:rPr lang="en-US" sz="1800" baseline="-25000" dirty="0" err="1" smtClean="0">
                <a:latin typeface="Times New Roman" pitchFamily="18" charset="0"/>
                <a:cs typeface="Times New Roman" pitchFamily="18" charset="0"/>
              </a:rPr>
              <a:t>t</a:t>
            </a:r>
            <a:r>
              <a:rPr lang="en-US" sz="1800" dirty="0" smtClean="0">
                <a:latin typeface="Times New Roman" pitchFamily="18" charset="0"/>
                <a:cs typeface="Times New Roman" pitchFamily="18" charset="0"/>
              </a:rPr>
              <a:t>)]/ </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[number of times an unsatisfactory value occurred]</a:t>
            </a:r>
          </a:p>
        </p:txBody>
      </p:sp>
    </p:spTree>
    <p:extLst>
      <p:ext uri="{BB962C8B-B14F-4D97-AF65-F5344CB8AC3E}">
        <p14:creationId xmlns:p14="http://schemas.microsoft.com/office/powerpoint/2010/main" val="35118318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171</a:t>
            </a:fld>
            <a:endParaRPr lang="en-US"/>
          </a:p>
        </p:txBody>
      </p:sp>
      <p:sp>
        <p:nvSpPr>
          <p:cNvPr id="6" name="Rectangle 10"/>
          <p:cNvSpPr>
            <a:spLocks noGrp="1" noChangeArrowheads="1"/>
          </p:cNvSpPr>
          <p:nvPr>
            <p:ph idx="1"/>
          </p:nvPr>
        </p:nvSpPr>
        <p:spPr>
          <a:xfrm>
            <a:off x="76200" y="914400"/>
            <a:ext cx="8610600" cy="5211763"/>
          </a:xfrm>
        </p:spPr>
        <p:txBody>
          <a:bodyPr/>
          <a:lstStyle/>
          <a:p>
            <a:pPr marL="228600" indent="-228600" algn="just">
              <a:lnSpc>
                <a:spcPct val="150000"/>
              </a:lnSpc>
              <a:spcBef>
                <a:spcPct val="0"/>
              </a:spcBef>
            </a:pPr>
            <a:r>
              <a:rPr lang="en-US" sz="1800" dirty="0" smtClean="0">
                <a:latin typeface="Times New Roman" pitchFamily="18" charset="0"/>
                <a:cs typeface="Times New Roman" pitchFamily="18" charset="0"/>
              </a:rPr>
              <a:t>For the first time series (shown in red),</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the expected vulnerability is </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[(20-10) + (20-10) + (20-0)]/3 =13.33. </a:t>
            </a:r>
          </a:p>
          <a:p>
            <a:pPr marL="228600" indent="-228600" algn="just">
              <a:lnSpc>
                <a:spcPct val="150000"/>
              </a:lnSpc>
              <a:spcBef>
                <a:spcPct val="0"/>
              </a:spcBef>
            </a:pPr>
            <a:r>
              <a:rPr lang="en-US" sz="1800" dirty="0" smtClean="0">
                <a:latin typeface="Times New Roman" pitchFamily="18" charset="0"/>
                <a:cs typeface="Times New Roman" pitchFamily="18" charset="0"/>
              </a:rPr>
              <a:t>For the second series also (shown in blue), </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the expected vulnerability is</a:t>
            </a:r>
          </a:p>
          <a:p>
            <a:pPr marL="228600" indent="-228600" algn="just">
              <a:lnSpc>
                <a:spcPct val="150000"/>
              </a:lnSpc>
              <a:spcBef>
                <a:spcPct val="0"/>
              </a:spcBef>
              <a:buFont typeface="Wingdings 2" pitchFamily="18" charset="2"/>
              <a:buNone/>
            </a:pPr>
            <a:r>
              <a:rPr lang="en-US" sz="1800" dirty="0" smtClean="0">
                <a:latin typeface="Times New Roman" pitchFamily="18" charset="0"/>
                <a:cs typeface="Times New Roman" pitchFamily="18" charset="0"/>
              </a:rPr>
              <a:t>	[(20-10) + (20-0) + (20-10)]/3 =13.33.</a:t>
            </a:r>
          </a:p>
          <a:p>
            <a:pPr marL="228600" indent="-228600" algn="just">
              <a:lnSpc>
                <a:spcPct val="150000"/>
              </a:lnSpc>
              <a:spcBef>
                <a:spcPct val="0"/>
              </a:spcBef>
            </a:pPr>
            <a:r>
              <a:rPr lang="en-US" sz="1800" dirty="0" smtClean="0">
                <a:latin typeface="Times New Roman" pitchFamily="18" charset="0"/>
                <a:cs typeface="Times New Roman" pitchFamily="18" charset="0"/>
              </a:rPr>
              <a:t>The reliability and vulnerability of both series are equal</a:t>
            </a:r>
          </a:p>
          <a:p>
            <a:pPr marL="228600" indent="-228600" algn="just">
              <a:lnSpc>
                <a:spcPct val="150000"/>
              </a:lnSpc>
              <a:spcBef>
                <a:spcPct val="0"/>
              </a:spcBef>
            </a:pPr>
            <a:r>
              <a:rPr lang="en-US" sz="1800" dirty="0" smtClean="0">
                <a:latin typeface="Times New Roman" pitchFamily="18" charset="0"/>
                <a:cs typeface="Times New Roman" pitchFamily="18" charset="0"/>
              </a:rPr>
              <a:t>However, the resilience of the second series is more than that of the first</a:t>
            </a:r>
          </a:p>
          <a:p>
            <a:pPr marL="228600" indent="-228600" algn="just">
              <a:lnSpc>
                <a:spcPct val="150000"/>
              </a:lnSpc>
              <a:spcBef>
                <a:spcPct val="0"/>
              </a:spcBef>
            </a:pPr>
            <a:r>
              <a:rPr lang="en-US" sz="1800" dirty="0" smtClean="0">
                <a:latin typeface="Times New Roman" pitchFamily="18" charset="0"/>
                <a:cs typeface="Times New Roman" pitchFamily="18" charset="0"/>
              </a:rPr>
              <a:t>This shows the typical tradeoffs one can define using these three measures of system performance</a:t>
            </a:r>
            <a:r>
              <a:rPr lang="en-US" sz="1800" b="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228600" indent="-228600" algn="just">
              <a:lnSpc>
                <a:spcPct val="150000"/>
              </a:lnSpc>
              <a:spcBef>
                <a:spcPct val="0"/>
              </a:spcBef>
            </a:pPr>
            <a:endParaRPr lang="en-US" sz="1800" b="1" dirty="0" smtClean="0">
              <a:latin typeface="Times New Roman" pitchFamily="18" charset="0"/>
              <a:cs typeface="Times New Roman" pitchFamily="18" charset="0"/>
            </a:endParaRP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90599"/>
            <a:ext cx="4572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6423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style>
          <a:lnRef idx="3">
            <a:schemeClr val="lt1"/>
          </a:lnRef>
          <a:fillRef idx="1">
            <a:schemeClr val="accent5"/>
          </a:fillRef>
          <a:effectRef idx="1">
            <a:schemeClr val="accent5"/>
          </a:effectRef>
          <a:fontRef idx="minor">
            <a:schemeClr val="lt1"/>
          </a:fontRef>
        </p:style>
        <p:txBody>
          <a:bodyPr>
            <a:noAutofit/>
          </a:bodyPr>
          <a:lstStyle/>
          <a:p>
            <a:r>
              <a:rPr lang="en-US" sz="9600" dirty="0" smtClean="0">
                <a:latin typeface="Times New Roman" pitchFamily="18" charset="0"/>
                <a:cs typeface="Times New Roman" pitchFamily="18" charset="0"/>
              </a:rPr>
              <a:t>Thank you!</a:t>
            </a:r>
            <a:endParaRPr lang="en-US" sz="96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581400"/>
            <a:ext cx="6400800" cy="2590800"/>
          </a:xfrm>
        </p:spPr>
        <p:style>
          <a:lnRef idx="1">
            <a:schemeClr val="accent3"/>
          </a:lnRef>
          <a:fillRef idx="2">
            <a:schemeClr val="accent3"/>
          </a:fillRef>
          <a:effectRef idx="1">
            <a:schemeClr val="accent3"/>
          </a:effectRef>
          <a:fontRef idx="minor">
            <a:schemeClr val="dk1"/>
          </a:fontRef>
        </p:style>
        <p:txBody>
          <a:bodyPr>
            <a:normAutofit/>
          </a:bodyPr>
          <a:lstStyle/>
          <a:p>
            <a:r>
              <a:rPr lang="en-US" sz="8000" dirty="0" smtClean="0">
                <a:latin typeface="Times New Roman" pitchFamily="18" charset="0"/>
                <a:cs typeface="Times New Roman" pitchFamily="18" charset="0"/>
              </a:rPr>
              <a:t>End of class</a:t>
            </a:r>
            <a:endParaRPr lang="en-US" sz="8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172</a:t>
            </a:fld>
            <a:endParaRPr lang="en-US"/>
          </a:p>
        </p:txBody>
      </p:sp>
    </p:spTree>
    <p:extLst>
      <p:ext uri="{BB962C8B-B14F-4D97-AF65-F5344CB8AC3E}">
        <p14:creationId xmlns:p14="http://schemas.microsoft.com/office/powerpoint/2010/main" val="110357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3600" dirty="0">
                <a:latin typeface="Times New Roman" pitchFamily="18" charset="0"/>
                <a:cs typeface="Times New Roman" pitchFamily="18" charset="0"/>
              </a:rPr>
              <a:t>Water Resources </a:t>
            </a:r>
            <a:r>
              <a:rPr lang="en-US" sz="3600" dirty="0" smtClean="0">
                <a:latin typeface="Times New Roman" pitchFamily="18" charset="0"/>
                <a:cs typeface="Times New Roman" pitchFamily="18" charset="0"/>
              </a:rPr>
              <a:t>Development</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685800"/>
            <a:ext cx="8839200" cy="5943600"/>
          </a:xfrm>
        </p:spPr>
        <p:txBody>
          <a:bodyPr>
            <a:normAutofit/>
          </a:bodyPr>
          <a:lstStyle/>
          <a:p>
            <a:r>
              <a:rPr lang="en-US" sz="2400" dirty="0"/>
              <a:t>In countries with limited water resources, comprehensive and rational water </a:t>
            </a:r>
            <a:r>
              <a:rPr lang="en-US" sz="2400" dirty="0" smtClean="0"/>
              <a:t>resources development </a:t>
            </a:r>
            <a:r>
              <a:rPr lang="en-US" sz="2400" dirty="0"/>
              <a:t>is a necessary condition </a:t>
            </a:r>
            <a:r>
              <a:rPr lang="en-US" sz="2400" dirty="0" smtClean="0"/>
              <a:t>for; </a:t>
            </a:r>
          </a:p>
          <a:p>
            <a:pPr marL="857250" lvl="1" indent="-457200">
              <a:buFont typeface="+mj-lt"/>
              <a:buAutoNum type="arabicPeriod"/>
            </a:pPr>
            <a:r>
              <a:rPr lang="en-US" sz="2400" dirty="0"/>
              <a:t>O</a:t>
            </a:r>
            <a:r>
              <a:rPr lang="en-US" sz="2400" dirty="0" smtClean="0"/>
              <a:t>ptimum </a:t>
            </a:r>
            <a:r>
              <a:rPr lang="en-US" sz="2400" dirty="0"/>
              <a:t>social and </a:t>
            </a:r>
            <a:endParaRPr lang="en-US" sz="2400" dirty="0" smtClean="0"/>
          </a:p>
          <a:p>
            <a:pPr marL="857250" lvl="1" indent="-457200">
              <a:buFont typeface="+mj-lt"/>
              <a:buAutoNum type="arabicPeriod"/>
            </a:pPr>
            <a:r>
              <a:rPr lang="en-US" sz="2400" dirty="0" smtClean="0"/>
              <a:t>Economic </a:t>
            </a:r>
            <a:r>
              <a:rPr lang="en-US" sz="2400" dirty="0"/>
              <a:t>growth. </a:t>
            </a:r>
            <a:endParaRPr lang="en-US" sz="2400" dirty="0" smtClean="0"/>
          </a:p>
          <a:p>
            <a:r>
              <a:rPr lang="en-US" sz="2400" dirty="0" smtClean="0"/>
              <a:t>There are various </a:t>
            </a:r>
            <a:r>
              <a:rPr lang="en-US" sz="2400" dirty="0"/>
              <a:t>ways of classifying water resources projects; </a:t>
            </a:r>
            <a:endParaRPr lang="en-US" sz="2400" dirty="0" smtClean="0"/>
          </a:p>
          <a:p>
            <a:r>
              <a:rPr lang="en-US" sz="2400" dirty="0" smtClean="0"/>
              <a:t> </a:t>
            </a:r>
            <a:r>
              <a:rPr lang="en-US" sz="2400" dirty="0"/>
              <a:t>B</a:t>
            </a:r>
            <a:r>
              <a:rPr lang="en-US" sz="2400" dirty="0" smtClean="0"/>
              <a:t>ased </a:t>
            </a:r>
            <a:r>
              <a:rPr lang="en-US" sz="2400" dirty="0"/>
              <a:t>on </a:t>
            </a:r>
            <a:r>
              <a:rPr lang="en-US" sz="2400" dirty="0" smtClean="0"/>
              <a:t>physical nature</a:t>
            </a:r>
            <a:r>
              <a:rPr lang="en-US" sz="2400" dirty="0"/>
              <a:t>, the broad project categories are:</a:t>
            </a:r>
          </a:p>
          <a:p>
            <a:pPr marL="400050" lvl="1" indent="0">
              <a:buNone/>
            </a:pPr>
            <a:r>
              <a:rPr lang="en-US" sz="2000" dirty="0"/>
              <a:t>1. </a:t>
            </a:r>
            <a:r>
              <a:rPr lang="en-US" sz="2400" dirty="0"/>
              <a:t>Surface storages: reservoirs, natural lakes with artificial control of outflows.</a:t>
            </a:r>
          </a:p>
          <a:p>
            <a:pPr marL="400050" lvl="1" indent="0">
              <a:buNone/>
            </a:pPr>
            <a:r>
              <a:rPr lang="en-US" sz="2400" dirty="0"/>
              <a:t>2. Channelization: irrigation canals, navigation canals, drainage works, dykes for </a:t>
            </a:r>
            <a:r>
              <a:rPr lang="en-US" sz="2400" dirty="0" smtClean="0"/>
              <a:t>flood protection</a:t>
            </a:r>
            <a:r>
              <a:rPr lang="en-US" sz="2400" dirty="0"/>
              <a:t>, and erosion control measures.</a:t>
            </a:r>
          </a:p>
          <a:p>
            <a:pPr marL="400050" lvl="1" indent="0">
              <a:buNone/>
            </a:pPr>
            <a:r>
              <a:rPr lang="en-US" sz="2400" dirty="0"/>
              <a:t>3. Diversion of water: inter-basin water transfer projects.</a:t>
            </a:r>
          </a:p>
          <a:p>
            <a:pPr marL="400050" lvl="1" indent="0">
              <a:buNone/>
            </a:pPr>
            <a:r>
              <a:rPr lang="en-US" sz="2400" dirty="0"/>
              <a:t>4. Waste treatment and assimilation.</a:t>
            </a:r>
          </a:p>
          <a:p>
            <a:pPr marL="400050" lvl="1" indent="0">
              <a:buNone/>
            </a:pPr>
            <a:r>
              <a:rPr lang="en-US" sz="2400" dirty="0"/>
              <a:t>5. Ground water extraction and artificial recharge.</a:t>
            </a:r>
          </a:p>
          <a:p>
            <a:pPr marL="400050" lvl="1" indent="0">
              <a:buNone/>
            </a:pPr>
            <a:r>
              <a:rPr lang="en-US" sz="2400" dirty="0"/>
              <a:t>6. Catchment treatment for control of water yield and peaks.</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18</a:t>
            </a:fld>
            <a:endParaRPr lang="en-US"/>
          </a:p>
        </p:txBody>
      </p:sp>
    </p:spTree>
    <p:extLst>
      <p:ext uri="{BB962C8B-B14F-4D97-AF65-F5344CB8AC3E}">
        <p14:creationId xmlns:p14="http://schemas.microsoft.com/office/powerpoint/2010/main" val="421535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a:t>WATER RESOURCES MANAGEMENT</a:t>
            </a:r>
          </a:p>
        </p:txBody>
      </p:sp>
      <p:sp>
        <p:nvSpPr>
          <p:cNvPr id="3" name="Content Placeholder 2"/>
          <p:cNvSpPr>
            <a:spLocks noGrp="1"/>
          </p:cNvSpPr>
          <p:nvPr>
            <p:ph idx="1"/>
          </p:nvPr>
        </p:nvSpPr>
        <p:spPr>
          <a:xfrm>
            <a:off x="152400" y="914401"/>
            <a:ext cx="8763000" cy="5715000"/>
          </a:xfrm>
        </p:spPr>
        <p:txBody>
          <a:bodyPr>
            <a:normAutofit/>
          </a:bodyPr>
          <a:lstStyle/>
          <a:p>
            <a:r>
              <a:rPr lang="en-US" sz="2400" dirty="0"/>
              <a:t>Water resource management is the activity </a:t>
            </a:r>
            <a:r>
              <a:rPr lang="en-US" sz="2400" dirty="0" smtClean="0"/>
              <a:t>of;</a:t>
            </a:r>
          </a:p>
          <a:p>
            <a:pPr lvl="1"/>
            <a:r>
              <a:rPr lang="en-US" sz="2400" dirty="0" smtClean="0"/>
              <a:t>Planning, </a:t>
            </a:r>
          </a:p>
          <a:p>
            <a:pPr lvl="1"/>
            <a:r>
              <a:rPr lang="en-US" sz="2400" dirty="0"/>
              <a:t>D</a:t>
            </a:r>
            <a:r>
              <a:rPr lang="en-US" sz="2400" dirty="0" smtClean="0"/>
              <a:t>eveloping, </a:t>
            </a:r>
          </a:p>
          <a:p>
            <a:pPr lvl="1"/>
            <a:r>
              <a:rPr lang="en-US" sz="2400" dirty="0"/>
              <a:t>D</a:t>
            </a:r>
            <a:r>
              <a:rPr lang="en-US" sz="2400" dirty="0" smtClean="0"/>
              <a:t>istributing and</a:t>
            </a:r>
          </a:p>
          <a:p>
            <a:pPr lvl="1"/>
            <a:r>
              <a:rPr lang="en-US" sz="2400" dirty="0" smtClean="0"/>
              <a:t> Managing the optimum use of water resources. </a:t>
            </a:r>
          </a:p>
          <a:p>
            <a:r>
              <a:rPr lang="en-US" sz="2400" dirty="0" smtClean="0"/>
              <a:t>It </a:t>
            </a:r>
            <a:r>
              <a:rPr lang="en-US" sz="2400" dirty="0"/>
              <a:t>is a sub-set of water cycle management. </a:t>
            </a:r>
            <a:endParaRPr lang="en-US" sz="2400" dirty="0" smtClean="0"/>
          </a:p>
          <a:p>
            <a:r>
              <a:rPr lang="en-US" sz="2400" dirty="0" smtClean="0"/>
              <a:t>Ideally</a:t>
            </a:r>
            <a:r>
              <a:rPr lang="en-US" sz="2400" dirty="0"/>
              <a:t>, water resource management planning has regard to all the competing demands for water and </a:t>
            </a:r>
            <a:r>
              <a:rPr lang="en-US" sz="2400" dirty="0" smtClean="0"/>
              <a:t>seeks </a:t>
            </a:r>
            <a:r>
              <a:rPr lang="en-US" sz="2400" dirty="0"/>
              <a:t>to allocate water on an equitable basis to satisfy all uses and demands</a:t>
            </a:r>
            <a:r>
              <a:rPr lang="en-US" sz="2400" dirty="0" smtClean="0"/>
              <a:t>.</a:t>
            </a:r>
          </a:p>
          <a:p>
            <a:r>
              <a:rPr lang="en-US" sz="2400" dirty="0" smtClean="0"/>
              <a:t> </a:t>
            </a:r>
            <a:r>
              <a:rPr lang="en-US" sz="2400" dirty="0"/>
              <a:t>As with other resource management, this is rarely possible in practice.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19</a:t>
            </a:fld>
            <a:endParaRPr lang="en-US"/>
          </a:p>
        </p:txBody>
      </p:sp>
    </p:spTree>
    <p:extLst>
      <p:ext uri="{BB962C8B-B14F-4D97-AF65-F5344CB8AC3E}">
        <p14:creationId xmlns:p14="http://schemas.microsoft.com/office/powerpoint/2010/main" val="381724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3600" dirty="0" smtClean="0"/>
              <a:t>1.1.	Need for water</a:t>
            </a:r>
            <a:endParaRPr lang="en-US" sz="3600" dirty="0"/>
          </a:p>
        </p:txBody>
      </p:sp>
      <p:sp>
        <p:nvSpPr>
          <p:cNvPr id="3" name="Content Placeholder 2"/>
          <p:cNvSpPr>
            <a:spLocks noGrp="1"/>
          </p:cNvSpPr>
          <p:nvPr>
            <p:ph idx="1"/>
          </p:nvPr>
        </p:nvSpPr>
        <p:spPr>
          <a:xfrm>
            <a:off x="152400" y="914400"/>
            <a:ext cx="8915400" cy="5638800"/>
          </a:xfrm>
        </p:spPr>
        <p:txBody>
          <a:bodyPr>
            <a:normAutofit/>
          </a:bodyPr>
          <a:lstStyle/>
          <a:p>
            <a:r>
              <a:rPr lang="en-US" sz="2200" dirty="0" smtClean="0">
                <a:latin typeface="Times New Roman" pitchFamily="18" charset="0"/>
                <a:cs typeface="Times New Roman" pitchFamily="18" charset="0"/>
              </a:rPr>
              <a:t>The need for water is derived from a variety of activities.</a:t>
            </a:r>
          </a:p>
          <a:p>
            <a:r>
              <a:rPr lang="en-US" sz="2200" dirty="0">
                <a:latin typeface="Times New Roman" pitchFamily="18" charset="0"/>
                <a:cs typeface="Times New Roman" pitchFamily="18" charset="0"/>
              </a:rPr>
              <a:t>These activities are vital for existence and development of human </a:t>
            </a:r>
            <a:r>
              <a:rPr lang="en-US" sz="2200" dirty="0" smtClean="0">
                <a:latin typeface="Times New Roman" pitchFamily="18" charset="0"/>
                <a:cs typeface="Times New Roman" pitchFamily="18" charset="0"/>
              </a:rPr>
              <a:t>society.</a:t>
            </a:r>
          </a:p>
          <a:p>
            <a:r>
              <a:rPr lang="en-US" sz="2200" dirty="0" smtClean="0">
                <a:latin typeface="Times New Roman" pitchFamily="18" charset="0"/>
                <a:cs typeface="Times New Roman" pitchFamily="18" charset="0"/>
              </a:rPr>
              <a:t>Because usable </a:t>
            </a:r>
            <a:r>
              <a:rPr lang="en-US" sz="2200" dirty="0">
                <a:latin typeface="Times New Roman" pitchFamily="18" charset="0"/>
                <a:cs typeface="Times New Roman" pitchFamily="18" charset="0"/>
              </a:rPr>
              <a:t>water is limited in its availability, it has an economic value</a:t>
            </a:r>
            <a:r>
              <a:rPr lang="en-US" sz="2200" dirty="0" smtClean="0">
                <a:latin typeface="Times New Roman" pitchFamily="18" charset="0"/>
                <a:cs typeface="Times New Roman" pitchFamily="18" charset="0"/>
              </a:rPr>
              <a:t>.</a:t>
            </a:r>
          </a:p>
          <a:p>
            <a:r>
              <a:rPr lang="en-US" sz="2200" dirty="0">
                <a:latin typeface="Times New Roman" pitchFamily="18" charset="0"/>
                <a:cs typeface="Times New Roman" pitchFamily="18" charset="0"/>
              </a:rPr>
              <a:t>Furthermore, </a:t>
            </a:r>
            <a:r>
              <a:rPr lang="en-US" sz="2200" dirty="0" smtClean="0">
                <a:latin typeface="Times New Roman" pitchFamily="18" charset="0"/>
                <a:cs typeface="Times New Roman" pitchFamily="18" charset="0"/>
              </a:rPr>
              <a:t>different activities </a:t>
            </a:r>
            <a:r>
              <a:rPr lang="en-US" sz="2200" dirty="0">
                <a:latin typeface="Times New Roman" pitchFamily="18" charset="0"/>
                <a:cs typeface="Times New Roman" pitchFamily="18" charset="0"/>
              </a:rPr>
              <a:t>require water of differing </a:t>
            </a:r>
            <a:r>
              <a:rPr lang="en-US" sz="2200" dirty="0" smtClean="0">
                <a:latin typeface="Times New Roman" pitchFamily="18" charset="0"/>
                <a:cs typeface="Times New Roman" pitchFamily="18" charset="0"/>
              </a:rPr>
              <a:t>quality.</a:t>
            </a:r>
          </a:p>
          <a:p>
            <a:r>
              <a:rPr lang="en-US" sz="2200" dirty="0">
                <a:latin typeface="Times New Roman" pitchFamily="18" charset="0"/>
                <a:cs typeface="Times New Roman" pitchFamily="18" charset="0"/>
              </a:rPr>
              <a:t>For example, water </a:t>
            </a:r>
            <a:r>
              <a:rPr lang="en-US" sz="2200" dirty="0" err="1">
                <a:latin typeface="Times New Roman" pitchFamily="18" charset="0"/>
                <a:cs typeface="Times New Roman" pitchFamily="18" charset="0"/>
              </a:rPr>
              <a:t>ofhigh</a:t>
            </a:r>
            <a:r>
              <a:rPr lang="en-US" sz="2200" dirty="0">
                <a:latin typeface="Times New Roman" pitchFamily="18" charset="0"/>
                <a:cs typeface="Times New Roman" pitchFamily="18" charset="0"/>
              </a:rPr>
              <a:t> quality is needed </a:t>
            </a:r>
            <a:r>
              <a:rPr lang="en-US" sz="2200" dirty="0" smtClean="0">
                <a:latin typeface="Times New Roman" pitchFamily="18" charset="0"/>
                <a:cs typeface="Times New Roman" pitchFamily="18" charset="0"/>
              </a:rPr>
              <a:t>for domestic </a:t>
            </a:r>
            <a:r>
              <a:rPr lang="en-US" sz="2200" dirty="0">
                <a:latin typeface="Times New Roman" pitchFamily="18" charset="0"/>
                <a:cs typeface="Times New Roman" pitchFamily="18" charset="0"/>
              </a:rPr>
              <a:t>use while the quality may be compromised for sanitation use</a:t>
            </a:r>
            <a:r>
              <a:rPr lang="en-US" sz="2200" dirty="0" smtClean="0">
                <a:latin typeface="Times New Roman" pitchFamily="18" charset="0"/>
                <a:cs typeface="Times New Roman" pitchFamily="18" charset="0"/>
              </a:rPr>
              <a:t>.</a:t>
            </a:r>
          </a:p>
          <a:p>
            <a:r>
              <a:rPr lang="en-US" sz="2200" dirty="0">
                <a:latin typeface="Times New Roman" pitchFamily="18" charset="0"/>
                <a:cs typeface="Times New Roman" pitchFamily="18" charset="0"/>
              </a:rPr>
              <a:t>The utility of water lies in the various productive functions that it can perform</a:t>
            </a:r>
            <a:r>
              <a:rPr lang="en-US" sz="2200" dirty="0" smtClean="0">
                <a:latin typeface="Times New Roman" pitchFamily="18" charset="0"/>
                <a:cs typeface="Times New Roman" pitchFamily="18" charset="0"/>
              </a:rPr>
              <a:t>.</a:t>
            </a:r>
          </a:p>
          <a:p>
            <a:r>
              <a:rPr lang="en-US" sz="2200" dirty="0">
                <a:latin typeface="Times New Roman" pitchFamily="18" charset="0"/>
                <a:cs typeface="Times New Roman" pitchFamily="18" charset="0"/>
              </a:rPr>
              <a:t>Traditionally, municipal and agricultural water supply have been the usual uses. These </a:t>
            </a:r>
            <a:r>
              <a:rPr lang="en-US" sz="2200" dirty="0" smtClean="0">
                <a:latin typeface="Times New Roman" pitchFamily="18" charset="0"/>
                <a:cs typeface="Times New Roman" pitchFamily="18" charset="0"/>
              </a:rPr>
              <a:t>two (particularly </a:t>
            </a:r>
            <a:r>
              <a:rPr lang="en-US" sz="2200" dirty="0">
                <a:latin typeface="Times New Roman" pitchFamily="18" charset="0"/>
                <a:cs typeface="Times New Roman" pitchFamily="18" charset="0"/>
              </a:rPr>
              <a:t>in an agrarian economy) are viewed as social objectives and cannot be </a:t>
            </a:r>
            <a:r>
              <a:rPr lang="en-US" sz="2200" dirty="0" smtClean="0">
                <a:latin typeface="Times New Roman" pitchFamily="18" charset="0"/>
                <a:cs typeface="Times New Roman" pitchFamily="18" charset="0"/>
              </a:rPr>
              <a:t>given up </a:t>
            </a:r>
            <a:r>
              <a:rPr lang="en-US" sz="2200" dirty="0">
                <a:latin typeface="Times New Roman" pitchFamily="18" charset="0"/>
                <a:cs typeface="Times New Roman" pitchFamily="18" charset="0"/>
              </a:rPr>
              <a:t>even if alternate use of water gives a higher benefit.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Other </a:t>
            </a:r>
            <a:r>
              <a:rPr lang="en-US" sz="2200" dirty="0">
                <a:latin typeface="Times New Roman" pitchFamily="18" charset="0"/>
                <a:cs typeface="Times New Roman" pitchFamily="18" charset="0"/>
              </a:rPr>
              <a:t>important uses </a:t>
            </a:r>
            <a:r>
              <a:rPr lang="en-US" sz="2200" dirty="0" smtClean="0">
                <a:latin typeface="Times New Roman" pitchFamily="18" charset="0"/>
                <a:cs typeface="Times New Roman" pitchFamily="18" charset="0"/>
              </a:rPr>
              <a:t>are hydropower</a:t>
            </a:r>
            <a:r>
              <a:rPr lang="en-US" sz="2200" dirty="0">
                <a:latin typeface="Times New Roman" pitchFamily="18" charset="0"/>
                <a:cs typeface="Times New Roman" pitchFamily="18" charset="0"/>
              </a:rPr>
              <a:t>, navigation, and recreation. </a:t>
            </a:r>
            <a:endParaRPr lang="en-US" sz="22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a:t>
            </a:fld>
            <a:endParaRPr lang="en-US"/>
          </a:p>
        </p:txBody>
      </p:sp>
    </p:spTree>
    <p:extLst>
      <p:ext uri="{BB962C8B-B14F-4D97-AF65-F5344CB8AC3E}">
        <p14:creationId xmlns:p14="http://schemas.microsoft.com/office/powerpoint/2010/main" val="1544091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dirty="0" smtClean="0"/>
              <a:t>Cont...........................</a:t>
            </a:r>
            <a:endParaRPr lang="en-US" sz="3600"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a:t>The field of water resources management will have to continue to adapt to the current and future issues facing the allocation of water. </a:t>
            </a:r>
            <a:endParaRPr lang="en-US" sz="2400" dirty="0" smtClean="0"/>
          </a:p>
          <a:p>
            <a:r>
              <a:rPr lang="en-US" sz="2400" dirty="0" smtClean="0"/>
              <a:t>With </a:t>
            </a:r>
            <a:r>
              <a:rPr lang="en-US" sz="2400" dirty="0"/>
              <a:t>the growing uncertainties of global climate change and the long term impacts of management actions</a:t>
            </a:r>
            <a:r>
              <a:rPr lang="en-US" sz="2400" dirty="0" smtClean="0"/>
              <a:t>, the </a:t>
            </a:r>
            <a:r>
              <a:rPr lang="en-US" sz="2400" dirty="0"/>
              <a:t>decision-making will be even more difficult. </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20</a:t>
            </a:fld>
            <a:endParaRPr lang="en-US"/>
          </a:p>
        </p:txBody>
      </p:sp>
    </p:spTree>
    <p:extLst>
      <p:ext uri="{BB962C8B-B14F-4D97-AF65-F5344CB8AC3E}">
        <p14:creationId xmlns:p14="http://schemas.microsoft.com/office/powerpoint/2010/main" val="42698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dirty="0" smtClean="0"/>
              <a:t>Cont.......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21</a:t>
            </a:fld>
            <a:endParaRPr lang="en-US"/>
          </a:p>
        </p:txBody>
      </p:sp>
    </p:spTree>
    <p:extLst>
      <p:ext uri="{BB962C8B-B14F-4D97-AF65-F5344CB8AC3E}">
        <p14:creationId xmlns:p14="http://schemas.microsoft.com/office/powerpoint/2010/main" val="1567148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Concept of a System</a:t>
            </a:r>
          </a:p>
        </p:txBody>
      </p:sp>
      <p:sp>
        <p:nvSpPr>
          <p:cNvPr id="3" name="Content Placeholder 2"/>
          <p:cNvSpPr>
            <a:spLocks noGrp="1"/>
          </p:cNvSpPr>
          <p:nvPr>
            <p:ph idx="1"/>
          </p:nvPr>
        </p:nvSpPr>
        <p:spPr>
          <a:xfrm>
            <a:off x="457200" y="1600200"/>
            <a:ext cx="8229600" cy="4800600"/>
          </a:xfrm>
        </p:spPr>
        <p:txBody>
          <a:bodyPr>
            <a:normAutofit/>
          </a:bodyPr>
          <a:lstStyle/>
          <a:p>
            <a:r>
              <a:rPr lang="en-US" sz="2400" dirty="0"/>
              <a:t>System: Definition of a system (</a:t>
            </a:r>
            <a:r>
              <a:rPr lang="en-US" sz="2400" dirty="0" err="1"/>
              <a:t>Dooge</a:t>
            </a:r>
            <a:r>
              <a:rPr lang="en-US" sz="2400" dirty="0"/>
              <a:t>, 1973)</a:t>
            </a:r>
          </a:p>
          <a:p>
            <a:r>
              <a:rPr lang="en-US" sz="2400" dirty="0"/>
              <a:t>“any structure, device, scheme or procedure, real or abstract, </a:t>
            </a:r>
            <a:r>
              <a:rPr lang="en-US" sz="2400" dirty="0" smtClean="0"/>
              <a:t>that interrelates </a:t>
            </a:r>
            <a:r>
              <a:rPr lang="en-US" sz="2400" dirty="0"/>
              <a:t>in a given time reference, an input, cause, or stimulus, </a:t>
            </a:r>
            <a:r>
              <a:rPr lang="en-US" sz="2400" dirty="0" smtClean="0"/>
              <a:t>of matter</a:t>
            </a:r>
            <a:r>
              <a:rPr lang="en-US" sz="2400" dirty="0"/>
              <a:t>, energy, or information, and an output, effect or response, </a:t>
            </a:r>
            <a:r>
              <a:rPr lang="en-US" sz="2400" dirty="0" smtClean="0"/>
              <a:t>of information</a:t>
            </a:r>
            <a:r>
              <a:rPr lang="en-US" sz="2400" dirty="0"/>
              <a:t>, energy or matter</a:t>
            </a:r>
            <a:r>
              <a:rPr lang="en-US" sz="2400" dirty="0" smtClean="0"/>
              <a:t>.”</a:t>
            </a:r>
          </a:p>
          <a:p>
            <a:r>
              <a:rPr lang="en-US" sz="2400" dirty="0" smtClean="0"/>
              <a:t>In short form system can be defined as; </a:t>
            </a:r>
            <a:endParaRPr lang="en-US" sz="2400" dirty="0"/>
          </a:p>
        </p:txBody>
      </p:sp>
      <p:sp>
        <p:nvSpPr>
          <p:cNvPr id="4" name="Rounded Rectangle 3"/>
          <p:cNvSpPr/>
          <p:nvPr/>
        </p:nvSpPr>
        <p:spPr>
          <a:xfrm>
            <a:off x="3429000" y="4300732"/>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a:t>
            </a:r>
            <a:r>
              <a:rPr lang="en-US" b="1" dirty="0" smtClean="0"/>
              <a:t>rocess</a:t>
            </a:r>
            <a:endParaRPr lang="en-US" b="1" dirty="0"/>
          </a:p>
        </p:txBody>
      </p:sp>
      <p:sp>
        <p:nvSpPr>
          <p:cNvPr id="5" name="Rectangle 4"/>
          <p:cNvSpPr/>
          <p:nvPr/>
        </p:nvSpPr>
        <p:spPr>
          <a:xfrm>
            <a:off x="1371600" y="4334264"/>
            <a:ext cx="1219200" cy="1152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input</a:t>
            </a:r>
            <a:endParaRPr lang="en-US" b="1" dirty="0"/>
          </a:p>
        </p:txBody>
      </p:sp>
      <p:sp>
        <p:nvSpPr>
          <p:cNvPr id="7" name="Rectangle 6"/>
          <p:cNvSpPr/>
          <p:nvPr/>
        </p:nvSpPr>
        <p:spPr>
          <a:xfrm>
            <a:off x="6629400" y="4267200"/>
            <a:ext cx="1600200" cy="1219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output</a:t>
            </a:r>
            <a:endParaRPr lang="en-US" b="1" dirty="0"/>
          </a:p>
        </p:txBody>
      </p:sp>
      <p:cxnSp>
        <p:nvCxnSpPr>
          <p:cNvPr id="8" name="Straight Arrow Connector 7"/>
          <p:cNvCxnSpPr>
            <a:endCxn id="4" idx="1"/>
          </p:cNvCxnSpPr>
          <p:nvPr/>
        </p:nvCxnSpPr>
        <p:spPr>
          <a:xfrm>
            <a:off x="2553511" y="4910332"/>
            <a:ext cx="875489"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4" idx="3"/>
            <a:endCxn id="7" idx="1"/>
          </p:cNvCxnSpPr>
          <p:nvPr/>
        </p:nvCxnSpPr>
        <p:spPr>
          <a:xfrm flipV="1">
            <a:off x="5715000" y="4876800"/>
            <a:ext cx="9144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9" name="Slide Number Placeholder 8"/>
          <p:cNvSpPr>
            <a:spLocks noGrp="1"/>
          </p:cNvSpPr>
          <p:nvPr>
            <p:ph type="sldNum" sz="quarter" idx="12"/>
          </p:nvPr>
        </p:nvSpPr>
        <p:spPr/>
        <p:txBody>
          <a:bodyPr/>
          <a:lstStyle/>
          <a:p>
            <a:fld id="{A47AD6FC-388E-456C-B104-22E7776666F6}" type="slidenum">
              <a:rPr lang="en-US" smtClean="0"/>
              <a:t>22</a:t>
            </a:fld>
            <a:endParaRPr lang="en-US"/>
          </a:p>
        </p:txBody>
      </p:sp>
    </p:spTree>
    <p:extLst>
      <p:ext uri="{BB962C8B-B14F-4D97-AF65-F5344CB8AC3E}">
        <p14:creationId xmlns:p14="http://schemas.microsoft.com/office/powerpoint/2010/main" val="1479928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7239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251466"/>
            <a:ext cx="4724400" cy="523220"/>
          </a:xfrm>
          <a:prstGeom prst="rect">
            <a:avLst/>
          </a:prstGeom>
        </p:spPr>
        <p:txBody>
          <a:bodyPr wrap="square">
            <a:spAutoFit/>
          </a:bodyPr>
          <a:lstStyle/>
          <a:p>
            <a:r>
              <a:rPr lang="en-US" sz="2800" dirty="0"/>
              <a:t>E.g. River basin system</a:t>
            </a:r>
          </a:p>
        </p:txBody>
      </p:sp>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23</a:t>
            </a:fld>
            <a:endParaRPr lang="en-US"/>
          </a:p>
        </p:txBody>
      </p:sp>
    </p:spTree>
    <p:extLst>
      <p:ext uri="{BB962C8B-B14F-4D97-AF65-F5344CB8AC3E}">
        <p14:creationId xmlns:p14="http://schemas.microsoft.com/office/powerpoint/2010/main" val="2773972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
            </a:r>
            <a:br>
              <a:rPr lang="en-US" dirty="0" smtClean="0"/>
            </a:br>
            <a:r>
              <a:rPr lang="en-US" dirty="0" smtClean="0"/>
              <a:t>A </a:t>
            </a:r>
            <a:r>
              <a:rPr lang="en-US" dirty="0"/>
              <a:t>system is characterized by:</a:t>
            </a:r>
            <a:br>
              <a:rPr lang="en-US" dirty="0"/>
            </a:br>
            <a:endParaRPr lang="en-US" dirty="0"/>
          </a:p>
        </p:txBody>
      </p:sp>
      <p:sp>
        <p:nvSpPr>
          <p:cNvPr id="3" name="Content Placeholder 2"/>
          <p:cNvSpPr>
            <a:spLocks noGrp="1"/>
          </p:cNvSpPr>
          <p:nvPr>
            <p:ph idx="1"/>
          </p:nvPr>
        </p:nvSpPr>
        <p:spPr>
          <a:xfrm>
            <a:off x="457200" y="914400"/>
            <a:ext cx="8382000" cy="5562600"/>
          </a:xfrm>
        </p:spPr>
        <p:txBody>
          <a:bodyPr>
            <a:normAutofit fontScale="85000" lnSpcReduction="10000"/>
          </a:bodyPr>
          <a:lstStyle/>
          <a:p>
            <a:pPr>
              <a:buFont typeface="Wingdings" pitchFamily="2" charset="2"/>
              <a:buChar char="Ø"/>
            </a:pPr>
            <a:r>
              <a:rPr lang="en-US" dirty="0" smtClean="0"/>
              <a:t> </a:t>
            </a:r>
            <a:r>
              <a:rPr lang="en-US" dirty="0"/>
              <a:t>A system boundary: Rule that determines whether an element </a:t>
            </a:r>
            <a:r>
              <a:rPr lang="en-US" dirty="0" smtClean="0"/>
              <a:t>is a </a:t>
            </a:r>
            <a:r>
              <a:rPr lang="en-US" dirty="0"/>
              <a:t>part of the system or the environment</a:t>
            </a:r>
          </a:p>
          <a:p>
            <a:pPr>
              <a:buFont typeface="Wingdings" pitchFamily="2" charset="2"/>
              <a:buChar char="Ø"/>
            </a:pPr>
            <a:r>
              <a:rPr lang="en-US" dirty="0" smtClean="0"/>
              <a:t>Statement </a:t>
            </a:r>
            <a:r>
              <a:rPr lang="en-US" dirty="0"/>
              <a:t>of input and output interactions with the </a:t>
            </a:r>
            <a:r>
              <a:rPr lang="en-US" dirty="0" smtClean="0"/>
              <a:t>environment</a:t>
            </a:r>
          </a:p>
          <a:p>
            <a:pPr>
              <a:buFont typeface="Wingdings" pitchFamily="2" charset="2"/>
              <a:buChar char="Ø"/>
            </a:pPr>
            <a:r>
              <a:rPr lang="en-US" dirty="0" smtClean="0"/>
              <a:t> Statement of interrelationships between various elements of the system called feedback</a:t>
            </a:r>
          </a:p>
          <a:p>
            <a:pPr>
              <a:buFont typeface="Wingdings" pitchFamily="2" charset="2"/>
              <a:buChar char="Ø"/>
            </a:pPr>
            <a:r>
              <a:rPr lang="en-US" dirty="0" smtClean="0"/>
              <a:t>State </a:t>
            </a:r>
            <a:r>
              <a:rPr lang="en-US" dirty="0"/>
              <a:t>of the system: Conditions or indicates the activity in </a:t>
            </a:r>
            <a:r>
              <a:rPr lang="en-US" dirty="0" smtClean="0"/>
              <a:t>the system </a:t>
            </a:r>
            <a:r>
              <a:rPr lang="en-US" dirty="0"/>
              <a:t>at a given time e.g.. water level in a reservoir, depth </a:t>
            </a:r>
            <a:r>
              <a:rPr lang="en-US" dirty="0" smtClean="0"/>
              <a:t>of flow</a:t>
            </a:r>
            <a:r>
              <a:rPr lang="en-US" dirty="0"/>
              <a:t>.</a:t>
            </a:r>
          </a:p>
          <a:p>
            <a:r>
              <a:rPr lang="en-US" dirty="0"/>
              <a:t>Systems analysis, </a:t>
            </a:r>
            <a:r>
              <a:rPr lang="en-US" dirty="0" smtClean="0"/>
              <a:t>is </a:t>
            </a:r>
            <a:r>
              <a:rPr lang="en-US" dirty="0"/>
              <a:t>a rational approach for </a:t>
            </a:r>
            <a:r>
              <a:rPr lang="en-US" dirty="0" smtClean="0"/>
              <a:t>arriving at </a:t>
            </a:r>
            <a:r>
              <a:rPr lang="en-US" dirty="0"/>
              <a:t>the management decisions for a particular </a:t>
            </a:r>
            <a:r>
              <a:rPr lang="en-US" dirty="0" smtClean="0"/>
              <a:t>system,</a:t>
            </a:r>
          </a:p>
          <a:p>
            <a:pPr lvl="1"/>
            <a:r>
              <a:rPr lang="en-US" dirty="0" smtClean="0"/>
              <a:t>based </a:t>
            </a:r>
            <a:r>
              <a:rPr lang="en-US" dirty="0"/>
              <a:t>on the systematic and </a:t>
            </a:r>
            <a:r>
              <a:rPr lang="en-US" dirty="0" smtClean="0"/>
              <a:t>efficient </a:t>
            </a:r>
            <a:r>
              <a:rPr lang="en-US" dirty="0" err="1" smtClean="0"/>
              <a:t>organisation</a:t>
            </a:r>
            <a:r>
              <a:rPr lang="en-US" dirty="0" smtClean="0"/>
              <a:t> </a:t>
            </a:r>
            <a:r>
              <a:rPr lang="en-US" dirty="0"/>
              <a:t>and analysis of relevant information.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24</a:t>
            </a:fld>
            <a:endParaRPr lang="en-US"/>
          </a:p>
        </p:txBody>
      </p:sp>
    </p:spTree>
    <p:extLst>
      <p:ext uri="{BB962C8B-B14F-4D97-AF65-F5344CB8AC3E}">
        <p14:creationId xmlns:p14="http://schemas.microsoft.com/office/powerpoint/2010/main" val="2015583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153400" cy="518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25</a:t>
            </a:fld>
            <a:endParaRPr lang="en-US"/>
          </a:p>
        </p:txBody>
      </p:sp>
    </p:spTree>
    <p:extLst>
      <p:ext uri="{BB962C8B-B14F-4D97-AF65-F5344CB8AC3E}">
        <p14:creationId xmlns:p14="http://schemas.microsoft.com/office/powerpoint/2010/main" val="4273800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Classification of Systems</a:t>
            </a:r>
          </a:p>
        </p:txBody>
      </p:sp>
      <p:sp>
        <p:nvSpPr>
          <p:cNvPr id="3" name="Content Placeholder 2"/>
          <p:cNvSpPr>
            <a:spLocks noGrp="1"/>
          </p:cNvSpPr>
          <p:nvPr>
            <p:ph idx="1"/>
          </p:nvPr>
        </p:nvSpPr>
        <p:spPr>
          <a:xfrm>
            <a:off x="228600" y="1143000"/>
            <a:ext cx="8686800" cy="5334000"/>
          </a:xfrm>
        </p:spPr>
        <p:txBody>
          <a:bodyPr>
            <a:normAutofit lnSpcReduction="10000"/>
          </a:bodyPr>
          <a:lstStyle/>
          <a:p>
            <a:r>
              <a:rPr lang="en-US" sz="2400" b="1" dirty="0">
                <a:latin typeface="Times-Bold"/>
              </a:rPr>
              <a:t>Linear and Nonlinear systems</a:t>
            </a:r>
            <a:r>
              <a:rPr lang="en-US" sz="2400" dirty="0">
                <a:latin typeface="Times-Roman"/>
              </a:rPr>
              <a:t>: A linear system is the one in which </a:t>
            </a:r>
            <a:r>
              <a:rPr lang="en-US" sz="2400" dirty="0" smtClean="0">
                <a:latin typeface="Times-Roman"/>
              </a:rPr>
              <a:t>the output </a:t>
            </a:r>
            <a:r>
              <a:rPr lang="en-US" sz="2400" dirty="0">
                <a:latin typeface="Times-Roman"/>
              </a:rPr>
              <a:t>is a constant ratio of the input. In a linear system the </a:t>
            </a:r>
            <a:r>
              <a:rPr lang="en-US" sz="2400" dirty="0" smtClean="0">
                <a:latin typeface="Times-Roman"/>
              </a:rPr>
              <a:t>output due </a:t>
            </a:r>
            <a:r>
              <a:rPr lang="en-US" sz="2400" dirty="0">
                <a:latin typeface="Times-Roman"/>
              </a:rPr>
              <a:t>to a combination of inputs is equal to the sum of the </a:t>
            </a:r>
            <a:r>
              <a:rPr lang="en-US" sz="2400" dirty="0" smtClean="0">
                <a:latin typeface="Times-Roman"/>
              </a:rPr>
              <a:t>outputs from </a:t>
            </a:r>
            <a:r>
              <a:rPr lang="en-US" sz="2400" dirty="0">
                <a:latin typeface="Times-Roman"/>
              </a:rPr>
              <a:t>each of the inputs individually </a:t>
            </a:r>
            <a:r>
              <a:rPr lang="en-US" sz="2400" dirty="0" err="1" smtClean="0">
                <a:latin typeface="Times-Roman"/>
              </a:rPr>
              <a:t>i.e</a:t>
            </a:r>
            <a:r>
              <a:rPr lang="en-US" sz="2400" dirty="0" smtClean="0">
                <a:latin typeface="Times-Roman"/>
              </a:rPr>
              <a:t> </a:t>
            </a:r>
            <a:r>
              <a:rPr lang="en-US" sz="2400" dirty="0">
                <a:latin typeface="Times-Roman"/>
              </a:rPr>
              <a:t>principle of superposition.</a:t>
            </a:r>
          </a:p>
          <a:p>
            <a:r>
              <a:rPr lang="en-US" sz="2400" b="1" dirty="0">
                <a:latin typeface="Times-Bold"/>
              </a:rPr>
              <a:t>Time-variant and Time-invariant systems</a:t>
            </a:r>
            <a:r>
              <a:rPr lang="en-US" sz="2400" dirty="0">
                <a:latin typeface="Times-Roman"/>
              </a:rPr>
              <a:t>: In a time invariant </a:t>
            </a:r>
            <a:r>
              <a:rPr lang="en-US" sz="2400" dirty="0" smtClean="0">
                <a:latin typeface="Times-Roman"/>
              </a:rPr>
              <a:t>system the </a:t>
            </a:r>
            <a:r>
              <a:rPr lang="en-US" sz="2400" dirty="0">
                <a:latin typeface="Times-Roman"/>
              </a:rPr>
              <a:t>input-output relationship does not depend on the time </a:t>
            </a:r>
            <a:r>
              <a:rPr lang="en-US" sz="2400" dirty="0" smtClean="0">
                <a:latin typeface="Times-Roman"/>
              </a:rPr>
              <a:t>of application </a:t>
            </a:r>
            <a:r>
              <a:rPr lang="en-US" sz="2400" dirty="0">
                <a:latin typeface="Times-Roman"/>
              </a:rPr>
              <a:t>of input. i.e. output is the same for the same input at </a:t>
            </a:r>
            <a:r>
              <a:rPr lang="en-US" sz="2400" dirty="0" smtClean="0">
                <a:latin typeface="Times-Roman"/>
              </a:rPr>
              <a:t>all times</a:t>
            </a:r>
            <a:r>
              <a:rPr lang="en-US" sz="2400" dirty="0">
                <a:latin typeface="Times-Roman"/>
              </a:rPr>
              <a:t>. E.g. Unit hydrograph.</a:t>
            </a:r>
          </a:p>
          <a:p>
            <a:r>
              <a:rPr lang="en-US" sz="2400" b="1" dirty="0">
                <a:latin typeface="Times-Bold"/>
              </a:rPr>
              <a:t>Deterministic system and Stochastic system</a:t>
            </a:r>
            <a:r>
              <a:rPr lang="en-US" sz="2400" dirty="0">
                <a:latin typeface="Times-Roman"/>
              </a:rPr>
              <a:t>: In a stochastic </a:t>
            </a:r>
            <a:r>
              <a:rPr lang="en-US" sz="2400" dirty="0" smtClean="0">
                <a:latin typeface="Times-Roman"/>
              </a:rPr>
              <a:t>system the </a:t>
            </a:r>
            <a:r>
              <a:rPr lang="en-US" sz="2400" dirty="0">
                <a:latin typeface="Times-Roman"/>
              </a:rPr>
              <a:t>input-output relationship </a:t>
            </a:r>
            <a:r>
              <a:rPr lang="en-US" sz="2400" dirty="0" smtClean="0">
                <a:latin typeface="Times-Roman"/>
              </a:rPr>
              <a:t>is probabilistic</a:t>
            </a:r>
            <a:r>
              <a:rPr lang="en-US" sz="2400" dirty="0">
                <a:latin typeface="Times-Roman"/>
              </a:rPr>
              <a:t>.</a:t>
            </a:r>
          </a:p>
          <a:p>
            <a:r>
              <a:rPr lang="en-US" sz="2400" b="1" dirty="0">
                <a:latin typeface="Times-Bold"/>
              </a:rPr>
              <a:t>Continuous and Discrete systems</a:t>
            </a:r>
            <a:r>
              <a:rPr lang="en-US" sz="2400" dirty="0">
                <a:latin typeface="Times-Roman"/>
              </a:rPr>
              <a:t>: In continuous system the changes </a:t>
            </a:r>
            <a:r>
              <a:rPr lang="en-US" sz="2400" dirty="0" smtClean="0">
                <a:latin typeface="Times-Roman"/>
              </a:rPr>
              <a:t>in the </a:t>
            </a:r>
            <a:r>
              <a:rPr lang="en-US" sz="2400" dirty="0">
                <a:latin typeface="Times-Roman"/>
              </a:rPr>
              <a:t>system take place continuously.</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26</a:t>
            </a:fld>
            <a:endParaRPr lang="en-US"/>
          </a:p>
        </p:txBody>
      </p:sp>
    </p:spTree>
    <p:extLst>
      <p:ext uri="{BB962C8B-B14F-4D97-AF65-F5344CB8AC3E}">
        <p14:creationId xmlns:p14="http://schemas.microsoft.com/office/powerpoint/2010/main" val="2887186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Hydrologic System</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27</a:t>
            </a:fld>
            <a:endParaRPr lang="en-US"/>
          </a:p>
        </p:txBody>
      </p:sp>
    </p:spTree>
    <p:extLst>
      <p:ext uri="{BB962C8B-B14F-4D97-AF65-F5344CB8AC3E}">
        <p14:creationId xmlns:p14="http://schemas.microsoft.com/office/powerpoint/2010/main" val="383638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System analysis</a:t>
            </a:r>
          </a:p>
        </p:txBody>
      </p:sp>
      <p:sp>
        <p:nvSpPr>
          <p:cNvPr id="3" name="Content Placeholder 2"/>
          <p:cNvSpPr>
            <a:spLocks noGrp="1"/>
          </p:cNvSpPr>
          <p:nvPr>
            <p:ph idx="1"/>
          </p:nvPr>
        </p:nvSpPr>
        <p:spPr>
          <a:xfrm>
            <a:off x="457200" y="1143000"/>
            <a:ext cx="8382000" cy="4983163"/>
          </a:xfrm>
        </p:spPr>
        <p:txBody>
          <a:bodyPr>
            <a:normAutofit/>
          </a:bodyPr>
          <a:lstStyle/>
          <a:p>
            <a:r>
              <a:rPr lang="en-US" sz="2400" dirty="0">
                <a:latin typeface="Times-Roman"/>
              </a:rPr>
              <a:t>An optimal plan is selected through a systematic search </a:t>
            </a:r>
            <a:r>
              <a:rPr lang="en-US" sz="2400" dirty="0" smtClean="0">
                <a:latin typeface="Times-Roman"/>
              </a:rPr>
              <a:t>and evaluation </a:t>
            </a:r>
            <a:r>
              <a:rPr lang="en-US" sz="2400" dirty="0">
                <a:latin typeface="Times-Roman"/>
              </a:rPr>
              <a:t>of various alternatives that meet the objectives </a:t>
            </a:r>
            <a:r>
              <a:rPr lang="en-US" sz="2400" dirty="0" smtClean="0">
                <a:latin typeface="Times-Roman"/>
              </a:rPr>
              <a:t>and constraints</a:t>
            </a:r>
            <a:endParaRPr lang="en-US" sz="2400" dirty="0">
              <a:latin typeface="Times-Roman"/>
            </a:endParaRPr>
          </a:p>
          <a:p>
            <a:pPr marL="0" indent="0">
              <a:buNone/>
            </a:pPr>
            <a:r>
              <a:rPr lang="en-US" sz="2400" dirty="0">
                <a:latin typeface="Times-Roman"/>
              </a:rPr>
              <a:t>• System analysis consists of five steps:</a:t>
            </a:r>
          </a:p>
          <a:p>
            <a:pPr marL="400050" lvl="1" indent="0">
              <a:buNone/>
            </a:pPr>
            <a:r>
              <a:rPr lang="en-US" sz="2000" dirty="0">
                <a:latin typeface="Times-Roman"/>
              </a:rPr>
              <a:t>– </a:t>
            </a:r>
            <a:r>
              <a:rPr lang="en-US" sz="2400" dirty="0">
                <a:latin typeface="Times-Roman"/>
              </a:rPr>
              <a:t>Defining the problem</a:t>
            </a:r>
          </a:p>
          <a:p>
            <a:pPr marL="400050" lvl="1" indent="0">
              <a:buNone/>
            </a:pPr>
            <a:r>
              <a:rPr lang="en-US" sz="2400" dirty="0">
                <a:latin typeface="Times-Roman"/>
              </a:rPr>
              <a:t>– Identifying the system and its elements</a:t>
            </a:r>
          </a:p>
          <a:p>
            <a:pPr marL="400050" lvl="1" indent="0">
              <a:buNone/>
            </a:pPr>
            <a:r>
              <a:rPr lang="en-US" sz="2400" dirty="0">
                <a:latin typeface="Times-Roman"/>
              </a:rPr>
              <a:t>– Defining the objectives and constraints</a:t>
            </a:r>
          </a:p>
          <a:p>
            <a:pPr marL="400050" lvl="1" indent="0">
              <a:buNone/>
            </a:pPr>
            <a:r>
              <a:rPr lang="en-US" sz="2400" dirty="0">
                <a:latin typeface="Times-Roman"/>
              </a:rPr>
              <a:t>– Identify feasible alternatives that satisfy the above </a:t>
            </a:r>
            <a:r>
              <a:rPr lang="en-US" sz="2400" dirty="0" smtClean="0">
                <a:latin typeface="Times-Roman"/>
              </a:rPr>
              <a:t>said constraints</a:t>
            </a:r>
            <a:endParaRPr lang="en-US" sz="2400" dirty="0">
              <a:latin typeface="Times-Roman"/>
            </a:endParaRPr>
          </a:p>
          <a:p>
            <a:pPr marL="400050" lvl="1" indent="0">
              <a:buNone/>
            </a:pPr>
            <a:r>
              <a:rPr lang="en-US" sz="2400" dirty="0">
                <a:latin typeface="Times-Roman"/>
              </a:rPr>
              <a:t>– Identify the most efficient alternative that best meets </a:t>
            </a:r>
            <a:r>
              <a:rPr lang="en-US" sz="2400" dirty="0" smtClean="0">
                <a:latin typeface="Times-Roman"/>
              </a:rPr>
              <a:t>the objectives</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28</a:t>
            </a:fld>
            <a:endParaRPr lang="en-US"/>
          </a:p>
        </p:txBody>
      </p:sp>
    </p:spTree>
    <p:extLst>
      <p:ext uri="{BB962C8B-B14F-4D97-AF65-F5344CB8AC3E}">
        <p14:creationId xmlns:p14="http://schemas.microsoft.com/office/powerpoint/2010/main" val="636285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Need for system approach</a:t>
            </a:r>
          </a:p>
        </p:txBody>
      </p:sp>
      <p:sp>
        <p:nvSpPr>
          <p:cNvPr id="3" name="Content Placeholder 2"/>
          <p:cNvSpPr>
            <a:spLocks noGrp="1"/>
          </p:cNvSpPr>
          <p:nvPr>
            <p:ph idx="1"/>
          </p:nvPr>
        </p:nvSpPr>
        <p:spPr>
          <a:xfrm>
            <a:off x="457200" y="1066800"/>
            <a:ext cx="8229600" cy="5486400"/>
          </a:xfrm>
        </p:spPr>
        <p:txBody>
          <a:bodyPr>
            <a:normAutofit/>
          </a:bodyPr>
          <a:lstStyle/>
          <a:p>
            <a:r>
              <a:rPr lang="en-US" sz="2400" dirty="0">
                <a:latin typeface="Times-Roman"/>
              </a:rPr>
              <a:t>Water resource projects are large-scale and most of the </a:t>
            </a:r>
            <a:r>
              <a:rPr lang="en-US" sz="2400" dirty="0" smtClean="0">
                <a:latin typeface="Times-Roman"/>
              </a:rPr>
              <a:t>times permanent </a:t>
            </a:r>
            <a:r>
              <a:rPr lang="en-US" sz="2400" dirty="0">
                <a:latin typeface="Times-Roman"/>
              </a:rPr>
              <a:t>ones</a:t>
            </a:r>
          </a:p>
          <a:p>
            <a:r>
              <a:rPr lang="en-US" sz="2400" dirty="0" smtClean="0">
                <a:latin typeface="Times-Roman"/>
              </a:rPr>
              <a:t>They </a:t>
            </a:r>
            <a:r>
              <a:rPr lang="en-US" sz="2400" dirty="0">
                <a:latin typeface="Times-Roman"/>
              </a:rPr>
              <a:t>have huge impact on both society and economy</a:t>
            </a:r>
          </a:p>
          <a:p>
            <a:r>
              <a:rPr lang="en-US" sz="2400" dirty="0" smtClean="0">
                <a:latin typeface="Times-Roman"/>
              </a:rPr>
              <a:t>They </a:t>
            </a:r>
            <a:r>
              <a:rPr lang="en-US" sz="2400" dirty="0">
                <a:latin typeface="Times-Roman"/>
              </a:rPr>
              <a:t>need the participation from various fields simultaneously</a:t>
            </a:r>
          </a:p>
          <a:p>
            <a:r>
              <a:rPr lang="en-US" sz="2400" dirty="0" smtClean="0">
                <a:latin typeface="Times-Roman"/>
              </a:rPr>
              <a:t>Require </a:t>
            </a:r>
            <a:r>
              <a:rPr lang="en-US" sz="2400" dirty="0">
                <a:latin typeface="Times-Roman"/>
              </a:rPr>
              <a:t>heavy capital investments and hence have a </a:t>
            </a:r>
            <a:r>
              <a:rPr lang="en-US" sz="2400" dirty="0" smtClean="0">
                <a:latin typeface="Times-Roman"/>
              </a:rPr>
              <a:t>major  effect on economy even </a:t>
            </a:r>
            <a:r>
              <a:rPr lang="en-US" sz="2400" dirty="0">
                <a:latin typeface="Times-Roman"/>
              </a:rPr>
              <a:t>a small improvement over traditional solution is desirable</a:t>
            </a:r>
          </a:p>
          <a:p>
            <a:r>
              <a:rPr lang="en-US" sz="2400" dirty="0" smtClean="0">
                <a:latin typeface="Times-Roman"/>
              </a:rPr>
              <a:t> </a:t>
            </a:r>
            <a:r>
              <a:rPr lang="en-US" sz="2400" dirty="0">
                <a:latin typeface="Times-Roman"/>
              </a:rPr>
              <a:t>Adoption of systems approach is better than </a:t>
            </a:r>
            <a:r>
              <a:rPr lang="en-US" sz="2400" dirty="0" smtClean="0">
                <a:latin typeface="Times-Roman"/>
              </a:rPr>
              <a:t>conventional techniques </a:t>
            </a:r>
            <a:r>
              <a:rPr lang="en-US" sz="2400" dirty="0">
                <a:latin typeface="Times-Roman"/>
              </a:rPr>
              <a:t>based only on experience, to achieve an </a:t>
            </a:r>
            <a:r>
              <a:rPr lang="en-US" sz="2400" dirty="0" smtClean="0">
                <a:latin typeface="Times-Roman"/>
              </a:rPr>
              <a:t>improved overall </a:t>
            </a:r>
            <a:r>
              <a:rPr lang="en-US" sz="2400" dirty="0">
                <a:latin typeface="Times-Roman"/>
              </a:rPr>
              <a:t>project output</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29</a:t>
            </a:fld>
            <a:endParaRPr lang="en-US"/>
          </a:p>
        </p:txBody>
      </p:sp>
    </p:spTree>
    <p:extLst>
      <p:ext uri="{BB962C8B-B14F-4D97-AF65-F5344CB8AC3E}">
        <p14:creationId xmlns:p14="http://schemas.microsoft.com/office/powerpoint/2010/main" val="3182247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lstStyle/>
          <a:p>
            <a:pPr lvl="0"/>
            <a:r>
              <a:rPr lang="en-US" sz="2400" dirty="0">
                <a:solidFill>
                  <a:prstClr val="black"/>
                </a:solidFill>
                <a:latin typeface="Times New Roman" pitchFamily="18" charset="0"/>
                <a:cs typeface="Times New Roman" pitchFamily="18" charset="0"/>
              </a:rPr>
              <a:t>The objectives of water resources development are more varied now</a:t>
            </a:r>
            <a:r>
              <a:rPr lang="en-US" sz="2400" dirty="0" smtClean="0">
                <a:solidFill>
                  <a:prstClr val="black"/>
                </a:solidFill>
                <a:latin typeface="Times New Roman" pitchFamily="18" charset="0"/>
                <a:cs typeface="Times New Roman" pitchFamily="18" charset="0"/>
              </a:rPr>
              <a:t>.</a:t>
            </a:r>
          </a:p>
          <a:p>
            <a:pPr lvl="0"/>
            <a:r>
              <a:rPr lang="en-US" sz="2400" dirty="0" smtClean="0">
                <a:solidFill>
                  <a:prstClr val="black"/>
                </a:solidFill>
                <a:latin typeface="Times New Roman" pitchFamily="18" charset="0"/>
                <a:cs typeface="Times New Roman" pitchFamily="18" charset="0"/>
              </a:rPr>
              <a:t>Now a day:</a:t>
            </a:r>
            <a:endParaRPr lang="en-US" sz="2400" dirty="0">
              <a:solidFill>
                <a:prstClr val="black"/>
              </a:solidFill>
              <a:latin typeface="Times New Roman" pitchFamily="18" charset="0"/>
              <a:cs typeface="Times New Roman" pitchFamily="18" charset="0"/>
            </a:endParaRPr>
          </a:p>
          <a:p>
            <a:pPr lvl="1"/>
            <a:r>
              <a:rPr lang="en-US" sz="2200" dirty="0" smtClean="0">
                <a:solidFill>
                  <a:prstClr val="black"/>
                </a:solidFill>
                <a:latin typeface="Times New Roman" pitchFamily="18" charset="0"/>
                <a:cs typeface="Times New Roman" pitchFamily="18" charset="0"/>
              </a:rPr>
              <a:t>Pollution </a:t>
            </a:r>
            <a:r>
              <a:rPr lang="en-US" sz="2200" dirty="0">
                <a:solidFill>
                  <a:prstClr val="black"/>
                </a:solidFill>
                <a:latin typeface="Times New Roman" pitchFamily="18" charset="0"/>
                <a:cs typeface="Times New Roman" pitchFamily="18" charset="0"/>
              </a:rPr>
              <a:t>control, </a:t>
            </a:r>
            <a:endParaRPr lang="en-US" sz="2200" dirty="0" smtClean="0">
              <a:solidFill>
                <a:prstClr val="black"/>
              </a:solidFill>
              <a:latin typeface="Times New Roman" pitchFamily="18" charset="0"/>
              <a:cs typeface="Times New Roman" pitchFamily="18" charset="0"/>
            </a:endParaRPr>
          </a:p>
          <a:p>
            <a:pPr lvl="1"/>
            <a:r>
              <a:rPr lang="en-US" sz="2200" dirty="0" smtClean="0">
                <a:solidFill>
                  <a:prstClr val="black"/>
                </a:solidFill>
                <a:latin typeface="Times New Roman" pitchFamily="18" charset="0"/>
                <a:cs typeface="Times New Roman" pitchFamily="18" charset="0"/>
              </a:rPr>
              <a:t>repulsion </a:t>
            </a:r>
            <a:r>
              <a:rPr lang="en-US" sz="2200" dirty="0">
                <a:solidFill>
                  <a:prstClr val="black"/>
                </a:solidFill>
                <a:latin typeface="Times New Roman" pitchFamily="18" charset="0"/>
                <a:cs typeface="Times New Roman" pitchFamily="18" charset="0"/>
              </a:rPr>
              <a:t>of saline water, </a:t>
            </a:r>
            <a:endParaRPr lang="en-US" sz="2200" dirty="0" smtClean="0">
              <a:solidFill>
                <a:prstClr val="black"/>
              </a:solidFill>
              <a:latin typeface="Times New Roman" pitchFamily="18" charset="0"/>
              <a:cs typeface="Times New Roman" pitchFamily="18" charset="0"/>
            </a:endParaRPr>
          </a:p>
          <a:p>
            <a:pPr lvl="1"/>
            <a:r>
              <a:rPr lang="en-US" sz="2200" dirty="0" smtClean="0">
                <a:solidFill>
                  <a:prstClr val="black"/>
                </a:solidFill>
                <a:latin typeface="Times New Roman" pitchFamily="18" charset="0"/>
                <a:cs typeface="Times New Roman" pitchFamily="18" charset="0"/>
              </a:rPr>
              <a:t>preservation </a:t>
            </a:r>
            <a:r>
              <a:rPr lang="en-US" sz="2200" dirty="0">
                <a:solidFill>
                  <a:prstClr val="black"/>
                </a:solidFill>
                <a:latin typeface="Times New Roman" pitchFamily="18" charset="0"/>
                <a:cs typeface="Times New Roman" pitchFamily="18" charset="0"/>
              </a:rPr>
              <a:t>of natural rivers,</a:t>
            </a:r>
          </a:p>
          <a:p>
            <a:pPr lvl="1"/>
            <a:r>
              <a:rPr lang="en-US" sz="2200" dirty="0">
                <a:solidFill>
                  <a:prstClr val="black"/>
                </a:solidFill>
                <a:latin typeface="Times New Roman" pitchFamily="18" charset="0"/>
                <a:cs typeface="Times New Roman" pitchFamily="18" charset="0"/>
              </a:rPr>
              <a:t>beautification, </a:t>
            </a:r>
            <a:endParaRPr lang="en-US" sz="2200" dirty="0" smtClean="0">
              <a:solidFill>
                <a:prstClr val="black"/>
              </a:solidFill>
              <a:latin typeface="Times New Roman" pitchFamily="18" charset="0"/>
              <a:cs typeface="Times New Roman" pitchFamily="18" charset="0"/>
            </a:endParaRPr>
          </a:p>
          <a:p>
            <a:pPr lvl="1"/>
            <a:r>
              <a:rPr lang="en-US" sz="2200" dirty="0" smtClean="0">
                <a:solidFill>
                  <a:prstClr val="black"/>
                </a:solidFill>
                <a:latin typeface="Times New Roman" pitchFamily="18" charset="0"/>
                <a:cs typeface="Times New Roman" pitchFamily="18" charset="0"/>
              </a:rPr>
              <a:t>groundwater </a:t>
            </a:r>
            <a:r>
              <a:rPr lang="en-US" sz="2200" dirty="0">
                <a:solidFill>
                  <a:prstClr val="black"/>
                </a:solidFill>
                <a:latin typeface="Times New Roman" pitchFamily="18" charset="0"/>
                <a:cs typeface="Times New Roman" pitchFamily="18" charset="0"/>
              </a:rPr>
              <a:t>replenishment, </a:t>
            </a:r>
            <a:endParaRPr lang="en-US" sz="2200" dirty="0" smtClean="0">
              <a:solidFill>
                <a:prstClr val="black"/>
              </a:solidFill>
              <a:latin typeface="Times New Roman" pitchFamily="18" charset="0"/>
              <a:cs typeface="Times New Roman" pitchFamily="18" charset="0"/>
            </a:endParaRPr>
          </a:p>
          <a:p>
            <a:pPr lvl="1"/>
            <a:r>
              <a:rPr lang="en-US" sz="2200" dirty="0" smtClean="0">
                <a:solidFill>
                  <a:prstClr val="black"/>
                </a:solidFill>
                <a:latin typeface="Times New Roman" pitchFamily="18" charset="0"/>
                <a:cs typeface="Times New Roman" pitchFamily="18" charset="0"/>
              </a:rPr>
              <a:t>and </a:t>
            </a:r>
            <a:r>
              <a:rPr lang="en-US" sz="2200" dirty="0">
                <a:solidFill>
                  <a:prstClr val="black"/>
                </a:solidFill>
                <a:latin typeface="Times New Roman" pitchFamily="18" charset="0"/>
                <a:cs typeface="Times New Roman" pitchFamily="18" charset="0"/>
              </a:rPr>
              <a:t>a host of other equally non-quantifiable and competitive purposes now demand equal attention along with economic purposes.</a:t>
            </a:r>
          </a:p>
          <a:p>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a:t>
            </a:fld>
            <a:endParaRPr lang="en-US"/>
          </a:p>
        </p:txBody>
      </p:sp>
    </p:spTree>
    <p:extLst>
      <p:ext uri="{BB962C8B-B14F-4D97-AF65-F5344CB8AC3E}">
        <p14:creationId xmlns:p14="http://schemas.microsoft.com/office/powerpoint/2010/main" val="399434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2. Modeling methods </a:t>
            </a:r>
            <a:endParaRPr lang="en-US" dirty="0"/>
          </a:p>
        </p:txBody>
      </p:sp>
      <p:sp>
        <p:nvSpPr>
          <p:cNvPr id="3" name="Content Placeholder 2"/>
          <p:cNvSpPr>
            <a:spLocks noGrp="1"/>
          </p:cNvSpPr>
          <p:nvPr>
            <p:ph idx="1"/>
          </p:nvPr>
        </p:nvSpPr>
        <p:spPr>
          <a:xfrm>
            <a:off x="457200" y="838200"/>
            <a:ext cx="8229600" cy="5867400"/>
          </a:xfrm>
        </p:spPr>
        <p:txBody>
          <a:bodyPr>
            <a:normAutofit/>
          </a:bodyPr>
          <a:lstStyle/>
          <a:p>
            <a:pPr marL="0" indent="0">
              <a:buNone/>
            </a:pPr>
            <a:r>
              <a:rPr lang="en-US" sz="2400" u="sng" dirty="0" smtClean="0">
                <a:solidFill>
                  <a:srgbClr val="FFFF00"/>
                </a:solidFill>
                <a:latin typeface="Helvetica"/>
              </a:rPr>
              <a:t> </a:t>
            </a:r>
            <a:r>
              <a:rPr lang="en-US" sz="2400" b="1" u="sng" dirty="0" smtClean="0">
                <a:latin typeface="Helvetica"/>
              </a:rPr>
              <a:t>Optimization </a:t>
            </a:r>
            <a:r>
              <a:rPr lang="en-US" sz="2400" b="1" u="sng" dirty="0" err="1">
                <a:latin typeface="Helvetica"/>
              </a:rPr>
              <a:t>vs</a:t>
            </a:r>
            <a:r>
              <a:rPr lang="en-US" sz="2400" b="1" u="sng" dirty="0">
                <a:latin typeface="Helvetica"/>
              </a:rPr>
              <a:t> </a:t>
            </a:r>
            <a:r>
              <a:rPr lang="en-US" sz="2400" b="1" u="sng" dirty="0" smtClean="0">
                <a:latin typeface="Helvetica"/>
              </a:rPr>
              <a:t>simulation</a:t>
            </a:r>
          </a:p>
          <a:p>
            <a:r>
              <a:rPr lang="en-US" sz="2400" dirty="0">
                <a:latin typeface="Times-Roman"/>
              </a:rPr>
              <a:t>Simulation models: Predict response to </a:t>
            </a:r>
            <a:r>
              <a:rPr lang="en-US" sz="2400" b="1" dirty="0">
                <a:latin typeface="Times-Bold"/>
              </a:rPr>
              <a:t>given design</a:t>
            </a:r>
          </a:p>
          <a:p>
            <a:pPr marL="0" indent="0">
              <a:buNone/>
            </a:pPr>
            <a:r>
              <a:rPr lang="en-US" sz="2400" dirty="0">
                <a:latin typeface="Times-Roman"/>
              </a:rPr>
              <a:t>• Optimization models: Identify </a:t>
            </a:r>
            <a:r>
              <a:rPr lang="en-US" sz="2400" b="1" dirty="0">
                <a:latin typeface="Times-Bold"/>
              </a:rPr>
              <a:t>optimal designs </a:t>
            </a:r>
            <a:r>
              <a:rPr lang="en-US" sz="2400" dirty="0">
                <a:latin typeface="Times-Roman"/>
              </a:rPr>
              <a:t>or policies</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09800"/>
            <a:ext cx="8534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30</a:t>
            </a:fld>
            <a:endParaRPr lang="en-US"/>
          </a:p>
        </p:txBody>
      </p:sp>
    </p:spTree>
    <p:extLst>
      <p:ext uri="{BB962C8B-B14F-4D97-AF65-F5344CB8AC3E}">
        <p14:creationId xmlns:p14="http://schemas.microsoft.com/office/powerpoint/2010/main" val="3264775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49490"/>
          </a:xfrm>
        </p:spPr>
        <p:txBody>
          <a:bodyPr>
            <a:normAutofit fontScale="90000"/>
          </a:bodyPr>
          <a:lstStyle/>
          <a:p>
            <a:r>
              <a:rPr lang="en-US" dirty="0"/>
              <a:t>Optimization </a:t>
            </a:r>
            <a:r>
              <a:rPr lang="en-US" dirty="0" err="1"/>
              <a:t>vs</a:t>
            </a:r>
            <a:r>
              <a:rPr lang="en-US" dirty="0"/>
              <a:t> simulation</a:t>
            </a:r>
          </a:p>
        </p:txBody>
      </p:sp>
      <p:sp>
        <p:nvSpPr>
          <p:cNvPr id="3" name="Content Placeholder 2"/>
          <p:cNvSpPr>
            <a:spLocks noGrp="1"/>
          </p:cNvSpPr>
          <p:nvPr>
            <p:ph idx="1"/>
          </p:nvPr>
        </p:nvSpPr>
        <p:spPr>
          <a:xfrm>
            <a:off x="228600" y="990600"/>
            <a:ext cx="8686800" cy="5562600"/>
          </a:xfrm>
        </p:spPr>
        <p:txBody>
          <a:bodyPr>
            <a:normAutofit lnSpcReduction="10000"/>
          </a:bodyPr>
          <a:lstStyle/>
          <a:p>
            <a:r>
              <a:rPr lang="en-US" sz="2400" dirty="0">
                <a:latin typeface="Times-Roman"/>
              </a:rPr>
              <a:t>Optimization models eliminate the worst solutions.</a:t>
            </a:r>
          </a:p>
          <a:p>
            <a:r>
              <a:rPr lang="en-US" sz="2400" dirty="0" smtClean="0">
                <a:latin typeface="Times-Roman"/>
              </a:rPr>
              <a:t> </a:t>
            </a:r>
            <a:r>
              <a:rPr lang="en-US" sz="2400" dirty="0">
                <a:latin typeface="Times-Roman"/>
              </a:rPr>
              <a:t>Simulation tools evaluate the performance for various configurations </a:t>
            </a:r>
            <a:r>
              <a:rPr lang="en-US" sz="2400" dirty="0" smtClean="0">
                <a:latin typeface="Times-Roman"/>
              </a:rPr>
              <a:t>of the </a:t>
            </a:r>
            <a:r>
              <a:rPr lang="en-US" sz="2400" dirty="0">
                <a:latin typeface="Times-Roman"/>
              </a:rPr>
              <a:t>system; but they are not effective for choosing the best </a:t>
            </a:r>
            <a:r>
              <a:rPr lang="en-US" sz="2400" dirty="0" err="1">
                <a:latin typeface="Times-Roman"/>
              </a:rPr>
              <a:t>config</a:t>
            </a:r>
            <a:r>
              <a:rPr lang="en-US" sz="2400" dirty="0">
                <a:latin typeface="Times-Roman"/>
              </a:rPr>
              <a:t>.</a:t>
            </a:r>
          </a:p>
          <a:p>
            <a:r>
              <a:rPr lang="en-US" sz="2400" dirty="0" smtClean="0">
                <a:latin typeface="Times-Roman"/>
              </a:rPr>
              <a:t> </a:t>
            </a:r>
            <a:r>
              <a:rPr lang="en-US" sz="2400" dirty="0">
                <a:latin typeface="Times-Roman"/>
              </a:rPr>
              <a:t>Simulation simply addresses ‘what-if’ scenarios – what may happen </a:t>
            </a:r>
            <a:r>
              <a:rPr lang="en-US" sz="2400" dirty="0" smtClean="0">
                <a:latin typeface="Times-Roman"/>
              </a:rPr>
              <a:t>if a </a:t>
            </a:r>
            <a:r>
              <a:rPr lang="en-US" sz="2400" dirty="0">
                <a:latin typeface="Times-Roman"/>
              </a:rPr>
              <a:t>particular scenario is assumed.</a:t>
            </a:r>
          </a:p>
          <a:p>
            <a:r>
              <a:rPr lang="en-US" sz="2400" dirty="0" smtClean="0">
                <a:latin typeface="Times-Roman"/>
              </a:rPr>
              <a:t>Simulation </a:t>
            </a:r>
            <a:r>
              <a:rPr lang="en-US" sz="2400" dirty="0">
                <a:latin typeface="Times-Roman"/>
              </a:rPr>
              <a:t>is not feasible when there are too many alternatives </a:t>
            </a:r>
            <a:r>
              <a:rPr lang="en-US" sz="2400" dirty="0" smtClean="0">
                <a:latin typeface="Times-Roman"/>
              </a:rPr>
              <a:t>for decision </a:t>
            </a:r>
            <a:r>
              <a:rPr lang="en-US" sz="2400" dirty="0">
                <a:latin typeface="Times-Roman"/>
              </a:rPr>
              <a:t>variables, which demand an enormous computational effort.</a:t>
            </a:r>
          </a:p>
          <a:p>
            <a:r>
              <a:rPr lang="en-US" sz="2400" dirty="0" smtClean="0">
                <a:latin typeface="Times-Roman"/>
              </a:rPr>
              <a:t>Optimization </a:t>
            </a:r>
            <a:r>
              <a:rPr lang="en-US" sz="2400" dirty="0">
                <a:latin typeface="Times-Roman"/>
              </a:rPr>
              <a:t>will determine the best decision; but the solution is </a:t>
            </a:r>
            <a:r>
              <a:rPr lang="en-US" sz="2400" dirty="0" smtClean="0">
                <a:latin typeface="Times-Roman"/>
              </a:rPr>
              <a:t>often based </a:t>
            </a:r>
            <a:r>
              <a:rPr lang="en-US" sz="2400" dirty="0">
                <a:latin typeface="Times-Roman"/>
              </a:rPr>
              <a:t>on many limiting assumptions.</a:t>
            </a:r>
          </a:p>
          <a:p>
            <a:r>
              <a:rPr lang="en-US" sz="2400" dirty="0" smtClean="0">
                <a:latin typeface="Times-Roman"/>
              </a:rPr>
              <a:t> </a:t>
            </a:r>
            <a:r>
              <a:rPr lang="en-US" sz="2400" dirty="0">
                <a:latin typeface="Times-Roman"/>
              </a:rPr>
              <a:t>Full advantage of systems techniques: Optimization should be used </a:t>
            </a:r>
            <a:r>
              <a:rPr lang="en-US" sz="2400" dirty="0" smtClean="0">
                <a:latin typeface="Times-Roman"/>
              </a:rPr>
              <a:t>to define </a:t>
            </a:r>
            <a:r>
              <a:rPr lang="en-US" sz="2400" dirty="0">
                <a:latin typeface="Times-Roman"/>
              </a:rPr>
              <a:t>a relatively small number of good alternatives that can later </a:t>
            </a:r>
            <a:r>
              <a:rPr lang="en-US" sz="2400" dirty="0" smtClean="0">
                <a:latin typeface="Times-Roman"/>
              </a:rPr>
              <a:t>be tested</a:t>
            </a:r>
            <a:r>
              <a:rPr lang="en-US" sz="2400" dirty="0">
                <a:latin typeface="Times-Roman"/>
              </a:rPr>
              <a:t>, evaluated and improved by means of simulation.</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31</a:t>
            </a:fld>
            <a:endParaRPr lang="en-US"/>
          </a:p>
        </p:txBody>
      </p:sp>
    </p:spTree>
    <p:extLst>
      <p:ext uri="{BB962C8B-B14F-4D97-AF65-F5344CB8AC3E}">
        <p14:creationId xmlns:p14="http://schemas.microsoft.com/office/powerpoint/2010/main" val="1145650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Optimization</a:t>
            </a:r>
          </a:p>
        </p:txBody>
      </p:sp>
      <p:sp>
        <p:nvSpPr>
          <p:cNvPr id="3" name="Content Placeholder 2"/>
          <p:cNvSpPr>
            <a:spLocks noGrp="1"/>
          </p:cNvSpPr>
          <p:nvPr>
            <p:ph idx="1"/>
          </p:nvPr>
        </p:nvSpPr>
        <p:spPr>
          <a:xfrm>
            <a:off x="457200" y="990600"/>
            <a:ext cx="8229600" cy="5135563"/>
          </a:xfrm>
        </p:spPr>
        <p:txBody>
          <a:bodyPr>
            <a:normAutofit/>
          </a:bodyPr>
          <a:lstStyle/>
          <a:p>
            <a:pPr>
              <a:buFont typeface="Wingdings" pitchFamily="2" charset="2"/>
              <a:buChar char="v"/>
            </a:pPr>
            <a:r>
              <a:rPr lang="en-US" sz="2400" dirty="0">
                <a:solidFill>
                  <a:srgbClr val="000000"/>
                </a:solidFill>
                <a:latin typeface="Times New Roman" pitchFamily="18" charset="0"/>
                <a:cs typeface="Times New Roman" pitchFamily="18" charset="0"/>
              </a:rPr>
              <a:t>Basic components of an optimization problem :</a:t>
            </a:r>
          </a:p>
          <a:p>
            <a:r>
              <a:rPr lang="en-US" sz="2400" dirty="0" smtClean="0">
                <a:solidFill>
                  <a:srgbClr val="6633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An </a:t>
            </a:r>
            <a:r>
              <a:rPr lang="en-US" sz="2400" b="1" dirty="0">
                <a:solidFill>
                  <a:srgbClr val="000000"/>
                </a:solidFill>
                <a:latin typeface="Times New Roman" pitchFamily="18" charset="0"/>
                <a:cs typeface="Times New Roman" pitchFamily="18" charset="0"/>
              </a:rPr>
              <a:t>objective function </a:t>
            </a:r>
            <a:r>
              <a:rPr lang="en-US" sz="2400" dirty="0">
                <a:solidFill>
                  <a:srgbClr val="000000"/>
                </a:solidFill>
                <a:latin typeface="Times New Roman" pitchFamily="18" charset="0"/>
                <a:cs typeface="Times New Roman" pitchFamily="18" charset="0"/>
              </a:rPr>
              <a:t>expresses the main aim of the </a:t>
            </a:r>
            <a:r>
              <a:rPr lang="en-US" sz="2400" dirty="0" smtClean="0">
                <a:solidFill>
                  <a:srgbClr val="000000"/>
                </a:solidFill>
                <a:latin typeface="Times New Roman" pitchFamily="18" charset="0"/>
                <a:cs typeface="Times New Roman" pitchFamily="18" charset="0"/>
              </a:rPr>
              <a:t>model which </a:t>
            </a:r>
            <a:r>
              <a:rPr lang="en-US" sz="2400" dirty="0">
                <a:solidFill>
                  <a:srgbClr val="000000"/>
                </a:solidFill>
                <a:latin typeface="Times New Roman" pitchFamily="18" charset="0"/>
                <a:cs typeface="Times New Roman" pitchFamily="18" charset="0"/>
              </a:rPr>
              <a:t>is either to be minimized or maximized.</a:t>
            </a:r>
          </a:p>
          <a:p>
            <a:r>
              <a:rPr lang="en-US" sz="2400" dirty="0" smtClean="0">
                <a:solidFill>
                  <a:srgbClr val="6633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Set of </a:t>
            </a:r>
            <a:r>
              <a:rPr lang="en-US" sz="2400" b="1" dirty="0">
                <a:solidFill>
                  <a:srgbClr val="000000"/>
                </a:solidFill>
                <a:latin typeface="Times New Roman" pitchFamily="18" charset="0"/>
                <a:cs typeface="Times New Roman" pitchFamily="18" charset="0"/>
              </a:rPr>
              <a:t>unknowns </a:t>
            </a:r>
            <a:r>
              <a:rPr lang="en-US" sz="2400" dirty="0">
                <a:solidFill>
                  <a:srgbClr val="000000"/>
                </a:solidFill>
                <a:latin typeface="Times New Roman" pitchFamily="18" charset="0"/>
                <a:cs typeface="Times New Roman" pitchFamily="18" charset="0"/>
              </a:rPr>
              <a:t>or </a:t>
            </a:r>
            <a:r>
              <a:rPr lang="en-US" sz="2400" b="1" dirty="0">
                <a:solidFill>
                  <a:srgbClr val="000000"/>
                </a:solidFill>
                <a:latin typeface="Times New Roman" pitchFamily="18" charset="0"/>
                <a:cs typeface="Times New Roman" pitchFamily="18" charset="0"/>
              </a:rPr>
              <a:t>variables </a:t>
            </a:r>
            <a:r>
              <a:rPr lang="en-US" sz="2400" dirty="0">
                <a:solidFill>
                  <a:srgbClr val="000000"/>
                </a:solidFill>
                <a:latin typeface="Times New Roman" pitchFamily="18" charset="0"/>
                <a:cs typeface="Times New Roman" pitchFamily="18" charset="0"/>
              </a:rPr>
              <a:t>which control the value of </a:t>
            </a:r>
            <a:r>
              <a:rPr lang="en-US" sz="2400" dirty="0" smtClean="0">
                <a:solidFill>
                  <a:srgbClr val="000000"/>
                </a:solidFill>
                <a:latin typeface="Times New Roman" pitchFamily="18" charset="0"/>
                <a:cs typeface="Times New Roman" pitchFamily="18" charset="0"/>
              </a:rPr>
              <a:t>the objective </a:t>
            </a:r>
            <a:r>
              <a:rPr lang="en-US" sz="2400" dirty="0">
                <a:solidFill>
                  <a:srgbClr val="000000"/>
                </a:solidFill>
                <a:latin typeface="Times New Roman" pitchFamily="18" charset="0"/>
                <a:cs typeface="Times New Roman" pitchFamily="18" charset="0"/>
              </a:rPr>
              <a:t>function.</a:t>
            </a:r>
          </a:p>
          <a:p>
            <a:r>
              <a:rPr lang="en-US" sz="2400" dirty="0" smtClean="0">
                <a:solidFill>
                  <a:srgbClr val="6633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Set of </a:t>
            </a:r>
            <a:r>
              <a:rPr lang="en-US" sz="2400" b="1" dirty="0">
                <a:solidFill>
                  <a:srgbClr val="000000"/>
                </a:solidFill>
                <a:latin typeface="Times New Roman" pitchFamily="18" charset="0"/>
                <a:cs typeface="Times New Roman" pitchFamily="18" charset="0"/>
              </a:rPr>
              <a:t>constraints </a:t>
            </a:r>
            <a:r>
              <a:rPr lang="en-US" sz="2400" dirty="0">
                <a:solidFill>
                  <a:srgbClr val="000000"/>
                </a:solidFill>
                <a:latin typeface="Times New Roman" pitchFamily="18" charset="0"/>
                <a:cs typeface="Times New Roman" pitchFamily="18" charset="0"/>
              </a:rPr>
              <a:t>that allow the unknowns to take on </a:t>
            </a:r>
            <a:r>
              <a:rPr lang="en-US" sz="2400" dirty="0" smtClean="0">
                <a:solidFill>
                  <a:srgbClr val="000000"/>
                </a:solidFill>
                <a:latin typeface="Times New Roman" pitchFamily="18" charset="0"/>
                <a:cs typeface="Times New Roman" pitchFamily="18" charset="0"/>
              </a:rPr>
              <a:t>certain values </a:t>
            </a:r>
            <a:r>
              <a:rPr lang="en-US" sz="2400" dirty="0">
                <a:solidFill>
                  <a:srgbClr val="000000"/>
                </a:solidFill>
                <a:latin typeface="Times New Roman" pitchFamily="18" charset="0"/>
                <a:cs typeface="Times New Roman" pitchFamily="18" charset="0"/>
              </a:rPr>
              <a:t>but exclude others.</a:t>
            </a:r>
          </a:p>
          <a:p>
            <a:pPr>
              <a:buFont typeface="Wingdings" pitchFamily="2" charset="2"/>
              <a:buChar char="v"/>
            </a:pPr>
            <a:r>
              <a:rPr lang="en-US" sz="2400" dirty="0">
                <a:solidFill>
                  <a:srgbClr val="000000"/>
                </a:solidFill>
                <a:latin typeface="Times New Roman" pitchFamily="18" charset="0"/>
                <a:cs typeface="Times New Roman" pitchFamily="18" charset="0"/>
              </a:rPr>
              <a:t>Optimization problem is then to:</a:t>
            </a:r>
          </a:p>
          <a:p>
            <a:r>
              <a:rPr lang="en-US" sz="2400" i="1" dirty="0">
                <a:latin typeface="Times New Roman" pitchFamily="18" charset="0"/>
                <a:cs typeface="Times New Roman" pitchFamily="18" charset="0"/>
              </a:rPr>
              <a:t>Find values of the variables that minimize or maximize the </a:t>
            </a:r>
            <a:r>
              <a:rPr lang="en-US" sz="2400" i="1" dirty="0" smtClean="0">
                <a:latin typeface="Times New Roman" pitchFamily="18" charset="0"/>
                <a:cs typeface="Times New Roman" pitchFamily="18" charset="0"/>
              </a:rPr>
              <a:t>objective function </a:t>
            </a:r>
            <a:r>
              <a:rPr lang="en-US" sz="2400" i="1" dirty="0">
                <a:latin typeface="Times New Roman" pitchFamily="18" charset="0"/>
                <a:cs typeface="Times New Roman" pitchFamily="18" charset="0"/>
              </a:rPr>
              <a:t>while satisfying the constraints</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32</a:t>
            </a:fld>
            <a:endParaRPr lang="en-US"/>
          </a:p>
        </p:txBody>
      </p:sp>
    </p:spTree>
    <p:extLst>
      <p:ext uri="{BB962C8B-B14F-4D97-AF65-F5344CB8AC3E}">
        <p14:creationId xmlns:p14="http://schemas.microsoft.com/office/powerpoint/2010/main" val="3915425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990600"/>
            <a:ext cx="8839200" cy="5638800"/>
          </a:xfrm>
        </p:spPr>
        <p:txBody>
          <a:bodyPr>
            <a:normAutofit lnSpcReduction="10000"/>
          </a:bodyPr>
          <a:lstStyle/>
          <a:p>
            <a:r>
              <a:rPr lang="en-US" sz="2400" dirty="0">
                <a:latin typeface="Times-Roman"/>
              </a:rPr>
              <a:t>Identify the best through evaluation from a number of </a:t>
            </a:r>
            <a:r>
              <a:rPr lang="en-US" sz="2400" dirty="0" smtClean="0">
                <a:latin typeface="Times-Roman"/>
              </a:rPr>
              <a:t>possible solutions</a:t>
            </a:r>
            <a:endParaRPr lang="en-US" sz="2400" dirty="0">
              <a:latin typeface="Times-Roman"/>
            </a:endParaRPr>
          </a:p>
          <a:p>
            <a:pPr marL="0" indent="0">
              <a:buNone/>
            </a:pPr>
            <a:r>
              <a:rPr lang="en-US" sz="2400" dirty="0">
                <a:latin typeface="Times-Roman"/>
              </a:rPr>
              <a:t>• Driving force in the optimization is the objective function (s)</a:t>
            </a:r>
          </a:p>
          <a:p>
            <a:pPr marL="0" indent="0">
              <a:buNone/>
            </a:pPr>
            <a:r>
              <a:rPr lang="en-US" sz="2400" dirty="0">
                <a:latin typeface="Times-Roman"/>
              </a:rPr>
              <a:t>• Optimal solution is the one which gives the best (either maximum </a:t>
            </a:r>
            <a:r>
              <a:rPr lang="en-US" sz="2400" dirty="0" smtClean="0">
                <a:latin typeface="Times-Roman"/>
              </a:rPr>
              <a:t>or minimum</a:t>
            </a:r>
            <a:r>
              <a:rPr lang="en-US" sz="2400" dirty="0">
                <a:latin typeface="Times-Roman"/>
              </a:rPr>
              <a:t>) solution under all assumptions and </a:t>
            </a:r>
            <a:r>
              <a:rPr lang="en-US" sz="2400" dirty="0" smtClean="0">
                <a:latin typeface="Times-Roman"/>
              </a:rPr>
              <a:t>constraints.</a:t>
            </a:r>
            <a:endParaRPr lang="en-US" sz="2400" dirty="0">
              <a:latin typeface="Times-Roman"/>
            </a:endParaRPr>
          </a:p>
          <a:p>
            <a:pPr marL="0" indent="0">
              <a:buNone/>
            </a:pPr>
            <a:r>
              <a:rPr lang="en-US" sz="2400" dirty="0">
                <a:latin typeface="Times-Roman"/>
              </a:rPr>
              <a:t>• An optimization model can be stated as</a:t>
            </a:r>
            <a:r>
              <a:rPr lang="en-US" sz="2400" dirty="0" smtClean="0">
                <a:latin typeface="Times-Roman"/>
              </a:rPr>
              <a:t>:</a:t>
            </a:r>
          </a:p>
          <a:p>
            <a:pPr marL="0" indent="0">
              <a:buNone/>
            </a:pPr>
            <a:r>
              <a:rPr lang="en-US" sz="2400" b="1" dirty="0" smtClean="0">
                <a:latin typeface="Times-Bold"/>
              </a:rPr>
              <a:t> Objective </a:t>
            </a:r>
            <a:r>
              <a:rPr lang="en-US" sz="2400" b="1" dirty="0">
                <a:latin typeface="Times-Bold"/>
              </a:rPr>
              <a:t>function</a:t>
            </a:r>
            <a:r>
              <a:rPr lang="en-US" sz="2400" dirty="0">
                <a:latin typeface="Times-Roman"/>
              </a:rPr>
              <a:t>: Maximize (or Minimize) </a:t>
            </a:r>
            <a:r>
              <a:rPr lang="en-US" sz="2400" i="1" dirty="0">
                <a:latin typeface="Times-Italic"/>
              </a:rPr>
              <a:t>f</a:t>
            </a:r>
            <a:r>
              <a:rPr lang="en-US" sz="2400" dirty="0">
                <a:latin typeface="Times-Roman"/>
              </a:rPr>
              <a:t>(</a:t>
            </a:r>
            <a:r>
              <a:rPr lang="en-US" sz="2400" i="1" dirty="0">
                <a:latin typeface="Times-Italic"/>
              </a:rPr>
              <a:t>X</a:t>
            </a:r>
            <a:r>
              <a:rPr lang="en-US" sz="2400" dirty="0">
                <a:latin typeface="Times-Roman"/>
              </a:rPr>
              <a:t>)</a:t>
            </a:r>
          </a:p>
          <a:p>
            <a:pPr marL="0" indent="0">
              <a:buNone/>
            </a:pPr>
            <a:r>
              <a:rPr lang="en-US" sz="2400" dirty="0" smtClean="0">
                <a:latin typeface="Times-Roman"/>
              </a:rPr>
              <a:t>  Subject </a:t>
            </a:r>
            <a:r>
              <a:rPr lang="en-US" sz="2400" dirty="0">
                <a:latin typeface="Times-Roman"/>
              </a:rPr>
              <a:t>to </a:t>
            </a:r>
            <a:r>
              <a:rPr lang="en-US" sz="2400" dirty="0" smtClean="0">
                <a:latin typeface="Times-Roman"/>
              </a:rPr>
              <a:t>the </a:t>
            </a:r>
            <a:r>
              <a:rPr lang="en-US" sz="2400" b="1" dirty="0" smtClean="0">
                <a:latin typeface="Times-Bold"/>
              </a:rPr>
              <a:t>constraints</a:t>
            </a:r>
          </a:p>
          <a:p>
            <a:pPr marL="0" indent="0">
              <a:buNone/>
            </a:pPr>
            <a:endParaRPr lang="en-US" sz="2400" b="1" dirty="0" smtClean="0">
              <a:latin typeface="Times-Bold"/>
            </a:endParaRPr>
          </a:p>
          <a:p>
            <a:pPr marL="0" indent="0">
              <a:buNone/>
            </a:pPr>
            <a:endParaRPr lang="en-US" sz="2400" b="1" dirty="0" smtClean="0">
              <a:latin typeface="Times-Bold"/>
            </a:endParaRPr>
          </a:p>
          <a:p>
            <a:pPr marL="0" indent="0">
              <a:buNone/>
            </a:pPr>
            <a:endParaRPr lang="en-US" sz="2400" b="1" dirty="0" smtClean="0">
              <a:latin typeface="Times-Bold"/>
            </a:endParaRPr>
          </a:p>
          <a:p>
            <a:r>
              <a:rPr lang="en-US" sz="2400" i="1" dirty="0" smtClean="0">
                <a:latin typeface="Times-Italic"/>
              </a:rPr>
              <a:t>X </a:t>
            </a:r>
            <a:r>
              <a:rPr lang="en-US" sz="2400" dirty="0">
                <a:latin typeface="Times-Roman"/>
              </a:rPr>
              <a:t>is the vector of </a:t>
            </a:r>
            <a:r>
              <a:rPr lang="en-US" sz="2400" b="1" dirty="0">
                <a:latin typeface="Times-Bold"/>
              </a:rPr>
              <a:t>decision variables</a:t>
            </a:r>
            <a:r>
              <a:rPr lang="en-US" sz="2400" dirty="0">
                <a:latin typeface="Times-Roman"/>
              </a:rPr>
              <a:t>; </a:t>
            </a:r>
            <a:r>
              <a:rPr lang="en-US" sz="2400" i="1" dirty="0">
                <a:latin typeface="Times-Italic"/>
              </a:rPr>
              <a:t>g</a:t>
            </a:r>
            <a:r>
              <a:rPr lang="en-US" sz="2400" dirty="0">
                <a:latin typeface="Times-Roman"/>
              </a:rPr>
              <a:t>(</a:t>
            </a:r>
            <a:r>
              <a:rPr lang="en-US" sz="2400" i="1" dirty="0">
                <a:latin typeface="Times-Italic"/>
              </a:rPr>
              <a:t>X</a:t>
            </a:r>
            <a:r>
              <a:rPr lang="en-US" sz="2400" dirty="0">
                <a:latin typeface="Times-Roman"/>
              </a:rPr>
              <a:t>) are the </a:t>
            </a:r>
            <a:r>
              <a:rPr lang="en-US" sz="2400" b="1" dirty="0">
                <a:latin typeface="Times-Bold"/>
              </a:rPr>
              <a:t>inequality</a:t>
            </a:r>
          </a:p>
          <a:p>
            <a:pPr marL="0" indent="0">
              <a:buNone/>
            </a:pPr>
            <a:r>
              <a:rPr lang="en-US" sz="2400" b="1" dirty="0">
                <a:latin typeface="Times-Bold"/>
              </a:rPr>
              <a:t>constraints</a:t>
            </a:r>
            <a:r>
              <a:rPr lang="en-US" sz="2400" dirty="0">
                <a:latin typeface="Times-Roman"/>
              </a:rPr>
              <a:t>; </a:t>
            </a:r>
            <a:r>
              <a:rPr lang="en-US" sz="2400" i="1" dirty="0">
                <a:latin typeface="Times-Italic"/>
              </a:rPr>
              <a:t>h</a:t>
            </a:r>
            <a:r>
              <a:rPr lang="en-US" sz="2400" dirty="0">
                <a:latin typeface="Times-Roman"/>
              </a:rPr>
              <a:t>(</a:t>
            </a:r>
            <a:r>
              <a:rPr lang="en-US" sz="2400" i="1" dirty="0">
                <a:latin typeface="Times-Italic"/>
              </a:rPr>
              <a:t>X</a:t>
            </a:r>
            <a:r>
              <a:rPr lang="en-US" sz="2400" dirty="0">
                <a:latin typeface="Times-Roman"/>
              </a:rPr>
              <a:t>) are the </a:t>
            </a:r>
            <a:r>
              <a:rPr lang="en-US" sz="2400" b="1" dirty="0">
                <a:latin typeface="Times-Bold"/>
              </a:rPr>
              <a:t>equality constraints.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19600"/>
            <a:ext cx="46577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33</a:t>
            </a:fld>
            <a:endParaRPr lang="en-US"/>
          </a:p>
        </p:txBody>
      </p:sp>
    </p:spTree>
    <p:extLst>
      <p:ext uri="{BB962C8B-B14F-4D97-AF65-F5344CB8AC3E}">
        <p14:creationId xmlns:p14="http://schemas.microsoft.com/office/powerpoint/2010/main" val="487169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lstStyle/>
          <a:p>
            <a:pPr marL="0" indent="0">
              <a:buNone/>
            </a:pPr>
            <a:r>
              <a:rPr lang="en-US" dirty="0" smtClean="0">
                <a:latin typeface="Times-Roman"/>
              </a:rPr>
              <a:t>Optimization Classification </a:t>
            </a:r>
            <a:r>
              <a:rPr lang="en-US" dirty="0">
                <a:latin typeface="Times-Roman"/>
              </a:rPr>
              <a:t>based on constraints</a:t>
            </a:r>
          </a:p>
          <a:p>
            <a:pPr marL="0" indent="0">
              <a:buNone/>
            </a:pPr>
            <a:r>
              <a:rPr lang="en-US" dirty="0">
                <a:latin typeface="Times-Roman"/>
              </a:rPr>
              <a:t>• </a:t>
            </a:r>
            <a:r>
              <a:rPr lang="en-US" b="1" dirty="0">
                <a:latin typeface="Times-Bold"/>
              </a:rPr>
              <a:t>Constrained optimization problems</a:t>
            </a:r>
            <a:r>
              <a:rPr lang="en-US" dirty="0">
                <a:latin typeface="Times-Roman"/>
              </a:rPr>
              <a:t>: Subject to one or </a:t>
            </a:r>
            <a:r>
              <a:rPr lang="en-US" dirty="0" smtClean="0">
                <a:latin typeface="Times-Roman"/>
              </a:rPr>
              <a:t>more constraints</a:t>
            </a:r>
            <a:endParaRPr lang="en-US" dirty="0">
              <a:latin typeface="Times-Roman"/>
            </a:endParaRPr>
          </a:p>
          <a:p>
            <a:pPr marL="0" indent="0">
              <a:buNone/>
            </a:pPr>
            <a:r>
              <a:rPr lang="en-US" dirty="0">
                <a:latin typeface="Times-Roman"/>
              </a:rPr>
              <a:t>• </a:t>
            </a:r>
            <a:r>
              <a:rPr lang="en-US" b="1" dirty="0">
                <a:latin typeface="Times-Bold"/>
              </a:rPr>
              <a:t>Unconstrained optimization problems</a:t>
            </a:r>
            <a:r>
              <a:rPr lang="en-US" dirty="0">
                <a:latin typeface="Times-Roman"/>
              </a:rPr>
              <a:t>: No constraints exist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34</a:t>
            </a:fld>
            <a:endParaRPr lang="en-US"/>
          </a:p>
        </p:txBody>
      </p:sp>
    </p:spTree>
    <p:extLst>
      <p:ext uri="{BB962C8B-B14F-4D97-AF65-F5344CB8AC3E}">
        <p14:creationId xmlns:p14="http://schemas.microsoft.com/office/powerpoint/2010/main" val="4276408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a:latin typeface="Times-Roman"/>
              </a:rPr>
              <a:t>Optimization problems can be classified as</a:t>
            </a:r>
          </a:p>
          <a:p>
            <a:pPr marL="0" indent="0">
              <a:buNone/>
            </a:pPr>
            <a:r>
              <a:rPr lang="en-US" sz="2400" dirty="0">
                <a:latin typeface="Times-Roman"/>
              </a:rPr>
              <a:t>(i) </a:t>
            </a:r>
            <a:r>
              <a:rPr lang="en-US" sz="2400" b="1" dirty="0">
                <a:latin typeface="Times-Bold"/>
              </a:rPr>
              <a:t>Linear programming: </a:t>
            </a:r>
            <a:r>
              <a:rPr lang="en-US" sz="2400" dirty="0">
                <a:latin typeface="Times-Roman"/>
              </a:rPr>
              <a:t>Objective function and all the</a:t>
            </a:r>
          </a:p>
          <a:p>
            <a:pPr marL="0" indent="0">
              <a:buNone/>
            </a:pPr>
            <a:r>
              <a:rPr lang="en-US" sz="2400" dirty="0" smtClean="0">
                <a:latin typeface="Times-Roman"/>
              </a:rPr>
              <a:t>    constraints </a:t>
            </a:r>
            <a:r>
              <a:rPr lang="en-US" sz="2400" dirty="0">
                <a:latin typeface="Times-Roman"/>
              </a:rPr>
              <a:t>are ‘linear’ functions of the design variables</a:t>
            </a:r>
          </a:p>
          <a:p>
            <a:pPr marL="0" indent="0">
              <a:buNone/>
            </a:pPr>
            <a:r>
              <a:rPr lang="en-US" sz="2400" b="1" dirty="0">
                <a:latin typeface="Times-Bold"/>
              </a:rPr>
              <a:t>(ii) Nonlinear programming : </a:t>
            </a:r>
            <a:r>
              <a:rPr lang="en-US" sz="2400" dirty="0">
                <a:latin typeface="Times-Roman"/>
              </a:rPr>
              <a:t>Any of the functions among </a:t>
            </a:r>
            <a:r>
              <a:rPr lang="en-US" sz="2400" dirty="0" smtClean="0">
                <a:latin typeface="Times-Roman"/>
              </a:rPr>
              <a:t>   the objectives </a:t>
            </a:r>
            <a:r>
              <a:rPr lang="en-US" sz="2400" dirty="0">
                <a:latin typeface="Times-Roman"/>
              </a:rPr>
              <a:t>and constraint functions is nonlinear</a:t>
            </a:r>
          </a:p>
          <a:p>
            <a:pPr marL="0" indent="0">
              <a:buNone/>
            </a:pPr>
            <a:r>
              <a:rPr lang="en-US" sz="2400" b="1" dirty="0">
                <a:latin typeface="Times-Bold"/>
              </a:rPr>
              <a:t>(iii) Geometric programming : </a:t>
            </a:r>
            <a:r>
              <a:rPr lang="en-US" sz="2400" dirty="0">
                <a:latin typeface="Times-Roman"/>
              </a:rPr>
              <a:t>Objective function </a:t>
            </a:r>
            <a:r>
              <a:rPr lang="en-US" sz="2400" dirty="0" smtClean="0">
                <a:latin typeface="Times-Roman"/>
              </a:rPr>
              <a:t>and constraints </a:t>
            </a:r>
            <a:r>
              <a:rPr lang="en-US" sz="2400" dirty="0">
                <a:latin typeface="Times-Roman"/>
              </a:rPr>
              <a:t>are expressed as polynomials</a:t>
            </a:r>
          </a:p>
          <a:p>
            <a:pPr marL="0" indent="0">
              <a:buNone/>
            </a:pPr>
            <a:r>
              <a:rPr lang="en-US" sz="2400" b="1" dirty="0">
                <a:latin typeface="Times-Bold"/>
              </a:rPr>
              <a:t>(iv) Quadratic programming: </a:t>
            </a:r>
            <a:r>
              <a:rPr lang="en-US" sz="2400" dirty="0">
                <a:latin typeface="Times-Roman"/>
              </a:rPr>
              <a:t>Best behaved </a:t>
            </a:r>
            <a:r>
              <a:rPr lang="en-US" sz="2400" dirty="0" smtClean="0">
                <a:latin typeface="Times-Roman"/>
              </a:rPr>
              <a:t>nonlinear programming </a:t>
            </a:r>
            <a:r>
              <a:rPr lang="en-US" sz="2400" dirty="0">
                <a:latin typeface="Times-Roman"/>
              </a:rPr>
              <a:t>problem with a quadratic objective function </a:t>
            </a:r>
            <a:r>
              <a:rPr lang="en-US" sz="2400" dirty="0" smtClean="0">
                <a:latin typeface="Times-Roman"/>
              </a:rPr>
              <a:t>and linear </a:t>
            </a:r>
            <a:r>
              <a:rPr lang="en-US" sz="2400" dirty="0">
                <a:latin typeface="Times-Roman"/>
              </a:rPr>
              <a:t>constraints and is concave (for maximization problems)</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35</a:t>
            </a:fld>
            <a:endParaRPr lang="en-US"/>
          </a:p>
        </p:txBody>
      </p:sp>
    </p:spTree>
    <p:extLst>
      <p:ext uri="{BB962C8B-B14F-4D97-AF65-F5344CB8AC3E}">
        <p14:creationId xmlns:p14="http://schemas.microsoft.com/office/powerpoint/2010/main" val="566312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458200" cy="5791200"/>
          </a:xfrm>
        </p:spPr>
        <p:txBody>
          <a:bodyPr>
            <a:normAutofit/>
          </a:bodyPr>
          <a:lstStyle/>
          <a:p>
            <a:r>
              <a:rPr lang="en-US" sz="2400" dirty="0">
                <a:latin typeface="Times-Roman"/>
              </a:rPr>
              <a:t>Optimization problems can be classified as </a:t>
            </a:r>
            <a:r>
              <a:rPr lang="en-US" sz="2400" b="1" dirty="0">
                <a:latin typeface="Times-Bold"/>
              </a:rPr>
              <a:t>deterministic </a:t>
            </a:r>
            <a:r>
              <a:rPr lang="en-US" sz="2400" dirty="0" smtClean="0">
                <a:latin typeface="Times-Roman"/>
              </a:rPr>
              <a:t>or </a:t>
            </a:r>
            <a:r>
              <a:rPr lang="en-US" sz="2400" b="1" dirty="0" smtClean="0">
                <a:latin typeface="Times-Bold"/>
              </a:rPr>
              <a:t>stochastic </a:t>
            </a:r>
            <a:r>
              <a:rPr lang="en-US" sz="2400" dirty="0">
                <a:latin typeface="Times-Roman"/>
              </a:rPr>
              <a:t>programming problems</a:t>
            </a:r>
          </a:p>
          <a:p>
            <a:pPr marL="0" indent="0">
              <a:buNone/>
            </a:pPr>
            <a:r>
              <a:rPr lang="en-US" sz="2400" dirty="0">
                <a:latin typeface="Times-Roman"/>
              </a:rPr>
              <a:t>(i) </a:t>
            </a:r>
            <a:r>
              <a:rPr lang="en-US" sz="2400" b="1" dirty="0">
                <a:latin typeface="Times-Bold"/>
              </a:rPr>
              <a:t>Deterministic programming problem</a:t>
            </a:r>
            <a:r>
              <a:rPr lang="en-US" sz="2400" dirty="0">
                <a:latin typeface="Times-Roman"/>
              </a:rPr>
              <a:t>: In </a:t>
            </a:r>
            <a:r>
              <a:rPr lang="en-US" sz="2400" dirty="0" smtClean="0">
                <a:latin typeface="Times-Roman"/>
              </a:rPr>
              <a:t>a deterministic system</a:t>
            </a:r>
            <a:r>
              <a:rPr lang="en-US" sz="2400" dirty="0">
                <a:latin typeface="Times-Roman"/>
              </a:rPr>
              <a:t>, for the same input, the system will produce the </a:t>
            </a:r>
            <a:r>
              <a:rPr lang="en-US" sz="2400" dirty="0" smtClean="0">
                <a:latin typeface="Times-Roman"/>
              </a:rPr>
              <a:t>same output </a:t>
            </a:r>
            <a:r>
              <a:rPr lang="en-US" sz="2400" dirty="0">
                <a:latin typeface="Times-Roman"/>
              </a:rPr>
              <a:t>always. </a:t>
            </a:r>
            <a:endParaRPr lang="en-US" sz="2400" dirty="0" smtClean="0">
              <a:latin typeface="Times-Roman"/>
            </a:endParaRPr>
          </a:p>
          <a:p>
            <a:r>
              <a:rPr lang="en-US" sz="2400" dirty="0" smtClean="0">
                <a:latin typeface="Times-Roman"/>
              </a:rPr>
              <a:t>In </a:t>
            </a:r>
            <a:r>
              <a:rPr lang="en-US" sz="2400" dirty="0">
                <a:latin typeface="Times-Roman"/>
              </a:rPr>
              <a:t>this type of problems all the design variables </a:t>
            </a:r>
            <a:r>
              <a:rPr lang="en-US" sz="2400" dirty="0" smtClean="0">
                <a:latin typeface="Times-Roman"/>
              </a:rPr>
              <a:t>are deterministic</a:t>
            </a:r>
            <a:r>
              <a:rPr lang="en-US" sz="2400" dirty="0">
                <a:latin typeface="Times-Roman"/>
              </a:rPr>
              <a:t>.</a:t>
            </a:r>
          </a:p>
          <a:p>
            <a:pPr marL="0" indent="0">
              <a:buNone/>
            </a:pPr>
            <a:r>
              <a:rPr lang="en-US" sz="2400" dirty="0">
                <a:latin typeface="Times-Roman"/>
              </a:rPr>
              <a:t>(ii) </a:t>
            </a:r>
            <a:r>
              <a:rPr lang="en-US" sz="2400" b="1" dirty="0">
                <a:latin typeface="Times-Bold"/>
              </a:rPr>
              <a:t>Stochastic programming problem</a:t>
            </a:r>
            <a:r>
              <a:rPr lang="en-US" sz="2400" dirty="0">
                <a:latin typeface="Times-Roman"/>
              </a:rPr>
              <a:t>: In this type of </a:t>
            </a:r>
            <a:r>
              <a:rPr lang="en-US" sz="2400" dirty="0" smtClean="0">
                <a:latin typeface="Times-Roman"/>
              </a:rPr>
              <a:t>problem, some </a:t>
            </a:r>
            <a:r>
              <a:rPr lang="en-US" sz="2400" dirty="0">
                <a:latin typeface="Times-Roman"/>
              </a:rPr>
              <a:t>or all the design variables are expressed </a:t>
            </a:r>
            <a:r>
              <a:rPr lang="en-US" sz="2400" dirty="0" smtClean="0">
                <a:latin typeface="Times-Roman"/>
              </a:rPr>
              <a:t>probabilistically (non-deterministic </a:t>
            </a:r>
            <a:r>
              <a:rPr lang="en-US" sz="2400" dirty="0">
                <a:latin typeface="Times-Roman"/>
              </a:rPr>
              <a:t>or stochastic).</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36</a:t>
            </a:fld>
            <a:endParaRPr lang="en-US"/>
          </a:p>
        </p:txBody>
      </p:sp>
    </p:spTree>
    <p:extLst>
      <p:ext uri="{BB962C8B-B14F-4D97-AF65-F5344CB8AC3E}">
        <p14:creationId xmlns:p14="http://schemas.microsoft.com/office/powerpoint/2010/main" val="1470265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a:latin typeface="Times-Roman"/>
              </a:rPr>
              <a:t>Objective functions can be classified as </a:t>
            </a:r>
            <a:r>
              <a:rPr lang="en-US" sz="2400" b="1" dirty="0">
                <a:latin typeface="Times-Bold"/>
              </a:rPr>
              <a:t>single-objective </a:t>
            </a:r>
            <a:r>
              <a:rPr lang="en-US" sz="2400" dirty="0" smtClean="0">
                <a:latin typeface="Times-Roman"/>
              </a:rPr>
              <a:t>and </a:t>
            </a:r>
            <a:r>
              <a:rPr lang="en-US" sz="2400" b="1" dirty="0" smtClean="0">
                <a:latin typeface="Times-Bold"/>
              </a:rPr>
              <a:t>multi-objective </a:t>
            </a:r>
            <a:r>
              <a:rPr lang="en-US" sz="2400" dirty="0">
                <a:latin typeface="Times-Roman"/>
              </a:rPr>
              <a:t>programming problems.</a:t>
            </a:r>
          </a:p>
          <a:p>
            <a:pPr marL="0" indent="0">
              <a:buNone/>
            </a:pPr>
            <a:r>
              <a:rPr lang="en-US" sz="2400" dirty="0">
                <a:latin typeface="Times-Roman"/>
              </a:rPr>
              <a:t>(i) </a:t>
            </a:r>
            <a:r>
              <a:rPr lang="en-US" sz="2400" b="1" dirty="0">
                <a:latin typeface="Times-Bold"/>
              </a:rPr>
              <a:t>Single-objective programming: </a:t>
            </a:r>
            <a:r>
              <a:rPr lang="en-US" sz="2400" dirty="0">
                <a:latin typeface="Times-Roman"/>
              </a:rPr>
              <a:t>There is only a single</a:t>
            </a:r>
          </a:p>
          <a:p>
            <a:pPr marL="0" indent="0">
              <a:buNone/>
            </a:pPr>
            <a:r>
              <a:rPr lang="en-US" sz="2400" dirty="0">
                <a:latin typeface="Times-Roman"/>
              </a:rPr>
              <a:t>objective function.</a:t>
            </a:r>
          </a:p>
          <a:p>
            <a:pPr marL="0" indent="0">
              <a:buNone/>
            </a:pPr>
            <a:r>
              <a:rPr lang="en-US" sz="2400" dirty="0">
                <a:latin typeface="Times-Roman"/>
              </a:rPr>
              <a:t>(ii) </a:t>
            </a:r>
            <a:r>
              <a:rPr lang="en-US" sz="2400" b="1" dirty="0">
                <a:latin typeface="Times-Bold"/>
              </a:rPr>
              <a:t>Multi-objective programming: </a:t>
            </a:r>
            <a:r>
              <a:rPr lang="en-US" sz="2400" dirty="0">
                <a:latin typeface="Times-Roman"/>
              </a:rPr>
              <a:t>A multi-objective</a:t>
            </a:r>
          </a:p>
          <a:p>
            <a:pPr marL="0" indent="0">
              <a:buNone/>
            </a:pPr>
            <a:r>
              <a:rPr lang="en-US" sz="2400" dirty="0" smtClean="0">
                <a:latin typeface="Times-Roman"/>
              </a:rPr>
              <a:t>programming </a:t>
            </a:r>
            <a:r>
              <a:rPr lang="en-US" sz="2400" dirty="0">
                <a:latin typeface="Times-Roman"/>
              </a:rPr>
              <a:t>problem can be stated as follows</a:t>
            </a:r>
            <a:r>
              <a:rPr lang="en-US" sz="2400" dirty="0" smtClean="0">
                <a:latin typeface="Times-Roman"/>
              </a:rPr>
              <a:t>:</a:t>
            </a:r>
            <a:endParaRPr lang="en-US" sz="2400" dirty="0">
              <a:latin typeface="Times-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763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37</a:t>
            </a:fld>
            <a:endParaRPr lang="en-US"/>
          </a:p>
        </p:txBody>
      </p:sp>
    </p:spTree>
    <p:extLst>
      <p:ext uri="{BB962C8B-B14F-4D97-AF65-F5344CB8AC3E}">
        <p14:creationId xmlns:p14="http://schemas.microsoft.com/office/powerpoint/2010/main" val="400906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a:t>Simulation</a:t>
            </a:r>
          </a:p>
        </p:txBody>
      </p:sp>
      <p:sp>
        <p:nvSpPr>
          <p:cNvPr id="3" name="Content Placeholder 2"/>
          <p:cNvSpPr>
            <a:spLocks noGrp="1"/>
          </p:cNvSpPr>
          <p:nvPr>
            <p:ph idx="1"/>
          </p:nvPr>
        </p:nvSpPr>
        <p:spPr>
          <a:xfrm>
            <a:off x="152400" y="914400"/>
            <a:ext cx="8686800" cy="5715000"/>
          </a:xfrm>
        </p:spPr>
        <p:txBody>
          <a:bodyPr>
            <a:normAutofit/>
          </a:bodyPr>
          <a:lstStyle/>
          <a:p>
            <a:r>
              <a:rPr lang="en-US" sz="2400" b="1" dirty="0">
                <a:latin typeface="Calibri-Bold"/>
              </a:rPr>
              <a:t>Simulation </a:t>
            </a:r>
            <a:r>
              <a:rPr lang="en-US" sz="2400" dirty="0">
                <a:latin typeface="Times New Roman" pitchFamily="18" charset="0"/>
                <a:cs typeface="Times New Roman" pitchFamily="18" charset="0"/>
              </a:rPr>
              <a:t>is the evaluation of a large number of alternatives under different realistic </a:t>
            </a:r>
            <a:r>
              <a:rPr lang="en-US" sz="2400" dirty="0" smtClean="0">
                <a:latin typeface="Times New Roman" pitchFamily="18" charset="0"/>
                <a:cs typeface="Times New Roman" pitchFamily="18" charset="0"/>
              </a:rPr>
              <a:t>scenarios identified by decision‐makers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essential to understand that simulation supports </a:t>
            </a:r>
            <a:r>
              <a:rPr lang="en-US" sz="2400" dirty="0" smtClean="0">
                <a:latin typeface="Times New Roman" pitchFamily="18" charset="0"/>
                <a:cs typeface="Times New Roman" pitchFamily="18" charset="0"/>
              </a:rPr>
              <a:t>decision making by </a:t>
            </a:r>
            <a:r>
              <a:rPr lang="en-US" sz="2400" dirty="0">
                <a:latin typeface="Times New Roman" pitchFamily="18" charset="0"/>
                <a:cs typeface="Times New Roman" pitchFamily="18" charset="0"/>
              </a:rPr>
              <a:t>evaluating predefined options, but it does not generate the best possible strategies</a:t>
            </a:r>
            <a:r>
              <a:rPr lang="en-US" sz="2400" dirty="0" smtClean="0">
                <a:latin typeface="Times New Roman" pitchFamily="18" charset="0"/>
                <a:cs typeface="Times New Roman" pitchFamily="18" charset="0"/>
              </a:rPr>
              <a:t>.</a:t>
            </a:r>
          </a:p>
          <a:p>
            <a:r>
              <a:rPr lang="en-US" sz="2400" dirty="0" smtClean="0">
                <a:latin typeface="Times-Roman"/>
              </a:rPr>
              <a:t>It </a:t>
            </a:r>
            <a:r>
              <a:rPr lang="en-US" sz="2400" dirty="0">
                <a:latin typeface="Times-Roman"/>
              </a:rPr>
              <a:t>reproduces the response of the system to any future conditions</a:t>
            </a:r>
          </a:p>
          <a:p>
            <a:r>
              <a:rPr lang="en-US" sz="2400" dirty="0" smtClean="0">
                <a:latin typeface="Times-Roman"/>
              </a:rPr>
              <a:t>Operating </a:t>
            </a:r>
            <a:r>
              <a:rPr lang="en-US" sz="2400" dirty="0">
                <a:latin typeface="Times-Roman"/>
              </a:rPr>
              <a:t>policies can be tested through simulation </a:t>
            </a:r>
            <a:r>
              <a:rPr lang="en-US" sz="2400" dirty="0" smtClean="0">
                <a:latin typeface="Times-Roman"/>
              </a:rPr>
              <a:t>before implementing </a:t>
            </a:r>
            <a:r>
              <a:rPr lang="en-US" sz="2400" dirty="0">
                <a:latin typeface="Times-Roman"/>
              </a:rPr>
              <a:t>in actual situations</a:t>
            </a:r>
          </a:p>
          <a:p>
            <a:r>
              <a:rPr lang="en-US" sz="2400" dirty="0" smtClean="0">
                <a:latin typeface="Times-Roman"/>
              </a:rPr>
              <a:t>Simulation </a:t>
            </a:r>
            <a:r>
              <a:rPr lang="en-US" sz="2400" dirty="0">
                <a:latin typeface="Times-Roman"/>
              </a:rPr>
              <a:t>model duplicates the system’s operation with a </a:t>
            </a:r>
            <a:r>
              <a:rPr lang="en-US" sz="2400" dirty="0" smtClean="0">
                <a:latin typeface="Times-Roman"/>
              </a:rPr>
              <a:t>defined operational </a:t>
            </a:r>
            <a:r>
              <a:rPr lang="en-US" sz="2400" dirty="0">
                <a:latin typeface="Times-Roman"/>
              </a:rPr>
              <a:t>policy, parameters, time series of flows, demands </a:t>
            </a:r>
            <a:r>
              <a:rPr lang="en-US" sz="2400" dirty="0" err="1">
                <a:latin typeface="Times-Roman"/>
              </a:rPr>
              <a:t>etc</a:t>
            </a:r>
            <a:endParaRPr lang="en-US" sz="2400" dirty="0">
              <a:latin typeface="Times-Roman"/>
            </a:endParaRPr>
          </a:p>
          <a:p>
            <a:r>
              <a:rPr lang="en-US" sz="2400" dirty="0" smtClean="0">
                <a:latin typeface="Times-Roman"/>
              </a:rPr>
              <a:t>Design </a:t>
            </a:r>
            <a:r>
              <a:rPr lang="en-US" sz="2400" dirty="0">
                <a:latin typeface="Times-Roman"/>
              </a:rPr>
              <a:t>parameters and the operation policy </a:t>
            </a:r>
            <a:r>
              <a:rPr lang="en-US" sz="2400" dirty="0" smtClean="0">
                <a:latin typeface="Times-Roman"/>
              </a:rPr>
              <a:t>are evaluated </a:t>
            </a:r>
            <a:r>
              <a:rPr lang="en-US" sz="2400" dirty="0">
                <a:latin typeface="Times-Roman"/>
              </a:rPr>
              <a:t>through </a:t>
            </a:r>
            <a:r>
              <a:rPr lang="en-US" sz="2400" dirty="0" smtClean="0">
                <a:latin typeface="Times-Roman"/>
              </a:rPr>
              <a:t>the objective </a:t>
            </a:r>
            <a:r>
              <a:rPr lang="en-US" sz="2400" dirty="0">
                <a:latin typeface="Times-Roman"/>
              </a:rPr>
              <a:t>function or some reliability measures.</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38</a:t>
            </a:fld>
            <a:endParaRPr lang="en-US"/>
          </a:p>
        </p:txBody>
      </p:sp>
    </p:spTree>
    <p:extLst>
      <p:ext uri="{BB962C8B-B14F-4D97-AF65-F5344CB8AC3E}">
        <p14:creationId xmlns:p14="http://schemas.microsoft.com/office/powerpoint/2010/main" val="466076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a:t>Steps in simulation</a:t>
            </a:r>
          </a:p>
        </p:txBody>
      </p:sp>
      <p:sp>
        <p:nvSpPr>
          <p:cNvPr id="3" name="Content Placeholder 2"/>
          <p:cNvSpPr>
            <a:spLocks noGrp="1"/>
          </p:cNvSpPr>
          <p:nvPr>
            <p:ph idx="1"/>
          </p:nvPr>
        </p:nvSpPr>
        <p:spPr>
          <a:xfrm>
            <a:off x="457200" y="990600"/>
            <a:ext cx="8534400" cy="5135563"/>
          </a:xfrm>
        </p:spPr>
        <p:txBody>
          <a:bodyPr>
            <a:normAutofit/>
          </a:bodyPr>
          <a:lstStyle/>
          <a:p>
            <a:pPr marL="457200" indent="-457200">
              <a:buFont typeface="+mj-lt"/>
              <a:buAutoNum type="arabicPeriod"/>
            </a:pPr>
            <a:r>
              <a:rPr lang="en-US" sz="2400" b="1" dirty="0" smtClean="0">
                <a:latin typeface="Times-Roman"/>
              </a:rPr>
              <a:t>Problem </a:t>
            </a:r>
            <a:r>
              <a:rPr lang="en-US" sz="2400" b="1" dirty="0">
                <a:latin typeface="Times-Roman"/>
              </a:rPr>
              <a:t>definition</a:t>
            </a:r>
            <a:r>
              <a:rPr lang="en-US" sz="2400" dirty="0">
                <a:latin typeface="Times-Roman"/>
              </a:rPr>
              <a:t>: Define the goals of the study</a:t>
            </a:r>
          </a:p>
          <a:p>
            <a:pPr marL="457200" indent="-457200">
              <a:buFont typeface="+mj-lt"/>
              <a:buAutoNum type="arabicPeriod"/>
            </a:pPr>
            <a:r>
              <a:rPr lang="en-US" sz="2400" dirty="0" smtClean="0">
                <a:latin typeface="Times-Roman"/>
              </a:rPr>
              <a:t> </a:t>
            </a:r>
            <a:r>
              <a:rPr lang="en-US" sz="2400" b="1" dirty="0">
                <a:latin typeface="Times-Roman"/>
              </a:rPr>
              <a:t>System definition</a:t>
            </a:r>
            <a:r>
              <a:rPr lang="en-US" sz="2400" dirty="0">
                <a:latin typeface="Times-Roman"/>
              </a:rPr>
              <a:t>: Identify the WRS components. Identify </a:t>
            </a:r>
            <a:r>
              <a:rPr lang="en-US" sz="2400" dirty="0" smtClean="0">
                <a:latin typeface="Times-Roman"/>
              </a:rPr>
              <a:t>  the performance </a:t>
            </a:r>
            <a:r>
              <a:rPr lang="en-US" sz="2400" dirty="0">
                <a:latin typeface="Times-Roman"/>
              </a:rPr>
              <a:t>measures to be analyzed.</a:t>
            </a:r>
          </a:p>
          <a:p>
            <a:pPr marL="457200" indent="-457200">
              <a:buFont typeface="+mj-lt"/>
              <a:buAutoNum type="arabicPeriod"/>
            </a:pPr>
            <a:r>
              <a:rPr lang="en-US" sz="2400" b="1" dirty="0" smtClean="0">
                <a:latin typeface="Times-Roman"/>
              </a:rPr>
              <a:t>Model </a:t>
            </a:r>
            <a:r>
              <a:rPr lang="en-US" sz="2400" b="1" dirty="0">
                <a:latin typeface="Times-Roman"/>
              </a:rPr>
              <a:t>design</a:t>
            </a:r>
            <a:r>
              <a:rPr lang="en-US" sz="2400" dirty="0">
                <a:latin typeface="Times-Roman"/>
              </a:rPr>
              <a:t>: Decide the model structure </a:t>
            </a:r>
            <a:r>
              <a:rPr lang="en-US" sz="2400" dirty="0" smtClean="0">
                <a:latin typeface="Times-Roman"/>
              </a:rPr>
              <a:t>by determining the variables </a:t>
            </a:r>
            <a:r>
              <a:rPr lang="en-US" sz="2400" dirty="0">
                <a:latin typeface="Times-Roman"/>
              </a:rPr>
              <a:t>describing the system, its interaction and </a:t>
            </a:r>
            <a:r>
              <a:rPr lang="en-US" sz="2400" dirty="0" smtClean="0">
                <a:latin typeface="Times-Roman"/>
              </a:rPr>
              <a:t>various parameters </a:t>
            </a:r>
            <a:r>
              <a:rPr lang="en-US" sz="2400" dirty="0">
                <a:latin typeface="Times-Roman"/>
              </a:rPr>
              <a:t>of structures.</a:t>
            </a:r>
          </a:p>
          <a:p>
            <a:pPr marL="457200" indent="-457200">
              <a:buFont typeface="+mj-lt"/>
              <a:buAutoNum type="arabicPeriod"/>
            </a:pPr>
            <a:r>
              <a:rPr lang="en-US" sz="2400" b="1" dirty="0" smtClean="0">
                <a:latin typeface="Times-Roman"/>
              </a:rPr>
              <a:t>Data </a:t>
            </a:r>
            <a:r>
              <a:rPr lang="en-US" sz="2400" b="1" dirty="0">
                <a:latin typeface="Times-Roman"/>
              </a:rPr>
              <a:t>Collection</a:t>
            </a:r>
            <a:r>
              <a:rPr lang="en-US" sz="2400" dirty="0">
                <a:latin typeface="Times-Roman"/>
              </a:rPr>
              <a:t>: Determine the type of data to be </a:t>
            </a:r>
            <a:r>
              <a:rPr lang="en-US" sz="2400" dirty="0" err="1" smtClean="0">
                <a:latin typeface="Times-Roman"/>
              </a:rPr>
              <a:t>collected.New</a:t>
            </a:r>
            <a:r>
              <a:rPr lang="en-US" sz="2400" dirty="0">
                <a:latin typeface="Times-Roman"/>
              </a:rPr>
              <a:t>/ Old data is collected/ gathered.</a:t>
            </a:r>
          </a:p>
          <a:p>
            <a:pPr marL="0" indent="0">
              <a:buNone/>
            </a:pPr>
            <a:r>
              <a:rPr lang="en-US" sz="2400" dirty="0">
                <a:latin typeface="Times-Roman"/>
              </a:rPr>
              <a:t>5.</a:t>
            </a:r>
            <a:r>
              <a:rPr lang="en-US" sz="2400" b="1" dirty="0">
                <a:latin typeface="Times-Roman"/>
              </a:rPr>
              <a:t> Validation</a:t>
            </a:r>
            <a:r>
              <a:rPr lang="en-US" sz="2400" dirty="0">
                <a:latin typeface="Times-Roman"/>
              </a:rPr>
              <a:t>: Test the model and apply the model to the </a:t>
            </a:r>
            <a:r>
              <a:rPr lang="en-US" sz="2400" dirty="0" smtClean="0">
                <a:latin typeface="Times-Roman"/>
              </a:rPr>
              <a:t>problem.</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39</a:t>
            </a:fld>
            <a:endParaRPr lang="en-US"/>
          </a:p>
        </p:txBody>
      </p:sp>
    </p:spTree>
    <p:extLst>
      <p:ext uri="{BB962C8B-B14F-4D97-AF65-F5344CB8AC3E}">
        <p14:creationId xmlns:p14="http://schemas.microsoft.com/office/powerpoint/2010/main" val="1745680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sz="4000" dirty="0"/>
              <a:t/>
            </a:r>
            <a:br>
              <a:rPr lang="en-US" sz="4000" dirty="0"/>
            </a:br>
            <a:r>
              <a:rPr lang="en-US" sz="4000" dirty="0" smtClean="0"/>
              <a:t>AVAILABILITY </a:t>
            </a:r>
            <a:r>
              <a:rPr lang="en-US" sz="4000" dirty="0"/>
              <a:t>OF WATER</a:t>
            </a:r>
            <a:r>
              <a:rPr lang="en-US" dirty="0"/>
              <a:t/>
            </a:r>
            <a:br>
              <a:rPr lang="en-US" dirty="0"/>
            </a:br>
            <a:endParaRPr lang="en-US" dirty="0"/>
          </a:p>
        </p:txBody>
      </p:sp>
      <p:sp>
        <p:nvSpPr>
          <p:cNvPr id="3" name="Content Placeholder 2"/>
          <p:cNvSpPr>
            <a:spLocks noGrp="1"/>
          </p:cNvSpPr>
          <p:nvPr>
            <p:ph idx="1"/>
          </p:nvPr>
        </p:nvSpPr>
        <p:spPr>
          <a:xfrm>
            <a:off x="228600" y="762000"/>
            <a:ext cx="8763000" cy="5905500"/>
          </a:xfrm>
        </p:spPr>
        <p:txBody>
          <a:bodyPr>
            <a:normAutofit fontScale="85000" lnSpcReduction="10000"/>
          </a:bodyPr>
          <a:lstStyle/>
          <a:p>
            <a:r>
              <a:rPr lang="en-US" dirty="0" smtClean="0"/>
              <a:t>For </a:t>
            </a:r>
            <a:r>
              <a:rPr lang="en-US" dirty="0"/>
              <a:t>economic and optimum utilization, planning, design, and operation of water </a:t>
            </a:r>
            <a:r>
              <a:rPr lang="en-US" dirty="0" smtClean="0"/>
              <a:t>resources, the </a:t>
            </a:r>
            <a:r>
              <a:rPr lang="en-US" dirty="0"/>
              <a:t>determination of the extent and availability of surface and ground water is the </a:t>
            </a:r>
            <a:r>
              <a:rPr lang="en-US" dirty="0" smtClean="0"/>
              <a:t>first requisite</a:t>
            </a:r>
            <a:r>
              <a:rPr lang="en-US" dirty="0"/>
              <a:t>. </a:t>
            </a:r>
            <a:endParaRPr lang="en-US" dirty="0" smtClean="0"/>
          </a:p>
          <a:p>
            <a:r>
              <a:rPr lang="en-US" dirty="0" smtClean="0"/>
              <a:t>The </a:t>
            </a:r>
            <a:r>
              <a:rPr lang="en-US" dirty="0"/>
              <a:t>distribution of waters on the continents varies greatly in space and time.</a:t>
            </a:r>
          </a:p>
          <a:p>
            <a:r>
              <a:rPr lang="en-US" dirty="0" smtClean="0"/>
              <a:t>The </a:t>
            </a:r>
            <a:r>
              <a:rPr lang="en-US" dirty="0"/>
              <a:t>human population, on the other hand, is distributed in</a:t>
            </a:r>
          </a:p>
          <a:p>
            <a:r>
              <a:rPr lang="en-US" dirty="0"/>
              <a:t>quite a different manner. For example, regions with an immense abundance </a:t>
            </a:r>
            <a:r>
              <a:rPr lang="en-US" dirty="0" smtClean="0"/>
              <a:t>of water </a:t>
            </a:r>
            <a:r>
              <a:rPr lang="en-US" dirty="0"/>
              <a:t>may </a:t>
            </a:r>
            <a:r>
              <a:rPr lang="en-US" dirty="0" smtClean="0"/>
              <a:t>be sparsely populated </a:t>
            </a:r>
          </a:p>
          <a:p>
            <a:r>
              <a:rPr lang="en-US" dirty="0" smtClean="0"/>
              <a:t>Our </a:t>
            </a:r>
            <a:r>
              <a:rPr lang="en-US" dirty="0"/>
              <a:t>ability to use water also depends on the frequency and </a:t>
            </a:r>
            <a:r>
              <a:rPr lang="en-US" dirty="0" smtClean="0"/>
              <a:t>magnitude of </a:t>
            </a:r>
            <a:r>
              <a:rPr lang="en-US" dirty="0"/>
              <a:t>floods and droughts</a:t>
            </a:r>
            <a:r>
              <a:rPr lang="en-US" dirty="0" smtClean="0"/>
              <a:t>.</a:t>
            </a:r>
          </a:p>
          <a:p>
            <a:r>
              <a:rPr lang="en-US" dirty="0" smtClean="0"/>
              <a:t> </a:t>
            </a:r>
            <a:r>
              <a:rPr lang="en-US" dirty="0"/>
              <a:t>In view of climate change, both are likely to become more severe</a:t>
            </a:r>
            <a:r>
              <a:rPr lang="en-US" dirty="0" smtClean="0"/>
              <a:t>. </a:t>
            </a:r>
          </a:p>
          <a:p>
            <a:r>
              <a:rPr lang="en-US" dirty="0" smtClean="0"/>
              <a:t>Generally water is unevenly distributed on earth.</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a:t>
            </a:fld>
            <a:endParaRPr lang="en-US"/>
          </a:p>
        </p:txBody>
      </p:sp>
    </p:spTree>
    <p:extLst>
      <p:ext uri="{BB962C8B-B14F-4D97-AF65-F5344CB8AC3E}">
        <p14:creationId xmlns:p14="http://schemas.microsoft.com/office/powerpoint/2010/main" val="3690927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Classification of simulation</a:t>
            </a:r>
          </a:p>
        </p:txBody>
      </p:sp>
      <p:sp>
        <p:nvSpPr>
          <p:cNvPr id="3" name="Content Placeholder 2"/>
          <p:cNvSpPr>
            <a:spLocks noGrp="1"/>
          </p:cNvSpPr>
          <p:nvPr>
            <p:ph idx="1"/>
          </p:nvPr>
        </p:nvSpPr>
        <p:spPr>
          <a:xfrm>
            <a:off x="457200" y="990600"/>
            <a:ext cx="8610600" cy="5562600"/>
          </a:xfrm>
        </p:spPr>
        <p:txBody>
          <a:bodyPr>
            <a:normAutofit/>
          </a:bodyPr>
          <a:lstStyle/>
          <a:p>
            <a:pPr marL="0" indent="0">
              <a:buNone/>
            </a:pPr>
            <a:r>
              <a:rPr lang="en-US" sz="2400" dirty="0">
                <a:latin typeface="Times-Roman"/>
              </a:rPr>
              <a:t>i. Physical (e.g. a scale model of a spillway)</a:t>
            </a:r>
          </a:p>
          <a:p>
            <a:pPr marL="0" indent="0">
              <a:buNone/>
            </a:pPr>
            <a:r>
              <a:rPr lang="en-US" sz="2400" dirty="0">
                <a:latin typeface="Times-Roman"/>
              </a:rPr>
              <a:t>ii. Analog (system of electrical components such as resistors </a:t>
            </a:r>
            <a:r>
              <a:rPr lang="en-US" sz="2400" dirty="0" smtClean="0">
                <a:latin typeface="Times-Roman"/>
              </a:rPr>
              <a:t>or capacitors </a:t>
            </a:r>
            <a:r>
              <a:rPr lang="en-US" sz="2400" dirty="0">
                <a:latin typeface="Times-Roman"/>
              </a:rPr>
              <a:t>arranged to act as an analog to the hydrological</a:t>
            </a:r>
          </a:p>
          <a:p>
            <a:pPr marL="0" indent="0">
              <a:buNone/>
            </a:pPr>
            <a:r>
              <a:rPr lang="en-US" sz="2400" dirty="0">
                <a:latin typeface="Times-Roman"/>
              </a:rPr>
              <a:t>components) or</a:t>
            </a:r>
          </a:p>
          <a:p>
            <a:pPr marL="0" indent="0">
              <a:buNone/>
            </a:pPr>
            <a:r>
              <a:rPr lang="en-US" sz="2400" dirty="0">
                <a:latin typeface="Times-Roman"/>
              </a:rPr>
              <a:t>iii. Mathematical (action of a system expressed as equations or </a:t>
            </a:r>
            <a:r>
              <a:rPr lang="en-US" sz="2400" dirty="0" smtClean="0">
                <a:latin typeface="Times-Roman"/>
              </a:rPr>
              <a:t>logical statements</a:t>
            </a:r>
            <a:r>
              <a:rPr lang="en-US" sz="2400" dirty="0">
                <a:latin typeface="Times-Roman"/>
              </a:rPr>
              <a:t>.</a:t>
            </a:r>
          </a:p>
          <a:p>
            <a:pPr marL="0" indent="0">
              <a:buNone/>
            </a:pPr>
            <a:r>
              <a:rPr lang="en-US" sz="2400" dirty="0">
                <a:latin typeface="Times-Roman"/>
              </a:rPr>
              <a:t>• Simulation models can be</a:t>
            </a:r>
          </a:p>
          <a:p>
            <a:pPr marL="0" indent="0">
              <a:buNone/>
            </a:pPr>
            <a:r>
              <a:rPr lang="en-US" sz="2400" dirty="0">
                <a:latin typeface="Times-Roman"/>
              </a:rPr>
              <a:t>i. Static (fixed parameters and operational policy) or</a:t>
            </a:r>
          </a:p>
          <a:p>
            <a:pPr marL="0" indent="0">
              <a:buNone/>
            </a:pPr>
            <a:r>
              <a:rPr lang="en-US" sz="2400" dirty="0">
                <a:latin typeface="Times-Roman"/>
              </a:rPr>
              <a:t>ii. Dynamic (takes into account the change in the parameters </a:t>
            </a:r>
            <a:r>
              <a:rPr lang="en-US" sz="2400" dirty="0" smtClean="0">
                <a:latin typeface="Times-Roman"/>
              </a:rPr>
              <a:t>of the system </a:t>
            </a:r>
            <a:r>
              <a:rPr lang="en-US" sz="2400" dirty="0">
                <a:latin typeface="Times-Roman"/>
              </a:rPr>
              <a:t>and the operational policy with time) in nature</a:t>
            </a:r>
            <a:r>
              <a:rPr lang="en-US" sz="2400" dirty="0" smtClean="0">
                <a:latin typeface="Times-Roman"/>
              </a:rPr>
              <a:t>.</a:t>
            </a:r>
          </a:p>
          <a:p>
            <a:pPr lvl="0"/>
            <a:r>
              <a:rPr lang="en-US" sz="2400" dirty="0">
                <a:solidFill>
                  <a:prstClr val="black"/>
                </a:solidFill>
                <a:latin typeface="Times-Roman"/>
              </a:rPr>
              <a:t> Simulation models can be </a:t>
            </a:r>
            <a:r>
              <a:rPr lang="en-US" sz="2400" b="1" i="1" dirty="0">
                <a:solidFill>
                  <a:prstClr val="black"/>
                </a:solidFill>
                <a:latin typeface="Times-Italic"/>
              </a:rPr>
              <a:t>deterministic </a:t>
            </a:r>
            <a:r>
              <a:rPr lang="en-US" sz="2400" b="1" dirty="0">
                <a:solidFill>
                  <a:prstClr val="black"/>
                </a:solidFill>
                <a:latin typeface="Times-Roman"/>
              </a:rPr>
              <a:t>or </a:t>
            </a:r>
            <a:r>
              <a:rPr lang="en-US" sz="2400" b="1" i="1" dirty="0">
                <a:solidFill>
                  <a:prstClr val="black"/>
                </a:solidFill>
                <a:latin typeface="Times-Italic"/>
              </a:rPr>
              <a:t>stochastic</a:t>
            </a:r>
          </a:p>
          <a:p>
            <a:pPr lvl="0"/>
            <a:r>
              <a:rPr lang="en-US" sz="2400" dirty="0">
                <a:solidFill>
                  <a:prstClr val="black"/>
                </a:solidFill>
                <a:latin typeface="Times-Roman"/>
              </a:rPr>
              <a:t>Simulation models can be </a:t>
            </a:r>
            <a:r>
              <a:rPr lang="en-US" sz="2400" b="1" i="1" dirty="0">
                <a:solidFill>
                  <a:prstClr val="black"/>
                </a:solidFill>
                <a:latin typeface="Times-Italic"/>
              </a:rPr>
              <a:t>statistical </a:t>
            </a:r>
            <a:r>
              <a:rPr lang="en-US" sz="2400" b="1" dirty="0">
                <a:solidFill>
                  <a:prstClr val="black"/>
                </a:solidFill>
                <a:latin typeface="Times-Roman"/>
              </a:rPr>
              <a:t>or </a:t>
            </a:r>
            <a:r>
              <a:rPr lang="en-US" sz="2400" b="1" i="1" dirty="0">
                <a:solidFill>
                  <a:prstClr val="black"/>
                </a:solidFill>
                <a:latin typeface="Times-Italic"/>
              </a:rPr>
              <a:t>process oriented</a:t>
            </a:r>
            <a:r>
              <a:rPr lang="en-US" sz="2400" b="1" dirty="0">
                <a:solidFill>
                  <a:prstClr val="black"/>
                </a:solidFill>
                <a:latin typeface="Times-Roman"/>
              </a:rPr>
              <a:t>, or a mixture.</a:t>
            </a:r>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40</a:t>
            </a:fld>
            <a:endParaRPr lang="en-US"/>
          </a:p>
        </p:txBody>
      </p:sp>
    </p:spTree>
    <p:extLst>
      <p:ext uri="{BB962C8B-B14F-4D97-AF65-F5344CB8AC3E}">
        <p14:creationId xmlns:p14="http://schemas.microsoft.com/office/powerpoint/2010/main" val="1478848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ECONOMICS IN WATER RESOURCES</a:t>
            </a:r>
          </a:p>
        </p:txBody>
      </p:sp>
      <p:sp>
        <p:nvSpPr>
          <p:cNvPr id="3" name="Content Placeholder 2"/>
          <p:cNvSpPr>
            <a:spLocks noGrp="1"/>
          </p:cNvSpPr>
          <p:nvPr>
            <p:ph idx="1"/>
          </p:nvPr>
        </p:nvSpPr>
        <p:spPr>
          <a:xfrm>
            <a:off x="228600" y="990600"/>
            <a:ext cx="8763000" cy="5135563"/>
          </a:xfrm>
        </p:spPr>
        <p:txBody>
          <a:bodyPr>
            <a:normAutofit/>
          </a:bodyPr>
          <a:lstStyle/>
          <a:p>
            <a:r>
              <a:rPr lang="en-US" sz="2400" dirty="0">
                <a:latin typeface="Times-Roman"/>
              </a:rPr>
              <a:t>Economics in engineering deals with applying economic criteria to select the best solution from a group of feasible alternatives </a:t>
            </a:r>
            <a:r>
              <a:rPr lang="en-US" sz="2400" dirty="0" smtClean="0">
                <a:latin typeface="Times-Roman"/>
              </a:rPr>
              <a:t>or,</a:t>
            </a:r>
          </a:p>
          <a:p>
            <a:r>
              <a:rPr lang="en-US" sz="2400" dirty="0" smtClean="0">
                <a:latin typeface="Times-Roman"/>
              </a:rPr>
              <a:t> Evolving </a:t>
            </a:r>
            <a:r>
              <a:rPr lang="en-US" sz="2400" dirty="0">
                <a:latin typeface="Times-Roman"/>
              </a:rPr>
              <a:t>the best economic policy for planning </a:t>
            </a:r>
            <a:r>
              <a:rPr lang="en-US" sz="2400" dirty="0" smtClean="0">
                <a:latin typeface="Times-Roman"/>
              </a:rPr>
              <a:t>and management </a:t>
            </a:r>
            <a:r>
              <a:rPr lang="en-US" sz="2400" dirty="0">
                <a:latin typeface="Times-Roman"/>
              </a:rPr>
              <a:t>of an engineering project</a:t>
            </a:r>
            <a:r>
              <a:rPr lang="en-US" sz="2400" dirty="0" smtClean="0">
                <a:latin typeface="Times-Roman"/>
              </a:rPr>
              <a:t>.</a:t>
            </a:r>
          </a:p>
          <a:p>
            <a:r>
              <a:rPr lang="en-US" sz="2400" dirty="0">
                <a:latin typeface="Times-Roman"/>
              </a:rPr>
              <a:t>The ranking and selection of alternatives are done based on the principles of engineering economics</a:t>
            </a:r>
            <a:r>
              <a:rPr lang="en-US" sz="2400" dirty="0" smtClean="0">
                <a:latin typeface="Times-Roman"/>
              </a:rPr>
              <a:t>.</a:t>
            </a:r>
          </a:p>
          <a:p>
            <a:r>
              <a:rPr lang="en-US" sz="2400" dirty="0">
                <a:latin typeface="Times-Roman"/>
              </a:rPr>
              <a:t>The magnitude of consequences expected from employing each alternative are assessed and converted into commensurable units for comparison</a:t>
            </a:r>
            <a:r>
              <a:rPr lang="en-US" sz="2400" dirty="0" smtClean="0">
                <a:latin typeface="Times-Roman"/>
              </a:rPr>
              <a:t>.</a:t>
            </a:r>
          </a:p>
          <a:p>
            <a:endParaRPr lang="en-US" sz="2400" dirty="0" smtClean="0">
              <a:latin typeface="Times-Roman"/>
            </a:endParaRPr>
          </a:p>
          <a:p>
            <a:endParaRPr lang="en-US" sz="2400" dirty="0">
              <a:latin typeface="Times-Roman"/>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41</a:t>
            </a:fld>
            <a:endParaRPr lang="en-US"/>
          </a:p>
        </p:txBody>
      </p:sp>
    </p:spTree>
    <p:extLst>
      <p:ext uri="{BB962C8B-B14F-4D97-AF65-F5344CB8AC3E}">
        <p14:creationId xmlns:p14="http://schemas.microsoft.com/office/powerpoint/2010/main" val="33669406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Concepts used in economic analysis:</a:t>
            </a:r>
          </a:p>
        </p:txBody>
      </p:sp>
      <p:sp>
        <p:nvSpPr>
          <p:cNvPr id="3" name="Content Placeholder 2"/>
          <p:cNvSpPr>
            <a:spLocks noGrp="1"/>
          </p:cNvSpPr>
          <p:nvPr>
            <p:ph idx="1"/>
          </p:nvPr>
        </p:nvSpPr>
        <p:spPr>
          <a:xfrm>
            <a:off x="457200" y="1295400"/>
            <a:ext cx="8229600" cy="4830763"/>
          </a:xfrm>
        </p:spPr>
        <p:txBody>
          <a:bodyPr>
            <a:normAutofit/>
          </a:bodyPr>
          <a:lstStyle/>
          <a:p>
            <a:r>
              <a:rPr lang="en-US" sz="2400" b="1" dirty="0"/>
              <a:t>Cash flow diagram</a:t>
            </a:r>
            <a:r>
              <a:rPr lang="en-US" sz="2400" b="1" dirty="0" smtClean="0"/>
              <a:t>:</a:t>
            </a:r>
          </a:p>
          <a:p>
            <a:r>
              <a:rPr lang="en-US" sz="2400" dirty="0"/>
              <a:t>Assess the consequences of each alternative and assign a monetary value for each consequence</a:t>
            </a:r>
            <a:r>
              <a:rPr lang="en-US" sz="2400" dirty="0" smtClean="0"/>
              <a:t>.</a:t>
            </a:r>
          </a:p>
          <a:p>
            <a:r>
              <a:rPr lang="en-US" sz="2400" dirty="0"/>
              <a:t>The graphic representation of each monetary value with time is called</a:t>
            </a:r>
            <a:r>
              <a:rPr lang="en-US" sz="2400" b="1" dirty="0"/>
              <a:t> a cash flow diagram</a:t>
            </a:r>
            <a:r>
              <a:rPr lang="en-US" sz="2400" dirty="0" smtClean="0"/>
              <a:t>.</a:t>
            </a:r>
          </a:p>
          <a:p>
            <a:r>
              <a:rPr lang="en-US" sz="2400" dirty="0"/>
              <a:t>The benefits are represented as upward arrows and costs as downward arrows</a:t>
            </a:r>
            <a:r>
              <a:rPr lang="en-US" sz="2400" dirty="0" smtClean="0"/>
              <a:t>.</a:t>
            </a:r>
          </a:p>
          <a:p>
            <a:r>
              <a:rPr lang="en-US" sz="2400" dirty="0"/>
              <a:t>It is drawn to convert the time stream of monetary value into an equivalent single number</a:t>
            </a:r>
            <a:r>
              <a:rPr lang="en-US" sz="2400" dirty="0" smtClean="0"/>
              <a:t>.</a:t>
            </a:r>
          </a:p>
          <a:p>
            <a:r>
              <a:rPr lang="en-US" sz="2400" dirty="0"/>
              <a:t>All cash flows are combined into an equivalent single lump sum at the end of a period.</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42</a:t>
            </a:fld>
            <a:endParaRPr lang="en-US"/>
          </a:p>
        </p:txBody>
      </p:sp>
    </p:spTree>
    <p:extLst>
      <p:ext uri="{BB962C8B-B14F-4D97-AF65-F5344CB8AC3E}">
        <p14:creationId xmlns:p14="http://schemas.microsoft.com/office/powerpoint/2010/main" val="1952604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a:t>An example cash flow diagram is shown below</a:t>
            </a:r>
            <a:r>
              <a:rPr lang="en-US" sz="2400" dirty="0" smtClean="0"/>
              <a:t>.</a:t>
            </a:r>
          </a:p>
          <a:p>
            <a:r>
              <a:rPr lang="en-US" sz="2400" dirty="0" smtClean="0"/>
              <a:t> </a:t>
            </a:r>
            <a:r>
              <a:rPr lang="en-US" sz="2400" dirty="0"/>
              <a:t>At the beginning, a large expenditure is made. Benefits are received thereafter every year.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71532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43</a:t>
            </a:fld>
            <a:endParaRPr lang="en-US"/>
          </a:p>
        </p:txBody>
      </p:sp>
    </p:spTree>
    <p:extLst>
      <p:ext uri="{BB962C8B-B14F-4D97-AF65-F5344CB8AC3E}">
        <p14:creationId xmlns:p14="http://schemas.microsoft.com/office/powerpoint/2010/main" val="3850469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a:t>Discount factors: </a:t>
            </a:r>
          </a:p>
        </p:txBody>
      </p:sp>
      <p:sp>
        <p:nvSpPr>
          <p:cNvPr id="3" name="Content Placeholder 2"/>
          <p:cNvSpPr>
            <a:spLocks noGrp="1"/>
          </p:cNvSpPr>
          <p:nvPr>
            <p:ph idx="1"/>
          </p:nvPr>
        </p:nvSpPr>
        <p:spPr>
          <a:xfrm>
            <a:off x="152400" y="1066800"/>
            <a:ext cx="8839200" cy="5638800"/>
          </a:xfrm>
        </p:spPr>
        <p:txBody>
          <a:bodyPr>
            <a:normAutofit/>
          </a:bodyPr>
          <a:lstStyle/>
          <a:p>
            <a:r>
              <a:rPr lang="en-US" sz="2400" dirty="0" smtClean="0"/>
              <a:t>The </a:t>
            </a:r>
            <a:r>
              <a:rPr lang="en-US" sz="2400" dirty="0"/>
              <a:t>amounts at different times have different values</a:t>
            </a:r>
            <a:r>
              <a:rPr lang="en-US" sz="2400" dirty="0" smtClean="0"/>
              <a:t>.</a:t>
            </a:r>
          </a:p>
          <a:p>
            <a:r>
              <a:rPr lang="en-US" sz="2400" dirty="0" smtClean="0"/>
              <a:t> </a:t>
            </a:r>
            <a:r>
              <a:rPr lang="en-US" sz="2400" dirty="0"/>
              <a:t>In order to compare them, all monetary values are converted into equivalent amounts at some definite time using discount factors. </a:t>
            </a:r>
            <a:endParaRPr lang="en-US" sz="2400" dirty="0" smtClean="0"/>
          </a:p>
          <a:p>
            <a:r>
              <a:rPr lang="en-US" sz="2400" dirty="0" smtClean="0"/>
              <a:t>Many </a:t>
            </a:r>
            <a:r>
              <a:rPr lang="en-US" sz="2400" dirty="0"/>
              <a:t>discount factors are used as given below.</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763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44</a:t>
            </a:fld>
            <a:endParaRPr lang="en-US"/>
          </a:p>
        </p:txBody>
      </p:sp>
    </p:spTree>
    <p:extLst>
      <p:ext uri="{BB962C8B-B14F-4D97-AF65-F5344CB8AC3E}">
        <p14:creationId xmlns:p14="http://schemas.microsoft.com/office/powerpoint/2010/main" val="1178654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Cont............................</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76800"/>
            <a:ext cx="8610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45</a:t>
            </a:fld>
            <a:endParaRPr lang="en-US"/>
          </a:p>
        </p:txBody>
      </p:sp>
    </p:spTree>
    <p:extLst>
      <p:ext uri="{BB962C8B-B14F-4D97-AF65-F5344CB8AC3E}">
        <p14:creationId xmlns:p14="http://schemas.microsoft.com/office/powerpoint/2010/main" val="4058989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Discounting techniques</a:t>
            </a:r>
          </a:p>
        </p:txBody>
      </p:sp>
      <p:sp>
        <p:nvSpPr>
          <p:cNvPr id="3" name="Content Placeholder 2"/>
          <p:cNvSpPr>
            <a:spLocks noGrp="1"/>
          </p:cNvSpPr>
          <p:nvPr>
            <p:ph idx="1"/>
          </p:nvPr>
        </p:nvSpPr>
        <p:spPr>
          <a:xfrm>
            <a:off x="152400" y="990600"/>
            <a:ext cx="8763000" cy="5638800"/>
          </a:xfrm>
        </p:spPr>
        <p:txBody>
          <a:bodyPr>
            <a:normAutofit/>
          </a:bodyPr>
          <a:lstStyle/>
          <a:p>
            <a:r>
              <a:rPr lang="en-US" sz="2400" dirty="0"/>
              <a:t>Discounting techniques are used to find the feasible one among various alternatives</a:t>
            </a:r>
            <a:r>
              <a:rPr lang="en-US" sz="2400" dirty="0" smtClean="0"/>
              <a:t>.</a:t>
            </a:r>
          </a:p>
          <a:p>
            <a:r>
              <a:rPr lang="en-US" sz="2400" dirty="0"/>
              <a:t>Commonly used discounting techniques are </a:t>
            </a:r>
            <a:endParaRPr lang="en-US" sz="2400" dirty="0" smtClean="0"/>
          </a:p>
          <a:p>
            <a:pPr marL="457200" indent="-457200">
              <a:buAutoNum type="arabicParenBoth"/>
            </a:pPr>
            <a:r>
              <a:rPr lang="en-US" sz="2400" dirty="0" smtClean="0"/>
              <a:t>Benefit-cost </a:t>
            </a:r>
            <a:r>
              <a:rPr lang="en-US" sz="2400" dirty="0"/>
              <a:t>ratio method </a:t>
            </a:r>
            <a:endParaRPr lang="en-US" sz="2400" dirty="0" smtClean="0"/>
          </a:p>
          <a:p>
            <a:pPr marL="457200" indent="-457200">
              <a:buAutoNum type="arabicParenBoth"/>
            </a:pPr>
            <a:r>
              <a:rPr lang="en-US" sz="2400" dirty="0" smtClean="0"/>
              <a:t> </a:t>
            </a:r>
            <a:r>
              <a:rPr lang="en-US" sz="2400" dirty="0"/>
              <a:t>Present </a:t>
            </a:r>
            <a:r>
              <a:rPr lang="en-US" sz="2400" dirty="0" smtClean="0"/>
              <a:t>worth method </a:t>
            </a:r>
          </a:p>
          <a:p>
            <a:pPr marL="457200" indent="-457200">
              <a:buAutoNum type="arabicParenBoth"/>
            </a:pPr>
            <a:r>
              <a:rPr lang="en-US" sz="2400" dirty="0" smtClean="0"/>
              <a:t>Rate </a:t>
            </a:r>
            <a:r>
              <a:rPr lang="en-US" sz="2400" dirty="0"/>
              <a:t>of return method </a:t>
            </a:r>
            <a:r>
              <a:rPr lang="en-US" sz="2400" dirty="0" smtClean="0"/>
              <a:t>and</a:t>
            </a:r>
          </a:p>
          <a:p>
            <a:pPr marL="457200" indent="-457200">
              <a:buAutoNum type="arabicParenBoth"/>
            </a:pPr>
            <a:r>
              <a:rPr lang="en-US" sz="2400" dirty="0" smtClean="0"/>
              <a:t>Annual </a:t>
            </a:r>
            <a:r>
              <a:rPr lang="en-US" sz="2400" dirty="0"/>
              <a:t>cost method. The first two methods </a:t>
            </a:r>
            <a:r>
              <a:rPr lang="en-US" sz="2400" dirty="0" smtClean="0"/>
              <a:t>are explained </a:t>
            </a:r>
            <a:r>
              <a:rPr lang="en-US" sz="2400" dirty="0"/>
              <a:t>here</a:t>
            </a:r>
            <a:r>
              <a:rPr lang="en-US" sz="2400" dirty="0" smtClean="0"/>
              <a:t>.</a:t>
            </a:r>
          </a:p>
          <a:p>
            <a:pPr marL="0" indent="0">
              <a:buNone/>
            </a:pPr>
            <a:r>
              <a:rPr lang="en-US" sz="2400" b="1" dirty="0"/>
              <a:t>Benefit – Cost (BC) ratio method</a:t>
            </a:r>
          </a:p>
          <a:p>
            <a:r>
              <a:rPr lang="en-US" sz="2400" dirty="0"/>
              <a:t>BC ratio, R is defined as the ratio of the present worth of benefits and the present worth </a:t>
            </a:r>
            <a:r>
              <a:rPr lang="en-US" sz="2400" dirty="0" smtClean="0"/>
              <a:t>of cost</a:t>
            </a:r>
            <a:r>
              <a:rPr lang="en-US" sz="2400" dirty="0"/>
              <a:t>. It can be expressed </a:t>
            </a:r>
            <a:r>
              <a:rPr lang="en-US" sz="2400" dirty="0" smtClean="0"/>
              <a:t>as</a:t>
            </a:r>
          </a:p>
          <a:p>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181600"/>
            <a:ext cx="3105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46</a:t>
            </a:fld>
            <a:endParaRPr lang="en-US"/>
          </a:p>
        </p:txBody>
      </p:sp>
    </p:spTree>
    <p:extLst>
      <p:ext uri="{BB962C8B-B14F-4D97-AF65-F5344CB8AC3E}">
        <p14:creationId xmlns:p14="http://schemas.microsoft.com/office/powerpoint/2010/main" val="39820128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382000" cy="5638800"/>
          </a:xfrm>
        </p:spPr>
        <p:txBody>
          <a:bodyPr>
            <a:normAutofit fontScale="92500" lnSpcReduction="10000"/>
          </a:bodyPr>
          <a:lstStyle/>
          <a:p>
            <a:r>
              <a:rPr lang="en-US" sz="2400" dirty="0"/>
              <a:t>where </a:t>
            </a:r>
            <a:r>
              <a:rPr lang="en-US" sz="2400" dirty="0" smtClean="0"/>
              <a:t>, </a:t>
            </a:r>
            <a:r>
              <a:rPr lang="en-US" sz="2400" dirty="0" err="1" smtClean="0"/>
              <a:t>Bt</a:t>
            </a:r>
            <a:r>
              <a:rPr lang="en-US" sz="2400" dirty="0" smtClean="0"/>
              <a:t> </a:t>
            </a:r>
            <a:r>
              <a:rPr lang="en-US" sz="2400" dirty="0"/>
              <a:t>and Ct are the monetary values of benefits and costs incurred at time t </a:t>
            </a:r>
            <a:r>
              <a:rPr lang="en-US" sz="2400" dirty="0" smtClean="0"/>
              <a:t>respectively.</a:t>
            </a:r>
            <a:endParaRPr lang="en-US" sz="2400" dirty="0"/>
          </a:p>
          <a:p>
            <a:r>
              <a:rPr lang="en-US" sz="2400" dirty="0" smtClean="0"/>
              <a:t>i </a:t>
            </a:r>
            <a:r>
              <a:rPr lang="en-US" sz="2400" dirty="0"/>
              <a:t>is the discount rate  </a:t>
            </a:r>
          </a:p>
          <a:p>
            <a:r>
              <a:rPr lang="en-US" sz="2400" dirty="0" smtClean="0"/>
              <a:t>n </a:t>
            </a:r>
            <a:r>
              <a:rPr lang="en-US" sz="2400" dirty="0"/>
              <a:t>is the life of the project in time steps (years or months or weeks). </a:t>
            </a:r>
            <a:endParaRPr lang="en-US" sz="2400" dirty="0" smtClean="0"/>
          </a:p>
          <a:p>
            <a:pPr marL="0" indent="0">
              <a:buNone/>
            </a:pPr>
            <a:r>
              <a:rPr lang="en-US" sz="2400" b="1" dirty="0"/>
              <a:t>Steps for choosing the best alternative are:</a:t>
            </a:r>
          </a:p>
          <a:p>
            <a:pPr marL="457200" indent="-457200">
              <a:buFont typeface="+mj-lt"/>
              <a:buAutoNum type="arabicPeriod"/>
            </a:pPr>
            <a:r>
              <a:rPr lang="en-US" sz="2400" dirty="0"/>
              <a:t>Calculate the BC ratio for each </a:t>
            </a:r>
            <a:r>
              <a:rPr lang="en-US" sz="2400" dirty="0" smtClean="0"/>
              <a:t>alternative</a:t>
            </a:r>
          </a:p>
          <a:p>
            <a:pPr marL="457200" indent="-457200">
              <a:buFont typeface="+mj-lt"/>
              <a:buAutoNum type="arabicPeriod"/>
            </a:pPr>
            <a:r>
              <a:rPr lang="en-US" sz="2400" dirty="0" smtClean="0"/>
              <a:t>Retain </a:t>
            </a:r>
            <a:r>
              <a:rPr lang="en-US" sz="2400" dirty="0"/>
              <a:t>all alternatives with BC&gt;1 and reject the rest. If sets of mutually exclusive alternatives are involved then go to steps 3, 4 and </a:t>
            </a:r>
            <a:r>
              <a:rPr lang="en-US" sz="2400" dirty="0" smtClean="0"/>
              <a:t>5.</a:t>
            </a:r>
          </a:p>
          <a:p>
            <a:pPr marL="457200" indent="-457200">
              <a:buFont typeface="+mj-lt"/>
              <a:buAutoNum type="arabicPeriod"/>
            </a:pPr>
            <a:r>
              <a:rPr lang="en-US" sz="2400" dirty="0" smtClean="0"/>
              <a:t>Rank </a:t>
            </a:r>
            <a:r>
              <a:rPr lang="en-US" sz="2400" dirty="0"/>
              <a:t>the set of mutually exclusive alternatives in the order of increasing cost. Calculate the BC ratio using incremental cost and incremental benefit of the next alternative above the least costly </a:t>
            </a:r>
            <a:r>
              <a:rPr lang="en-US" sz="2400" dirty="0" smtClean="0"/>
              <a:t>alternative.</a:t>
            </a:r>
          </a:p>
          <a:p>
            <a:pPr marL="457200" indent="-457200">
              <a:buFont typeface="+mj-lt"/>
              <a:buAutoNum type="arabicPeriod"/>
            </a:pPr>
            <a:r>
              <a:rPr lang="en-US" sz="2400" dirty="0" smtClean="0"/>
              <a:t>Choose </a:t>
            </a:r>
            <a:r>
              <a:rPr lang="en-US" sz="2400" dirty="0"/>
              <a:t>the more costly alternative of the incremental BC &gt;1. Otherwise choose the less costly </a:t>
            </a:r>
            <a:r>
              <a:rPr lang="en-US" sz="2400" dirty="0" smtClean="0"/>
              <a:t>alternative.</a:t>
            </a:r>
          </a:p>
          <a:p>
            <a:pPr marL="457200" indent="-457200">
              <a:buFont typeface="+mj-lt"/>
              <a:buAutoNum type="arabicPeriod"/>
            </a:pPr>
            <a:r>
              <a:rPr lang="en-US" sz="2400" dirty="0" smtClean="0"/>
              <a:t>Repeat </a:t>
            </a:r>
            <a:r>
              <a:rPr lang="en-US" sz="2400" dirty="0"/>
              <a:t>the analysis for all alternatives in the order of rank.</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47</a:t>
            </a:fld>
            <a:endParaRPr lang="en-US"/>
          </a:p>
        </p:txBody>
      </p:sp>
    </p:spTree>
    <p:extLst>
      <p:ext uri="{BB962C8B-B14F-4D97-AF65-F5344CB8AC3E}">
        <p14:creationId xmlns:p14="http://schemas.microsoft.com/office/powerpoint/2010/main" val="1210357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t>BC ratio: </a:t>
            </a:r>
            <a:r>
              <a:rPr lang="en-US" dirty="0" smtClean="0"/>
              <a:t>Example1</a:t>
            </a:r>
            <a:endParaRPr lang="en-US" dirty="0"/>
          </a:p>
        </p:txBody>
      </p:sp>
      <p:sp>
        <p:nvSpPr>
          <p:cNvPr id="3" name="Content Placeholder 2"/>
          <p:cNvSpPr>
            <a:spLocks noGrp="1"/>
          </p:cNvSpPr>
          <p:nvPr>
            <p:ph idx="1"/>
          </p:nvPr>
        </p:nvSpPr>
        <p:spPr>
          <a:xfrm>
            <a:off x="76200" y="914400"/>
            <a:ext cx="8915400" cy="5211763"/>
          </a:xfrm>
        </p:spPr>
        <p:txBody>
          <a:bodyPr>
            <a:normAutofit/>
          </a:bodyPr>
          <a:lstStyle/>
          <a:p>
            <a:r>
              <a:rPr lang="en-US" sz="2000" dirty="0"/>
              <a:t>Two alternative plans are feasible. The estimated cost of 1st plan is 70 MB and the corresponding benefit is </a:t>
            </a:r>
            <a:r>
              <a:rPr lang="en-US" sz="2000" dirty="0" smtClean="0"/>
              <a:t>80 million birr (MB). </a:t>
            </a:r>
            <a:r>
              <a:rPr lang="en-US" sz="2000" dirty="0"/>
              <a:t>The cost for the 2nd plan is 85 </a:t>
            </a:r>
            <a:r>
              <a:rPr lang="en-US" sz="2000" dirty="0" smtClean="0"/>
              <a:t>MB </a:t>
            </a:r>
            <a:r>
              <a:rPr lang="en-US" sz="2000" dirty="0"/>
              <a:t>and benefit is 100 MB. Which plan should be selected</a:t>
            </a:r>
            <a:r>
              <a:rPr lang="en-US" sz="2000" dirty="0" smtClean="0"/>
              <a:t>?</a:t>
            </a:r>
          </a:p>
          <a:p>
            <a:pPr marL="0" indent="0">
              <a:buNone/>
            </a:pPr>
            <a:r>
              <a:rPr lang="en-US" sz="2000" b="1" dirty="0"/>
              <a:t>Solution</a:t>
            </a:r>
          </a:p>
          <a:p>
            <a:r>
              <a:rPr lang="en-US" sz="2000" dirty="0"/>
              <a:t>BC ratio for 1st plan = 80/70 = 1.14;      BC ratio for 2nd plan = 100/85 = 1.176</a:t>
            </a:r>
          </a:p>
          <a:p>
            <a:r>
              <a:rPr lang="en-US" sz="2000" dirty="0"/>
              <a:t>Since BC ratios are &gt;1, according to steps 3 and 4, rank the plans based on cost.</a:t>
            </a:r>
          </a:p>
          <a:p>
            <a:r>
              <a:rPr lang="en-US" sz="2000" dirty="0"/>
              <a:t>Plan 1 is ranked 1 and plan 2 is ranked 2.</a:t>
            </a:r>
          </a:p>
          <a:p>
            <a:r>
              <a:rPr lang="en-US" sz="2000" dirty="0"/>
              <a:t>Now, incremental cost (2nd plan over 1st plan) = 85 – 70 = 15;  Incremental benefit (2nd plan over 1st plan) = 100 – 80 =20</a:t>
            </a:r>
          </a:p>
          <a:p>
            <a:r>
              <a:rPr lang="en-US" sz="2000" dirty="0"/>
              <a:t>Incremental BC ratio = 20/15 = 1.33; Since Incremental BC ratio &gt; 1, the more costly alternative should be selected.</a:t>
            </a:r>
          </a:p>
          <a:p>
            <a:r>
              <a:rPr lang="en-US" sz="2000" dirty="0"/>
              <a:t>Therefore, plan 2 is chosen.</a:t>
            </a:r>
          </a:p>
          <a:p>
            <a:endParaRPr lang="en-US" sz="2000" dirty="0"/>
          </a:p>
          <a:p>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48</a:t>
            </a:fld>
            <a:endParaRPr lang="en-US"/>
          </a:p>
        </p:txBody>
      </p:sp>
    </p:spTree>
    <p:extLst>
      <p:ext uri="{BB962C8B-B14F-4D97-AF65-F5344CB8AC3E}">
        <p14:creationId xmlns:p14="http://schemas.microsoft.com/office/powerpoint/2010/main" val="26543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BC ratio: </a:t>
            </a:r>
            <a:r>
              <a:rPr lang="en-US" dirty="0" smtClean="0"/>
              <a:t>Example2</a:t>
            </a:r>
            <a:endParaRPr lang="en-US" dirty="0"/>
          </a:p>
        </p:txBody>
      </p:sp>
      <p:sp>
        <p:nvSpPr>
          <p:cNvPr id="3" name="Content Placeholder 2"/>
          <p:cNvSpPr>
            <a:spLocks noGrp="1"/>
          </p:cNvSpPr>
          <p:nvPr>
            <p:ph idx="1"/>
          </p:nvPr>
        </p:nvSpPr>
        <p:spPr>
          <a:xfrm>
            <a:off x="228600" y="914400"/>
            <a:ext cx="8610600" cy="5867400"/>
          </a:xfrm>
        </p:spPr>
        <p:txBody>
          <a:bodyPr>
            <a:normAutofit/>
          </a:bodyPr>
          <a:lstStyle/>
          <a:p>
            <a:pPr algn="just"/>
            <a:r>
              <a:rPr lang="en-US" sz="1800" dirty="0" smtClean="0"/>
              <a:t>A </a:t>
            </a:r>
            <a:r>
              <a:rPr lang="en-US" sz="1800" dirty="0"/>
              <a:t>flood control district can construct several alternative control works </a:t>
            </a:r>
            <a:r>
              <a:rPr lang="en-US" sz="1800" dirty="0" smtClean="0"/>
              <a:t>to alleviate </a:t>
            </a:r>
            <a:r>
              <a:rPr lang="en-US" sz="1800" dirty="0"/>
              <a:t>flooding. These alternatives include the construction of dam </a:t>
            </a:r>
            <a:r>
              <a:rPr lang="en-US" sz="1800" dirty="0" smtClean="0"/>
              <a:t>A, dam </a:t>
            </a:r>
            <a:r>
              <a:rPr lang="en-US" sz="1800" dirty="0"/>
              <a:t>B, and a system of levees C. Each of these works can be built </a:t>
            </a:r>
            <a:r>
              <a:rPr lang="en-US" sz="1800" dirty="0" smtClean="0"/>
              <a:t>to function </a:t>
            </a:r>
            <a:r>
              <a:rPr lang="en-US" sz="1800" dirty="0"/>
              <a:t>alone or together with any other or all other projects. Thus </a:t>
            </a:r>
            <a:r>
              <a:rPr lang="en-US" sz="1800" dirty="0" smtClean="0"/>
              <a:t>we have </a:t>
            </a:r>
            <a:r>
              <a:rPr lang="en-US" sz="1800" dirty="0"/>
              <a:t>a possibility of the following combinations: ABC, A, B, C, AB, </a:t>
            </a:r>
            <a:r>
              <a:rPr lang="en-US" sz="1800" dirty="0" smtClean="0"/>
              <a:t>AC, and </a:t>
            </a:r>
            <a:r>
              <a:rPr lang="en-US" sz="1800" dirty="0"/>
              <a:t>BC. The life of each dam is 80 years and the life of the levee system </a:t>
            </a:r>
            <a:r>
              <a:rPr lang="en-US" sz="1800" dirty="0" smtClean="0"/>
              <a:t>is 60 </a:t>
            </a:r>
            <a:r>
              <a:rPr lang="en-US" sz="1800" dirty="0"/>
              <a:t>years. The cost of capital is 4</a:t>
            </a:r>
            <a:r>
              <a:rPr lang="en-US" sz="1800" dirty="0" smtClean="0"/>
              <a:t>%. </a:t>
            </a:r>
            <a:r>
              <a:rPr lang="en-US" sz="1800" dirty="0"/>
              <a:t>Information on total investment, operation and maintenance costs, </a:t>
            </a:r>
            <a:r>
              <a:rPr lang="en-US" sz="1800" dirty="0" smtClean="0"/>
              <a:t>and average </a:t>
            </a:r>
            <a:r>
              <a:rPr lang="en-US" sz="1800" dirty="0"/>
              <a:t>annual flood damages is given in the </a:t>
            </a:r>
            <a:r>
              <a:rPr lang="en-US" sz="1800" dirty="0" smtClean="0"/>
              <a:t>table below.  </a:t>
            </a:r>
          </a:p>
          <a:p>
            <a:pPr algn="just"/>
            <a:r>
              <a:rPr lang="en-US" sz="1800" dirty="0" smtClean="0"/>
              <a:t>Which </a:t>
            </a:r>
            <a:r>
              <a:rPr lang="en-US" sz="1800" dirty="0"/>
              <a:t>flood </a:t>
            </a:r>
            <a:r>
              <a:rPr lang="en-US" sz="1800" dirty="0" smtClean="0"/>
              <a:t>control undertaking </a:t>
            </a:r>
            <a:r>
              <a:rPr lang="en-US" sz="1800" dirty="0"/>
              <a:t>is the most economical?.</a:t>
            </a:r>
            <a:endParaRPr lang="en-US" sz="1800" dirty="0" smtClean="0"/>
          </a:p>
          <a:p>
            <a:pPr marL="0" indent="0" algn="just">
              <a:buNone/>
            </a:pPr>
            <a:endParaRPr lang="en-US"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6019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49</a:t>
            </a:fld>
            <a:endParaRPr lang="en-US"/>
          </a:p>
        </p:txBody>
      </p:sp>
    </p:spTree>
    <p:extLst>
      <p:ext uri="{BB962C8B-B14F-4D97-AF65-F5344CB8AC3E}">
        <p14:creationId xmlns:p14="http://schemas.microsoft.com/office/powerpoint/2010/main" val="218975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914400"/>
            <a:ext cx="8839200" cy="5867400"/>
          </a:xfrm>
        </p:spPr>
        <p:txBody>
          <a:bodyPr>
            <a:normAutofit/>
          </a:bodyPr>
          <a:lstStyle/>
          <a:p>
            <a:r>
              <a:rPr lang="en-US" sz="2000" dirty="0"/>
              <a:t>The </a:t>
            </a:r>
            <a:r>
              <a:rPr lang="en-US" sz="2000" dirty="0" smtClean="0"/>
              <a:t>following are </a:t>
            </a:r>
            <a:r>
              <a:rPr lang="en-US" sz="2000" dirty="0"/>
              <a:t>major sources of water </a:t>
            </a:r>
            <a:r>
              <a:rPr lang="en-US" sz="2000" dirty="0" smtClean="0"/>
              <a:t>;</a:t>
            </a:r>
          </a:p>
          <a:p>
            <a:pPr lvl="1"/>
            <a:r>
              <a:rPr lang="en-US" sz="2000" b="1" dirty="0" smtClean="0"/>
              <a:t>Natural </a:t>
            </a:r>
            <a:r>
              <a:rPr lang="en-US" sz="2000" b="1" dirty="0"/>
              <a:t>rivers</a:t>
            </a:r>
            <a:r>
              <a:rPr lang="en-US" sz="2000" dirty="0"/>
              <a:t>. The rivers are fed by rainfall, or snow/glacier melt, or both. Their flows </a:t>
            </a:r>
            <a:r>
              <a:rPr lang="en-US" sz="2000" dirty="0" smtClean="0"/>
              <a:t>vary seasonally </a:t>
            </a:r>
            <a:r>
              <a:rPr lang="en-US" sz="2000" dirty="0"/>
              <a:t>and in upland areas </a:t>
            </a:r>
            <a:r>
              <a:rPr lang="en-US" sz="2000" dirty="0" err="1" smtClean="0"/>
              <a:t>streamflow</a:t>
            </a:r>
            <a:r>
              <a:rPr lang="en-US" sz="2000" dirty="0" smtClean="0"/>
              <a:t> </a:t>
            </a:r>
            <a:r>
              <a:rPr lang="en-US" sz="2000" dirty="0"/>
              <a:t>varies wildly ('flashy discharge'). </a:t>
            </a:r>
            <a:endParaRPr lang="en-US" sz="2000" dirty="0" smtClean="0"/>
          </a:p>
          <a:p>
            <a:pPr marL="457200" lvl="1" indent="0">
              <a:buNone/>
            </a:pPr>
            <a:r>
              <a:rPr lang="en-US" sz="2000" dirty="0" smtClean="0"/>
              <a:t>Fig. 1. Major </a:t>
            </a:r>
            <a:r>
              <a:rPr lang="en-US" sz="2000" dirty="0"/>
              <a:t>root causes of water resources problems and their effects.</a:t>
            </a:r>
            <a:endParaRPr lang="en-US" sz="2000" dirty="0" smtClean="0"/>
          </a:p>
          <a:p>
            <a:pPr marL="457200" lvl="1" indent="0">
              <a:buNone/>
            </a:pP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1"/>
            <a:ext cx="65341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a:t>
            </a:fld>
            <a:endParaRPr lang="en-US"/>
          </a:p>
        </p:txBody>
      </p:sp>
    </p:spTree>
    <p:extLst>
      <p:ext uri="{BB962C8B-B14F-4D97-AF65-F5344CB8AC3E}">
        <p14:creationId xmlns:p14="http://schemas.microsoft.com/office/powerpoint/2010/main" val="4771804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solution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239000"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50</a:t>
            </a:fld>
            <a:endParaRPr lang="en-US"/>
          </a:p>
        </p:txBody>
      </p:sp>
    </p:spTree>
    <p:extLst>
      <p:ext uri="{BB962C8B-B14F-4D97-AF65-F5344CB8AC3E}">
        <p14:creationId xmlns:p14="http://schemas.microsoft.com/office/powerpoint/2010/main" val="770497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Present worth method</a:t>
            </a:r>
          </a:p>
        </p:txBody>
      </p:sp>
      <p:sp>
        <p:nvSpPr>
          <p:cNvPr id="3" name="Content Placeholder 2"/>
          <p:cNvSpPr>
            <a:spLocks noGrp="1"/>
          </p:cNvSpPr>
          <p:nvPr>
            <p:ph idx="1"/>
          </p:nvPr>
        </p:nvSpPr>
        <p:spPr>
          <a:xfrm>
            <a:off x="457200" y="990600"/>
            <a:ext cx="8229600" cy="5135563"/>
          </a:xfrm>
        </p:spPr>
        <p:txBody>
          <a:bodyPr>
            <a:normAutofit/>
          </a:bodyPr>
          <a:lstStyle/>
          <a:p>
            <a:pPr marL="273050" lvl="0" indent="-273050" eaLnBrk="0" fontAlgn="base" hangingPunct="0">
              <a:lnSpc>
                <a:spcPct val="120000"/>
              </a:lnSpc>
              <a:spcBef>
                <a:spcPts val="575"/>
              </a:spcBef>
              <a:spcAft>
                <a:spcPct val="0"/>
              </a:spcAft>
              <a:buClr>
                <a:srgbClr val="D34817"/>
              </a:buClr>
              <a:buSzPct val="85000"/>
              <a:buFont typeface="Wingdings 2" pitchFamily="18" charset="2"/>
              <a:buChar char=""/>
              <a:defRPr/>
            </a:pPr>
            <a:r>
              <a:rPr lang="en-US" sz="1800" dirty="0">
                <a:solidFill>
                  <a:prstClr val="black"/>
                </a:solidFill>
                <a:latin typeface="Times New Roman" pitchFamily="18" charset="0"/>
                <a:cs typeface="Times New Roman" pitchFamily="18" charset="0"/>
              </a:rPr>
              <a:t>Net worth (benefit – cost ) for each year is computed and discounted to the present with using the present worth factor – </a:t>
            </a:r>
            <a:r>
              <a:rPr lang="en-US" sz="1800" b="1" dirty="0">
                <a:solidFill>
                  <a:srgbClr val="C00000"/>
                </a:solidFill>
                <a:latin typeface="Times New Roman" pitchFamily="18" charset="0"/>
                <a:cs typeface="Times New Roman" pitchFamily="18" charset="0"/>
              </a:rPr>
              <a:t>Net Present Value (NPV).</a:t>
            </a:r>
          </a:p>
          <a:p>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749357"/>
            <a:ext cx="38385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2574587"/>
            <a:ext cx="8610600" cy="757130"/>
          </a:xfrm>
          <a:prstGeom prst="rect">
            <a:avLst/>
          </a:prstGeom>
        </p:spPr>
        <p:txBody>
          <a:bodyPr wrap="square">
            <a:spAutoFit/>
          </a:bodyPr>
          <a:lstStyle/>
          <a:p>
            <a:pPr marL="273050" lvl="0" indent="-273050" eaLnBrk="0" fontAlgn="base" hangingPunct="0">
              <a:lnSpc>
                <a:spcPct val="120000"/>
              </a:lnSpc>
              <a:spcBef>
                <a:spcPts val="575"/>
              </a:spcBef>
              <a:spcAft>
                <a:spcPct val="0"/>
              </a:spcAft>
              <a:buClr>
                <a:srgbClr val="D34817"/>
              </a:buClr>
              <a:buSzPct val="85000"/>
              <a:defRPr/>
            </a:pPr>
            <a:r>
              <a:rPr lang="en-US" dirty="0">
                <a:solidFill>
                  <a:prstClr val="black"/>
                </a:solidFill>
                <a:latin typeface="Times New Roman" pitchFamily="18" charset="0"/>
                <a:cs typeface="Times New Roman" pitchFamily="18" charset="0"/>
              </a:rPr>
              <a:t>where </a:t>
            </a:r>
            <a:r>
              <a:rPr lang="en-US" i="1" dirty="0" err="1">
                <a:solidFill>
                  <a:prstClr val="black"/>
                </a:solidFill>
                <a:latin typeface="Times New Roman" pitchFamily="18" charset="0"/>
                <a:cs typeface="Times New Roman" pitchFamily="18" charset="0"/>
              </a:rPr>
              <a:t>B</a:t>
            </a:r>
            <a:r>
              <a:rPr lang="en-US" i="1" baseline="-25000" dirty="0" err="1">
                <a:solidFill>
                  <a:prstClr val="black"/>
                </a:solidFill>
                <a:latin typeface="Times New Roman" pitchFamily="18" charset="0"/>
                <a:cs typeface="Times New Roman" pitchFamily="18" charset="0"/>
              </a:rPr>
              <a:t>t</a:t>
            </a:r>
            <a:r>
              <a:rPr lang="en-US" dirty="0">
                <a:solidFill>
                  <a:prstClr val="black"/>
                </a:solidFill>
                <a:latin typeface="Times New Roman" pitchFamily="18" charset="0"/>
                <a:cs typeface="Times New Roman" pitchFamily="18" charset="0"/>
              </a:rPr>
              <a:t> and </a:t>
            </a:r>
            <a:r>
              <a:rPr lang="en-US" i="1" dirty="0">
                <a:solidFill>
                  <a:prstClr val="black"/>
                </a:solidFill>
                <a:latin typeface="Times New Roman" pitchFamily="18" charset="0"/>
                <a:cs typeface="Times New Roman" pitchFamily="18" charset="0"/>
              </a:rPr>
              <a:t>C</a:t>
            </a:r>
            <a:r>
              <a:rPr lang="en-US" i="1" baseline="-25000" dirty="0">
                <a:solidFill>
                  <a:prstClr val="black"/>
                </a:solidFill>
                <a:latin typeface="Times New Roman" pitchFamily="18" charset="0"/>
                <a:cs typeface="Times New Roman" pitchFamily="18" charset="0"/>
              </a:rPr>
              <a:t>t</a:t>
            </a:r>
            <a:r>
              <a:rPr lang="en-US" dirty="0">
                <a:solidFill>
                  <a:prstClr val="black"/>
                </a:solidFill>
                <a:latin typeface="Times New Roman" pitchFamily="18" charset="0"/>
                <a:cs typeface="Times New Roman" pitchFamily="18" charset="0"/>
              </a:rPr>
              <a:t> are the monetary values of benefits and costs incurred at time </a:t>
            </a:r>
            <a:r>
              <a:rPr lang="en-US" i="1" dirty="0">
                <a:solidFill>
                  <a:prstClr val="black"/>
                </a:solidFill>
                <a:latin typeface="Times New Roman" pitchFamily="18" charset="0"/>
                <a:cs typeface="Times New Roman" pitchFamily="18" charset="0"/>
              </a:rPr>
              <a:t>t</a:t>
            </a:r>
            <a:r>
              <a:rPr lang="en-US" dirty="0">
                <a:solidFill>
                  <a:prstClr val="black"/>
                </a:solidFill>
                <a:latin typeface="Times New Roman" pitchFamily="18" charset="0"/>
                <a:cs typeface="Times New Roman" pitchFamily="18" charset="0"/>
              </a:rPr>
              <a:t> respectively,</a:t>
            </a:r>
            <a:r>
              <a:rPr lang="en-US" i="1" dirty="0">
                <a:solidFill>
                  <a:prstClr val="black"/>
                </a:solidFill>
                <a:latin typeface="Times New Roman" pitchFamily="18" charset="0"/>
                <a:cs typeface="Times New Roman" pitchFamily="18" charset="0"/>
              </a:rPr>
              <a:t> i</a:t>
            </a:r>
            <a:r>
              <a:rPr lang="en-US" dirty="0">
                <a:solidFill>
                  <a:prstClr val="black"/>
                </a:solidFill>
                <a:latin typeface="Times New Roman" pitchFamily="18" charset="0"/>
                <a:cs typeface="Times New Roman" pitchFamily="18" charset="0"/>
              </a:rPr>
              <a:t> is the discount rate and </a:t>
            </a:r>
            <a:r>
              <a:rPr lang="en-US" i="1" dirty="0">
                <a:solidFill>
                  <a:prstClr val="black"/>
                </a:solidFill>
                <a:latin typeface="Times New Roman" pitchFamily="18" charset="0"/>
                <a:cs typeface="Times New Roman" pitchFamily="18" charset="0"/>
              </a:rPr>
              <a:t>n </a:t>
            </a:r>
            <a:r>
              <a:rPr lang="en-US" dirty="0">
                <a:solidFill>
                  <a:prstClr val="black"/>
                </a:solidFill>
                <a:latin typeface="Times New Roman" pitchFamily="18" charset="0"/>
                <a:cs typeface="Times New Roman" pitchFamily="18" charset="0"/>
              </a:rPr>
              <a:t>is the life of the project. </a:t>
            </a:r>
          </a:p>
        </p:txBody>
      </p:sp>
      <p:sp>
        <p:nvSpPr>
          <p:cNvPr id="5" name="Rectangle 4"/>
          <p:cNvSpPr/>
          <p:nvPr/>
        </p:nvSpPr>
        <p:spPr>
          <a:xfrm>
            <a:off x="329119" y="3383444"/>
            <a:ext cx="8229600" cy="2726900"/>
          </a:xfrm>
          <a:prstGeom prst="rect">
            <a:avLst/>
          </a:prstGeom>
        </p:spPr>
        <p:txBody>
          <a:bodyPr wrap="square">
            <a:spAutoFit/>
          </a:bodyPr>
          <a:lstStyle/>
          <a:p>
            <a:pPr marL="273050" lvl="0" indent="-273050" eaLnBrk="0" fontAlgn="base" hangingPunct="0">
              <a:lnSpc>
                <a:spcPct val="120000"/>
              </a:lnSpc>
              <a:spcBef>
                <a:spcPts val="575"/>
              </a:spcBef>
              <a:spcAft>
                <a:spcPct val="0"/>
              </a:spcAft>
              <a:buClr>
                <a:srgbClr val="D34817"/>
              </a:buClr>
              <a:buSzPct val="85000"/>
              <a:defRPr/>
            </a:pPr>
            <a:r>
              <a:rPr lang="en-US" b="1" dirty="0">
                <a:solidFill>
                  <a:prstClr val="black"/>
                </a:solidFill>
                <a:latin typeface="Times New Roman" pitchFamily="18" charset="0"/>
                <a:cs typeface="Times New Roman" pitchFamily="18" charset="0"/>
              </a:rPr>
              <a:t>The steps for selecting the best alternative are:</a:t>
            </a:r>
          </a:p>
          <a:p>
            <a:pPr marL="342900" lvl="0" indent="-342900" eaLnBrk="0" fontAlgn="base" hangingPunct="0">
              <a:lnSpc>
                <a:spcPct val="120000"/>
              </a:lnSpc>
              <a:spcBef>
                <a:spcPts val="575"/>
              </a:spcBef>
              <a:spcAft>
                <a:spcPct val="0"/>
              </a:spcAft>
              <a:buClr>
                <a:srgbClr val="D34817"/>
              </a:buClr>
              <a:buSzPct val="85000"/>
              <a:buFont typeface="+mj-lt"/>
              <a:buAutoNum type="arabicPeriod"/>
              <a:defRPr/>
            </a:pPr>
            <a:r>
              <a:rPr lang="en-US" dirty="0">
                <a:solidFill>
                  <a:prstClr val="black"/>
                </a:solidFill>
                <a:latin typeface="Times New Roman" pitchFamily="18" charset="0"/>
                <a:cs typeface="Times New Roman" pitchFamily="18" charset="0"/>
              </a:rPr>
              <a:t>Determine the NPV of each alternative.</a:t>
            </a:r>
          </a:p>
          <a:p>
            <a:pPr marL="342900" lvl="0" indent="-342900" eaLnBrk="0" fontAlgn="base" hangingPunct="0">
              <a:lnSpc>
                <a:spcPct val="120000"/>
              </a:lnSpc>
              <a:spcBef>
                <a:spcPts val="575"/>
              </a:spcBef>
              <a:spcAft>
                <a:spcPct val="0"/>
              </a:spcAft>
              <a:buClr>
                <a:srgbClr val="D34817"/>
              </a:buClr>
              <a:buSzPct val="85000"/>
              <a:buFont typeface="+mj-lt"/>
              <a:buAutoNum type="arabicPeriod"/>
              <a:defRPr/>
            </a:pPr>
            <a:r>
              <a:rPr lang="en-US" dirty="0">
                <a:solidFill>
                  <a:prstClr val="black"/>
                </a:solidFill>
                <a:latin typeface="Times New Roman" pitchFamily="18" charset="0"/>
                <a:cs typeface="Times New Roman" pitchFamily="18" charset="0"/>
              </a:rPr>
              <a:t>Retain those alternatives with NPV &gt; 0 and reject the rest. If there is any mutually exclusive alternative, then proceed to steps 3 and 4. Otherwise, stop.</a:t>
            </a:r>
          </a:p>
          <a:p>
            <a:pPr marL="342900" lvl="0" indent="-342900" eaLnBrk="0" fontAlgn="base" hangingPunct="0">
              <a:lnSpc>
                <a:spcPct val="120000"/>
              </a:lnSpc>
              <a:spcBef>
                <a:spcPts val="575"/>
              </a:spcBef>
              <a:spcAft>
                <a:spcPct val="0"/>
              </a:spcAft>
              <a:buClr>
                <a:srgbClr val="D34817"/>
              </a:buClr>
              <a:buSzPct val="85000"/>
              <a:buFont typeface="+mj-lt"/>
              <a:buAutoNum type="arabicPeriod"/>
              <a:defRPr/>
            </a:pPr>
            <a:r>
              <a:rPr lang="en-US" dirty="0">
                <a:solidFill>
                  <a:prstClr val="black"/>
                </a:solidFill>
                <a:latin typeface="Times New Roman" pitchFamily="18" charset="0"/>
                <a:cs typeface="Times New Roman" pitchFamily="18" charset="0"/>
              </a:rPr>
              <a:t>Choose the one with greatest NPV from the set of mutually exclusive alternatives.</a:t>
            </a:r>
          </a:p>
          <a:p>
            <a:pPr marL="342900" lvl="0" indent="-342900" eaLnBrk="0" fontAlgn="base" hangingPunct="0">
              <a:lnSpc>
                <a:spcPct val="120000"/>
              </a:lnSpc>
              <a:spcBef>
                <a:spcPts val="575"/>
              </a:spcBef>
              <a:spcAft>
                <a:spcPct val="0"/>
              </a:spcAft>
              <a:buClr>
                <a:srgbClr val="D34817"/>
              </a:buClr>
              <a:buSzPct val="85000"/>
              <a:buFont typeface="+mj-lt"/>
              <a:buAutoNum type="arabicPeriod"/>
              <a:defRPr/>
            </a:pPr>
            <a:r>
              <a:rPr lang="en-US" dirty="0">
                <a:solidFill>
                  <a:prstClr val="black"/>
                </a:solidFill>
                <a:latin typeface="Times New Roman" pitchFamily="18" charset="0"/>
                <a:cs typeface="Times New Roman" pitchFamily="18" charset="0"/>
              </a:rPr>
              <a:t>If in a set of mutually exclusive alternatives, some have benefits that cannot be quantified but are approximately equal, then choose the one with least cost.</a:t>
            </a:r>
          </a:p>
        </p:txBody>
      </p: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7" name="Slide Number Placeholder 6"/>
          <p:cNvSpPr>
            <a:spLocks noGrp="1"/>
          </p:cNvSpPr>
          <p:nvPr>
            <p:ph type="sldNum" sz="quarter" idx="12"/>
          </p:nvPr>
        </p:nvSpPr>
        <p:spPr/>
        <p:txBody>
          <a:bodyPr/>
          <a:lstStyle/>
          <a:p>
            <a:fld id="{A47AD6FC-388E-456C-B104-22E7776666F6}" type="slidenum">
              <a:rPr lang="en-US" smtClean="0"/>
              <a:t>51</a:t>
            </a:fld>
            <a:endParaRPr lang="en-US"/>
          </a:p>
        </p:txBody>
      </p:sp>
    </p:spTree>
    <p:extLst>
      <p:ext uri="{BB962C8B-B14F-4D97-AF65-F5344CB8AC3E}">
        <p14:creationId xmlns:p14="http://schemas.microsoft.com/office/powerpoint/2010/main" val="4063023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Example </a:t>
            </a:r>
          </a:p>
        </p:txBody>
      </p:sp>
      <p:sp>
        <p:nvSpPr>
          <p:cNvPr id="3" name="Content Placeholder 2"/>
          <p:cNvSpPr>
            <a:spLocks noGrp="1"/>
          </p:cNvSpPr>
          <p:nvPr>
            <p:ph idx="1"/>
          </p:nvPr>
        </p:nvSpPr>
        <p:spPr>
          <a:xfrm>
            <a:off x="304800" y="1066800"/>
            <a:ext cx="8686800" cy="5486400"/>
          </a:xfrm>
        </p:spPr>
        <p:txBody>
          <a:bodyPr>
            <a:normAutofit/>
          </a:bodyPr>
          <a:lstStyle/>
          <a:p>
            <a:r>
              <a:rPr lang="en-US" sz="2000" dirty="0" smtClean="0">
                <a:latin typeface="Times New Roman"/>
              </a:rPr>
              <a:t>There </a:t>
            </a:r>
            <a:r>
              <a:rPr lang="en-US" sz="2000" dirty="0">
                <a:latin typeface="Times New Roman"/>
              </a:rPr>
              <a:t>are three mutually exclusive alternatives for a water supply </a:t>
            </a:r>
            <a:r>
              <a:rPr lang="en-US" sz="2000" dirty="0" smtClean="0">
                <a:latin typeface="Times New Roman"/>
              </a:rPr>
              <a:t>project. The </a:t>
            </a:r>
            <a:r>
              <a:rPr lang="en-US" sz="2000" dirty="0">
                <a:latin typeface="Times New Roman"/>
              </a:rPr>
              <a:t>present worth of costs and benefits associated with these alternatives is given </a:t>
            </a:r>
            <a:r>
              <a:rPr lang="en-US" sz="2000" dirty="0" smtClean="0">
                <a:latin typeface="Times New Roman"/>
              </a:rPr>
              <a:t>below:</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162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773269"/>
            <a:ext cx="7848600" cy="646331"/>
          </a:xfrm>
          <a:prstGeom prst="rect">
            <a:avLst/>
          </a:prstGeom>
        </p:spPr>
        <p:txBody>
          <a:bodyPr wrap="square">
            <a:spAutoFit/>
          </a:bodyPr>
          <a:lstStyle/>
          <a:p>
            <a:r>
              <a:rPr lang="en-US" dirty="0"/>
              <a:t>Compare the </a:t>
            </a:r>
            <a:r>
              <a:rPr lang="en-US" dirty="0" err="1" smtClean="0"/>
              <a:t>altenatives</a:t>
            </a:r>
            <a:r>
              <a:rPr lang="en-US" dirty="0" smtClean="0"/>
              <a:t> </a:t>
            </a:r>
            <a:r>
              <a:rPr lang="en-US" dirty="0"/>
              <a:t>and suggest the best. Assume that all present worth figures </a:t>
            </a:r>
            <a:r>
              <a:rPr lang="en-US" dirty="0" smtClean="0"/>
              <a:t>have been </a:t>
            </a:r>
            <a:r>
              <a:rPr lang="en-US" dirty="0"/>
              <a:t>obtained using the same discount rate and period of analysis.</a:t>
            </a:r>
          </a:p>
        </p:txBody>
      </p:sp>
      <p:sp>
        <p:nvSpPr>
          <p:cNvPr id="5" name="Rectangle 4"/>
          <p:cNvSpPr/>
          <p:nvPr/>
        </p:nvSpPr>
        <p:spPr>
          <a:xfrm>
            <a:off x="304800" y="4572000"/>
            <a:ext cx="8686800" cy="1323439"/>
          </a:xfrm>
          <a:prstGeom prst="rect">
            <a:avLst/>
          </a:prstGeom>
        </p:spPr>
        <p:txBody>
          <a:bodyPr wrap="square">
            <a:spAutoFit/>
          </a:bodyPr>
          <a:lstStyle/>
          <a:p>
            <a:r>
              <a:rPr lang="en-US" sz="2000" b="1" dirty="0"/>
              <a:t>Solution</a:t>
            </a:r>
            <a:r>
              <a:rPr lang="en-US" sz="2000" dirty="0"/>
              <a:t>" Net present worth for alternative A = 60 - (42 + 10) = </a:t>
            </a:r>
            <a:r>
              <a:rPr lang="en-US" sz="2000" dirty="0" smtClean="0"/>
              <a:t> </a:t>
            </a:r>
            <a:r>
              <a:rPr lang="en-US" sz="2000" dirty="0"/>
              <a:t>8 million.</a:t>
            </a:r>
          </a:p>
          <a:p>
            <a:r>
              <a:rPr lang="en-US" sz="2000" dirty="0"/>
              <a:t>Net present worth for alternative B = 59 - (38 + 12) = </a:t>
            </a:r>
            <a:r>
              <a:rPr lang="en-US" sz="2000" dirty="0" smtClean="0"/>
              <a:t> </a:t>
            </a:r>
            <a:r>
              <a:rPr lang="en-US" sz="2000" dirty="0"/>
              <a:t>9 million.</a:t>
            </a:r>
          </a:p>
          <a:p>
            <a:r>
              <a:rPr lang="en-US" sz="2000" dirty="0"/>
              <a:t>Net present worth for alternative C = 56 - (40 + 11) = </a:t>
            </a:r>
            <a:r>
              <a:rPr lang="en-US" sz="2000" dirty="0" smtClean="0"/>
              <a:t>5 </a:t>
            </a:r>
            <a:r>
              <a:rPr lang="en-US" sz="2000" dirty="0"/>
              <a:t>million. </a:t>
            </a:r>
            <a:endParaRPr lang="en-US" sz="2000" dirty="0" smtClean="0"/>
          </a:p>
          <a:p>
            <a:r>
              <a:rPr lang="en-US" sz="2000" dirty="0" smtClean="0"/>
              <a:t>Thus</a:t>
            </a:r>
            <a:r>
              <a:rPr lang="en-US" sz="2000" dirty="0"/>
              <a:t>, alternative B should be chosen, since its net present worth is </a:t>
            </a:r>
            <a:r>
              <a:rPr lang="en-US" sz="2000" dirty="0" smtClean="0"/>
              <a:t>the maximum</a:t>
            </a:r>
            <a:r>
              <a:rPr lang="en-US" sz="2000" dirty="0"/>
              <a:t>.</a:t>
            </a:r>
          </a:p>
        </p:txBody>
      </p:sp>
      <p:sp>
        <p:nvSpPr>
          <p:cNvPr id="6" name="Footer Placeholder 5"/>
          <p:cNvSpPr>
            <a:spLocks noGrp="1"/>
          </p:cNvSpPr>
          <p:nvPr>
            <p:ph type="ftr" sz="quarter" idx="11"/>
          </p:nvPr>
        </p:nvSpPr>
        <p:spPr/>
        <p:txBody>
          <a:bodyPr/>
          <a:lstStyle/>
          <a:p>
            <a:r>
              <a:rPr lang="en-US" smtClean="0"/>
              <a:t>Water resource planning and management</a:t>
            </a:r>
            <a:endParaRPr lang="en-US"/>
          </a:p>
        </p:txBody>
      </p:sp>
      <p:sp>
        <p:nvSpPr>
          <p:cNvPr id="7" name="Slide Number Placeholder 6"/>
          <p:cNvSpPr>
            <a:spLocks noGrp="1"/>
          </p:cNvSpPr>
          <p:nvPr>
            <p:ph type="sldNum" sz="quarter" idx="12"/>
          </p:nvPr>
        </p:nvSpPr>
        <p:spPr/>
        <p:txBody>
          <a:bodyPr/>
          <a:lstStyle/>
          <a:p>
            <a:fld id="{A47AD6FC-388E-456C-B104-22E7776666F6}" type="slidenum">
              <a:rPr lang="en-US" smtClean="0"/>
              <a:t>52</a:t>
            </a:fld>
            <a:endParaRPr lang="en-US"/>
          </a:p>
        </p:txBody>
      </p:sp>
    </p:spTree>
    <p:extLst>
      <p:ext uri="{BB962C8B-B14F-4D97-AF65-F5344CB8AC3E}">
        <p14:creationId xmlns:p14="http://schemas.microsoft.com/office/powerpoint/2010/main" val="134557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dirty="0"/>
              <a:t>2.	Phases of project </a:t>
            </a:r>
            <a:r>
              <a:rPr lang="en-US" b="1" dirty="0" smtClean="0"/>
              <a:t>management   </a:t>
            </a:r>
            <a:endParaRPr lang="en-US" b="1" dirty="0"/>
          </a:p>
        </p:txBody>
      </p:sp>
      <p:sp>
        <p:nvSpPr>
          <p:cNvPr id="3" name="Content Placeholder 2"/>
          <p:cNvSpPr>
            <a:spLocks noGrp="1"/>
          </p:cNvSpPr>
          <p:nvPr>
            <p:ph idx="1"/>
          </p:nvPr>
        </p:nvSpPr>
        <p:spPr>
          <a:xfrm>
            <a:off x="457200" y="762000"/>
            <a:ext cx="8229600" cy="5867400"/>
          </a:xfrm>
        </p:spPr>
        <p:txBody>
          <a:bodyPr>
            <a:normAutofit/>
          </a:bodyPr>
          <a:lstStyle/>
          <a:p>
            <a:r>
              <a:rPr lang="en-US" sz="2000" dirty="0"/>
              <a:t>Dividing a project into phases makes it possible to lead it in the best </a:t>
            </a:r>
            <a:r>
              <a:rPr lang="en-US" sz="2000" dirty="0" smtClean="0"/>
              <a:t>possible direction.</a:t>
            </a:r>
          </a:p>
          <a:p>
            <a:r>
              <a:rPr lang="en-US" sz="2000" dirty="0"/>
              <a:t>It </a:t>
            </a:r>
            <a:r>
              <a:rPr lang="en-US" sz="2000" dirty="0" smtClean="0"/>
              <a:t>includes six </a:t>
            </a:r>
            <a:r>
              <a:rPr lang="en-US" sz="2000" dirty="0"/>
              <a:t>phases</a:t>
            </a:r>
            <a:r>
              <a:rPr lang="en-US" sz="2000" dirty="0" smtClean="0"/>
              <a:t>:</a:t>
            </a:r>
          </a:p>
          <a:p>
            <a:pPr marL="457200" indent="-457200">
              <a:buFont typeface="+mj-lt"/>
              <a:buAutoNum type="arabicPeriod"/>
            </a:pPr>
            <a:r>
              <a:rPr lang="en-US" sz="2000" b="1" dirty="0"/>
              <a:t>Initiation phase</a:t>
            </a:r>
          </a:p>
          <a:p>
            <a:pPr marL="457200" indent="-457200">
              <a:buFont typeface="+mj-lt"/>
              <a:buAutoNum type="arabicPeriod"/>
            </a:pPr>
            <a:r>
              <a:rPr lang="en-US" sz="2000" b="1" dirty="0" smtClean="0"/>
              <a:t>Definition </a:t>
            </a:r>
            <a:r>
              <a:rPr lang="en-US" sz="2000" b="1" dirty="0"/>
              <a:t>phase</a:t>
            </a:r>
          </a:p>
          <a:p>
            <a:pPr marL="457200" indent="-457200">
              <a:buFont typeface="+mj-lt"/>
              <a:buAutoNum type="arabicPeriod"/>
            </a:pPr>
            <a:r>
              <a:rPr lang="en-US" sz="2000" b="1" dirty="0" smtClean="0"/>
              <a:t>Design </a:t>
            </a:r>
            <a:r>
              <a:rPr lang="en-US" sz="2000" b="1" dirty="0"/>
              <a:t>phase</a:t>
            </a:r>
          </a:p>
          <a:p>
            <a:pPr marL="457200" indent="-457200">
              <a:buFont typeface="+mj-lt"/>
              <a:buAutoNum type="arabicPeriod"/>
            </a:pPr>
            <a:r>
              <a:rPr lang="en-US" sz="2000" b="1" dirty="0" smtClean="0"/>
              <a:t>Development </a:t>
            </a:r>
            <a:r>
              <a:rPr lang="en-US" sz="2000" b="1" dirty="0"/>
              <a:t>phase</a:t>
            </a:r>
          </a:p>
          <a:p>
            <a:pPr marL="457200" indent="-457200">
              <a:buFont typeface="+mj-lt"/>
              <a:buAutoNum type="arabicPeriod"/>
            </a:pPr>
            <a:r>
              <a:rPr lang="en-US" sz="2000" b="1" dirty="0" smtClean="0"/>
              <a:t>Implementation </a:t>
            </a:r>
            <a:r>
              <a:rPr lang="en-US" sz="2000" b="1" dirty="0"/>
              <a:t>phase</a:t>
            </a:r>
          </a:p>
          <a:p>
            <a:pPr marL="457200" indent="-457200">
              <a:buFont typeface="+mj-lt"/>
              <a:buAutoNum type="arabicPeriod"/>
            </a:pPr>
            <a:r>
              <a:rPr lang="en-US" sz="2000" b="1" dirty="0" smtClean="0"/>
              <a:t>Follow-up </a:t>
            </a:r>
            <a:r>
              <a:rPr lang="en-US" sz="2000" b="1" dirty="0"/>
              <a:t>phase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43000"/>
            <a:ext cx="441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53</a:t>
            </a:fld>
            <a:endParaRPr lang="en-US"/>
          </a:p>
        </p:txBody>
      </p:sp>
    </p:spTree>
    <p:extLst>
      <p:ext uri="{BB962C8B-B14F-4D97-AF65-F5344CB8AC3E}">
        <p14:creationId xmlns:p14="http://schemas.microsoft.com/office/powerpoint/2010/main" val="17029245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457200" indent="-457200">
              <a:buFont typeface="+mj-lt"/>
              <a:buAutoNum type="arabicPeriod"/>
            </a:pPr>
            <a:r>
              <a:rPr lang="en-US" sz="2000" b="1" dirty="0"/>
              <a:t>Initiation phase</a:t>
            </a:r>
          </a:p>
          <a:p>
            <a:r>
              <a:rPr lang="en-US" sz="2000" dirty="0"/>
              <a:t>The initiation phase is the beginning of the project. In this phase, the idea for </a:t>
            </a:r>
            <a:r>
              <a:rPr lang="en-US" sz="2000" dirty="0" smtClean="0"/>
              <a:t>the project </a:t>
            </a:r>
            <a:r>
              <a:rPr lang="en-US" sz="2000" dirty="0"/>
              <a:t>is explored and elaborated</a:t>
            </a:r>
            <a:r>
              <a:rPr lang="en-US" sz="2000" dirty="0" smtClean="0"/>
              <a:t>.</a:t>
            </a:r>
          </a:p>
          <a:p>
            <a:r>
              <a:rPr lang="en-US" sz="2000" dirty="0" smtClean="0"/>
              <a:t> </a:t>
            </a:r>
            <a:r>
              <a:rPr lang="en-US" sz="2000" dirty="0"/>
              <a:t>The goal of this phase is to examine </a:t>
            </a:r>
            <a:r>
              <a:rPr lang="en-US" sz="2000" dirty="0" smtClean="0"/>
              <a:t>the feasibility </a:t>
            </a:r>
            <a:r>
              <a:rPr lang="en-US" sz="2000" dirty="0"/>
              <a:t>of the project. </a:t>
            </a:r>
            <a:endParaRPr lang="en-US" sz="2000" dirty="0" smtClean="0"/>
          </a:p>
          <a:p>
            <a:r>
              <a:rPr lang="en-US" sz="2000" dirty="0" smtClean="0"/>
              <a:t>In </a:t>
            </a:r>
            <a:r>
              <a:rPr lang="en-US" sz="2000" dirty="0"/>
              <a:t>addition, decisions are made concerning who is to </a:t>
            </a:r>
            <a:r>
              <a:rPr lang="en-US" sz="2000" dirty="0" smtClean="0"/>
              <a:t>carry out </a:t>
            </a:r>
            <a:r>
              <a:rPr lang="en-US" sz="2000" dirty="0"/>
              <a:t>the project, which party (or parties) will be involved and whether the </a:t>
            </a:r>
            <a:r>
              <a:rPr lang="en-US" sz="2000" dirty="0" smtClean="0"/>
              <a:t>project has </a:t>
            </a:r>
            <a:r>
              <a:rPr lang="en-US" sz="2000" dirty="0"/>
              <a:t>an adequate base of </a:t>
            </a:r>
            <a:r>
              <a:rPr lang="en-US" sz="2000" dirty="0" smtClean="0"/>
              <a:t>support </a:t>
            </a:r>
            <a:r>
              <a:rPr lang="en-US" sz="2000" dirty="0"/>
              <a:t>among those who are involved</a:t>
            </a:r>
            <a:r>
              <a:rPr lang="en-US" sz="2000" dirty="0" smtClean="0"/>
              <a:t>.</a:t>
            </a:r>
          </a:p>
          <a:p>
            <a:r>
              <a:rPr lang="en-US" sz="2000" dirty="0"/>
              <a:t>Questions to be answered in the initiation phase include the following:</a:t>
            </a:r>
          </a:p>
          <a:p>
            <a:pPr marL="400050" lvl="1" indent="0">
              <a:buNone/>
            </a:pPr>
            <a:r>
              <a:rPr lang="en-US" sz="2000" dirty="0"/>
              <a:t>• Why this project?</a:t>
            </a:r>
          </a:p>
          <a:p>
            <a:pPr marL="400050" lvl="1" indent="0">
              <a:buNone/>
            </a:pPr>
            <a:r>
              <a:rPr lang="en-US" sz="2000" dirty="0"/>
              <a:t>• Is it feasible?</a:t>
            </a:r>
          </a:p>
          <a:p>
            <a:pPr marL="400050" lvl="1" indent="0">
              <a:buNone/>
            </a:pPr>
            <a:r>
              <a:rPr lang="en-US" sz="2000" dirty="0"/>
              <a:t>• Who are possible partners in this project?</a:t>
            </a:r>
          </a:p>
          <a:p>
            <a:pPr marL="400050" lvl="1" indent="0">
              <a:buNone/>
            </a:pPr>
            <a:r>
              <a:rPr lang="en-US" sz="2000" dirty="0"/>
              <a:t>• What should the results be?</a:t>
            </a:r>
          </a:p>
          <a:p>
            <a:pPr marL="400050" lvl="1" indent="0">
              <a:buNone/>
            </a:pPr>
            <a:r>
              <a:rPr lang="en-US" sz="2000" dirty="0"/>
              <a:t>• What are the boundaries of this project (what is outside the scope of </a:t>
            </a:r>
            <a:r>
              <a:rPr lang="en-US" sz="2000" dirty="0" smtClean="0"/>
              <a:t>the project</a:t>
            </a:r>
            <a:r>
              <a:rPr lang="en-US" sz="2000" dirty="0"/>
              <a:t>)?</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54</a:t>
            </a:fld>
            <a:endParaRPr lang="en-US"/>
          </a:p>
        </p:txBody>
      </p:sp>
    </p:spTree>
    <p:extLst>
      <p:ext uri="{BB962C8B-B14F-4D97-AF65-F5344CB8AC3E}">
        <p14:creationId xmlns:p14="http://schemas.microsoft.com/office/powerpoint/2010/main" val="154649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0" indent="0">
              <a:buNone/>
            </a:pPr>
            <a:r>
              <a:rPr lang="en-US" sz="2000" b="1" dirty="0" smtClean="0"/>
              <a:t>2. Definition </a:t>
            </a:r>
            <a:r>
              <a:rPr lang="en-US" sz="2000" b="1" dirty="0"/>
              <a:t>phase</a:t>
            </a:r>
          </a:p>
          <a:p>
            <a:r>
              <a:rPr lang="en-US" sz="2000" dirty="0"/>
              <a:t>After the project plan (which was developed in the initiation phase) has </a:t>
            </a:r>
            <a:r>
              <a:rPr lang="en-US" sz="2000" dirty="0" smtClean="0"/>
              <a:t>been approved</a:t>
            </a:r>
            <a:r>
              <a:rPr lang="en-US" sz="2000" dirty="0"/>
              <a:t>, the project enters the second phase: the definition </a:t>
            </a:r>
            <a:r>
              <a:rPr lang="en-US" sz="2000" dirty="0" smtClean="0"/>
              <a:t>phase.</a:t>
            </a:r>
          </a:p>
          <a:p>
            <a:r>
              <a:rPr lang="en-US" sz="2000" dirty="0" smtClean="0"/>
              <a:t>In </a:t>
            </a:r>
            <a:r>
              <a:rPr lang="en-US" sz="2000" dirty="0"/>
              <a:t>this </a:t>
            </a:r>
            <a:r>
              <a:rPr lang="en-US" sz="2000" dirty="0" smtClean="0"/>
              <a:t>phase, the </a:t>
            </a:r>
            <a:r>
              <a:rPr lang="en-US" sz="2000" dirty="0"/>
              <a:t>requirements that are associated with a project result are specified as clearly </a:t>
            </a:r>
            <a:r>
              <a:rPr lang="en-US" sz="2000" dirty="0" smtClean="0"/>
              <a:t>as possible.</a:t>
            </a:r>
          </a:p>
          <a:p>
            <a:r>
              <a:rPr lang="en-US" sz="2000" dirty="0" smtClean="0"/>
              <a:t>This </a:t>
            </a:r>
            <a:r>
              <a:rPr lang="en-US" sz="2000" dirty="0"/>
              <a:t>involves identifying the expectations that all of the involved </a:t>
            </a:r>
            <a:r>
              <a:rPr lang="en-US" sz="2000" dirty="0" smtClean="0"/>
              <a:t>parties have </a:t>
            </a:r>
            <a:r>
              <a:rPr lang="en-US" sz="2000" dirty="0"/>
              <a:t>with regard to the project result</a:t>
            </a:r>
            <a:r>
              <a:rPr lang="en-US" sz="2000" dirty="0" smtClean="0"/>
              <a:t>.</a:t>
            </a:r>
          </a:p>
          <a:p>
            <a:r>
              <a:rPr lang="en-US" sz="2000" dirty="0"/>
              <a:t>It is important to identify the requirements as early in the process as possible.</a:t>
            </a:r>
          </a:p>
          <a:p>
            <a:r>
              <a:rPr lang="en-US" sz="2000" dirty="0" err="1"/>
              <a:t>Wijnen</a:t>
            </a:r>
            <a:r>
              <a:rPr lang="en-US" sz="2000" dirty="0"/>
              <a:t> (2004) distinguishes several categories of project requirements that </a:t>
            </a:r>
            <a:r>
              <a:rPr lang="en-US" sz="2000" dirty="0" smtClean="0"/>
              <a:t>can serve </a:t>
            </a:r>
            <a:r>
              <a:rPr lang="en-US" sz="2000" dirty="0"/>
              <a:t>as a memory aid:</a:t>
            </a:r>
          </a:p>
          <a:p>
            <a:r>
              <a:rPr lang="en-US" sz="2000" dirty="0" smtClean="0"/>
              <a:t>Preconditions</a:t>
            </a:r>
            <a:endParaRPr lang="en-US" sz="2000" dirty="0"/>
          </a:p>
          <a:p>
            <a:r>
              <a:rPr lang="en-US" sz="2000" dirty="0" smtClean="0"/>
              <a:t>Functional </a:t>
            </a:r>
            <a:r>
              <a:rPr lang="en-US" sz="2000" dirty="0"/>
              <a:t>requirements</a:t>
            </a:r>
          </a:p>
          <a:p>
            <a:r>
              <a:rPr lang="en-US" sz="2000" dirty="0" smtClean="0"/>
              <a:t>Operational </a:t>
            </a:r>
            <a:r>
              <a:rPr lang="en-US" sz="2000" dirty="0"/>
              <a:t>requirements</a:t>
            </a:r>
          </a:p>
          <a:p>
            <a:r>
              <a:rPr lang="en-US" sz="2000" dirty="0" smtClean="0"/>
              <a:t>Design </a:t>
            </a:r>
            <a:r>
              <a:rPr lang="en-US" sz="2000" dirty="0"/>
              <a:t>limitations</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55</a:t>
            </a:fld>
            <a:endParaRPr lang="en-US"/>
          </a:p>
        </p:txBody>
      </p:sp>
    </p:spTree>
    <p:extLst>
      <p:ext uri="{BB962C8B-B14F-4D97-AF65-F5344CB8AC3E}">
        <p14:creationId xmlns:p14="http://schemas.microsoft.com/office/powerpoint/2010/main" val="3024194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304800" y="990600"/>
            <a:ext cx="8534400" cy="5486400"/>
          </a:xfrm>
        </p:spPr>
        <p:txBody>
          <a:bodyPr>
            <a:normAutofit/>
          </a:bodyPr>
          <a:lstStyle/>
          <a:p>
            <a:pPr marL="0" indent="0">
              <a:buNone/>
            </a:pPr>
            <a:r>
              <a:rPr lang="en-US" sz="2000" b="1" dirty="0" smtClean="0"/>
              <a:t>3.  Design </a:t>
            </a:r>
            <a:r>
              <a:rPr lang="en-US" sz="2000" b="1" dirty="0"/>
              <a:t>phase</a:t>
            </a:r>
          </a:p>
          <a:p>
            <a:r>
              <a:rPr lang="en-US" sz="2000" dirty="0"/>
              <a:t>The list of requirements that is developed in the definition phase can be used </a:t>
            </a:r>
            <a:r>
              <a:rPr lang="en-US" sz="2000" dirty="0" smtClean="0"/>
              <a:t>to make </a:t>
            </a:r>
            <a:r>
              <a:rPr lang="en-US" sz="2000" dirty="0"/>
              <a:t>design choices</a:t>
            </a:r>
            <a:r>
              <a:rPr lang="en-US" sz="2000" dirty="0" smtClean="0"/>
              <a:t>.</a:t>
            </a:r>
          </a:p>
          <a:p>
            <a:r>
              <a:rPr lang="en-US" sz="2000" dirty="0" smtClean="0"/>
              <a:t> </a:t>
            </a:r>
            <a:r>
              <a:rPr lang="en-US" sz="2000" dirty="0"/>
              <a:t>In the design phase, one or more designs are </a:t>
            </a:r>
            <a:r>
              <a:rPr lang="en-US" sz="2000" dirty="0" smtClean="0"/>
              <a:t>developed, with </a:t>
            </a:r>
            <a:r>
              <a:rPr lang="en-US" sz="2000" dirty="0"/>
              <a:t>which the project result can apparently be achieved. </a:t>
            </a:r>
            <a:endParaRPr lang="en-US" sz="2000" dirty="0" smtClean="0"/>
          </a:p>
          <a:p>
            <a:r>
              <a:rPr lang="en-US" sz="2000" dirty="0" smtClean="0"/>
              <a:t>Depending </a:t>
            </a:r>
            <a:r>
              <a:rPr lang="en-US" sz="2000" dirty="0"/>
              <a:t>on the </a:t>
            </a:r>
            <a:r>
              <a:rPr lang="en-US" sz="2000" dirty="0" smtClean="0"/>
              <a:t>subject of </a:t>
            </a:r>
            <a:r>
              <a:rPr lang="en-US" sz="2000" dirty="0"/>
              <a:t>the project, the products of the design phase can include </a:t>
            </a:r>
            <a:r>
              <a:rPr lang="en-US" sz="2000" dirty="0" smtClean="0"/>
              <a:t>sketches, flow </a:t>
            </a:r>
            <a:r>
              <a:rPr lang="en-US" sz="2000" dirty="0"/>
              <a:t>charts</a:t>
            </a:r>
            <a:r>
              <a:rPr lang="en-US" sz="2000" dirty="0" smtClean="0"/>
              <a:t>, etc.</a:t>
            </a:r>
          </a:p>
          <a:p>
            <a:pPr marL="0" indent="0">
              <a:buNone/>
            </a:pPr>
            <a:r>
              <a:rPr lang="en-US" sz="2000" dirty="0" smtClean="0"/>
              <a:t>4. </a:t>
            </a:r>
            <a:r>
              <a:rPr lang="en-US" sz="2000" b="1" dirty="0" smtClean="0"/>
              <a:t>Development </a:t>
            </a:r>
            <a:r>
              <a:rPr lang="en-US" sz="2000" b="1" dirty="0"/>
              <a:t>phase</a:t>
            </a:r>
          </a:p>
          <a:p>
            <a:r>
              <a:rPr lang="en-US" sz="2000" dirty="0"/>
              <a:t>During the development phase, everything that will be needed to implement </a:t>
            </a:r>
            <a:r>
              <a:rPr lang="en-US" sz="2000" dirty="0" smtClean="0"/>
              <a:t>the project </a:t>
            </a:r>
            <a:r>
              <a:rPr lang="en-US" sz="2000" dirty="0"/>
              <a:t>is arranged</a:t>
            </a:r>
            <a:r>
              <a:rPr lang="en-US" sz="2000" dirty="0" smtClean="0"/>
              <a:t>.</a:t>
            </a:r>
          </a:p>
          <a:p>
            <a:r>
              <a:rPr lang="en-US" sz="2000" dirty="0" smtClean="0"/>
              <a:t> </a:t>
            </a:r>
            <a:r>
              <a:rPr lang="en-US" sz="2000" dirty="0"/>
              <a:t>Potential suppliers or subcontractors are brought in, a </a:t>
            </a:r>
            <a:r>
              <a:rPr lang="en-US" sz="2000" dirty="0" smtClean="0"/>
              <a:t>schedule is </a:t>
            </a:r>
            <a:r>
              <a:rPr lang="en-US" sz="2000" dirty="0"/>
              <a:t>made, materials and tools are ordered, instructions are given to the </a:t>
            </a:r>
            <a:r>
              <a:rPr lang="en-US" sz="2000" dirty="0" smtClean="0"/>
              <a:t>personnel and </a:t>
            </a:r>
            <a:r>
              <a:rPr lang="en-US" sz="2000" dirty="0"/>
              <a:t>so forth. </a:t>
            </a:r>
            <a:endParaRPr lang="en-US" sz="2000" dirty="0" smtClean="0"/>
          </a:p>
          <a:p>
            <a:r>
              <a:rPr lang="en-US" sz="2000" dirty="0" smtClean="0"/>
              <a:t>The </a:t>
            </a:r>
            <a:r>
              <a:rPr lang="en-US" sz="2000" dirty="0"/>
              <a:t>development phase is complete when implementation is ready </a:t>
            </a:r>
            <a:r>
              <a:rPr lang="en-US" sz="2000" dirty="0" smtClean="0"/>
              <a:t>to start.</a:t>
            </a:r>
          </a:p>
          <a:p>
            <a:r>
              <a:rPr lang="en-US" sz="2000" dirty="0" smtClean="0"/>
              <a:t>The </a:t>
            </a:r>
            <a:r>
              <a:rPr lang="en-US" sz="2000" dirty="0"/>
              <a:t>important point is that it must be clear what must </a:t>
            </a:r>
            <a:r>
              <a:rPr lang="en-US" sz="2000" dirty="0" smtClean="0"/>
              <a:t>be done </a:t>
            </a:r>
            <a:r>
              <a:rPr lang="en-US" sz="2000" dirty="0"/>
              <a:t>in the implementation phase, by whom and when.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56</a:t>
            </a:fld>
            <a:endParaRPr lang="en-US"/>
          </a:p>
        </p:txBody>
      </p:sp>
    </p:spTree>
    <p:extLst>
      <p:ext uri="{BB962C8B-B14F-4D97-AF65-F5344CB8AC3E}">
        <p14:creationId xmlns:p14="http://schemas.microsoft.com/office/powerpoint/2010/main" val="2640878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76200" y="1066800"/>
            <a:ext cx="8915400" cy="5638800"/>
          </a:xfrm>
        </p:spPr>
        <p:txBody>
          <a:bodyPr>
            <a:normAutofit/>
          </a:bodyPr>
          <a:lstStyle/>
          <a:p>
            <a:pPr marL="0" indent="0">
              <a:buNone/>
            </a:pPr>
            <a:r>
              <a:rPr lang="en-US" sz="2000" b="1" dirty="0"/>
              <a:t>5</a:t>
            </a:r>
            <a:r>
              <a:rPr lang="en-US" sz="2000" b="1" dirty="0" smtClean="0"/>
              <a:t>. Implementation </a:t>
            </a:r>
            <a:r>
              <a:rPr lang="en-US" sz="2000" b="1" dirty="0"/>
              <a:t>phase</a:t>
            </a:r>
          </a:p>
          <a:p>
            <a:r>
              <a:rPr lang="en-US" sz="2000" dirty="0"/>
              <a:t>The project takes shape during the implementation phase. This phase involves </a:t>
            </a:r>
            <a:r>
              <a:rPr lang="en-US" sz="2000" dirty="0" smtClean="0"/>
              <a:t>the construction </a:t>
            </a:r>
            <a:r>
              <a:rPr lang="en-US" sz="2000" dirty="0"/>
              <a:t>of the actual project result</a:t>
            </a:r>
            <a:r>
              <a:rPr lang="en-US" sz="2000" dirty="0" smtClean="0"/>
              <a:t>.</a:t>
            </a:r>
          </a:p>
          <a:p>
            <a:pPr marL="0" indent="0">
              <a:buNone/>
            </a:pPr>
            <a:r>
              <a:rPr lang="en-US" sz="2000" b="1" dirty="0" smtClean="0"/>
              <a:t>6. Follow-up </a:t>
            </a:r>
            <a:r>
              <a:rPr lang="en-US" sz="2000" b="1" dirty="0"/>
              <a:t>phase</a:t>
            </a:r>
          </a:p>
          <a:p>
            <a:r>
              <a:rPr lang="en-US" sz="2000" dirty="0"/>
              <a:t>Although it is extremely important, the follow-up phase is often neglected. </a:t>
            </a:r>
            <a:r>
              <a:rPr lang="en-US" sz="2000" dirty="0" smtClean="0"/>
              <a:t>During this </a:t>
            </a:r>
            <a:r>
              <a:rPr lang="en-US" sz="2000" dirty="0"/>
              <a:t>phase, everything is arranged that is necessary to bring the project to </a:t>
            </a:r>
            <a:r>
              <a:rPr lang="en-US" sz="2000" dirty="0" smtClean="0"/>
              <a:t>a successful </a:t>
            </a:r>
            <a:r>
              <a:rPr lang="en-US" sz="2000" dirty="0"/>
              <a:t>completion</a:t>
            </a:r>
            <a:r>
              <a:rPr lang="en-US" sz="2000" dirty="0" smtClean="0"/>
              <a:t>.</a:t>
            </a:r>
          </a:p>
          <a:p>
            <a:r>
              <a:rPr lang="en-US" sz="2000" dirty="0" smtClean="0"/>
              <a:t>E.g.  In hydrological </a:t>
            </a:r>
            <a:r>
              <a:rPr lang="en-US" sz="2000" smtClean="0"/>
              <a:t>study project; </a:t>
            </a:r>
            <a:endParaRPr lang="en-US" sz="2000" dirty="0"/>
          </a:p>
        </p:txBody>
      </p:sp>
      <p:sp>
        <p:nvSpPr>
          <p:cNvPr id="4" name="Rounded Rectangle 3"/>
          <p:cNvSpPr/>
          <p:nvPr/>
        </p:nvSpPr>
        <p:spPr>
          <a:xfrm>
            <a:off x="228600" y="3886200"/>
            <a:ext cx="2739957" cy="1143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Initiation  phase</a:t>
            </a:r>
          </a:p>
          <a:p>
            <a:pPr marL="285750" indent="-285750" algn="just">
              <a:buFont typeface="Arial" pitchFamily="34" charset="0"/>
              <a:buChar char="•"/>
            </a:pPr>
            <a:r>
              <a:rPr lang="en-US" dirty="0" smtClean="0"/>
              <a:t>Title</a:t>
            </a:r>
          </a:p>
          <a:p>
            <a:pPr marL="285750" indent="-285750" algn="just">
              <a:buFont typeface="Arial" pitchFamily="34" charset="0"/>
              <a:buChar char="•"/>
            </a:pPr>
            <a:r>
              <a:rPr lang="en-US" dirty="0" smtClean="0"/>
              <a:t>Objective</a:t>
            </a:r>
          </a:p>
          <a:p>
            <a:pPr marL="285750" indent="-285750" algn="just">
              <a:buFont typeface="Arial" pitchFamily="34" charset="0"/>
              <a:buChar char="•"/>
            </a:pPr>
            <a:r>
              <a:rPr lang="en-US" dirty="0" smtClean="0"/>
              <a:t>Problem statement</a:t>
            </a:r>
            <a:endParaRPr lang="en-US" dirty="0"/>
          </a:p>
        </p:txBody>
      </p:sp>
      <p:sp>
        <p:nvSpPr>
          <p:cNvPr id="6" name="Rounded Rectangle 5"/>
          <p:cNvSpPr/>
          <p:nvPr/>
        </p:nvSpPr>
        <p:spPr>
          <a:xfrm>
            <a:off x="6096000" y="3886200"/>
            <a:ext cx="2739957" cy="1143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p>
          <a:p>
            <a:pPr algn="ctr"/>
            <a:endParaRPr lang="en-US" b="1" dirty="0"/>
          </a:p>
          <a:p>
            <a:pPr algn="ctr"/>
            <a:r>
              <a:rPr lang="en-US" b="1" dirty="0" smtClean="0"/>
              <a:t>Design   phase</a:t>
            </a:r>
          </a:p>
          <a:p>
            <a:pPr marL="285750" indent="-285750" algn="just">
              <a:buFont typeface="Arial" pitchFamily="34" charset="0"/>
              <a:buChar char="•"/>
            </a:pPr>
            <a:r>
              <a:rPr lang="en-US" dirty="0" smtClean="0"/>
              <a:t>Methods &amp; materials</a:t>
            </a:r>
          </a:p>
          <a:p>
            <a:pPr marL="285750" indent="-285750" algn="just">
              <a:buFont typeface="Arial" pitchFamily="34" charset="0"/>
              <a:buChar char="•"/>
            </a:pPr>
            <a:r>
              <a:rPr lang="en-US" dirty="0" smtClean="0"/>
              <a:t>Conceptual fram</a:t>
            </a:r>
            <a:r>
              <a:rPr lang="en-US" dirty="0"/>
              <a:t>e</a:t>
            </a:r>
            <a:r>
              <a:rPr lang="en-US" dirty="0" smtClean="0"/>
              <a:t>work/</a:t>
            </a:r>
          </a:p>
          <a:p>
            <a:pPr marL="285750" indent="-285750" algn="just">
              <a:buFont typeface="Arial" pitchFamily="34" charset="0"/>
              <a:buChar char="•"/>
            </a:pPr>
            <a:endParaRPr lang="en-US" dirty="0" smtClean="0"/>
          </a:p>
          <a:p>
            <a:pPr algn="just"/>
            <a:endParaRPr lang="en-US" dirty="0"/>
          </a:p>
        </p:txBody>
      </p:sp>
      <p:sp>
        <p:nvSpPr>
          <p:cNvPr id="7" name="Rounded Rectangle 6"/>
          <p:cNvSpPr/>
          <p:nvPr/>
        </p:nvSpPr>
        <p:spPr>
          <a:xfrm>
            <a:off x="3244174" y="3913762"/>
            <a:ext cx="2739957" cy="1143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Definition  phase</a:t>
            </a:r>
          </a:p>
          <a:p>
            <a:pPr marL="285750" indent="-285750" algn="just">
              <a:buFont typeface="Arial" pitchFamily="34" charset="0"/>
              <a:buChar char="•"/>
            </a:pPr>
            <a:r>
              <a:rPr lang="en-US" dirty="0" smtClean="0"/>
              <a:t>Data availability </a:t>
            </a:r>
          </a:p>
          <a:p>
            <a:pPr marL="285750" indent="-285750" algn="just">
              <a:buFont typeface="Arial" pitchFamily="34" charset="0"/>
              <a:buChar char="•"/>
            </a:pPr>
            <a:r>
              <a:rPr lang="en-US" dirty="0" smtClean="0"/>
              <a:t>Required data</a:t>
            </a:r>
          </a:p>
          <a:p>
            <a:pPr marL="285750" indent="-285750" algn="just">
              <a:buFont typeface="Arial" pitchFamily="34" charset="0"/>
              <a:buChar char="•"/>
            </a:pPr>
            <a:r>
              <a:rPr lang="en-US" dirty="0" smtClean="0"/>
              <a:t>Scope/ limitation</a:t>
            </a:r>
            <a:endParaRPr lang="en-US" dirty="0"/>
          </a:p>
        </p:txBody>
      </p:sp>
      <p:sp>
        <p:nvSpPr>
          <p:cNvPr id="8" name="Rounded Rectangle 7"/>
          <p:cNvSpPr/>
          <p:nvPr/>
        </p:nvSpPr>
        <p:spPr>
          <a:xfrm>
            <a:off x="3657600" y="5365615"/>
            <a:ext cx="2739957" cy="1143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p>
          <a:p>
            <a:pPr algn="ctr"/>
            <a:endParaRPr lang="en-US" b="1" dirty="0"/>
          </a:p>
          <a:p>
            <a:pPr algn="ctr"/>
            <a:r>
              <a:rPr lang="en-US" b="1" dirty="0" smtClean="0"/>
              <a:t>Implementation   phase</a:t>
            </a:r>
          </a:p>
          <a:p>
            <a:pPr marL="285750" indent="-285750" algn="just">
              <a:buFont typeface="Arial" pitchFamily="34" charset="0"/>
              <a:buChar char="•"/>
            </a:pPr>
            <a:r>
              <a:rPr lang="en-US" dirty="0" smtClean="0"/>
              <a:t>Run the model and get result. interpretation</a:t>
            </a:r>
          </a:p>
          <a:p>
            <a:pPr marL="285750" indent="-285750" algn="just">
              <a:buFont typeface="Arial" pitchFamily="34" charset="0"/>
              <a:buChar char="•"/>
            </a:pPr>
            <a:endParaRPr lang="en-US" dirty="0" smtClean="0"/>
          </a:p>
          <a:p>
            <a:pPr algn="just"/>
            <a:endParaRPr lang="en-US" dirty="0"/>
          </a:p>
        </p:txBody>
      </p:sp>
      <p:sp>
        <p:nvSpPr>
          <p:cNvPr id="9" name="Rounded Rectangle 8"/>
          <p:cNvSpPr/>
          <p:nvPr/>
        </p:nvSpPr>
        <p:spPr>
          <a:xfrm>
            <a:off x="228600" y="5365615"/>
            <a:ext cx="3124200" cy="114300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a:p>
            <a:pPr algn="ctr"/>
            <a:r>
              <a:rPr lang="en-US" b="1" dirty="0" smtClean="0"/>
              <a:t>Development   phase</a:t>
            </a:r>
          </a:p>
          <a:p>
            <a:pPr marL="285750" indent="-285750" algn="just">
              <a:buFont typeface="Arial" pitchFamily="34" charset="0"/>
              <a:buChar char="•"/>
            </a:pPr>
            <a:r>
              <a:rPr lang="en-US" dirty="0" smtClean="0"/>
              <a:t>Data analysis</a:t>
            </a:r>
          </a:p>
          <a:p>
            <a:pPr marL="285750" indent="-285750" algn="just">
              <a:buFont typeface="Arial" pitchFamily="34" charset="0"/>
              <a:buChar char="•"/>
            </a:pPr>
            <a:r>
              <a:rPr lang="en-US" dirty="0" smtClean="0"/>
              <a:t>Prepare model/ modeling</a:t>
            </a:r>
          </a:p>
          <a:p>
            <a:pPr algn="just"/>
            <a:endParaRPr lang="en-US" dirty="0"/>
          </a:p>
        </p:txBody>
      </p:sp>
      <p:sp>
        <p:nvSpPr>
          <p:cNvPr id="10" name="Rounded Rectangle 9"/>
          <p:cNvSpPr/>
          <p:nvPr/>
        </p:nvSpPr>
        <p:spPr>
          <a:xfrm>
            <a:off x="6705601" y="5381828"/>
            <a:ext cx="2130356" cy="1143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smtClean="0"/>
          </a:p>
          <a:p>
            <a:pPr algn="ctr"/>
            <a:endParaRPr lang="en-US" b="1" dirty="0"/>
          </a:p>
          <a:p>
            <a:pPr algn="ctr"/>
            <a:r>
              <a:rPr lang="en-US" b="1" dirty="0" smtClean="0"/>
              <a:t>Follow-up   phase</a:t>
            </a:r>
            <a:endParaRPr lang="en-US" dirty="0" smtClean="0"/>
          </a:p>
          <a:p>
            <a:pPr marL="285750" indent="-285750" algn="just">
              <a:buFont typeface="Arial" pitchFamily="34" charset="0"/>
              <a:buChar char="•"/>
            </a:pPr>
            <a:r>
              <a:rPr lang="en-US" dirty="0" smtClean="0"/>
              <a:t>Neglected in this case</a:t>
            </a:r>
          </a:p>
          <a:p>
            <a:pPr marL="285750" indent="-285750" algn="just">
              <a:buFont typeface="Arial" pitchFamily="34" charset="0"/>
              <a:buChar char="•"/>
            </a:pPr>
            <a:endParaRPr lang="en-US" dirty="0" smtClean="0"/>
          </a:p>
          <a:p>
            <a:pPr algn="just"/>
            <a:endParaRPr lang="en-US" dirty="0"/>
          </a:p>
        </p:txBody>
      </p:sp>
      <p:sp>
        <p:nvSpPr>
          <p:cNvPr id="5" name="Footer Placeholder 4"/>
          <p:cNvSpPr>
            <a:spLocks noGrp="1"/>
          </p:cNvSpPr>
          <p:nvPr>
            <p:ph type="ftr" sz="quarter" idx="11"/>
          </p:nvPr>
        </p:nvSpPr>
        <p:spPr/>
        <p:txBody>
          <a:bodyPr/>
          <a:lstStyle/>
          <a:p>
            <a:r>
              <a:rPr lang="en-US" smtClean="0"/>
              <a:t>Water resource planning and management</a:t>
            </a:r>
            <a:endParaRPr lang="en-US"/>
          </a:p>
        </p:txBody>
      </p:sp>
      <p:sp>
        <p:nvSpPr>
          <p:cNvPr id="11" name="Slide Number Placeholder 10"/>
          <p:cNvSpPr>
            <a:spLocks noGrp="1"/>
          </p:cNvSpPr>
          <p:nvPr>
            <p:ph type="sldNum" sz="quarter" idx="12"/>
          </p:nvPr>
        </p:nvSpPr>
        <p:spPr/>
        <p:txBody>
          <a:bodyPr/>
          <a:lstStyle/>
          <a:p>
            <a:fld id="{A47AD6FC-388E-456C-B104-22E7776666F6}" type="slidenum">
              <a:rPr lang="en-US" smtClean="0"/>
              <a:t>57</a:t>
            </a:fld>
            <a:endParaRPr lang="en-US"/>
          </a:p>
        </p:txBody>
      </p:sp>
    </p:spTree>
    <p:extLst>
      <p:ext uri="{BB962C8B-B14F-4D97-AF65-F5344CB8AC3E}">
        <p14:creationId xmlns:p14="http://schemas.microsoft.com/office/powerpoint/2010/main" val="35610991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Project evaluation overview</a:t>
            </a:r>
          </a:p>
        </p:txBody>
      </p:sp>
      <p:sp>
        <p:nvSpPr>
          <p:cNvPr id="3" name="Content Placeholder 2"/>
          <p:cNvSpPr>
            <a:spLocks noGrp="1"/>
          </p:cNvSpPr>
          <p:nvPr>
            <p:ph idx="1"/>
          </p:nvPr>
        </p:nvSpPr>
        <p:spPr>
          <a:xfrm>
            <a:off x="457200" y="838200"/>
            <a:ext cx="8229600" cy="5791200"/>
          </a:xfrm>
        </p:spPr>
        <p:txBody>
          <a:bodyPr>
            <a:normAutofit lnSpcReduction="10000"/>
          </a:bodyPr>
          <a:lstStyle/>
          <a:p>
            <a:pPr marL="457200" indent="-457200">
              <a:buAutoNum type="alphaLcPeriod"/>
            </a:pPr>
            <a:r>
              <a:rPr lang="en-US" sz="2000" b="1" dirty="0" smtClean="0"/>
              <a:t>The </a:t>
            </a:r>
            <a:r>
              <a:rPr lang="en-US" sz="2000" b="1" dirty="0"/>
              <a:t>project evaluation </a:t>
            </a:r>
            <a:r>
              <a:rPr lang="en-US" sz="2000" b="1" dirty="0" smtClean="0"/>
              <a:t>process</a:t>
            </a:r>
          </a:p>
          <a:p>
            <a:r>
              <a:rPr lang="en-US" sz="2400" dirty="0"/>
              <a:t>Steven et al. (1993), project evaluation is a combination of a number of activities ranging </a:t>
            </a:r>
            <a:r>
              <a:rPr lang="en-US" sz="2400" dirty="0" smtClean="0"/>
              <a:t>from;</a:t>
            </a:r>
          </a:p>
          <a:p>
            <a:pPr lvl="1"/>
            <a:r>
              <a:rPr lang="en-US" sz="2400" dirty="0" smtClean="0"/>
              <a:t> </a:t>
            </a:r>
            <a:r>
              <a:rPr lang="en-US" sz="2400" dirty="0"/>
              <a:t>setting indicators, developing model, defining measurable outcomes, </a:t>
            </a:r>
            <a:endParaRPr lang="en-US" sz="2400" dirty="0" smtClean="0"/>
          </a:p>
          <a:p>
            <a:pPr lvl="1"/>
            <a:r>
              <a:rPr lang="en-US" sz="2400" dirty="0" smtClean="0"/>
              <a:t>identifying </a:t>
            </a:r>
            <a:r>
              <a:rPr lang="en-US" sz="2400" dirty="0"/>
              <a:t>key stakeholders and their interests, </a:t>
            </a:r>
            <a:endParaRPr lang="en-US" sz="2400" dirty="0" smtClean="0"/>
          </a:p>
          <a:p>
            <a:pPr lvl="1"/>
            <a:r>
              <a:rPr lang="en-US" sz="2400" dirty="0" smtClean="0"/>
              <a:t>selecting </a:t>
            </a:r>
            <a:r>
              <a:rPr lang="en-US" sz="2400" dirty="0"/>
              <a:t>methodology for evaluation, </a:t>
            </a:r>
            <a:endParaRPr lang="en-US" sz="2400" dirty="0" smtClean="0"/>
          </a:p>
          <a:p>
            <a:pPr lvl="1"/>
            <a:r>
              <a:rPr lang="en-US" sz="2400" dirty="0" smtClean="0"/>
              <a:t>collecting </a:t>
            </a:r>
            <a:r>
              <a:rPr lang="en-US" sz="2400" dirty="0"/>
              <a:t>information, analyzing data and disseminating evaluation results for further learning</a:t>
            </a:r>
            <a:r>
              <a:rPr lang="en-US" sz="2400" dirty="0" smtClean="0"/>
              <a:t>.</a:t>
            </a:r>
          </a:p>
          <a:p>
            <a:r>
              <a:rPr lang="en-US" sz="2400" dirty="0"/>
              <a:t>The evaluation process therefore concerns very much on data gathering and information analysis</a:t>
            </a:r>
            <a:r>
              <a:rPr lang="en-US" sz="2400" dirty="0" smtClean="0"/>
              <a:t>.</a:t>
            </a:r>
          </a:p>
          <a:p>
            <a:r>
              <a:rPr lang="en-US" sz="2400" dirty="0"/>
              <a:t>Fox and Baker (</a:t>
            </a:r>
            <a:r>
              <a:rPr lang="en-US" sz="2400" dirty="0" smtClean="0"/>
              <a:t>1985); suggest </a:t>
            </a:r>
            <a:r>
              <a:rPr lang="en-US" sz="2400" dirty="0"/>
              <a:t>several criteria that companies should look at during the project evaluation process such as </a:t>
            </a:r>
            <a:r>
              <a:rPr lang="en-US" sz="2400" dirty="0">
                <a:solidFill>
                  <a:schemeClr val="accent6">
                    <a:lumMod val="75000"/>
                  </a:schemeClr>
                </a:solidFill>
              </a:rPr>
              <a:t>project cost, project impact, probability of project success, number of project generated and completion </a:t>
            </a:r>
            <a:r>
              <a:rPr lang="en-US" sz="2400" dirty="0" smtClean="0">
                <a:solidFill>
                  <a:schemeClr val="accent6">
                    <a:lumMod val="75000"/>
                  </a:schemeClr>
                </a:solidFill>
              </a:rPr>
              <a:t>time</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58</a:t>
            </a:fld>
            <a:endParaRPr lang="en-US"/>
          </a:p>
        </p:txBody>
      </p:sp>
    </p:spTree>
    <p:extLst>
      <p:ext uri="{BB962C8B-B14F-4D97-AF65-F5344CB8AC3E}">
        <p14:creationId xmlns:p14="http://schemas.microsoft.com/office/powerpoint/2010/main" val="3228031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a:t>b</a:t>
            </a:r>
            <a:r>
              <a:rPr lang="en-US" sz="3600" dirty="0"/>
              <a:t>. The purposes of Project Evaluation process</a:t>
            </a:r>
          </a:p>
        </p:txBody>
      </p:sp>
      <p:sp>
        <p:nvSpPr>
          <p:cNvPr id="3" name="Content Placeholder 2"/>
          <p:cNvSpPr>
            <a:spLocks noGrp="1"/>
          </p:cNvSpPr>
          <p:nvPr>
            <p:ph idx="1"/>
          </p:nvPr>
        </p:nvSpPr>
        <p:spPr>
          <a:xfrm>
            <a:off x="228600" y="838200"/>
            <a:ext cx="8763000" cy="5287963"/>
          </a:xfrm>
        </p:spPr>
        <p:txBody>
          <a:bodyPr>
            <a:normAutofit/>
          </a:bodyPr>
          <a:lstStyle/>
          <a:p>
            <a:r>
              <a:rPr lang="en-US" sz="2400" dirty="0"/>
              <a:t>the evaluation process plays an important role in the success of projects. </a:t>
            </a:r>
            <a:endParaRPr lang="en-US" sz="2400" dirty="0" smtClean="0"/>
          </a:p>
          <a:p>
            <a:r>
              <a:rPr lang="en-US" sz="2400" dirty="0" smtClean="0"/>
              <a:t>One </a:t>
            </a:r>
            <a:r>
              <a:rPr lang="en-US" sz="2400" dirty="0"/>
              <a:t>of the major purposes of evaluation is to determine the worth or merit of projects, process or products under both internal and external constraints</a:t>
            </a:r>
            <a:r>
              <a:rPr lang="en-US" sz="2400" dirty="0" smtClean="0"/>
              <a:t>.</a:t>
            </a:r>
          </a:p>
          <a:p>
            <a:r>
              <a:rPr lang="en-US" sz="2400" dirty="0"/>
              <a:t>evaluation, as a risk management tool, allows project managers to reduce uncertainties when making decisions, especially before the project started</a:t>
            </a:r>
            <a:r>
              <a:rPr lang="en-US" sz="2400" dirty="0" smtClean="0"/>
              <a:t>.</a:t>
            </a:r>
          </a:p>
          <a:p>
            <a:pPr marL="0" indent="0">
              <a:buNone/>
            </a:pPr>
            <a:r>
              <a:rPr lang="en-US" sz="2400" b="1" dirty="0" smtClean="0"/>
              <a:t>Classification </a:t>
            </a:r>
            <a:r>
              <a:rPr lang="en-US" sz="2400" b="1" dirty="0"/>
              <a:t>of project </a:t>
            </a:r>
            <a:r>
              <a:rPr lang="en-US" sz="2400" b="1" dirty="0" smtClean="0"/>
              <a:t>evaluation</a:t>
            </a:r>
          </a:p>
          <a:p>
            <a:r>
              <a:rPr lang="en-US" sz="2400" smtClean="0"/>
              <a:t>Based </a:t>
            </a:r>
            <a:r>
              <a:rPr lang="en-US" sz="2400" dirty="0"/>
              <a:t>on the life </a:t>
            </a:r>
            <a:r>
              <a:rPr lang="en-US" sz="2400" dirty="0" smtClean="0"/>
              <a:t>cycle of project, project </a:t>
            </a:r>
            <a:r>
              <a:rPr lang="en-US" sz="2400" dirty="0"/>
              <a:t>evaluation  </a:t>
            </a:r>
            <a:r>
              <a:rPr lang="en-US" sz="2400" smtClean="0"/>
              <a:t>classify in </a:t>
            </a:r>
            <a:r>
              <a:rPr lang="en-US" sz="2400" dirty="0" smtClean="0"/>
              <a:t>three </a:t>
            </a:r>
            <a:r>
              <a:rPr lang="en-US" sz="2400" dirty="0"/>
              <a:t>phases which are planning phase, formative phase and summative phase.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59</a:t>
            </a:fld>
            <a:endParaRPr lang="en-US"/>
          </a:p>
        </p:txBody>
      </p:sp>
    </p:spTree>
    <p:extLst>
      <p:ext uri="{BB962C8B-B14F-4D97-AF65-F5344CB8AC3E}">
        <p14:creationId xmlns:p14="http://schemas.microsoft.com/office/powerpoint/2010/main" val="321345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63562"/>
          </a:xfrm>
        </p:spPr>
        <p:txBody>
          <a:bodyPr>
            <a:normAutofit fontScale="90000"/>
          </a:bodyPr>
          <a:lstStyle/>
          <a:p>
            <a:r>
              <a:rPr lang="en-US" sz="3600" dirty="0" smtClean="0"/>
              <a:t>Cont.....................</a:t>
            </a:r>
            <a:endParaRPr lang="en-US" sz="3600" dirty="0"/>
          </a:p>
        </p:txBody>
      </p:sp>
      <p:sp>
        <p:nvSpPr>
          <p:cNvPr id="3" name="Content Placeholder 2"/>
          <p:cNvSpPr>
            <a:spLocks noGrp="1"/>
          </p:cNvSpPr>
          <p:nvPr>
            <p:ph idx="1"/>
          </p:nvPr>
        </p:nvSpPr>
        <p:spPr>
          <a:xfrm>
            <a:off x="152400" y="685800"/>
            <a:ext cx="8763000" cy="6172200"/>
          </a:xfrm>
        </p:spPr>
        <p:txBody>
          <a:bodyPr>
            <a:noAutofit/>
          </a:bodyPr>
          <a:lstStyle/>
          <a:p>
            <a:r>
              <a:rPr lang="en-US" sz="2400" b="1" dirty="0"/>
              <a:t>Natural lakes</a:t>
            </a:r>
            <a:r>
              <a:rPr lang="en-US" sz="2400" dirty="0"/>
              <a:t>: These usually offer a limited supply, since their range of </a:t>
            </a:r>
            <a:r>
              <a:rPr lang="en-US" sz="2400" dirty="0" smtClean="0"/>
              <a:t>acceptable drawdown </a:t>
            </a:r>
            <a:r>
              <a:rPr lang="en-US" sz="2400" dirty="0"/>
              <a:t>is severely constrained.</a:t>
            </a:r>
          </a:p>
          <a:p>
            <a:r>
              <a:rPr lang="en-US" sz="2400" b="1" dirty="0"/>
              <a:t>Reservoirs: </a:t>
            </a:r>
            <a:r>
              <a:rPr lang="en-US" sz="2400" dirty="0"/>
              <a:t>Water is stored in a reservoir behind a dam for a number of uses. </a:t>
            </a:r>
            <a:endParaRPr lang="en-US" sz="2400" dirty="0" smtClean="0"/>
          </a:p>
          <a:p>
            <a:r>
              <a:rPr lang="en-US" sz="2400" dirty="0" smtClean="0"/>
              <a:t>In climates with </a:t>
            </a:r>
            <a:r>
              <a:rPr lang="en-US" sz="2400" dirty="0"/>
              <a:t>distinct wet and dry seasons, water stored in a wet season is withdrawn for use in </a:t>
            </a:r>
            <a:r>
              <a:rPr lang="en-US" sz="2400" dirty="0" smtClean="0"/>
              <a:t>the dry season.</a:t>
            </a:r>
          </a:p>
          <a:p>
            <a:r>
              <a:rPr lang="en-US" sz="2400" dirty="0" smtClean="0"/>
              <a:t>Reservoirs </a:t>
            </a:r>
            <a:r>
              <a:rPr lang="en-US" sz="2400" dirty="0"/>
              <a:t>may be of the following types.</a:t>
            </a:r>
          </a:p>
          <a:p>
            <a:pPr lvl="1"/>
            <a:r>
              <a:rPr lang="en-US" sz="2400" dirty="0" smtClean="0"/>
              <a:t> </a:t>
            </a:r>
            <a:r>
              <a:rPr lang="en-US" sz="2400" b="1" dirty="0"/>
              <a:t>Direct supply reservoir</a:t>
            </a:r>
            <a:r>
              <a:rPr lang="en-US" sz="2400" dirty="0"/>
              <a:t>. Most upland reservoirs supply water by pipeline or </a:t>
            </a:r>
            <a:r>
              <a:rPr lang="en-US" sz="2400" dirty="0" smtClean="0"/>
              <a:t>canals, often </a:t>
            </a:r>
            <a:r>
              <a:rPr lang="en-US" sz="2400" dirty="0"/>
              <a:t>by gravity flow and offer good quality water.</a:t>
            </a:r>
          </a:p>
          <a:p>
            <a:pPr lvl="1"/>
            <a:r>
              <a:rPr lang="en-US" sz="2400" dirty="0" smtClean="0"/>
              <a:t> </a:t>
            </a:r>
            <a:r>
              <a:rPr lang="en-US" sz="2400" b="1" dirty="0"/>
              <a:t>River-regulating reservoirs</a:t>
            </a:r>
            <a:r>
              <a:rPr lang="en-US" sz="2400" dirty="0"/>
              <a:t>, which are major water reserves and release </a:t>
            </a:r>
            <a:r>
              <a:rPr lang="en-US" sz="2400" dirty="0" smtClean="0"/>
              <a:t>water downstream </a:t>
            </a:r>
            <a:r>
              <a:rPr lang="en-US" sz="2400" dirty="0"/>
              <a:t>to sustain its discharge in conditions of low natural flow.</a:t>
            </a:r>
          </a:p>
          <a:p>
            <a:pPr lvl="1"/>
            <a:r>
              <a:rPr lang="en-US" sz="2400" b="1" dirty="0" smtClean="0"/>
              <a:t>Pumped </a:t>
            </a:r>
            <a:r>
              <a:rPr lang="en-US" sz="2400" b="1" dirty="0"/>
              <a:t>storage</a:t>
            </a:r>
            <a:r>
              <a:rPr lang="en-US" sz="2400" dirty="0"/>
              <a:t>, in which river water is pumped into a (sometimes off-channel) storage, for subsequent use.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a:t>
            </a:fld>
            <a:endParaRPr lang="en-US"/>
          </a:p>
        </p:txBody>
      </p:sp>
    </p:spTree>
    <p:extLst>
      <p:ext uri="{BB962C8B-B14F-4D97-AF65-F5344CB8AC3E}">
        <p14:creationId xmlns:p14="http://schemas.microsoft.com/office/powerpoint/2010/main" val="10857188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487362"/>
          </a:xfrm>
        </p:spPr>
        <p:txBody>
          <a:bodyPr>
            <a:normAutofit fontScale="90000"/>
          </a:bodyPr>
          <a:lstStyle/>
          <a:p>
            <a:r>
              <a:rPr lang="en-US" dirty="0"/>
              <a:t>a. Planning project </a:t>
            </a:r>
            <a:r>
              <a:rPr lang="en-US" dirty="0" smtClean="0"/>
              <a:t>evaluation phase</a:t>
            </a:r>
            <a:endParaRPr lang="en-US" dirty="0"/>
          </a:p>
        </p:txBody>
      </p:sp>
      <p:sp>
        <p:nvSpPr>
          <p:cNvPr id="3" name="Content Placeholder 2"/>
          <p:cNvSpPr>
            <a:spLocks noGrp="1"/>
          </p:cNvSpPr>
          <p:nvPr>
            <p:ph idx="1"/>
          </p:nvPr>
        </p:nvSpPr>
        <p:spPr>
          <a:xfrm>
            <a:off x="457200" y="685800"/>
            <a:ext cx="8229600" cy="6006830"/>
          </a:xfrm>
        </p:spPr>
        <p:txBody>
          <a:bodyPr>
            <a:normAutofit lnSpcReduction="10000"/>
          </a:bodyPr>
          <a:lstStyle/>
          <a:p>
            <a:r>
              <a:rPr lang="en-US" sz="2000" dirty="0"/>
              <a:t>Planning project evaluation is taken at the very beginning of the project and prior to the project implementation</a:t>
            </a:r>
            <a:r>
              <a:rPr lang="en-US" sz="2000" dirty="0" smtClean="0"/>
              <a:t>.</a:t>
            </a:r>
          </a:p>
          <a:p>
            <a:r>
              <a:rPr lang="en-US" sz="2000" dirty="0" smtClean="0"/>
              <a:t> </a:t>
            </a:r>
            <a:r>
              <a:rPr lang="en-US" sz="2000" dirty="0"/>
              <a:t>It gives justification to choose projects among many others. </a:t>
            </a:r>
            <a:endParaRPr lang="en-US" sz="2000" dirty="0" smtClean="0"/>
          </a:p>
          <a:p>
            <a:r>
              <a:rPr lang="en-US" sz="2000" dirty="0" smtClean="0"/>
              <a:t>Many </a:t>
            </a:r>
            <a:r>
              <a:rPr lang="en-US" sz="2000" dirty="0"/>
              <a:t>authors consider this process similar to the investment decision making as project actually is an investment</a:t>
            </a:r>
            <a:r>
              <a:rPr lang="en-US" sz="2000" dirty="0" smtClean="0"/>
              <a:t>.</a:t>
            </a:r>
          </a:p>
          <a:p>
            <a:r>
              <a:rPr lang="en-US" sz="2000" dirty="0"/>
              <a:t>The risk of failure </a:t>
            </a:r>
            <a:r>
              <a:rPr lang="en-US" sz="2000" dirty="0" smtClean="0"/>
              <a:t>, organizational </a:t>
            </a:r>
            <a:r>
              <a:rPr lang="en-US" sz="2000" dirty="0"/>
              <a:t>and managerial aspects, political aspects, social acceptability, environmental problems, </a:t>
            </a:r>
            <a:r>
              <a:rPr lang="en-US" sz="2000" dirty="0" smtClean="0"/>
              <a:t>etc. evaluate in this phase.</a:t>
            </a:r>
          </a:p>
          <a:p>
            <a:pPr marL="0" indent="0">
              <a:buNone/>
            </a:pPr>
            <a:r>
              <a:rPr lang="en-US" sz="4000" dirty="0"/>
              <a:t>b. </a:t>
            </a:r>
            <a:r>
              <a:rPr lang="en-US" sz="4000" dirty="0" smtClean="0"/>
              <a:t>Formative </a:t>
            </a:r>
            <a:r>
              <a:rPr lang="en-US" sz="4000" dirty="0"/>
              <a:t>project </a:t>
            </a:r>
            <a:r>
              <a:rPr lang="en-US" sz="4000" dirty="0" smtClean="0"/>
              <a:t>evaluation</a:t>
            </a:r>
          </a:p>
          <a:p>
            <a:r>
              <a:rPr lang="en-US" sz="2000" dirty="0"/>
              <a:t>The second phase of project evaluation also called as formative evaluation, regards the progress and implementation evaluation</a:t>
            </a:r>
            <a:r>
              <a:rPr lang="en-US" sz="2000" dirty="0" smtClean="0"/>
              <a:t>.</a:t>
            </a:r>
          </a:p>
          <a:p>
            <a:r>
              <a:rPr lang="en-US" sz="2000" dirty="0"/>
              <a:t>The purpose of evaluating projects in such a phase is to enable the company to decide whether it is worth going ahead or is it better to kill the project</a:t>
            </a:r>
            <a:r>
              <a:rPr lang="en-US" sz="2000" dirty="0" smtClean="0"/>
              <a:t>.</a:t>
            </a:r>
          </a:p>
          <a:p>
            <a:r>
              <a:rPr lang="en-US" sz="2000" dirty="0"/>
              <a:t>There are different methods used to evaluate this phase of the </a:t>
            </a:r>
            <a:r>
              <a:rPr lang="en-US" sz="2000" dirty="0" smtClean="0"/>
              <a:t>project such as financial analyses e.g.  </a:t>
            </a:r>
            <a:r>
              <a:rPr lang="en-US" sz="2000" b="1" dirty="0"/>
              <a:t>cost-benefit </a:t>
            </a:r>
            <a:r>
              <a:rPr lang="en-US" sz="2000" b="1" dirty="0" smtClean="0"/>
              <a:t>analysis </a:t>
            </a:r>
            <a:r>
              <a:rPr lang="en-US" sz="2000" dirty="0" smtClean="0"/>
              <a:t>provide </a:t>
            </a:r>
            <a:r>
              <a:rPr lang="en-US" sz="2000" dirty="0"/>
              <a:t>important information to evaluate the ongoing progress of a project and take the right decision.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60</a:t>
            </a:fld>
            <a:endParaRPr lang="en-US"/>
          </a:p>
        </p:txBody>
      </p:sp>
    </p:spTree>
    <p:extLst>
      <p:ext uri="{BB962C8B-B14F-4D97-AF65-F5344CB8AC3E}">
        <p14:creationId xmlns:p14="http://schemas.microsoft.com/office/powerpoint/2010/main" val="3753780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c. Summative project </a:t>
            </a:r>
            <a:r>
              <a:rPr lang="en-US" dirty="0" smtClean="0"/>
              <a:t>evaluation phase</a:t>
            </a:r>
            <a:endParaRPr lang="en-US" dirty="0"/>
          </a:p>
        </p:txBody>
      </p:sp>
      <p:sp>
        <p:nvSpPr>
          <p:cNvPr id="3" name="Content Placeholder 2"/>
          <p:cNvSpPr>
            <a:spLocks noGrp="1"/>
          </p:cNvSpPr>
          <p:nvPr>
            <p:ph idx="1"/>
          </p:nvPr>
        </p:nvSpPr>
        <p:spPr>
          <a:xfrm>
            <a:off x="457200" y="1066800"/>
            <a:ext cx="8229600" cy="5486400"/>
          </a:xfrm>
        </p:spPr>
        <p:txBody>
          <a:bodyPr>
            <a:normAutofit/>
          </a:bodyPr>
          <a:lstStyle/>
          <a:p>
            <a:r>
              <a:rPr lang="en-US" sz="2400" dirty="0"/>
              <a:t>The third phase of project evaluation is done after project completion</a:t>
            </a:r>
            <a:r>
              <a:rPr lang="en-US" sz="2400" dirty="0" smtClean="0"/>
              <a:t>.</a:t>
            </a:r>
          </a:p>
          <a:p>
            <a:r>
              <a:rPr lang="en-US" sz="2400" dirty="0"/>
              <a:t>Summative phase is called as ‘ex-post</a:t>
            </a:r>
            <a:r>
              <a:rPr lang="en-US" sz="2400" dirty="0" smtClean="0"/>
              <a:t>’.</a:t>
            </a:r>
          </a:p>
          <a:p>
            <a:r>
              <a:rPr lang="en-US" sz="2400" dirty="0"/>
              <a:t>the main objective of such evaluation is </a:t>
            </a:r>
            <a:endParaRPr lang="en-US" sz="2400" dirty="0" smtClean="0"/>
          </a:p>
          <a:p>
            <a:pPr lvl="1"/>
            <a:r>
              <a:rPr lang="en-US" sz="2000" dirty="0" smtClean="0"/>
              <a:t>to </a:t>
            </a:r>
            <a:r>
              <a:rPr lang="en-US" sz="2000" dirty="0"/>
              <a:t>determine a starting point for further activities in the same field</a:t>
            </a:r>
            <a:r>
              <a:rPr lang="en-US" sz="2000" dirty="0" smtClean="0"/>
              <a:t>,</a:t>
            </a:r>
          </a:p>
          <a:p>
            <a:pPr lvl="1"/>
            <a:r>
              <a:rPr lang="en-US" sz="2000" dirty="0" smtClean="0"/>
              <a:t> </a:t>
            </a:r>
            <a:r>
              <a:rPr lang="en-US" sz="2000" dirty="0"/>
              <a:t>to explore the relative cost, effectiveness and impact of alternative </a:t>
            </a:r>
            <a:r>
              <a:rPr lang="en-US" sz="2000" dirty="0" smtClean="0"/>
              <a:t>approach, </a:t>
            </a:r>
          </a:p>
          <a:p>
            <a:pPr lvl="1"/>
            <a:r>
              <a:rPr lang="en-US" sz="2000" dirty="0" smtClean="0"/>
              <a:t>to </a:t>
            </a:r>
            <a:r>
              <a:rPr lang="en-US" sz="2000" dirty="0"/>
              <a:t>identify common mistakes in comparable projects and </a:t>
            </a:r>
            <a:endParaRPr lang="en-US" sz="2000" dirty="0" smtClean="0"/>
          </a:p>
          <a:p>
            <a:pPr lvl="1"/>
            <a:r>
              <a:rPr lang="en-US" sz="2000" dirty="0" smtClean="0"/>
              <a:t>to </a:t>
            </a:r>
            <a:r>
              <a:rPr lang="en-US" sz="2000" dirty="0"/>
              <a:t>quantify such effects and impact </a:t>
            </a:r>
            <a:r>
              <a:rPr lang="en-US" sz="2000" dirty="0" smtClean="0"/>
              <a:t>patterns.</a:t>
            </a:r>
          </a:p>
          <a:p>
            <a:r>
              <a:rPr lang="en-US" sz="2400" dirty="0" smtClean="0"/>
              <a:t>this </a:t>
            </a:r>
            <a:r>
              <a:rPr lang="en-US" sz="2400" dirty="0"/>
              <a:t>evaluation can be considered as learning tool for the </a:t>
            </a:r>
            <a:r>
              <a:rPr lang="en-US" sz="2400" dirty="0" smtClean="0"/>
              <a:t>organization </a:t>
            </a:r>
            <a:r>
              <a:rPr lang="en-US" sz="2400" dirty="0"/>
              <a:t>such </a:t>
            </a:r>
            <a:r>
              <a:rPr lang="en-US" sz="2400" dirty="0" smtClean="0"/>
              <a:t>as,</a:t>
            </a:r>
          </a:p>
          <a:p>
            <a:pPr lvl="1"/>
            <a:r>
              <a:rPr lang="en-US" sz="2400" dirty="0" smtClean="0"/>
              <a:t> </a:t>
            </a:r>
            <a:r>
              <a:rPr lang="en-US" sz="2400" dirty="0"/>
              <a:t>improvement in productivity or career patterns in employment</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61</a:t>
            </a:fld>
            <a:endParaRPr lang="en-US"/>
          </a:p>
        </p:txBody>
      </p:sp>
    </p:spTree>
    <p:extLst>
      <p:ext uri="{BB962C8B-B14F-4D97-AF65-F5344CB8AC3E}">
        <p14:creationId xmlns:p14="http://schemas.microsoft.com/office/powerpoint/2010/main" val="13110261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smtClean="0"/>
              <a:t>summative evaluation categorized </a:t>
            </a:r>
            <a:r>
              <a:rPr lang="en-US" sz="2400" dirty="0"/>
              <a:t>into two phases such </a:t>
            </a:r>
            <a:r>
              <a:rPr lang="en-US" sz="2400" dirty="0" smtClean="0"/>
              <a:t>as,</a:t>
            </a:r>
          </a:p>
          <a:p>
            <a:r>
              <a:rPr lang="en-US" sz="2400" dirty="0" smtClean="0"/>
              <a:t>‘</a:t>
            </a:r>
            <a:r>
              <a:rPr lang="en-US" sz="2400" dirty="0"/>
              <a:t>testing phase’ aimed at confirming effectiveness of final version and </a:t>
            </a:r>
            <a:endParaRPr lang="en-US" sz="2400" dirty="0" smtClean="0"/>
          </a:p>
          <a:p>
            <a:r>
              <a:rPr lang="en-US" sz="2400" dirty="0" smtClean="0"/>
              <a:t>‘</a:t>
            </a:r>
            <a:r>
              <a:rPr lang="en-US" sz="2400" dirty="0"/>
              <a:t>routine phase’ aimed at emphasizing quality assurance.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62</a:t>
            </a:fld>
            <a:endParaRPr lang="en-US"/>
          </a:p>
        </p:txBody>
      </p:sp>
    </p:spTree>
    <p:extLst>
      <p:ext uri="{BB962C8B-B14F-4D97-AF65-F5344CB8AC3E}">
        <p14:creationId xmlns:p14="http://schemas.microsoft.com/office/powerpoint/2010/main" val="633130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Water resource planning and management</a:t>
            </a:r>
            <a:endParaRPr lang="en-US"/>
          </a:p>
        </p:txBody>
      </p:sp>
      <p:sp>
        <p:nvSpPr>
          <p:cNvPr id="4" name="Slide Number Placeholder 3"/>
          <p:cNvSpPr>
            <a:spLocks noGrp="1"/>
          </p:cNvSpPr>
          <p:nvPr>
            <p:ph type="sldNum" sz="quarter" idx="12"/>
          </p:nvPr>
        </p:nvSpPr>
        <p:spPr/>
        <p:txBody>
          <a:bodyPr/>
          <a:lstStyle/>
          <a:p>
            <a:fld id="{A47AD6FC-388E-456C-B104-22E7776666F6}" type="slidenum">
              <a:rPr lang="en-US" smtClean="0"/>
              <a:t>63</a:t>
            </a:fld>
            <a:endParaRPr lang="en-US"/>
          </a:p>
        </p:txBody>
      </p:sp>
    </p:spTree>
    <p:extLst>
      <p:ext uri="{BB962C8B-B14F-4D97-AF65-F5344CB8AC3E}">
        <p14:creationId xmlns:p14="http://schemas.microsoft.com/office/powerpoint/2010/main" val="1495519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dirty="0"/>
              <a:t>Project evaluation criteria</a:t>
            </a: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There </a:t>
            </a:r>
            <a:r>
              <a:rPr lang="en-US" sz="2400" dirty="0"/>
              <a:t>are some criteria to be taken into consideration while evaluating the project. (</a:t>
            </a:r>
            <a:r>
              <a:rPr lang="en-US" sz="2400" dirty="0" err="1"/>
              <a:t>Grabe</a:t>
            </a:r>
            <a:r>
              <a:rPr lang="en-US" sz="2400" dirty="0"/>
              <a:t>, </a:t>
            </a:r>
            <a:r>
              <a:rPr lang="en-US" sz="2400" dirty="0" smtClean="0"/>
              <a:t>1983)</a:t>
            </a:r>
          </a:p>
          <a:p>
            <a:pPr lvl="1"/>
            <a:r>
              <a:rPr lang="en-US" sz="2000" dirty="0" smtClean="0"/>
              <a:t>‘</a:t>
            </a:r>
            <a:r>
              <a:rPr lang="en-US" sz="2000" dirty="0"/>
              <a:t>First, project design and implementation must be relevant and remain relevant throughout the period of implementation. </a:t>
            </a:r>
            <a:endParaRPr lang="en-US" sz="2000" dirty="0" smtClean="0"/>
          </a:p>
          <a:p>
            <a:pPr lvl="1"/>
            <a:r>
              <a:rPr lang="en-US" sz="2000" dirty="0" smtClean="0"/>
              <a:t>Second</a:t>
            </a:r>
            <a:r>
              <a:rPr lang="en-US" sz="2000" dirty="0"/>
              <a:t>, action taken under the project should be effective. </a:t>
            </a:r>
            <a:endParaRPr lang="en-US" sz="2000" dirty="0" smtClean="0"/>
          </a:p>
          <a:p>
            <a:pPr lvl="1"/>
            <a:r>
              <a:rPr lang="en-US" sz="2000" dirty="0" smtClean="0"/>
              <a:t>Third</a:t>
            </a:r>
            <a:r>
              <a:rPr lang="en-US" sz="2000" dirty="0"/>
              <a:t>, it should have a significant impact, producing lasting change. </a:t>
            </a:r>
            <a:endParaRPr lang="en-US" sz="2000" dirty="0" smtClean="0"/>
          </a:p>
          <a:p>
            <a:pPr lvl="1"/>
            <a:r>
              <a:rPr lang="en-US" sz="2000" dirty="0" smtClean="0"/>
              <a:t>Finally</a:t>
            </a:r>
            <a:r>
              <a:rPr lang="en-US" sz="2000" dirty="0"/>
              <a:t>, it should be efficient which means that it should produce the desired results, with a minimum of undesirable side-effects, at lowest possible cost (a high cost/effectiveness ratio</a:t>
            </a:r>
            <a:r>
              <a:rPr lang="en-US" sz="2000" dirty="0" smtClean="0"/>
              <a:t>)’.</a:t>
            </a:r>
          </a:p>
          <a:p>
            <a:pPr marL="457200" lvl="1" indent="0">
              <a:buNone/>
            </a:pP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64</a:t>
            </a:fld>
            <a:endParaRPr lang="en-US"/>
          </a:p>
        </p:txBody>
      </p:sp>
    </p:spTree>
    <p:extLst>
      <p:ext uri="{BB962C8B-B14F-4D97-AF65-F5344CB8AC3E}">
        <p14:creationId xmlns:p14="http://schemas.microsoft.com/office/powerpoint/2010/main" val="1733687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dirty="0" smtClean="0"/>
              <a:t>water </a:t>
            </a:r>
            <a:r>
              <a:rPr lang="en-US" sz="3600" dirty="0"/>
              <a:t>supply and demand assessment</a:t>
            </a:r>
          </a:p>
        </p:txBody>
      </p:sp>
      <p:sp>
        <p:nvSpPr>
          <p:cNvPr id="3" name="Content Placeholder 2"/>
          <p:cNvSpPr>
            <a:spLocks noGrp="1"/>
          </p:cNvSpPr>
          <p:nvPr>
            <p:ph idx="1"/>
          </p:nvPr>
        </p:nvSpPr>
        <p:spPr>
          <a:xfrm>
            <a:off x="76200" y="990600"/>
            <a:ext cx="8991600" cy="5791200"/>
          </a:xfrm>
        </p:spPr>
        <p:txBody>
          <a:bodyPr>
            <a:normAutofit lnSpcReduction="10000"/>
          </a:bodyPr>
          <a:lstStyle/>
          <a:p>
            <a:pPr marL="0" indent="0">
              <a:buNone/>
            </a:pPr>
            <a:r>
              <a:rPr lang="en-US" sz="2400" b="1" dirty="0" smtClean="0"/>
              <a:t>WATER SUPPLY</a:t>
            </a:r>
          </a:p>
          <a:p>
            <a:r>
              <a:rPr lang="en-US" sz="2400" dirty="0"/>
              <a:t>Supplying water of the required quantity and quality is one of the most </a:t>
            </a:r>
            <a:r>
              <a:rPr lang="en-US" sz="2400" dirty="0" smtClean="0"/>
              <a:t>important objectives in </a:t>
            </a:r>
            <a:r>
              <a:rPr lang="en-US" sz="2400" dirty="0"/>
              <a:t>water resources planning. </a:t>
            </a:r>
            <a:endParaRPr lang="en-US" sz="2400" dirty="0" smtClean="0"/>
          </a:p>
          <a:p>
            <a:r>
              <a:rPr lang="en-US" sz="2400" dirty="0" smtClean="0"/>
              <a:t>Determination </a:t>
            </a:r>
            <a:r>
              <a:rPr lang="en-US" sz="2400" dirty="0"/>
              <a:t>of current water use </a:t>
            </a:r>
            <a:r>
              <a:rPr lang="en-US" sz="2400" dirty="0" smtClean="0"/>
              <a:t>and prediction </a:t>
            </a:r>
            <a:r>
              <a:rPr lang="en-US" sz="2400" dirty="0"/>
              <a:t>of future water demands are necessary for water supply planning </a:t>
            </a:r>
            <a:r>
              <a:rPr lang="en-US" sz="2400" dirty="0" smtClean="0"/>
              <a:t>and management</a:t>
            </a:r>
            <a:r>
              <a:rPr lang="en-US" sz="2400" dirty="0"/>
              <a:t>. </a:t>
            </a:r>
            <a:endParaRPr lang="en-US" sz="2400" dirty="0" smtClean="0"/>
          </a:p>
          <a:p>
            <a:r>
              <a:rPr lang="en-US" sz="2400" dirty="0" smtClean="0"/>
              <a:t>Domestic </a:t>
            </a:r>
            <a:r>
              <a:rPr lang="en-US" sz="2400" dirty="0"/>
              <a:t>or municipal, industrial, and agricultural uses represent </a:t>
            </a:r>
            <a:r>
              <a:rPr lang="en-US" sz="2400" dirty="0" smtClean="0"/>
              <a:t>the major </a:t>
            </a:r>
            <a:r>
              <a:rPr lang="en-US" sz="2400" dirty="0"/>
              <a:t>demands for water resources. </a:t>
            </a:r>
            <a:endParaRPr lang="en-US" sz="2400" dirty="0" smtClean="0"/>
          </a:p>
          <a:p>
            <a:r>
              <a:rPr lang="en-US" sz="2400" dirty="0" smtClean="0"/>
              <a:t>Hydropower </a:t>
            </a:r>
            <a:r>
              <a:rPr lang="en-US" sz="2400" dirty="0"/>
              <a:t>generation, recreation, and </a:t>
            </a:r>
            <a:r>
              <a:rPr lang="en-US" sz="2400" dirty="0" smtClean="0"/>
              <a:t>fishing are </a:t>
            </a:r>
            <a:r>
              <a:rPr lang="en-US" sz="2400" dirty="0"/>
              <a:t>other types of water use that do not require direct withdrawal from the </a:t>
            </a:r>
            <a:r>
              <a:rPr lang="en-US" sz="2400" dirty="0" smtClean="0"/>
              <a:t>resources and </a:t>
            </a:r>
            <a:r>
              <a:rPr lang="en-US" sz="2400" dirty="0"/>
              <a:t>are called </a:t>
            </a:r>
            <a:r>
              <a:rPr lang="en-US" sz="2400" dirty="0" err="1"/>
              <a:t>instream</a:t>
            </a:r>
            <a:r>
              <a:rPr lang="en-US" sz="2400" dirty="0"/>
              <a:t> uses. </a:t>
            </a:r>
            <a:endParaRPr lang="en-US" sz="2400" dirty="0" smtClean="0"/>
          </a:p>
          <a:p>
            <a:r>
              <a:rPr lang="en-US" sz="2400" dirty="0" smtClean="0"/>
              <a:t>Each </a:t>
            </a:r>
            <a:r>
              <a:rPr lang="en-US" sz="2400" dirty="0"/>
              <a:t>of these uses has different water quality requirements.</a:t>
            </a:r>
          </a:p>
          <a:p>
            <a:r>
              <a:rPr lang="en-US" sz="2400" dirty="0"/>
              <a:t>Surface and groundwater are two main sources of water </a:t>
            </a:r>
            <a:r>
              <a:rPr lang="en-US" sz="2400" dirty="0" smtClean="0"/>
              <a:t>supply.</a:t>
            </a:r>
          </a:p>
          <a:p>
            <a:r>
              <a:rPr lang="en-US" sz="2400" dirty="0" smtClean="0"/>
              <a:t> Rivers </a:t>
            </a:r>
            <a:r>
              <a:rPr lang="en-US" sz="2400" dirty="0"/>
              <a:t>and lakes are important resources for public water supplies but </a:t>
            </a:r>
            <a:r>
              <a:rPr lang="en-US" sz="2400" dirty="0" smtClean="0"/>
              <a:t>surface waters </a:t>
            </a:r>
            <a:r>
              <a:rPr lang="en-US" sz="2400" dirty="0"/>
              <a:t>are being polluted by industrial and municipal wastes, agricultural </a:t>
            </a:r>
            <a:r>
              <a:rPr lang="en-US" sz="2400" dirty="0" smtClean="0"/>
              <a:t>return flow</a:t>
            </a:r>
            <a:r>
              <a:rPr lang="en-US" sz="2400" dirty="0"/>
              <a:t>, and polluted runoffs. </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65</a:t>
            </a:fld>
            <a:endParaRPr lang="en-US"/>
          </a:p>
        </p:txBody>
      </p:sp>
    </p:spTree>
    <p:extLst>
      <p:ext uri="{BB962C8B-B14F-4D97-AF65-F5344CB8AC3E}">
        <p14:creationId xmlns:p14="http://schemas.microsoft.com/office/powerpoint/2010/main" val="6175519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Autofit/>
          </a:bodyPr>
          <a:lstStyle/>
          <a:p>
            <a:r>
              <a:rPr lang="en-US" sz="3600" dirty="0" smtClean="0"/>
              <a:t>Cont...................................</a:t>
            </a:r>
            <a:endParaRPr lang="en-US" sz="3600" dirty="0"/>
          </a:p>
        </p:txBody>
      </p:sp>
      <p:sp>
        <p:nvSpPr>
          <p:cNvPr id="3" name="Content Placeholder 2"/>
          <p:cNvSpPr>
            <a:spLocks noGrp="1"/>
          </p:cNvSpPr>
          <p:nvPr>
            <p:ph idx="1"/>
          </p:nvPr>
        </p:nvSpPr>
        <p:spPr>
          <a:xfrm>
            <a:off x="228600" y="685800"/>
            <a:ext cx="8686800" cy="5440363"/>
          </a:xfrm>
        </p:spPr>
        <p:txBody>
          <a:bodyPr>
            <a:normAutofit lnSpcReduction="10000"/>
          </a:bodyPr>
          <a:lstStyle/>
          <a:p>
            <a:r>
              <a:rPr lang="en-US" sz="2400" dirty="0"/>
              <a:t>Wastewater reuse is an important alternative for water supply. </a:t>
            </a:r>
            <a:endParaRPr lang="en-US" sz="2400" dirty="0" smtClean="0"/>
          </a:p>
          <a:p>
            <a:r>
              <a:rPr lang="en-US" sz="2400" dirty="0" smtClean="0"/>
              <a:t>Wastewater reuse may </a:t>
            </a:r>
            <a:r>
              <a:rPr lang="en-US" sz="2400" dirty="0"/>
              <a:t>be more attractive in arid areas where water is scarce and water losses are high.</a:t>
            </a:r>
          </a:p>
          <a:p>
            <a:r>
              <a:rPr lang="en-US" sz="2400" dirty="0"/>
              <a:t>Municipal wastewater is the best resource for water reuse in terms of its </a:t>
            </a:r>
            <a:r>
              <a:rPr lang="en-US" sz="2400" dirty="0" smtClean="0"/>
              <a:t>quantity and </a:t>
            </a:r>
            <a:r>
              <a:rPr lang="en-US" sz="2400" dirty="0"/>
              <a:t>low variability. </a:t>
            </a:r>
            <a:endParaRPr lang="en-US" sz="2400" dirty="0" smtClean="0"/>
          </a:p>
          <a:p>
            <a:r>
              <a:rPr lang="en-US" sz="2400" dirty="0" smtClean="0"/>
              <a:t>Advanced </a:t>
            </a:r>
            <a:r>
              <a:rPr lang="en-US" sz="2400" dirty="0"/>
              <a:t>wastewater treatment is required for direct </a:t>
            </a:r>
            <a:r>
              <a:rPr lang="en-US" sz="2400" dirty="0" smtClean="0"/>
              <a:t>municipal reuse</a:t>
            </a:r>
            <a:r>
              <a:rPr lang="en-US" sz="2400" dirty="0"/>
              <a:t>. </a:t>
            </a:r>
            <a:endParaRPr lang="en-US" sz="2400" dirty="0" smtClean="0"/>
          </a:p>
          <a:p>
            <a:r>
              <a:rPr lang="en-US" sz="2400" dirty="0" smtClean="0"/>
              <a:t>In </a:t>
            </a:r>
            <a:r>
              <a:rPr lang="en-US" sz="2400" dirty="0"/>
              <a:t>indirect wastewater reuse, wastewater usually is discharged to the </a:t>
            </a:r>
            <a:r>
              <a:rPr lang="en-US" sz="2400" dirty="0" smtClean="0"/>
              <a:t>groundwater aquifer </a:t>
            </a:r>
            <a:r>
              <a:rPr lang="en-US" sz="2400" dirty="0"/>
              <a:t>and then is withdrawn for potable or other municipal uses. </a:t>
            </a:r>
            <a:endParaRPr lang="en-US" sz="2400" dirty="0" smtClean="0"/>
          </a:p>
          <a:p>
            <a:r>
              <a:rPr lang="en-US" sz="2400" dirty="0" smtClean="0"/>
              <a:t>Wastewater recycling </a:t>
            </a:r>
            <a:r>
              <a:rPr lang="en-US" sz="2400" dirty="0"/>
              <a:t>and reuse in industries provides savings in energy and costs. </a:t>
            </a:r>
            <a:endParaRPr lang="en-US" sz="2400" dirty="0" smtClean="0"/>
          </a:p>
          <a:p>
            <a:r>
              <a:rPr lang="en-US" sz="2400" dirty="0" smtClean="0"/>
              <a:t>Return flows from </a:t>
            </a:r>
            <a:r>
              <a:rPr lang="en-US" sz="2400" dirty="0"/>
              <a:t>irrigation are a reusable source for agricultural or industrial uses. </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66</a:t>
            </a:fld>
            <a:endParaRPr lang="en-US"/>
          </a:p>
        </p:txBody>
      </p:sp>
    </p:spTree>
    <p:extLst>
      <p:ext uri="{BB962C8B-B14F-4D97-AF65-F5344CB8AC3E}">
        <p14:creationId xmlns:p14="http://schemas.microsoft.com/office/powerpoint/2010/main" val="4432144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dirty="0"/>
              <a:t>WATER DEMANDS</a:t>
            </a:r>
          </a:p>
        </p:txBody>
      </p:sp>
      <p:sp>
        <p:nvSpPr>
          <p:cNvPr id="3" name="Content Placeholder 2"/>
          <p:cNvSpPr>
            <a:spLocks noGrp="1"/>
          </p:cNvSpPr>
          <p:nvPr>
            <p:ph idx="1"/>
          </p:nvPr>
        </p:nvSpPr>
        <p:spPr>
          <a:xfrm>
            <a:off x="228600" y="990600"/>
            <a:ext cx="8839200" cy="5334000"/>
          </a:xfrm>
        </p:spPr>
        <p:txBody>
          <a:bodyPr>
            <a:normAutofit/>
          </a:bodyPr>
          <a:lstStyle/>
          <a:p>
            <a:r>
              <a:rPr lang="en-US" sz="2400" dirty="0"/>
              <a:t>Different water demands and their priorities are the main constraints in </a:t>
            </a:r>
            <a:r>
              <a:rPr lang="en-US" sz="2400" dirty="0" smtClean="0"/>
              <a:t>reservoir operation </a:t>
            </a:r>
            <a:r>
              <a:rPr lang="en-US" sz="2400" dirty="0"/>
              <a:t>optimization problems. </a:t>
            </a:r>
            <a:endParaRPr lang="en-US" sz="2400" dirty="0" smtClean="0"/>
          </a:p>
          <a:p>
            <a:r>
              <a:rPr lang="en-US" sz="2400" dirty="0" smtClean="0"/>
              <a:t>Water-use </a:t>
            </a:r>
            <a:r>
              <a:rPr lang="en-US" sz="2400" dirty="0"/>
              <a:t>circulars prepared by the U.S. </a:t>
            </a:r>
            <a:r>
              <a:rPr lang="en-US" sz="2400" dirty="0" smtClean="0"/>
              <a:t>Geological Survey </a:t>
            </a:r>
            <a:r>
              <a:rPr lang="en-US" sz="2400" dirty="0"/>
              <a:t>(USGS) identify the following water uses in the overall water </a:t>
            </a:r>
            <a:r>
              <a:rPr lang="en-US" sz="2400" dirty="0" smtClean="0"/>
              <a:t>accounting system </a:t>
            </a:r>
            <a:r>
              <a:rPr lang="en-US" sz="2400" dirty="0"/>
              <a:t>(</a:t>
            </a:r>
            <a:r>
              <a:rPr lang="en-US" sz="2400" dirty="0" err="1"/>
              <a:t>Solley</a:t>
            </a:r>
            <a:r>
              <a:rPr lang="en-US" sz="2400" dirty="0"/>
              <a:t> et al</a:t>
            </a:r>
            <a:r>
              <a:rPr lang="en-US" sz="2400" dirty="0" smtClean="0"/>
              <a:t>., </a:t>
            </a:r>
            <a:r>
              <a:rPr lang="en-US" sz="2400" dirty="0"/>
              <a:t>1993</a:t>
            </a:r>
            <a:r>
              <a:rPr lang="en-US" sz="2400" dirty="0" smtClean="0"/>
              <a:t>):</a:t>
            </a:r>
          </a:p>
          <a:p>
            <a:pPr lvl="1"/>
            <a:r>
              <a:rPr lang="en-US" sz="2400" dirty="0"/>
              <a:t>Water withdrawal for </a:t>
            </a:r>
            <a:r>
              <a:rPr lang="en-US" sz="2400" dirty="0" err="1"/>
              <a:t>offstream</a:t>
            </a:r>
            <a:r>
              <a:rPr lang="en-US" sz="2400" dirty="0"/>
              <a:t> purposes</a:t>
            </a:r>
          </a:p>
          <a:p>
            <a:pPr lvl="1"/>
            <a:r>
              <a:rPr lang="en-US" sz="2400" dirty="0" smtClean="0"/>
              <a:t> </a:t>
            </a:r>
            <a:r>
              <a:rPr lang="en-US" sz="2400" dirty="0"/>
              <a:t>Water deliveries at point of use or quantities released after use</a:t>
            </a:r>
          </a:p>
          <a:p>
            <a:pPr lvl="1"/>
            <a:r>
              <a:rPr lang="en-US" sz="2400" dirty="0" smtClean="0"/>
              <a:t>Consumptive </a:t>
            </a:r>
            <a:r>
              <a:rPr lang="en-US" sz="2400" dirty="0"/>
              <a:t>use</a:t>
            </a:r>
          </a:p>
          <a:p>
            <a:pPr lvl="1"/>
            <a:r>
              <a:rPr lang="en-US" sz="2400" dirty="0" smtClean="0"/>
              <a:t>Conveyance </a:t>
            </a:r>
            <a:r>
              <a:rPr lang="en-US" sz="2400" dirty="0"/>
              <a:t>loss</a:t>
            </a:r>
          </a:p>
          <a:p>
            <a:pPr lvl="1"/>
            <a:r>
              <a:rPr lang="en-US" sz="2400" dirty="0" smtClean="0"/>
              <a:t>Reclaimed </a:t>
            </a:r>
            <a:r>
              <a:rPr lang="en-US" sz="2400" dirty="0"/>
              <a:t>wastewater</a:t>
            </a:r>
          </a:p>
          <a:p>
            <a:pPr lvl="1"/>
            <a:r>
              <a:rPr lang="en-US" sz="2400" dirty="0" smtClean="0"/>
              <a:t>Return </a:t>
            </a:r>
            <a:r>
              <a:rPr lang="en-US" sz="2400" dirty="0"/>
              <a:t>flow</a:t>
            </a:r>
          </a:p>
          <a:p>
            <a:pPr lvl="1"/>
            <a:r>
              <a:rPr lang="en-US" sz="2400" dirty="0" err="1" smtClean="0"/>
              <a:t>Instream</a:t>
            </a:r>
            <a:r>
              <a:rPr lang="en-US" sz="2400" dirty="0" smtClean="0"/>
              <a:t> </a:t>
            </a:r>
            <a:r>
              <a:rPr lang="en-US" sz="2400" dirty="0"/>
              <a:t>flow</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67</a:t>
            </a:fld>
            <a:endParaRPr lang="en-US"/>
          </a:p>
        </p:txBody>
      </p:sp>
    </p:spTree>
    <p:extLst>
      <p:ext uri="{BB962C8B-B14F-4D97-AF65-F5344CB8AC3E}">
        <p14:creationId xmlns:p14="http://schemas.microsoft.com/office/powerpoint/2010/main" val="3438854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600" dirty="0" smtClean="0"/>
              <a:t>Cont.......................................</a:t>
            </a:r>
            <a:endParaRPr lang="en-US" sz="3600" dirty="0"/>
          </a:p>
        </p:txBody>
      </p:sp>
      <p:sp>
        <p:nvSpPr>
          <p:cNvPr id="3" name="Content Placeholder 2"/>
          <p:cNvSpPr>
            <a:spLocks noGrp="1"/>
          </p:cNvSpPr>
          <p:nvPr>
            <p:ph idx="1"/>
          </p:nvPr>
        </p:nvSpPr>
        <p:spPr>
          <a:xfrm>
            <a:off x="228600" y="914400"/>
            <a:ext cx="8686800" cy="5791200"/>
          </a:xfrm>
        </p:spPr>
        <p:txBody>
          <a:bodyPr>
            <a:normAutofit/>
          </a:bodyPr>
          <a:lstStyle/>
          <a:p>
            <a:r>
              <a:rPr lang="en-US" sz="2400" dirty="0"/>
              <a:t>Water demands in river–reservoir systems resulting from </a:t>
            </a:r>
            <a:r>
              <a:rPr lang="en-US" sz="2400" dirty="0" err="1"/>
              <a:t>offstream</a:t>
            </a:r>
            <a:r>
              <a:rPr lang="en-US" sz="2400" dirty="0"/>
              <a:t> uses include:</a:t>
            </a:r>
          </a:p>
          <a:p>
            <a:pPr lvl="1"/>
            <a:r>
              <a:rPr lang="en-US" sz="2400" dirty="0" smtClean="0"/>
              <a:t>Domestic </a:t>
            </a:r>
            <a:r>
              <a:rPr lang="en-US" sz="2400" dirty="0"/>
              <a:t>or municipal</a:t>
            </a:r>
          </a:p>
          <a:p>
            <a:pPr lvl="1"/>
            <a:r>
              <a:rPr lang="en-US" sz="2400" dirty="0" smtClean="0"/>
              <a:t>Industrial</a:t>
            </a:r>
            <a:endParaRPr lang="en-US" sz="2400" dirty="0"/>
          </a:p>
          <a:p>
            <a:pPr lvl="1"/>
            <a:r>
              <a:rPr lang="en-US" sz="2400" dirty="0" smtClean="0"/>
              <a:t>Agricultura</a:t>
            </a:r>
            <a:r>
              <a:rPr lang="en-US" sz="2000" dirty="0" smtClean="0"/>
              <a:t>l</a:t>
            </a:r>
          </a:p>
          <a:p>
            <a:pPr marL="400050"/>
            <a:r>
              <a:rPr lang="en-US" sz="2400" dirty="0"/>
              <a:t>Part of the water withdrawn may return to the system, perhaps in </a:t>
            </a:r>
            <a:r>
              <a:rPr lang="en-US" sz="2400" dirty="0" smtClean="0"/>
              <a:t>another location </a:t>
            </a:r>
            <a:r>
              <a:rPr lang="en-US" sz="2400" dirty="0"/>
              <a:t>with different quality and over a different period of time</a:t>
            </a:r>
            <a:r>
              <a:rPr lang="en-US" sz="2400" dirty="0" smtClean="0"/>
              <a:t>.</a:t>
            </a:r>
          </a:p>
          <a:p>
            <a:pPr marL="400050"/>
            <a:r>
              <a:rPr lang="en-US" sz="2400" dirty="0" smtClean="0"/>
              <a:t> </a:t>
            </a:r>
            <a:r>
              <a:rPr lang="en-US" sz="2400" dirty="0"/>
              <a:t>Water can </a:t>
            </a:r>
            <a:r>
              <a:rPr lang="en-US" sz="2400" dirty="0" smtClean="0"/>
              <a:t>also be </a:t>
            </a:r>
            <a:r>
              <a:rPr lang="en-US" sz="2400" dirty="0"/>
              <a:t>allocated to </a:t>
            </a:r>
            <a:r>
              <a:rPr lang="en-US" sz="2400" dirty="0" err="1"/>
              <a:t>instream</a:t>
            </a:r>
            <a:r>
              <a:rPr lang="en-US" sz="2400" dirty="0"/>
              <a:t> uses that alter the distribution of flow in time and </a:t>
            </a:r>
            <a:r>
              <a:rPr lang="en-US" sz="2400" dirty="0" smtClean="0"/>
              <a:t>space (</a:t>
            </a:r>
            <a:r>
              <a:rPr lang="en-US" sz="2400" dirty="0" err="1" smtClean="0"/>
              <a:t>Loucks</a:t>
            </a:r>
            <a:r>
              <a:rPr lang="en-US" sz="2400" dirty="0" smtClean="0"/>
              <a:t> </a:t>
            </a:r>
            <a:r>
              <a:rPr lang="en-US" sz="2400" dirty="0"/>
              <a:t>et al., 1981). Such uses include</a:t>
            </a:r>
            <a:r>
              <a:rPr lang="en-US" sz="2400" dirty="0" smtClean="0"/>
              <a:t>:</a:t>
            </a:r>
          </a:p>
          <a:p>
            <a:pPr marL="800100" lvl="1"/>
            <a:r>
              <a:rPr lang="en-US" sz="2000" dirty="0"/>
              <a:t>Reservoir storage, possibly for recreational uses or navigation</a:t>
            </a:r>
          </a:p>
          <a:p>
            <a:pPr marL="800100" lvl="1"/>
            <a:r>
              <a:rPr lang="en-US" sz="2000" dirty="0" smtClean="0"/>
              <a:t>Flow </a:t>
            </a:r>
            <a:r>
              <a:rPr lang="en-US" sz="2000" dirty="0"/>
              <a:t>augmentation for water quality control or for navigation</a:t>
            </a:r>
          </a:p>
          <a:p>
            <a:pPr marL="800100" lvl="1"/>
            <a:r>
              <a:rPr lang="en-US" sz="2000" dirty="0" smtClean="0"/>
              <a:t>Hydroelectric </a:t>
            </a:r>
            <a:r>
              <a:rPr lang="en-US" sz="2000" dirty="0"/>
              <a:t>power production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68</a:t>
            </a:fld>
            <a:endParaRPr lang="en-US"/>
          </a:p>
        </p:txBody>
      </p:sp>
    </p:spTree>
    <p:extLst>
      <p:ext uri="{BB962C8B-B14F-4D97-AF65-F5344CB8AC3E}">
        <p14:creationId xmlns:p14="http://schemas.microsoft.com/office/powerpoint/2010/main" val="3367153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600" dirty="0" smtClean="0"/>
              <a:t>Cont..............................................</a:t>
            </a:r>
            <a:endParaRPr lang="en-US" sz="3600" dirty="0"/>
          </a:p>
        </p:txBody>
      </p:sp>
      <p:sp>
        <p:nvSpPr>
          <p:cNvPr id="3" name="Content Placeholder 2"/>
          <p:cNvSpPr>
            <a:spLocks noGrp="1"/>
          </p:cNvSpPr>
          <p:nvPr>
            <p:ph idx="1"/>
          </p:nvPr>
        </p:nvSpPr>
        <p:spPr>
          <a:xfrm>
            <a:off x="457200" y="838200"/>
            <a:ext cx="8229600" cy="5287963"/>
          </a:xfrm>
        </p:spPr>
        <p:txBody>
          <a:bodyPr>
            <a:normAutofit/>
          </a:bodyPr>
          <a:lstStyle/>
          <a:p>
            <a:r>
              <a:rPr lang="en-US" sz="2400" dirty="0"/>
              <a:t>Water demands change from year to year and month to </a:t>
            </a:r>
            <a:r>
              <a:rPr lang="en-US" sz="2400" dirty="0" smtClean="0"/>
              <a:t>month.</a:t>
            </a:r>
          </a:p>
          <a:p>
            <a:r>
              <a:rPr lang="en-US" sz="2400" dirty="0" smtClean="0"/>
              <a:t>Many physical, economical</a:t>
            </a:r>
            <a:r>
              <a:rPr lang="en-US" sz="2400" dirty="0"/>
              <a:t>, social, and political reasons for these variations can be identified</a:t>
            </a:r>
            <a:r>
              <a:rPr lang="en-US" sz="2400" dirty="0" smtClean="0"/>
              <a:t>.</a:t>
            </a:r>
          </a:p>
          <a:p>
            <a:r>
              <a:rPr lang="en-US" sz="2400" dirty="0" smtClean="0"/>
              <a:t>In recent </a:t>
            </a:r>
            <a:r>
              <a:rPr lang="en-US" sz="2400" dirty="0"/>
              <a:t>years, significant climatic changes have been observed in many parts of </a:t>
            </a:r>
            <a:r>
              <a:rPr lang="en-US" sz="2400" dirty="0" smtClean="0"/>
              <a:t>the world</a:t>
            </a:r>
            <a:r>
              <a:rPr lang="en-US" sz="2400" dirty="0"/>
              <a:t>, including more intense floods, greater precipitation, and even </a:t>
            </a:r>
            <a:r>
              <a:rPr lang="en-US" sz="2400" dirty="0" smtClean="0"/>
              <a:t>unusual droughts </a:t>
            </a:r>
            <a:r>
              <a:rPr lang="en-US" sz="2400" dirty="0"/>
              <a:t>in some regions. </a:t>
            </a:r>
            <a:endParaRPr lang="en-US" sz="2400" dirty="0" smtClean="0"/>
          </a:p>
          <a:p>
            <a:r>
              <a:rPr lang="en-US" sz="2400" dirty="0" smtClean="0"/>
              <a:t>These </a:t>
            </a:r>
            <a:r>
              <a:rPr lang="en-US" sz="2400" dirty="0"/>
              <a:t>changes have significantly affected </a:t>
            </a:r>
            <a:r>
              <a:rPr lang="en-US" sz="2400"/>
              <a:t>the </a:t>
            </a:r>
            <a:r>
              <a:rPr lang="en-US" sz="2400" smtClean="0"/>
              <a:t>water demands </a:t>
            </a:r>
            <a:r>
              <a:rPr lang="en-US" sz="2400" dirty="0"/>
              <a:t>in many parts of the world.</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69</a:t>
            </a:fld>
            <a:endParaRPr lang="en-US"/>
          </a:p>
        </p:txBody>
      </p:sp>
    </p:spTree>
    <p:extLst>
      <p:ext uri="{BB962C8B-B14F-4D97-AF65-F5344CB8AC3E}">
        <p14:creationId xmlns:p14="http://schemas.microsoft.com/office/powerpoint/2010/main" val="380185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Conti..............</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en-US" sz="2400" b="1" dirty="0"/>
              <a:t>Tube wells: </a:t>
            </a:r>
            <a:r>
              <a:rPr lang="en-US" sz="2400" dirty="0"/>
              <a:t>are the main sources of ground </a:t>
            </a:r>
            <a:r>
              <a:rPr lang="en-US" sz="2400" dirty="0" smtClean="0"/>
              <a:t>water.</a:t>
            </a:r>
          </a:p>
          <a:p>
            <a:r>
              <a:rPr lang="en-US" sz="2400" b="1" dirty="0"/>
              <a:t>Springs: </a:t>
            </a:r>
            <a:r>
              <a:rPr lang="en-US" sz="2400" dirty="0"/>
              <a:t>These occur where aquifers crop out above impermeable rock</a:t>
            </a:r>
            <a:r>
              <a:rPr lang="en-US" sz="2400" dirty="0" smtClean="0"/>
              <a:t>.</a:t>
            </a:r>
          </a:p>
          <a:p>
            <a:pPr marL="0" indent="0" algn="ctr">
              <a:buNone/>
            </a:pPr>
            <a:r>
              <a:rPr lang="en-US" sz="2400" b="1" dirty="0"/>
              <a:t>TECHNOLOGY FOR MEETING WATER </a:t>
            </a:r>
            <a:r>
              <a:rPr lang="en-US" sz="2400" b="1" dirty="0" smtClean="0"/>
              <a:t>NEEDS</a:t>
            </a:r>
          </a:p>
          <a:p>
            <a:r>
              <a:rPr lang="en-US" sz="2400" dirty="0"/>
              <a:t>Without a major technological innovation, there is little hope of meeting the </a:t>
            </a:r>
            <a:r>
              <a:rPr lang="en-US" sz="2400" dirty="0" smtClean="0"/>
              <a:t>ever-increasing water </a:t>
            </a:r>
            <a:r>
              <a:rPr lang="en-US" sz="2400" dirty="0"/>
              <a:t>demands</a:t>
            </a:r>
            <a:r>
              <a:rPr lang="en-US" sz="2400" dirty="0" smtClean="0"/>
              <a:t>.</a:t>
            </a:r>
          </a:p>
          <a:p>
            <a:r>
              <a:rPr lang="en-US" sz="2400" dirty="0"/>
              <a:t>The traditional approach to capture rainfall has been to build dams which trap </a:t>
            </a:r>
            <a:r>
              <a:rPr lang="en-US" sz="2400" dirty="0" smtClean="0"/>
              <a:t>the excess </a:t>
            </a:r>
            <a:r>
              <a:rPr lang="en-US" sz="2400" dirty="0"/>
              <a:t>river flows</a:t>
            </a:r>
            <a:r>
              <a:rPr lang="en-US" sz="2400" dirty="0" smtClean="0"/>
              <a:t>.</a:t>
            </a:r>
          </a:p>
          <a:p>
            <a:r>
              <a:rPr lang="en-US" sz="2400" dirty="0" smtClean="0"/>
              <a:t>Ground water extraction methods, rainfall-runoff harvesting.</a:t>
            </a:r>
          </a:p>
          <a:p>
            <a:r>
              <a:rPr lang="en-US" sz="2400" dirty="0" smtClean="0"/>
              <a:t>Reservoirs, Dams.</a:t>
            </a:r>
          </a:p>
          <a:p>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a:t>
            </a:fld>
            <a:endParaRPr lang="en-US"/>
          </a:p>
        </p:txBody>
      </p:sp>
    </p:spTree>
    <p:extLst>
      <p:ext uri="{BB962C8B-B14F-4D97-AF65-F5344CB8AC3E}">
        <p14:creationId xmlns:p14="http://schemas.microsoft.com/office/powerpoint/2010/main" val="4152322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Water use categories</a:t>
            </a:r>
          </a:p>
        </p:txBody>
      </p:sp>
      <p:sp>
        <p:nvSpPr>
          <p:cNvPr id="3" name="Content Placeholder 2"/>
          <p:cNvSpPr>
            <a:spLocks noGrp="1"/>
          </p:cNvSpPr>
          <p:nvPr>
            <p:ph idx="1"/>
          </p:nvPr>
        </p:nvSpPr>
        <p:spPr>
          <a:xfrm>
            <a:off x="228600" y="914400"/>
            <a:ext cx="8763000" cy="5638800"/>
          </a:xfrm>
        </p:spPr>
        <p:txBody>
          <a:bodyPr>
            <a:normAutofit/>
          </a:bodyPr>
          <a:lstStyle/>
          <a:p>
            <a:r>
              <a:rPr lang="en-US" sz="2400" dirty="0"/>
              <a:t>Water use is a general, non-specific term that describes any action through which </a:t>
            </a:r>
            <a:r>
              <a:rPr lang="en-US" sz="2400" dirty="0" smtClean="0"/>
              <a:t>water provides </a:t>
            </a:r>
            <a:r>
              <a:rPr lang="en-US" sz="2400" dirty="0"/>
              <a:t>a service</a:t>
            </a:r>
            <a:r>
              <a:rPr lang="en-US" sz="2400" dirty="0" smtClean="0"/>
              <a:t>.</a:t>
            </a:r>
          </a:p>
          <a:p>
            <a:r>
              <a:rPr lang="en-US" sz="2400" dirty="0"/>
              <a:t>“water use” is synonymous with “water </a:t>
            </a:r>
            <a:r>
              <a:rPr lang="en-US" sz="2400" dirty="0" smtClean="0"/>
              <a:t>utilization”</a:t>
            </a:r>
          </a:p>
          <a:p>
            <a:pPr marL="0" indent="0">
              <a:buNone/>
            </a:pPr>
            <a:r>
              <a:rPr lang="en-US" sz="2400" b="1" dirty="0"/>
              <a:t>In-stream and off-stream water use</a:t>
            </a:r>
          </a:p>
          <a:p>
            <a:r>
              <a:rPr lang="en-US" sz="2400" dirty="0"/>
              <a:t>In-stream water use refers to surface water resources and does not involve withdrawal as </a:t>
            </a:r>
            <a:r>
              <a:rPr lang="en-US" sz="2400" dirty="0" smtClean="0"/>
              <a:t>the use </a:t>
            </a:r>
            <a:r>
              <a:rPr lang="en-US" sz="2400" dirty="0"/>
              <a:t>is provided directly in the river or lake in question. </a:t>
            </a:r>
            <a:endParaRPr lang="en-US" sz="2400" dirty="0" smtClean="0"/>
          </a:p>
          <a:p>
            <a:r>
              <a:rPr lang="en-US" sz="2400" dirty="0" smtClean="0"/>
              <a:t>Some </a:t>
            </a:r>
            <a:r>
              <a:rPr lang="en-US" sz="2400" dirty="0"/>
              <a:t>examples of in-stream </a:t>
            </a:r>
            <a:r>
              <a:rPr lang="en-US" sz="2400" dirty="0" smtClean="0"/>
              <a:t>water use </a:t>
            </a:r>
            <a:r>
              <a:rPr lang="en-US" sz="2400" dirty="0"/>
              <a:t>are navigation, hydropower generation, pollution dilution, tourism, freshwater </a:t>
            </a:r>
            <a:r>
              <a:rPr lang="en-US" sz="2400" dirty="0" smtClean="0"/>
              <a:t>capture fisheries </a:t>
            </a:r>
            <a:r>
              <a:rPr lang="en-US" sz="2400" dirty="0"/>
              <a:t>and ecosystem maintenance</a:t>
            </a:r>
            <a:r>
              <a:rPr lang="en-US" sz="2400" dirty="0" smtClean="0"/>
              <a:t>.</a:t>
            </a:r>
          </a:p>
          <a:p>
            <a:r>
              <a:rPr lang="en-US" sz="2400" dirty="0"/>
              <a:t>Off-stream water use is called “withdrawal” e.g. Agricultural water withdrawal and Municipal water </a:t>
            </a:r>
            <a:r>
              <a:rPr lang="en-US" sz="2400" dirty="0" smtClean="0"/>
              <a:t>withdrawal. these are off-stream water uses.</a:t>
            </a:r>
            <a:endParaRPr lang="en-US" sz="24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70</a:t>
            </a:fld>
            <a:endParaRPr lang="en-US"/>
          </a:p>
        </p:txBody>
      </p:sp>
    </p:spTree>
    <p:extLst>
      <p:ext uri="{BB962C8B-B14F-4D97-AF65-F5344CB8AC3E}">
        <p14:creationId xmlns:p14="http://schemas.microsoft.com/office/powerpoint/2010/main" val="12255662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7" y="118996"/>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609600"/>
            <a:ext cx="8915400" cy="6096000"/>
          </a:xfrm>
        </p:spPr>
        <p:txBody>
          <a:bodyPr>
            <a:noAutofit/>
          </a:bodyPr>
          <a:lstStyle/>
          <a:p>
            <a:pPr marL="0" indent="0">
              <a:buNone/>
            </a:pPr>
            <a:r>
              <a:rPr lang="en-US" sz="2000" b="1" dirty="0"/>
              <a:t>Agricultural water withdrawal</a:t>
            </a:r>
          </a:p>
          <a:p>
            <a:r>
              <a:rPr lang="en-US" sz="2000" dirty="0"/>
              <a:t>Agricultural water withdrawal considers self-supplied irrigation and livestock </a:t>
            </a:r>
            <a:r>
              <a:rPr lang="en-US" sz="2000" dirty="0" smtClean="0"/>
              <a:t>watering requirements</a:t>
            </a:r>
            <a:r>
              <a:rPr lang="en-US" sz="2000" dirty="0"/>
              <a:t>. </a:t>
            </a:r>
            <a:endParaRPr lang="en-US" sz="2000" dirty="0" smtClean="0"/>
          </a:p>
          <a:p>
            <a:r>
              <a:rPr lang="en-US" sz="2000" dirty="0" smtClean="0"/>
              <a:t>Water </a:t>
            </a:r>
            <a:r>
              <a:rPr lang="en-US" sz="2000" dirty="0"/>
              <a:t>for the dairy and meat industries and industrial processing of </a:t>
            </a:r>
            <a:r>
              <a:rPr lang="en-US" sz="2000" dirty="0" smtClean="0"/>
              <a:t>harvested agricultural </a:t>
            </a:r>
            <a:r>
              <a:rPr lang="en-US" sz="2000" dirty="0"/>
              <a:t>products is included under industrial water withdrawal, as they are industries</a:t>
            </a:r>
            <a:r>
              <a:rPr lang="en-US" sz="2000" dirty="0" smtClean="0"/>
              <a:t>.</a:t>
            </a:r>
          </a:p>
          <a:p>
            <a:pPr marL="0" indent="0">
              <a:buNone/>
            </a:pPr>
            <a:r>
              <a:rPr lang="en-US" sz="2000" b="1" dirty="0"/>
              <a:t>Municipal water withdrawal</a:t>
            </a:r>
          </a:p>
          <a:p>
            <a:r>
              <a:rPr lang="en-US" sz="2000" dirty="0"/>
              <a:t>Municipal water withdrawal implies water that is provided by the public network system. </a:t>
            </a:r>
            <a:endParaRPr lang="en-US" sz="2000" dirty="0" smtClean="0"/>
          </a:p>
          <a:p>
            <a:r>
              <a:rPr lang="en-US" sz="2000" dirty="0" smtClean="0"/>
              <a:t>In the </a:t>
            </a:r>
            <a:r>
              <a:rPr lang="en-US" sz="2000" dirty="0"/>
              <a:t>interest of clarification, municipal water withdrawal includes domestic water </a:t>
            </a:r>
            <a:r>
              <a:rPr lang="en-US" sz="2000" dirty="0" smtClean="0"/>
              <a:t>withdrawal, which </a:t>
            </a:r>
            <a:r>
              <a:rPr lang="en-US" sz="2000" dirty="0"/>
              <a:t>is mainly used for drinking, cooking and cleaning, and has a very low </a:t>
            </a:r>
            <a:r>
              <a:rPr lang="en-US" sz="2000" dirty="0" smtClean="0"/>
              <a:t>consumption rate</a:t>
            </a:r>
            <a:r>
              <a:rPr lang="en-US" sz="2000" dirty="0"/>
              <a:t>. </a:t>
            </a:r>
            <a:endParaRPr lang="en-US" sz="2000" dirty="0" smtClean="0"/>
          </a:p>
          <a:p>
            <a:r>
              <a:rPr lang="en-US" sz="2000" dirty="0" smtClean="0"/>
              <a:t>But </a:t>
            </a:r>
            <a:r>
              <a:rPr lang="en-US" sz="2000" dirty="0"/>
              <a:t>because of its availability, municipal water in general is also used for urban </a:t>
            </a:r>
            <a:r>
              <a:rPr lang="en-US" sz="2000" dirty="0" smtClean="0"/>
              <a:t>industry, urban </a:t>
            </a:r>
            <a:r>
              <a:rPr lang="en-US" sz="2000" dirty="0"/>
              <a:t>landscaping (including gardens) or urban irrigated agriculture</a:t>
            </a:r>
            <a:r>
              <a:rPr lang="en-US" sz="2000" dirty="0" smtClean="0"/>
              <a:t>.</a:t>
            </a:r>
          </a:p>
          <a:p>
            <a:r>
              <a:rPr lang="en-US" sz="2000" dirty="0"/>
              <a:t>The point </a:t>
            </a:r>
            <a:r>
              <a:rPr lang="en-US" sz="2000" dirty="0" smtClean="0"/>
              <a:t>at which </a:t>
            </a:r>
            <a:r>
              <a:rPr lang="en-US" sz="2000" dirty="0"/>
              <a:t>the water is extracted (either the pump or the intake of a canal) is called the “</a:t>
            </a:r>
            <a:r>
              <a:rPr lang="en-US" sz="2000" b="1" dirty="0"/>
              <a:t>point </a:t>
            </a:r>
            <a:r>
              <a:rPr lang="en-US" sz="2000" b="1" dirty="0" smtClean="0"/>
              <a:t>of withdrawal</a:t>
            </a:r>
            <a:r>
              <a:rPr lang="en-US" sz="2000" dirty="0"/>
              <a:t>” or “source”, </a:t>
            </a:r>
            <a:endParaRPr lang="en-US" sz="2000" dirty="0" smtClean="0"/>
          </a:p>
          <a:p>
            <a:r>
              <a:rPr lang="en-US" sz="2000" dirty="0" smtClean="0"/>
              <a:t>while </a:t>
            </a:r>
            <a:r>
              <a:rPr lang="en-US" sz="2000" dirty="0"/>
              <a:t>the location where the water is needed is referred to as </a:t>
            </a:r>
            <a:r>
              <a:rPr lang="en-US" sz="2000" dirty="0" smtClean="0"/>
              <a:t>the “</a:t>
            </a:r>
            <a:r>
              <a:rPr lang="en-US" sz="2000" b="1" dirty="0" smtClean="0"/>
              <a:t>point </a:t>
            </a:r>
            <a:r>
              <a:rPr lang="en-US" sz="2000" b="1" dirty="0"/>
              <a:t>of delivery”</a:t>
            </a:r>
            <a:r>
              <a:rPr lang="en-US" sz="2000" dirty="0"/>
              <a:t> or “point of use”.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71</a:t>
            </a:fld>
            <a:endParaRPr lang="en-US" dirty="0"/>
          </a:p>
        </p:txBody>
      </p:sp>
    </p:spTree>
    <p:extLst>
      <p:ext uri="{BB962C8B-B14F-4D97-AF65-F5344CB8AC3E}">
        <p14:creationId xmlns:p14="http://schemas.microsoft.com/office/powerpoint/2010/main" val="2521155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l"/>
            <a:r>
              <a:rPr lang="en-US" sz="2800" dirty="0"/>
              <a:t>Consumptive and non-consumptive water use</a:t>
            </a:r>
          </a:p>
        </p:txBody>
      </p:sp>
      <p:sp>
        <p:nvSpPr>
          <p:cNvPr id="3" name="Content Placeholder 2"/>
          <p:cNvSpPr>
            <a:spLocks noGrp="1"/>
          </p:cNvSpPr>
          <p:nvPr>
            <p:ph idx="1"/>
          </p:nvPr>
        </p:nvSpPr>
        <p:spPr>
          <a:xfrm>
            <a:off x="152400" y="914400"/>
            <a:ext cx="8839200" cy="5791200"/>
          </a:xfrm>
        </p:spPr>
        <p:txBody>
          <a:bodyPr>
            <a:normAutofit/>
          </a:bodyPr>
          <a:lstStyle/>
          <a:p>
            <a:r>
              <a:rPr lang="en-US" sz="2400" dirty="0"/>
              <a:t>Consumptive water use implies a substantial reduction in the quantity or quality of the </a:t>
            </a:r>
            <a:r>
              <a:rPr lang="en-US" sz="2400" dirty="0" smtClean="0"/>
              <a:t>water that </a:t>
            </a:r>
            <a:r>
              <a:rPr lang="en-US" sz="2400" dirty="0"/>
              <a:t>returns to the system after being withdrawn</a:t>
            </a:r>
            <a:r>
              <a:rPr lang="en-US" sz="2400" dirty="0" smtClean="0"/>
              <a:t>.</a:t>
            </a:r>
          </a:p>
          <a:p>
            <a:r>
              <a:rPr lang="en-US" sz="2400" dirty="0"/>
              <a:t>Non-consumptive water use does not substantially change the withdrawn water, almost all </a:t>
            </a:r>
            <a:r>
              <a:rPr lang="en-US" sz="2400" dirty="0" smtClean="0"/>
              <a:t>of it </a:t>
            </a:r>
            <a:r>
              <a:rPr lang="en-US" sz="2400" dirty="0"/>
              <a:t>returning to the system, although a “substantial change” might be defined differently </a:t>
            </a:r>
            <a:r>
              <a:rPr lang="en-US" sz="2400" dirty="0" smtClean="0"/>
              <a:t>in different </a:t>
            </a:r>
            <a:r>
              <a:rPr lang="en-US" sz="2400" dirty="0"/>
              <a:t>countries. </a:t>
            </a:r>
            <a:endParaRPr lang="en-US" sz="2400" dirty="0" smtClean="0"/>
          </a:p>
          <a:p>
            <a:r>
              <a:rPr lang="en-US" sz="2400" dirty="0" smtClean="0"/>
              <a:t>Also </a:t>
            </a:r>
            <a:r>
              <a:rPr lang="en-US" sz="2400" dirty="0"/>
              <a:t>most in-stream water uses are non-consumptive</a:t>
            </a:r>
            <a:r>
              <a:rPr lang="en-US" sz="2400" dirty="0" smtClean="0"/>
              <a:t>.</a:t>
            </a:r>
          </a:p>
          <a:p>
            <a:r>
              <a:rPr lang="en-US" sz="2400" dirty="0" smtClean="0"/>
              <a:t>E.g. Of non consumptive water use;</a:t>
            </a:r>
          </a:p>
          <a:p>
            <a:pPr marL="457200" indent="-457200">
              <a:buFont typeface="+mj-lt"/>
              <a:buAutoNum type="alphaUcPeriod"/>
            </a:pPr>
            <a:r>
              <a:rPr lang="en-US" sz="2400" dirty="0"/>
              <a:t>Water use in hydroelectric projects when the water is not diverted away from </a:t>
            </a:r>
            <a:r>
              <a:rPr lang="en-US" sz="2400" dirty="0" smtClean="0"/>
              <a:t>the natural </a:t>
            </a:r>
            <a:r>
              <a:rPr lang="en-US" sz="2400" dirty="0"/>
              <a:t>confines of the river or stream </a:t>
            </a:r>
            <a:r>
              <a:rPr lang="en-US" sz="2400" dirty="0" smtClean="0"/>
              <a:t>channel.</a:t>
            </a:r>
          </a:p>
          <a:p>
            <a:pPr marL="457200" indent="-457200">
              <a:buFont typeface="+mj-lt"/>
              <a:buAutoNum type="alphaUcPeriod"/>
            </a:pPr>
            <a:r>
              <a:rPr lang="en-US" sz="2400" dirty="0" smtClean="0"/>
              <a:t>Water </a:t>
            </a:r>
            <a:r>
              <a:rPr lang="en-US" sz="2400" dirty="0"/>
              <a:t>use in some beautification ponds and fish hatcheries when the outflow </a:t>
            </a:r>
            <a:r>
              <a:rPr lang="en-US" sz="2400" dirty="0" smtClean="0"/>
              <a:t>is returned </a:t>
            </a:r>
            <a:r>
              <a:rPr lang="en-US" sz="2400" dirty="0"/>
              <a:t>to the point of diversion, i.e., there is no bypass reach in the system.</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72</a:t>
            </a:fld>
            <a:endParaRPr lang="en-US"/>
          </a:p>
        </p:txBody>
      </p:sp>
    </p:spTree>
    <p:extLst>
      <p:ext uri="{BB962C8B-B14F-4D97-AF65-F5344CB8AC3E}">
        <p14:creationId xmlns:p14="http://schemas.microsoft.com/office/powerpoint/2010/main" val="39534786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OPTIMIZATION </a:t>
            </a:r>
            <a:r>
              <a:rPr lang="en-US" b="1" dirty="0"/>
              <a:t>ALGORITHMS</a:t>
            </a:r>
          </a:p>
        </p:txBody>
      </p:sp>
      <p:sp>
        <p:nvSpPr>
          <p:cNvPr id="3" name="Content Placeholder 2"/>
          <p:cNvSpPr>
            <a:spLocks noGrp="1"/>
          </p:cNvSpPr>
          <p:nvPr>
            <p:ph idx="1"/>
          </p:nvPr>
        </p:nvSpPr>
        <p:spPr>
          <a:xfrm>
            <a:off x="152400" y="914400"/>
            <a:ext cx="8839200" cy="5362575"/>
          </a:xfrm>
        </p:spPr>
        <p:txBody>
          <a:bodyPr>
            <a:normAutofit/>
          </a:bodyPr>
          <a:lstStyle/>
          <a:p>
            <a:pPr marL="0" indent="0">
              <a:buNone/>
            </a:pPr>
            <a:r>
              <a:rPr lang="en-US" sz="2000" b="1" u="sng" dirty="0"/>
              <a:t>Revision on optimization</a:t>
            </a:r>
          </a:p>
          <a:p>
            <a:pPr marL="0" indent="0">
              <a:buNone/>
            </a:pPr>
            <a:r>
              <a:rPr lang="en-US" sz="2000" b="1" u="sng" dirty="0" smtClean="0"/>
              <a:t>basic components of an optimization problem</a:t>
            </a:r>
          </a:p>
          <a:p>
            <a:r>
              <a:rPr lang="en-US" sz="2000" dirty="0" smtClean="0"/>
              <a:t>An </a:t>
            </a:r>
            <a:r>
              <a:rPr lang="en-US" sz="2000" dirty="0"/>
              <a:t>objective function expresses the main aim of the model which is either to be </a:t>
            </a:r>
            <a:r>
              <a:rPr lang="en-US" sz="2000" b="1" dirty="0"/>
              <a:t>minimized</a:t>
            </a:r>
            <a:r>
              <a:rPr lang="en-US" sz="2000" dirty="0"/>
              <a:t> or </a:t>
            </a:r>
            <a:r>
              <a:rPr lang="en-US" sz="2000" b="1" dirty="0"/>
              <a:t>maximized</a:t>
            </a:r>
            <a:r>
              <a:rPr lang="en-US" sz="2000" dirty="0"/>
              <a:t>. </a:t>
            </a:r>
            <a:endParaRPr lang="en-US" sz="2000" dirty="0" smtClean="0"/>
          </a:p>
          <a:p>
            <a:r>
              <a:rPr lang="en-US" sz="2000" dirty="0" smtClean="0"/>
              <a:t>For </a:t>
            </a:r>
            <a:r>
              <a:rPr lang="en-US" sz="2000" dirty="0"/>
              <a:t>example, </a:t>
            </a:r>
            <a:r>
              <a:rPr lang="en-US" sz="2000" dirty="0" smtClean="0"/>
              <a:t>1.in </a:t>
            </a:r>
            <a:r>
              <a:rPr lang="en-US" sz="2000" dirty="0"/>
              <a:t>a manufacturing process, the aim may be to </a:t>
            </a:r>
            <a:r>
              <a:rPr lang="en-US" sz="2000" b="1" dirty="0"/>
              <a:t>maximize</a:t>
            </a:r>
            <a:r>
              <a:rPr lang="en-US" sz="2000" dirty="0"/>
              <a:t> the profit or </a:t>
            </a:r>
            <a:r>
              <a:rPr lang="en-US" sz="2000" b="1" dirty="0"/>
              <a:t>minimize</a:t>
            </a:r>
            <a:r>
              <a:rPr lang="en-US" sz="2000" dirty="0"/>
              <a:t> the cost</a:t>
            </a:r>
            <a:r>
              <a:rPr lang="en-US" sz="2000" dirty="0" smtClean="0"/>
              <a:t>.</a:t>
            </a:r>
          </a:p>
          <a:p>
            <a:r>
              <a:rPr lang="en-US" sz="1800" dirty="0" smtClean="0"/>
              <a:t>2.In </a:t>
            </a:r>
            <a:r>
              <a:rPr lang="en-US" sz="1800" dirty="0"/>
              <a:t>comparing the data predicted by a user-defined model with the observed data, the aim is minimizing the total deviation of the predictions based on the model from the observed data. </a:t>
            </a:r>
            <a:endParaRPr lang="en-US" sz="1800" dirty="0" smtClean="0"/>
          </a:p>
          <a:p>
            <a:r>
              <a:rPr lang="en-US" sz="1800" dirty="0" smtClean="0"/>
              <a:t>3. In </a:t>
            </a:r>
            <a:r>
              <a:rPr lang="en-US" sz="1800" dirty="0"/>
              <a:t>designing a bridge pier, the goal is to maximize the strength and minimize size</a:t>
            </a:r>
            <a:r>
              <a:rPr lang="en-US" sz="1800" dirty="0" smtClean="0"/>
              <a:t>.</a:t>
            </a:r>
          </a:p>
          <a:p>
            <a:r>
              <a:rPr lang="en-US" sz="2000" dirty="0"/>
              <a:t>A set of unknowns or variables control the value of the objective function</a:t>
            </a:r>
            <a:r>
              <a:rPr lang="en-US" sz="2000" dirty="0" smtClean="0"/>
              <a:t>.</a:t>
            </a:r>
          </a:p>
          <a:p>
            <a:r>
              <a:rPr lang="en-US" sz="2000" dirty="0"/>
              <a:t>A set of constraints are those which allow the unknowns to take on certain values but exclude others</a:t>
            </a:r>
            <a:r>
              <a:rPr lang="en-US" sz="2000" dirty="0" smtClean="0"/>
              <a:t>.</a:t>
            </a:r>
          </a:p>
          <a:p>
            <a:r>
              <a:rPr lang="en-US" sz="2000" dirty="0"/>
              <a:t>The optimization problem is then </a:t>
            </a:r>
            <a:r>
              <a:rPr lang="en-US" sz="2000" dirty="0" smtClean="0"/>
              <a:t>to; </a:t>
            </a:r>
          </a:p>
          <a:p>
            <a:pPr marL="0" indent="0">
              <a:buNone/>
            </a:pPr>
            <a:endParaRPr lang="en-US" sz="2000" dirty="0" smtClean="0"/>
          </a:p>
          <a:p>
            <a:endParaRPr lang="en-US" sz="2000" dirty="0" smtClean="0"/>
          </a:p>
          <a:p>
            <a:pPr marL="0" indent="0">
              <a:buNone/>
            </a:pPr>
            <a:endParaRPr lang="en-US" sz="2000" dirty="0"/>
          </a:p>
        </p:txBody>
      </p:sp>
      <p:sp>
        <p:nvSpPr>
          <p:cNvPr id="4" name="Footer Placeholder 3"/>
          <p:cNvSpPr>
            <a:spLocks noGrp="1"/>
          </p:cNvSpPr>
          <p:nvPr>
            <p:ph type="ftr" sz="quarter" idx="11"/>
          </p:nvPr>
        </p:nvSpPr>
        <p:spPr>
          <a:xfrm>
            <a:off x="152400" y="6368229"/>
            <a:ext cx="2895600" cy="365125"/>
          </a:xfrm>
        </p:spPr>
        <p:style>
          <a:lnRef idx="1">
            <a:schemeClr val="accent1"/>
          </a:lnRef>
          <a:fillRef idx="2">
            <a:schemeClr val="accent1"/>
          </a:fillRef>
          <a:effectRef idx="1">
            <a:schemeClr val="accent1"/>
          </a:effectRef>
          <a:fontRef idx="minor">
            <a:schemeClr val="dk1"/>
          </a:fontRef>
        </p:style>
        <p:txBody>
          <a:bodyPr/>
          <a:lstStyle/>
          <a:p>
            <a:r>
              <a:rPr lang="en-US" dirty="0" smtClean="0"/>
              <a:t>Water resource planning and management</a:t>
            </a:r>
            <a:endParaRPr lang="en-US" dirty="0"/>
          </a:p>
        </p:txBody>
      </p:sp>
      <p:sp>
        <p:nvSpPr>
          <p:cNvPr id="5" name="Slide Number Placeholder 4"/>
          <p:cNvSpPr>
            <a:spLocks noGrp="1"/>
          </p:cNvSpPr>
          <p:nvPr>
            <p:ph type="sldNum" sz="quarter" idx="12"/>
          </p:nvPr>
        </p:nvSpPr>
        <p:spPr/>
        <p:style>
          <a:lnRef idx="2">
            <a:schemeClr val="accent5"/>
          </a:lnRef>
          <a:fillRef idx="1">
            <a:schemeClr val="lt1"/>
          </a:fillRef>
          <a:effectRef idx="0">
            <a:schemeClr val="accent5"/>
          </a:effectRef>
          <a:fontRef idx="minor">
            <a:schemeClr val="dk1"/>
          </a:fontRef>
        </p:style>
        <p:txBody>
          <a:bodyPr/>
          <a:lstStyle/>
          <a:p>
            <a:fld id="{A47AD6FC-388E-456C-B104-22E7776666F6}" type="slidenum">
              <a:rPr lang="en-US" smtClean="0"/>
              <a:t>73</a:t>
            </a:fld>
            <a:endParaRPr lang="en-US" dirty="0"/>
          </a:p>
        </p:txBody>
      </p:sp>
      <p:sp>
        <p:nvSpPr>
          <p:cNvPr id="7" name="Rectangle 6"/>
          <p:cNvSpPr/>
          <p:nvPr/>
        </p:nvSpPr>
        <p:spPr>
          <a:xfrm>
            <a:off x="2514600" y="5486400"/>
            <a:ext cx="64770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Find </a:t>
            </a:r>
            <a:r>
              <a:rPr lang="en-US" b="1" dirty="0"/>
              <a:t>values of the variables that minimize or maximize the objective function while satisfying the constraints.</a:t>
            </a:r>
          </a:p>
        </p:txBody>
      </p:sp>
    </p:spTree>
    <p:extLst>
      <p:ext uri="{BB962C8B-B14F-4D97-AF65-F5344CB8AC3E}">
        <p14:creationId xmlns:p14="http://schemas.microsoft.com/office/powerpoint/2010/main" val="42275218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1187"/>
          </a:xfrm>
        </p:spPr>
        <p:txBody>
          <a:bodyPr>
            <a:normAutofit fontScale="90000"/>
          </a:bodyPr>
          <a:lstStyle/>
          <a:p>
            <a:pPr algn="l"/>
            <a:r>
              <a:rPr lang="en-US" sz="4000" dirty="0">
                <a:solidFill>
                  <a:srgbClr val="696464"/>
                </a:solidFill>
                <a:latin typeface="Times New Roman" pitchFamily="18" charset="0"/>
                <a:cs typeface="Times New Roman" pitchFamily="18" charset="0"/>
              </a:rPr>
              <a:t>Objective Function </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74</a:t>
            </a:fld>
            <a:endParaRPr lang="en-US"/>
          </a:p>
        </p:txBody>
      </p:sp>
      <p:sp>
        <p:nvSpPr>
          <p:cNvPr id="6" name="Rectangle 7"/>
          <p:cNvSpPr>
            <a:spLocks noGrp="1" noChangeArrowheads="1"/>
          </p:cNvSpPr>
          <p:nvPr>
            <p:ph idx="1"/>
          </p:nvPr>
        </p:nvSpPr>
        <p:spPr>
          <a:xfrm>
            <a:off x="152400" y="1019175"/>
            <a:ext cx="8763000" cy="5381625"/>
          </a:xfrm>
        </p:spPr>
        <p:txBody>
          <a:bodyPr>
            <a:normAutofit/>
          </a:bodyPr>
          <a:lstStyle/>
          <a:p>
            <a:pPr marL="465138" indent="-465138" eaLnBrk="1" hangingPunct="1">
              <a:spcBef>
                <a:spcPct val="50000"/>
              </a:spcBef>
            </a:pPr>
            <a:r>
              <a:rPr lang="en-US" sz="2000" dirty="0" smtClean="0">
                <a:latin typeface="Times New Roman" pitchFamily="18" charset="0"/>
                <a:cs typeface="Times New Roman" pitchFamily="18" charset="0"/>
              </a:rPr>
              <a:t>Many optimization problems have a single objective function</a:t>
            </a:r>
          </a:p>
          <a:p>
            <a:pPr marL="465138" indent="-465138" eaLnBrk="1" hangingPunct="1">
              <a:spcBef>
                <a:spcPct val="50000"/>
              </a:spcBef>
            </a:pPr>
            <a:r>
              <a:rPr lang="en-US" sz="2000" dirty="0" smtClean="0">
                <a:latin typeface="Times New Roman" pitchFamily="18" charset="0"/>
                <a:cs typeface="Times New Roman" pitchFamily="18" charset="0"/>
              </a:rPr>
              <a:t>The two interesting exceptions are: </a:t>
            </a:r>
          </a:p>
          <a:p>
            <a:pPr marL="914400" lvl="1" indent="-457200" eaLnBrk="1" hangingPunct="1">
              <a:spcBef>
                <a:spcPct val="50000"/>
              </a:spcBef>
            </a:pPr>
            <a:r>
              <a:rPr lang="en-US" sz="2000" b="1" i="1" dirty="0" smtClean="0">
                <a:solidFill>
                  <a:srgbClr val="0000CC"/>
                </a:solidFill>
                <a:latin typeface="Times New Roman" pitchFamily="18" charset="0"/>
                <a:cs typeface="Times New Roman" pitchFamily="18" charset="0"/>
              </a:rPr>
              <a:t>No objective function:</a:t>
            </a:r>
            <a:r>
              <a:rPr lang="en-US" sz="2000" dirty="0" smtClean="0">
                <a:solidFill>
                  <a:srgbClr val="0000CC"/>
                </a:solidFill>
                <a:latin typeface="Times New Roman" pitchFamily="18" charset="0"/>
                <a:cs typeface="Times New Roman" pitchFamily="18" charset="0"/>
              </a:rPr>
              <a:t> User does not particularly want to optimize anything so there is no reason to define an objective function. Usually called a </a:t>
            </a:r>
            <a:r>
              <a:rPr lang="en-US" sz="2000" i="1" dirty="0" smtClean="0">
                <a:solidFill>
                  <a:srgbClr val="0000CC"/>
                </a:solidFill>
                <a:latin typeface="Times New Roman" pitchFamily="18" charset="0"/>
                <a:cs typeface="Times New Roman" pitchFamily="18" charset="0"/>
              </a:rPr>
              <a:t>feasibility problem.</a:t>
            </a:r>
            <a:r>
              <a:rPr lang="en-US" sz="2000" dirty="0" smtClean="0">
                <a:solidFill>
                  <a:srgbClr val="0000CC"/>
                </a:solidFill>
                <a:latin typeface="Times New Roman" pitchFamily="18" charset="0"/>
                <a:cs typeface="Times New Roman" pitchFamily="18" charset="0"/>
              </a:rPr>
              <a:t> </a:t>
            </a:r>
          </a:p>
          <a:p>
            <a:pPr marL="914400" lvl="1" indent="-457200" eaLnBrk="1" hangingPunct="1">
              <a:lnSpc>
                <a:spcPct val="150000"/>
              </a:lnSpc>
              <a:spcBef>
                <a:spcPct val="50000"/>
              </a:spcBef>
            </a:pPr>
            <a:r>
              <a:rPr lang="en-US" sz="2000" b="1" i="1" dirty="0" smtClean="0">
                <a:solidFill>
                  <a:srgbClr val="663300"/>
                </a:solidFill>
                <a:latin typeface="Times New Roman" pitchFamily="18" charset="0"/>
                <a:cs typeface="Times New Roman" pitchFamily="18" charset="0"/>
              </a:rPr>
              <a:t>Multiple objective functions</a:t>
            </a:r>
            <a:r>
              <a:rPr lang="en-US" sz="2000" i="1" dirty="0" smtClean="0">
                <a:solidFill>
                  <a:srgbClr val="663300"/>
                </a:solidFill>
                <a:latin typeface="Times New Roman" pitchFamily="18" charset="0"/>
                <a:cs typeface="Times New Roman" pitchFamily="18" charset="0"/>
              </a:rPr>
              <a:t>.</a:t>
            </a:r>
            <a:r>
              <a:rPr lang="en-US" sz="2000" dirty="0" smtClean="0">
                <a:solidFill>
                  <a:srgbClr val="663300"/>
                </a:solidFill>
                <a:latin typeface="Times New Roman" pitchFamily="18" charset="0"/>
                <a:cs typeface="Times New Roman" pitchFamily="18" charset="0"/>
              </a:rPr>
              <a:t> In practice, problems with multiple objectives are reformulated as single-objective problems by either forming a weighted combination of the different objectives or by treating some of the objectives by constraints. </a:t>
            </a:r>
          </a:p>
        </p:txBody>
      </p:sp>
    </p:spTree>
    <p:extLst>
      <p:ext uri="{BB962C8B-B14F-4D97-AF65-F5344CB8AC3E}">
        <p14:creationId xmlns:p14="http://schemas.microsoft.com/office/powerpoint/2010/main" val="13085115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75</a:t>
            </a:fld>
            <a:endParaRPr lang="en-US"/>
          </a:p>
        </p:txBody>
      </p:sp>
      <p:sp>
        <p:nvSpPr>
          <p:cNvPr id="6" name="Rectangle 3"/>
          <p:cNvSpPr>
            <a:spLocks noGrp="1" noChangeArrowheads="1"/>
          </p:cNvSpPr>
          <p:nvPr>
            <p:ph idx="1"/>
          </p:nvPr>
        </p:nvSpPr>
        <p:spPr>
          <a:xfrm>
            <a:off x="152400" y="1076326"/>
            <a:ext cx="8839200" cy="5049838"/>
          </a:xfrm>
          <a:prstGeom prst="rect">
            <a:avLst/>
          </a:prstGeom>
          <a:solidFill>
            <a:sysClr val="window" lastClr="FFFFFF">
              <a:alpha val="0"/>
            </a:sysClr>
          </a:solidFill>
        </p:spPr>
        <p:txBody>
          <a:bodyPr/>
          <a:lstStyle/>
          <a:p>
            <a:pPr marL="0" lvl="0" indent="0" algn="just">
              <a:spcBef>
                <a:spcPts val="0"/>
              </a:spcBef>
              <a:buNone/>
            </a:pPr>
            <a:r>
              <a:rPr lang="en-US" sz="2000" i="1" kern="0" dirty="0">
                <a:solidFill>
                  <a:sysClr val="windowText" lastClr="000000"/>
                </a:solidFill>
                <a:latin typeface="Times New Roman" pitchFamily="18" charset="0"/>
                <a:cs typeface="Times New Roman" pitchFamily="18" charset="0"/>
              </a:rPr>
              <a:t>An optimization or a mathematical programming problem can be stated as follows:</a:t>
            </a: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lang="en-US" sz="2000" i="1" kern="0" dirty="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 typeface="Wingdings" pitchFamily="2" charset="2"/>
              <a:buNone/>
              <a:tabLst/>
              <a:defRPr/>
            </a:pP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 typeface="Wingdings" pitchFamily="2" charset="2"/>
              <a:buNone/>
              <a:tabLst/>
              <a:defRPr/>
            </a:pP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To find         </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 =              	 </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which</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maximizes</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f</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 typeface="Wingdings" pitchFamily="2" charset="2"/>
              <a:buNone/>
              <a:tabLst/>
              <a:defRPr/>
            </a:pP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Subject to the constraints </a:t>
            </a:r>
          </a:p>
          <a:p>
            <a:pPr marL="0" marR="0" lvl="0" indent="0" algn="ctr" defTabSz="914400" eaLnBrk="1" fontAlgn="auto" latinLnBrk="0" hangingPunct="1">
              <a:lnSpc>
                <a:spcPct val="150000"/>
              </a:lnSpc>
              <a:spcBef>
                <a:spcPts val="0"/>
              </a:spcBef>
              <a:spcAft>
                <a:spcPts val="0"/>
              </a:spcAft>
              <a:buClrTx/>
              <a:buSzTx/>
              <a:buFont typeface="Wingdings" pitchFamily="2" charset="2"/>
              <a:buNone/>
              <a:tabLst/>
              <a:defRPr/>
            </a:pPr>
            <a:r>
              <a:rPr kumimoji="0" lang="en-US" sz="20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g</a:t>
            </a:r>
            <a:r>
              <a:rPr kumimoji="0" lang="en-US" sz="2000" b="0" i="1"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i</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&lt;= 0 ,       i = 1, 2,….,m</a:t>
            </a:r>
          </a:p>
          <a:p>
            <a:pPr marL="0" marR="0" lvl="0" indent="0" algn="ctr" defTabSz="914400" eaLnBrk="1" fontAlgn="auto" latinLnBrk="0" hangingPunct="1">
              <a:lnSpc>
                <a:spcPct val="150000"/>
              </a:lnSpc>
              <a:spcBef>
                <a:spcPts val="0"/>
              </a:spcBef>
              <a:spcAft>
                <a:spcPts val="0"/>
              </a:spcAft>
              <a:buClrTx/>
              <a:buSzTx/>
              <a:buFont typeface="Wingdings" pitchFamily="2" charset="2"/>
              <a:buNone/>
              <a:tabLst/>
              <a:defRPr/>
            </a:pPr>
            <a:r>
              <a:rPr kumimoji="0" lang="en-US" sz="2000" b="0" i="1"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l</a:t>
            </a:r>
            <a:r>
              <a:rPr kumimoji="0" lang="en-US" sz="2000" b="0" i="1"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j</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a:t>
            </a:r>
            <a:r>
              <a:rPr kumimoji="0" lang="en-US" sz="2000" b="1"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a:t>
            </a:r>
            <a:r>
              <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0 ,       j = 1, 2,….,p</a:t>
            </a:r>
          </a:p>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endParaRPr kumimoji="0" lang="en-US" sz="2000" b="0" i="1"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5000"/>
            <a:ext cx="5810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p:cNvSpPr>
            <a:spLocks noGrp="1" noChangeArrowheads="1"/>
          </p:cNvSpPr>
          <p:nvPr>
            <p:ph type="title"/>
          </p:nvPr>
        </p:nvSpPr>
        <p:spPr>
          <a:xfrm>
            <a:off x="457200" y="274638"/>
            <a:ext cx="8229600" cy="563562"/>
          </a:xfrm>
        </p:spPr>
        <p:txBody>
          <a:bodyPr>
            <a:normAutofit fontScale="90000"/>
          </a:bodyPr>
          <a:lstStyle/>
          <a:p>
            <a:pPr eaLnBrk="1" hangingPunct="1"/>
            <a:r>
              <a:rPr lang="en-US" sz="3600" dirty="0" smtClean="0">
                <a:latin typeface="Times New Roman" pitchFamily="18" charset="0"/>
                <a:cs typeface="Times New Roman" pitchFamily="18" charset="0"/>
              </a:rPr>
              <a:t>Statement of an optimization problem</a:t>
            </a:r>
          </a:p>
        </p:txBody>
      </p:sp>
    </p:spTree>
    <p:extLst>
      <p:ext uri="{BB962C8B-B14F-4D97-AF65-F5344CB8AC3E}">
        <p14:creationId xmlns:p14="http://schemas.microsoft.com/office/powerpoint/2010/main" val="12208669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76</a:t>
            </a:fld>
            <a:endParaRPr lang="en-US"/>
          </a:p>
        </p:txBody>
      </p:sp>
      <p:sp>
        <p:nvSpPr>
          <p:cNvPr id="6" name="Rectangle 3"/>
          <p:cNvSpPr>
            <a:spLocks noGrp="1" noChangeArrowheads="1"/>
          </p:cNvSpPr>
          <p:nvPr>
            <p:ph idx="1"/>
          </p:nvPr>
        </p:nvSpPr>
        <p:spPr>
          <a:xfrm>
            <a:off x="457200" y="1219200"/>
            <a:ext cx="8458200" cy="4906963"/>
          </a:xfrm>
        </p:spPr>
        <p:txBody>
          <a:bodyPr/>
          <a:lstStyle/>
          <a:p>
            <a:pPr lvl="1" eaLnBrk="1" hangingPunct="1">
              <a:lnSpc>
                <a:spcPct val="150000"/>
              </a:lnSpc>
              <a:buFontTx/>
              <a:buNone/>
              <a:defRPr/>
            </a:pPr>
            <a:r>
              <a:rPr lang="en-US" sz="2000" b="1" dirty="0" smtClean="0">
                <a:latin typeface="Times New Roman" pitchFamily="18" charset="0"/>
                <a:cs typeface="Times New Roman" pitchFamily="18" charset="0"/>
              </a:rPr>
              <a:t>where</a:t>
            </a:r>
          </a:p>
          <a:p>
            <a:pPr marL="914400" lvl="1" indent="-595313" eaLnBrk="1" hangingPunct="1">
              <a:lnSpc>
                <a:spcPct val="150000"/>
              </a:lnSpc>
              <a:defRPr/>
            </a:pPr>
            <a:r>
              <a:rPr lang="en-US" sz="2000" b="1" dirty="0" smtClean="0">
                <a:solidFill>
                  <a:srgbClr val="0000CC"/>
                </a:solidFill>
                <a:latin typeface="Times New Roman" pitchFamily="18" charset="0"/>
                <a:cs typeface="Times New Roman" pitchFamily="18" charset="0"/>
              </a:rPr>
              <a:t>X </a:t>
            </a:r>
            <a:r>
              <a:rPr lang="en-US" sz="2000" dirty="0" smtClean="0">
                <a:solidFill>
                  <a:srgbClr val="0000CC"/>
                </a:solidFill>
                <a:latin typeface="Times New Roman" pitchFamily="18" charset="0"/>
                <a:cs typeface="Times New Roman" pitchFamily="18" charset="0"/>
              </a:rPr>
              <a:t>is an</a:t>
            </a:r>
            <a:r>
              <a:rPr lang="en-US" sz="2000" b="1" dirty="0" smtClean="0">
                <a:solidFill>
                  <a:srgbClr val="0000CC"/>
                </a:solidFill>
                <a:latin typeface="Times New Roman" pitchFamily="18" charset="0"/>
                <a:cs typeface="Times New Roman" pitchFamily="18" charset="0"/>
              </a:rPr>
              <a:t> </a:t>
            </a:r>
            <a:r>
              <a:rPr lang="en-US" sz="2000" i="1" dirty="0" smtClean="0">
                <a:solidFill>
                  <a:srgbClr val="0000CC"/>
                </a:solidFill>
                <a:latin typeface="Times New Roman" pitchFamily="18" charset="0"/>
                <a:cs typeface="Times New Roman" pitchFamily="18" charset="0"/>
              </a:rPr>
              <a:t>n</a:t>
            </a:r>
            <a:r>
              <a:rPr lang="en-US" sz="2000" dirty="0" smtClean="0">
                <a:solidFill>
                  <a:srgbClr val="0000CC"/>
                </a:solidFill>
                <a:latin typeface="Times New Roman" pitchFamily="18" charset="0"/>
                <a:cs typeface="Times New Roman" pitchFamily="18" charset="0"/>
              </a:rPr>
              <a:t>-dimensional vector called the design vector </a:t>
            </a:r>
          </a:p>
          <a:p>
            <a:pPr marL="914400" lvl="1" indent="-595313" eaLnBrk="1" hangingPunct="1">
              <a:lnSpc>
                <a:spcPct val="150000"/>
              </a:lnSpc>
              <a:defRPr/>
            </a:pPr>
            <a:r>
              <a:rPr lang="en-US" sz="2000" i="1" dirty="0" smtClean="0">
                <a:solidFill>
                  <a:srgbClr val="663300"/>
                </a:solidFill>
                <a:latin typeface="Times New Roman" pitchFamily="18" charset="0"/>
                <a:cs typeface="Times New Roman" pitchFamily="18" charset="0"/>
              </a:rPr>
              <a:t>f</a:t>
            </a:r>
            <a:r>
              <a:rPr lang="en-US" sz="2000" dirty="0" smtClean="0">
                <a:solidFill>
                  <a:srgbClr val="663300"/>
                </a:solidFill>
                <a:latin typeface="Times New Roman" pitchFamily="18" charset="0"/>
                <a:cs typeface="Times New Roman" pitchFamily="18" charset="0"/>
              </a:rPr>
              <a:t>(</a:t>
            </a:r>
            <a:r>
              <a:rPr lang="en-US" sz="2000" b="1" dirty="0" smtClean="0">
                <a:solidFill>
                  <a:srgbClr val="663300"/>
                </a:solidFill>
                <a:latin typeface="Times New Roman" pitchFamily="18" charset="0"/>
                <a:cs typeface="Times New Roman" pitchFamily="18" charset="0"/>
              </a:rPr>
              <a:t>X</a:t>
            </a:r>
            <a:r>
              <a:rPr lang="en-US" sz="2000" dirty="0" smtClean="0">
                <a:solidFill>
                  <a:srgbClr val="663300"/>
                </a:solidFill>
                <a:latin typeface="Times New Roman" pitchFamily="18" charset="0"/>
                <a:cs typeface="Times New Roman" pitchFamily="18" charset="0"/>
              </a:rPr>
              <a:t>) is called the </a:t>
            </a:r>
            <a:r>
              <a:rPr lang="en-US" sz="2000" i="1" dirty="0" smtClean="0">
                <a:solidFill>
                  <a:srgbClr val="663300"/>
                </a:solidFill>
                <a:latin typeface="Times New Roman" pitchFamily="18" charset="0"/>
                <a:cs typeface="Times New Roman" pitchFamily="18" charset="0"/>
              </a:rPr>
              <a:t>objective function</a:t>
            </a:r>
            <a:r>
              <a:rPr lang="en-US" sz="2000" dirty="0" smtClean="0">
                <a:solidFill>
                  <a:srgbClr val="663300"/>
                </a:solidFill>
                <a:latin typeface="Times New Roman" pitchFamily="18" charset="0"/>
                <a:cs typeface="Times New Roman" pitchFamily="18" charset="0"/>
              </a:rPr>
              <a:t> </a:t>
            </a:r>
          </a:p>
          <a:p>
            <a:pPr marL="914400" lvl="1" indent="-595313" eaLnBrk="1" hangingPunct="1">
              <a:lnSpc>
                <a:spcPct val="150000"/>
              </a:lnSpc>
              <a:defRPr/>
            </a:pPr>
            <a:r>
              <a:rPr lang="en-US" sz="2000" i="1" dirty="0" err="1" smtClean="0">
                <a:solidFill>
                  <a:srgbClr val="0000CC"/>
                </a:solidFill>
                <a:latin typeface="Times New Roman" pitchFamily="18" charset="0"/>
                <a:cs typeface="Times New Roman" pitchFamily="18" charset="0"/>
              </a:rPr>
              <a:t>g</a:t>
            </a:r>
            <a:r>
              <a:rPr lang="en-US" sz="2000" i="1" baseline="-25000" dirty="0" err="1" smtClean="0">
                <a:solidFill>
                  <a:srgbClr val="0000CC"/>
                </a:solidFill>
                <a:latin typeface="Times New Roman" pitchFamily="18" charset="0"/>
                <a:cs typeface="Times New Roman" pitchFamily="18" charset="0"/>
              </a:rPr>
              <a:t>i</a:t>
            </a:r>
            <a:r>
              <a:rPr lang="en-US" sz="2000" dirty="0" smtClean="0">
                <a:solidFill>
                  <a:srgbClr val="0000CC"/>
                </a:solidFill>
                <a:latin typeface="Times New Roman" pitchFamily="18" charset="0"/>
                <a:cs typeface="Times New Roman" pitchFamily="18" charset="0"/>
              </a:rPr>
              <a:t>(</a:t>
            </a:r>
            <a:r>
              <a:rPr lang="en-US" sz="2000" b="1" dirty="0" smtClean="0">
                <a:solidFill>
                  <a:srgbClr val="0000CC"/>
                </a:solidFill>
                <a:latin typeface="Times New Roman" pitchFamily="18" charset="0"/>
                <a:cs typeface="Times New Roman" pitchFamily="18" charset="0"/>
              </a:rPr>
              <a:t>X</a:t>
            </a:r>
            <a:r>
              <a:rPr lang="en-US" sz="2000" dirty="0" smtClean="0">
                <a:solidFill>
                  <a:srgbClr val="0000CC"/>
                </a:solidFill>
                <a:latin typeface="Times New Roman" pitchFamily="18" charset="0"/>
                <a:cs typeface="Times New Roman" pitchFamily="18" charset="0"/>
              </a:rPr>
              <a:t>) and </a:t>
            </a:r>
            <a:r>
              <a:rPr lang="en-US" sz="2000" i="1" dirty="0" err="1" smtClean="0">
                <a:solidFill>
                  <a:srgbClr val="0000CC"/>
                </a:solidFill>
                <a:latin typeface="Times New Roman" pitchFamily="18" charset="0"/>
                <a:cs typeface="Times New Roman" pitchFamily="18" charset="0"/>
              </a:rPr>
              <a:t>l</a:t>
            </a:r>
            <a:r>
              <a:rPr lang="en-US" sz="2000" i="1" baseline="-25000" dirty="0" err="1" smtClean="0">
                <a:solidFill>
                  <a:srgbClr val="0000CC"/>
                </a:solidFill>
                <a:latin typeface="Times New Roman" pitchFamily="18" charset="0"/>
                <a:cs typeface="Times New Roman" pitchFamily="18" charset="0"/>
              </a:rPr>
              <a:t>j</a:t>
            </a:r>
            <a:r>
              <a:rPr lang="en-US" sz="2000" dirty="0" smtClean="0">
                <a:solidFill>
                  <a:srgbClr val="0000CC"/>
                </a:solidFill>
                <a:latin typeface="Times New Roman" pitchFamily="18" charset="0"/>
                <a:cs typeface="Times New Roman" pitchFamily="18" charset="0"/>
              </a:rPr>
              <a:t>(</a:t>
            </a:r>
            <a:r>
              <a:rPr lang="en-US" sz="2000" b="1" dirty="0" smtClean="0">
                <a:solidFill>
                  <a:srgbClr val="0000CC"/>
                </a:solidFill>
                <a:latin typeface="Times New Roman" pitchFamily="18" charset="0"/>
                <a:cs typeface="Times New Roman" pitchFamily="18" charset="0"/>
              </a:rPr>
              <a:t>X</a:t>
            </a:r>
            <a:r>
              <a:rPr lang="en-US" sz="2000" dirty="0" smtClean="0">
                <a:solidFill>
                  <a:srgbClr val="0000CC"/>
                </a:solidFill>
                <a:latin typeface="Times New Roman" pitchFamily="18" charset="0"/>
                <a:cs typeface="Times New Roman" pitchFamily="18" charset="0"/>
              </a:rPr>
              <a:t>) are inequality and equality constraints, respectively. </a:t>
            </a:r>
          </a:p>
          <a:p>
            <a:pPr marL="514350" indent="-595313">
              <a:lnSpc>
                <a:spcPct val="150000"/>
              </a:lnSpc>
              <a:defRPr/>
            </a:pPr>
            <a:r>
              <a:rPr lang="en-US" sz="2400" dirty="0" smtClean="0">
                <a:solidFill>
                  <a:srgbClr val="663300"/>
                </a:solidFill>
                <a:latin typeface="Times New Roman" pitchFamily="18" charset="0"/>
                <a:cs typeface="Times New Roman" pitchFamily="18" charset="0"/>
              </a:rPr>
              <a:t>This type of problem is called a</a:t>
            </a:r>
            <a:r>
              <a:rPr lang="en-US" sz="2400" i="1" dirty="0" smtClean="0">
                <a:solidFill>
                  <a:srgbClr val="663300"/>
                </a:solidFill>
                <a:latin typeface="Times New Roman" pitchFamily="18" charset="0"/>
                <a:cs typeface="Times New Roman" pitchFamily="18" charset="0"/>
              </a:rPr>
              <a:t> constrained optimization problem</a:t>
            </a:r>
            <a:r>
              <a:rPr lang="en-US" sz="2400" dirty="0" smtClean="0">
                <a:solidFill>
                  <a:srgbClr val="663300"/>
                </a:solidFill>
                <a:latin typeface="Times New Roman" pitchFamily="18" charset="0"/>
                <a:cs typeface="Times New Roman" pitchFamily="18" charset="0"/>
              </a:rPr>
              <a:t>.</a:t>
            </a:r>
          </a:p>
          <a:p>
            <a:pPr marL="261938">
              <a:lnSpc>
                <a:spcPct val="150000"/>
              </a:lnSpc>
              <a:defRPr/>
            </a:pPr>
            <a:r>
              <a:rPr lang="en-US" sz="2400" dirty="0" smtClean="0">
                <a:solidFill>
                  <a:srgbClr val="0000CC"/>
                </a:solidFill>
                <a:latin typeface="Times New Roman" pitchFamily="18" charset="0"/>
                <a:cs typeface="Times New Roman" pitchFamily="18" charset="0"/>
              </a:rPr>
              <a:t>Optimization problems can be defined without any constraints as well U</a:t>
            </a:r>
            <a:r>
              <a:rPr lang="en-US" sz="2400" i="1" dirty="0" smtClean="0">
                <a:solidFill>
                  <a:srgbClr val="0000CC"/>
                </a:solidFill>
                <a:latin typeface="Times New Roman" pitchFamily="18" charset="0"/>
                <a:cs typeface="Times New Roman" pitchFamily="18" charset="0"/>
              </a:rPr>
              <a:t>nconstrained optimization problems.</a:t>
            </a:r>
          </a:p>
        </p:txBody>
      </p:sp>
    </p:spTree>
    <p:extLst>
      <p:ext uri="{BB962C8B-B14F-4D97-AF65-F5344CB8AC3E}">
        <p14:creationId xmlns:p14="http://schemas.microsoft.com/office/powerpoint/2010/main" val="16907708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63562"/>
          </a:xfrm>
        </p:spPr>
        <p:txBody>
          <a:bodyPr>
            <a:noAutofit/>
          </a:bodyPr>
          <a:lstStyle/>
          <a:p>
            <a:pPr algn="just"/>
            <a:r>
              <a:rPr lang="en-US" sz="2800" dirty="0" smtClean="0"/>
              <a:t>stationary points: functions of single and two variables</a:t>
            </a:r>
            <a:endParaRPr lang="en-US" sz="2800" dirty="0"/>
          </a:p>
        </p:txBody>
      </p:sp>
      <p:sp>
        <p:nvSpPr>
          <p:cNvPr id="3" name="Content Placeholder 2"/>
          <p:cNvSpPr>
            <a:spLocks noGrp="1"/>
          </p:cNvSpPr>
          <p:nvPr>
            <p:ph idx="1"/>
          </p:nvPr>
        </p:nvSpPr>
        <p:spPr>
          <a:xfrm>
            <a:off x="457200" y="914400"/>
            <a:ext cx="8229600" cy="5211763"/>
          </a:xfrm>
        </p:spPr>
        <p:txBody>
          <a:bodyPr>
            <a:normAutofit/>
          </a:bodyPr>
          <a:lstStyle/>
          <a:p>
            <a:r>
              <a:rPr lang="en-US" sz="2000" dirty="0"/>
              <a:t>For a continuous and differentiable function f(x) a stationary point x* is a point at which </a:t>
            </a:r>
            <a:r>
              <a:rPr lang="en-US" sz="2000" dirty="0" smtClean="0"/>
              <a:t>the slope </a:t>
            </a:r>
            <a:r>
              <a:rPr lang="en-US" sz="2000" dirty="0"/>
              <a:t>of the function vanishes, i.e. f ’(x) = 0 at x = x*, where x* belongs to its domain </a:t>
            </a:r>
            <a:r>
              <a:rPr lang="en-US" sz="2000" dirty="0" smtClean="0"/>
              <a:t>of definition.</a:t>
            </a:r>
          </a:p>
          <a:p>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14524"/>
            <a:ext cx="85344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5486400"/>
            <a:ext cx="8610600" cy="830997"/>
          </a:xfrm>
          <a:prstGeom prst="rect">
            <a:avLst/>
          </a:prstGeom>
        </p:spPr>
        <p:txBody>
          <a:bodyPr wrap="square">
            <a:spAutoFit/>
          </a:bodyPr>
          <a:lstStyle/>
          <a:p>
            <a:r>
              <a:rPr lang="en-US" sz="2400" dirty="0"/>
              <a:t>A stationary point may be a minimum, maximum or an inflection point (Fig. 3).</a:t>
            </a:r>
          </a:p>
        </p:txBody>
      </p:sp>
    </p:spTree>
    <p:extLst>
      <p:ext uri="{BB962C8B-B14F-4D97-AF65-F5344CB8AC3E}">
        <p14:creationId xmlns:p14="http://schemas.microsoft.com/office/powerpoint/2010/main" val="5364055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200" dirty="0"/>
              <a:t>Relative and Global Optimum</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78</a:t>
            </a:fld>
            <a:endParaRPr lang="en-US"/>
          </a:p>
        </p:txBody>
      </p:sp>
      <p:sp>
        <p:nvSpPr>
          <p:cNvPr id="6" name="Rectangle 20"/>
          <p:cNvSpPr>
            <a:spLocks noGrp="1" noChangeArrowheads="1"/>
          </p:cNvSpPr>
          <p:nvPr>
            <p:ph idx="1"/>
          </p:nvPr>
        </p:nvSpPr>
        <p:spPr>
          <a:xfrm>
            <a:off x="228600" y="1066800"/>
            <a:ext cx="8686800" cy="5059363"/>
          </a:xfrm>
        </p:spPr>
        <p:txBody>
          <a:bodyPr/>
          <a:lstStyle/>
          <a:p>
            <a:pPr algn="just" eaLnBrk="1" hangingPunct="1">
              <a:lnSpc>
                <a:spcPct val="150000"/>
              </a:lnSpc>
              <a:buFontTx/>
              <a:buChar char="•"/>
            </a:pPr>
            <a:r>
              <a:rPr lang="en-US" sz="2000" dirty="0" smtClean="0">
                <a:solidFill>
                  <a:srgbClr val="0000CC"/>
                </a:solidFill>
                <a:latin typeface="Times New Roman" pitchFamily="18" charset="0"/>
              </a:rPr>
              <a:t>A function is said to have a </a:t>
            </a:r>
            <a:r>
              <a:rPr lang="en-US" sz="2000" i="1" dirty="0" smtClean="0">
                <a:solidFill>
                  <a:srgbClr val="0000CC"/>
                </a:solidFill>
                <a:latin typeface="Times New Roman" pitchFamily="18" charset="0"/>
              </a:rPr>
              <a:t>relative</a:t>
            </a:r>
            <a:r>
              <a:rPr lang="en-US" sz="2000" dirty="0" smtClean="0">
                <a:solidFill>
                  <a:srgbClr val="0000CC"/>
                </a:solidFill>
                <a:latin typeface="Times New Roman" pitchFamily="18" charset="0"/>
              </a:rPr>
              <a:t> or </a:t>
            </a:r>
            <a:r>
              <a:rPr lang="en-US" sz="2000" i="1" dirty="0" smtClean="0">
                <a:solidFill>
                  <a:srgbClr val="0000CC"/>
                </a:solidFill>
                <a:latin typeface="Times New Roman" pitchFamily="18" charset="0"/>
              </a:rPr>
              <a:t>local </a:t>
            </a:r>
            <a:r>
              <a:rPr lang="en-US" sz="2000" dirty="0" smtClean="0">
                <a:solidFill>
                  <a:srgbClr val="0000CC"/>
                </a:solidFill>
                <a:latin typeface="Times New Roman" pitchFamily="18" charset="0"/>
              </a:rPr>
              <a:t>minimum at </a:t>
            </a:r>
            <a:r>
              <a:rPr lang="en-US" sz="2000" i="1" dirty="0" smtClean="0">
                <a:solidFill>
                  <a:srgbClr val="0000CC"/>
                </a:solidFill>
                <a:latin typeface="Times New Roman" pitchFamily="18" charset="0"/>
              </a:rPr>
              <a:t>x = x</a:t>
            </a:r>
            <a:r>
              <a:rPr lang="en-US" sz="2000" i="1" baseline="30000" dirty="0" smtClean="0">
                <a:solidFill>
                  <a:srgbClr val="0000CC"/>
                </a:solidFill>
                <a:latin typeface="Times New Roman" pitchFamily="18" charset="0"/>
              </a:rPr>
              <a:t>*</a:t>
            </a:r>
            <a:r>
              <a:rPr lang="en-US" sz="2000" dirty="0" smtClean="0">
                <a:solidFill>
                  <a:srgbClr val="0000CC"/>
                </a:solidFill>
                <a:latin typeface="Times New Roman" pitchFamily="18" charset="0"/>
              </a:rPr>
              <a:t> if </a:t>
            </a:r>
          </a:p>
          <a:p>
            <a:pPr algn="just" eaLnBrk="1" hangingPunct="1">
              <a:lnSpc>
                <a:spcPct val="150000"/>
              </a:lnSpc>
              <a:buFontTx/>
              <a:buNone/>
            </a:pPr>
            <a:r>
              <a:rPr lang="en-US" sz="2000" dirty="0" smtClean="0">
                <a:solidFill>
                  <a:srgbClr val="0000CC"/>
                </a:solidFill>
                <a:latin typeface="Times New Roman" pitchFamily="18" charset="0"/>
              </a:rPr>
              <a:t>			       for all sufficiently small positive and negative values of </a:t>
            </a:r>
            <a:r>
              <a:rPr lang="en-US" sz="2000" i="1" dirty="0" smtClean="0">
                <a:solidFill>
                  <a:srgbClr val="0000CC"/>
                </a:solidFill>
                <a:latin typeface="Times New Roman" pitchFamily="18" charset="0"/>
              </a:rPr>
              <a:t>h, </a:t>
            </a:r>
            <a:r>
              <a:rPr lang="en-US" sz="2000" dirty="0" smtClean="0">
                <a:solidFill>
                  <a:srgbClr val="0000CC"/>
                </a:solidFill>
                <a:latin typeface="Times New Roman" pitchFamily="18" charset="0"/>
              </a:rPr>
              <a:t>i.e. in the near vicinity of the point </a:t>
            </a:r>
            <a:r>
              <a:rPr lang="en-US" sz="2000" i="1" dirty="0" smtClean="0">
                <a:solidFill>
                  <a:srgbClr val="0000CC"/>
                </a:solidFill>
                <a:latin typeface="Times New Roman" pitchFamily="18" charset="0"/>
              </a:rPr>
              <a:t>x</a:t>
            </a:r>
            <a:r>
              <a:rPr lang="en-US" sz="2000" dirty="0" smtClean="0">
                <a:solidFill>
                  <a:srgbClr val="0000CC"/>
                </a:solidFill>
                <a:latin typeface="Times New Roman" pitchFamily="18" charset="0"/>
              </a:rPr>
              <a:t>. </a:t>
            </a:r>
          </a:p>
          <a:p>
            <a:pPr eaLnBrk="1" hangingPunct="1">
              <a:lnSpc>
                <a:spcPct val="150000"/>
              </a:lnSpc>
              <a:buFontTx/>
              <a:buChar char="•"/>
            </a:pPr>
            <a:r>
              <a:rPr lang="en-US" sz="2000" dirty="0" smtClean="0">
                <a:solidFill>
                  <a:srgbClr val="663300"/>
                </a:solidFill>
                <a:latin typeface="Times New Roman" pitchFamily="18" charset="0"/>
              </a:rPr>
              <a:t>A point </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is called a </a:t>
            </a:r>
            <a:r>
              <a:rPr lang="en-US" sz="2000" i="1" dirty="0" smtClean="0">
                <a:solidFill>
                  <a:srgbClr val="663300"/>
                </a:solidFill>
                <a:latin typeface="Times New Roman" pitchFamily="18" charset="0"/>
              </a:rPr>
              <a:t>relative</a:t>
            </a:r>
            <a:r>
              <a:rPr lang="en-US" sz="2000" dirty="0" smtClean="0">
                <a:solidFill>
                  <a:srgbClr val="663300"/>
                </a:solidFill>
                <a:latin typeface="Times New Roman" pitchFamily="18" charset="0"/>
              </a:rPr>
              <a:t> or </a:t>
            </a:r>
            <a:r>
              <a:rPr lang="en-US" sz="2000" i="1" dirty="0" smtClean="0">
                <a:solidFill>
                  <a:srgbClr val="663300"/>
                </a:solidFill>
                <a:latin typeface="Times New Roman" pitchFamily="18" charset="0"/>
              </a:rPr>
              <a:t>local </a:t>
            </a:r>
            <a:r>
              <a:rPr lang="en-US" sz="2000" dirty="0" smtClean="0">
                <a:solidFill>
                  <a:srgbClr val="663300"/>
                </a:solidFill>
                <a:latin typeface="Times New Roman" pitchFamily="18" charset="0"/>
              </a:rPr>
              <a:t>maximum if </a:t>
            </a:r>
          </a:p>
          <a:p>
            <a:pPr eaLnBrk="1" hangingPunct="1">
              <a:lnSpc>
                <a:spcPct val="150000"/>
              </a:lnSpc>
              <a:buFontTx/>
              <a:buNone/>
            </a:pPr>
            <a:r>
              <a:rPr lang="en-US" sz="2000" dirty="0" smtClean="0">
                <a:solidFill>
                  <a:srgbClr val="663300"/>
                </a:solidFill>
                <a:latin typeface="Times New Roman" pitchFamily="18" charset="0"/>
              </a:rPr>
              <a:t>			      for all values of </a:t>
            </a:r>
            <a:r>
              <a:rPr lang="en-US" sz="2000" i="1" dirty="0" smtClean="0">
                <a:solidFill>
                  <a:srgbClr val="663300"/>
                </a:solidFill>
                <a:latin typeface="Times New Roman" pitchFamily="18" charset="0"/>
              </a:rPr>
              <a:t>h </a:t>
            </a:r>
            <a:r>
              <a:rPr lang="en-US" sz="2000" dirty="0" smtClean="0">
                <a:solidFill>
                  <a:srgbClr val="663300"/>
                </a:solidFill>
                <a:latin typeface="Times New Roman" pitchFamily="18" charset="0"/>
              </a:rPr>
              <a:t>sufficiently close to zero. </a:t>
            </a:r>
          </a:p>
          <a:p>
            <a:pPr algn="ctr" eaLnBrk="1" hangingPunct="1">
              <a:lnSpc>
                <a:spcPct val="150000"/>
              </a:lnSpc>
              <a:buFontTx/>
              <a:buChar char="•"/>
            </a:pPr>
            <a:r>
              <a:rPr lang="en-US" sz="2000" dirty="0" smtClean="0">
                <a:solidFill>
                  <a:srgbClr val="0000CC"/>
                </a:solidFill>
                <a:latin typeface="Times New Roman" pitchFamily="18" charset="0"/>
              </a:rPr>
              <a:t>A function is said to have a </a:t>
            </a:r>
            <a:r>
              <a:rPr lang="en-US" sz="2000" i="1" dirty="0" smtClean="0">
                <a:solidFill>
                  <a:srgbClr val="0000CC"/>
                </a:solidFill>
                <a:latin typeface="Times New Roman" pitchFamily="18" charset="0"/>
              </a:rPr>
              <a:t>global</a:t>
            </a:r>
            <a:r>
              <a:rPr lang="en-US" sz="2000" dirty="0" smtClean="0">
                <a:solidFill>
                  <a:srgbClr val="0000CC"/>
                </a:solidFill>
                <a:latin typeface="Times New Roman" pitchFamily="18" charset="0"/>
              </a:rPr>
              <a:t> or </a:t>
            </a:r>
            <a:r>
              <a:rPr lang="en-US" sz="2000" i="1" dirty="0" smtClean="0">
                <a:solidFill>
                  <a:srgbClr val="0000CC"/>
                </a:solidFill>
                <a:latin typeface="Times New Roman" pitchFamily="18" charset="0"/>
              </a:rPr>
              <a:t>absolute </a:t>
            </a:r>
            <a:r>
              <a:rPr lang="en-US" sz="2000" dirty="0" smtClean="0">
                <a:solidFill>
                  <a:srgbClr val="0000CC"/>
                </a:solidFill>
                <a:latin typeface="Times New Roman" pitchFamily="18" charset="0"/>
              </a:rPr>
              <a:t>minimum at </a:t>
            </a:r>
            <a:r>
              <a:rPr lang="en-US" sz="2000" i="1" dirty="0" smtClean="0">
                <a:solidFill>
                  <a:srgbClr val="0000CC"/>
                </a:solidFill>
                <a:latin typeface="Times New Roman" pitchFamily="18" charset="0"/>
              </a:rPr>
              <a:t>x = x</a:t>
            </a:r>
            <a:r>
              <a:rPr lang="en-US" sz="2000" i="1" baseline="30000" dirty="0" smtClean="0">
                <a:solidFill>
                  <a:srgbClr val="0000CC"/>
                </a:solidFill>
                <a:latin typeface="Times New Roman" pitchFamily="18" charset="0"/>
              </a:rPr>
              <a:t>*</a:t>
            </a:r>
            <a:r>
              <a:rPr lang="en-US" sz="2000" dirty="0" smtClean="0">
                <a:solidFill>
                  <a:srgbClr val="0000CC"/>
                </a:solidFill>
                <a:latin typeface="Times New Roman" pitchFamily="18" charset="0"/>
              </a:rPr>
              <a:t> if 		                        for all </a:t>
            </a:r>
            <a:r>
              <a:rPr lang="en-US" sz="2000" i="1" dirty="0" smtClean="0">
                <a:solidFill>
                  <a:srgbClr val="0000CC"/>
                </a:solidFill>
                <a:latin typeface="Times New Roman" pitchFamily="18" charset="0"/>
              </a:rPr>
              <a:t>x</a:t>
            </a:r>
            <a:r>
              <a:rPr lang="en-US" sz="2000" dirty="0" smtClean="0">
                <a:solidFill>
                  <a:srgbClr val="0000CC"/>
                </a:solidFill>
                <a:latin typeface="Times New Roman" pitchFamily="18" charset="0"/>
              </a:rPr>
              <a:t> in the domain over which </a:t>
            </a:r>
            <a:r>
              <a:rPr lang="en-US" sz="2000" i="1" dirty="0" smtClean="0">
                <a:solidFill>
                  <a:srgbClr val="0000CC"/>
                </a:solidFill>
                <a:latin typeface="Times New Roman" pitchFamily="18" charset="0"/>
              </a:rPr>
              <a:t>f</a:t>
            </a:r>
            <a:r>
              <a:rPr lang="en-US" sz="2000" dirty="0" smtClean="0">
                <a:solidFill>
                  <a:srgbClr val="0000CC"/>
                </a:solidFill>
                <a:latin typeface="Times New Roman" pitchFamily="18" charset="0"/>
              </a:rPr>
              <a:t>(</a:t>
            </a:r>
            <a:r>
              <a:rPr lang="en-US" sz="2000" i="1" dirty="0" smtClean="0">
                <a:solidFill>
                  <a:srgbClr val="0000CC"/>
                </a:solidFill>
                <a:latin typeface="Times New Roman" pitchFamily="18" charset="0"/>
              </a:rPr>
              <a:t>x</a:t>
            </a:r>
            <a:r>
              <a:rPr lang="en-US" sz="2000" dirty="0" smtClean="0">
                <a:solidFill>
                  <a:srgbClr val="0000CC"/>
                </a:solidFill>
                <a:latin typeface="Times New Roman" pitchFamily="18" charset="0"/>
              </a:rPr>
              <a:t>) is defined. </a:t>
            </a:r>
          </a:p>
          <a:p>
            <a:pPr algn="ctr" eaLnBrk="1" hangingPunct="1">
              <a:lnSpc>
                <a:spcPct val="150000"/>
              </a:lnSpc>
              <a:buFontTx/>
              <a:buChar char="•"/>
            </a:pPr>
            <a:r>
              <a:rPr lang="en-US" sz="2000" dirty="0" smtClean="0">
                <a:solidFill>
                  <a:srgbClr val="663300"/>
                </a:solidFill>
                <a:latin typeface="Times New Roman" pitchFamily="18" charset="0"/>
              </a:rPr>
              <a:t>A function is said to have a </a:t>
            </a:r>
            <a:r>
              <a:rPr lang="en-US" sz="2000" i="1" dirty="0" smtClean="0">
                <a:solidFill>
                  <a:srgbClr val="663300"/>
                </a:solidFill>
                <a:latin typeface="Times New Roman" pitchFamily="18" charset="0"/>
              </a:rPr>
              <a:t>global</a:t>
            </a:r>
            <a:r>
              <a:rPr lang="en-US" sz="2000" dirty="0" smtClean="0">
                <a:solidFill>
                  <a:srgbClr val="663300"/>
                </a:solidFill>
                <a:latin typeface="Times New Roman" pitchFamily="18" charset="0"/>
              </a:rPr>
              <a:t> or </a:t>
            </a:r>
            <a:r>
              <a:rPr lang="en-US" sz="2000" i="1" dirty="0" smtClean="0">
                <a:solidFill>
                  <a:srgbClr val="663300"/>
                </a:solidFill>
                <a:latin typeface="Times New Roman" pitchFamily="18" charset="0"/>
              </a:rPr>
              <a:t>absolute </a:t>
            </a:r>
            <a:r>
              <a:rPr lang="en-US" sz="2000" dirty="0" smtClean="0">
                <a:solidFill>
                  <a:srgbClr val="663300"/>
                </a:solidFill>
                <a:latin typeface="Times New Roman" pitchFamily="18" charset="0"/>
              </a:rPr>
              <a:t>maximum at </a:t>
            </a:r>
            <a:r>
              <a:rPr lang="en-US" sz="2000" i="1" dirty="0" smtClean="0">
                <a:solidFill>
                  <a:srgbClr val="663300"/>
                </a:solidFill>
                <a:latin typeface="Times New Roman" pitchFamily="18" charset="0"/>
              </a:rPr>
              <a:t>x = 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if 		       for all </a:t>
            </a:r>
            <a:r>
              <a:rPr lang="en-US" sz="2000" i="1" dirty="0" smtClean="0">
                <a:solidFill>
                  <a:srgbClr val="663300"/>
                </a:solidFill>
                <a:latin typeface="Times New Roman" pitchFamily="18" charset="0"/>
              </a:rPr>
              <a:t>x</a:t>
            </a:r>
            <a:r>
              <a:rPr lang="en-US" sz="2000" dirty="0" smtClean="0">
                <a:solidFill>
                  <a:srgbClr val="663300"/>
                </a:solidFill>
                <a:latin typeface="Times New Roman" pitchFamily="18" charset="0"/>
              </a:rPr>
              <a:t> in the domain over which </a:t>
            </a:r>
            <a:r>
              <a:rPr lang="en-US" sz="2000" i="1" dirty="0" smtClean="0">
                <a:solidFill>
                  <a:srgbClr val="663300"/>
                </a:solidFill>
                <a:latin typeface="Times New Roman" pitchFamily="18" charset="0"/>
              </a:rPr>
              <a:t>f </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dirty="0" smtClean="0">
                <a:solidFill>
                  <a:srgbClr val="663300"/>
                </a:solidFill>
                <a:latin typeface="Times New Roman" pitchFamily="18" charset="0"/>
              </a:rPr>
              <a:t>) is defined.</a:t>
            </a:r>
          </a:p>
          <a:p>
            <a:pPr algn="just" eaLnBrk="1" hangingPunct="1">
              <a:lnSpc>
                <a:spcPct val="150000"/>
              </a:lnSpc>
              <a:buFont typeface="Symbol" pitchFamily="18" charset="2"/>
              <a:buNone/>
            </a:pPr>
            <a:endParaRPr lang="en-US" sz="2000" dirty="0" smtClean="0">
              <a:solidFill>
                <a:srgbClr val="663300"/>
              </a:solidFill>
              <a:latin typeface="Times New Roman" pitchFamily="18" charset="0"/>
            </a:endParaRPr>
          </a:p>
          <a:p>
            <a:pPr eaLnBrk="1" hangingPunct="1">
              <a:lnSpc>
                <a:spcPct val="150000"/>
              </a:lnSpc>
            </a:pPr>
            <a:endParaRPr lang="en-US" sz="2000" dirty="0" smtClean="0">
              <a:latin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098149832"/>
              </p:ext>
            </p:extLst>
          </p:nvPr>
        </p:nvGraphicFramePr>
        <p:xfrm>
          <a:off x="533400" y="1752600"/>
          <a:ext cx="1765300" cy="373063"/>
        </p:xfrm>
        <a:graphic>
          <a:graphicData uri="http://schemas.openxmlformats.org/presentationml/2006/ole">
            <mc:AlternateContent xmlns:mc="http://schemas.openxmlformats.org/markup-compatibility/2006">
              <mc:Choice xmlns:v="urn:schemas-microsoft-com:vml" Requires="v">
                <p:oleObj spid="_x0000_s2318" name="Equation" r:id="rId3" imgW="1066800" imgH="228600" progId="Equation.DSMT4">
                  <p:embed/>
                </p:oleObj>
              </mc:Choice>
              <mc:Fallback>
                <p:oleObj name="Equation" r:id="rId3" imgW="10668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17653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70411350"/>
              </p:ext>
            </p:extLst>
          </p:nvPr>
        </p:nvGraphicFramePr>
        <p:xfrm>
          <a:off x="457200" y="3200400"/>
          <a:ext cx="1819275" cy="385763"/>
        </p:xfrm>
        <a:graphic>
          <a:graphicData uri="http://schemas.openxmlformats.org/presentationml/2006/ole">
            <mc:AlternateContent xmlns:mc="http://schemas.openxmlformats.org/markup-compatibility/2006">
              <mc:Choice xmlns:v="urn:schemas-microsoft-com:vml" Requires="v">
                <p:oleObj spid="_x0000_s2319" name="Equation" r:id="rId5" imgW="1066800" imgH="228600" progId="Equation.DSMT4">
                  <p:embed/>
                </p:oleObj>
              </mc:Choice>
              <mc:Fallback>
                <p:oleObj name="Equation" r:id="rId5" imgW="10668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200400"/>
                        <a:ext cx="18192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06045353"/>
              </p:ext>
            </p:extLst>
          </p:nvPr>
        </p:nvGraphicFramePr>
        <p:xfrm>
          <a:off x="685800" y="4191000"/>
          <a:ext cx="1370013" cy="358775"/>
        </p:xfrm>
        <a:graphic>
          <a:graphicData uri="http://schemas.openxmlformats.org/presentationml/2006/ole">
            <mc:AlternateContent xmlns:mc="http://schemas.openxmlformats.org/markup-compatibility/2006">
              <mc:Choice xmlns:v="urn:schemas-microsoft-com:vml" Requires="v">
                <p:oleObj spid="_x0000_s2320" name="Equation" r:id="rId7" imgW="850900" imgH="228600" progId="Equation.DSMT4">
                  <p:embed/>
                </p:oleObj>
              </mc:Choice>
              <mc:Fallback>
                <p:oleObj name="Equation" r:id="rId7" imgW="850900" imgH="2286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191000"/>
                        <a:ext cx="13700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09339098"/>
              </p:ext>
            </p:extLst>
          </p:nvPr>
        </p:nvGraphicFramePr>
        <p:xfrm>
          <a:off x="457200" y="5181600"/>
          <a:ext cx="1590675" cy="419100"/>
        </p:xfrm>
        <a:graphic>
          <a:graphicData uri="http://schemas.openxmlformats.org/presentationml/2006/ole">
            <mc:AlternateContent xmlns:mc="http://schemas.openxmlformats.org/markup-compatibility/2006">
              <mc:Choice xmlns:v="urn:schemas-microsoft-com:vml" Requires="v">
                <p:oleObj spid="_x0000_s2321" name="Equation" r:id="rId9" imgW="850900" imgH="228600" progId="Equation.DSMT4">
                  <p:embed/>
                </p:oleObj>
              </mc:Choice>
              <mc:Fallback>
                <p:oleObj name="Equation" r:id="rId9" imgW="850900" imgH="228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5181600"/>
                        <a:ext cx="1590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49810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79</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19201"/>
            <a:ext cx="7543800" cy="37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59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a:bodyPr>
          <a:lstStyle/>
          <a:p>
            <a:r>
              <a:rPr lang="en-US" sz="3600" dirty="0"/>
              <a:t>WATER RESOURCES PLANNING</a:t>
            </a:r>
          </a:p>
        </p:txBody>
      </p:sp>
      <p:sp>
        <p:nvSpPr>
          <p:cNvPr id="3" name="Content Placeholder 2"/>
          <p:cNvSpPr>
            <a:spLocks noGrp="1"/>
          </p:cNvSpPr>
          <p:nvPr>
            <p:ph idx="1"/>
          </p:nvPr>
        </p:nvSpPr>
        <p:spPr>
          <a:xfrm>
            <a:off x="228600" y="914400"/>
            <a:ext cx="8763000" cy="5791200"/>
          </a:xfrm>
        </p:spPr>
        <p:txBody>
          <a:bodyPr>
            <a:noAutofit/>
          </a:bodyPr>
          <a:lstStyle/>
          <a:p>
            <a:r>
              <a:rPr lang="en-US" sz="2300" dirty="0"/>
              <a:t>Water resources planning and development is </a:t>
            </a:r>
            <a:r>
              <a:rPr lang="en-US" sz="2300" dirty="0" smtClean="0"/>
              <a:t>modifying </a:t>
            </a:r>
            <a:r>
              <a:rPr lang="en-US" sz="2300" dirty="0"/>
              <a:t>the time and </a:t>
            </a:r>
            <a:r>
              <a:rPr lang="en-US" sz="2300" dirty="0" smtClean="0"/>
              <a:t>space availability </a:t>
            </a:r>
            <a:r>
              <a:rPr lang="en-US" sz="2300" dirty="0"/>
              <a:t>of </a:t>
            </a:r>
            <a:r>
              <a:rPr lang="en-US" sz="2300" dirty="0" smtClean="0"/>
              <a:t>water  </a:t>
            </a:r>
            <a:r>
              <a:rPr lang="en-US" sz="2300" dirty="0"/>
              <a:t>for various purposes so as to </a:t>
            </a:r>
            <a:r>
              <a:rPr lang="en-US" sz="2300" dirty="0" smtClean="0"/>
              <a:t>accomplish:</a:t>
            </a:r>
          </a:p>
          <a:p>
            <a:pPr lvl="1"/>
            <a:r>
              <a:rPr lang="en-US" sz="2300" dirty="0" smtClean="0"/>
              <a:t>certain </a:t>
            </a:r>
            <a:r>
              <a:rPr lang="en-US" sz="2300" dirty="0"/>
              <a:t>basic </a:t>
            </a:r>
            <a:r>
              <a:rPr lang="en-US" sz="2300" dirty="0" smtClean="0"/>
              <a:t>national, regional </a:t>
            </a:r>
            <a:r>
              <a:rPr lang="en-US" sz="2300" dirty="0"/>
              <a:t>and local objectives</a:t>
            </a:r>
            <a:r>
              <a:rPr lang="en-US" sz="2300" dirty="0" smtClean="0"/>
              <a:t>.</a:t>
            </a:r>
          </a:p>
          <a:p>
            <a:pPr marL="400050"/>
            <a:r>
              <a:rPr lang="en-US" sz="2300" dirty="0"/>
              <a:t>In most cases, the ability to achieve these objectives is </a:t>
            </a:r>
            <a:r>
              <a:rPr lang="en-US" sz="2300" dirty="0" smtClean="0"/>
              <a:t>limited </a:t>
            </a:r>
            <a:r>
              <a:rPr lang="en-US" sz="2000" dirty="0" smtClean="0"/>
              <a:t>due to;</a:t>
            </a:r>
          </a:p>
          <a:p>
            <a:pPr marL="800100" lvl="1"/>
            <a:r>
              <a:rPr lang="en-US" sz="2300" dirty="0" smtClean="0"/>
              <a:t>non-uniform </a:t>
            </a:r>
            <a:r>
              <a:rPr lang="en-US" sz="2300" dirty="0"/>
              <a:t>availability </a:t>
            </a:r>
            <a:r>
              <a:rPr lang="en-US" sz="2300" dirty="0" smtClean="0"/>
              <a:t>of </a:t>
            </a:r>
            <a:r>
              <a:rPr lang="en-US" sz="2300" dirty="0"/>
              <a:t>water and other resources</a:t>
            </a:r>
            <a:r>
              <a:rPr lang="en-US" sz="2300" dirty="0" smtClean="0"/>
              <a:t>.</a:t>
            </a:r>
          </a:p>
          <a:p>
            <a:pPr marL="400050"/>
            <a:r>
              <a:rPr lang="en-US" sz="2300" dirty="0"/>
              <a:t>The water resources </a:t>
            </a:r>
            <a:r>
              <a:rPr lang="en-US" sz="2300" dirty="0" smtClean="0"/>
              <a:t>are </a:t>
            </a:r>
            <a:r>
              <a:rPr lang="en-US" sz="2300" dirty="0"/>
              <a:t>distributed </a:t>
            </a:r>
            <a:r>
              <a:rPr lang="en-US" sz="2300" b="1" dirty="0"/>
              <a:t>unevenly</a:t>
            </a:r>
            <a:r>
              <a:rPr lang="en-US" sz="2300" dirty="0"/>
              <a:t> in </a:t>
            </a:r>
            <a:r>
              <a:rPr lang="en-US" sz="2300" b="1" dirty="0"/>
              <a:t>space</a:t>
            </a:r>
            <a:r>
              <a:rPr lang="en-US" sz="2300" dirty="0"/>
              <a:t> and </a:t>
            </a:r>
            <a:r>
              <a:rPr lang="en-US" sz="2300" b="1" dirty="0"/>
              <a:t>time</a:t>
            </a:r>
            <a:r>
              <a:rPr lang="en-US" sz="2300" dirty="0"/>
              <a:t> </a:t>
            </a:r>
            <a:r>
              <a:rPr lang="en-US" sz="2300" dirty="0" smtClean="0"/>
              <a:t>and the </a:t>
            </a:r>
            <a:r>
              <a:rPr lang="en-US" sz="2300" dirty="0"/>
              <a:t>issue is how best to </a:t>
            </a:r>
            <a:r>
              <a:rPr lang="en-US" sz="2300" b="1" dirty="0"/>
              <a:t>develop</a:t>
            </a:r>
            <a:r>
              <a:rPr lang="en-US" sz="2300" dirty="0"/>
              <a:t> them</a:t>
            </a:r>
            <a:r>
              <a:rPr lang="en-US" sz="2300" dirty="0" smtClean="0"/>
              <a:t>.</a:t>
            </a:r>
          </a:p>
          <a:p>
            <a:pPr marL="400050"/>
            <a:r>
              <a:rPr lang="en-US" sz="2300" dirty="0"/>
              <a:t>The basic motivation for a government to plan and develop </a:t>
            </a:r>
            <a:r>
              <a:rPr lang="en-US" sz="2300" dirty="0" smtClean="0"/>
              <a:t>water resources </a:t>
            </a:r>
            <a:r>
              <a:rPr lang="en-US" sz="2300" dirty="0"/>
              <a:t>usually </a:t>
            </a:r>
            <a:r>
              <a:rPr lang="en-US" sz="2300" dirty="0" smtClean="0"/>
              <a:t>lies;</a:t>
            </a:r>
          </a:p>
          <a:p>
            <a:pPr marL="800100" lvl="1"/>
            <a:r>
              <a:rPr lang="en-US" sz="2300" dirty="0" smtClean="0"/>
              <a:t> </a:t>
            </a:r>
            <a:r>
              <a:rPr lang="en-US" sz="2300" dirty="0"/>
              <a:t>in the improvement </a:t>
            </a:r>
            <a:r>
              <a:rPr lang="en-US" sz="2300" dirty="0" smtClean="0"/>
              <a:t>of national </a:t>
            </a:r>
            <a:r>
              <a:rPr lang="en-US" sz="2300" dirty="0"/>
              <a:t>or regional welfare</a:t>
            </a:r>
            <a:r>
              <a:rPr lang="en-US" sz="2300" dirty="0" smtClean="0"/>
              <a:t>,</a:t>
            </a:r>
          </a:p>
          <a:p>
            <a:pPr marL="800100" lvl="1"/>
            <a:r>
              <a:rPr lang="en-US" sz="2300" dirty="0" smtClean="0"/>
              <a:t> </a:t>
            </a:r>
            <a:r>
              <a:rPr lang="en-US" sz="2300" dirty="0"/>
              <a:t>increase </a:t>
            </a:r>
            <a:r>
              <a:rPr lang="en-US" sz="2300" dirty="0" smtClean="0"/>
              <a:t>in national </a:t>
            </a:r>
            <a:r>
              <a:rPr lang="en-US" sz="2300" dirty="0"/>
              <a:t>income, </a:t>
            </a:r>
            <a:endParaRPr lang="en-US" sz="2300" dirty="0" smtClean="0"/>
          </a:p>
          <a:p>
            <a:pPr marL="800100" lvl="1"/>
            <a:r>
              <a:rPr lang="en-US" sz="2300" dirty="0" smtClean="0"/>
              <a:t>national </a:t>
            </a:r>
            <a:r>
              <a:rPr lang="en-US" sz="2300" dirty="0"/>
              <a:t>self-sufficiency and  </a:t>
            </a:r>
            <a:endParaRPr lang="en-US" sz="2300" dirty="0" smtClean="0"/>
          </a:p>
          <a:p>
            <a:pPr marL="800100" lvl="1"/>
            <a:r>
              <a:rPr lang="en-US" sz="2300" dirty="0" smtClean="0"/>
              <a:t>preservation </a:t>
            </a:r>
            <a:r>
              <a:rPr lang="en-US" sz="2300" dirty="0"/>
              <a:t>of the quality of </a:t>
            </a:r>
            <a:r>
              <a:rPr lang="en-US" sz="2300" dirty="0" smtClean="0"/>
              <a:t>the environment</a:t>
            </a:r>
            <a:r>
              <a:rPr lang="en-US" sz="2300" dirty="0"/>
              <a:t>.</a:t>
            </a:r>
            <a:endParaRPr lang="en-US" sz="2300" dirty="0" smtClean="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a:t>
            </a:fld>
            <a:endParaRPr lang="en-US"/>
          </a:p>
        </p:txBody>
      </p:sp>
    </p:spTree>
    <p:extLst>
      <p:ext uri="{BB962C8B-B14F-4D97-AF65-F5344CB8AC3E}">
        <p14:creationId xmlns:p14="http://schemas.microsoft.com/office/powerpoint/2010/main" val="10129889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dirty="0"/>
              <a:t>Functions of a single variable</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80</a:t>
            </a:fld>
            <a:endParaRPr lang="en-US"/>
          </a:p>
        </p:txBody>
      </p:sp>
      <p:sp>
        <p:nvSpPr>
          <p:cNvPr id="6" name="Rectangle 6"/>
          <p:cNvSpPr>
            <a:spLocks noGrp="1" noChangeArrowheads="1"/>
          </p:cNvSpPr>
          <p:nvPr>
            <p:ph idx="1"/>
          </p:nvPr>
        </p:nvSpPr>
        <p:spPr>
          <a:xfrm>
            <a:off x="457200" y="762000"/>
            <a:ext cx="8229600" cy="5364163"/>
          </a:xfrm>
        </p:spPr>
        <p:txBody>
          <a:bodyPr/>
          <a:lstStyle/>
          <a:p>
            <a:pPr eaLnBrk="1" hangingPunct="1">
              <a:lnSpc>
                <a:spcPct val="200000"/>
              </a:lnSpc>
              <a:buFont typeface="Wingdings" pitchFamily="2" charset="2"/>
              <a:buChar char="Ø"/>
            </a:pPr>
            <a:r>
              <a:rPr lang="en-US" sz="2000" dirty="0" smtClean="0">
                <a:solidFill>
                  <a:srgbClr val="663300"/>
                </a:solidFill>
                <a:latin typeface="Times New Roman" pitchFamily="18" charset="0"/>
              </a:rPr>
              <a:t>Consider the function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dirty="0" smtClean="0">
                <a:solidFill>
                  <a:srgbClr val="663300"/>
                </a:solidFill>
                <a:latin typeface="Times New Roman" pitchFamily="18" charset="0"/>
              </a:rPr>
              <a:t>) defined for  </a:t>
            </a:r>
          </a:p>
          <a:p>
            <a:pPr eaLnBrk="1" hangingPunct="1">
              <a:buFont typeface="Wingdings" pitchFamily="2" charset="2"/>
              <a:buChar char="Ø"/>
            </a:pPr>
            <a:r>
              <a:rPr lang="en-US" sz="2000" dirty="0" smtClean="0">
                <a:solidFill>
                  <a:srgbClr val="0000CC"/>
                </a:solidFill>
                <a:latin typeface="Times New Roman" pitchFamily="18" charset="0"/>
              </a:rPr>
              <a:t>To find the value of </a:t>
            </a:r>
            <a:r>
              <a:rPr lang="en-US" sz="2000" i="1" dirty="0" smtClean="0">
                <a:solidFill>
                  <a:srgbClr val="0000CC"/>
                </a:solidFill>
                <a:latin typeface="Times New Roman" pitchFamily="18" charset="0"/>
              </a:rPr>
              <a:t>x</a:t>
            </a:r>
            <a:r>
              <a:rPr lang="en-US" sz="2000" i="1" baseline="30000" dirty="0" smtClean="0">
                <a:solidFill>
                  <a:srgbClr val="0000CC"/>
                </a:solidFill>
                <a:latin typeface="Times New Roman" pitchFamily="18" charset="0"/>
              </a:rPr>
              <a:t>*</a:t>
            </a:r>
            <a:r>
              <a:rPr lang="en-US" sz="2000" dirty="0" smtClean="0">
                <a:solidFill>
                  <a:srgbClr val="0000CC"/>
                </a:solidFill>
                <a:latin typeface="Times New Roman" pitchFamily="18" charset="0"/>
              </a:rPr>
              <a:t>                such that </a:t>
            </a:r>
            <a:r>
              <a:rPr lang="en-US" sz="2000" i="1" dirty="0" smtClean="0">
                <a:solidFill>
                  <a:srgbClr val="0000CC"/>
                </a:solidFill>
                <a:latin typeface="Times New Roman" pitchFamily="18" charset="0"/>
              </a:rPr>
              <a:t>x</a:t>
            </a:r>
            <a:r>
              <a:rPr lang="en-US" sz="2000" i="1" baseline="30000" dirty="0" smtClean="0">
                <a:solidFill>
                  <a:srgbClr val="0000CC"/>
                </a:solidFill>
                <a:latin typeface="Times New Roman" pitchFamily="18" charset="0"/>
              </a:rPr>
              <a:t>*</a:t>
            </a:r>
            <a:r>
              <a:rPr lang="en-US" sz="2000" i="1" dirty="0" smtClean="0">
                <a:solidFill>
                  <a:srgbClr val="0000CC"/>
                </a:solidFill>
                <a:latin typeface="Times New Roman" pitchFamily="18" charset="0"/>
              </a:rPr>
              <a:t> </a:t>
            </a:r>
            <a:r>
              <a:rPr lang="en-US" sz="2000" dirty="0" smtClean="0">
                <a:solidFill>
                  <a:srgbClr val="0000CC"/>
                </a:solidFill>
                <a:latin typeface="Times New Roman" pitchFamily="18" charset="0"/>
              </a:rPr>
              <a:t>maximizes </a:t>
            </a:r>
            <a:r>
              <a:rPr lang="en-US" sz="2000" i="1" dirty="0" smtClean="0">
                <a:solidFill>
                  <a:srgbClr val="0000CC"/>
                </a:solidFill>
                <a:latin typeface="Times New Roman" pitchFamily="18" charset="0"/>
              </a:rPr>
              <a:t>f</a:t>
            </a:r>
            <a:r>
              <a:rPr lang="en-US" sz="2000" dirty="0" smtClean="0">
                <a:solidFill>
                  <a:srgbClr val="0000CC"/>
                </a:solidFill>
                <a:latin typeface="Times New Roman" pitchFamily="18" charset="0"/>
              </a:rPr>
              <a:t>(</a:t>
            </a:r>
            <a:r>
              <a:rPr lang="en-US" sz="2000" i="1" dirty="0" smtClean="0">
                <a:solidFill>
                  <a:srgbClr val="0000CC"/>
                </a:solidFill>
                <a:latin typeface="Times New Roman" pitchFamily="18" charset="0"/>
              </a:rPr>
              <a:t>x</a:t>
            </a:r>
            <a:r>
              <a:rPr lang="en-US" sz="2000" dirty="0" smtClean="0">
                <a:solidFill>
                  <a:srgbClr val="0000CC"/>
                </a:solidFill>
                <a:latin typeface="Times New Roman" pitchFamily="18" charset="0"/>
              </a:rPr>
              <a:t>) we need to solve a </a:t>
            </a:r>
            <a:r>
              <a:rPr lang="en-US" sz="2000" i="1" dirty="0" smtClean="0">
                <a:solidFill>
                  <a:srgbClr val="0000CC"/>
                </a:solidFill>
                <a:latin typeface="Times New Roman" pitchFamily="18" charset="0"/>
              </a:rPr>
              <a:t>single-variable optimization</a:t>
            </a:r>
            <a:r>
              <a:rPr lang="en-US" sz="2000" dirty="0" smtClean="0">
                <a:solidFill>
                  <a:srgbClr val="0000CC"/>
                </a:solidFill>
                <a:latin typeface="Times New Roman" pitchFamily="18" charset="0"/>
              </a:rPr>
              <a:t> problem. </a:t>
            </a:r>
          </a:p>
          <a:p>
            <a:pPr eaLnBrk="1" hangingPunct="1">
              <a:buFont typeface="Wingdings" pitchFamily="2" charset="2"/>
              <a:buChar char="Ø"/>
            </a:pPr>
            <a:endParaRPr lang="en-US" sz="2000" dirty="0" smtClean="0">
              <a:solidFill>
                <a:srgbClr val="0000CC"/>
              </a:solidFill>
              <a:latin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34030547"/>
              </p:ext>
            </p:extLst>
          </p:nvPr>
        </p:nvGraphicFramePr>
        <p:xfrm>
          <a:off x="4876800" y="990600"/>
          <a:ext cx="1143000" cy="358775"/>
        </p:xfrm>
        <a:graphic>
          <a:graphicData uri="http://schemas.openxmlformats.org/presentationml/2006/ole">
            <mc:AlternateContent xmlns:mc="http://schemas.openxmlformats.org/markup-compatibility/2006">
              <mc:Choice xmlns:v="urn:schemas-microsoft-com:vml" Requires="v">
                <p:oleObj spid="_x0000_s4370" name="Equation" r:id="rId3" imgW="583693" imgH="177646" progId="Equation.DSMT4">
                  <p:embed/>
                </p:oleObj>
              </mc:Choice>
              <mc:Fallback>
                <p:oleObj name="Equation" r:id="rId3" imgW="583693" imgH="177646"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990600"/>
                        <a:ext cx="1143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43499911"/>
              </p:ext>
            </p:extLst>
          </p:nvPr>
        </p:nvGraphicFramePr>
        <p:xfrm>
          <a:off x="3200400" y="1447800"/>
          <a:ext cx="838200" cy="366712"/>
        </p:xfrm>
        <a:graphic>
          <a:graphicData uri="http://schemas.openxmlformats.org/presentationml/2006/ole">
            <mc:AlternateContent xmlns:mc="http://schemas.openxmlformats.org/markup-compatibility/2006">
              <mc:Choice xmlns:v="urn:schemas-microsoft-com:vml" Requires="v">
                <p:oleObj spid="_x0000_s4371" name="Equation" r:id="rId5" imgW="457002" imgH="203112" progId="Equation.DSMT4">
                  <p:embed/>
                </p:oleObj>
              </mc:Choice>
              <mc:Fallback>
                <p:oleObj name="Equation" r:id="rId5" imgW="457002"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447800"/>
                        <a:ext cx="83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txBox="1">
            <a:spLocks noChangeArrowheads="1"/>
          </p:cNvSpPr>
          <p:nvPr/>
        </p:nvSpPr>
        <p:spPr bwMode="auto">
          <a:xfrm>
            <a:off x="460375" y="2057400"/>
            <a:ext cx="8150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eaLnBrk="1" hangingPunct="1">
              <a:lnSpc>
                <a:spcPct val="120000"/>
              </a:lnSpc>
              <a:buFont typeface="Wingdings" pitchFamily="2" charset="2"/>
              <a:buChar char="Ø"/>
            </a:pPr>
            <a:r>
              <a:rPr lang="en-US" sz="2000" b="1" dirty="0" smtClean="0">
                <a:latin typeface="Times New Roman" pitchFamily="18" charset="0"/>
              </a:rPr>
              <a:t>Necessary condition : </a:t>
            </a:r>
            <a:r>
              <a:rPr lang="en-US" sz="2000" dirty="0" smtClean="0">
                <a:latin typeface="Times New Roman" pitchFamily="18" charset="0"/>
              </a:rPr>
              <a:t>For a single variable function </a:t>
            </a:r>
            <a:r>
              <a:rPr lang="en-US" sz="2000" i="1" dirty="0" smtClean="0">
                <a:latin typeface="Times New Roman" pitchFamily="18" charset="0"/>
              </a:rPr>
              <a:t>f</a:t>
            </a:r>
            <a:r>
              <a:rPr lang="en-US" sz="2000" dirty="0" smtClean="0">
                <a:latin typeface="Times New Roman" pitchFamily="18" charset="0"/>
              </a:rPr>
              <a:t>(</a:t>
            </a:r>
            <a:r>
              <a:rPr lang="en-US" sz="2000" i="1" dirty="0" smtClean="0">
                <a:latin typeface="Times New Roman" pitchFamily="18" charset="0"/>
              </a:rPr>
              <a:t>x</a:t>
            </a:r>
            <a:r>
              <a:rPr lang="en-US" sz="2000" dirty="0" smtClean="0">
                <a:latin typeface="Times New Roman" pitchFamily="18" charset="0"/>
              </a:rPr>
              <a:t>) defined for          </a:t>
            </a:r>
            <a:r>
              <a:rPr lang="en-US" sz="2000" i="1" dirty="0" smtClean="0">
                <a:latin typeface="Times New Roman" pitchFamily="18" charset="0"/>
              </a:rPr>
              <a:t>x</a:t>
            </a:r>
            <a:r>
              <a:rPr lang="en-US" sz="2000" dirty="0" smtClean="0">
                <a:latin typeface="Times New Roman" pitchFamily="18" charset="0"/>
              </a:rPr>
              <a:t>  	    which has a relative maximum at </a:t>
            </a:r>
            <a:r>
              <a:rPr lang="en-US" sz="2000" i="1" dirty="0" smtClean="0">
                <a:latin typeface="Times New Roman" pitchFamily="18" charset="0"/>
              </a:rPr>
              <a:t>x = x</a:t>
            </a:r>
            <a:r>
              <a:rPr lang="en-US" sz="2000" i="1" baseline="30000" dirty="0" smtClean="0">
                <a:latin typeface="Times New Roman" pitchFamily="18" charset="0"/>
              </a:rPr>
              <a:t>*</a:t>
            </a:r>
            <a:r>
              <a:rPr lang="en-US" sz="2000" i="1" dirty="0" smtClean="0">
                <a:latin typeface="Times New Roman" pitchFamily="18" charset="0"/>
              </a:rPr>
              <a:t> </a:t>
            </a:r>
            <a:r>
              <a:rPr lang="en-US" sz="2000" dirty="0" smtClean="0">
                <a:latin typeface="Times New Roman" pitchFamily="18" charset="0"/>
              </a:rPr>
              <a:t>,  </a:t>
            </a:r>
            <a:r>
              <a:rPr lang="en-US" sz="2000" i="1" dirty="0" smtClean="0">
                <a:latin typeface="Times New Roman" pitchFamily="18" charset="0"/>
              </a:rPr>
              <a:t>x</a:t>
            </a:r>
            <a:r>
              <a:rPr lang="en-US" sz="2000" baseline="30000" dirty="0" smtClean="0">
                <a:latin typeface="Times New Roman" pitchFamily="18" charset="0"/>
              </a:rPr>
              <a:t>*</a:t>
            </a:r>
            <a:r>
              <a:rPr lang="en-US" sz="2000" dirty="0" smtClean="0">
                <a:latin typeface="Times New Roman" pitchFamily="18" charset="0"/>
              </a:rPr>
              <a:t>             if the derivative </a:t>
            </a:r>
            <a:r>
              <a:rPr lang="en-US" sz="2000" i="1" dirty="0" smtClean="0">
                <a:latin typeface="Times New Roman" pitchFamily="18" charset="0"/>
              </a:rPr>
              <a:t>f</a:t>
            </a:r>
            <a:r>
              <a:rPr lang="en-US" sz="2000" dirty="0" smtClean="0">
                <a:latin typeface="Times New Roman" pitchFamily="18" charset="0"/>
              </a:rPr>
              <a:t> </a:t>
            </a:r>
            <a:r>
              <a:rPr lang="en-US" sz="2000" baseline="30000" dirty="0" smtClean="0">
                <a:latin typeface="Times New Roman" pitchFamily="18" charset="0"/>
              </a:rPr>
              <a:t>‘</a:t>
            </a:r>
            <a:r>
              <a:rPr lang="en-US" sz="2000" dirty="0" smtClean="0">
                <a:latin typeface="Times New Roman" pitchFamily="18" charset="0"/>
              </a:rPr>
              <a:t>(</a:t>
            </a:r>
            <a:r>
              <a:rPr lang="en-US" sz="2000" i="1" dirty="0" smtClean="0">
                <a:latin typeface="Times New Roman" pitchFamily="18" charset="0"/>
              </a:rPr>
              <a:t>x</a:t>
            </a:r>
            <a:r>
              <a:rPr lang="en-US" sz="2000" dirty="0" smtClean="0">
                <a:latin typeface="Times New Roman" pitchFamily="18" charset="0"/>
              </a:rPr>
              <a:t>) = </a:t>
            </a:r>
            <a:r>
              <a:rPr lang="en-US" sz="2000" i="1" dirty="0" err="1" smtClean="0">
                <a:latin typeface="Times New Roman" pitchFamily="18" charset="0"/>
              </a:rPr>
              <a:t>df</a:t>
            </a:r>
            <a:r>
              <a:rPr lang="en-US" sz="2000" dirty="0" smtClean="0">
                <a:latin typeface="Times New Roman" pitchFamily="18" charset="0"/>
              </a:rPr>
              <a:t>(</a:t>
            </a:r>
            <a:r>
              <a:rPr lang="en-US" sz="2000" i="1" dirty="0" smtClean="0">
                <a:latin typeface="Times New Roman" pitchFamily="18" charset="0"/>
              </a:rPr>
              <a:t>x</a:t>
            </a:r>
            <a:r>
              <a:rPr lang="en-US" sz="2000" dirty="0" smtClean="0">
                <a:latin typeface="Times New Roman" pitchFamily="18" charset="0"/>
              </a:rPr>
              <a:t>)</a:t>
            </a:r>
            <a:r>
              <a:rPr lang="en-US" sz="2000" i="1" dirty="0" smtClean="0">
                <a:latin typeface="Times New Roman" pitchFamily="18" charset="0"/>
              </a:rPr>
              <a:t>/dx </a:t>
            </a:r>
            <a:r>
              <a:rPr lang="en-US" sz="2000" dirty="0" smtClean="0">
                <a:latin typeface="Times New Roman" pitchFamily="18" charset="0"/>
              </a:rPr>
              <a:t>exists</a:t>
            </a:r>
            <a:r>
              <a:rPr lang="en-US" sz="2000" i="1" dirty="0" smtClean="0">
                <a:latin typeface="Times New Roman" pitchFamily="18" charset="0"/>
              </a:rPr>
              <a:t> </a:t>
            </a:r>
            <a:r>
              <a:rPr lang="en-US" sz="2000" dirty="0" smtClean="0">
                <a:latin typeface="Times New Roman" pitchFamily="18" charset="0"/>
              </a:rPr>
              <a:t>as a finite number at </a:t>
            </a:r>
            <a:r>
              <a:rPr lang="en-US" sz="2000" i="1" dirty="0" smtClean="0">
                <a:latin typeface="Times New Roman" pitchFamily="18" charset="0"/>
              </a:rPr>
              <a:t>x = x</a:t>
            </a:r>
            <a:r>
              <a:rPr lang="en-US" sz="2000" i="1" baseline="30000" dirty="0" smtClean="0">
                <a:latin typeface="Times New Roman" pitchFamily="18" charset="0"/>
              </a:rPr>
              <a:t>*</a:t>
            </a:r>
            <a:r>
              <a:rPr lang="en-US" sz="2000" dirty="0" smtClean="0">
                <a:latin typeface="Times New Roman" pitchFamily="18" charset="0"/>
              </a:rPr>
              <a:t> then</a:t>
            </a:r>
          </a:p>
          <a:p>
            <a:pPr eaLnBrk="1" hangingPunct="1">
              <a:lnSpc>
                <a:spcPct val="120000"/>
              </a:lnSpc>
              <a:buFont typeface="Wingdings" pitchFamily="2" charset="2"/>
              <a:buNone/>
            </a:pPr>
            <a:r>
              <a:rPr lang="en-US" sz="2000" dirty="0" smtClean="0">
                <a:latin typeface="Times New Roman" pitchFamily="18" charset="0"/>
              </a:rPr>
              <a:t>	 </a:t>
            </a:r>
            <a:r>
              <a:rPr lang="en-US" sz="2000" i="1" dirty="0" smtClean="0">
                <a:latin typeface="Times New Roman" pitchFamily="18" charset="0"/>
              </a:rPr>
              <a:t>f</a:t>
            </a:r>
            <a:r>
              <a:rPr lang="en-US" sz="2000" dirty="0" smtClean="0">
                <a:latin typeface="Times New Roman" pitchFamily="18" charset="0"/>
              </a:rPr>
              <a:t> </a:t>
            </a:r>
            <a:r>
              <a:rPr lang="en-US" sz="2000" baseline="30000" dirty="0" smtClean="0">
                <a:latin typeface="Times New Roman" pitchFamily="18" charset="0"/>
              </a:rPr>
              <a:t>‘</a:t>
            </a:r>
            <a:r>
              <a:rPr lang="en-US" sz="2000" dirty="0" smtClean="0">
                <a:latin typeface="Times New Roman" pitchFamily="18" charset="0"/>
              </a:rPr>
              <a:t>(</a:t>
            </a:r>
            <a:r>
              <a:rPr lang="en-US" sz="2000" i="1" dirty="0" smtClean="0">
                <a:latin typeface="Times New Roman" pitchFamily="18" charset="0"/>
              </a:rPr>
              <a:t>x*</a:t>
            </a:r>
            <a:r>
              <a:rPr lang="en-US" sz="2000" dirty="0" smtClean="0">
                <a:latin typeface="Times New Roman" pitchFamily="18" charset="0"/>
              </a:rPr>
              <a:t>) = 0. </a:t>
            </a:r>
          </a:p>
          <a:p>
            <a:pPr eaLnBrk="1" hangingPunct="1">
              <a:lnSpc>
                <a:spcPct val="120000"/>
              </a:lnSpc>
              <a:buFont typeface="Wingdings" pitchFamily="2" charset="2"/>
              <a:buChar char="Ø"/>
            </a:pPr>
            <a:r>
              <a:rPr lang="en-US" sz="2000" dirty="0" smtClean="0">
                <a:solidFill>
                  <a:srgbClr val="0000CC"/>
                </a:solidFill>
                <a:latin typeface="Times New Roman" pitchFamily="18" charset="0"/>
              </a:rPr>
              <a:t>Above theorem holds good for relative minimum as well. </a:t>
            </a:r>
          </a:p>
          <a:p>
            <a:pPr eaLnBrk="1" hangingPunct="1">
              <a:lnSpc>
                <a:spcPct val="120000"/>
              </a:lnSpc>
              <a:buFont typeface="Wingdings" pitchFamily="2" charset="2"/>
              <a:buChar char="Ø"/>
            </a:pPr>
            <a:r>
              <a:rPr lang="en-US" sz="2000" dirty="0" smtClean="0">
                <a:solidFill>
                  <a:srgbClr val="663300"/>
                </a:solidFill>
                <a:latin typeface="Times New Roman" pitchFamily="18" charset="0"/>
              </a:rPr>
              <a:t>Theorem only considers a domain where the function is continuous and derivative. </a:t>
            </a:r>
          </a:p>
          <a:p>
            <a:pPr eaLnBrk="1" hangingPunct="1">
              <a:lnSpc>
                <a:spcPct val="120000"/>
              </a:lnSpc>
              <a:buFont typeface="Wingdings" pitchFamily="2" charset="2"/>
              <a:buChar char="Ø"/>
            </a:pPr>
            <a:r>
              <a:rPr lang="en-US" sz="2000" dirty="0" smtClean="0">
                <a:solidFill>
                  <a:srgbClr val="0000CC"/>
                </a:solidFill>
                <a:latin typeface="Times New Roman" pitchFamily="18" charset="0"/>
              </a:rPr>
              <a:t>It does not indicate the outcome if a maxima or minima exists at a point where the derivative fails to exist. This scenario is shown in the figure below, where the slopes m</a:t>
            </a:r>
            <a:r>
              <a:rPr lang="en-US" sz="2000" baseline="-25000" dirty="0" smtClean="0">
                <a:solidFill>
                  <a:srgbClr val="0000CC"/>
                </a:solidFill>
                <a:latin typeface="Times New Roman" pitchFamily="18" charset="0"/>
              </a:rPr>
              <a:t>1 </a:t>
            </a:r>
            <a:r>
              <a:rPr lang="en-US" sz="2000" dirty="0" smtClean="0">
                <a:solidFill>
                  <a:srgbClr val="0000CC"/>
                </a:solidFill>
                <a:latin typeface="Times New Roman" pitchFamily="18" charset="0"/>
              </a:rPr>
              <a:t>and m</a:t>
            </a:r>
            <a:r>
              <a:rPr lang="en-US" sz="2000" baseline="-25000" dirty="0" smtClean="0">
                <a:solidFill>
                  <a:srgbClr val="0000CC"/>
                </a:solidFill>
                <a:latin typeface="Times New Roman" pitchFamily="18" charset="0"/>
              </a:rPr>
              <a:t>2</a:t>
            </a:r>
            <a:r>
              <a:rPr lang="en-US" sz="2000" dirty="0" smtClean="0">
                <a:solidFill>
                  <a:srgbClr val="0000CC"/>
                </a:solidFill>
                <a:latin typeface="Times New Roman" pitchFamily="18" charset="0"/>
              </a:rPr>
              <a:t> at the point of a maxima are unequal, hence cannot be found as depicted by the theorem. </a:t>
            </a:r>
          </a:p>
        </p:txBody>
      </p:sp>
      <p:graphicFrame>
        <p:nvGraphicFramePr>
          <p:cNvPr id="10" name="Object 9"/>
          <p:cNvGraphicFramePr>
            <a:graphicFrameLocks noChangeAspect="1"/>
          </p:cNvGraphicFramePr>
          <p:nvPr>
            <p:extLst>
              <p:ext uri="{D42A27DB-BD31-4B8C-83A1-F6EECF244321}">
                <p14:modId xmlns:p14="http://schemas.microsoft.com/office/powerpoint/2010/main" val="2473442873"/>
              </p:ext>
            </p:extLst>
          </p:nvPr>
        </p:nvGraphicFramePr>
        <p:xfrm>
          <a:off x="990600" y="2514600"/>
          <a:ext cx="747712" cy="327025"/>
        </p:xfrm>
        <a:graphic>
          <a:graphicData uri="http://schemas.openxmlformats.org/presentationml/2006/ole">
            <mc:AlternateContent xmlns:mc="http://schemas.openxmlformats.org/markup-compatibility/2006">
              <mc:Choice xmlns:v="urn:schemas-microsoft-com:vml" Requires="v">
                <p:oleObj spid="_x0000_s4372" name="Equation" r:id="rId7" imgW="457002" imgH="203112" progId="Equation.DSMT4">
                  <p:embed/>
                </p:oleObj>
              </mc:Choice>
              <mc:Fallback>
                <p:oleObj name="Equation" r:id="rId7" imgW="457002" imgH="203112"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7477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27131109"/>
              </p:ext>
            </p:extLst>
          </p:nvPr>
        </p:nvGraphicFramePr>
        <p:xfrm>
          <a:off x="6248400" y="2514600"/>
          <a:ext cx="777875" cy="339725"/>
        </p:xfrm>
        <a:graphic>
          <a:graphicData uri="http://schemas.openxmlformats.org/presentationml/2006/ole">
            <mc:AlternateContent xmlns:mc="http://schemas.openxmlformats.org/markup-compatibility/2006">
              <mc:Choice xmlns:v="urn:schemas-microsoft-com:vml" Requires="v">
                <p:oleObj spid="_x0000_s4373" name="Equation" r:id="rId8" imgW="457002" imgH="203112" progId="Equation.DSMT4">
                  <p:embed/>
                </p:oleObj>
              </mc:Choice>
              <mc:Fallback>
                <p:oleObj name="Equation" r:id="rId8" imgW="457002" imgH="203112"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514600"/>
                        <a:ext cx="7778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2758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Cont............................................</a:t>
            </a:r>
            <a:endParaRPr lang="en-US" sz="36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81</a:t>
            </a:fld>
            <a:endParaRPr lang="en-US"/>
          </a:p>
        </p:txBody>
      </p:sp>
      <p:pic>
        <p:nvPicPr>
          <p:cNvPr id="6"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3962400" cy="3124200"/>
          </a:xfrm>
          <a:noFill/>
        </p:spPr>
      </p:pic>
      <p:sp>
        <p:nvSpPr>
          <p:cNvPr id="7" name="Rectangle 11"/>
          <p:cNvSpPr>
            <a:spLocks noChangeArrowheads="1"/>
          </p:cNvSpPr>
          <p:nvPr/>
        </p:nvSpPr>
        <p:spPr bwMode="auto">
          <a:xfrm>
            <a:off x="4267200" y="1143000"/>
            <a:ext cx="4724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tx1"/>
              </a:buClr>
              <a:buSzPct val="75000"/>
              <a:buFont typeface="Wingdings" pitchFamily="2" charset="2"/>
              <a:buNone/>
            </a:pPr>
            <a:r>
              <a:rPr lang="en-US" sz="2000" dirty="0">
                <a:solidFill>
                  <a:srgbClr val="663300"/>
                </a:solidFill>
                <a:latin typeface="Times New Roman" pitchFamily="18" charset="0"/>
              </a:rPr>
              <a:t>Salient features:</a:t>
            </a:r>
          </a:p>
          <a:p>
            <a:pPr marL="342900" indent="-342900" eaLnBrk="1" hangingPunct="1">
              <a:spcBef>
                <a:spcPct val="20000"/>
              </a:spcBef>
              <a:buClr>
                <a:schemeClr val="tx1"/>
              </a:buClr>
              <a:buSzPct val="75000"/>
              <a:buFont typeface="Wingdings" pitchFamily="2" charset="2"/>
              <a:buChar char="l"/>
            </a:pPr>
            <a:r>
              <a:rPr lang="en-US" sz="2000" dirty="0">
                <a:solidFill>
                  <a:srgbClr val="0000CC"/>
                </a:solidFill>
                <a:latin typeface="Times New Roman" pitchFamily="18" charset="0"/>
              </a:rPr>
              <a:t>Theorem does not consider if the maxima or minima occurs at the end point of the interval of definition. </a:t>
            </a:r>
          </a:p>
          <a:p>
            <a:pPr marL="342900" indent="-342900" eaLnBrk="1" hangingPunct="1">
              <a:spcBef>
                <a:spcPct val="20000"/>
              </a:spcBef>
              <a:buClr>
                <a:schemeClr val="tx1"/>
              </a:buClr>
              <a:buSzPct val="75000"/>
              <a:buFont typeface="Wingdings" pitchFamily="2" charset="2"/>
              <a:buChar char="l"/>
            </a:pPr>
            <a:r>
              <a:rPr lang="en-US" sz="2000" dirty="0">
                <a:solidFill>
                  <a:srgbClr val="663300"/>
                </a:solidFill>
                <a:latin typeface="Times New Roman" pitchFamily="18" charset="0"/>
              </a:rPr>
              <a:t>Theorem does not say that the function will have a maximum or minimum at every point where    </a:t>
            </a:r>
            <a:r>
              <a:rPr lang="en-US" sz="2000" i="1" dirty="0">
                <a:solidFill>
                  <a:srgbClr val="663300"/>
                </a:solidFill>
                <a:latin typeface="Times New Roman" pitchFamily="18" charset="0"/>
              </a:rPr>
              <a:t>f</a:t>
            </a:r>
            <a:r>
              <a:rPr lang="en-US" sz="2000" dirty="0">
                <a:solidFill>
                  <a:srgbClr val="663300"/>
                </a:solidFill>
                <a:latin typeface="Times New Roman" pitchFamily="18" charset="0"/>
              </a:rPr>
              <a:t> </a:t>
            </a:r>
            <a:r>
              <a:rPr lang="en-US" sz="2000" baseline="30000" dirty="0">
                <a:solidFill>
                  <a:srgbClr val="663300"/>
                </a:solidFill>
                <a:latin typeface="Times New Roman" pitchFamily="18" charset="0"/>
              </a:rPr>
              <a:t>’</a:t>
            </a:r>
            <a:r>
              <a:rPr lang="en-US" sz="2000" dirty="0">
                <a:solidFill>
                  <a:srgbClr val="663300"/>
                </a:solidFill>
                <a:latin typeface="Times New Roman" pitchFamily="18" charset="0"/>
              </a:rPr>
              <a:t>(</a:t>
            </a:r>
            <a:r>
              <a:rPr lang="en-US" sz="2000" i="1" dirty="0">
                <a:solidFill>
                  <a:srgbClr val="663300"/>
                </a:solidFill>
                <a:latin typeface="Times New Roman" pitchFamily="18" charset="0"/>
              </a:rPr>
              <a:t>x</a:t>
            </a:r>
            <a:r>
              <a:rPr lang="en-US" sz="2000" dirty="0">
                <a:solidFill>
                  <a:srgbClr val="663300"/>
                </a:solidFill>
                <a:latin typeface="Times New Roman" pitchFamily="18" charset="0"/>
              </a:rPr>
              <a:t>) = 0, since this condition</a:t>
            </a:r>
          </a:p>
          <a:p>
            <a:pPr marL="342900" indent="-342900" eaLnBrk="1" hangingPunct="1">
              <a:spcBef>
                <a:spcPct val="20000"/>
              </a:spcBef>
              <a:buClr>
                <a:schemeClr val="tx1"/>
              </a:buClr>
              <a:buSzPct val="75000"/>
              <a:buFont typeface="Wingdings" pitchFamily="2" charset="2"/>
              <a:buNone/>
            </a:pPr>
            <a:r>
              <a:rPr lang="en-US" sz="2000" dirty="0">
                <a:solidFill>
                  <a:srgbClr val="663300"/>
                </a:solidFill>
                <a:latin typeface="Times New Roman" pitchFamily="18" charset="0"/>
              </a:rPr>
              <a:t>	</a:t>
            </a:r>
            <a:r>
              <a:rPr lang="en-US" sz="2000" i="1" dirty="0">
                <a:solidFill>
                  <a:srgbClr val="663300"/>
                </a:solidFill>
                <a:latin typeface="Times New Roman" pitchFamily="18" charset="0"/>
              </a:rPr>
              <a:t>f</a:t>
            </a:r>
            <a:r>
              <a:rPr lang="en-US" sz="2000" dirty="0">
                <a:solidFill>
                  <a:srgbClr val="663300"/>
                </a:solidFill>
                <a:latin typeface="Times New Roman" pitchFamily="18" charset="0"/>
              </a:rPr>
              <a:t> </a:t>
            </a:r>
            <a:r>
              <a:rPr lang="en-US" sz="2000" baseline="30000" dirty="0">
                <a:solidFill>
                  <a:srgbClr val="663300"/>
                </a:solidFill>
                <a:latin typeface="Times New Roman" pitchFamily="18" charset="0"/>
              </a:rPr>
              <a:t>’</a:t>
            </a:r>
            <a:r>
              <a:rPr lang="en-US" sz="2000" dirty="0">
                <a:solidFill>
                  <a:srgbClr val="663300"/>
                </a:solidFill>
                <a:latin typeface="Times New Roman" pitchFamily="18" charset="0"/>
              </a:rPr>
              <a:t>(</a:t>
            </a:r>
            <a:r>
              <a:rPr lang="en-US" sz="2000" i="1" dirty="0">
                <a:solidFill>
                  <a:srgbClr val="663300"/>
                </a:solidFill>
                <a:latin typeface="Times New Roman" pitchFamily="18" charset="0"/>
              </a:rPr>
              <a:t>x</a:t>
            </a:r>
            <a:r>
              <a:rPr lang="en-US" sz="2000" dirty="0">
                <a:solidFill>
                  <a:srgbClr val="663300"/>
                </a:solidFill>
                <a:latin typeface="Times New Roman" pitchFamily="18" charset="0"/>
              </a:rPr>
              <a:t>) = 0 is for stationary points which include inflection points which do not mean a maxima or a minima. </a:t>
            </a:r>
          </a:p>
          <a:p>
            <a:pPr marL="342900" indent="-342900" eaLnBrk="1" hangingPunct="1">
              <a:spcBef>
                <a:spcPct val="20000"/>
              </a:spcBef>
              <a:buClr>
                <a:schemeClr val="tx1"/>
              </a:buClr>
              <a:buSzPct val="75000"/>
              <a:buFont typeface="Wingdings" pitchFamily="2" charset="2"/>
              <a:buChar char="l"/>
            </a:pPr>
            <a:endParaRPr lang="en-US" sz="2000" dirty="0">
              <a:solidFill>
                <a:srgbClr val="663300"/>
              </a:solidFill>
              <a:latin typeface="Times New Roman" pitchFamily="18" charset="0"/>
            </a:endParaRPr>
          </a:p>
        </p:txBody>
      </p:sp>
    </p:spTree>
    <p:extLst>
      <p:ext uri="{BB962C8B-B14F-4D97-AF65-F5344CB8AC3E}">
        <p14:creationId xmlns:p14="http://schemas.microsoft.com/office/powerpoint/2010/main" val="21411686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Cont...........................</a:t>
            </a:r>
            <a:endParaRPr lang="en-US" sz="36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82</a:t>
            </a:fld>
            <a:endParaRPr lang="en-US"/>
          </a:p>
        </p:txBody>
      </p:sp>
      <p:sp>
        <p:nvSpPr>
          <p:cNvPr id="6" name="Rectangle 3"/>
          <p:cNvSpPr>
            <a:spLocks noGrp="1" noChangeArrowheads="1"/>
          </p:cNvSpPr>
          <p:nvPr>
            <p:ph idx="1"/>
          </p:nvPr>
        </p:nvSpPr>
        <p:spPr>
          <a:xfrm>
            <a:off x="457200" y="1066800"/>
            <a:ext cx="8229600" cy="5059363"/>
          </a:xfrm>
        </p:spPr>
        <p:txBody>
          <a:bodyPr/>
          <a:lstStyle/>
          <a:p>
            <a:pPr eaLnBrk="1" hangingPunct="1">
              <a:lnSpc>
                <a:spcPct val="200000"/>
              </a:lnSpc>
            </a:pPr>
            <a:r>
              <a:rPr lang="en-US" sz="2000" dirty="0" smtClean="0">
                <a:solidFill>
                  <a:srgbClr val="663300"/>
                </a:solidFill>
                <a:latin typeface="Times New Roman" pitchFamily="18" charset="0"/>
              </a:rPr>
              <a:t>For the same function stated above let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 . . =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(n-1)</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0, but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(n)</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0, then it can be said that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is </a:t>
            </a:r>
          </a:p>
          <a:p>
            <a:pPr lvl="1" eaLnBrk="1" hangingPunct="1">
              <a:lnSpc>
                <a:spcPct val="200000"/>
              </a:lnSpc>
            </a:pPr>
            <a:r>
              <a:rPr lang="en-US" sz="2000" dirty="0" smtClean="0">
                <a:solidFill>
                  <a:srgbClr val="663300"/>
                </a:solidFill>
                <a:latin typeface="Times New Roman" pitchFamily="18" charset="0"/>
              </a:rPr>
              <a:t>(a) a minimum value of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i="1" dirty="0" smtClean="0">
                <a:solidFill>
                  <a:srgbClr val="663300"/>
                </a:solidFill>
                <a:latin typeface="Times New Roman" pitchFamily="18" charset="0"/>
              </a:rPr>
              <a:t>x</a:t>
            </a:r>
            <a:r>
              <a:rPr lang="en-US" sz="2000" dirty="0" smtClean="0">
                <a:solidFill>
                  <a:srgbClr val="663300"/>
                </a:solidFill>
                <a:latin typeface="Times New Roman" pitchFamily="18" charset="0"/>
              </a:rPr>
              <a:t>) if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(n)</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&gt; 0 and </a:t>
            </a:r>
            <a:r>
              <a:rPr lang="en-US" sz="2000" i="1" dirty="0" smtClean="0">
                <a:solidFill>
                  <a:srgbClr val="663300"/>
                </a:solidFill>
                <a:latin typeface="Times New Roman" pitchFamily="18" charset="0"/>
              </a:rPr>
              <a:t>n</a:t>
            </a:r>
            <a:r>
              <a:rPr lang="en-US" sz="2000" dirty="0" smtClean="0">
                <a:solidFill>
                  <a:srgbClr val="663300"/>
                </a:solidFill>
                <a:latin typeface="Times New Roman" pitchFamily="18" charset="0"/>
              </a:rPr>
              <a:t> is even</a:t>
            </a:r>
          </a:p>
          <a:p>
            <a:pPr lvl="1" eaLnBrk="1" hangingPunct="1">
              <a:lnSpc>
                <a:spcPct val="200000"/>
              </a:lnSpc>
            </a:pPr>
            <a:r>
              <a:rPr lang="en-US" sz="2000" dirty="0" smtClean="0">
                <a:solidFill>
                  <a:srgbClr val="663300"/>
                </a:solidFill>
                <a:latin typeface="Times New Roman" pitchFamily="18" charset="0"/>
              </a:rPr>
              <a:t>(b) a maximum value of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i="1" dirty="0" smtClean="0">
                <a:solidFill>
                  <a:srgbClr val="663300"/>
                </a:solidFill>
                <a:latin typeface="Times New Roman" pitchFamily="18" charset="0"/>
              </a:rPr>
              <a:t>x</a:t>
            </a:r>
            <a:r>
              <a:rPr lang="en-US" sz="2000" dirty="0" smtClean="0">
                <a:solidFill>
                  <a:srgbClr val="663300"/>
                </a:solidFill>
                <a:latin typeface="Times New Roman" pitchFamily="18" charset="0"/>
              </a:rPr>
              <a:t>)  if </a:t>
            </a:r>
            <a:r>
              <a:rPr lang="en-US" sz="2000" i="1" dirty="0" smtClean="0">
                <a:solidFill>
                  <a:srgbClr val="663300"/>
                </a:solidFill>
                <a:latin typeface="Times New Roman" pitchFamily="18" charset="0"/>
              </a:rPr>
              <a:t>f</a:t>
            </a:r>
            <a:r>
              <a:rPr lang="en-US" sz="2000" dirty="0" smtClean="0">
                <a:solidFill>
                  <a:srgbClr val="663300"/>
                </a:solidFill>
                <a:latin typeface="Times New Roman" pitchFamily="18" charset="0"/>
              </a:rPr>
              <a:t> </a:t>
            </a:r>
            <a:r>
              <a:rPr lang="en-US" sz="2000" baseline="30000" dirty="0" smtClean="0">
                <a:solidFill>
                  <a:srgbClr val="663300"/>
                </a:solidFill>
                <a:latin typeface="Times New Roman" pitchFamily="18" charset="0"/>
              </a:rPr>
              <a:t>(n)</a:t>
            </a:r>
            <a:r>
              <a:rPr lang="en-US" sz="2000" dirty="0" smtClean="0">
                <a:solidFill>
                  <a:srgbClr val="663300"/>
                </a:solidFill>
                <a:latin typeface="Times New Roman" pitchFamily="18" charset="0"/>
              </a:rPr>
              <a:t>(</a:t>
            </a:r>
            <a:r>
              <a:rPr lang="en-US" sz="2000" i="1" dirty="0" smtClean="0">
                <a:solidFill>
                  <a:srgbClr val="663300"/>
                </a:solidFill>
                <a:latin typeface="Times New Roman" pitchFamily="18" charset="0"/>
              </a:rPr>
              <a:t>x</a:t>
            </a:r>
            <a:r>
              <a:rPr lang="en-US" sz="2000" i="1"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&lt; 0 and </a:t>
            </a:r>
            <a:r>
              <a:rPr lang="en-US" sz="2000" i="1" dirty="0" smtClean="0">
                <a:solidFill>
                  <a:srgbClr val="663300"/>
                </a:solidFill>
                <a:latin typeface="Times New Roman" pitchFamily="18" charset="0"/>
              </a:rPr>
              <a:t>n</a:t>
            </a:r>
            <a:r>
              <a:rPr lang="en-US" sz="2000" dirty="0" smtClean="0">
                <a:solidFill>
                  <a:srgbClr val="663300"/>
                </a:solidFill>
                <a:latin typeface="Times New Roman" pitchFamily="18" charset="0"/>
              </a:rPr>
              <a:t> is even</a:t>
            </a:r>
          </a:p>
          <a:p>
            <a:pPr lvl="1" eaLnBrk="1" hangingPunct="1">
              <a:lnSpc>
                <a:spcPct val="200000"/>
              </a:lnSpc>
            </a:pPr>
            <a:r>
              <a:rPr lang="en-US" sz="2000" dirty="0" smtClean="0">
                <a:solidFill>
                  <a:srgbClr val="663300"/>
                </a:solidFill>
                <a:latin typeface="Times New Roman" pitchFamily="18" charset="0"/>
              </a:rPr>
              <a:t>(c) neither a maximum or a minimum if </a:t>
            </a:r>
            <a:r>
              <a:rPr lang="en-US" sz="2000" i="1" dirty="0" smtClean="0">
                <a:solidFill>
                  <a:srgbClr val="663300"/>
                </a:solidFill>
                <a:latin typeface="Times New Roman" pitchFamily="18" charset="0"/>
              </a:rPr>
              <a:t>n</a:t>
            </a:r>
            <a:r>
              <a:rPr lang="en-US" sz="2000" dirty="0" smtClean="0">
                <a:solidFill>
                  <a:srgbClr val="663300"/>
                </a:solidFill>
                <a:latin typeface="Times New Roman" pitchFamily="18" charset="0"/>
              </a:rPr>
              <a:t> is odd </a:t>
            </a:r>
          </a:p>
        </p:txBody>
      </p:sp>
    </p:spTree>
    <p:extLst>
      <p:ext uri="{BB962C8B-B14F-4D97-AF65-F5344CB8AC3E}">
        <p14:creationId xmlns:p14="http://schemas.microsoft.com/office/powerpoint/2010/main" val="21124222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83</a:t>
            </a:fld>
            <a:endParaRPr lang="en-US"/>
          </a:p>
        </p:txBody>
      </p:sp>
      <p:sp>
        <p:nvSpPr>
          <p:cNvPr id="7" name="AutoShape 2"/>
          <p:cNvSpPr>
            <a:spLocks noGrp="1" noChangeArrowheads="1"/>
          </p:cNvSpPr>
          <p:nvPr>
            <p:ph type="title"/>
          </p:nvPr>
        </p:nvSpPr>
        <p:spPr>
          <a:xfrm>
            <a:off x="457200" y="274638"/>
            <a:ext cx="8229600" cy="563562"/>
          </a:xfrm>
        </p:spPr>
        <p:txBody>
          <a:bodyPr>
            <a:normAutofit fontScale="90000"/>
          </a:bodyPr>
          <a:lstStyle/>
          <a:p>
            <a:pPr eaLnBrk="1" hangingPunct="1"/>
            <a:r>
              <a:rPr lang="en-US" smtClean="0">
                <a:latin typeface="Times New Roman" pitchFamily="18" charset="0"/>
              </a:rPr>
              <a:t>Example 1</a:t>
            </a:r>
          </a:p>
        </p:txBody>
      </p:sp>
      <p:sp>
        <p:nvSpPr>
          <p:cNvPr id="8" name="Rectangle 3"/>
          <p:cNvSpPr>
            <a:spLocks noGrp="1" noChangeArrowheads="1"/>
          </p:cNvSpPr>
          <p:nvPr>
            <p:ph idx="1"/>
          </p:nvPr>
        </p:nvSpPr>
        <p:spPr>
          <a:xfrm>
            <a:off x="457200" y="990600"/>
            <a:ext cx="8229600" cy="5135563"/>
          </a:xfrm>
        </p:spPr>
        <p:txBody>
          <a:bodyPr/>
          <a:lstStyle/>
          <a:p>
            <a:pPr marL="0" indent="0" eaLnBrk="1" hangingPunct="1">
              <a:lnSpc>
                <a:spcPct val="90000"/>
              </a:lnSpc>
              <a:buFont typeface="Wingdings" pitchFamily="2" charset="2"/>
              <a:buNone/>
            </a:pPr>
            <a:r>
              <a:rPr lang="en-US" sz="2400" i="1" dirty="0" smtClean="0">
                <a:latin typeface="Times New Roman" pitchFamily="18" charset="0"/>
              </a:rPr>
              <a:t>Find the optimum value of the function  </a:t>
            </a:r>
          </a:p>
          <a:p>
            <a:pPr marL="0" indent="0" eaLnBrk="1" hangingPunct="1">
              <a:lnSpc>
                <a:spcPct val="90000"/>
              </a:lnSpc>
              <a:buFont typeface="Wingdings" pitchFamily="2" charset="2"/>
              <a:buNone/>
            </a:pPr>
            <a:r>
              <a:rPr lang="en-US" sz="2400" i="1" dirty="0" smtClean="0">
                <a:latin typeface="Times New Roman" pitchFamily="18" charset="0"/>
              </a:rPr>
              <a:t>and also state if the function attains a maximum or a</a:t>
            </a:r>
          </a:p>
          <a:p>
            <a:pPr marL="0" indent="0" eaLnBrk="1" hangingPunct="1">
              <a:lnSpc>
                <a:spcPct val="90000"/>
              </a:lnSpc>
              <a:buFont typeface="Wingdings" pitchFamily="2" charset="2"/>
              <a:buNone/>
            </a:pPr>
            <a:r>
              <a:rPr lang="en-US" sz="2400" i="1" dirty="0" smtClean="0">
                <a:latin typeface="Times New Roman" pitchFamily="18" charset="0"/>
              </a:rPr>
              <a:t>minimum</a:t>
            </a:r>
            <a:r>
              <a:rPr lang="en-US" sz="2400" dirty="0" smtClean="0">
                <a:latin typeface="Times New Roman" pitchFamily="18" charset="0"/>
              </a:rPr>
              <a:t>. </a:t>
            </a:r>
            <a:endParaRPr lang="en-US" sz="2400" i="1" dirty="0" smtClean="0">
              <a:latin typeface="Times New Roman" pitchFamily="18" charset="0"/>
            </a:endParaRPr>
          </a:p>
          <a:p>
            <a:pPr marL="0" indent="0" eaLnBrk="1" hangingPunct="1">
              <a:lnSpc>
                <a:spcPct val="125000"/>
              </a:lnSpc>
              <a:buFont typeface="Wingdings" pitchFamily="2" charset="2"/>
              <a:buNone/>
            </a:pPr>
            <a:r>
              <a:rPr lang="en-US" sz="2000" i="1" u="sng" dirty="0" smtClean="0">
                <a:solidFill>
                  <a:srgbClr val="663300"/>
                </a:solidFill>
                <a:latin typeface="Times New Roman" pitchFamily="18" charset="0"/>
              </a:rPr>
              <a:t>Solution </a:t>
            </a:r>
            <a:endParaRPr lang="en-US" sz="2000" u="sng" dirty="0" smtClean="0">
              <a:solidFill>
                <a:srgbClr val="663300"/>
              </a:solidFill>
              <a:latin typeface="Times New Roman" pitchFamily="18" charset="0"/>
            </a:endParaRPr>
          </a:p>
          <a:p>
            <a:pPr marL="0" indent="0" eaLnBrk="1" hangingPunct="1">
              <a:lnSpc>
                <a:spcPct val="125000"/>
              </a:lnSpc>
              <a:buFont typeface="Wingdings" pitchFamily="2" charset="2"/>
              <a:buNone/>
            </a:pPr>
            <a:r>
              <a:rPr lang="en-US" sz="2000" dirty="0" smtClean="0">
                <a:solidFill>
                  <a:srgbClr val="663300"/>
                </a:solidFill>
                <a:latin typeface="Times New Roman" pitchFamily="18" charset="0"/>
              </a:rPr>
              <a:t>For maxima or minima, </a:t>
            </a:r>
          </a:p>
          <a:p>
            <a:pPr marL="0" indent="0" eaLnBrk="1" hangingPunct="1">
              <a:lnSpc>
                <a:spcPct val="125000"/>
              </a:lnSpc>
              <a:buFont typeface="Wingdings" pitchFamily="2" charset="2"/>
              <a:buNone/>
            </a:pPr>
            <a:r>
              <a:rPr lang="en-US" sz="2000" dirty="0" smtClean="0">
                <a:solidFill>
                  <a:srgbClr val="663300"/>
                </a:solidFill>
                <a:latin typeface="Times New Roman" pitchFamily="18" charset="0"/>
              </a:rPr>
              <a:t>or 			     </a:t>
            </a:r>
            <a:r>
              <a:rPr lang="en-US" sz="2000" i="1" dirty="0" smtClean="0">
                <a:solidFill>
                  <a:srgbClr val="663300"/>
                </a:solidFill>
                <a:latin typeface="Times New Roman" pitchFamily="18" charset="0"/>
              </a:rPr>
              <a:t>x</a:t>
            </a:r>
            <a:r>
              <a:rPr lang="en-US" sz="2000"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-3/2 </a:t>
            </a:r>
          </a:p>
          <a:p>
            <a:pPr marL="0" indent="0" eaLnBrk="1" hangingPunct="1">
              <a:lnSpc>
                <a:spcPct val="125000"/>
              </a:lnSpc>
              <a:buFont typeface="Wingdings" pitchFamily="2" charset="2"/>
              <a:buNone/>
            </a:pPr>
            <a:r>
              <a:rPr lang="en-US" sz="2000" dirty="0" smtClean="0">
                <a:solidFill>
                  <a:srgbClr val="663300"/>
                </a:solidFill>
                <a:latin typeface="Times New Roman" pitchFamily="18" charset="0"/>
              </a:rPr>
              <a:t>                  			     is positive . </a:t>
            </a:r>
          </a:p>
          <a:p>
            <a:pPr marL="0" indent="0" eaLnBrk="1" hangingPunct="1">
              <a:lnSpc>
                <a:spcPct val="125000"/>
              </a:lnSpc>
              <a:buFont typeface="Wingdings" pitchFamily="2" charset="2"/>
              <a:buNone/>
            </a:pPr>
            <a:r>
              <a:rPr lang="en-US" sz="2000" dirty="0" smtClean="0">
                <a:solidFill>
                  <a:srgbClr val="663300"/>
                </a:solidFill>
                <a:latin typeface="Times New Roman" pitchFamily="18" charset="0"/>
              </a:rPr>
              <a:t>Hence the point  </a:t>
            </a:r>
            <a:r>
              <a:rPr lang="en-US" sz="2000" i="1" dirty="0" smtClean="0">
                <a:solidFill>
                  <a:srgbClr val="663300"/>
                </a:solidFill>
                <a:latin typeface="Times New Roman" pitchFamily="18" charset="0"/>
              </a:rPr>
              <a:t>x</a:t>
            </a:r>
            <a:r>
              <a:rPr lang="en-US" sz="2000" baseline="30000" dirty="0" smtClean="0">
                <a:solidFill>
                  <a:srgbClr val="663300"/>
                </a:solidFill>
                <a:latin typeface="Times New Roman" pitchFamily="18" charset="0"/>
              </a:rPr>
              <a:t>*</a:t>
            </a:r>
            <a:r>
              <a:rPr lang="en-US" sz="2000" dirty="0" smtClean="0">
                <a:solidFill>
                  <a:srgbClr val="663300"/>
                </a:solidFill>
                <a:latin typeface="Times New Roman" pitchFamily="18" charset="0"/>
              </a:rPr>
              <a:t> = -3/2  is a point of minima and the function attains a minimum value of  -29/4  at this point.</a:t>
            </a:r>
          </a:p>
        </p:txBody>
      </p:sp>
      <p:graphicFrame>
        <p:nvGraphicFramePr>
          <p:cNvPr id="9" name="Object 8"/>
          <p:cNvGraphicFramePr>
            <a:graphicFrameLocks noChangeAspect="1"/>
          </p:cNvGraphicFramePr>
          <p:nvPr>
            <p:extLst>
              <p:ext uri="{D42A27DB-BD31-4B8C-83A1-F6EECF244321}">
                <p14:modId xmlns:p14="http://schemas.microsoft.com/office/powerpoint/2010/main" val="1065350723"/>
              </p:ext>
            </p:extLst>
          </p:nvPr>
        </p:nvGraphicFramePr>
        <p:xfrm>
          <a:off x="3200400" y="2667000"/>
          <a:ext cx="2133600" cy="382587"/>
        </p:xfrm>
        <a:graphic>
          <a:graphicData uri="http://schemas.openxmlformats.org/presentationml/2006/ole">
            <mc:AlternateContent xmlns:mc="http://schemas.openxmlformats.org/markup-compatibility/2006">
              <mc:Choice xmlns:v="urn:schemas-microsoft-com:vml" Requires="v">
                <p:oleObj spid="_x0000_s5255" name="Equation" r:id="rId3" imgW="1117115" imgH="203112" progId="Equation.DSMT4">
                  <p:embed/>
                </p:oleObj>
              </mc:Choice>
              <mc:Fallback>
                <p:oleObj name="Equation" r:id="rId3" imgW="1117115" imgH="203112"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667000"/>
                        <a:ext cx="21336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78969415"/>
              </p:ext>
            </p:extLst>
          </p:nvPr>
        </p:nvGraphicFramePr>
        <p:xfrm>
          <a:off x="3124200" y="3581400"/>
          <a:ext cx="1262063" cy="363538"/>
        </p:xfrm>
        <a:graphic>
          <a:graphicData uri="http://schemas.openxmlformats.org/presentationml/2006/ole">
            <mc:AlternateContent xmlns:mc="http://schemas.openxmlformats.org/markup-compatibility/2006">
              <mc:Choice xmlns:v="urn:schemas-microsoft-com:vml" Requires="v">
                <p:oleObj spid="_x0000_s5256" name="Equation" r:id="rId5" imgW="698197" imgH="203112" progId="Equation.DSMT4">
                  <p:embed/>
                </p:oleObj>
              </mc:Choice>
              <mc:Fallback>
                <p:oleObj name="Equation" r:id="rId5" imgW="698197" imgH="203112"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581400"/>
                        <a:ext cx="12620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46"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990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501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84</a:t>
            </a:fld>
            <a:endParaRPr lang="en-US"/>
          </a:p>
        </p:txBody>
      </p:sp>
      <p:sp>
        <p:nvSpPr>
          <p:cNvPr id="6" name="AutoShape 2"/>
          <p:cNvSpPr>
            <a:spLocks noGrp="1" noChangeArrowheads="1"/>
          </p:cNvSpPr>
          <p:nvPr>
            <p:ph type="title"/>
          </p:nvPr>
        </p:nvSpPr>
        <p:spPr>
          <a:xfrm>
            <a:off x="457200" y="274638"/>
            <a:ext cx="8229600" cy="639762"/>
          </a:xfrm>
        </p:spPr>
        <p:txBody>
          <a:bodyPr>
            <a:normAutofit fontScale="90000"/>
          </a:bodyPr>
          <a:lstStyle/>
          <a:p>
            <a:pPr eaLnBrk="1" hangingPunct="1"/>
            <a:r>
              <a:rPr lang="en-US" dirty="0" smtClean="0">
                <a:latin typeface="Times New Roman" pitchFamily="18" charset="0"/>
              </a:rPr>
              <a:t>Example 2</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79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3377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85</a:t>
            </a:fld>
            <a:endParaRPr lang="en-US"/>
          </a:p>
        </p:txBody>
      </p:sp>
      <p:sp>
        <p:nvSpPr>
          <p:cNvPr id="6" name="AutoShape 2"/>
          <p:cNvSpPr>
            <a:spLocks noGrp="1" noChangeArrowheads="1"/>
          </p:cNvSpPr>
          <p:nvPr>
            <p:ph type="title"/>
          </p:nvPr>
        </p:nvSpPr>
        <p:spPr>
          <a:xfrm>
            <a:off x="457200" y="76200"/>
            <a:ext cx="8229600" cy="639762"/>
          </a:xfrm>
        </p:spPr>
        <p:txBody>
          <a:bodyPr>
            <a:normAutofit fontScale="90000"/>
          </a:bodyPr>
          <a:lstStyle/>
          <a:p>
            <a:pPr eaLnBrk="1" hangingPunct="1"/>
            <a:r>
              <a:rPr lang="en-US" dirty="0" smtClean="0">
                <a:latin typeface="Times New Roman" pitchFamily="18" charset="0"/>
              </a:rPr>
              <a:t>Functions of two variables </a:t>
            </a:r>
          </a:p>
        </p:txBody>
      </p:sp>
      <p:sp>
        <p:nvSpPr>
          <p:cNvPr id="7" name="Rectangle 3"/>
          <p:cNvSpPr>
            <a:spLocks noGrp="1" noChangeArrowheads="1"/>
          </p:cNvSpPr>
          <p:nvPr>
            <p:ph idx="1"/>
          </p:nvPr>
        </p:nvSpPr>
        <p:spPr>
          <a:xfrm>
            <a:off x="304800" y="914400"/>
            <a:ext cx="8610600" cy="5211763"/>
          </a:xfrm>
        </p:spPr>
        <p:txBody>
          <a:bodyPr/>
          <a:lstStyle/>
          <a:p>
            <a:pPr eaLnBrk="1" hangingPunct="1">
              <a:lnSpc>
                <a:spcPct val="130000"/>
              </a:lnSpc>
              <a:buFont typeface="Wingdings" pitchFamily="2" charset="2"/>
              <a:buChar char="Ø"/>
            </a:pPr>
            <a:r>
              <a:rPr lang="en-US" sz="1800" dirty="0" smtClean="0">
                <a:solidFill>
                  <a:srgbClr val="663300"/>
                </a:solidFill>
                <a:latin typeface="Times New Roman" pitchFamily="18" charset="0"/>
              </a:rPr>
              <a:t>Concept discussed for one variable functions may be easily extended to functions of multiple variables. </a:t>
            </a:r>
          </a:p>
          <a:p>
            <a:pPr eaLnBrk="1" hangingPunct="1">
              <a:lnSpc>
                <a:spcPct val="130000"/>
              </a:lnSpc>
              <a:buFont typeface="Wingdings" pitchFamily="2" charset="2"/>
              <a:buChar char="Ø"/>
            </a:pPr>
            <a:r>
              <a:rPr lang="en-US" sz="1800" dirty="0" smtClean="0">
                <a:solidFill>
                  <a:srgbClr val="0000CC"/>
                </a:solidFill>
                <a:latin typeface="Times New Roman" pitchFamily="18" charset="0"/>
              </a:rPr>
              <a:t>Functions of two variables are best illustrated by contour maps, analogous to geographical maps</a:t>
            </a:r>
            <a:r>
              <a:rPr lang="en-US" sz="1800" dirty="0" smtClean="0">
                <a:latin typeface="Times New Roman" pitchFamily="18" charset="0"/>
              </a:rPr>
              <a:t>. </a:t>
            </a:r>
          </a:p>
        </p:txBody>
      </p:sp>
      <p:sp>
        <p:nvSpPr>
          <p:cNvPr id="8" name="Rectangle 9"/>
          <p:cNvSpPr>
            <a:spLocks noChangeArrowheads="1"/>
          </p:cNvSpPr>
          <p:nvPr/>
        </p:nvSpPr>
        <p:spPr bwMode="auto">
          <a:xfrm>
            <a:off x="228600" y="2514600"/>
            <a:ext cx="3810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eaLnBrk="1" hangingPunct="1">
              <a:lnSpc>
                <a:spcPct val="130000"/>
              </a:lnSpc>
              <a:spcBef>
                <a:spcPts val="575"/>
              </a:spcBef>
              <a:buClr>
                <a:srgbClr val="D34817"/>
              </a:buClr>
              <a:buSzPct val="85000"/>
              <a:buFont typeface="Wingdings" pitchFamily="2" charset="2"/>
              <a:buChar char="Ø"/>
            </a:pPr>
            <a:r>
              <a:rPr lang="en-US" sz="2000" dirty="0">
                <a:solidFill>
                  <a:srgbClr val="000000"/>
                </a:solidFill>
                <a:latin typeface="Times New Roman" pitchFamily="18" charset="0"/>
              </a:rPr>
              <a:t>A contour is a line representing a constant value of </a:t>
            </a:r>
            <a:r>
              <a:rPr lang="en-US" sz="2000" i="1" dirty="0">
                <a:solidFill>
                  <a:srgbClr val="000000"/>
                </a:solidFill>
                <a:latin typeface="Times New Roman" pitchFamily="18" charset="0"/>
              </a:rPr>
              <a:t>f</a:t>
            </a:r>
            <a:r>
              <a:rPr lang="en-US" sz="2000" dirty="0">
                <a:solidFill>
                  <a:srgbClr val="000000"/>
                </a:solidFill>
                <a:latin typeface="Times New Roman" pitchFamily="18" charset="0"/>
              </a:rPr>
              <a:t>(</a:t>
            </a:r>
            <a:r>
              <a:rPr lang="en-US" sz="2000" i="1" dirty="0">
                <a:solidFill>
                  <a:srgbClr val="000000"/>
                </a:solidFill>
                <a:latin typeface="Times New Roman" pitchFamily="18" charset="0"/>
              </a:rPr>
              <a:t>x</a:t>
            </a:r>
            <a:r>
              <a:rPr lang="en-US" sz="2000" dirty="0">
                <a:solidFill>
                  <a:srgbClr val="000000"/>
                </a:solidFill>
                <a:latin typeface="Times New Roman" pitchFamily="18" charset="0"/>
              </a:rPr>
              <a:t>) as shown in the following figure. From this we can identify </a:t>
            </a:r>
            <a:r>
              <a:rPr lang="en-US" sz="2000" i="1" dirty="0">
                <a:solidFill>
                  <a:srgbClr val="000000"/>
                </a:solidFill>
                <a:latin typeface="Times New Roman" pitchFamily="18" charset="0"/>
              </a:rPr>
              <a:t>maxima, minima</a:t>
            </a:r>
            <a:r>
              <a:rPr lang="en-US" sz="2000" dirty="0">
                <a:solidFill>
                  <a:srgbClr val="000000"/>
                </a:solidFill>
                <a:latin typeface="Times New Roman" pitchFamily="18" charset="0"/>
              </a:rPr>
              <a:t> and </a:t>
            </a:r>
            <a:r>
              <a:rPr lang="en-US" sz="2000" i="1" dirty="0">
                <a:solidFill>
                  <a:srgbClr val="000000"/>
                </a:solidFill>
                <a:latin typeface="Times New Roman" pitchFamily="18" charset="0"/>
              </a:rPr>
              <a:t>points of inflection</a:t>
            </a:r>
            <a:r>
              <a:rPr lang="en-US" i="1" dirty="0">
                <a:solidFill>
                  <a:srgbClr val="000000"/>
                </a:solidFill>
                <a:latin typeface="Times New Roman" pitchFamily="18" charset="0"/>
              </a:rPr>
              <a:t>.</a:t>
            </a:r>
            <a:r>
              <a:rPr lang="en-US" dirty="0">
                <a:solidFill>
                  <a:srgbClr val="000000"/>
                </a:solidFill>
                <a:latin typeface="Times New Roman" pitchFamily="18" charset="0"/>
              </a:rPr>
              <a:t> </a:t>
            </a:r>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65363"/>
            <a:ext cx="48768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7901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86</a:t>
            </a:fld>
            <a:endParaRPr lang="en-US"/>
          </a:p>
        </p:txBody>
      </p:sp>
      <p:sp>
        <p:nvSpPr>
          <p:cNvPr id="6" name="AutoShape 2"/>
          <p:cNvSpPr>
            <a:spLocks noGrp="1" noChangeArrowheads="1"/>
          </p:cNvSpPr>
          <p:nvPr>
            <p:ph type="title"/>
          </p:nvPr>
        </p:nvSpPr>
        <p:spPr>
          <a:xfrm>
            <a:off x="457200" y="274638"/>
            <a:ext cx="8229600" cy="487362"/>
          </a:xfrm>
        </p:spPr>
        <p:txBody>
          <a:bodyPr>
            <a:normAutofit fontScale="90000"/>
          </a:bodyPr>
          <a:lstStyle/>
          <a:p>
            <a:pPr eaLnBrk="1" hangingPunct="1"/>
            <a:r>
              <a:rPr lang="en-US" dirty="0" smtClean="0">
                <a:latin typeface="Times New Roman" pitchFamily="18" charset="0"/>
              </a:rPr>
              <a:t>Necessary conditions</a:t>
            </a:r>
          </a:p>
        </p:txBody>
      </p:sp>
      <p:sp>
        <p:nvSpPr>
          <p:cNvPr id="7" name="Rectangle 3"/>
          <p:cNvSpPr>
            <a:spLocks noGrp="1" noChangeArrowheads="1"/>
          </p:cNvSpPr>
          <p:nvPr>
            <p:ph idx="1"/>
          </p:nvPr>
        </p:nvSpPr>
        <p:spPr>
          <a:xfrm>
            <a:off x="457200" y="914400"/>
            <a:ext cx="8458200" cy="5211763"/>
          </a:xfrm>
        </p:spPr>
        <p:txBody>
          <a:bodyPr/>
          <a:lstStyle/>
          <a:p>
            <a:pPr eaLnBrk="1" hangingPunct="1">
              <a:lnSpc>
                <a:spcPct val="150000"/>
              </a:lnSpc>
              <a:buFont typeface="Wingdings" pitchFamily="2" charset="2"/>
              <a:buChar char="Ø"/>
            </a:pPr>
            <a:r>
              <a:rPr lang="en-US" sz="1800" dirty="0" smtClean="0">
                <a:solidFill>
                  <a:srgbClr val="0000CC"/>
                </a:solidFill>
                <a:latin typeface="Times New Roman" pitchFamily="18" charset="0"/>
              </a:rPr>
              <a:t>From the above contour map, perturbations from points of local minima in any direction result in an increase in the response function </a:t>
            </a:r>
            <a:r>
              <a:rPr lang="en-US" sz="1800" i="1" dirty="0" smtClean="0">
                <a:solidFill>
                  <a:srgbClr val="0000CC"/>
                </a:solidFill>
                <a:latin typeface="Times New Roman" pitchFamily="18" charset="0"/>
              </a:rPr>
              <a:t>f</a:t>
            </a:r>
            <a:r>
              <a:rPr lang="en-US" sz="1800" dirty="0" smtClean="0">
                <a:solidFill>
                  <a:srgbClr val="0000CC"/>
                </a:solidFill>
                <a:latin typeface="Times New Roman" pitchFamily="18" charset="0"/>
              </a:rPr>
              <a:t>(</a:t>
            </a:r>
            <a:r>
              <a:rPr lang="en-US" sz="1800" i="1" dirty="0" smtClean="0">
                <a:solidFill>
                  <a:srgbClr val="0000CC"/>
                </a:solidFill>
                <a:latin typeface="Times New Roman" pitchFamily="18" charset="0"/>
              </a:rPr>
              <a:t>x</a:t>
            </a:r>
            <a:r>
              <a:rPr lang="en-US" sz="1800" dirty="0" smtClean="0">
                <a:solidFill>
                  <a:srgbClr val="0000CC"/>
                </a:solidFill>
                <a:latin typeface="Times New Roman" pitchFamily="18" charset="0"/>
              </a:rPr>
              <a:t>), i.e. </a:t>
            </a:r>
            <a:r>
              <a:rPr lang="en-US" sz="1800" dirty="0" smtClean="0">
                <a:latin typeface="Times New Roman" pitchFamily="18" charset="0"/>
              </a:rPr>
              <a:t>the slope of the function is zero at this point of local minima. </a:t>
            </a:r>
          </a:p>
          <a:p>
            <a:pPr eaLnBrk="1" hangingPunct="1">
              <a:lnSpc>
                <a:spcPct val="150000"/>
              </a:lnSpc>
              <a:buFont typeface="Wingdings" pitchFamily="2" charset="2"/>
              <a:buChar char="Ø"/>
            </a:pPr>
            <a:r>
              <a:rPr lang="en-US" sz="1800" dirty="0" smtClean="0">
                <a:solidFill>
                  <a:srgbClr val="663300"/>
                </a:solidFill>
                <a:latin typeface="Times New Roman" pitchFamily="18" charset="0"/>
              </a:rPr>
              <a:t>Similarly, at </a:t>
            </a:r>
            <a:r>
              <a:rPr lang="en-US" sz="1800" i="1" dirty="0" smtClean="0">
                <a:solidFill>
                  <a:srgbClr val="663300"/>
                </a:solidFill>
                <a:latin typeface="Times New Roman" pitchFamily="18" charset="0"/>
              </a:rPr>
              <a:t>maxima </a:t>
            </a:r>
            <a:r>
              <a:rPr lang="en-US" sz="1800" dirty="0" smtClean="0">
                <a:solidFill>
                  <a:srgbClr val="663300"/>
                </a:solidFill>
                <a:latin typeface="Times New Roman" pitchFamily="18" charset="0"/>
              </a:rPr>
              <a:t>and</a:t>
            </a:r>
            <a:r>
              <a:rPr lang="en-US" sz="1800" i="1" dirty="0" smtClean="0">
                <a:solidFill>
                  <a:srgbClr val="663300"/>
                </a:solidFill>
                <a:latin typeface="Times New Roman" pitchFamily="18" charset="0"/>
              </a:rPr>
              <a:t> points of inflection</a:t>
            </a:r>
            <a:r>
              <a:rPr lang="en-US" sz="1800" dirty="0" smtClean="0">
                <a:solidFill>
                  <a:srgbClr val="663300"/>
                </a:solidFill>
                <a:latin typeface="Times New Roman" pitchFamily="18" charset="0"/>
              </a:rPr>
              <a:t> as the slope is zero, the first derivative of the function with respect to the variables are zero. </a:t>
            </a:r>
          </a:p>
          <a:p>
            <a:pPr eaLnBrk="1" hangingPunct="1">
              <a:buFont typeface="Wingdings" pitchFamily="2" charset="2"/>
              <a:buChar char="Ø"/>
            </a:pPr>
            <a:r>
              <a:rPr lang="en-US" sz="1800" dirty="0" smtClean="0">
                <a:latin typeface="Times New Roman" pitchFamily="18" charset="0"/>
              </a:rPr>
              <a:t>Which gives us 		            at the stationary points. i.e. the</a:t>
            </a:r>
          </a:p>
          <a:p>
            <a:pPr eaLnBrk="1" hangingPunct="1">
              <a:buFont typeface="Wingdings" pitchFamily="2" charset="2"/>
              <a:buNone/>
            </a:pPr>
            <a:r>
              <a:rPr lang="en-US" sz="1800" dirty="0" smtClean="0">
                <a:latin typeface="Times New Roman" pitchFamily="18" charset="0"/>
              </a:rPr>
              <a:t>	</a:t>
            </a:r>
          </a:p>
          <a:p>
            <a:pPr eaLnBrk="1" hangingPunct="1">
              <a:buFont typeface="Wingdings" pitchFamily="2" charset="2"/>
              <a:buNone/>
            </a:pPr>
            <a:r>
              <a:rPr lang="en-US" sz="1800" dirty="0" smtClean="0">
                <a:latin typeface="Times New Roman" pitchFamily="18" charset="0"/>
              </a:rPr>
              <a:t>	gradient vector of </a:t>
            </a:r>
            <a:r>
              <a:rPr lang="en-US" sz="1800" i="1" dirty="0" smtClean="0">
                <a:latin typeface="Times New Roman" pitchFamily="18" charset="0"/>
              </a:rPr>
              <a:t>f</a:t>
            </a:r>
            <a:r>
              <a:rPr lang="en-US" sz="1800" dirty="0" smtClean="0">
                <a:latin typeface="Times New Roman" pitchFamily="18" charset="0"/>
              </a:rPr>
              <a:t>(</a:t>
            </a:r>
            <a:r>
              <a:rPr lang="en-US" sz="1800" b="1" dirty="0" smtClean="0">
                <a:latin typeface="Times New Roman" pitchFamily="18" charset="0"/>
              </a:rPr>
              <a:t>X</a:t>
            </a:r>
            <a:r>
              <a:rPr lang="en-US" sz="1800" dirty="0" smtClean="0">
                <a:latin typeface="Times New Roman" pitchFamily="18" charset="0"/>
              </a:rPr>
              <a:t>),          at </a:t>
            </a:r>
            <a:r>
              <a:rPr lang="en-US" sz="1800" b="1" i="1" dirty="0" smtClean="0">
                <a:latin typeface="Times New Roman" pitchFamily="18" charset="0"/>
              </a:rPr>
              <a:t>X = X</a:t>
            </a:r>
            <a:r>
              <a:rPr lang="en-US" sz="1800" b="1" i="1" baseline="30000" dirty="0" smtClean="0">
                <a:latin typeface="Times New Roman" pitchFamily="18" charset="0"/>
              </a:rPr>
              <a:t>*</a:t>
            </a:r>
            <a:r>
              <a:rPr lang="en-US" sz="1800" b="1" i="1" dirty="0" smtClean="0">
                <a:latin typeface="Times New Roman" pitchFamily="18" charset="0"/>
              </a:rPr>
              <a:t> = </a:t>
            </a:r>
            <a:r>
              <a:rPr lang="en-US" sz="1800" i="1" dirty="0" smtClean="0">
                <a:latin typeface="Times New Roman" pitchFamily="18" charset="0"/>
              </a:rPr>
              <a:t>[x</a:t>
            </a:r>
            <a:r>
              <a:rPr lang="en-US" sz="1800" i="1" baseline="-25000" dirty="0" smtClean="0">
                <a:latin typeface="Times New Roman" pitchFamily="18" charset="0"/>
              </a:rPr>
              <a:t>1 </a:t>
            </a:r>
            <a:r>
              <a:rPr lang="en-US" sz="1800" i="1" dirty="0" smtClean="0">
                <a:latin typeface="Times New Roman" pitchFamily="18" charset="0"/>
              </a:rPr>
              <a:t>, x</a:t>
            </a:r>
            <a:r>
              <a:rPr lang="en-US" sz="1800" i="1" baseline="-25000" dirty="0" smtClean="0">
                <a:latin typeface="Times New Roman" pitchFamily="18" charset="0"/>
              </a:rPr>
              <a:t>2</a:t>
            </a:r>
            <a:r>
              <a:rPr lang="en-US" sz="1800" i="1" dirty="0" smtClean="0">
                <a:latin typeface="Times New Roman" pitchFamily="18" charset="0"/>
              </a:rPr>
              <a:t>]</a:t>
            </a:r>
            <a:r>
              <a:rPr lang="en-US" sz="1800" dirty="0" smtClean="0">
                <a:latin typeface="Times New Roman" pitchFamily="18" charset="0"/>
              </a:rPr>
              <a:t> defined as follows, must equal zero:</a:t>
            </a:r>
          </a:p>
          <a:p>
            <a:pPr eaLnBrk="1" hangingPunct="1"/>
            <a:endParaRPr lang="en-US" sz="1800" dirty="0" smtClean="0">
              <a:latin typeface="Times New Roman" pitchFamily="18" charset="0"/>
            </a:endParaRPr>
          </a:p>
          <a:p>
            <a:pPr eaLnBrk="1" hangingPunct="1">
              <a:buFont typeface="Wingdings" pitchFamily="2" charset="2"/>
              <a:buNone/>
            </a:pPr>
            <a:r>
              <a:rPr lang="en-US" sz="1800" dirty="0" smtClean="0">
                <a:latin typeface="Times New Roman" pitchFamily="18" charset="0"/>
              </a:rPr>
              <a:t/>
            </a:r>
            <a:br>
              <a:rPr lang="en-US" sz="1800" dirty="0" smtClean="0">
                <a:latin typeface="Times New Roman" pitchFamily="18" charset="0"/>
              </a:rPr>
            </a:br>
            <a:endParaRPr lang="en-US" sz="1800" dirty="0" smtClean="0">
              <a:latin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583455557"/>
              </p:ext>
            </p:extLst>
          </p:nvPr>
        </p:nvGraphicFramePr>
        <p:xfrm>
          <a:off x="2362200" y="3048000"/>
          <a:ext cx="1524000" cy="673100"/>
        </p:xfrm>
        <a:graphic>
          <a:graphicData uri="http://schemas.openxmlformats.org/presentationml/2006/ole">
            <mc:AlternateContent xmlns:mc="http://schemas.openxmlformats.org/markup-compatibility/2006">
              <mc:Choice xmlns:v="urn:schemas-microsoft-com:vml" Requires="v">
                <p:oleObj spid="_x0000_s7368" name="Equation" r:id="rId3" imgW="977900" imgH="431800" progId="Equation.DSMT4">
                  <p:embed/>
                </p:oleObj>
              </mc:Choice>
              <mc:Fallback>
                <p:oleObj name="Equation" r:id="rId3" imgW="9779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048000"/>
                        <a:ext cx="152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13951467"/>
              </p:ext>
            </p:extLst>
          </p:nvPr>
        </p:nvGraphicFramePr>
        <p:xfrm>
          <a:off x="3048000" y="3810000"/>
          <a:ext cx="517525" cy="388937"/>
        </p:xfrm>
        <a:graphic>
          <a:graphicData uri="http://schemas.openxmlformats.org/presentationml/2006/ole">
            <mc:AlternateContent xmlns:mc="http://schemas.openxmlformats.org/markup-compatibility/2006">
              <mc:Choice xmlns:v="urn:schemas-microsoft-com:vml" Requires="v">
                <p:oleObj spid="_x0000_s7369" name="Equation" r:id="rId5" imgW="304668" imgH="228501" progId="Equation.DSMT4">
                  <p:embed/>
                </p:oleObj>
              </mc:Choice>
              <mc:Fallback>
                <p:oleObj name="Equation" r:id="rId5" imgW="304668" imgH="228501"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810000"/>
                        <a:ext cx="51752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81016827"/>
              </p:ext>
            </p:extLst>
          </p:nvPr>
        </p:nvGraphicFramePr>
        <p:xfrm>
          <a:off x="2895600" y="4267200"/>
          <a:ext cx="2133600" cy="1431925"/>
        </p:xfrm>
        <a:graphic>
          <a:graphicData uri="http://schemas.openxmlformats.org/presentationml/2006/ole">
            <mc:AlternateContent xmlns:mc="http://schemas.openxmlformats.org/markup-compatibility/2006">
              <mc:Choice xmlns:v="urn:schemas-microsoft-com:vml" Requires="v">
                <p:oleObj spid="_x0000_s7370" name="Equation" r:id="rId7" imgW="1358900" imgH="914400" progId="Equation.DSMT4">
                  <p:embed/>
                </p:oleObj>
              </mc:Choice>
              <mc:Fallback>
                <p:oleObj name="Equation" r:id="rId7" imgW="1358900" imgH="9144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267200"/>
                        <a:ext cx="2133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17115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87</a:t>
            </a:fld>
            <a:endParaRPr lang="en-US"/>
          </a:p>
        </p:txBody>
      </p:sp>
      <p:sp>
        <p:nvSpPr>
          <p:cNvPr id="6" name="Rectangle 3"/>
          <p:cNvSpPr>
            <a:spLocks noGrp="1" noChangeArrowheads="1"/>
          </p:cNvSpPr>
          <p:nvPr>
            <p:ph idx="1"/>
          </p:nvPr>
        </p:nvSpPr>
        <p:spPr>
          <a:xfrm>
            <a:off x="457200" y="990600"/>
            <a:ext cx="8229600" cy="5135563"/>
          </a:xfrm>
        </p:spPr>
        <p:txBody>
          <a:bodyPr/>
          <a:lstStyle/>
          <a:p>
            <a:pPr eaLnBrk="1" hangingPunct="1">
              <a:lnSpc>
                <a:spcPct val="150000"/>
              </a:lnSpc>
              <a:buFont typeface="Wingdings" pitchFamily="2" charset="2"/>
              <a:buChar char="Ø"/>
            </a:pPr>
            <a:r>
              <a:rPr lang="en-US" sz="2000" dirty="0" smtClean="0">
                <a:latin typeface="Times New Roman" pitchFamily="18" charset="0"/>
              </a:rPr>
              <a:t>Consider the following second order derivatives:</a:t>
            </a:r>
          </a:p>
          <a:p>
            <a:pPr eaLnBrk="1" hangingPunct="1">
              <a:lnSpc>
                <a:spcPct val="150000"/>
              </a:lnSpc>
              <a:buFont typeface="Wingdings" pitchFamily="2" charset="2"/>
              <a:buChar char="Ø"/>
            </a:pPr>
            <a:endParaRPr lang="en-US" sz="2000" dirty="0" smtClean="0">
              <a:latin typeface="Times New Roman" pitchFamily="18" charset="0"/>
            </a:endParaRPr>
          </a:p>
          <a:p>
            <a:pPr marL="0" indent="0" eaLnBrk="1" hangingPunct="1">
              <a:lnSpc>
                <a:spcPct val="150000"/>
              </a:lnSpc>
              <a:buNone/>
            </a:pPr>
            <a:endParaRPr lang="en-US" sz="2000" dirty="0" smtClean="0">
              <a:latin typeface="Times New Roman" pitchFamily="18" charset="0"/>
            </a:endParaRPr>
          </a:p>
          <a:p>
            <a:pPr eaLnBrk="1" hangingPunct="1">
              <a:lnSpc>
                <a:spcPct val="150000"/>
              </a:lnSpc>
              <a:buFont typeface="Wingdings" pitchFamily="2" charset="2"/>
              <a:buChar char="Ø"/>
            </a:pPr>
            <a:r>
              <a:rPr lang="en-US" sz="2000" dirty="0" smtClean="0">
                <a:latin typeface="Times New Roman" pitchFamily="18" charset="0"/>
              </a:rPr>
              <a:t>Hessian matrix defined by </a:t>
            </a:r>
            <a:r>
              <a:rPr lang="en-US" sz="2000" b="1" dirty="0" smtClean="0">
                <a:latin typeface="Times New Roman" pitchFamily="18" charset="0"/>
              </a:rPr>
              <a:t>H</a:t>
            </a:r>
            <a:r>
              <a:rPr lang="en-US" sz="2000" dirty="0" smtClean="0">
                <a:latin typeface="Times New Roman" pitchFamily="18" charset="0"/>
              </a:rPr>
              <a:t> is formed using the above second order derivatives. </a:t>
            </a:r>
          </a:p>
        </p:txBody>
      </p:sp>
      <p:graphicFrame>
        <p:nvGraphicFramePr>
          <p:cNvPr id="7" name="Object 6"/>
          <p:cNvGraphicFramePr>
            <a:graphicFrameLocks noChangeAspect="1"/>
          </p:cNvGraphicFramePr>
          <p:nvPr>
            <p:extLst>
              <p:ext uri="{D42A27DB-BD31-4B8C-83A1-F6EECF244321}">
                <p14:modId xmlns:p14="http://schemas.microsoft.com/office/powerpoint/2010/main" val="3142120915"/>
              </p:ext>
            </p:extLst>
          </p:nvPr>
        </p:nvGraphicFramePr>
        <p:xfrm>
          <a:off x="2286000" y="1676400"/>
          <a:ext cx="1905000" cy="781050"/>
        </p:xfrm>
        <a:graphic>
          <a:graphicData uri="http://schemas.openxmlformats.org/presentationml/2006/ole">
            <mc:AlternateContent xmlns:mc="http://schemas.openxmlformats.org/markup-compatibility/2006">
              <mc:Choice xmlns:v="urn:schemas-microsoft-com:vml" Requires="v">
                <p:oleObj spid="_x0000_s8326" name="Equation" r:id="rId3" imgW="1117600" imgH="457200" progId="Equation.DSMT4">
                  <p:embed/>
                </p:oleObj>
              </mc:Choice>
              <mc:Fallback>
                <p:oleObj name="Equation" r:id="rId3" imgW="11176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1905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3968625"/>
              </p:ext>
            </p:extLst>
          </p:nvPr>
        </p:nvGraphicFramePr>
        <p:xfrm>
          <a:off x="2514600" y="3429000"/>
          <a:ext cx="2971800" cy="1714500"/>
        </p:xfrm>
        <a:graphic>
          <a:graphicData uri="http://schemas.openxmlformats.org/presentationml/2006/ole">
            <mc:AlternateContent xmlns:mc="http://schemas.openxmlformats.org/markup-compatibility/2006">
              <mc:Choice xmlns:v="urn:schemas-microsoft-com:vml" Requires="v">
                <p:oleObj spid="_x0000_s8327" name="Equation" r:id="rId5" imgW="1663700" imgH="965200" progId="Equation.DSMT4">
                  <p:embed/>
                </p:oleObj>
              </mc:Choice>
              <mc:Fallback>
                <p:oleObj name="Equation" r:id="rId5" imgW="1663700" imgH="965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429000"/>
                        <a:ext cx="2971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71741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77" y="21771"/>
            <a:ext cx="8229600" cy="48736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52400" y="381000"/>
            <a:ext cx="8763000" cy="5943600"/>
          </a:xfrm>
        </p:spPr>
        <p:txBody>
          <a:bodyPr>
            <a:normAutofit/>
          </a:bodyPr>
          <a:lstStyle/>
          <a:p>
            <a:pPr marL="273050" lvl="0" indent="-273050" fontAlgn="base">
              <a:lnSpc>
                <a:spcPct val="150000"/>
              </a:lnSpc>
              <a:spcBef>
                <a:spcPts val="575"/>
              </a:spcBef>
              <a:spcAft>
                <a:spcPct val="0"/>
              </a:spcAft>
              <a:buClr>
                <a:srgbClr val="D34817"/>
              </a:buClr>
              <a:buSzPct val="85000"/>
              <a:buFont typeface="Wingdings" pitchFamily="2" charset="2"/>
              <a:buChar char="Ø"/>
            </a:pPr>
            <a:r>
              <a:rPr lang="en-US" sz="2000" dirty="0">
                <a:solidFill>
                  <a:prstClr val="black"/>
                </a:solidFill>
                <a:latin typeface="Times New Roman" pitchFamily="18" charset="0"/>
              </a:rPr>
              <a:t>The value of determinant of the </a:t>
            </a:r>
            <a:r>
              <a:rPr lang="en-US" sz="2000" b="1" dirty="0">
                <a:solidFill>
                  <a:prstClr val="black"/>
                </a:solidFill>
                <a:latin typeface="Times New Roman" pitchFamily="18" charset="0"/>
              </a:rPr>
              <a:t>H</a:t>
            </a:r>
            <a:r>
              <a:rPr lang="en-US" sz="2000" dirty="0">
                <a:solidFill>
                  <a:prstClr val="black"/>
                </a:solidFill>
                <a:latin typeface="Times New Roman" pitchFamily="18" charset="0"/>
              </a:rPr>
              <a:t> is calculated </a:t>
            </a:r>
            <a:r>
              <a:rPr lang="en-US" sz="2000" dirty="0" smtClean="0">
                <a:solidFill>
                  <a:prstClr val="black"/>
                </a:solidFill>
                <a:latin typeface="Times New Roman" pitchFamily="18" charset="0"/>
              </a:rPr>
              <a:t>by</a:t>
            </a:r>
            <a:endParaRPr lang="en-US" sz="2000" dirty="0">
              <a:solidFill>
                <a:prstClr val="black"/>
              </a:solidFill>
              <a:latin typeface="Times New Roman" pitchFamily="18" charset="0"/>
            </a:endParaRPr>
          </a:p>
          <a:p>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88</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27314"/>
            <a:ext cx="7467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4946" y="3064171"/>
            <a:ext cx="8469923" cy="707886"/>
          </a:xfrm>
          <a:prstGeom prst="rect">
            <a:avLst/>
          </a:prstGeom>
        </p:spPr>
        <p:txBody>
          <a:bodyPr wrap="square">
            <a:spAutoFit/>
          </a:bodyPr>
          <a:lstStyle/>
          <a:p>
            <a:pPr algn="just"/>
            <a:r>
              <a:rPr lang="en-US" sz="2000" dirty="0">
                <a:latin typeface="Times New Roman"/>
              </a:rPr>
              <a:t>The quantity </a:t>
            </a:r>
            <a:r>
              <a:rPr lang="en-US" sz="2000" dirty="0">
                <a:latin typeface="MTSY"/>
              </a:rPr>
              <a:t>|</a:t>
            </a:r>
            <a:r>
              <a:rPr lang="en-US" sz="2000" i="1" dirty="0">
                <a:latin typeface="Times New Roman"/>
              </a:rPr>
              <a:t>H</a:t>
            </a:r>
            <a:r>
              <a:rPr lang="en-US" sz="2000" dirty="0">
                <a:latin typeface="MTSY"/>
              </a:rPr>
              <a:t>| </a:t>
            </a:r>
            <a:r>
              <a:rPr lang="en-US" sz="2000" dirty="0">
                <a:latin typeface="Times New Roman"/>
              </a:rPr>
              <a:t>is equal to the determinant of a matrix made up of the second derivatives,</a:t>
            </a:r>
            <a:endParaRPr lang="en-US"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68" y="3853725"/>
            <a:ext cx="2981325" cy="151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5528101"/>
            <a:ext cx="4572000" cy="830997"/>
          </a:xfrm>
          <a:prstGeom prst="rect">
            <a:avLst/>
          </a:prstGeom>
        </p:spPr>
        <p:txBody>
          <a:bodyPr>
            <a:spAutoFit/>
          </a:bodyPr>
          <a:lstStyle/>
          <a:p>
            <a:r>
              <a:rPr lang="en-US" sz="2400" dirty="0">
                <a:latin typeface="Times New Roman"/>
              </a:rPr>
              <a:t>where this matrix is formally referred to as the </a:t>
            </a:r>
            <a:r>
              <a:rPr lang="en-US" sz="2400" i="1" dirty="0">
                <a:latin typeface="Times New Roman"/>
              </a:rPr>
              <a:t>Hessian </a:t>
            </a:r>
            <a:r>
              <a:rPr lang="en-US" sz="2400" dirty="0">
                <a:latin typeface="Times New Roman"/>
              </a:rPr>
              <a:t>of </a:t>
            </a:r>
            <a:r>
              <a:rPr lang="en-US" sz="2400" i="1" dirty="0">
                <a:latin typeface="Times New Roman"/>
              </a:rPr>
              <a:t>f.</a:t>
            </a:r>
            <a:endParaRPr lang="en-US" sz="2400" dirty="0"/>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72057"/>
            <a:ext cx="6248400" cy="14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378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pPr algn="l"/>
            <a:r>
              <a:rPr lang="en-US" dirty="0"/>
              <a:t>E</a:t>
            </a:r>
            <a:r>
              <a:rPr lang="en-US" dirty="0" smtClean="0"/>
              <a:t>xample1</a:t>
            </a:r>
            <a:endParaRPr lang="en-US" dirty="0"/>
          </a:p>
        </p:txBody>
      </p:sp>
      <p:sp>
        <p:nvSpPr>
          <p:cNvPr id="3" name="Content Placeholder 2"/>
          <p:cNvSpPr>
            <a:spLocks noGrp="1"/>
          </p:cNvSpPr>
          <p:nvPr>
            <p:ph idx="1"/>
          </p:nvPr>
        </p:nvSpPr>
        <p:spPr>
          <a:xfrm>
            <a:off x="457200" y="685800"/>
            <a:ext cx="8229600" cy="5440363"/>
          </a:xfrm>
        </p:spPr>
        <p:txBody>
          <a:bodyPr>
            <a:normAutofit/>
          </a:bodyPr>
          <a:lstStyle/>
          <a:p>
            <a:r>
              <a:rPr lang="en-US" sz="2000" dirty="0">
                <a:latin typeface="Times New Roman"/>
              </a:rPr>
              <a:t>Maximize the following function</a:t>
            </a:r>
            <a:r>
              <a:rPr lang="en-US" sz="2000" dirty="0" smtClean="0">
                <a:latin typeface="Times New Roman"/>
              </a:rPr>
              <a:t>:</a:t>
            </a:r>
          </a:p>
          <a:p>
            <a:pPr marL="0" indent="0">
              <a:buNone/>
            </a:pPr>
            <a:r>
              <a:rPr lang="en-US" sz="2000" dirty="0" smtClean="0"/>
              <a:t>      f(x</a:t>
            </a:r>
            <a:r>
              <a:rPr lang="en-US" sz="2000" dirty="0"/>
              <a:t>, y) = 2xy + 2x − x2 − </a:t>
            </a:r>
            <a:r>
              <a:rPr lang="en-US" sz="2000" dirty="0" smtClean="0"/>
              <a:t>2y2     using </a:t>
            </a:r>
            <a:r>
              <a:rPr lang="en-US" sz="2000" dirty="0"/>
              <a:t>initial guesses, x=−1 and y = 1</a:t>
            </a:r>
            <a:r>
              <a:rPr lang="en-US" sz="2000" dirty="0" smtClean="0"/>
              <a:t>.</a:t>
            </a:r>
          </a:p>
          <a:p>
            <a:pPr marL="0" indent="0">
              <a:buNone/>
            </a:pPr>
            <a:r>
              <a:rPr lang="en-US" sz="2000" dirty="0" smtClean="0"/>
              <a:t>First solve </a:t>
            </a:r>
            <a:r>
              <a:rPr lang="en-US" sz="2000" dirty="0">
                <a:latin typeface="Times New Roman"/>
              </a:rPr>
              <a:t>the partial </a:t>
            </a:r>
            <a:r>
              <a:rPr lang="en-US" sz="2000" dirty="0" smtClean="0">
                <a:latin typeface="Times New Roman"/>
              </a:rPr>
              <a:t>derivatives as;</a:t>
            </a:r>
          </a:p>
          <a:p>
            <a:pPr marL="0" indent="0">
              <a:buNone/>
            </a:pP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89</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756" y="1865644"/>
            <a:ext cx="3429000" cy="1219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1715756" y="3276600"/>
            <a:ext cx="4925549" cy="369332"/>
          </a:xfrm>
          <a:prstGeom prst="rect">
            <a:avLst/>
          </a:prstGeom>
        </p:spPr>
        <p:txBody>
          <a:bodyPr wrap="square">
            <a:spAutoFit/>
          </a:bodyPr>
          <a:lstStyle/>
          <a:p>
            <a:r>
              <a:rPr lang="en-US" i="1" dirty="0" smtClean="0">
                <a:latin typeface="Times New Roman"/>
              </a:rPr>
              <a:t>And we get the value of x </a:t>
            </a:r>
            <a:r>
              <a:rPr lang="en-US" dirty="0">
                <a:latin typeface="MTSY"/>
              </a:rPr>
              <a:t>= </a:t>
            </a:r>
            <a:r>
              <a:rPr lang="en-US" dirty="0">
                <a:latin typeface="Times New Roman"/>
              </a:rPr>
              <a:t>2 and </a:t>
            </a:r>
            <a:r>
              <a:rPr lang="en-US" i="1" dirty="0">
                <a:latin typeface="Times New Roman"/>
              </a:rPr>
              <a:t>y </a:t>
            </a:r>
            <a:r>
              <a:rPr lang="en-US" dirty="0">
                <a:latin typeface="MTSY"/>
              </a:rPr>
              <a:t>= </a:t>
            </a:r>
            <a:r>
              <a:rPr lang="en-US" dirty="0">
                <a:latin typeface="Times New Roman"/>
              </a:rPr>
              <a:t>1.</a:t>
            </a:r>
            <a:endParaRPr lang="en-US" dirty="0"/>
          </a:p>
        </p:txBody>
      </p:sp>
      <p:sp>
        <p:nvSpPr>
          <p:cNvPr id="7" name="Rectangle 6"/>
          <p:cNvSpPr/>
          <p:nvPr/>
        </p:nvSpPr>
        <p:spPr>
          <a:xfrm>
            <a:off x="152400" y="3672727"/>
            <a:ext cx="8534400" cy="369332"/>
          </a:xfrm>
          <a:prstGeom prst="rect">
            <a:avLst/>
          </a:prstGeom>
        </p:spPr>
        <p:txBody>
          <a:bodyPr wrap="square">
            <a:spAutoFit/>
          </a:bodyPr>
          <a:lstStyle/>
          <a:p>
            <a:r>
              <a:rPr lang="en-US" dirty="0">
                <a:latin typeface="Times New Roman"/>
              </a:rPr>
              <a:t>The second </a:t>
            </a:r>
            <a:r>
              <a:rPr lang="en-US" dirty="0" smtClean="0">
                <a:latin typeface="Times New Roman"/>
              </a:rPr>
              <a:t>partial derivatives </a:t>
            </a:r>
            <a:r>
              <a:rPr lang="en-US" dirty="0">
                <a:latin typeface="Times New Roman"/>
              </a:rPr>
              <a:t>can also be determined and evaluated at the </a:t>
            </a:r>
            <a:r>
              <a:rPr lang="en-US" dirty="0" smtClean="0">
                <a:latin typeface="Times New Roman"/>
              </a:rPr>
              <a:t>optimum as, </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47083"/>
            <a:ext cx="2895600" cy="19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27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Water resource planning and management</a:t>
            </a:r>
            <a:endParaRPr lang="en-US"/>
          </a:p>
        </p:txBody>
      </p:sp>
      <p:sp>
        <p:nvSpPr>
          <p:cNvPr id="3" name="Slide Number Placeholder 2"/>
          <p:cNvSpPr>
            <a:spLocks noGrp="1"/>
          </p:cNvSpPr>
          <p:nvPr>
            <p:ph type="sldNum" sz="quarter" idx="12"/>
          </p:nvPr>
        </p:nvSpPr>
        <p:spPr/>
        <p:txBody>
          <a:bodyPr/>
          <a:lstStyle/>
          <a:p>
            <a:fld id="{A47AD6FC-388E-456C-B104-22E7776666F6}" type="slidenum">
              <a:rPr lang="en-US" smtClean="0"/>
              <a:t>9</a:t>
            </a:fld>
            <a:endParaRPr lang="en-US"/>
          </a:p>
        </p:txBody>
      </p:sp>
      <p:pic>
        <p:nvPicPr>
          <p:cNvPr id="12290" name="Picture 2" descr="C:\Users\user\Desktop\367632_1_En_1_Fig11_HT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296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04800"/>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228600" y="838200"/>
            <a:ext cx="8686800" cy="5287963"/>
          </a:xfrm>
        </p:spPr>
        <p:txBody>
          <a:bodyPr>
            <a:normAutofit/>
          </a:bodyPr>
          <a:lstStyle/>
          <a:p>
            <a:r>
              <a:rPr lang="en-US" sz="2000" dirty="0" smtClean="0">
                <a:latin typeface="Times New Roman"/>
              </a:rPr>
              <a:t>and </a:t>
            </a:r>
            <a:r>
              <a:rPr lang="en-US" sz="2000" dirty="0">
                <a:latin typeface="Times New Roman"/>
              </a:rPr>
              <a:t>the determinant of the Hessian is </a:t>
            </a:r>
            <a:r>
              <a:rPr lang="en-US" sz="2000" dirty="0" smtClean="0">
                <a:latin typeface="Times New Roman"/>
              </a:rPr>
              <a:t>computed as,</a:t>
            </a:r>
          </a:p>
          <a:p>
            <a:endParaRPr lang="en-US" sz="4000" dirty="0" smtClean="0">
              <a:solidFill>
                <a:srgbClr val="696464"/>
              </a:solidFill>
              <a:latin typeface="Times New Roman" pitchFamily="18" charset="0"/>
              <a:ea typeface="+mj-ea"/>
              <a:cs typeface="+mj-cs"/>
            </a:endParaRPr>
          </a:p>
          <a:p>
            <a:pPr marL="0" indent="0">
              <a:buNone/>
            </a:pPr>
            <a:r>
              <a:rPr lang="en-US" sz="2800" u="sng" dirty="0" smtClean="0">
                <a:solidFill>
                  <a:srgbClr val="696464"/>
                </a:solidFill>
                <a:latin typeface="Times New Roman" pitchFamily="18" charset="0"/>
                <a:ea typeface="+mj-ea"/>
                <a:cs typeface="+mj-cs"/>
              </a:rPr>
              <a:t>Example2</a:t>
            </a:r>
          </a:p>
          <a:p>
            <a:pPr marL="0" lvl="0" indent="0" fontAlgn="base">
              <a:spcBef>
                <a:spcPts val="575"/>
              </a:spcBef>
              <a:spcAft>
                <a:spcPct val="0"/>
              </a:spcAft>
              <a:buClr>
                <a:srgbClr val="D34817"/>
              </a:buClr>
              <a:buSzPct val="85000"/>
              <a:buNone/>
            </a:pPr>
            <a:r>
              <a:rPr lang="en-US" sz="2400" i="1" dirty="0" smtClean="0">
                <a:solidFill>
                  <a:prstClr val="black"/>
                </a:solidFill>
                <a:latin typeface="Times New Roman" pitchFamily="18" charset="0"/>
              </a:rPr>
              <a:t>Locate </a:t>
            </a:r>
            <a:r>
              <a:rPr lang="en-US" sz="2400" i="1" dirty="0">
                <a:solidFill>
                  <a:prstClr val="black"/>
                </a:solidFill>
                <a:latin typeface="Times New Roman" pitchFamily="18" charset="0"/>
              </a:rPr>
              <a:t>the stationary points of f(X) and classify them as relative maxima, relative minima or neither based on the rules discussed in the lecture. </a:t>
            </a:r>
          </a:p>
          <a:p>
            <a:pPr marL="0" indent="0">
              <a:buNone/>
            </a:pPr>
            <a:endParaRPr lang="en-US" sz="2000" dirty="0" smtClean="0">
              <a:latin typeface="Times New Roman"/>
            </a:endParaRP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90</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025" y="1219200"/>
            <a:ext cx="22764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0" y="1659291"/>
            <a:ext cx="7772400" cy="369332"/>
          </a:xfrm>
          <a:prstGeom prst="rect">
            <a:avLst/>
          </a:prstGeom>
        </p:spPr>
        <p:txBody>
          <a:bodyPr wrap="square">
            <a:spAutoFit/>
          </a:bodyPr>
          <a:lstStyle/>
          <a:p>
            <a:r>
              <a:rPr lang="en-US" dirty="0">
                <a:latin typeface="Times New Roman"/>
              </a:rPr>
              <a:t>Therefore, because </a:t>
            </a:r>
            <a:r>
              <a:rPr lang="en-US" dirty="0">
                <a:latin typeface="MTSY"/>
              </a:rPr>
              <a:t>|</a:t>
            </a:r>
            <a:r>
              <a:rPr lang="en-US" i="1" dirty="0">
                <a:latin typeface="Times New Roman"/>
              </a:rPr>
              <a:t>H</a:t>
            </a:r>
            <a:r>
              <a:rPr lang="en-US" dirty="0">
                <a:latin typeface="MTSY"/>
              </a:rPr>
              <a:t>| </a:t>
            </a:r>
            <a:r>
              <a:rPr lang="en-US" i="1" dirty="0">
                <a:latin typeface="RMTMI"/>
              </a:rPr>
              <a:t>&gt; </a:t>
            </a:r>
            <a:r>
              <a:rPr lang="en-US" dirty="0">
                <a:latin typeface="Times New Roman"/>
              </a:rPr>
              <a:t>0 and </a:t>
            </a:r>
            <a:r>
              <a:rPr lang="en-US" i="1" dirty="0">
                <a:latin typeface="RMTMI"/>
              </a:rPr>
              <a:t>∂</a:t>
            </a:r>
            <a:r>
              <a:rPr lang="en-US" sz="800" dirty="0">
                <a:latin typeface="Times New Roman"/>
              </a:rPr>
              <a:t>2 </a:t>
            </a:r>
            <a:r>
              <a:rPr lang="en-US" i="1" dirty="0">
                <a:latin typeface="Times New Roman"/>
              </a:rPr>
              <a:t>f</a:t>
            </a:r>
            <a:r>
              <a:rPr lang="en-US" i="1" dirty="0">
                <a:latin typeface="RMTMI"/>
              </a:rPr>
              <a:t>/∂</a:t>
            </a:r>
            <a:r>
              <a:rPr lang="en-US" i="1" dirty="0">
                <a:latin typeface="Times New Roman"/>
              </a:rPr>
              <a:t>x</a:t>
            </a:r>
            <a:r>
              <a:rPr lang="en-US" sz="800" dirty="0">
                <a:latin typeface="Times New Roman"/>
              </a:rPr>
              <a:t>2 </a:t>
            </a:r>
            <a:r>
              <a:rPr lang="en-US" i="1" dirty="0">
                <a:latin typeface="RMTMI"/>
              </a:rPr>
              <a:t>&lt; </a:t>
            </a:r>
            <a:r>
              <a:rPr lang="en-US" dirty="0">
                <a:latin typeface="Times New Roman"/>
              </a:rPr>
              <a:t>0, function value </a:t>
            </a:r>
            <a:r>
              <a:rPr lang="en-US" i="1" dirty="0">
                <a:latin typeface="Times New Roman"/>
              </a:rPr>
              <a:t>f</a:t>
            </a:r>
            <a:r>
              <a:rPr lang="en-US" dirty="0">
                <a:latin typeface="Times New Roman"/>
              </a:rPr>
              <a:t>(2, 1) is a maximum.</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523892197"/>
              </p:ext>
            </p:extLst>
          </p:nvPr>
        </p:nvGraphicFramePr>
        <p:xfrm>
          <a:off x="1447800" y="3657600"/>
          <a:ext cx="4848225" cy="446088"/>
        </p:xfrm>
        <a:graphic>
          <a:graphicData uri="http://schemas.openxmlformats.org/presentationml/2006/ole">
            <mc:AlternateContent xmlns:mc="http://schemas.openxmlformats.org/markup-compatibility/2006">
              <mc:Choice xmlns:v="urn:schemas-microsoft-com:vml" Requires="v">
                <p:oleObj spid="_x0000_s11333" name="Equation" r:id="rId4" imgW="2590800" imgH="241300" progId="Equation.DSMT4">
                  <p:embed/>
                </p:oleObj>
              </mc:Choice>
              <mc:Fallback>
                <p:oleObj name="Equation" r:id="rId4" imgW="2590800" imgH="2413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57600"/>
                        <a:ext cx="4848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159180"/>
            <a:ext cx="4419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8293" y="4650531"/>
            <a:ext cx="1037463" cy="553998"/>
          </a:xfrm>
          <a:prstGeom prst="rect">
            <a:avLst/>
          </a:prstGeom>
        </p:spPr>
        <p:txBody>
          <a:bodyPr wrap="none">
            <a:spAutoFit/>
          </a:bodyPr>
          <a:lstStyle/>
          <a:p>
            <a:pPr lvl="0" fontAlgn="base">
              <a:lnSpc>
                <a:spcPct val="150000"/>
              </a:lnSpc>
              <a:spcBef>
                <a:spcPts val="575"/>
              </a:spcBef>
              <a:spcAft>
                <a:spcPct val="0"/>
              </a:spcAft>
              <a:buClr>
                <a:srgbClr val="D34817"/>
              </a:buClr>
              <a:buSzPct val="85000"/>
            </a:pPr>
            <a:r>
              <a:rPr lang="en-US" sz="2000" i="1" u="sng" dirty="0">
                <a:solidFill>
                  <a:prstClr val="black"/>
                </a:solidFill>
                <a:latin typeface="Times New Roman" pitchFamily="18" charset="0"/>
              </a:rPr>
              <a:t>Solution</a:t>
            </a:r>
          </a:p>
        </p:txBody>
      </p:sp>
    </p:spTree>
    <p:extLst>
      <p:ext uri="{BB962C8B-B14F-4D97-AF65-F5344CB8AC3E}">
        <p14:creationId xmlns:p14="http://schemas.microsoft.com/office/powerpoint/2010/main" val="646238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91</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8485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0447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92</a:t>
            </a:fld>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6865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93</a:t>
            </a:fld>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534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6249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94</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5779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Autofit/>
          </a:bodyPr>
          <a:lstStyle/>
          <a:p>
            <a:r>
              <a:rPr lang="en-US" sz="3200" dirty="0"/>
              <a:t>Local search methods</a:t>
            </a:r>
          </a:p>
        </p:txBody>
      </p:sp>
      <p:sp>
        <p:nvSpPr>
          <p:cNvPr id="3" name="Content Placeholder 2"/>
          <p:cNvSpPr>
            <a:spLocks noGrp="1"/>
          </p:cNvSpPr>
          <p:nvPr>
            <p:ph idx="1"/>
          </p:nvPr>
        </p:nvSpPr>
        <p:spPr>
          <a:xfrm>
            <a:off x="152400" y="942976"/>
            <a:ext cx="8839200" cy="5381624"/>
          </a:xfrm>
        </p:spPr>
        <p:txBody>
          <a:bodyPr>
            <a:normAutofit/>
          </a:bodyPr>
          <a:lstStyle/>
          <a:p>
            <a:r>
              <a:rPr lang="en-US" sz="2000" dirty="0"/>
              <a:t>Many different </a:t>
            </a:r>
            <a:r>
              <a:rPr lang="en-US" sz="2000" dirty="0" smtClean="0"/>
              <a:t>optimization </a:t>
            </a:r>
            <a:r>
              <a:rPr lang="en-US" sz="2000" dirty="0"/>
              <a:t>algorithms and computer codes are </a:t>
            </a:r>
            <a:r>
              <a:rPr lang="en-US" sz="2000" dirty="0" smtClean="0"/>
              <a:t>available.</a:t>
            </a:r>
          </a:p>
          <a:p>
            <a:r>
              <a:rPr lang="en-US" sz="2000" dirty="0" smtClean="0"/>
              <a:t> </a:t>
            </a:r>
            <a:r>
              <a:rPr lang="en-US" sz="2000" dirty="0"/>
              <a:t>which can be categorized as “local search” methods and “global search” methods</a:t>
            </a:r>
            <a:r>
              <a:rPr lang="en-US" sz="2000" dirty="0" smtClean="0"/>
              <a:t>.</a:t>
            </a:r>
          </a:p>
          <a:p>
            <a:r>
              <a:rPr lang="en-US" sz="2000" dirty="0" smtClean="0"/>
              <a:t> </a:t>
            </a:r>
            <a:r>
              <a:rPr lang="en-US" sz="2000" dirty="0"/>
              <a:t>Local search methods are designed to efficiently find the minimum of </a:t>
            </a:r>
            <a:r>
              <a:rPr lang="en-US" sz="2000" dirty="0" err="1"/>
              <a:t>unimodal</a:t>
            </a:r>
            <a:r>
              <a:rPr lang="en-US" sz="2000" dirty="0"/>
              <a:t> </a:t>
            </a:r>
            <a:r>
              <a:rPr lang="en-US" sz="2000" dirty="0" smtClean="0"/>
              <a:t>functions.</a:t>
            </a:r>
          </a:p>
          <a:p>
            <a:r>
              <a:rPr lang="en-US" sz="2000" dirty="0" smtClean="0"/>
              <a:t>This functions are for </a:t>
            </a:r>
            <a:r>
              <a:rPr lang="en-US" sz="2000" dirty="0"/>
              <a:t>any strategy that seeks to continuously proceed </a:t>
            </a:r>
            <a:r>
              <a:rPr lang="en-US" sz="2000" dirty="0" smtClean="0"/>
              <a:t>in a </a:t>
            </a:r>
            <a:r>
              <a:rPr lang="en-US" sz="2000" dirty="0"/>
              <a:t>direction of improving function </a:t>
            </a:r>
            <a:r>
              <a:rPr lang="en-US" sz="2000" dirty="0" smtClean="0"/>
              <a:t>value and </a:t>
            </a:r>
            <a:r>
              <a:rPr lang="en-US" sz="2000" dirty="0"/>
              <a:t>must eventually arrive at the location of the function </a:t>
            </a:r>
            <a:r>
              <a:rPr lang="en-US" sz="2000" dirty="0" smtClean="0"/>
              <a:t>minimum.</a:t>
            </a:r>
          </a:p>
          <a:p>
            <a:r>
              <a:rPr lang="en-US" sz="2000" dirty="0"/>
              <a:t>it is helpful to imagine that you are a blind person standing on the side of a mountain and must find a way from your present location to the lowest point of the valley. You would have to</a:t>
            </a:r>
            <a:r>
              <a:rPr lang="en-US" sz="2000" dirty="0" smtClean="0"/>
              <a:t>:</a:t>
            </a:r>
          </a:p>
          <a:p>
            <a:pPr marL="400050" lvl="1" indent="0">
              <a:buNone/>
            </a:pPr>
            <a:r>
              <a:rPr lang="en-US" sz="2000" dirty="0"/>
              <a:t>a) select a direction in which to move;</a:t>
            </a:r>
          </a:p>
          <a:p>
            <a:pPr marL="400050" lvl="1" indent="0">
              <a:buNone/>
            </a:pPr>
            <a:r>
              <a:rPr lang="en-US" sz="2000" dirty="0"/>
              <a:t>b) move some distance in that direction; and then</a:t>
            </a:r>
          </a:p>
          <a:p>
            <a:pPr marL="400050" lvl="1" indent="0">
              <a:buNone/>
            </a:pPr>
            <a:r>
              <a:rPr lang="en-US" sz="2000" dirty="0"/>
              <a:t>c) repeat the procedure over and over again until you are satisfied that no further improvement can be achieved.</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95</a:t>
            </a:fld>
            <a:endParaRPr lang="en-US"/>
          </a:p>
        </p:txBody>
      </p:sp>
    </p:spTree>
    <p:extLst>
      <p:ext uri="{BB962C8B-B14F-4D97-AF65-F5344CB8AC3E}">
        <p14:creationId xmlns:p14="http://schemas.microsoft.com/office/powerpoint/2010/main" val="40279847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l"/>
            <a:r>
              <a:rPr lang="en-US" dirty="0" smtClean="0"/>
              <a:t>Cont...........................................</a:t>
            </a:r>
            <a:endParaRPr lang="en-US" dirty="0"/>
          </a:p>
        </p:txBody>
      </p:sp>
      <p:sp>
        <p:nvSpPr>
          <p:cNvPr id="3" name="Content Placeholder 2"/>
          <p:cNvSpPr>
            <a:spLocks noGrp="1"/>
          </p:cNvSpPr>
          <p:nvPr>
            <p:ph idx="1"/>
          </p:nvPr>
        </p:nvSpPr>
        <p:spPr>
          <a:xfrm>
            <a:off x="457200" y="914400"/>
            <a:ext cx="8534400" cy="5486400"/>
          </a:xfrm>
        </p:spPr>
        <p:txBody>
          <a:bodyPr>
            <a:normAutofit fontScale="92500" lnSpcReduction="10000"/>
          </a:bodyPr>
          <a:lstStyle/>
          <a:p>
            <a:pPr marL="0" indent="0">
              <a:buNone/>
            </a:pPr>
            <a:r>
              <a:rPr lang="en-US" sz="2000" dirty="0"/>
              <a:t>Therefore, the procedure involves three main decisions:</a:t>
            </a:r>
          </a:p>
          <a:p>
            <a:pPr marL="400050" lvl="1" indent="0">
              <a:buNone/>
            </a:pPr>
            <a:r>
              <a:rPr lang="en-US" sz="2000" dirty="0"/>
              <a:t>(a) which direction to move,</a:t>
            </a:r>
          </a:p>
          <a:p>
            <a:pPr marL="400050" lvl="1" indent="0">
              <a:buNone/>
            </a:pPr>
            <a:r>
              <a:rPr lang="en-US" sz="2000" dirty="0"/>
              <a:t>(b) how far to move in that direction, and</a:t>
            </a:r>
          </a:p>
          <a:p>
            <a:pPr marL="400050" lvl="1" indent="0">
              <a:buNone/>
            </a:pPr>
            <a:r>
              <a:rPr lang="en-US" sz="2000" dirty="0"/>
              <a:t>(c) how to decide that no further improvement is possible</a:t>
            </a:r>
            <a:r>
              <a:rPr lang="en-US" sz="2000" dirty="0" smtClean="0"/>
              <a:t>.</a:t>
            </a:r>
          </a:p>
          <a:p>
            <a:r>
              <a:rPr lang="en-US" sz="2000" dirty="0" smtClean="0"/>
              <a:t>Based on their method of decision local </a:t>
            </a:r>
            <a:r>
              <a:rPr lang="en-US" sz="2000" dirty="0"/>
              <a:t>search methods can be classified </a:t>
            </a:r>
            <a:r>
              <a:rPr lang="en-US" sz="2000" dirty="0" smtClean="0"/>
              <a:t>as; </a:t>
            </a:r>
          </a:p>
          <a:p>
            <a:pPr lvl="1"/>
            <a:r>
              <a:rPr lang="en-US" sz="2000" u="sng" dirty="0" smtClean="0"/>
              <a:t>Direct search  </a:t>
            </a:r>
            <a:r>
              <a:rPr lang="en-US" sz="2000" dirty="0" smtClean="0"/>
              <a:t>and </a:t>
            </a:r>
            <a:r>
              <a:rPr lang="en-US" sz="2000" u="sng" dirty="0" smtClean="0"/>
              <a:t>gradient</a:t>
            </a:r>
            <a:r>
              <a:rPr lang="en-US" sz="2000" dirty="0" smtClean="0"/>
              <a:t> methods</a:t>
            </a:r>
          </a:p>
          <a:p>
            <a:pPr marL="57150" indent="0">
              <a:buNone/>
            </a:pPr>
            <a:r>
              <a:rPr lang="en-US" sz="2400" b="1" dirty="0" smtClean="0"/>
              <a:t>Direct </a:t>
            </a:r>
            <a:r>
              <a:rPr lang="en-US" sz="2400" b="1" dirty="0"/>
              <a:t>search </a:t>
            </a:r>
            <a:r>
              <a:rPr lang="en-US" sz="2400" b="1" dirty="0" smtClean="0"/>
              <a:t>methods</a:t>
            </a:r>
          </a:p>
          <a:p>
            <a:pPr marL="400050"/>
            <a:r>
              <a:rPr lang="en-US" sz="2000" dirty="0"/>
              <a:t>A direct search </a:t>
            </a:r>
            <a:r>
              <a:rPr lang="en-US" sz="2000" dirty="0" smtClean="0"/>
              <a:t>optimization </a:t>
            </a:r>
            <a:r>
              <a:rPr lang="en-US" sz="2000" dirty="0"/>
              <a:t>strategy uses only (objective) function value information in the decision process described above</a:t>
            </a:r>
            <a:r>
              <a:rPr lang="en-US" sz="2000" dirty="0" smtClean="0"/>
              <a:t>.</a:t>
            </a:r>
          </a:p>
          <a:p>
            <a:pPr marL="400050"/>
            <a:r>
              <a:rPr lang="en-US" sz="2000" dirty="0"/>
              <a:t>A typical method is ;</a:t>
            </a:r>
            <a:r>
              <a:rPr lang="en-US" sz="2000" dirty="0" smtClean="0"/>
              <a:t> </a:t>
            </a:r>
            <a:r>
              <a:rPr lang="en-US" sz="2000" dirty="0"/>
              <a:t>Starting at the initial point, the strategy selects some direction and step size and evaluates the function at the new point. </a:t>
            </a:r>
            <a:endParaRPr lang="en-US" sz="2000" dirty="0" smtClean="0"/>
          </a:p>
          <a:p>
            <a:pPr marL="400050"/>
            <a:r>
              <a:rPr lang="en-US" sz="2000" dirty="0" smtClean="0"/>
              <a:t>It </a:t>
            </a:r>
            <a:r>
              <a:rPr lang="en-US" sz="2000" dirty="0"/>
              <a:t>may do this for more than one new point</a:t>
            </a:r>
            <a:r>
              <a:rPr lang="en-US" sz="2000" dirty="0" smtClean="0"/>
              <a:t>. </a:t>
            </a:r>
            <a:r>
              <a:rPr lang="en-US" sz="2000" dirty="0"/>
              <a:t>The following </a:t>
            </a:r>
            <a:r>
              <a:rPr lang="en-US" sz="2000" dirty="0" smtClean="0"/>
              <a:t>are direct </a:t>
            </a:r>
            <a:r>
              <a:rPr lang="en-US" sz="2000" dirty="0"/>
              <a:t>Search methods:</a:t>
            </a:r>
          </a:p>
          <a:p>
            <a:pPr marL="514350" indent="-457200">
              <a:buFont typeface="+mj-lt"/>
              <a:buAutoNum type="arabicPeriod"/>
            </a:pPr>
            <a:r>
              <a:rPr lang="en-US" sz="2000" dirty="0"/>
              <a:t>Simplex/ </a:t>
            </a:r>
            <a:r>
              <a:rPr lang="en-US" sz="2000" dirty="0" err="1"/>
              <a:t>Nelder</a:t>
            </a:r>
            <a:r>
              <a:rPr lang="en-US" sz="2000" dirty="0"/>
              <a:t> and Mead </a:t>
            </a:r>
            <a:r>
              <a:rPr lang="en-US" sz="2000" dirty="0" smtClean="0"/>
              <a:t>method (focus on this method)</a:t>
            </a:r>
          </a:p>
          <a:p>
            <a:pPr marL="514350" indent="-457200">
              <a:buFont typeface="+mj-lt"/>
              <a:buAutoNum type="arabicPeriod"/>
            </a:pPr>
            <a:r>
              <a:rPr lang="en-US" sz="2000" dirty="0" smtClean="0"/>
              <a:t>Hooke </a:t>
            </a:r>
            <a:r>
              <a:rPr lang="en-US" sz="2000" dirty="0"/>
              <a:t>and Jeeves </a:t>
            </a:r>
            <a:r>
              <a:rPr lang="en-US" sz="2000" dirty="0" smtClean="0"/>
              <a:t>method</a:t>
            </a:r>
          </a:p>
          <a:p>
            <a:pPr marL="514350" indent="-457200">
              <a:buFont typeface="+mj-lt"/>
              <a:buAutoNum type="arabicPeriod"/>
            </a:pPr>
            <a:r>
              <a:rPr lang="en-US" sz="2000" dirty="0" err="1" smtClean="0"/>
              <a:t>Rosenbrock</a:t>
            </a:r>
            <a:r>
              <a:rPr lang="en-US" sz="2000" dirty="0" smtClean="0"/>
              <a:t> method</a:t>
            </a:r>
          </a:p>
          <a:p>
            <a:pPr marL="514350" indent="-457200">
              <a:buFont typeface="+mj-lt"/>
              <a:buAutoNum type="arabicPeriod"/>
            </a:pPr>
            <a:r>
              <a:rPr lang="en-US" sz="2000" dirty="0" smtClean="0"/>
              <a:t>Particle </a:t>
            </a:r>
            <a:r>
              <a:rPr lang="en-US" sz="2000" dirty="0"/>
              <a:t>swarm optimization</a:t>
            </a:r>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96</a:t>
            </a:fld>
            <a:endParaRPr lang="en-US"/>
          </a:p>
        </p:txBody>
      </p:sp>
    </p:spTree>
    <p:extLst>
      <p:ext uri="{BB962C8B-B14F-4D97-AF65-F5344CB8AC3E}">
        <p14:creationId xmlns:p14="http://schemas.microsoft.com/office/powerpoint/2010/main" val="11413828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a:latin typeface="Times-Bold"/>
              </a:rPr>
              <a:t>Simplex method:</a:t>
            </a:r>
            <a:endParaRPr lang="en-US" dirty="0"/>
          </a:p>
        </p:txBody>
      </p:sp>
      <p:sp>
        <p:nvSpPr>
          <p:cNvPr id="3" name="Content Placeholder 2"/>
          <p:cNvSpPr>
            <a:spLocks noGrp="1"/>
          </p:cNvSpPr>
          <p:nvPr>
            <p:ph idx="1"/>
          </p:nvPr>
        </p:nvSpPr>
        <p:spPr>
          <a:xfrm>
            <a:off x="228600" y="914400"/>
            <a:ext cx="8686800" cy="5410200"/>
          </a:xfrm>
        </p:spPr>
        <p:txBody>
          <a:bodyPr>
            <a:normAutofit/>
          </a:bodyPr>
          <a:lstStyle/>
          <a:p>
            <a:r>
              <a:rPr lang="en-US" sz="2000" dirty="0">
                <a:latin typeface="Times-Roman"/>
              </a:rPr>
              <a:t>The simplex represents a geometric figure formed by a set </a:t>
            </a:r>
            <a:r>
              <a:rPr lang="en-US" sz="2000" dirty="0" smtClean="0">
                <a:latin typeface="Times-Roman"/>
              </a:rPr>
              <a:t>of n+1 </a:t>
            </a:r>
            <a:r>
              <a:rPr lang="en-US" sz="2000" dirty="0">
                <a:latin typeface="Times-Roman"/>
              </a:rPr>
              <a:t>points in n-dimensional space. </a:t>
            </a:r>
            <a:endParaRPr lang="en-US" sz="2000" dirty="0" smtClean="0">
              <a:latin typeface="Times-Roman"/>
            </a:endParaRPr>
          </a:p>
          <a:p>
            <a:r>
              <a:rPr lang="en-US" sz="2000" dirty="0" smtClean="0">
                <a:latin typeface="Times-Roman"/>
              </a:rPr>
              <a:t>Thus </a:t>
            </a:r>
            <a:r>
              <a:rPr lang="en-US" sz="2000" dirty="0">
                <a:latin typeface="Times-Roman"/>
              </a:rPr>
              <a:t>in two dimensions </a:t>
            </a:r>
            <a:r>
              <a:rPr lang="en-US" sz="2000" dirty="0" smtClean="0">
                <a:latin typeface="Times-Roman"/>
              </a:rPr>
              <a:t>the simplex </a:t>
            </a:r>
            <a:r>
              <a:rPr lang="en-US" sz="2000" dirty="0">
                <a:latin typeface="Times-Roman"/>
              </a:rPr>
              <a:t>is a triangle and in three dimensions it is a tetrahedron.</a:t>
            </a:r>
            <a:endParaRPr lang="en-US" sz="2000"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97</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191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2000" y="2305652"/>
            <a:ext cx="4343400" cy="1938992"/>
          </a:xfrm>
          <a:prstGeom prst="rect">
            <a:avLst/>
          </a:prstGeom>
        </p:spPr>
        <p:txBody>
          <a:bodyPr wrap="square">
            <a:spAutoFit/>
          </a:bodyPr>
          <a:lstStyle/>
          <a:p>
            <a:pPr marL="342900" indent="-342900">
              <a:buFont typeface="Arial" pitchFamily="34" charset="0"/>
              <a:buChar char="•"/>
            </a:pPr>
            <a:r>
              <a:rPr lang="en-US" sz="2000" dirty="0">
                <a:latin typeface="Times-Roman"/>
              </a:rPr>
              <a:t>The basic idea is to compare </a:t>
            </a:r>
            <a:r>
              <a:rPr lang="en-US" sz="2000" dirty="0" smtClean="0">
                <a:latin typeface="Times-Roman"/>
              </a:rPr>
              <a:t>the values </a:t>
            </a:r>
            <a:r>
              <a:rPr lang="en-US" sz="2000" dirty="0">
                <a:latin typeface="Times-Roman"/>
              </a:rPr>
              <a:t>of the objective function </a:t>
            </a:r>
            <a:r>
              <a:rPr lang="en-US" sz="2000" dirty="0" smtClean="0">
                <a:latin typeface="Times-Roman"/>
              </a:rPr>
              <a:t>at the </a:t>
            </a:r>
            <a:r>
              <a:rPr lang="en-US" sz="2000" dirty="0">
                <a:latin typeface="Times-Roman"/>
              </a:rPr>
              <a:t>n + 1 vertices of a </a:t>
            </a:r>
            <a:r>
              <a:rPr lang="en-US" sz="2000" dirty="0" smtClean="0">
                <a:latin typeface="Times-Roman"/>
              </a:rPr>
              <a:t>general simplex </a:t>
            </a:r>
            <a:r>
              <a:rPr lang="en-US" sz="2000" dirty="0">
                <a:latin typeface="Times-Roman"/>
              </a:rPr>
              <a:t>and move this </a:t>
            </a:r>
            <a:r>
              <a:rPr lang="en-US" sz="2000" dirty="0" smtClean="0">
                <a:latin typeface="Times-Roman"/>
              </a:rPr>
              <a:t>simplex gradually </a:t>
            </a:r>
            <a:r>
              <a:rPr lang="en-US" sz="2000" dirty="0">
                <a:latin typeface="Times-Roman"/>
              </a:rPr>
              <a:t>towards the </a:t>
            </a:r>
            <a:r>
              <a:rPr lang="en-US" sz="2000" dirty="0" smtClean="0">
                <a:latin typeface="Times-Roman"/>
              </a:rPr>
              <a:t>optimum point </a:t>
            </a:r>
            <a:r>
              <a:rPr lang="en-US" sz="2000" dirty="0">
                <a:latin typeface="Times-Roman"/>
              </a:rPr>
              <a:t>during the iterative process.</a:t>
            </a:r>
            <a:endParaRPr lang="en-US" sz="2000" dirty="0"/>
          </a:p>
        </p:txBody>
      </p:sp>
    </p:spTree>
    <p:extLst>
      <p:ext uri="{BB962C8B-B14F-4D97-AF65-F5344CB8AC3E}">
        <p14:creationId xmlns:p14="http://schemas.microsoft.com/office/powerpoint/2010/main" val="40104094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98</a:t>
            </a:fld>
            <a:endParaRPr 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29599" cy="479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1245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Cont..................................</a:t>
            </a:r>
            <a:endParaRPr lang="en-US" dirty="0"/>
          </a:p>
        </p:txBody>
      </p:sp>
      <p:sp>
        <p:nvSpPr>
          <p:cNvPr id="4" name="Footer Placeholder 3"/>
          <p:cNvSpPr>
            <a:spLocks noGrp="1"/>
          </p:cNvSpPr>
          <p:nvPr>
            <p:ph type="ftr" sz="quarter" idx="11"/>
          </p:nvPr>
        </p:nvSpPr>
        <p:spPr/>
        <p:txBody>
          <a:bodyPr/>
          <a:lstStyle/>
          <a:p>
            <a:r>
              <a:rPr lang="en-US" smtClean="0"/>
              <a:t>Water resource planning and management</a:t>
            </a:r>
            <a:endParaRPr lang="en-US"/>
          </a:p>
        </p:txBody>
      </p:sp>
      <p:sp>
        <p:nvSpPr>
          <p:cNvPr id="5" name="Slide Number Placeholder 4"/>
          <p:cNvSpPr>
            <a:spLocks noGrp="1"/>
          </p:cNvSpPr>
          <p:nvPr>
            <p:ph type="sldNum" sz="quarter" idx="12"/>
          </p:nvPr>
        </p:nvSpPr>
        <p:spPr/>
        <p:txBody>
          <a:bodyPr/>
          <a:lstStyle/>
          <a:p>
            <a:fld id="{A47AD6FC-388E-456C-B104-22E7776666F6}" type="slidenum">
              <a:rPr lang="en-US" smtClean="0"/>
              <a:t>99</a:t>
            </a:fld>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78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21887</TotalTime>
  <Words>12525</Words>
  <Application>Microsoft Office PowerPoint</Application>
  <PresentationFormat>On-screen Show (4:3)</PresentationFormat>
  <Paragraphs>1293</Paragraphs>
  <Slides>172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172</vt:i4>
      </vt:variant>
    </vt:vector>
  </HeadingPairs>
  <TitlesOfParts>
    <vt:vector size="174" baseType="lpstr">
      <vt:lpstr>Office Theme</vt:lpstr>
      <vt:lpstr>Equation</vt:lpstr>
      <vt:lpstr>1. Introduction to water resource system</vt:lpstr>
      <vt:lpstr>1.1. Need for water</vt:lpstr>
      <vt:lpstr>Cont.........................</vt:lpstr>
      <vt:lpstr> AVAILABILITY OF WATER </vt:lpstr>
      <vt:lpstr>Cont.........</vt:lpstr>
      <vt:lpstr>Cont.....................</vt:lpstr>
      <vt:lpstr>Conti..............</vt:lpstr>
      <vt:lpstr>WATER RESOURCES PLANNING</vt:lpstr>
      <vt:lpstr>PowerPoint Presentation</vt:lpstr>
      <vt:lpstr>Cont.......................</vt:lpstr>
      <vt:lpstr>WRP Cont................................</vt:lpstr>
      <vt:lpstr>Common goals of WRPM </vt:lpstr>
      <vt:lpstr>Task of Water resources planning are;</vt:lpstr>
      <vt:lpstr>An example of planning process to address water scarcity</vt:lpstr>
      <vt:lpstr> Scope of planning endeavors </vt:lpstr>
      <vt:lpstr>Scope of planning endeavors - in terms of areal extent </vt:lpstr>
      <vt:lpstr>Spatial scale for water resource planning </vt:lpstr>
      <vt:lpstr>Water Resources Development</vt:lpstr>
      <vt:lpstr>WATER RESOURCES MANAGEMENT</vt:lpstr>
      <vt:lpstr>Cont...........................</vt:lpstr>
      <vt:lpstr>Cont.......</vt:lpstr>
      <vt:lpstr>Concept of a System</vt:lpstr>
      <vt:lpstr>Cont.......</vt:lpstr>
      <vt:lpstr> A system is characterized by: </vt:lpstr>
      <vt:lpstr>Cont...............</vt:lpstr>
      <vt:lpstr>Classification of Systems</vt:lpstr>
      <vt:lpstr>Hydrologic System</vt:lpstr>
      <vt:lpstr>System analysis</vt:lpstr>
      <vt:lpstr>Need for system approach</vt:lpstr>
      <vt:lpstr>2. Modeling methods </vt:lpstr>
      <vt:lpstr>Optimization vs simulation</vt:lpstr>
      <vt:lpstr>Optimization</vt:lpstr>
      <vt:lpstr>Cont........................</vt:lpstr>
      <vt:lpstr>Cont........</vt:lpstr>
      <vt:lpstr>Cont..............................</vt:lpstr>
      <vt:lpstr>Cont..........................</vt:lpstr>
      <vt:lpstr>Cont.................................</vt:lpstr>
      <vt:lpstr>Simulation</vt:lpstr>
      <vt:lpstr>Steps in simulation</vt:lpstr>
      <vt:lpstr>Classification of simulation</vt:lpstr>
      <vt:lpstr>ECONOMICS IN WATER RESOURCES</vt:lpstr>
      <vt:lpstr>Concepts used in economic analysis:</vt:lpstr>
      <vt:lpstr>Cont...........</vt:lpstr>
      <vt:lpstr>Discount factors: </vt:lpstr>
      <vt:lpstr>Cont............................</vt:lpstr>
      <vt:lpstr>Discounting techniques</vt:lpstr>
      <vt:lpstr>Cont..............................</vt:lpstr>
      <vt:lpstr>BC ratio: Example1</vt:lpstr>
      <vt:lpstr>BC ratio: Example2</vt:lpstr>
      <vt:lpstr>solution</vt:lpstr>
      <vt:lpstr>Present worth method</vt:lpstr>
      <vt:lpstr>Example </vt:lpstr>
      <vt:lpstr>2. Phases of project management   </vt:lpstr>
      <vt:lpstr>Cont...............</vt:lpstr>
      <vt:lpstr>Cont.......</vt:lpstr>
      <vt:lpstr>Cont..........................</vt:lpstr>
      <vt:lpstr>Cont..............................</vt:lpstr>
      <vt:lpstr>Project evaluation overview</vt:lpstr>
      <vt:lpstr>b. The purposes of Project Evaluation process</vt:lpstr>
      <vt:lpstr>a. Planning project evaluation phase</vt:lpstr>
      <vt:lpstr>c. Summative project evaluation phase</vt:lpstr>
      <vt:lpstr>Cont.......................</vt:lpstr>
      <vt:lpstr>PowerPoint Presentation</vt:lpstr>
      <vt:lpstr>Project evaluation criteria</vt:lpstr>
      <vt:lpstr>water supply and demand assessment</vt:lpstr>
      <vt:lpstr>Cont...................................</vt:lpstr>
      <vt:lpstr>WATER DEMANDS</vt:lpstr>
      <vt:lpstr>Cont.......................................</vt:lpstr>
      <vt:lpstr>Cont..............................................</vt:lpstr>
      <vt:lpstr>Water use categories</vt:lpstr>
      <vt:lpstr>Cont............................</vt:lpstr>
      <vt:lpstr>Consumptive and non-consumptive water use</vt:lpstr>
      <vt:lpstr>OPTIMIZATION ALGORITHMS</vt:lpstr>
      <vt:lpstr>Objective Function </vt:lpstr>
      <vt:lpstr>Statement of an optimization problem</vt:lpstr>
      <vt:lpstr>Cont...................</vt:lpstr>
      <vt:lpstr>stationary points: functions of single and two variables</vt:lpstr>
      <vt:lpstr>Relative and Global Optimum</vt:lpstr>
      <vt:lpstr>Cont...........................</vt:lpstr>
      <vt:lpstr>Functions of a single variable</vt:lpstr>
      <vt:lpstr>Cont............................................</vt:lpstr>
      <vt:lpstr>Cont...........................</vt:lpstr>
      <vt:lpstr>Example 1</vt:lpstr>
      <vt:lpstr>Example 2</vt:lpstr>
      <vt:lpstr>Functions of two variables </vt:lpstr>
      <vt:lpstr>Necessary conditions</vt:lpstr>
      <vt:lpstr>Cont......................</vt:lpstr>
      <vt:lpstr>Cont..............................</vt:lpstr>
      <vt:lpstr>Example1</vt:lpstr>
      <vt:lpstr>Cont...............................................</vt:lpstr>
      <vt:lpstr>Cont.........</vt:lpstr>
      <vt:lpstr>Cont................................................</vt:lpstr>
      <vt:lpstr>Cont.............................................</vt:lpstr>
      <vt:lpstr>PowerPoint Presentation</vt:lpstr>
      <vt:lpstr>Local search methods</vt:lpstr>
      <vt:lpstr>Cont...........................................</vt:lpstr>
      <vt:lpstr>Simplex method:</vt:lpstr>
      <vt:lpstr>Cont..........................................</vt:lpstr>
      <vt:lpstr>Cont..................................</vt:lpstr>
      <vt:lpstr>PowerPoint Presentation</vt:lpstr>
      <vt:lpstr>PowerPoint Presentation</vt:lpstr>
      <vt:lpstr>PowerPoint Presentation</vt:lpstr>
      <vt:lpstr> Linear Programming </vt:lpstr>
      <vt:lpstr> STANDARD FORM OF LPP </vt:lpstr>
      <vt:lpstr>Cont..............................................</vt:lpstr>
      <vt:lpstr>Cont..........................................................</vt:lpstr>
      <vt:lpstr>Cont..........................................</vt:lpstr>
      <vt:lpstr>Canonical form of LP Problems</vt:lpstr>
      <vt:lpstr>Cont.....................................................</vt:lpstr>
      <vt:lpstr>Cont................................................</vt:lpstr>
      <vt:lpstr>Cont..............................................</vt:lpstr>
      <vt:lpstr>Pivotal Operation</vt:lpstr>
      <vt:lpstr>Transformation to Canonical form:  Generalized procedure</vt:lpstr>
      <vt:lpstr>Cont........................................</vt:lpstr>
      <vt:lpstr>Cont..............................................</vt:lpstr>
      <vt:lpstr>Transformation to Canonical form:  More general case</vt:lpstr>
      <vt:lpstr>Cont.............................................</vt:lpstr>
      <vt:lpstr>Basic variable, Non-basic variable,  Basic solution, Basic feasible solution</vt:lpstr>
      <vt:lpstr>Simplex method in LPP</vt:lpstr>
      <vt:lpstr>Cont.........................................</vt:lpstr>
      <vt:lpstr>Consider the following Example </vt:lpstr>
      <vt:lpstr>Cont............................................</vt:lpstr>
      <vt:lpstr>Cont.......................................</vt:lpstr>
      <vt:lpstr>Cont........................................</vt:lpstr>
      <vt:lpstr>Cont..........................................</vt:lpstr>
      <vt:lpstr>Cont............................................</vt:lpstr>
      <vt:lpstr>Cont...........................................</vt:lpstr>
      <vt:lpstr>Cont.............................................</vt:lpstr>
      <vt:lpstr>Try this LPP</vt:lpstr>
      <vt:lpstr>LP  Applications: Water Resources Problems</vt:lpstr>
      <vt:lpstr>Cont...............................................</vt:lpstr>
      <vt:lpstr>Cont...........................................</vt:lpstr>
      <vt:lpstr>Cont.................................................</vt:lpstr>
      <vt:lpstr>LINEAR PROGRAMMING SOFTWARES</vt:lpstr>
      <vt:lpstr>Cont.........................................</vt:lpstr>
      <vt:lpstr>Reservoirs operation</vt:lpstr>
      <vt:lpstr>Reservoir storage zone and uses of reservoir</vt:lpstr>
      <vt:lpstr>Cont.................................................</vt:lpstr>
      <vt:lpstr>Cont.............................................</vt:lpstr>
      <vt:lpstr>Cont.....................................</vt:lpstr>
      <vt:lpstr>Cont...........................................</vt:lpstr>
      <vt:lpstr>Reservoir Operation policies</vt:lpstr>
      <vt:lpstr>Cont...............................................</vt:lpstr>
      <vt:lpstr>Cont................................................</vt:lpstr>
      <vt:lpstr>Derivation of optimal operating policy using LP</vt:lpstr>
      <vt:lpstr>Cont.......................................................</vt:lpstr>
      <vt:lpstr>Cont......................................................................</vt:lpstr>
      <vt:lpstr>example</vt:lpstr>
      <vt:lpstr>Cont...........................................</vt:lpstr>
      <vt:lpstr>Cont..................................................</vt:lpstr>
      <vt:lpstr>Cont..............................................</vt:lpstr>
      <vt:lpstr>Rule curve</vt:lpstr>
      <vt:lpstr>Reservoir  Sizing</vt:lpstr>
      <vt:lpstr>Mass diagram method</vt:lpstr>
      <vt:lpstr>Cont......................................................</vt:lpstr>
      <vt:lpstr>Cont....................................</vt:lpstr>
      <vt:lpstr>Cont.....................................</vt:lpstr>
      <vt:lpstr>PowerPoint Presentation</vt:lpstr>
      <vt:lpstr>PowerPoint Presentation</vt:lpstr>
      <vt:lpstr>PowerPoint Presentation</vt:lpstr>
      <vt:lpstr>Example 2</vt:lpstr>
      <vt:lpstr>Cont..............................................</vt:lpstr>
      <vt:lpstr>Cont...........................................</vt:lpstr>
      <vt:lpstr>Performance measures</vt:lpstr>
      <vt:lpstr>Cont.................................................</vt:lpstr>
      <vt:lpstr>Cont...............................................</vt:lpstr>
      <vt:lpstr>Reliability </vt:lpstr>
      <vt:lpstr>Resiliency</vt:lpstr>
      <vt:lpstr>Cont.....................................</vt:lpstr>
      <vt:lpstr>Vulnerability</vt:lpstr>
      <vt:lpstr>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 to water resource system</dc:title>
  <dc:creator>user</dc:creator>
  <cp:lastModifiedBy>user</cp:lastModifiedBy>
  <cp:revision>229</cp:revision>
  <dcterms:created xsi:type="dcterms:W3CDTF">2018-03-13T07:51:10Z</dcterms:created>
  <dcterms:modified xsi:type="dcterms:W3CDTF">2019-06-11T16:15:02Z</dcterms:modified>
</cp:coreProperties>
</file>