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handoutMasterIdLst>
    <p:handoutMasterId r:id="rId74"/>
  </p:handoutMasterIdLst>
  <p:sldIdLst>
    <p:sldId id="383" r:id="rId2"/>
    <p:sldId id="384" r:id="rId3"/>
    <p:sldId id="385" r:id="rId4"/>
    <p:sldId id="386" r:id="rId5"/>
    <p:sldId id="387" r:id="rId6"/>
    <p:sldId id="388" r:id="rId7"/>
    <p:sldId id="389" r:id="rId8"/>
    <p:sldId id="390" r:id="rId9"/>
    <p:sldId id="391" r:id="rId10"/>
    <p:sldId id="392" r:id="rId11"/>
    <p:sldId id="393" r:id="rId12"/>
    <p:sldId id="394" r:id="rId13"/>
    <p:sldId id="395" r:id="rId14"/>
    <p:sldId id="396" r:id="rId15"/>
    <p:sldId id="397" r:id="rId16"/>
    <p:sldId id="399" r:id="rId17"/>
    <p:sldId id="400" r:id="rId18"/>
    <p:sldId id="401" r:id="rId19"/>
    <p:sldId id="402" r:id="rId20"/>
    <p:sldId id="403" r:id="rId21"/>
    <p:sldId id="404" r:id="rId22"/>
    <p:sldId id="405" r:id="rId23"/>
    <p:sldId id="406" r:id="rId24"/>
    <p:sldId id="398" r:id="rId25"/>
    <p:sldId id="346" r:id="rId26"/>
    <p:sldId id="327" r:id="rId27"/>
    <p:sldId id="375" r:id="rId28"/>
    <p:sldId id="347" r:id="rId29"/>
    <p:sldId id="348" r:id="rId30"/>
    <p:sldId id="329" r:id="rId31"/>
    <p:sldId id="376" r:id="rId32"/>
    <p:sldId id="349" r:id="rId33"/>
    <p:sldId id="330" r:id="rId34"/>
    <p:sldId id="369" r:id="rId35"/>
    <p:sldId id="350" r:id="rId36"/>
    <p:sldId id="351" r:id="rId37"/>
    <p:sldId id="370" r:id="rId38"/>
    <p:sldId id="352" r:id="rId39"/>
    <p:sldId id="353" r:id="rId40"/>
    <p:sldId id="354" r:id="rId41"/>
    <p:sldId id="355" r:id="rId42"/>
    <p:sldId id="356" r:id="rId43"/>
    <p:sldId id="357" r:id="rId44"/>
    <p:sldId id="358" r:id="rId45"/>
    <p:sldId id="359" r:id="rId46"/>
    <p:sldId id="360" r:id="rId47"/>
    <p:sldId id="331" r:id="rId48"/>
    <p:sldId id="377" r:id="rId49"/>
    <p:sldId id="379" r:id="rId50"/>
    <p:sldId id="378" r:id="rId51"/>
    <p:sldId id="332" r:id="rId52"/>
    <p:sldId id="361" r:id="rId53"/>
    <p:sldId id="333" r:id="rId54"/>
    <p:sldId id="380" r:id="rId55"/>
    <p:sldId id="334" r:id="rId56"/>
    <p:sldId id="362" r:id="rId57"/>
    <p:sldId id="363" r:id="rId58"/>
    <p:sldId id="364" r:id="rId59"/>
    <p:sldId id="365" r:id="rId60"/>
    <p:sldId id="366" r:id="rId61"/>
    <p:sldId id="367" r:id="rId62"/>
    <p:sldId id="368" r:id="rId63"/>
    <p:sldId id="335" r:id="rId64"/>
    <p:sldId id="336" r:id="rId65"/>
    <p:sldId id="337" r:id="rId66"/>
    <p:sldId id="338" r:id="rId67"/>
    <p:sldId id="381" r:id="rId68"/>
    <p:sldId id="371" r:id="rId69"/>
    <p:sldId id="372" r:id="rId70"/>
    <p:sldId id="373" r:id="rId71"/>
    <p:sldId id="374" r:id="rId72"/>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DF58D"/>
    <a:srgbClr val="808080"/>
    <a:srgbClr val="FCFCFC"/>
    <a:srgbClr val="E8E8E8"/>
    <a:srgbClr val="FFD84B"/>
    <a:srgbClr val="FFFFFF"/>
    <a:srgbClr val="FFC3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818" autoAdjust="0"/>
  </p:normalViewPr>
  <p:slideViewPr>
    <p:cSldViewPr>
      <p:cViewPr varScale="1">
        <p:scale>
          <a:sx n="53" d="100"/>
          <a:sy n="53" d="100"/>
        </p:scale>
        <p:origin x="-108" y="-216"/>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85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defRPr sz="1200"/>
            </a:lvl1pPr>
          </a:lstStyle>
          <a:p>
            <a:endParaRPr lang="en-US" altLang="en-US"/>
          </a:p>
        </p:txBody>
      </p:sp>
      <p:sp>
        <p:nvSpPr>
          <p:cNvPr id="46083" name="Rectangle 3"/>
          <p:cNvSpPr>
            <a:spLocks noGrp="1" noChangeArrowheads="1"/>
          </p:cNvSpPr>
          <p:nvPr>
            <p:ph type="dt" sz="quarter" idx="1"/>
          </p:nvPr>
        </p:nvSpPr>
        <p:spPr bwMode="auto">
          <a:xfrm>
            <a:off x="3898102" y="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lgn="r">
              <a:defRPr sz="1200"/>
            </a:lvl1pPr>
          </a:lstStyle>
          <a:p>
            <a:endParaRPr lang="en-US" altLang="en-US"/>
          </a:p>
        </p:txBody>
      </p:sp>
      <p:sp>
        <p:nvSpPr>
          <p:cNvPr id="46084" name="Rectangle 4"/>
          <p:cNvSpPr>
            <a:spLocks noGrp="1" noChangeArrowheads="1"/>
          </p:cNvSpPr>
          <p:nvPr>
            <p:ph type="ftr" sz="quarter" idx="2"/>
          </p:nvPr>
        </p:nvSpPr>
        <p:spPr bwMode="auto">
          <a:xfrm>
            <a:off x="0" y="8829967"/>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defRPr sz="1200"/>
            </a:lvl1pPr>
          </a:lstStyle>
          <a:p>
            <a:endParaRPr lang="en-US" altLang="en-US"/>
          </a:p>
        </p:txBody>
      </p:sp>
      <p:sp>
        <p:nvSpPr>
          <p:cNvPr id="46085" name="Rectangle 5"/>
          <p:cNvSpPr>
            <a:spLocks noGrp="1" noChangeArrowheads="1"/>
          </p:cNvSpPr>
          <p:nvPr>
            <p:ph type="sldNum" sz="quarter" idx="3"/>
          </p:nvPr>
        </p:nvSpPr>
        <p:spPr bwMode="auto">
          <a:xfrm>
            <a:off x="3898102" y="8829967"/>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lgn="r">
              <a:defRPr sz="1200"/>
            </a:lvl1pPr>
          </a:lstStyle>
          <a:p>
            <a:fld id="{032424FA-06A7-4C0E-A9A5-C968EC64F2D5}" type="slidenum">
              <a:rPr lang="en-US" altLang="en-US"/>
              <a:pPr/>
              <a:t>‹#›</a:t>
            </a:fld>
            <a:endParaRPr lang="en-US" altLang="en-US"/>
          </a:p>
        </p:txBody>
      </p:sp>
    </p:spTree>
    <p:extLst>
      <p:ext uri="{BB962C8B-B14F-4D97-AF65-F5344CB8AC3E}">
        <p14:creationId xmlns:p14="http://schemas.microsoft.com/office/powerpoint/2010/main" val="3431210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defRPr sz="1200"/>
            </a:lvl1pPr>
          </a:lstStyle>
          <a:p>
            <a:endParaRPr lang="en-US" altLang="en-US"/>
          </a:p>
        </p:txBody>
      </p:sp>
      <p:sp>
        <p:nvSpPr>
          <p:cNvPr id="8195" name="Rectangle 3"/>
          <p:cNvSpPr>
            <a:spLocks noGrp="1" noChangeArrowheads="1"/>
          </p:cNvSpPr>
          <p:nvPr>
            <p:ph type="dt" idx="1"/>
          </p:nvPr>
        </p:nvSpPr>
        <p:spPr bwMode="auto">
          <a:xfrm>
            <a:off x="3898102" y="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lgn="r">
              <a:defRPr sz="1200"/>
            </a:lvl1pPr>
          </a:lstStyle>
          <a:p>
            <a:endParaRPr lang="en-US" altLang="en-US"/>
          </a:p>
        </p:txBody>
      </p:sp>
      <p:sp>
        <p:nvSpPr>
          <p:cNvPr id="8196"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8182" y="4415790"/>
            <a:ext cx="550545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8" name="Rectangle 6"/>
          <p:cNvSpPr>
            <a:spLocks noGrp="1" noChangeArrowheads="1"/>
          </p:cNvSpPr>
          <p:nvPr>
            <p:ph type="ftr" sz="quarter" idx="4"/>
          </p:nvPr>
        </p:nvSpPr>
        <p:spPr bwMode="auto">
          <a:xfrm>
            <a:off x="0" y="8829967"/>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defRPr sz="1200"/>
            </a:lvl1pPr>
          </a:lstStyle>
          <a:p>
            <a:endParaRPr lang="en-US" altLang="en-US"/>
          </a:p>
        </p:txBody>
      </p:sp>
      <p:sp>
        <p:nvSpPr>
          <p:cNvPr id="8199" name="Rectangle 7"/>
          <p:cNvSpPr>
            <a:spLocks noGrp="1" noChangeArrowheads="1"/>
          </p:cNvSpPr>
          <p:nvPr>
            <p:ph type="sldNum" sz="quarter" idx="5"/>
          </p:nvPr>
        </p:nvSpPr>
        <p:spPr bwMode="auto">
          <a:xfrm>
            <a:off x="3898102" y="8829967"/>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lgn="r">
              <a:defRPr sz="1200"/>
            </a:lvl1pPr>
          </a:lstStyle>
          <a:p>
            <a:fld id="{B230C6C4-EC13-484C-AC05-8CA34C4A2F09}" type="slidenum">
              <a:rPr lang="en-US" altLang="en-US"/>
              <a:pPr/>
              <a:t>‹#›</a:t>
            </a:fld>
            <a:endParaRPr lang="en-US" altLang="en-US"/>
          </a:p>
        </p:txBody>
      </p:sp>
    </p:spTree>
    <p:extLst>
      <p:ext uri="{BB962C8B-B14F-4D97-AF65-F5344CB8AC3E}">
        <p14:creationId xmlns:p14="http://schemas.microsoft.com/office/powerpoint/2010/main" val="24629252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been </a:t>
            </a:r>
            <a:r>
              <a:rPr lang="en-US" baseline="0" dirty="0" smtClean="0"/>
              <a:t>said that a picture is worth a thousand words, and that certainly is true when it comes to an easy way to understand an organization’s information system. Documenting an information system requires great skill; however, the ability to understand and read a documentation can be quite intuitive.</a:t>
            </a:r>
          </a:p>
          <a:p>
            <a:endParaRPr lang="en-US" baseline="0" dirty="0" smtClean="0"/>
          </a:p>
          <a:p>
            <a:pPr defTabSz="924458" fontAlgn="auto">
              <a:spcBef>
                <a:spcPts val="0"/>
              </a:spcBef>
              <a:spcAft>
                <a:spcPts val="0"/>
              </a:spcAft>
              <a:defRPr/>
            </a:pPr>
            <a:r>
              <a:rPr lang="en-US" dirty="0" smtClean="0"/>
              <a:t>Although there are many methods used in business to document systems, the text uses the three most popular for accountants:</a:t>
            </a:r>
            <a:r>
              <a:rPr lang="en-US" baseline="0" dirty="0" smtClean="0"/>
              <a:t> data flow diagrams, systems flowcharts, and Business Process Modeling Notation (BPMN).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230C6C4-EC13-484C-AC05-8CA34C4A2F09}" type="slidenum">
              <a:rPr lang="en-US" altLang="en-US" smtClean="0"/>
              <a:pPr/>
              <a:t>26</a:t>
            </a:fld>
            <a:endParaRPr lang="en-US" altLang="en-US"/>
          </a:p>
        </p:txBody>
      </p:sp>
    </p:spTree>
    <p:extLst>
      <p:ext uri="{BB962C8B-B14F-4D97-AF65-F5344CB8AC3E}">
        <p14:creationId xmlns:p14="http://schemas.microsoft.com/office/powerpoint/2010/main" val="3071721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four basic elements to the data flow diagram:</a:t>
            </a:r>
          </a:p>
          <a:p>
            <a:pPr marL="231115" indent="-231115">
              <a:buAutoNum type="arabicPeriod"/>
            </a:pPr>
            <a:r>
              <a:rPr lang="en-US" dirty="0" smtClean="0"/>
              <a:t>The square box symbol</a:t>
            </a:r>
            <a:r>
              <a:rPr lang="en-US" baseline="0" dirty="0" smtClean="0"/>
              <a:t> represents where the data is coming from (source) and where it ends up (destination). An example, from a revenue cycle perspective is that the customer would be a data source.</a:t>
            </a:r>
          </a:p>
          <a:p>
            <a:pPr marL="231115" indent="-231115">
              <a:buAutoNum type="arabicPeriod"/>
            </a:pPr>
            <a:endParaRPr lang="en-US" baseline="0" dirty="0" smtClean="0"/>
          </a:p>
          <a:p>
            <a:r>
              <a:rPr lang="en-US" baseline="0" dirty="0" smtClean="0"/>
              <a:t>2. The arrows are symbols showing the directional flow of data from a source to either: a transformative process, data store, or data destination. </a:t>
            </a:r>
          </a:p>
          <a:p>
            <a:endParaRPr lang="en-US" baseline="0" dirty="0" smtClean="0"/>
          </a:p>
          <a:p>
            <a:pPr marL="231115" indent="-231115">
              <a:buFont typeface="+mj-lt"/>
              <a:buAutoNum type="arabicPeriod" startAt="3"/>
            </a:pPr>
            <a:r>
              <a:rPr lang="en-US" baseline="0" dirty="0" smtClean="0"/>
              <a:t>The circle is a symbol that shows a transformative process. This can be at a high “context” level such as “process Revenue cycle”; or it could be at a more detailed level such as “sales order entry”</a:t>
            </a:r>
          </a:p>
          <a:p>
            <a:endParaRPr lang="en-US" baseline="0" dirty="0" smtClean="0"/>
          </a:p>
          <a:p>
            <a:r>
              <a:rPr lang="en-US" baseline="0" dirty="0" smtClean="0"/>
              <a:t>4. The two horizontal lines represent data storage</a:t>
            </a:r>
          </a:p>
          <a:p>
            <a:endParaRPr lang="en-US" baseline="0" dirty="0" smtClean="0"/>
          </a:p>
          <a:p>
            <a:r>
              <a:rPr lang="en-US" baseline="0" dirty="0" smtClean="0"/>
              <a:t>In addition, you may see a triangle used in a DFD which would identify controls associated with the process.</a:t>
            </a:r>
            <a:endParaRPr lang="en-US" dirty="0" smtClean="0"/>
          </a:p>
          <a:p>
            <a:endParaRPr lang="en-US" dirty="0"/>
          </a:p>
        </p:txBody>
      </p:sp>
      <p:sp>
        <p:nvSpPr>
          <p:cNvPr id="4" name="Slide Number Placeholder 3"/>
          <p:cNvSpPr>
            <a:spLocks noGrp="1"/>
          </p:cNvSpPr>
          <p:nvPr>
            <p:ph type="sldNum" sz="quarter" idx="10"/>
          </p:nvPr>
        </p:nvSpPr>
        <p:spPr/>
        <p:txBody>
          <a:bodyPr/>
          <a:lstStyle/>
          <a:p>
            <a:fld id="{B230C6C4-EC13-484C-AC05-8CA34C4A2F09}" type="slidenum">
              <a:rPr lang="en-US" altLang="en-US" smtClean="0"/>
              <a:pPr/>
              <a:t>33</a:t>
            </a:fld>
            <a:endParaRPr lang="en-US" altLang="en-US"/>
          </a:p>
        </p:txBody>
      </p:sp>
    </p:spTree>
    <p:extLst>
      <p:ext uri="{BB962C8B-B14F-4D97-AF65-F5344CB8AC3E}">
        <p14:creationId xmlns:p14="http://schemas.microsoft.com/office/powerpoint/2010/main" val="3688977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115" indent="-231115">
              <a:buFont typeface="+mj-lt"/>
              <a:buAutoNum type="arabicPeriod"/>
            </a:pPr>
            <a:r>
              <a:rPr lang="en-US" dirty="0" smtClean="0"/>
              <a:t>Understand the system that you are trying to represent: if you don’t understand the system that you are trying to visually represent, no one else will understand what</a:t>
            </a:r>
            <a:r>
              <a:rPr lang="en-US" baseline="0" dirty="0" smtClean="0"/>
              <a:t> you created. Ways to help you understand are to actually observe the process taking place, interview and ask questions, and try to do a walkthrough of a transaction to understand how the data flows, where it generates from, what activities occur within the process, and who else uses this information.  It is also good to identify the source documents used as you may have seen in the chapter. Figure 3-5, for example, identifies the source document on top of the data flow arrow.</a:t>
            </a:r>
          </a:p>
          <a:p>
            <a:pPr marL="231115" indent="-231115">
              <a:buFont typeface="+mj-lt"/>
              <a:buAutoNum type="arabicPeriod"/>
            </a:pPr>
            <a:r>
              <a:rPr lang="en-US" baseline="0" dirty="0" smtClean="0"/>
              <a:t>Only relevant data elements should be included in the data flow diagram.</a:t>
            </a:r>
          </a:p>
          <a:p>
            <a:pPr marL="231115" indent="-231115">
              <a:buFont typeface="+mj-lt"/>
              <a:buAutoNum type="arabicPeriod"/>
            </a:pPr>
            <a:r>
              <a:rPr lang="en-US" baseline="0" dirty="0" smtClean="0"/>
              <a:t>Starting with a level of abstraction, generally drawing a context DFD that shows the data flowing between outside entities (e.g., customer) and inside the organization allows for a simple big picture of the process. Using a hierarchy to “drill-down” into the details (e.g., sales invoice process) can show more information. By creating a hierarchy of levels of detail allows the reader of the DFD to either just get the overall big picture of a process, or really get the details of a process. It would be difficult and messy creating information overload if there was no organization of the DFD making the DFD too cluttered to read.</a:t>
            </a:r>
          </a:p>
          <a:p>
            <a:pPr marL="231115" indent="-231115">
              <a:buFont typeface="+mj-lt"/>
              <a:buAutoNum type="arabicPeriod"/>
            </a:pPr>
            <a:r>
              <a:rPr lang="en-US" dirty="0" smtClean="0"/>
              <a:t>Identify</a:t>
            </a:r>
            <a:r>
              <a:rPr lang="en-US" baseline="0" dirty="0" smtClean="0"/>
              <a:t> and group the data flows. If for example, the data flows together they are in one arrow, when it separates out then use multiple arrows. An example of this would be a sales order, some orders may be approved and continue to move through the process whereas others may not be approved and would flow back to the customer.  Similarly, identify and group transformation processes, data stores, data sources, and destinations.</a:t>
            </a:r>
          </a:p>
          <a:p>
            <a:pPr marL="231115" indent="-231115">
              <a:buFont typeface="+mj-lt"/>
              <a:buAutoNum type="arabicPeriod"/>
            </a:pPr>
            <a:r>
              <a:rPr lang="en-US" baseline="0" dirty="0" smtClean="0"/>
              <a:t>By being descriptive it helps the reader understand the process better. </a:t>
            </a:r>
          </a:p>
          <a:p>
            <a:pPr marL="231115" indent="-231115">
              <a:buFont typeface="+mj-lt"/>
              <a:buAutoNum type="arabicPeriod"/>
            </a:pPr>
            <a:r>
              <a:rPr lang="en-US" baseline="0" dirty="0" smtClean="0"/>
              <a:t>Giving a process a sequential number helps provide an information trail to the reader of the DFD as they move from abstract to detailed versions of the process.</a:t>
            </a:r>
          </a:p>
          <a:p>
            <a:pPr marL="231115" indent="-231115">
              <a:buFont typeface="+mj-lt"/>
              <a:buAutoNum type="arabicPeriod"/>
            </a:pPr>
            <a:r>
              <a:rPr lang="en-US" baseline="0" dirty="0" smtClean="0"/>
              <a:t>As with anything, refining your draft and receiving feedback help provide for a clear understanding as to what you intend the reader will understand from your DFD.</a:t>
            </a:r>
          </a:p>
        </p:txBody>
      </p:sp>
      <p:sp>
        <p:nvSpPr>
          <p:cNvPr id="4" name="Slide Number Placeholder 3"/>
          <p:cNvSpPr>
            <a:spLocks noGrp="1"/>
          </p:cNvSpPr>
          <p:nvPr>
            <p:ph type="sldNum" sz="quarter" idx="10"/>
          </p:nvPr>
        </p:nvSpPr>
        <p:spPr/>
        <p:txBody>
          <a:bodyPr/>
          <a:lstStyle/>
          <a:p>
            <a:fld id="{B230C6C4-EC13-484C-AC05-8CA34C4A2F09}" type="slidenum">
              <a:rPr lang="en-US" altLang="en-US" smtClean="0"/>
              <a:pPr/>
              <a:t>47</a:t>
            </a:fld>
            <a:endParaRPr lang="en-US" altLang="en-US"/>
          </a:p>
        </p:txBody>
      </p:sp>
    </p:spTree>
    <p:extLst>
      <p:ext uri="{BB962C8B-B14F-4D97-AF65-F5344CB8AC3E}">
        <p14:creationId xmlns:p14="http://schemas.microsoft.com/office/powerpoint/2010/main" val="496522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a major</a:t>
            </a:r>
            <a:r>
              <a:rPr lang="en-US" baseline="0" dirty="0" smtClean="0"/>
              <a:t> difference between the data flow diagrams and flowcharts compared to the business process diagram is that the business process diagram can distinguish the department or location that the activity takes place. These rows—such as New Employee, Human Resources, Payroll, and so on—in the above figure are called swim lanes.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230C6C4-EC13-484C-AC05-8CA34C4A2F09}" type="slidenum">
              <a:rPr lang="en-US" altLang="en-US" smtClean="0"/>
              <a:pPr/>
              <a:t>66</a:t>
            </a:fld>
            <a:endParaRPr lang="en-US" altLang="en-US"/>
          </a:p>
        </p:txBody>
      </p:sp>
    </p:spTree>
    <p:extLst>
      <p:ext uri="{BB962C8B-B14F-4D97-AF65-F5344CB8AC3E}">
        <p14:creationId xmlns:p14="http://schemas.microsoft.com/office/powerpoint/2010/main" val="30309723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12" name="Freeform 40"/>
          <p:cNvSpPr>
            <a:spLocks/>
          </p:cNvSpPr>
          <p:nvPr/>
        </p:nvSpPr>
        <p:spPr bwMode="gray">
          <a:xfrm>
            <a:off x="0" y="6048375"/>
            <a:ext cx="2762250" cy="809625"/>
          </a:xfrm>
          <a:custGeom>
            <a:avLst/>
            <a:gdLst>
              <a:gd name="T0" fmla="*/ 0 w 1740"/>
              <a:gd name="T1" fmla="*/ 0 h 510"/>
              <a:gd name="T2" fmla="*/ 0 w 1740"/>
              <a:gd name="T3" fmla="*/ 510 h 510"/>
              <a:gd name="T4" fmla="*/ 1740 w 1740"/>
              <a:gd name="T5" fmla="*/ 510 h 510"/>
              <a:gd name="T6" fmla="*/ 1595 w 1740"/>
              <a:gd name="T7" fmla="*/ 30 h 510"/>
              <a:gd name="T8" fmla="*/ 0 w 1740"/>
              <a:gd name="T9" fmla="*/ 0 h 510"/>
            </a:gdLst>
            <a:ahLst/>
            <a:cxnLst>
              <a:cxn ang="0">
                <a:pos x="T0" y="T1"/>
              </a:cxn>
              <a:cxn ang="0">
                <a:pos x="T2" y="T3"/>
              </a:cxn>
              <a:cxn ang="0">
                <a:pos x="T4" y="T5"/>
              </a:cxn>
              <a:cxn ang="0">
                <a:pos x="T6" y="T7"/>
              </a:cxn>
              <a:cxn ang="0">
                <a:pos x="T8" y="T9"/>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3" name="Freeform 41"/>
          <p:cNvSpPr>
            <a:spLocks/>
          </p:cNvSpPr>
          <p:nvPr/>
        </p:nvSpPr>
        <p:spPr bwMode="gray">
          <a:xfrm>
            <a:off x="2590800" y="4705350"/>
            <a:ext cx="6400800" cy="2152650"/>
          </a:xfrm>
          <a:custGeom>
            <a:avLst/>
            <a:gdLst>
              <a:gd name="T0" fmla="*/ 1116 w 4032"/>
              <a:gd name="T1" fmla="*/ 0 h 1356"/>
              <a:gd name="T2" fmla="*/ 3840 w 4032"/>
              <a:gd name="T3" fmla="*/ 636 h 1356"/>
              <a:gd name="T4" fmla="*/ 4032 w 4032"/>
              <a:gd name="T5" fmla="*/ 1356 h 1356"/>
              <a:gd name="T6" fmla="*/ 288 w 4032"/>
              <a:gd name="T7" fmla="*/ 1356 h 1356"/>
              <a:gd name="T8" fmla="*/ 0 w 4032"/>
              <a:gd name="T9" fmla="*/ 828 h 1356"/>
              <a:gd name="T10" fmla="*/ 1116 w 4032"/>
              <a:gd name="T11" fmla="*/ 0 h 1356"/>
            </a:gdLst>
            <a:ahLst/>
            <a:cxnLst>
              <a:cxn ang="0">
                <a:pos x="T0" y="T1"/>
              </a:cxn>
              <a:cxn ang="0">
                <a:pos x="T2" y="T3"/>
              </a:cxn>
              <a:cxn ang="0">
                <a:pos x="T4" y="T5"/>
              </a:cxn>
              <a:cxn ang="0">
                <a:pos x="T6" y="T7"/>
              </a:cxn>
              <a:cxn ang="0">
                <a:pos x="T8" y="T9"/>
              </a:cxn>
              <a:cxn ang="0">
                <a:pos x="T10" y="T11"/>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4" name="Freeform 42"/>
          <p:cNvSpPr>
            <a:spLocks/>
          </p:cNvSpPr>
          <p:nvPr/>
        </p:nvSpPr>
        <p:spPr bwMode="gray">
          <a:xfrm>
            <a:off x="4400550" y="781050"/>
            <a:ext cx="4743450" cy="5048250"/>
          </a:xfrm>
          <a:custGeom>
            <a:avLst/>
            <a:gdLst>
              <a:gd name="T0" fmla="*/ 510 w 2988"/>
              <a:gd name="T1" fmla="*/ 1098 h 3180"/>
              <a:gd name="T2" fmla="*/ 2280 w 2988"/>
              <a:gd name="T3" fmla="*/ 0 h 3180"/>
              <a:gd name="T4" fmla="*/ 2988 w 2988"/>
              <a:gd name="T5" fmla="*/ 342 h 3180"/>
              <a:gd name="T6" fmla="*/ 2988 w 2988"/>
              <a:gd name="T7" fmla="*/ 2772 h 3180"/>
              <a:gd name="T8" fmla="*/ 1452 w 2988"/>
              <a:gd name="T9" fmla="*/ 3060 h 3180"/>
              <a:gd name="T10" fmla="*/ 0 w 2988"/>
              <a:gd name="T11" fmla="*/ 2406 h 3180"/>
              <a:gd name="T12" fmla="*/ 510 w 2988"/>
              <a:gd name="T13" fmla="*/ 1098 h 3180"/>
            </a:gdLst>
            <a:ahLst/>
            <a:cxnLst>
              <a:cxn ang="0">
                <a:pos x="T0" y="T1"/>
              </a:cxn>
              <a:cxn ang="0">
                <a:pos x="T2" y="T3"/>
              </a:cxn>
              <a:cxn ang="0">
                <a:pos x="T4" y="T5"/>
              </a:cxn>
              <a:cxn ang="0">
                <a:pos x="T6" y="T7"/>
              </a:cxn>
              <a:cxn ang="0">
                <a:pos x="T8" y="T9"/>
              </a:cxn>
              <a:cxn ang="0">
                <a:pos x="T10" y="T11"/>
              </a:cxn>
              <a:cxn ang="0">
                <a:pos x="T12" y="T13"/>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5" name="Freeform 43"/>
          <p:cNvSpPr>
            <a:spLocks/>
          </p:cNvSpPr>
          <p:nvPr/>
        </p:nvSpPr>
        <p:spPr bwMode="gray">
          <a:xfrm>
            <a:off x="4800600" y="0"/>
            <a:ext cx="3276600" cy="2409825"/>
          </a:xfrm>
          <a:custGeom>
            <a:avLst/>
            <a:gdLst>
              <a:gd name="T0" fmla="*/ 0 w 2064"/>
              <a:gd name="T1" fmla="*/ 0 h 1518"/>
              <a:gd name="T2" fmla="*/ 276 w 2064"/>
              <a:gd name="T3" fmla="*/ 1518 h 1518"/>
              <a:gd name="T4" fmla="*/ 2064 w 2064"/>
              <a:gd name="T5" fmla="*/ 0 h 1518"/>
              <a:gd name="T6" fmla="*/ 0 w 2064"/>
              <a:gd name="T7" fmla="*/ 0 h 1518"/>
            </a:gdLst>
            <a:ahLst/>
            <a:cxnLst>
              <a:cxn ang="0">
                <a:pos x="T0" y="T1"/>
              </a:cxn>
              <a:cxn ang="0">
                <a:pos x="T2" y="T3"/>
              </a:cxn>
              <a:cxn ang="0">
                <a:pos x="T4" y="T5"/>
              </a:cxn>
              <a:cxn ang="0">
                <a:pos x="T6" y="T7"/>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1" name="Freeform 79"/>
          <p:cNvSpPr>
            <a:spLocks/>
          </p:cNvSpPr>
          <p:nvPr/>
        </p:nvSpPr>
        <p:spPr bwMode="gray">
          <a:xfrm>
            <a:off x="0" y="0"/>
            <a:ext cx="6583363" cy="7267575"/>
          </a:xfrm>
          <a:custGeom>
            <a:avLst/>
            <a:gdLst>
              <a:gd name="T0" fmla="*/ 0 w 4014"/>
              <a:gd name="T1" fmla="*/ 0 h 4455"/>
              <a:gd name="T2" fmla="*/ 3612 w 4014"/>
              <a:gd name="T3" fmla="*/ 0 h 4455"/>
              <a:gd name="T4" fmla="*/ 3222 w 4014"/>
              <a:gd name="T5" fmla="*/ 3042 h 4455"/>
              <a:gd name="T6" fmla="*/ 0 w 4014"/>
              <a:gd name="T7" fmla="*/ 3744 h 4455"/>
              <a:gd name="T8" fmla="*/ 0 w 4014"/>
              <a:gd name="T9" fmla="*/ 0 h 4455"/>
            </a:gdLst>
            <a:ahLst/>
            <a:cxnLst>
              <a:cxn ang="0">
                <a:pos x="T0" y="T1"/>
              </a:cxn>
              <a:cxn ang="0">
                <a:pos x="T2" y="T3"/>
              </a:cxn>
              <a:cxn ang="0">
                <a:pos x="T4" y="T5"/>
              </a:cxn>
              <a:cxn ang="0">
                <a:pos x="T6" y="T7"/>
              </a:cxn>
              <a:cxn ang="0">
                <a:pos x="T8" y="T9"/>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9" name="Line 47"/>
          <p:cNvSpPr>
            <a:spLocks noChangeShapeType="1"/>
          </p:cNvSpPr>
          <p:nvPr/>
        </p:nvSpPr>
        <p:spPr bwMode="gray">
          <a:xfrm>
            <a:off x="250825" y="1588"/>
            <a:ext cx="0" cy="6015037"/>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3120" name="Line 48"/>
          <p:cNvSpPr>
            <a:spLocks noChangeShapeType="1"/>
          </p:cNvSpPr>
          <p:nvPr/>
        </p:nvSpPr>
        <p:spPr bwMode="gray">
          <a:xfrm>
            <a:off x="1293813" y="1588"/>
            <a:ext cx="0" cy="6207125"/>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3121" name="Line 49"/>
          <p:cNvSpPr>
            <a:spLocks noChangeShapeType="1"/>
          </p:cNvSpPr>
          <p:nvPr/>
        </p:nvSpPr>
        <p:spPr bwMode="gray">
          <a:xfrm>
            <a:off x="2338388" y="1588"/>
            <a:ext cx="0" cy="6183312"/>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3122" name="Line 50"/>
          <p:cNvSpPr>
            <a:spLocks noChangeShapeType="1"/>
          </p:cNvSpPr>
          <p:nvPr/>
        </p:nvSpPr>
        <p:spPr bwMode="gray">
          <a:xfrm>
            <a:off x="3382963" y="1588"/>
            <a:ext cx="0" cy="5972175"/>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3123" name="Line 51"/>
          <p:cNvSpPr>
            <a:spLocks noChangeShapeType="1"/>
          </p:cNvSpPr>
          <p:nvPr/>
        </p:nvSpPr>
        <p:spPr bwMode="gray">
          <a:xfrm>
            <a:off x="4427538" y="1588"/>
            <a:ext cx="0" cy="5449887"/>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3125" name="Line 53"/>
          <p:cNvSpPr>
            <a:spLocks noChangeShapeType="1"/>
          </p:cNvSpPr>
          <p:nvPr/>
        </p:nvSpPr>
        <p:spPr bwMode="gray">
          <a:xfrm rot="5400000">
            <a:off x="2913063" y="-2654300"/>
            <a:ext cx="0" cy="5813425"/>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3126" name="Line 54"/>
          <p:cNvSpPr>
            <a:spLocks noChangeShapeType="1"/>
          </p:cNvSpPr>
          <p:nvPr/>
        </p:nvSpPr>
        <p:spPr bwMode="gray">
          <a:xfrm rot="5400000">
            <a:off x="3006725" y="-1682750"/>
            <a:ext cx="0" cy="6000750"/>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3127" name="Line 55"/>
          <p:cNvSpPr>
            <a:spLocks noChangeShapeType="1"/>
          </p:cNvSpPr>
          <p:nvPr/>
        </p:nvSpPr>
        <p:spPr bwMode="gray">
          <a:xfrm rot="5400000">
            <a:off x="3011488" y="-622300"/>
            <a:ext cx="0" cy="6010275"/>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3128" name="Line 56"/>
          <p:cNvSpPr>
            <a:spLocks noChangeShapeType="1"/>
          </p:cNvSpPr>
          <p:nvPr/>
        </p:nvSpPr>
        <p:spPr bwMode="gray">
          <a:xfrm rot="5400000">
            <a:off x="2907507" y="548481"/>
            <a:ext cx="0" cy="5802313"/>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3129" name="Line 57"/>
          <p:cNvSpPr>
            <a:spLocks noChangeShapeType="1"/>
          </p:cNvSpPr>
          <p:nvPr/>
        </p:nvSpPr>
        <p:spPr bwMode="gray">
          <a:xfrm rot="5400000">
            <a:off x="2666207" y="1854993"/>
            <a:ext cx="0" cy="5319713"/>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3130" name="Line 58"/>
          <p:cNvSpPr>
            <a:spLocks noChangeShapeType="1"/>
          </p:cNvSpPr>
          <p:nvPr/>
        </p:nvSpPr>
        <p:spPr bwMode="gray">
          <a:xfrm rot="5400000">
            <a:off x="2115344" y="3472656"/>
            <a:ext cx="0" cy="4217988"/>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3131" name="Rectangle 59"/>
          <p:cNvSpPr>
            <a:spLocks noChangeArrowheads="1"/>
          </p:cNvSpPr>
          <p:nvPr/>
        </p:nvSpPr>
        <p:spPr bwMode="gray">
          <a:xfrm>
            <a:off x="2362200" y="277813"/>
            <a:ext cx="1012825" cy="1025525"/>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2" name="Rectangle 60"/>
          <p:cNvSpPr>
            <a:spLocks noChangeArrowheads="1"/>
          </p:cNvSpPr>
          <p:nvPr/>
        </p:nvSpPr>
        <p:spPr bwMode="gray">
          <a:xfrm>
            <a:off x="285750" y="2427288"/>
            <a:ext cx="1012825" cy="1025525"/>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 name="Rectangle 61"/>
          <p:cNvSpPr>
            <a:spLocks noChangeArrowheads="1"/>
          </p:cNvSpPr>
          <p:nvPr/>
        </p:nvSpPr>
        <p:spPr bwMode="gray">
          <a:xfrm>
            <a:off x="0" y="271463"/>
            <a:ext cx="250825" cy="1025525"/>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4" name="Rectangle 62"/>
          <p:cNvSpPr>
            <a:spLocks noChangeArrowheads="1"/>
          </p:cNvSpPr>
          <p:nvPr/>
        </p:nvSpPr>
        <p:spPr bwMode="gray">
          <a:xfrm>
            <a:off x="1331913" y="1588"/>
            <a:ext cx="1012825" cy="234950"/>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6" name="Freeform 64"/>
          <p:cNvSpPr>
            <a:spLocks/>
          </p:cNvSpPr>
          <p:nvPr/>
        </p:nvSpPr>
        <p:spPr bwMode="gray">
          <a:xfrm>
            <a:off x="2365375" y="4541838"/>
            <a:ext cx="1009650" cy="1033462"/>
          </a:xfrm>
          <a:custGeom>
            <a:avLst/>
            <a:gdLst>
              <a:gd name="T0" fmla="*/ 0 w 636"/>
              <a:gd name="T1" fmla="*/ 0 h 651"/>
              <a:gd name="T2" fmla="*/ 0 w 636"/>
              <a:gd name="T3" fmla="*/ 645 h 651"/>
              <a:gd name="T4" fmla="*/ 636 w 636"/>
              <a:gd name="T5" fmla="*/ 651 h 651"/>
              <a:gd name="T6" fmla="*/ 632 w 636"/>
              <a:gd name="T7" fmla="*/ 0 h 651"/>
              <a:gd name="T8" fmla="*/ 0 w 636"/>
              <a:gd name="T9" fmla="*/ 0 h 651"/>
            </a:gdLst>
            <a:ahLst/>
            <a:cxnLst>
              <a:cxn ang="0">
                <a:pos x="T0" y="T1"/>
              </a:cxn>
              <a:cxn ang="0">
                <a:pos x="T2" y="T3"/>
              </a:cxn>
              <a:cxn ang="0">
                <a:pos x="T4" y="T5"/>
              </a:cxn>
              <a:cxn ang="0">
                <a:pos x="T6" y="T7"/>
              </a:cxn>
              <a:cxn ang="0">
                <a:pos x="T8" y="T9"/>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3" name="Rectangle 31"/>
          <p:cNvSpPr>
            <a:spLocks noChangeArrowheads="1"/>
          </p:cNvSpPr>
          <p:nvPr/>
        </p:nvSpPr>
        <p:spPr bwMode="gray">
          <a:xfrm>
            <a:off x="285750" y="2435225"/>
            <a:ext cx="1012825" cy="1025525"/>
          </a:xfrm>
          <a:prstGeom prst="rect">
            <a:avLst/>
          </a:prstGeom>
          <a:solidFill>
            <a:srgbClr val="FFFFFF">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Rectangle 3"/>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anose="02020603050405020304" pitchFamily="18" charset="0"/>
              </a:defRPr>
            </a:lvl1pPr>
          </a:lstStyle>
          <a:p>
            <a:pPr lvl="0"/>
            <a:r>
              <a:rPr lang="en-US" altLang="en-US" noProof="0" smtClean="0"/>
              <a:t>Click to edit Master subtitle style</a:t>
            </a:r>
          </a:p>
        </p:txBody>
      </p:sp>
      <p:sp>
        <p:nvSpPr>
          <p:cNvPr id="3076" name="Rectangle 4"/>
          <p:cNvSpPr>
            <a:spLocks noGrp="1" noChangeArrowheads="1"/>
          </p:cNvSpPr>
          <p:nvPr>
            <p:ph type="dt" sz="half" idx="2"/>
          </p:nvPr>
        </p:nvSpPr>
        <p:spPr>
          <a:xfrm>
            <a:off x="457200" y="6407150"/>
            <a:ext cx="2133600" cy="314325"/>
          </a:xfrm>
        </p:spPr>
        <p:txBody>
          <a:bodyPr/>
          <a:lstStyle>
            <a:lvl1pPr>
              <a:defRPr/>
            </a:lvl1pPr>
          </a:lstStyle>
          <a:p>
            <a:endParaRPr lang="en-US" altLang="en-US"/>
          </a:p>
        </p:txBody>
      </p:sp>
      <p:sp>
        <p:nvSpPr>
          <p:cNvPr id="3077" name="Rectangle 5"/>
          <p:cNvSpPr>
            <a:spLocks noGrp="1" noChangeArrowheads="1"/>
          </p:cNvSpPr>
          <p:nvPr>
            <p:ph type="ftr" sz="quarter" idx="3"/>
          </p:nvPr>
        </p:nvSpPr>
        <p:spPr>
          <a:xfrm>
            <a:off x="3124200" y="6407150"/>
            <a:ext cx="2895600" cy="314325"/>
          </a:xfrm>
        </p:spPr>
        <p:txBody>
          <a:bodyPr/>
          <a:lstStyle>
            <a:lvl1pPr>
              <a:defRPr/>
            </a:lvl1pPr>
          </a:lstStyle>
          <a:p>
            <a:endParaRPr lang="en-US" altLang="en-US"/>
          </a:p>
        </p:txBody>
      </p:sp>
      <p:sp>
        <p:nvSpPr>
          <p:cNvPr id="3078" name="Rectangle 6"/>
          <p:cNvSpPr>
            <a:spLocks noGrp="1" noChangeArrowheads="1"/>
          </p:cNvSpPr>
          <p:nvPr>
            <p:ph type="sldNum" sz="quarter" idx="4"/>
          </p:nvPr>
        </p:nvSpPr>
        <p:spPr>
          <a:xfrm>
            <a:off x="6553200" y="6407150"/>
            <a:ext cx="2133600" cy="314325"/>
          </a:xfrm>
        </p:spPr>
        <p:txBody>
          <a:bodyPr/>
          <a:lstStyle>
            <a:lvl1pPr>
              <a:defRPr/>
            </a:lvl1pPr>
          </a:lstStyle>
          <a:p>
            <a:endParaRPr lang="en-US" altLang="en-US" dirty="0"/>
          </a:p>
        </p:txBody>
      </p:sp>
      <p:grpSp>
        <p:nvGrpSpPr>
          <p:cNvPr id="3143" name="Group 71"/>
          <p:cNvGrpSpPr>
            <a:grpSpLocks/>
          </p:cNvGrpSpPr>
          <p:nvPr/>
        </p:nvGrpSpPr>
        <p:grpSpPr bwMode="auto">
          <a:xfrm>
            <a:off x="8077200" y="0"/>
            <a:ext cx="1076325" cy="6858000"/>
            <a:chOff x="5088" y="0"/>
            <a:chExt cx="678" cy="4320"/>
          </a:xfrm>
        </p:grpSpPr>
        <p:sp>
          <p:nvSpPr>
            <p:cNvPr id="3138" name="Freeform 66"/>
            <p:cNvSpPr>
              <a:spLocks/>
            </p:cNvSpPr>
            <p:nvPr userDrawn="1"/>
          </p:nvSpPr>
          <p:spPr bwMode="gray">
            <a:xfrm>
              <a:off x="5088" y="0"/>
              <a:ext cx="672" cy="702"/>
            </a:xfrm>
            <a:custGeom>
              <a:avLst/>
              <a:gdLst>
                <a:gd name="T0" fmla="*/ 0 w 672"/>
                <a:gd name="T1" fmla="*/ 432 h 720"/>
                <a:gd name="T2" fmla="*/ 288 w 672"/>
                <a:gd name="T3" fmla="*/ 0 h 720"/>
                <a:gd name="T4" fmla="*/ 672 w 672"/>
                <a:gd name="T5" fmla="*/ 0 h 720"/>
                <a:gd name="T6" fmla="*/ 672 w 672"/>
                <a:gd name="T7" fmla="*/ 720 h 720"/>
                <a:gd name="T8" fmla="*/ 0 w 672"/>
                <a:gd name="T9" fmla="*/ 432 h 720"/>
              </a:gdLst>
              <a:ahLst/>
              <a:cxnLst>
                <a:cxn ang="0">
                  <a:pos x="T0" y="T1"/>
                </a:cxn>
                <a:cxn ang="0">
                  <a:pos x="T2" y="T3"/>
                </a:cxn>
                <a:cxn ang="0">
                  <a:pos x="T4" y="T5"/>
                </a:cxn>
                <a:cxn ang="0">
                  <a:pos x="T6" y="T7"/>
                </a:cxn>
                <a:cxn ang="0">
                  <a:pos x="T8" y="T9"/>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9" name="Freeform 67"/>
            <p:cNvSpPr>
              <a:spLocks/>
            </p:cNvSpPr>
            <p:nvPr userDrawn="1"/>
          </p:nvSpPr>
          <p:spPr bwMode="gray">
            <a:xfrm>
              <a:off x="5602" y="3496"/>
              <a:ext cx="164" cy="824"/>
            </a:xfrm>
            <a:custGeom>
              <a:avLst/>
              <a:gdLst>
                <a:gd name="T0" fmla="*/ 206 w 212"/>
                <a:gd name="T1" fmla="*/ 0 h 824"/>
                <a:gd name="T2" fmla="*/ 0 w 212"/>
                <a:gd name="T3" fmla="*/ 82 h 824"/>
                <a:gd name="T4" fmla="*/ 168 w 212"/>
                <a:gd name="T5" fmla="*/ 824 h 824"/>
                <a:gd name="T6" fmla="*/ 212 w 212"/>
                <a:gd name="T7" fmla="*/ 822 h 824"/>
                <a:gd name="T8" fmla="*/ 206 w 212"/>
                <a:gd name="T9" fmla="*/ 0 h 824"/>
              </a:gdLst>
              <a:ahLst/>
              <a:cxnLst>
                <a:cxn ang="0">
                  <a:pos x="T0" y="T1"/>
                </a:cxn>
                <a:cxn ang="0">
                  <a:pos x="T2" y="T3"/>
                </a:cxn>
                <a:cxn ang="0">
                  <a:pos x="T4" y="T5"/>
                </a:cxn>
                <a:cxn ang="0">
                  <a:pos x="T6" y="T7"/>
                </a:cxn>
                <a:cxn ang="0">
                  <a:pos x="T8" y="T9"/>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52" name="Rectangle 80"/>
          <p:cNvSpPr>
            <a:spLocks noChangeArrowheads="1"/>
          </p:cNvSpPr>
          <p:nvPr/>
        </p:nvSpPr>
        <p:spPr bwMode="gray">
          <a:xfrm>
            <a:off x="5495925" y="1333500"/>
            <a:ext cx="660400" cy="1025525"/>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3" name="Line 81"/>
          <p:cNvSpPr>
            <a:spLocks noChangeShapeType="1"/>
          </p:cNvSpPr>
          <p:nvPr/>
        </p:nvSpPr>
        <p:spPr bwMode="gray">
          <a:xfrm>
            <a:off x="5480050" y="1588"/>
            <a:ext cx="0" cy="4238625"/>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3154" name="Rectangle 82"/>
          <p:cNvSpPr>
            <a:spLocks noChangeArrowheads="1"/>
          </p:cNvSpPr>
          <p:nvPr/>
        </p:nvSpPr>
        <p:spPr bwMode="gray">
          <a:xfrm>
            <a:off x="4457700" y="3495675"/>
            <a:ext cx="1012825" cy="1025525"/>
          </a:xfrm>
          <a:prstGeom prst="rect">
            <a:avLst/>
          </a:prstGeom>
          <a:solidFill>
            <a:srgbClr val="FFFFFF">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 name="Rectangle 2"/>
          <p:cNvSpPr>
            <a:spLocks noGrp="1" noChangeArrowheads="1"/>
          </p:cNvSpPr>
          <p:nvPr>
            <p:ph type="ctrTitle"/>
          </p:nvPr>
        </p:nvSpPr>
        <p:spPr bwMode="gray">
          <a:xfrm>
            <a:off x="333375" y="1884363"/>
            <a:ext cx="8229600" cy="1470025"/>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800"/>
            </a:lvl1pPr>
          </a:lstStyle>
          <a:p>
            <a:pPr lvl="0"/>
            <a:r>
              <a:rPr lang="en-US" altLang="en-US" noProof="0" dirty="0" smtClean="0"/>
              <a:t>Click to edit Master title style</a:t>
            </a:r>
          </a:p>
        </p:txBody>
      </p:sp>
      <p:pic>
        <p:nvPicPr>
          <p:cNvPr id="3155" name="Picture 83" descr="water"/>
          <p:cNvPicPr>
            <a:picLocks noChangeAspect="1" noChangeArrowheads="1"/>
          </p:cNvPicPr>
          <p:nvPr/>
        </p:nvPicPr>
        <p:blipFill>
          <a:blip r:embed="rId2">
            <a:extLst>
              <a:ext uri="{28A0092B-C50C-407E-A947-70E740481C1C}">
                <a14:useLocalDpi xmlns:a14="http://schemas.microsoft.com/office/drawing/2010/main" val="0"/>
              </a:ext>
            </a:extLst>
          </a:blip>
          <a:srcRect l="22409" t="16374" b="27486"/>
          <a:stretch>
            <a:fillRect/>
          </a:stretch>
        </p:blipFill>
        <p:spPr bwMode="gray">
          <a:xfrm rot="393398">
            <a:off x="2667000" y="609600"/>
            <a:ext cx="2663825" cy="21971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93813" y="240485"/>
            <a:ext cx="2805112" cy="1818298"/>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EB2DBF4-D46C-4E50-A49B-D4E05193BCEB}" type="slidenum">
              <a:rPr lang="en-US" altLang="en-US"/>
              <a:pPr/>
              <a:t>‹#›</a:t>
            </a:fld>
            <a:endParaRPr lang="en-US" altLang="en-US"/>
          </a:p>
        </p:txBody>
      </p:sp>
    </p:spTree>
    <p:extLst>
      <p:ext uri="{BB962C8B-B14F-4D97-AF65-F5344CB8AC3E}">
        <p14:creationId xmlns:p14="http://schemas.microsoft.com/office/powerpoint/2010/main" val="3170476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25438"/>
            <a:ext cx="2057400" cy="5800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25438"/>
            <a:ext cx="6019800" cy="58007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9879C8D-5640-41F8-891D-C97396350C48}" type="slidenum">
              <a:rPr lang="en-US" altLang="en-US"/>
              <a:pPr/>
              <a:t>‹#›</a:t>
            </a:fld>
            <a:endParaRPr lang="en-US" altLang="en-US"/>
          </a:p>
        </p:txBody>
      </p:sp>
    </p:spTree>
    <p:extLst>
      <p:ext uri="{BB962C8B-B14F-4D97-AF65-F5344CB8AC3E}">
        <p14:creationId xmlns:p14="http://schemas.microsoft.com/office/powerpoint/2010/main" val="373775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8"/>
            <a:ext cx="8229600" cy="9271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51F759E-3E25-4DB2-AE6E-E55190CC9D4B}" type="slidenum">
              <a:rPr lang="en-US" altLang="en-US"/>
              <a:pPr/>
              <a:t>‹#›</a:t>
            </a:fld>
            <a:endParaRPr lang="en-US" altLang="en-US"/>
          </a:p>
        </p:txBody>
      </p:sp>
    </p:spTree>
    <p:extLst>
      <p:ext uri="{BB962C8B-B14F-4D97-AF65-F5344CB8AC3E}">
        <p14:creationId xmlns:p14="http://schemas.microsoft.com/office/powerpoint/2010/main" val="2563030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8"/>
            <a:ext cx="8229600" cy="9271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40F939D-1202-4915-8C59-78D0EB1E5D7F}" type="slidenum">
              <a:rPr lang="en-US" altLang="en-US"/>
              <a:pPr/>
              <a:t>‹#›</a:t>
            </a:fld>
            <a:endParaRPr lang="en-US" altLang="en-US"/>
          </a:p>
        </p:txBody>
      </p:sp>
    </p:spTree>
    <p:extLst>
      <p:ext uri="{BB962C8B-B14F-4D97-AF65-F5344CB8AC3E}">
        <p14:creationId xmlns:p14="http://schemas.microsoft.com/office/powerpoint/2010/main" val="2372517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8"/>
            <a:ext cx="8229600" cy="9271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r>
              <a:rPr lang="en-US" smtClean="0"/>
              <a:t>Click icon to add chart</a:t>
            </a:r>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3883700E-35E3-4FB8-A919-1C750072099B}" type="slidenum">
              <a:rPr lang="en-US" altLang="en-US"/>
              <a:pPr/>
              <a:t>‹#›</a:t>
            </a:fld>
            <a:endParaRPr lang="en-US" altLang="en-US"/>
          </a:p>
        </p:txBody>
      </p:sp>
    </p:spTree>
    <p:extLst>
      <p:ext uri="{BB962C8B-B14F-4D97-AF65-F5344CB8AC3E}">
        <p14:creationId xmlns:p14="http://schemas.microsoft.com/office/powerpoint/2010/main" val="220227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dirty="0" smtClean="0"/>
              <a:t>2-1</a:t>
            </a:r>
            <a:endParaRPr lang="en-US" altLang="en-US" dirty="0"/>
          </a:p>
        </p:txBody>
      </p:sp>
    </p:spTree>
    <p:extLst>
      <p:ext uri="{BB962C8B-B14F-4D97-AF65-F5344CB8AC3E}">
        <p14:creationId xmlns:p14="http://schemas.microsoft.com/office/powerpoint/2010/main" val="3867488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8B93D12-BDE3-4B67-90DF-C71374E59AD5}" type="slidenum">
              <a:rPr lang="en-US" altLang="en-US"/>
              <a:pPr/>
              <a:t>‹#›</a:t>
            </a:fld>
            <a:endParaRPr lang="en-US" altLang="en-US"/>
          </a:p>
        </p:txBody>
      </p:sp>
    </p:spTree>
    <p:extLst>
      <p:ext uri="{BB962C8B-B14F-4D97-AF65-F5344CB8AC3E}">
        <p14:creationId xmlns:p14="http://schemas.microsoft.com/office/powerpoint/2010/main" val="759825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3796EC9-9672-4F58-B177-22FD455E0CF7}" type="slidenum">
              <a:rPr lang="en-US" altLang="en-US"/>
              <a:pPr/>
              <a:t>‹#›</a:t>
            </a:fld>
            <a:endParaRPr lang="en-US" altLang="en-US"/>
          </a:p>
        </p:txBody>
      </p:sp>
    </p:spTree>
    <p:extLst>
      <p:ext uri="{BB962C8B-B14F-4D97-AF65-F5344CB8AC3E}">
        <p14:creationId xmlns:p14="http://schemas.microsoft.com/office/powerpoint/2010/main" val="971976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68AD9B47-E37C-49FF-ABC1-32605F13D93C}" type="slidenum">
              <a:rPr lang="en-US" altLang="en-US"/>
              <a:pPr/>
              <a:t>‹#›</a:t>
            </a:fld>
            <a:endParaRPr lang="en-US" altLang="en-US"/>
          </a:p>
        </p:txBody>
      </p:sp>
    </p:spTree>
    <p:extLst>
      <p:ext uri="{BB962C8B-B14F-4D97-AF65-F5344CB8AC3E}">
        <p14:creationId xmlns:p14="http://schemas.microsoft.com/office/powerpoint/2010/main" val="3637956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86F9898F-0BA9-492D-850C-E9B3F85E711A}" type="slidenum">
              <a:rPr lang="en-US" altLang="en-US"/>
              <a:pPr/>
              <a:t>‹#›</a:t>
            </a:fld>
            <a:endParaRPr lang="en-US" altLang="en-US"/>
          </a:p>
        </p:txBody>
      </p:sp>
    </p:spTree>
    <p:extLst>
      <p:ext uri="{BB962C8B-B14F-4D97-AF65-F5344CB8AC3E}">
        <p14:creationId xmlns:p14="http://schemas.microsoft.com/office/powerpoint/2010/main" val="872123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4917F89-8B7C-4295-AFC0-B5AB08086B63}" type="slidenum">
              <a:rPr lang="en-US" altLang="en-US"/>
              <a:pPr/>
              <a:t>‹#›</a:t>
            </a:fld>
            <a:endParaRPr lang="en-US" altLang="en-US"/>
          </a:p>
        </p:txBody>
      </p:sp>
    </p:spTree>
    <p:extLst>
      <p:ext uri="{BB962C8B-B14F-4D97-AF65-F5344CB8AC3E}">
        <p14:creationId xmlns:p14="http://schemas.microsoft.com/office/powerpoint/2010/main" val="742179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82F9EF0-F5B8-490F-9926-179F52FF2431}" type="slidenum">
              <a:rPr lang="en-US" altLang="en-US"/>
              <a:pPr/>
              <a:t>‹#›</a:t>
            </a:fld>
            <a:endParaRPr lang="en-US" altLang="en-US"/>
          </a:p>
        </p:txBody>
      </p:sp>
    </p:spTree>
    <p:extLst>
      <p:ext uri="{BB962C8B-B14F-4D97-AF65-F5344CB8AC3E}">
        <p14:creationId xmlns:p14="http://schemas.microsoft.com/office/powerpoint/2010/main" val="793766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81EDADF-2AA7-4947-A92F-E2414623EA9B}" type="slidenum">
              <a:rPr lang="en-US" altLang="en-US"/>
              <a:pPr/>
              <a:t>‹#›</a:t>
            </a:fld>
            <a:endParaRPr lang="en-US" altLang="en-US"/>
          </a:p>
        </p:txBody>
      </p:sp>
    </p:spTree>
    <p:extLst>
      <p:ext uri="{BB962C8B-B14F-4D97-AF65-F5344CB8AC3E}">
        <p14:creationId xmlns:p14="http://schemas.microsoft.com/office/powerpoint/2010/main" val="1996385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gd name="T0" fmla="*/ 5766 w 5768"/>
              <a:gd name="T1" fmla="*/ 605 h 4329"/>
              <a:gd name="T2" fmla="*/ 5768 w 5768"/>
              <a:gd name="T3" fmla="*/ 4325 h 4329"/>
              <a:gd name="T4" fmla="*/ 1082 w 5768"/>
              <a:gd name="T5" fmla="*/ 4329 h 4329"/>
              <a:gd name="T6" fmla="*/ 13 w 5768"/>
              <a:gd name="T7" fmla="*/ 3351 h 4329"/>
              <a:gd name="T8" fmla="*/ 0 w 5768"/>
              <a:gd name="T9" fmla="*/ 0 h 4329"/>
              <a:gd name="T10" fmla="*/ 2428 w 5768"/>
              <a:gd name="T11" fmla="*/ 7 h 4329"/>
              <a:gd name="T12" fmla="*/ 5766 w 5768"/>
              <a:gd name="T13" fmla="*/ 605 h 4329"/>
            </a:gdLst>
            <a:ahLst/>
            <a:cxnLst>
              <a:cxn ang="0">
                <a:pos x="T0" y="T1"/>
              </a:cxn>
              <a:cxn ang="0">
                <a:pos x="T2" y="T3"/>
              </a:cxn>
              <a:cxn ang="0">
                <a:pos x="T4" y="T5"/>
              </a:cxn>
              <a:cxn ang="0">
                <a:pos x="T6" y="T7"/>
              </a:cxn>
              <a:cxn ang="0">
                <a:pos x="T8" y="T9"/>
              </a:cxn>
              <a:cxn ang="0">
                <a:pos x="T10" y="T11"/>
              </a:cxn>
              <a:cxn ang="0">
                <a:pos x="T12" y="T13"/>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3" name="Freeform 9"/>
          <p:cNvSpPr>
            <a:spLocks/>
          </p:cNvSpPr>
          <p:nvPr/>
        </p:nvSpPr>
        <p:spPr bwMode="gray">
          <a:xfrm>
            <a:off x="-4763" y="5500688"/>
            <a:ext cx="1441451" cy="1358900"/>
          </a:xfrm>
          <a:custGeom>
            <a:avLst/>
            <a:gdLst>
              <a:gd name="T0" fmla="*/ 0 w 1089"/>
              <a:gd name="T1" fmla="*/ 0 h 1100"/>
              <a:gd name="T2" fmla="*/ 0 w 1089"/>
              <a:gd name="T3" fmla="*/ 1100 h 1100"/>
              <a:gd name="T4" fmla="*/ 1089 w 1089"/>
              <a:gd name="T5" fmla="*/ 1100 h 1100"/>
              <a:gd name="T6" fmla="*/ 0 w 1089"/>
              <a:gd name="T7" fmla="*/ 0 h 1100"/>
            </a:gdLst>
            <a:ahLst/>
            <a:cxnLst>
              <a:cxn ang="0">
                <a:pos x="T0" y="T1"/>
              </a:cxn>
              <a:cxn ang="0">
                <a:pos x="T2" y="T3"/>
              </a:cxn>
              <a:cxn ang="0">
                <a:pos x="T4" y="T5"/>
              </a:cxn>
              <a:cxn ang="0">
                <a:pos x="T6" y="T7"/>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 name="Line 13"/>
          <p:cNvSpPr>
            <a:spLocks noChangeShapeType="1"/>
          </p:cNvSpPr>
          <p:nvPr/>
        </p:nvSpPr>
        <p:spPr bwMode="gray">
          <a:xfrm>
            <a:off x="527050" y="0"/>
            <a:ext cx="0" cy="59102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en-US"/>
          </a:p>
        </p:txBody>
      </p:sp>
      <p:sp>
        <p:nvSpPr>
          <p:cNvPr id="1038" name="Line 14"/>
          <p:cNvSpPr>
            <a:spLocks noChangeShapeType="1"/>
          </p:cNvSpPr>
          <p:nvPr/>
        </p:nvSpPr>
        <p:spPr bwMode="gray">
          <a:xfrm>
            <a:off x="1677988" y="0"/>
            <a:ext cx="0" cy="68326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en-US"/>
          </a:p>
        </p:txBody>
      </p:sp>
      <p:sp>
        <p:nvSpPr>
          <p:cNvPr id="1039" name="Line 15"/>
          <p:cNvSpPr>
            <a:spLocks noChangeShapeType="1"/>
          </p:cNvSpPr>
          <p:nvPr/>
        </p:nvSpPr>
        <p:spPr bwMode="gray">
          <a:xfrm>
            <a:off x="2830513" y="0"/>
            <a:ext cx="0" cy="68611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en-US"/>
          </a:p>
        </p:txBody>
      </p:sp>
      <p:sp>
        <p:nvSpPr>
          <p:cNvPr id="1040" name="Line 16"/>
          <p:cNvSpPr>
            <a:spLocks noChangeShapeType="1"/>
          </p:cNvSpPr>
          <p:nvPr/>
        </p:nvSpPr>
        <p:spPr bwMode="gray">
          <a:xfrm>
            <a:off x="3983038" y="0"/>
            <a:ext cx="0" cy="68754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en-US"/>
          </a:p>
        </p:txBody>
      </p:sp>
      <p:sp>
        <p:nvSpPr>
          <p:cNvPr id="1041" name="Line 17"/>
          <p:cNvSpPr>
            <a:spLocks noChangeShapeType="1"/>
          </p:cNvSpPr>
          <p:nvPr/>
        </p:nvSpPr>
        <p:spPr bwMode="gray">
          <a:xfrm>
            <a:off x="5133975" y="388938"/>
            <a:ext cx="0" cy="6486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en-US"/>
          </a:p>
        </p:txBody>
      </p:sp>
      <p:sp>
        <p:nvSpPr>
          <p:cNvPr id="1042" name="Line 18"/>
          <p:cNvSpPr>
            <a:spLocks noChangeShapeType="1"/>
          </p:cNvSpPr>
          <p:nvPr/>
        </p:nvSpPr>
        <p:spPr bwMode="gray">
          <a:xfrm>
            <a:off x="6286500" y="619125"/>
            <a:ext cx="0" cy="625633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en-US"/>
          </a:p>
        </p:txBody>
      </p:sp>
      <p:sp>
        <p:nvSpPr>
          <p:cNvPr id="1043" name="Line 19"/>
          <p:cNvSpPr>
            <a:spLocks noChangeShapeType="1"/>
          </p:cNvSpPr>
          <p:nvPr/>
        </p:nvSpPr>
        <p:spPr bwMode="gray">
          <a:xfrm>
            <a:off x="7439025" y="773113"/>
            <a:ext cx="0" cy="6102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en-US"/>
          </a:p>
        </p:txBody>
      </p:sp>
      <p:sp>
        <p:nvSpPr>
          <p:cNvPr id="1044" name="Line 20"/>
          <p:cNvSpPr>
            <a:spLocks noChangeShapeType="1"/>
          </p:cNvSpPr>
          <p:nvPr/>
        </p:nvSpPr>
        <p:spPr bwMode="gray">
          <a:xfrm>
            <a:off x="8591550" y="900113"/>
            <a:ext cx="0" cy="5975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en-US"/>
          </a:p>
        </p:txBody>
      </p:sp>
      <p:sp>
        <p:nvSpPr>
          <p:cNvPr id="1046" name="Line 22"/>
          <p:cNvSpPr>
            <a:spLocks noChangeShapeType="1"/>
          </p:cNvSpPr>
          <p:nvPr/>
        </p:nvSpPr>
        <p:spPr bwMode="gray">
          <a:xfrm rot="5400000">
            <a:off x="2595563" y="-2176463"/>
            <a:ext cx="0" cy="51911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en-US"/>
          </a:p>
        </p:txBody>
      </p:sp>
      <p:sp>
        <p:nvSpPr>
          <p:cNvPr id="1047" name="Line 23"/>
          <p:cNvSpPr>
            <a:spLocks noChangeShapeType="1"/>
          </p:cNvSpPr>
          <p:nvPr/>
        </p:nvSpPr>
        <p:spPr bwMode="gray">
          <a:xfrm rot="5400000">
            <a:off x="4578350" y="-303688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en-US"/>
          </a:p>
        </p:txBody>
      </p:sp>
      <p:sp>
        <p:nvSpPr>
          <p:cNvPr id="1048" name="Line 24"/>
          <p:cNvSpPr>
            <a:spLocks noChangeShapeType="1"/>
          </p:cNvSpPr>
          <p:nvPr/>
        </p:nvSpPr>
        <p:spPr bwMode="gray">
          <a:xfrm rot="5400000">
            <a:off x="4578350" y="-191293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en-US"/>
          </a:p>
        </p:txBody>
      </p:sp>
      <p:sp>
        <p:nvSpPr>
          <p:cNvPr id="1049" name="Line 25"/>
          <p:cNvSpPr>
            <a:spLocks noChangeShapeType="1"/>
          </p:cNvSpPr>
          <p:nvPr/>
        </p:nvSpPr>
        <p:spPr bwMode="gray">
          <a:xfrm rot="5400000">
            <a:off x="4579938" y="-788988"/>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en-US"/>
          </a:p>
        </p:txBody>
      </p:sp>
      <p:sp>
        <p:nvSpPr>
          <p:cNvPr id="1050" name="Line 26"/>
          <p:cNvSpPr>
            <a:spLocks noChangeShapeType="1"/>
          </p:cNvSpPr>
          <p:nvPr/>
        </p:nvSpPr>
        <p:spPr bwMode="gray">
          <a:xfrm rot="5400000">
            <a:off x="4579938" y="334962"/>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en-US"/>
          </a:p>
        </p:txBody>
      </p:sp>
      <p:sp>
        <p:nvSpPr>
          <p:cNvPr id="1051" name="Line 27"/>
          <p:cNvSpPr>
            <a:spLocks noChangeShapeType="1"/>
          </p:cNvSpPr>
          <p:nvPr/>
        </p:nvSpPr>
        <p:spPr bwMode="gray">
          <a:xfrm rot="5400000">
            <a:off x="4905376" y="1824037"/>
            <a:ext cx="0" cy="84232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en-US"/>
          </a:p>
        </p:txBody>
      </p:sp>
      <p:sp>
        <p:nvSpPr>
          <p:cNvPr id="1052" name="Rectangle 28"/>
          <p:cNvSpPr>
            <a:spLocks noChangeArrowheads="1"/>
          </p:cNvSpPr>
          <p:nvPr/>
        </p:nvSpPr>
        <p:spPr bwMode="gray">
          <a:xfrm>
            <a:off x="4005263" y="2692400"/>
            <a:ext cx="1128712" cy="1079500"/>
          </a:xfrm>
          <a:prstGeom prst="rect">
            <a:avLst/>
          </a:prstGeom>
          <a:solidFill>
            <a:srgbClr val="FFFFFF">
              <a:alpha val="2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3" name="Rectangle 29"/>
          <p:cNvSpPr>
            <a:spLocks noChangeArrowheads="1"/>
          </p:cNvSpPr>
          <p:nvPr/>
        </p:nvSpPr>
        <p:spPr bwMode="gray">
          <a:xfrm>
            <a:off x="7459663" y="4937125"/>
            <a:ext cx="1120775" cy="1079500"/>
          </a:xfrm>
          <a:prstGeom prst="rect">
            <a:avLst/>
          </a:prstGeom>
          <a:solidFill>
            <a:srgbClr val="FFFFFF">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 name="Rectangle 30"/>
          <p:cNvSpPr>
            <a:spLocks noChangeArrowheads="1"/>
          </p:cNvSpPr>
          <p:nvPr/>
        </p:nvSpPr>
        <p:spPr bwMode="gray">
          <a:xfrm>
            <a:off x="549275" y="3808413"/>
            <a:ext cx="1128713" cy="1079500"/>
          </a:xfrm>
          <a:prstGeom prst="rect">
            <a:avLst/>
          </a:prstGeom>
          <a:solidFill>
            <a:srgbClr val="FFFFFF">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 name="Rectangle 31"/>
          <p:cNvSpPr>
            <a:spLocks noChangeArrowheads="1"/>
          </p:cNvSpPr>
          <p:nvPr/>
        </p:nvSpPr>
        <p:spPr bwMode="gray">
          <a:xfrm>
            <a:off x="6307138" y="6064250"/>
            <a:ext cx="1128712" cy="796925"/>
          </a:xfrm>
          <a:prstGeom prst="rect">
            <a:avLst/>
          </a:prstGeom>
          <a:solidFill>
            <a:srgbClr val="FFFFFF">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 name="Rectangle 32"/>
          <p:cNvSpPr>
            <a:spLocks noChangeArrowheads="1"/>
          </p:cNvSpPr>
          <p:nvPr/>
        </p:nvSpPr>
        <p:spPr bwMode="gray">
          <a:xfrm>
            <a:off x="2846388" y="0"/>
            <a:ext cx="1128712" cy="404813"/>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 name="Rectangle 33"/>
          <p:cNvSpPr>
            <a:spLocks noChangeArrowheads="1"/>
          </p:cNvSpPr>
          <p:nvPr/>
        </p:nvSpPr>
        <p:spPr bwMode="gray">
          <a:xfrm>
            <a:off x="2852738" y="4938713"/>
            <a:ext cx="1120775" cy="1079500"/>
          </a:xfrm>
          <a:prstGeom prst="rect">
            <a:avLst/>
          </a:prstGeom>
          <a:solidFill>
            <a:srgbClr val="FFFFFF">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 name="Rectangle 34"/>
          <p:cNvSpPr>
            <a:spLocks noChangeArrowheads="1"/>
          </p:cNvSpPr>
          <p:nvPr/>
        </p:nvSpPr>
        <p:spPr bwMode="gray">
          <a:xfrm>
            <a:off x="6300788" y="1566863"/>
            <a:ext cx="1120775" cy="1079500"/>
          </a:xfrm>
          <a:prstGeom prst="rect">
            <a:avLst/>
          </a:prstGeom>
          <a:solidFill>
            <a:srgbClr val="FFFFFF">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 name="Rectangle 3"/>
          <p:cNvSpPr>
            <a:spLocks noGrp="1" noChangeArrowheads="1"/>
          </p:cNvSpPr>
          <p:nvPr>
            <p:ph type="body" idx="1"/>
          </p:nvPr>
        </p:nvSpPr>
        <p:spPr bwMode="gray">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gray">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3D08AC2-92E2-4DAD-9B80-DCD5CB8D4C8D}" type="slidenum">
              <a:rPr lang="en-US" altLang="en-US"/>
              <a:pPr/>
              <a:t>‹#›</a:t>
            </a:fld>
            <a:endParaRPr lang="en-US" altLang="en-US"/>
          </a:p>
        </p:txBody>
      </p:sp>
      <p:sp>
        <p:nvSpPr>
          <p:cNvPr id="1060" name="Freeform 36"/>
          <p:cNvSpPr>
            <a:spLocks/>
          </p:cNvSpPr>
          <p:nvPr/>
        </p:nvSpPr>
        <p:spPr bwMode="gray">
          <a:xfrm>
            <a:off x="4041775" y="0"/>
            <a:ext cx="5105400" cy="739775"/>
          </a:xfrm>
          <a:custGeom>
            <a:avLst/>
            <a:gdLst>
              <a:gd name="T0" fmla="*/ 3130 w 3130"/>
              <a:gd name="T1" fmla="*/ 453 h 453"/>
              <a:gd name="T2" fmla="*/ 3130 w 3130"/>
              <a:gd name="T3" fmla="*/ 0 h 453"/>
              <a:gd name="T4" fmla="*/ 0 w 3130"/>
              <a:gd name="T5" fmla="*/ 0 h 453"/>
              <a:gd name="T6" fmla="*/ 3130 w 3130"/>
              <a:gd name="T7" fmla="*/ 453 h 453"/>
            </a:gdLst>
            <a:ahLst/>
            <a:cxnLst>
              <a:cxn ang="0">
                <a:pos x="T0" y="T1"/>
              </a:cxn>
              <a:cxn ang="0">
                <a:pos x="T2" y="T3"/>
              </a:cxn>
              <a:cxn ang="0">
                <a:pos x="T4" y="T5"/>
              </a:cxn>
              <a:cxn ang="0">
                <a:pos x="T6" y="T7"/>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 name="Rectangle 2"/>
          <p:cNvSpPr>
            <a:spLocks noGrp="1" noChangeArrowheads="1"/>
          </p:cNvSpPr>
          <p:nvPr>
            <p:ph type="title"/>
          </p:nvPr>
        </p:nvSpPr>
        <p:spPr bwMode="black">
          <a:xfrm>
            <a:off x="457200" y="325438"/>
            <a:ext cx="8229600" cy="927100"/>
          </a:xfrm>
          <a:prstGeom prst="rect">
            <a:avLst/>
          </a:prstGeom>
          <a:noFill/>
          <a:ln>
            <a:noFill/>
          </a:ln>
          <a:effectLst>
            <a:outerShdw dist="35921" dir="2700000"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pic>
        <p:nvPicPr>
          <p:cNvPr id="1061" name="Picture 37" descr="water"/>
          <p:cNvPicPr>
            <a:picLocks noChangeAspect="1" noChangeArrowheads="1"/>
          </p:cNvPicPr>
          <p:nvPr/>
        </p:nvPicPr>
        <p:blipFill>
          <a:blip r:embed="rId16">
            <a:extLst>
              <a:ext uri="{28A0092B-C50C-407E-A947-70E740481C1C}">
                <a14:useLocalDpi xmlns:a14="http://schemas.microsoft.com/office/drawing/2010/main" val="0"/>
              </a:ext>
            </a:extLst>
          </a:blip>
          <a:srcRect l="22409" t="16374" b="27486"/>
          <a:stretch>
            <a:fillRect/>
          </a:stretch>
        </p:blipFill>
        <p:spPr bwMode="gray">
          <a:xfrm rot="786797">
            <a:off x="6629400" y="-381000"/>
            <a:ext cx="2417763" cy="1995488"/>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gray">
          <a:xfrm rot="20740733" flipH="1">
            <a:off x="49213" y="5726113"/>
            <a:ext cx="1223962" cy="1371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txStyles>
    <p:titleStyle>
      <a:lvl1pPr algn="l" rtl="0" eaLnBrk="1" fontAlgn="base" hangingPunct="1">
        <a:spcBef>
          <a:spcPct val="0"/>
        </a:spcBef>
        <a:spcAft>
          <a:spcPct val="0"/>
        </a:spcAft>
        <a:defRPr sz="4400" b="1" kern="1200">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panose="020B0604020202020204" pitchFamily="34" charset="0"/>
        </a:defRPr>
      </a:lvl2pPr>
      <a:lvl3pPr algn="l" rtl="0" eaLnBrk="1" fontAlgn="base" hangingPunct="1">
        <a:spcBef>
          <a:spcPct val="0"/>
        </a:spcBef>
        <a:spcAft>
          <a:spcPct val="0"/>
        </a:spcAft>
        <a:defRPr sz="4400" b="1">
          <a:solidFill>
            <a:schemeClr val="tx2"/>
          </a:solidFill>
          <a:latin typeface="Arial" panose="020B0604020202020204" pitchFamily="34" charset="0"/>
        </a:defRPr>
      </a:lvl3pPr>
      <a:lvl4pPr algn="l" rtl="0" eaLnBrk="1" fontAlgn="base" hangingPunct="1">
        <a:spcBef>
          <a:spcPct val="0"/>
        </a:spcBef>
        <a:spcAft>
          <a:spcPct val="0"/>
        </a:spcAft>
        <a:defRPr sz="4400" b="1">
          <a:solidFill>
            <a:schemeClr val="tx2"/>
          </a:solidFill>
          <a:latin typeface="Arial" panose="020B0604020202020204" pitchFamily="34" charset="0"/>
        </a:defRPr>
      </a:lvl4pPr>
      <a:lvl5pPr algn="l" rtl="0" eaLnBrk="1" fontAlgn="base" hangingPunct="1">
        <a:spcBef>
          <a:spcPct val="0"/>
        </a:spcBef>
        <a:spcAft>
          <a:spcPct val="0"/>
        </a:spcAft>
        <a:defRPr sz="4400" b="1">
          <a:solidFill>
            <a:schemeClr val="tx2"/>
          </a:solidFill>
          <a:latin typeface="Arial" panose="020B0604020202020204" pitchFamily="34" charset="0"/>
        </a:defRPr>
      </a:lvl5pPr>
      <a:lvl6pPr marL="457200" algn="l" rtl="0" eaLnBrk="1" fontAlgn="base" hangingPunct="1">
        <a:spcBef>
          <a:spcPct val="0"/>
        </a:spcBef>
        <a:spcAft>
          <a:spcPct val="0"/>
        </a:spcAft>
        <a:defRPr sz="4400" b="1">
          <a:solidFill>
            <a:schemeClr val="tx2"/>
          </a:solidFill>
          <a:latin typeface="Arial" panose="020B0604020202020204" pitchFamily="34" charset="0"/>
        </a:defRPr>
      </a:lvl6pPr>
      <a:lvl7pPr marL="914400" algn="l" rtl="0" eaLnBrk="1" fontAlgn="base" hangingPunct="1">
        <a:spcBef>
          <a:spcPct val="0"/>
        </a:spcBef>
        <a:spcAft>
          <a:spcPct val="0"/>
        </a:spcAft>
        <a:defRPr sz="4400" b="1">
          <a:solidFill>
            <a:schemeClr val="tx2"/>
          </a:solidFill>
          <a:latin typeface="Arial" panose="020B0604020202020204" pitchFamily="34" charset="0"/>
        </a:defRPr>
      </a:lvl7pPr>
      <a:lvl8pPr marL="1371600" algn="l" rtl="0" eaLnBrk="1" fontAlgn="base" hangingPunct="1">
        <a:spcBef>
          <a:spcPct val="0"/>
        </a:spcBef>
        <a:spcAft>
          <a:spcPct val="0"/>
        </a:spcAft>
        <a:defRPr sz="4400" b="1">
          <a:solidFill>
            <a:schemeClr val="tx2"/>
          </a:solidFill>
          <a:latin typeface="Arial" panose="020B0604020202020204" pitchFamily="34" charset="0"/>
        </a:defRPr>
      </a:lvl8pPr>
      <a:lvl9pPr marL="1828800" algn="l" rtl="0" eaLnBrk="1" fontAlgn="base" hangingPunct="1">
        <a:spcBef>
          <a:spcPct val="0"/>
        </a:spcBef>
        <a:spcAft>
          <a:spcPct val="0"/>
        </a:spcAft>
        <a:defRPr sz="4400" b="1">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981200"/>
          </a:xfrm>
        </p:spPr>
        <p:txBody>
          <a:bodyPr/>
          <a:lstStyle/>
          <a:p>
            <a:pPr marL="0" marR="0" algn="ctr">
              <a:spcBef>
                <a:spcPts val="0"/>
              </a:spcBef>
              <a:spcAft>
                <a:spcPts val="0"/>
              </a:spcAft>
            </a:pPr>
            <a:r>
              <a:rPr lang="en-US" dirty="0">
                <a:solidFill>
                  <a:srgbClr val="000000"/>
                </a:solidFill>
                <a:latin typeface="Times New Roman"/>
                <a:ea typeface="Calibri"/>
                <a:cs typeface="Times New Roman"/>
              </a:rPr>
              <a:t>Chapter 1</a:t>
            </a:r>
            <a:r>
              <a:rPr lang="en-US" dirty="0">
                <a:latin typeface="Calibri"/>
                <a:ea typeface="Calibri"/>
                <a:cs typeface="Times New Roman"/>
              </a:rPr>
              <a:t/>
            </a:r>
            <a:br>
              <a:rPr lang="en-US" dirty="0">
                <a:latin typeface="Calibri"/>
                <a:ea typeface="Calibri"/>
                <a:cs typeface="Times New Roman"/>
              </a:rPr>
            </a:br>
            <a:r>
              <a:rPr lang="en-US" dirty="0">
                <a:solidFill>
                  <a:srgbClr val="000000"/>
                </a:solidFill>
                <a:latin typeface="Times New Roman"/>
                <a:ea typeface="Calibri"/>
                <a:cs typeface="Times New Roman"/>
              </a:rPr>
              <a:t>1. The Information System An accountant’s </a:t>
            </a:r>
            <a:r>
              <a:rPr lang="en-US" dirty="0" smtClean="0">
                <a:solidFill>
                  <a:srgbClr val="000000"/>
                </a:solidFill>
                <a:latin typeface="Times New Roman"/>
                <a:ea typeface="Calibri"/>
                <a:cs typeface="Times New Roman"/>
              </a:rPr>
              <a:t>perspective</a:t>
            </a:r>
            <a:endParaRPr lang="en-US" dirty="0"/>
          </a:p>
        </p:txBody>
      </p:sp>
      <p:sp>
        <p:nvSpPr>
          <p:cNvPr id="3" name="Content Placeholder 2"/>
          <p:cNvSpPr>
            <a:spLocks noGrp="1"/>
          </p:cNvSpPr>
          <p:nvPr>
            <p:ph idx="1"/>
          </p:nvPr>
        </p:nvSpPr>
        <p:spPr>
          <a:xfrm>
            <a:off x="457200" y="2286000"/>
            <a:ext cx="8229600" cy="4373563"/>
          </a:xfrm>
        </p:spPr>
        <p:txBody>
          <a:bodyPr/>
          <a:lstStyle/>
          <a:p>
            <a:r>
              <a:rPr lang="en-US" b="1" u="sng" dirty="0">
                <a:solidFill>
                  <a:srgbClr val="000000"/>
                </a:solidFill>
                <a:latin typeface="Times New Roman"/>
                <a:ea typeface="Calibri"/>
                <a:cs typeface="Times New Roman"/>
              </a:rPr>
              <a:t>Information</a:t>
            </a:r>
            <a:r>
              <a:rPr lang="en-US" b="1" dirty="0">
                <a:solidFill>
                  <a:srgbClr val="000000"/>
                </a:solidFill>
                <a:latin typeface="Times New Roman"/>
                <a:ea typeface="Calibri"/>
                <a:cs typeface="Times New Roman"/>
              </a:rPr>
              <a:t>: - </a:t>
            </a:r>
            <a:r>
              <a:rPr lang="en-US" dirty="0">
                <a:solidFill>
                  <a:srgbClr val="000000"/>
                </a:solidFill>
                <a:latin typeface="Times New Roman"/>
                <a:ea typeface="Calibri"/>
                <a:cs typeface="Times New Roman"/>
              </a:rPr>
              <a:t>is data that have been organized and processed to provide meaning and improve the decision-making process. As a rule, users make better decisions as the quantity and quality of information increase. Information allows users to take action to resolve conflicts, reduce uncertainty, and make decisions.</a:t>
            </a:r>
            <a:endParaRPr lang="en-US" dirty="0">
              <a:latin typeface="Calibri"/>
              <a:ea typeface="Calibri"/>
              <a:cs typeface="Times New Roman"/>
            </a:endParaRPr>
          </a:p>
          <a:p>
            <a:endParaRPr lang="en-US" dirty="0"/>
          </a:p>
        </p:txBody>
      </p:sp>
    </p:spTree>
    <p:extLst>
      <p:ext uri="{BB962C8B-B14F-4D97-AF65-F5344CB8AC3E}">
        <p14:creationId xmlns:p14="http://schemas.microsoft.com/office/powerpoint/2010/main" val="378492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8"/>
            <a:ext cx="8229600" cy="2189162"/>
          </a:xfrm>
        </p:spPr>
        <p:txBody>
          <a:bodyPr/>
          <a:lstStyle/>
          <a:p>
            <a:pPr algn="ctr"/>
            <a:r>
              <a:rPr lang="en-US" i="1" dirty="0"/>
              <a:t>CHAPTER TWO</a:t>
            </a:r>
            <a:r>
              <a:rPr lang="en-US" dirty="0"/>
              <a:t/>
            </a:r>
            <a:br>
              <a:rPr lang="en-US" dirty="0"/>
            </a:br>
            <a:r>
              <a:rPr lang="en-US" i="1" dirty="0"/>
              <a:t>2. AN OVERVIEW OF TRANSACTION PROCESSING</a:t>
            </a:r>
            <a:r>
              <a:rPr lang="en-US" dirty="0"/>
              <a:t/>
            </a:r>
            <a:br>
              <a:rPr lang="en-US" dirty="0"/>
            </a:br>
            <a:endParaRPr lang="en-US" dirty="0"/>
          </a:p>
        </p:txBody>
      </p:sp>
      <p:sp>
        <p:nvSpPr>
          <p:cNvPr id="3" name="Content Placeholder 2"/>
          <p:cNvSpPr>
            <a:spLocks noGrp="1"/>
          </p:cNvSpPr>
          <p:nvPr>
            <p:ph idx="1"/>
          </p:nvPr>
        </p:nvSpPr>
        <p:spPr>
          <a:xfrm>
            <a:off x="533400" y="2667000"/>
            <a:ext cx="8153400" cy="3459163"/>
          </a:xfrm>
        </p:spPr>
        <p:txBody>
          <a:bodyPr/>
          <a:lstStyle/>
          <a:p>
            <a:r>
              <a:rPr lang="en-US" b="1" i="1" u="sng" dirty="0"/>
              <a:t>2.1. Transaction Cycles</a:t>
            </a:r>
            <a:r>
              <a:rPr lang="en-US" i="1" u="sng" dirty="0"/>
              <a:t> </a:t>
            </a:r>
            <a:endParaRPr lang="en-US" dirty="0"/>
          </a:p>
          <a:p>
            <a:r>
              <a:rPr lang="en-US" b="1" i="1" u="sng" dirty="0"/>
              <a:t>2.2. Expenditure Cycle</a:t>
            </a:r>
            <a:endParaRPr lang="en-US" dirty="0"/>
          </a:p>
          <a:p>
            <a:r>
              <a:rPr lang="en-US" b="1" i="1" u="sng" dirty="0"/>
              <a:t>2.3. Conversion Cycle</a:t>
            </a:r>
            <a:endParaRPr lang="en-US" dirty="0"/>
          </a:p>
          <a:p>
            <a:r>
              <a:rPr lang="en-US" b="1" i="1" u="sng" dirty="0"/>
              <a:t>2.4. The Revenue Cycle</a:t>
            </a:r>
            <a:endParaRPr lang="en-US" dirty="0"/>
          </a:p>
          <a:p>
            <a:endParaRPr lang="en-US" dirty="0"/>
          </a:p>
        </p:txBody>
      </p:sp>
    </p:spTree>
    <p:extLst>
      <p:ext uri="{BB962C8B-B14F-4D97-AF65-F5344CB8AC3E}">
        <p14:creationId xmlns:p14="http://schemas.microsoft.com/office/powerpoint/2010/main" val="481140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a:t>Accounting Records</a:t>
            </a:r>
            <a:r>
              <a:rPr lang="en-US" dirty="0"/>
              <a:t/>
            </a:r>
            <a:br>
              <a:rPr lang="en-US" dirty="0"/>
            </a:br>
            <a:endParaRPr lang="en-US" dirty="0"/>
          </a:p>
        </p:txBody>
      </p:sp>
      <p:sp>
        <p:nvSpPr>
          <p:cNvPr id="3" name="Content Placeholder 2"/>
          <p:cNvSpPr>
            <a:spLocks noGrp="1"/>
          </p:cNvSpPr>
          <p:nvPr>
            <p:ph idx="1"/>
          </p:nvPr>
        </p:nvSpPr>
        <p:spPr/>
        <p:txBody>
          <a:bodyPr/>
          <a:lstStyle/>
          <a:p>
            <a:r>
              <a:rPr lang="en-US" b="1" i="1" u="sng" dirty="0" smtClean="0"/>
              <a:t>Manual </a:t>
            </a:r>
            <a:r>
              <a:rPr lang="en-US" b="1" i="1" u="sng" dirty="0"/>
              <a:t>Systems </a:t>
            </a:r>
            <a:r>
              <a:rPr lang="en-US" u="sng" dirty="0"/>
              <a:t> </a:t>
            </a:r>
            <a:endParaRPr lang="en-US" dirty="0"/>
          </a:p>
          <a:p>
            <a:pPr lvl="0"/>
            <a:r>
              <a:rPr lang="en-US" b="1" i="1" dirty="0"/>
              <a:t>Journals</a:t>
            </a:r>
            <a:endParaRPr lang="en-US" dirty="0"/>
          </a:p>
          <a:p>
            <a:pPr lvl="0"/>
            <a:r>
              <a:rPr lang="en-US" b="1" i="1" dirty="0"/>
              <a:t>Ledgers</a:t>
            </a:r>
            <a:endParaRPr lang="en-US" dirty="0"/>
          </a:p>
          <a:p>
            <a:endParaRPr lang="en-US" dirty="0"/>
          </a:p>
        </p:txBody>
      </p:sp>
    </p:spTree>
    <p:extLst>
      <p:ext uri="{BB962C8B-B14F-4D97-AF65-F5344CB8AC3E}">
        <p14:creationId xmlns:p14="http://schemas.microsoft.com/office/powerpoint/2010/main" val="2346386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382000" cy="5440363"/>
          </a:xfrm>
        </p:spPr>
        <p:txBody>
          <a:bodyPr/>
          <a:lstStyle/>
          <a:p>
            <a:pPr marL="0" indent="0" algn="ctr">
              <a:buNone/>
            </a:pPr>
            <a:r>
              <a:rPr lang="en-US" b="1" dirty="0"/>
              <a:t>CHAPTER 3</a:t>
            </a:r>
            <a:endParaRPr lang="en-US" dirty="0"/>
          </a:p>
          <a:p>
            <a:pPr marL="0" indent="0" algn="ctr">
              <a:buNone/>
            </a:pPr>
            <a:r>
              <a:rPr lang="en-US" b="1" dirty="0" smtClean="0"/>
              <a:t> MANAGING </a:t>
            </a:r>
            <a:r>
              <a:rPr lang="en-US" b="1" dirty="0"/>
              <a:t>DATA RESOURCES</a:t>
            </a:r>
            <a:endParaRPr lang="en-US" dirty="0"/>
          </a:p>
          <a:p>
            <a:endParaRPr lang="en-US" dirty="0" smtClean="0"/>
          </a:p>
          <a:p>
            <a:r>
              <a:rPr lang="en-US" dirty="0" smtClean="0"/>
              <a:t>Data </a:t>
            </a:r>
            <a:r>
              <a:rPr lang="en-US" dirty="0"/>
              <a:t>is vital organization resources that need to be managed like other important business assets</a:t>
            </a:r>
            <a:r>
              <a:rPr lang="en-US" dirty="0" smtClean="0"/>
              <a:t>.</a:t>
            </a:r>
          </a:p>
          <a:p>
            <a:endParaRPr lang="en-US" dirty="0"/>
          </a:p>
          <a:p>
            <a:pPr marL="0" indent="0">
              <a:buNone/>
            </a:pPr>
            <a:r>
              <a:rPr lang="en-US" b="1" dirty="0" smtClean="0"/>
              <a:t> </a:t>
            </a:r>
            <a:r>
              <a:rPr lang="en-US" b="1" dirty="0"/>
              <a:t>File Organization Terms and Concepts</a:t>
            </a:r>
            <a:endParaRPr lang="en-US" dirty="0"/>
          </a:p>
          <a:p>
            <a:endParaRPr lang="en-US" dirty="0"/>
          </a:p>
        </p:txBody>
      </p:sp>
    </p:spTree>
    <p:extLst>
      <p:ext uri="{BB962C8B-B14F-4D97-AF65-F5344CB8AC3E}">
        <p14:creationId xmlns:p14="http://schemas.microsoft.com/office/powerpoint/2010/main" val="1185909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Approaches to File Management </a:t>
            </a:r>
            <a:endParaRPr lang="en-US" dirty="0"/>
          </a:p>
          <a:p>
            <a:r>
              <a:rPr lang="en-US" b="1" dirty="0"/>
              <a:t>Data Base </a:t>
            </a:r>
            <a:r>
              <a:rPr lang="en-US" b="1" dirty="0" smtClean="0"/>
              <a:t>Models</a:t>
            </a:r>
          </a:p>
          <a:p>
            <a:r>
              <a:rPr lang="en-US" b="1" dirty="0"/>
              <a:t>Elements of the Database Environment </a:t>
            </a:r>
            <a:endParaRPr lang="en-US" dirty="0"/>
          </a:p>
          <a:p>
            <a:endParaRPr lang="en-US" dirty="0"/>
          </a:p>
        </p:txBody>
      </p:sp>
    </p:spTree>
    <p:extLst>
      <p:ext uri="{BB962C8B-B14F-4D97-AF65-F5344CB8AC3E}">
        <p14:creationId xmlns:p14="http://schemas.microsoft.com/office/powerpoint/2010/main" val="1834197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305800" cy="5440363"/>
          </a:xfrm>
        </p:spPr>
        <p:txBody>
          <a:bodyPr/>
          <a:lstStyle/>
          <a:p>
            <a:pPr algn="ctr"/>
            <a:r>
              <a:rPr lang="en-US" b="1" dirty="0"/>
              <a:t>Chapter Four</a:t>
            </a:r>
            <a:endParaRPr lang="en-US" dirty="0"/>
          </a:p>
          <a:p>
            <a:r>
              <a:rPr lang="en-US" b="1" dirty="0"/>
              <a:t>4. Introduction to system development life cycle</a:t>
            </a:r>
            <a:endParaRPr lang="en-US" dirty="0"/>
          </a:p>
          <a:p>
            <a:r>
              <a:rPr lang="en-US" b="1" dirty="0"/>
              <a:t>4.1 Definition of System Development Life Cycle</a:t>
            </a:r>
            <a:endParaRPr lang="en-US" dirty="0"/>
          </a:p>
          <a:p>
            <a:pPr algn="just"/>
            <a:r>
              <a:rPr lang="en-US" dirty="0"/>
              <a:t>System development life cycle is a systematic process of developing or acquiring a new system, design a system, implementation and use of it system. </a:t>
            </a:r>
            <a:endParaRPr lang="en-US" dirty="0"/>
          </a:p>
        </p:txBody>
      </p:sp>
    </p:spTree>
    <p:extLst>
      <p:ext uri="{BB962C8B-B14F-4D97-AF65-F5344CB8AC3E}">
        <p14:creationId xmlns:p14="http://schemas.microsoft.com/office/powerpoint/2010/main" val="922687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71600"/>
            <a:ext cx="8229600" cy="4525963"/>
          </a:xfrm>
        </p:spPr>
        <p:txBody>
          <a:bodyPr/>
          <a:lstStyle/>
          <a:p>
            <a:r>
              <a:rPr lang="en-US" b="1" dirty="0"/>
              <a:t>System Analysis </a:t>
            </a:r>
            <a:endParaRPr lang="en-US" dirty="0"/>
          </a:p>
          <a:p>
            <a:pPr lvl="0"/>
            <a:endParaRPr lang="en-US" dirty="0" smtClean="0"/>
          </a:p>
          <a:p>
            <a:pPr lvl="0"/>
            <a:r>
              <a:rPr lang="en-US" dirty="0" smtClean="0"/>
              <a:t>The </a:t>
            </a:r>
            <a:r>
              <a:rPr lang="en-US" dirty="0"/>
              <a:t>information needed to purchase or develop a new system is gathered.</a:t>
            </a:r>
          </a:p>
          <a:p>
            <a:endParaRPr lang="en-US" dirty="0" smtClean="0"/>
          </a:p>
          <a:p>
            <a:r>
              <a:rPr lang="en-US" dirty="0" smtClean="0"/>
              <a:t>Requests </a:t>
            </a:r>
            <a:r>
              <a:rPr lang="en-US" dirty="0"/>
              <a:t>for systems development are prioritized to maximally utilize limited development resources</a:t>
            </a:r>
            <a:endParaRPr lang="en-US" dirty="0"/>
          </a:p>
        </p:txBody>
      </p:sp>
    </p:spTree>
    <p:extLst>
      <p:ext uri="{BB962C8B-B14F-4D97-AF65-F5344CB8AC3E}">
        <p14:creationId xmlns:p14="http://schemas.microsoft.com/office/powerpoint/2010/main" val="1963241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229600" cy="5943600"/>
          </a:xfrm>
        </p:spPr>
        <p:txBody>
          <a:bodyPr/>
          <a:lstStyle/>
          <a:p>
            <a:r>
              <a:rPr lang="en-US" b="1" dirty="0"/>
              <a:t>Steps in system analysis</a:t>
            </a:r>
            <a:endParaRPr lang="en-US" dirty="0"/>
          </a:p>
          <a:p>
            <a:pPr lvl="0"/>
            <a:endParaRPr lang="en-US" dirty="0" smtClean="0"/>
          </a:p>
          <a:p>
            <a:pPr lvl="0"/>
            <a:r>
              <a:rPr lang="en-US" dirty="0" smtClean="0"/>
              <a:t>Initial </a:t>
            </a:r>
            <a:r>
              <a:rPr lang="en-US" dirty="0"/>
              <a:t>Investigation</a:t>
            </a:r>
          </a:p>
          <a:p>
            <a:pPr lvl="0"/>
            <a:r>
              <a:rPr lang="en-US" dirty="0"/>
              <a:t>Systems Survey</a:t>
            </a:r>
          </a:p>
          <a:p>
            <a:pPr lvl="0"/>
            <a:r>
              <a:rPr lang="en-US" dirty="0"/>
              <a:t>Feasibility study</a:t>
            </a:r>
          </a:p>
          <a:p>
            <a:pPr lvl="0"/>
            <a:r>
              <a:rPr lang="en-US" dirty="0"/>
              <a:t>Information needs and system requirements </a:t>
            </a:r>
          </a:p>
          <a:p>
            <a:pPr lvl="0"/>
            <a:r>
              <a:rPr lang="en-US" dirty="0"/>
              <a:t>System analysis report</a:t>
            </a:r>
          </a:p>
          <a:p>
            <a:endParaRPr lang="en-US" dirty="0"/>
          </a:p>
        </p:txBody>
      </p:sp>
    </p:spTree>
    <p:extLst>
      <p:ext uri="{BB962C8B-B14F-4D97-AF65-F5344CB8AC3E}">
        <p14:creationId xmlns:p14="http://schemas.microsoft.com/office/powerpoint/2010/main" val="2777135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382000" cy="6248400"/>
          </a:xfrm>
        </p:spPr>
        <p:txBody>
          <a:bodyPr/>
          <a:lstStyle/>
          <a:p>
            <a:pPr algn="ctr"/>
            <a:r>
              <a:rPr lang="en-US" b="1" dirty="0" smtClean="0"/>
              <a:t>Chapter Five</a:t>
            </a:r>
            <a:endParaRPr lang="en-US" sz="2800" dirty="0"/>
          </a:p>
          <a:p>
            <a:pPr lvl="2"/>
            <a:r>
              <a:rPr lang="en-US" sz="3200" b="1" dirty="0"/>
              <a:t>Conceptual Design</a:t>
            </a:r>
            <a:endParaRPr lang="en-US" sz="3200" dirty="0"/>
          </a:p>
          <a:p>
            <a:endParaRPr lang="en-US" dirty="0" smtClean="0"/>
          </a:p>
          <a:p>
            <a:r>
              <a:rPr lang="en-US" dirty="0" smtClean="0"/>
              <a:t>The </a:t>
            </a:r>
            <a:r>
              <a:rPr lang="en-US" dirty="0"/>
              <a:t>company decides how to meet user needs. The first task is to identify and </a:t>
            </a:r>
            <a:r>
              <a:rPr lang="en-US" dirty="0" smtClean="0"/>
              <a:t>evaluate appropriate </a:t>
            </a:r>
            <a:r>
              <a:rPr lang="en-US" dirty="0"/>
              <a:t>design alternatives</a:t>
            </a:r>
            <a:r>
              <a:rPr lang="en-US" dirty="0" smtClean="0"/>
              <a:t>.  </a:t>
            </a:r>
          </a:p>
          <a:p>
            <a:endParaRPr lang="en-US" b="1" dirty="0" smtClean="0"/>
          </a:p>
          <a:p>
            <a:r>
              <a:rPr lang="en-US" b="1" dirty="0" smtClean="0"/>
              <a:t>Conceptual </a:t>
            </a:r>
            <a:r>
              <a:rPr lang="en-US" b="1" dirty="0"/>
              <a:t>system design: </a:t>
            </a:r>
            <a:r>
              <a:rPr lang="en-US" dirty="0"/>
              <a:t>A general framework is developed for implementing user requirements and solving problems identified in the analysis phase.</a:t>
            </a:r>
            <a:r>
              <a:rPr lang="en-US" dirty="0" smtClean="0"/>
              <a:t> </a:t>
            </a:r>
            <a:endParaRPr lang="en-US" dirty="0"/>
          </a:p>
        </p:txBody>
      </p:sp>
    </p:spTree>
    <p:extLst>
      <p:ext uri="{BB962C8B-B14F-4D97-AF65-F5344CB8AC3E}">
        <p14:creationId xmlns:p14="http://schemas.microsoft.com/office/powerpoint/2010/main" val="2100532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305800" cy="5745163"/>
          </a:xfrm>
        </p:spPr>
        <p:txBody>
          <a:bodyPr/>
          <a:lstStyle/>
          <a:p>
            <a:r>
              <a:rPr lang="en-US" b="1" dirty="0"/>
              <a:t>4.1.2.1 Evaluate design alternatives</a:t>
            </a:r>
            <a:endParaRPr lang="en-US" sz="2800" dirty="0"/>
          </a:p>
          <a:p>
            <a:r>
              <a:rPr lang="en-US" dirty="0"/>
              <a:t>There are many ways to design AIS, so the design team must continually make design decisions like</a:t>
            </a:r>
            <a:r>
              <a:rPr lang="en-US" dirty="0" smtClean="0"/>
              <a:t>:</a:t>
            </a:r>
          </a:p>
          <a:p>
            <a:endParaRPr lang="en-US" sz="2800" dirty="0"/>
          </a:p>
          <a:p>
            <a:pPr lvl="1"/>
            <a:r>
              <a:rPr lang="en-US" dirty="0"/>
              <a:t>Should the company mail hard copy purchase orders or use EDI?</a:t>
            </a:r>
            <a:endParaRPr lang="en-US" sz="2400" dirty="0"/>
          </a:p>
          <a:p>
            <a:pPr lvl="1"/>
            <a:r>
              <a:rPr lang="en-US" dirty="0"/>
              <a:t>Should the company have a large centralized mainframe and database, or distribute computer power to stores?</a:t>
            </a:r>
            <a:endParaRPr lang="en-US" sz="2400" dirty="0"/>
          </a:p>
          <a:p>
            <a:endParaRPr lang="en-US" dirty="0"/>
          </a:p>
        </p:txBody>
      </p:sp>
    </p:spTree>
    <p:extLst>
      <p:ext uri="{BB962C8B-B14F-4D97-AF65-F5344CB8AC3E}">
        <p14:creationId xmlns:p14="http://schemas.microsoft.com/office/powerpoint/2010/main" val="2862746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marL="1371600" lvl="3" indent="0">
              <a:buNone/>
            </a:pPr>
            <a:r>
              <a:rPr lang="en-US" sz="4000" b="1" dirty="0"/>
              <a:t>Preparing design specification</a:t>
            </a:r>
            <a:endParaRPr lang="en-US" sz="4000" dirty="0"/>
          </a:p>
          <a:p>
            <a:endParaRPr lang="en-US" dirty="0" smtClean="0"/>
          </a:p>
          <a:p>
            <a:r>
              <a:rPr lang="en-US" dirty="0" smtClean="0"/>
              <a:t>Once </a:t>
            </a:r>
            <a:r>
              <a:rPr lang="en-US" dirty="0"/>
              <a:t>a design alternative has been selected, the project team develops the conceptual design specifications for the following elements: Output, Data storage, Input and Processing procedures and operations</a:t>
            </a:r>
            <a:endParaRPr lang="en-US" sz="2800" dirty="0"/>
          </a:p>
          <a:p>
            <a:endParaRPr lang="en-US" dirty="0"/>
          </a:p>
        </p:txBody>
      </p:sp>
    </p:spTree>
    <p:extLst>
      <p:ext uri="{BB962C8B-B14F-4D97-AF65-F5344CB8AC3E}">
        <p14:creationId xmlns:p14="http://schemas.microsoft.com/office/powerpoint/2010/main" val="3753774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534400" cy="6248400"/>
          </a:xfrm>
        </p:spPr>
        <p:txBody>
          <a:bodyPr/>
          <a:lstStyle/>
          <a:p>
            <a:pPr algn="just"/>
            <a:r>
              <a:rPr lang="en-US" b="1" u="sng" dirty="0">
                <a:solidFill>
                  <a:srgbClr val="000000"/>
                </a:solidFill>
                <a:latin typeface="Times New Roman"/>
                <a:ea typeface="Calibri"/>
                <a:cs typeface="Times New Roman"/>
              </a:rPr>
              <a:t>Data</a:t>
            </a:r>
            <a:r>
              <a:rPr lang="en-US" b="1" dirty="0">
                <a:solidFill>
                  <a:srgbClr val="000000"/>
                </a:solidFill>
                <a:latin typeface="Times New Roman"/>
                <a:ea typeface="Calibri"/>
                <a:cs typeface="Times New Roman"/>
              </a:rPr>
              <a:t>:-</a:t>
            </a:r>
            <a:r>
              <a:rPr lang="en-US" dirty="0">
                <a:solidFill>
                  <a:srgbClr val="000000"/>
                </a:solidFill>
                <a:latin typeface="Times New Roman"/>
                <a:ea typeface="Calibri"/>
                <a:cs typeface="Times New Roman"/>
              </a:rPr>
              <a:t>are facts that are collected, recorded, stored, and processed by an information system. Businesses need to collect several kinds of data, such as the activities that take place, the resources affected by the activities, and the people who participate in the activity. For example, the business needs to collect data about a sale (date, total amount), the resource sold (good or service, quantity sold, unit price), and the people who participated (customer, salesperson).</a:t>
            </a:r>
            <a:endParaRPr lang="en-US" dirty="0">
              <a:latin typeface="Calibri"/>
              <a:ea typeface="Calibri"/>
              <a:cs typeface="Times New Roman"/>
            </a:endParaRPr>
          </a:p>
          <a:p>
            <a:endParaRPr lang="en-US" dirty="0"/>
          </a:p>
        </p:txBody>
      </p:sp>
    </p:spTree>
    <p:extLst>
      <p:ext uri="{BB962C8B-B14F-4D97-AF65-F5344CB8AC3E}">
        <p14:creationId xmlns:p14="http://schemas.microsoft.com/office/powerpoint/2010/main" val="2200469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382000" cy="5745163"/>
          </a:xfrm>
        </p:spPr>
        <p:txBody>
          <a:bodyPr/>
          <a:lstStyle/>
          <a:p>
            <a:r>
              <a:rPr lang="en-US" b="1" dirty="0"/>
              <a:t>4.2 system development planning </a:t>
            </a:r>
            <a:endParaRPr lang="en-US" dirty="0"/>
          </a:p>
          <a:p>
            <a:endParaRPr lang="en-US" dirty="0" smtClean="0"/>
          </a:p>
          <a:p>
            <a:pPr algn="just"/>
            <a:r>
              <a:rPr lang="en-US" dirty="0" smtClean="0"/>
              <a:t>Each </a:t>
            </a:r>
            <a:r>
              <a:rPr lang="en-US" dirty="0"/>
              <a:t>of systems development project requires a plan, and each phase of each development plan must also be planned. Systems development planning is an important step for a number of key reasons: </a:t>
            </a:r>
            <a:endParaRPr lang="en-US" dirty="0" smtClean="0"/>
          </a:p>
          <a:p>
            <a:pPr algn="just"/>
            <a:endParaRPr lang="en-US" dirty="0"/>
          </a:p>
          <a:p>
            <a:pPr algn="just"/>
            <a:r>
              <a:rPr lang="en-US" dirty="0" smtClean="0"/>
              <a:t>Consistency</a:t>
            </a:r>
            <a:r>
              <a:rPr lang="en-US" dirty="0"/>
              <a:t>, Efficiency, Cutting edge, Lower costs and Adaptability</a:t>
            </a:r>
          </a:p>
          <a:p>
            <a:endParaRPr lang="en-US" dirty="0"/>
          </a:p>
        </p:txBody>
      </p:sp>
    </p:spTree>
    <p:extLst>
      <p:ext uri="{BB962C8B-B14F-4D97-AF65-F5344CB8AC3E}">
        <p14:creationId xmlns:p14="http://schemas.microsoft.com/office/powerpoint/2010/main" val="3200181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503362"/>
          </a:xfrm>
        </p:spPr>
        <p:txBody>
          <a:bodyPr/>
          <a:lstStyle/>
          <a:p>
            <a:r>
              <a:rPr lang="en-US" dirty="0"/>
              <a:t>4.3 Behavioral aspects of change</a:t>
            </a:r>
            <a:br>
              <a:rPr lang="en-US" dirty="0"/>
            </a:br>
            <a:endParaRPr lang="en-US" dirty="0"/>
          </a:p>
        </p:txBody>
      </p:sp>
      <p:sp>
        <p:nvSpPr>
          <p:cNvPr id="3" name="Content Placeholder 2"/>
          <p:cNvSpPr>
            <a:spLocks noGrp="1"/>
          </p:cNvSpPr>
          <p:nvPr>
            <p:ph idx="1"/>
          </p:nvPr>
        </p:nvSpPr>
        <p:spPr>
          <a:xfrm>
            <a:off x="304800" y="1524000"/>
            <a:ext cx="8382000" cy="4953000"/>
          </a:xfrm>
        </p:spPr>
        <p:txBody>
          <a:bodyPr/>
          <a:lstStyle/>
          <a:p>
            <a:pPr lvl="0"/>
            <a:r>
              <a:rPr lang="en-US" dirty="0"/>
              <a:t>Aggression: behaviors that are intended to produce errors with the new system, or weaken the effectiveness of the new system</a:t>
            </a:r>
          </a:p>
          <a:p>
            <a:pPr lvl="0"/>
            <a:r>
              <a:rPr lang="en-US" dirty="0"/>
              <a:t>Projection: blame the new system for everything that goes wrong</a:t>
            </a:r>
          </a:p>
          <a:p>
            <a:pPr lvl="0"/>
            <a:r>
              <a:rPr lang="en-US" dirty="0"/>
              <a:t>Avoidance: ignore the new system in hopes that it will eventually go away</a:t>
            </a:r>
          </a:p>
          <a:p>
            <a:endParaRPr lang="en-US" dirty="0"/>
          </a:p>
        </p:txBody>
      </p:sp>
    </p:spTree>
    <p:extLst>
      <p:ext uri="{BB962C8B-B14F-4D97-AF65-F5344CB8AC3E}">
        <p14:creationId xmlns:p14="http://schemas.microsoft.com/office/powerpoint/2010/main" val="3063383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305800" cy="5592763"/>
          </a:xfrm>
        </p:spPr>
        <p:txBody>
          <a:bodyPr/>
          <a:lstStyle/>
          <a:p>
            <a:r>
              <a:rPr lang="en-US" b="1" dirty="0"/>
              <a:t>4.4 Who Is Involved in the SDLC?</a:t>
            </a:r>
            <a:endParaRPr lang="en-US" dirty="0"/>
          </a:p>
          <a:p>
            <a:pPr lvl="0"/>
            <a:endParaRPr lang="en-US" dirty="0" smtClean="0"/>
          </a:p>
          <a:p>
            <a:pPr lvl="0"/>
            <a:r>
              <a:rPr lang="en-US" dirty="0" smtClean="0"/>
              <a:t>Information </a:t>
            </a:r>
            <a:r>
              <a:rPr lang="en-US" dirty="0"/>
              <a:t>Systems Steering Committee: Executive level, plans and oversees IS function; facilitates coordination with integration of systems activities</a:t>
            </a:r>
          </a:p>
          <a:p>
            <a:pPr lvl="0"/>
            <a:r>
              <a:rPr lang="en-US" dirty="0"/>
              <a:t>Project Development Team: Plan and monitor project progress</a:t>
            </a:r>
          </a:p>
          <a:p>
            <a:pPr lvl="0"/>
            <a:r>
              <a:rPr lang="en-US" dirty="0"/>
              <a:t>Programmers: Write and test programs according to analysts </a:t>
            </a:r>
            <a:r>
              <a:rPr lang="en-US" dirty="0" smtClean="0"/>
              <a:t>specifications</a:t>
            </a:r>
            <a:endParaRPr lang="en-US" dirty="0"/>
          </a:p>
        </p:txBody>
      </p:sp>
    </p:spTree>
    <p:extLst>
      <p:ext uri="{BB962C8B-B14F-4D97-AF65-F5344CB8AC3E}">
        <p14:creationId xmlns:p14="http://schemas.microsoft.com/office/powerpoint/2010/main" val="4201258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382000" cy="5821363"/>
          </a:xfrm>
        </p:spPr>
        <p:txBody>
          <a:bodyPr/>
          <a:lstStyle/>
          <a:p>
            <a:pPr lvl="0"/>
            <a:r>
              <a:rPr lang="en-US" dirty="0"/>
              <a:t>Systems Analysts: Determine information needs, prepare specifications for </a:t>
            </a:r>
            <a:r>
              <a:rPr lang="en-US" dirty="0" smtClean="0"/>
              <a:t>programmers</a:t>
            </a:r>
          </a:p>
          <a:p>
            <a:pPr lvl="0"/>
            <a:endParaRPr lang="en-US" dirty="0"/>
          </a:p>
          <a:p>
            <a:pPr lvl="0"/>
            <a:r>
              <a:rPr lang="en-US" dirty="0"/>
              <a:t>Management: Get users involved in the process, provide support for development projects, align projects to meet organizations strategic </a:t>
            </a:r>
            <a:r>
              <a:rPr lang="en-US" dirty="0" smtClean="0"/>
              <a:t>needs</a:t>
            </a:r>
          </a:p>
          <a:p>
            <a:pPr lvl="0"/>
            <a:endParaRPr lang="en-US" dirty="0"/>
          </a:p>
          <a:p>
            <a:pPr lvl="0"/>
            <a:r>
              <a:rPr lang="en-US" dirty="0"/>
              <a:t>Users: Communicate needs to system developers, help design and test to ensure complete and accurate processing of data </a:t>
            </a:r>
          </a:p>
          <a:p>
            <a:endParaRPr lang="en-US" dirty="0"/>
          </a:p>
        </p:txBody>
      </p:sp>
    </p:spTree>
    <p:extLst>
      <p:ext uri="{BB962C8B-B14F-4D97-AF65-F5344CB8AC3E}">
        <p14:creationId xmlns:p14="http://schemas.microsoft.com/office/powerpoint/2010/main" val="290340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a:buNone/>
            </a:pPr>
            <a:endParaRPr lang="en-US" dirty="0" smtClean="0"/>
          </a:p>
          <a:p>
            <a:pPr>
              <a:buNone/>
            </a:pPr>
            <a:endParaRPr lang="en-US" dirty="0"/>
          </a:p>
        </p:txBody>
      </p:sp>
      <p:sp>
        <p:nvSpPr>
          <p:cNvPr id="4" name="Rectangle 3"/>
          <p:cNvSpPr/>
          <p:nvPr/>
        </p:nvSpPr>
        <p:spPr>
          <a:xfrm>
            <a:off x="457200" y="914400"/>
            <a:ext cx="7924800" cy="3693319"/>
          </a:xfrm>
          <a:prstGeom prst="rect">
            <a:avLst/>
          </a:prstGeom>
        </p:spPr>
        <p:txBody>
          <a:bodyPr wrap="square">
            <a:spAutoFit/>
          </a:bodyPr>
          <a:lstStyle/>
          <a:p>
            <a:r>
              <a:rPr lang="en-US" altLang="en-US" sz="5400" dirty="0" smtClean="0">
                <a:solidFill>
                  <a:srgbClr val="7030A0"/>
                </a:solidFill>
                <a:latin typeface="Aatrix OCR A Extended" panose="02010500020102010303" pitchFamily="1" charset="0"/>
              </a:rPr>
              <a:t>CHAPTER six:</a:t>
            </a:r>
            <a:br>
              <a:rPr lang="en-US" altLang="en-US" sz="5400" dirty="0" smtClean="0">
                <a:solidFill>
                  <a:srgbClr val="7030A0"/>
                </a:solidFill>
                <a:latin typeface="Aatrix OCR A Extended" panose="02010500020102010303" pitchFamily="1" charset="0"/>
              </a:rPr>
            </a:br>
            <a:r>
              <a:rPr lang="x-none" sz="5400" smtClean="0">
                <a:solidFill>
                  <a:srgbClr val="7030A0"/>
                </a:solidFill>
                <a:latin typeface="Aatrix OCR A Extended" panose="02010500020102010303" pitchFamily="1" charset="0"/>
              </a:rPr>
              <a:t>System Development and Documentation Tools &amp; Techniques</a:t>
            </a:r>
            <a:r>
              <a:rPr lang="en-US" dirty="0" smtClean="0"/>
              <a:t/>
            </a:r>
            <a:br>
              <a:rPr lang="en-US" dirty="0" smtClean="0"/>
            </a:br>
            <a:endParaRPr lang="en-US" dirty="0"/>
          </a:p>
        </p:txBody>
      </p:sp>
    </p:spTree>
    <p:extLst>
      <p:ext uri="{BB962C8B-B14F-4D97-AF65-F5344CB8AC3E}">
        <p14:creationId xmlns:p14="http://schemas.microsoft.com/office/powerpoint/2010/main" val="1864828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latin typeface="Bahnschrift" panose="020B0502040204020203" pitchFamily="34" charset="0"/>
              </a:rPr>
              <a:t>Documentation</a:t>
            </a:r>
          </a:p>
        </p:txBody>
      </p:sp>
      <p:sp>
        <p:nvSpPr>
          <p:cNvPr id="3" name="Content Placeholder 2"/>
          <p:cNvSpPr>
            <a:spLocks noGrp="1"/>
          </p:cNvSpPr>
          <p:nvPr>
            <p:ph idx="1"/>
          </p:nvPr>
        </p:nvSpPr>
        <p:spPr/>
        <p:txBody>
          <a:bodyPr/>
          <a:lstStyle/>
          <a:p>
            <a:pPr algn="just"/>
            <a:r>
              <a:rPr lang="en-US" b="1" dirty="0">
                <a:latin typeface="Bahnschrift" panose="020B0502040204020203" pitchFamily="34" charset="0"/>
              </a:rPr>
              <a:t>Documentation </a:t>
            </a:r>
            <a:r>
              <a:rPr lang="en-US" dirty="0">
                <a:latin typeface="Bahnschrift" panose="020B0502040204020203" pitchFamily="34" charset="0"/>
              </a:rPr>
              <a:t>explains how a system works, including </a:t>
            </a:r>
            <a:r>
              <a:rPr lang="en-US" dirty="0" smtClean="0">
                <a:latin typeface="Bahnschrift" panose="020B0502040204020203" pitchFamily="34" charset="0"/>
              </a:rPr>
              <a:t>the </a:t>
            </a:r>
            <a:r>
              <a:rPr lang="en-US" dirty="0">
                <a:solidFill>
                  <a:srgbClr val="FF0000"/>
                </a:solidFill>
                <a:latin typeface="Bahnschrift" panose="020B0502040204020203" pitchFamily="34" charset="0"/>
              </a:rPr>
              <a:t>who</a:t>
            </a:r>
            <a:r>
              <a:rPr lang="en-US" dirty="0">
                <a:latin typeface="Bahnschrift" panose="020B0502040204020203" pitchFamily="34" charset="0"/>
              </a:rPr>
              <a:t>, </a:t>
            </a:r>
            <a:r>
              <a:rPr lang="en-US" dirty="0">
                <a:solidFill>
                  <a:srgbClr val="00B0F0"/>
                </a:solidFill>
                <a:latin typeface="Bahnschrift" panose="020B0502040204020203" pitchFamily="34" charset="0"/>
              </a:rPr>
              <a:t>what</a:t>
            </a:r>
            <a:r>
              <a:rPr lang="en-US" dirty="0">
                <a:latin typeface="Bahnschrift" panose="020B0502040204020203" pitchFamily="34" charset="0"/>
              </a:rPr>
              <a:t>, </a:t>
            </a:r>
            <a:r>
              <a:rPr lang="en-US" dirty="0">
                <a:solidFill>
                  <a:srgbClr val="FF0000"/>
                </a:solidFill>
                <a:latin typeface="Bahnschrift" panose="020B0502040204020203" pitchFamily="34" charset="0"/>
              </a:rPr>
              <a:t>when</a:t>
            </a:r>
            <a:r>
              <a:rPr lang="en-US" dirty="0">
                <a:latin typeface="Bahnschrift" panose="020B0502040204020203" pitchFamily="34" charset="0"/>
              </a:rPr>
              <a:t>, </a:t>
            </a:r>
            <a:r>
              <a:rPr lang="en-US" dirty="0">
                <a:solidFill>
                  <a:srgbClr val="00B0F0"/>
                </a:solidFill>
                <a:latin typeface="Bahnschrift" panose="020B0502040204020203" pitchFamily="34" charset="0"/>
              </a:rPr>
              <a:t>where</a:t>
            </a:r>
            <a:r>
              <a:rPr lang="en-US" dirty="0">
                <a:latin typeface="Bahnschrift" panose="020B0502040204020203" pitchFamily="34" charset="0"/>
              </a:rPr>
              <a:t>, </a:t>
            </a:r>
            <a:r>
              <a:rPr lang="en-US" dirty="0">
                <a:solidFill>
                  <a:srgbClr val="FF0000"/>
                </a:solidFill>
                <a:latin typeface="Bahnschrift" panose="020B0502040204020203" pitchFamily="34" charset="0"/>
              </a:rPr>
              <a:t>why</a:t>
            </a:r>
            <a:r>
              <a:rPr lang="en-US" dirty="0">
                <a:latin typeface="Bahnschrift" panose="020B0502040204020203" pitchFamily="34" charset="0"/>
              </a:rPr>
              <a:t>, and </a:t>
            </a:r>
            <a:r>
              <a:rPr lang="en-US" dirty="0">
                <a:solidFill>
                  <a:srgbClr val="00B0F0"/>
                </a:solidFill>
                <a:latin typeface="Bahnschrift" panose="020B0502040204020203" pitchFamily="34" charset="0"/>
              </a:rPr>
              <a:t>how</a:t>
            </a:r>
            <a:r>
              <a:rPr lang="en-US" dirty="0">
                <a:latin typeface="Bahnschrift" panose="020B0502040204020203" pitchFamily="34" charset="0"/>
              </a:rPr>
              <a:t> </a:t>
            </a:r>
            <a:r>
              <a:rPr lang="en-US" dirty="0" smtClean="0">
                <a:latin typeface="Bahnschrift" panose="020B0502040204020203" pitchFamily="34" charset="0"/>
              </a:rPr>
              <a:t>of: </a:t>
            </a:r>
          </a:p>
          <a:p>
            <a:pPr lvl="1" algn="just"/>
            <a:r>
              <a:rPr lang="en-US" sz="3200" dirty="0" smtClean="0">
                <a:latin typeface="Bahnschrift" panose="020B0502040204020203" pitchFamily="34" charset="0"/>
              </a:rPr>
              <a:t>data entry</a:t>
            </a:r>
          </a:p>
          <a:p>
            <a:pPr lvl="1" algn="just"/>
            <a:r>
              <a:rPr lang="en-US" sz="3200" dirty="0" smtClean="0">
                <a:latin typeface="Bahnschrift" panose="020B0502040204020203" pitchFamily="34" charset="0"/>
              </a:rPr>
              <a:t>data processing</a:t>
            </a:r>
          </a:p>
          <a:p>
            <a:pPr lvl="1" algn="just"/>
            <a:r>
              <a:rPr lang="en-US" sz="3200" dirty="0" smtClean="0">
                <a:latin typeface="Bahnschrift" panose="020B0502040204020203" pitchFamily="34" charset="0"/>
              </a:rPr>
              <a:t>data storage</a:t>
            </a:r>
          </a:p>
          <a:p>
            <a:pPr lvl="1" algn="just"/>
            <a:r>
              <a:rPr lang="en-US" sz="3200" dirty="0" smtClean="0">
                <a:latin typeface="Bahnschrift" panose="020B0502040204020203" pitchFamily="34" charset="0"/>
              </a:rPr>
              <a:t>information output</a:t>
            </a:r>
          </a:p>
          <a:p>
            <a:pPr lvl="1" algn="just"/>
            <a:r>
              <a:rPr lang="en-US" sz="3200" dirty="0" smtClean="0">
                <a:latin typeface="Bahnschrift" panose="020B0502040204020203" pitchFamily="34" charset="0"/>
              </a:rPr>
              <a:t>system controls</a:t>
            </a:r>
            <a:endParaRPr lang="en-US" sz="3200" dirty="0">
              <a:latin typeface="Bahnschrift" panose="020B0502040204020203" pitchFamily="34" charset="0"/>
            </a:endParaRPr>
          </a:p>
        </p:txBody>
      </p:sp>
    </p:spTree>
    <p:extLst>
      <p:ext uri="{BB962C8B-B14F-4D97-AF65-F5344CB8AC3E}">
        <p14:creationId xmlns:p14="http://schemas.microsoft.com/office/powerpoint/2010/main" val="11511287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27100"/>
          </a:xfrm>
        </p:spPr>
        <p:txBody>
          <a:bodyPr/>
          <a:lstStyle/>
          <a:p>
            <a:r>
              <a:rPr lang="en-US" dirty="0">
                <a:effectLst>
                  <a:outerShdw blurRad="38100" dist="38100" dir="2700000" algn="tl">
                    <a:srgbClr val="000000">
                      <a:alpha val="43137"/>
                    </a:srgbClr>
                  </a:outerShdw>
                </a:effectLst>
                <a:latin typeface="Bahnschrift" panose="020B0502040204020203" pitchFamily="34" charset="0"/>
              </a:rPr>
              <a:t>Why Document Systems?</a:t>
            </a:r>
          </a:p>
        </p:txBody>
      </p:sp>
      <p:sp>
        <p:nvSpPr>
          <p:cNvPr id="3" name="Content Placeholder 2"/>
          <p:cNvSpPr>
            <a:spLocks noGrp="1"/>
          </p:cNvSpPr>
          <p:nvPr>
            <p:ph idx="1"/>
          </p:nvPr>
        </p:nvSpPr>
        <p:spPr/>
        <p:txBody>
          <a:bodyPr/>
          <a:lstStyle/>
          <a:p>
            <a:pPr algn="just"/>
            <a:r>
              <a:rPr lang="en-US" dirty="0" smtClean="0">
                <a:latin typeface="Bahnschrift" panose="020B0502040204020203" pitchFamily="34" charset="0"/>
              </a:rPr>
              <a:t>Accountants must be able to </a:t>
            </a:r>
            <a:r>
              <a:rPr lang="en-US" dirty="0" smtClean="0">
                <a:solidFill>
                  <a:srgbClr val="FF0000"/>
                </a:solidFill>
                <a:latin typeface="Bahnschrift" panose="020B0502040204020203" pitchFamily="34" charset="0"/>
              </a:rPr>
              <a:t>read</a:t>
            </a:r>
            <a:r>
              <a:rPr lang="en-US" dirty="0" smtClean="0">
                <a:latin typeface="Bahnschrift" panose="020B0502040204020203" pitchFamily="34" charset="0"/>
              </a:rPr>
              <a:t> documentation and </a:t>
            </a:r>
            <a:r>
              <a:rPr lang="en-US" dirty="0" smtClean="0">
                <a:solidFill>
                  <a:srgbClr val="00B0F0"/>
                </a:solidFill>
                <a:latin typeface="Bahnschrift" panose="020B0502040204020203" pitchFamily="34" charset="0"/>
              </a:rPr>
              <a:t>understand</a:t>
            </a:r>
            <a:r>
              <a:rPr lang="en-US" dirty="0" smtClean="0">
                <a:latin typeface="Bahnschrift" panose="020B0502040204020203" pitchFamily="34" charset="0"/>
              </a:rPr>
              <a:t> how a system works.</a:t>
            </a:r>
          </a:p>
          <a:p>
            <a:pPr algn="just"/>
            <a:r>
              <a:rPr lang="en-US" dirty="0" smtClean="0">
                <a:latin typeface="Bahnschrift" panose="020B0502040204020203" pitchFamily="34" charset="0"/>
              </a:rPr>
              <a:t>Accounting Acts requires management to </a:t>
            </a:r>
            <a:r>
              <a:rPr lang="en-US" dirty="0" smtClean="0">
                <a:solidFill>
                  <a:srgbClr val="00B0F0"/>
                </a:solidFill>
                <a:latin typeface="Bahnschrift" panose="020B0502040204020203" pitchFamily="34" charset="0"/>
              </a:rPr>
              <a:t>assess internal controls </a:t>
            </a:r>
            <a:r>
              <a:rPr lang="en-US" dirty="0" smtClean="0">
                <a:latin typeface="Bahnschrift" panose="020B0502040204020203" pitchFamily="34" charset="0"/>
              </a:rPr>
              <a:t>and auditors to </a:t>
            </a:r>
            <a:r>
              <a:rPr lang="en-US" dirty="0" smtClean="0">
                <a:solidFill>
                  <a:srgbClr val="FF0000"/>
                </a:solidFill>
                <a:latin typeface="Bahnschrift" panose="020B0502040204020203" pitchFamily="34" charset="0"/>
              </a:rPr>
              <a:t>evaluate the assessment</a:t>
            </a:r>
          </a:p>
          <a:p>
            <a:pPr algn="just"/>
            <a:r>
              <a:rPr lang="en-US" dirty="0" smtClean="0">
                <a:latin typeface="Bahnschrift" panose="020B0502040204020203" pitchFamily="34" charset="0"/>
              </a:rPr>
              <a:t>Used </a:t>
            </a:r>
            <a:r>
              <a:rPr lang="en-US" dirty="0">
                <a:latin typeface="Bahnschrift" panose="020B0502040204020203" pitchFamily="34" charset="0"/>
              </a:rPr>
              <a:t>for </a:t>
            </a:r>
            <a:r>
              <a:rPr lang="en-US" dirty="0">
                <a:solidFill>
                  <a:srgbClr val="00B0F0"/>
                </a:solidFill>
                <a:latin typeface="Bahnschrift" panose="020B0502040204020203" pitchFamily="34" charset="0"/>
              </a:rPr>
              <a:t>systems development </a:t>
            </a:r>
            <a:r>
              <a:rPr lang="en-US" dirty="0">
                <a:latin typeface="Bahnschrift" panose="020B0502040204020203" pitchFamily="34" charset="0"/>
              </a:rPr>
              <a:t>and </a:t>
            </a:r>
            <a:r>
              <a:rPr lang="en-US" dirty="0">
                <a:solidFill>
                  <a:srgbClr val="FF0000"/>
                </a:solidFill>
                <a:latin typeface="Bahnschrift" panose="020B0502040204020203" pitchFamily="34" charset="0"/>
              </a:rPr>
              <a:t>changes</a:t>
            </a:r>
          </a:p>
          <a:p>
            <a:endParaRPr lang="en-US" dirty="0"/>
          </a:p>
        </p:txBody>
      </p:sp>
    </p:spTree>
    <p:extLst>
      <p:ext uri="{BB962C8B-B14F-4D97-AF65-F5344CB8AC3E}">
        <p14:creationId xmlns:p14="http://schemas.microsoft.com/office/powerpoint/2010/main" val="30350678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609600"/>
            <a:ext cx="8001000" cy="5262979"/>
          </a:xfrm>
          <a:prstGeom prst="rect">
            <a:avLst/>
          </a:prstGeom>
        </p:spPr>
        <p:txBody>
          <a:bodyPr wrap="square">
            <a:spAutoFit/>
          </a:bodyPr>
          <a:lstStyle/>
          <a:p>
            <a:pPr algn="just">
              <a:buFont typeface="Wingdings" pitchFamily="2" charset="2"/>
              <a:buChar char="§"/>
            </a:pPr>
            <a:r>
              <a:rPr lang="en-US" sz="2800" dirty="0" smtClean="0"/>
              <a:t>It has been said that a picture is worth a thousand words, and that certainly is true when it comes to an easy way to understand an organization’s information system. Documenting an information system requires great skill; however, the ability to understand and read a documentation can be quite intuitive.</a:t>
            </a:r>
          </a:p>
          <a:p>
            <a:pPr algn="just">
              <a:buFont typeface="Wingdings" pitchFamily="2" charset="2"/>
              <a:buChar char="§"/>
            </a:pPr>
            <a:r>
              <a:rPr lang="en-US" sz="2800" dirty="0" smtClean="0"/>
              <a:t>Although there are many methods used in business to document systems, the text uses the three most popular for accountants: data flow diagrams, systems flowcharts, and Business Process Modeling Notation (BPMN).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effectLst>
                  <a:outerShdw blurRad="38100" dist="38100" dir="2700000" algn="tl">
                    <a:srgbClr val="000000">
                      <a:alpha val="43137"/>
                    </a:srgbClr>
                  </a:outerShdw>
                </a:effectLst>
                <a:latin typeface="Bahnschrift" panose="020B0502040204020203" pitchFamily="34" charset="0"/>
              </a:rPr>
              <a:t>Documentation </a:t>
            </a:r>
            <a:r>
              <a:rPr lang="en-US" dirty="0">
                <a:effectLst>
                  <a:outerShdw blurRad="38100" dist="38100" dir="2700000" algn="tl">
                    <a:srgbClr val="000000">
                      <a:alpha val="43137"/>
                    </a:srgbClr>
                  </a:outerShdw>
                </a:effectLst>
                <a:latin typeface="Bahnschrift" panose="020B0502040204020203" pitchFamily="34" charset="0"/>
              </a:rPr>
              <a:t>Tools</a:t>
            </a:r>
            <a:br>
              <a:rPr lang="en-US" dirty="0">
                <a:effectLst>
                  <a:outerShdw blurRad="38100" dist="38100" dir="2700000" algn="tl">
                    <a:srgbClr val="000000">
                      <a:alpha val="43137"/>
                    </a:srgbClr>
                  </a:outerShdw>
                </a:effectLst>
                <a:latin typeface="Bahnschrift" panose="020B0502040204020203" pitchFamily="34" charset="0"/>
              </a:rPr>
            </a:br>
            <a:endParaRPr lang="en-US" dirty="0">
              <a:effectLst>
                <a:outerShdw blurRad="38100" dist="38100" dir="2700000" algn="tl">
                  <a:srgbClr val="000000">
                    <a:alpha val="43137"/>
                  </a:srgbClr>
                </a:outerShdw>
              </a:effectLst>
              <a:latin typeface="Bahnschrift" panose="020B0502040204020203" pitchFamily="34" charset="0"/>
            </a:endParaRPr>
          </a:p>
        </p:txBody>
      </p:sp>
      <p:sp>
        <p:nvSpPr>
          <p:cNvPr id="3" name="Content Placeholder 2"/>
          <p:cNvSpPr>
            <a:spLocks noGrp="1"/>
          </p:cNvSpPr>
          <p:nvPr>
            <p:ph idx="1"/>
          </p:nvPr>
        </p:nvSpPr>
        <p:spPr>
          <a:xfrm>
            <a:off x="426720" y="1252538"/>
            <a:ext cx="8229600" cy="5300662"/>
          </a:xfrm>
        </p:spPr>
        <p:txBody>
          <a:bodyPr/>
          <a:lstStyle/>
          <a:p>
            <a:pPr algn="just"/>
            <a:r>
              <a:rPr lang="en-US" dirty="0">
                <a:latin typeface="Bahnschrift" panose="020B0502040204020203" pitchFamily="34" charset="0"/>
              </a:rPr>
              <a:t>Documentation tools are important on the following levels:</a:t>
            </a:r>
          </a:p>
          <a:p>
            <a:pPr lvl="1" algn="just"/>
            <a:r>
              <a:rPr lang="x-none" sz="3000" dirty="0">
                <a:latin typeface="Bahnschrift" panose="020B0502040204020203" pitchFamily="34" charset="0"/>
              </a:rPr>
              <a:t>you must be able to </a:t>
            </a:r>
            <a:r>
              <a:rPr lang="x-none" sz="3000" i="1" dirty="0">
                <a:solidFill>
                  <a:srgbClr val="00B0F0"/>
                </a:solidFill>
                <a:latin typeface="Bahnschrift" panose="020B0502040204020203" pitchFamily="34" charset="0"/>
              </a:rPr>
              <a:t>read </a:t>
            </a:r>
            <a:r>
              <a:rPr lang="x-none" sz="3000" dirty="0">
                <a:solidFill>
                  <a:srgbClr val="00B0F0"/>
                </a:solidFill>
                <a:latin typeface="Bahnschrift" panose="020B0502040204020203" pitchFamily="34" charset="0"/>
              </a:rPr>
              <a:t>documentation </a:t>
            </a:r>
            <a:r>
              <a:rPr lang="x-none" sz="3000" dirty="0">
                <a:latin typeface="Bahnschrift" panose="020B0502040204020203" pitchFamily="34" charset="0"/>
              </a:rPr>
              <a:t>to determine how a system works.</a:t>
            </a:r>
            <a:endParaRPr lang="en-US" sz="3000" dirty="0">
              <a:latin typeface="Bahnschrift" panose="020B0502040204020203" pitchFamily="34" charset="0"/>
            </a:endParaRPr>
          </a:p>
          <a:p>
            <a:pPr lvl="1" algn="just"/>
            <a:r>
              <a:rPr lang="x-none" sz="3000" dirty="0">
                <a:latin typeface="Bahnschrift" panose="020B0502040204020203" pitchFamily="34" charset="0"/>
              </a:rPr>
              <a:t>You may need to </a:t>
            </a:r>
            <a:r>
              <a:rPr lang="x-none" sz="3000" i="1" dirty="0">
                <a:solidFill>
                  <a:srgbClr val="FF0000"/>
                </a:solidFill>
                <a:latin typeface="Bahnschrift" panose="020B0502040204020203" pitchFamily="34" charset="0"/>
              </a:rPr>
              <a:t>evaluate </a:t>
            </a:r>
            <a:r>
              <a:rPr lang="x-none" sz="3000" dirty="0">
                <a:solidFill>
                  <a:srgbClr val="FF0000"/>
                </a:solidFill>
                <a:latin typeface="Bahnschrift" panose="020B0502040204020203" pitchFamily="34" charset="0"/>
              </a:rPr>
              <a:t>documentation </a:t>
            </a:r>
            <a:r>
              <a:rPr lang="x-none" sz="3000" dirty="0">
                <a:latin typeface="Bahnschrift" panose="020B0502040204020203" pitchFamily="34" charset="0"/>
              </a:rPr>
              <a:t>to identify internal control strengths </a:t>
            </a:r>
            <a:r>
              <a:rPr lang="en-US" sz="3000" dirty="0">
                <a:latin typeface="Bahnschrift" panose="020B0502040204020203" pitchFamily="34" charset="0"/>
              </a:rPr>
              <a:t>&amp;</a:t>
            </a:r>
            <a:r>
              <a:rPr lang="x-none" sz="3000" dirty="0" smtClean="0">
                <a:latin typeface="Bahnschrift" panose="020B0502040204020203" pitchFamily="34" charset="0"/>
              </a:rPr>
              <a:t> </a:t>
            </a:r>
            <a:r>
              <a:rPr lang="x-none" sz="3000" dirty="0">
                <a:latin typeface="Bahnschrift" panose="020B0502040204020203" pitchFamily="34" charset="0"/>
              </a:rPr>
              <a:t>weaknesses </a:t>
            </a:r>
            <a:r>
              <a:rPr lang="en-US" sz="3000" dirty="0">
                <a:latin typeface="Bahnschrift" panose="020B0502040204020203" pitchFamily="34" charset="0"/>
              </a:rPr>
              <a:t>&amp;</a:t>
            </a:r>
            <a:r>
              <a:rPr lang="x-none" sz="3000" dirty="0" smtClean="0">
                <a:latin typeface="Bahnschrift" panose="020B0502040204020203" pitchFamily="34" charset="0"/>
              </a:rPr>
              <a:t> </a:t>
            </a:r>
            <a:r>
              <a:rPr lang="x-none" sz="3000" dirty="0">
                <a:latin typeface="Bahnschrift" panose="020B0502040204020203" pitchFamily="34" charset="0"/>
              </a:rPr>
              <a:t>recommend </a:t>
            </a:r>
            <a:r>
              <a:rPr lang="x-none" sz="3000" dirty="0" smtClean="0">
                <a:latin typeface="Bahnschrift" panose="020B0502040204020203" pitchFamily="34" charset="0"/>
              </a:rPr>
              <a:t>improvements</a:t>
            </a:r>
            <a:r>
              <a:rPr lang="en-US" sz="3000" dirty="0" smtClean="0">
                <a:latin typeface="Bahnschrift" panose="020B0502040204020203" pitchFamily="34" charset="0"/>
              </a:rPr>
              <a:t>.</a:t>
            </a:r>
          </a:p>
          <a:p>
            <a:pPr lvl="1" algn="just"/>
            <a:r>
              <a:rPr lang="x-none" sz="3000" dirty="0" smtClean="0">
                <a:latin typeface="Bahnschrift" panose="020B0502040204020203" pitchFamily="34" charset="0"/>
              </a:rPr>
              <a:t>More </a:t>
            </a:r>
            <a:r>
              <a:rPr lang="x-none" sz="3000" dirty="0">
                <a:latin typeface="Bahnschrift" panose="020B0502040204020203" pitchFamily="34" charset="0"/>
              </a:rPr>
              <a:t>skill is needed to </a:t>
            </a:r>
            <a:r>
              <a:rPr lang="x-none" sz="3000" i="1" dirty="0">
                <a:solidFill>
                  <a:srgbClr val="00B0F0"/>
                </a:solidFill>
                <a:latin typeface="Bahnschrift" panose="020B0502040204020203" pitchFamily="34" charset="0"/>
              </a:rPr>
              <a:t>prepare </a:t>
            </a:r>
            <a:r>
              <a:rPr lang="x-none" sz="3000" dirty="0">
                <a:solidFill>
                  <a:srgbClr val="00B0F0"/>
                </a:solidFill>
                <a:latin typeface="Bahnschrift" panose="020B0502040204020203" pitchFamily="34" charset="0"/>
              </a:rPr>
              <a:t>documentation </a:t>
            </a:r>
            <a:r>
              <a:rPr lang="x-none" sz="3000" dirty="0">
                <a:latin typeface="Bahnschrift" panose="020B0502040204020203" pitchFamily="34" charset="0"/>
              </a:rPr>
              <a:t>that shows how an existing or proposed system operates.</a:t>
            </a:r>
            <a:endParaRPr lang="en-US" sz="3000" dirty="0">
              <a:latin typeface="Bahnschrift" panose="020B0502040204020203" pitchFamily="34" charset="0"/>
            </a:endParaRPr>
          </a:p>
          <a:p>
            <a:pPr algn="just"/>
            <a:endParaRPr lang="en-US" dirty="0">
              <a:latin typeface="Bahnschrift" panose="020B0502040204020203" pitchFamily="34" charset="0"/>
            </a:endParaRPr>
          </a:p>
        </p:txBody>
      </p:sp>
    </p:spTree>
    <p:extLst>
      <p:ext uri="{BB962C8B-B14F-4D97-AF65-F5344CB8AC3E}">
        <p14:creationId xmlns:p14="http://schemas.microsoft.com/office/powerpoint/2010/main" val="40113020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8"/>
            <a:ext cx="8229600" cy="927100"/>
          </a:xfrm>
        </p:spPr>
        <p:txBody>
          <a:bodyPr/>
          <a:lstStyle/>
          <a:p>
            <a:r>
              <a:rPr lang="en-US" dirty="0" smtClean="0"/>
              <a:t/>
            </a:r>
            <a:br>
              <a:rPr lang="en-US" dirty="0" smtClean="0"/>
            </a:br>
            <a:r>
              <a:rPr lang="en-US" dirty="0" smtClean="0">
                <a:effectLst>
                  <a:outerShdw blurRad="38100" dist="38100" dir="2700000" algn="tl">
                    <a:srgbClr val="000000">
                      <a:alpha val="43137"/>
                    </a:srgbClr>
                  </a:outerShdw>
                </a:effectLst>
                <a:latin typeface="Bahnschrift" panose="020B0502040204020203" pitchFamily="34" charset="0"/>
              </a:rPr>
              <a:t>Documentation </a:t>
            </a:r>
            <a:r>
              <a:rPr lang="en-US" dirty="0">
                <a:effectLst>
                  <a:outerShdw blurRad="38100" dist="38100" dir="2700000" algn="tl">
                    <a:srgbClr val="000000">
                      <a:alpha val="43137"/>
                    </a:srgbClr>
                  </a:outerShdw>
                </a:effectLst>
                <a:latin typeface="Bahnschrift" panose="020B0502040204020203" pitchFamily="34" charset="0"/>
              </a:rPr>
              <a:t>Tools</a:t>
            </a:r>
            <a:br>
              <a:rPr lang="en-US" dirty="0">
                <a:effectLst>
                  <a:outerShdw blurRad="38100" dist="38100" dir="2700000" algn="tl">
                    <a:srgbClr val="000000">
                      <a:alpha val="43137"/>
                    </a:srgbClr>
                  </a:outerShdw>
                </a:effectLst>
                <a:latin typeface="Bahnschrift" panose="020B0502040204020203" pitchFamily="34" charset="0"/>
              </a:rPr>
            </a:br>
            <a:endParaRPr lang="en-US" dirty="0">
              <a:effectLst>
                <a:outerShdw blurRad="38100" dist="38100" dir="2700000" algn="tl">
                  <a:srgbClr val="000000">
                    <a:alpha val="43137"/>
                  </a:srgbClr>
                </a:outerShdw>
              </a:effectLst>
              <a:latin typeface="Bahnschrift" panose="020B0502040204020203" pitchFamily="34" charset="0"/>
            </a:endParaRPr>
          </a:p>
        </p:txBody>
      </p:sp>
      <p:sp>
        <p:nvSpPr>
          <p:cNvPr id="3" name="Content Placeholder 2"/>
          <p:cNvSpPr>
            <a:spLocks noGrp="1"/>
          </p:cNvSpPr>
          <p:nvPr>
            <p:ph idx="1"/>
          </p:nvPr>
        </p:nvSpPr>
        <p:spPr/>
        <p:txBody>
          <a:bodyPr/>
          <a:lstStyle/>
          <a:p>
            <a:pPr algn="just"/>
            <a:r>
              <a:rPr lang="en-US" sz="3600" dirty="0">
                <a:latin typeface="Bahnschrift" panose="020B0502040204020203" pitchFamily="34" charset="0"/>
              </a:rPr>
              <a:t>There are three common systems documentation </a:t>
            </a:r>
            <a:r>
              <a:rPr lang="en-US" sz="3600" dirty="0" smtClean="0">
                <a:latin typeface="Bahnschrift" panose="020B0502040204020203" pitchFamily="34" charset="0"/>
              </a:rPr>
              <a:t>tools</a:t>
            </a:r>
          </a:p>
          <a:p>
            <a:pPr lvl="1" algn="just"/>
            <a:r>
              <a:rPr lang="en-US" sz="3200" dirty="0">
                <a:latin typeface="Bahnschrift" panose="020B0502040204020203" pitchFamily="34" charset="0"/>
              </a:rPr>
              <a:t>Data flow diagram (DFD</a:t>
            </a:r>
            <a:r>
              <a:rPr lang="en-US" sz="3200" dirty="0" smtClean="0">
                <a:latin typeface="Bahnschrift" panose="020B0502040204020203" pitchFamily="34" charset="0"/>
              </a:rPr>
              <a:t>)</a:t>
            </a:r>
            <a:endParaRPr lang="en-US" sz="3200" dirty="0">
              <a:latin typeface="Bahnschrift" panose="020B0502040204020203" pitchFamily="34" charset="0"/>
            </a:endParaRPr>
          </a:p>
          <a:p>
            <a:pPr lvl="1" algn="just"/>
            <a:r>
              <a:rPr lang="en-US" sz="3200" dirty="0">
                <a:latin typeface="Bahnschrift" panose="020B0502040204020203" pitchFamily="34" charset="0"/>
              </a:rPr>
              <a:t>Flowchart</a:t>
            </a:r>
          </a:p>
          <a:p>
            <a:pPr lvl="2" algn="just"/>
            <a:r>
              <a:rPr lang="en-US" sz="3200" dirty="0">
                <a:latin typeface="Bahnschrift" panose="020B0502040204020203" pitchFamily="34" charset="0"/>
              </a:rPr>
              <a:t>Document flowchart</a:t>
            </a:r>
          </a:p>
          <a:p>
            <a:pPr lvl="2" algn="just"/>
            <a:r>
              <a:rPr lang="en-US" sz="3200" dirty="0">
                <a:latin typeface="Bahnschrift" panose="020B0502040204020203" pitchFamily="34" charset="0"/>
              </a:rPr>
              <a:t>System flowchart</a:t>
            </a:r>
          </a:p>
          <a:p>
            <a:pPr lvl="2" algn="just"/>
            <a:r>
              <a:rPr lang="en-US" sz="3200" dirty="0">
                <a:latin typeface="Bahnschrift" panose="020B0502040204020203" pitchFamily="34" charset="0"/>
              </a:rPr>
              <a:t>Program flowchart</a:t>
            </a:r>
          </a:p>
          <a:p>
            <a:pPr lvl="1" algn="just"/>
            <a:r>
              <a:rPr lang="en-US" sz="3200" dirty="0">
                <a:latin typeface="Bahnschrift" panose="020B0502040204020203" pitchFamily="34" charset="0"/>
              </a:rPr>
              <a:t>Business Process diagrams</a:t>
            </a:r>
          </a:p>
          <a:p>
            <a:pPr algn="just"/>
            <a:endParaRPr lang="en-US" sz="3600" dirty="0" smtClean="0">
              <a:latin typeface="Bahnschrift" panose="020B0502040204020203" pitchFamily="34" charset="0"/>
            </a:endParaRPr>
          </a:p>
          <a:p>
            <a:pPr algn="just"/>
            <a:endParaRPr lang="en-US" sz="3600" dirty="0"/>
          </a:p>
        </p:txBody>
      </p:sp>
    </p:spTree>
    <p:extLst>
      <p:ext uri="{BB962C8B-B14F-4D97-AF65-F5344CB8AC3E}">
        <p14:creationId xmlns:p14="http://schemas.microsoft.com/office/powerpoint/2010/main" val="1646055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686800" cy="6400800"/>
          </a:xfrm>
        </p:spPr>
        <p:txBody>
          <a:bodyPr/>
          <a:lstStyle/>
          <a:p>
            <a:pPr marL="0" marR="0" algn="ctr">
              <a:lnSpc>
                <a:spcPct val="150000"/>
              </a:lnSpc>
              <a:spcBef>
                <a:spcPts val="0"/>
              </a:spcBef>
              <a:spcAft>
                <a:spcPts val="0"/>
              </a:spcAft>
            </a:pPr>
            <a:r>
              <a:rPr lang="en-US" b="1" u="sng" dirty="0">
                <a:solidFill>
                  <a:srgbClr val="000000"/>
                </a:solidFill>
                <a:latin typeface="Times New Roman"/>
                <a:ea typeface="Calibri"/>
                <a:cs typeface="Times New Roman"/>
              </a:rPr>
              <a:t>Quality of Information</a:t>
            </a:r>
            <a:endParaRPr lang="en-US" dirty="0">
              <a:latin typeface="Calibri"/>
              <a:ea typeface="Calibri"/>
              <a:cs typeface="Times New Roman"/>
            </a:endParaRPr>
          </a:p>
          <a:p>
            <a:pPr marL="0" marR="0" algn="just">
              <a:lnSpc>
                <a:spcPct val="150000"/>
              </a:lnSpc>
              <a:spcBef>
                <a:spcPts val="0"/>
              </a:spcBef>
              <a:spcAft>
                <a:spcPts val="0"/>
              </a:spcAft>
            </a:pPr>
            <a:r>
              <a:rPr lang="en-US" dirty="0">
                <a:solidFill>
                  <a:srgbClr val="000000"/>
                </a:solidFill>
                <a:latin typeface="Times New Roman"/>
                <a:ea typeface="Calibri"/>
                <a:cs typeface="Times New Roman"/>
              </a:rPr>
              <a:t>Regardless of physical form, useful information has the following characteristics: </a:t>
            </a:r>
            <a:endParaRPr lang="en-US" dirty="0">
              <a:latin typeface="Calibri"/>
              <a:ea typeface="Calibri"/>
              <a:cs typeface="Times New Roman"/>
            </a:endParaRPr>
          </a:p>
          <a:p>
            <a:r>
              <a:rPr lang="en-US" b="1" i="1" dirty="0">
                <a:solidFill>
                  <a:srgbClr val="000000"/>
                </a:solidFill>
                <a:latin typeface="Times New Roman"/>
                <a:ea typeface="Calibri"/>
              </a:rPr>
              <a:t>Relevance- </a:t>
            </a:r>
            <a:r>
              <a:rPr lang="en-US" dirty="0">
                <a:solidFill>
                  <a:srgbClr val="000000"/>
                </a:solidFill>
                <a:latin typeface="Times New Roman"/>
                <a:ea typeface="Calibri"/>
              </a:rPr>
              <a:t>The contents of a report or document must serve a purpose. </a:t>
            </a:r>
            <a:endParaRPr lang="en-US" dirty="0" smtClean="0">
              <a:solidFill>
                <a:srgbClr val="000000"/>
              </a:solidFill>
              <a:latin typeface="Times New Roman"/>
              <a:ea typeface="Calibri"/>
            </a:endParaRPr>
          </a:p>
          <a:p>
            <a:r>
              <a:rPr lang="en-US" dirty="0" smtClean="0">
                <a:solidFill>
                  <a:srgbClr val="000000"/>
                </a:solidFill>
                <a:latin typeface="Times New Roman"/>
                <a:ea typeface="Calibri"/>
              </a:rPr>
              <a:t>Reports </a:t>
            </a:r>
            <a:r>
              <a:rPr lang="en-US" dirty="0">
                <a:solidFill>
                  <a:srgbClr val="000000"/>
                </a:solidFill>
                <a:latin typeface="Times New Roman"/>
                <a:ea typeface="Calibri"/>
              </a:rPr>
              <a:t>containing irrelevancies waste resources and may be counterproductive to the user. Irrelevancies detract attention from the true message of the report and may result in incorrect decisions or actions.</a:t>
            </a:r>
            <a:endParaRPr lang="en-US" dirty="0"/>
          </a:p>
        </p:txBody>
      </p:sp>
    </p:spTree>
    <p:extLst>
      <p:ext uri="{BB962C8B-B14F-4D97-AF65-F5344CB8AC3E}">
        <p14:creationId xmlns:p14="http://schemas.microsoft.com/office/powerpoint/2010/main" val="3088312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latin typeface="Bahnschrift" panose="020B0502040204020203" pitchFamily="34" charset="0"/>
              </a:rPr>
              <a:t>Data Flow Diagrams (DFD)</a:t>
            </a:r>
          </a:p>
        </p:txBody>
      </p:sp>
      <p:sp>
        <p:nvSpPr>
          <p:cNvPr id="3" name="Content Placeholder 2"/>
          <p:cNvSpPr>
            <a:spLocks noGrp="1"/>
          </p:cNvSpPr>
          <p:nvPr>
            <p:ph idx="1"/>
          </p:nvPr>
        </p:nvSpPr>
        <p:spPr>
          <a:xfrm>
            <a:off x="457200" y="1371600"/>
            <a:ext cx="8229600" cy="4953000"/>
          </a:xfrm>
        </p:spPr>
        <p:txBody>
          <a:bodyPr/>
          <a:lstStyle/>
          <a:p>
            <a:pPr marL="566928" indent="-457200" algn="just"/>
            <a:r>
              <a:rPr lang="en-US" dirty="0">
                <a:latin typeface="Bahnschrift" panose="020B0502040204020203" pitchFamily="34" charset="0"/>
              </a:rPr>
              <a:t>Focuses on the data flows for:</a:t>
            </a:r>
          </a:p>
          <a:p>
            <a:pPr lvl="1" algn="just"/>
            <a:r>
              <a:rPr lang="en-US" sz="3200" dirty="0">
                <a:solidFill>
                  <a:srgbClr val="00B0F0"/>
                </a:solidFill>
                <a:latin typeface="Bahnschrift" panose="020B0502040204020203" pitchFamily="34" charset="0"/>
              </a:rPr>
              <a:t>Processes</a:t>
            </a:r>
          </a:p>
          <a:p>
            <a:pPr lvl="1" algn="just"/>
            <a:r>
              <a:rPr lang="en-US" sz="3200" dirty="0" smtClean="0">
                <a:solidFill>
                  <a:srgbClr val="FF0000"/>
                </a:solidFill>
                <a:latin typeface="Bahnschrift" panose="020B0502040204020203" pitchFamily="34" charset="0"/>
              </a:rPr>
              <a:t>Sources </a:t>
            </a:r>
            <a:r>
              <a:rPr lang="en-US" sz="3200" dirty="0" smtClean="0">
                <a:latin typeface="Bahnschrift" panose="020B0502040204020203" pitchFamily="34" charset="0"/>
              </a:rPr>
              <a:t>and</a:t>
            </a:r>
            <a:r>
              <a:rPr lang="en-US" sz="3200" dirty="0" smtClean="0">
                <a:solidFill>
                  <a:srgbClr val="FF0000"/>
                </a:solidFill>
                <a:latin typeface="Bahnschrift" panose="020B0502040204020203" pitchFamily="34" charset="0"/>
              </a:rPr>
              <a:t> </a:t>
            </a:r>
            <a:r>
              <a:rPr lang="en-US" sz="3200" dirty="0" smtClean="0">
                <a:solidFill>
                  <a:srgbClr val="00B050"/>
                </a:solidFill>
                <a:latin typeface="Bahnschrift" panose="020B0502040204020203" pitchFamily="34" charset="0"/>
              </a:rPr>
              <a:t>destinations</a:t>
            </a:r>
            <a:r>
              <a:rPr lang="en-US" sz="3200" dirty="0" smtClean="0">
                <a:solidFill>
                  <a:srgbClr val="FF0000"/>
                </a:solidFill>
                <a:latin typeface="Bahnschrift" panose="020B0502040204020203" pitchFamily="34" charset="0"/>
              </a:rPr>
              <a:t> </a:t>
            </a:r>
            <a:r>
              <a:rPr lang="en-US" sz="3200" dirty="0" smtClean="0">
                <a:latin typeface="Bahnschrift" panose="020B0502040204020203" pitchFamily="34" charset="0"/>
              </a:rPr>
              <a:t>of </a:t>
            </a:r>
            <a:r>
              <a:rPr lang="en-US" sz="3200" dirty="0">
                <a:latin typeface="Bahnschrift" panose="020B0502040204020203" pitchFamily="34" charset="0"/>
              </a:rPr>
              <a:t>the data</a:t>
            </a:r>
          </a:p>
          <a:p>
            <a:pPr lvl="1" algn="just"/>
            <a:r>
              <a:rPr lang="en-US" sz="3200" dirty="0">
                <a:solidFill>
                  <a:schemeClr val="tx2">
                    <a:lumMod val="60000"/>
                    <a:lumOff val="40000"/>
                  </a:schemeClr>
                </a:solidFill>
                <a:latin typeface="Bahnschrift" panose="020B0502040204020203" pitchFamily="34" charset="0"/>
              </a:rPr>
              <a:t>Data </a:t>
            </a:r>
            <a:r>
              <a:rPr lang="en-US" sz="3200" dirty="0" smtClean="0">
                <a:solidFill>
                  <a:schemeClr val="tx2">
                    <a:lumMod val="60000"/>
                    <a:lumOff val="40000"/>
                  </a:schemeClr>
                </a:solidFill>
                <a:latin typeface="Bahnschrift" panose="020B0502040204020203" pitchFamily="34" charset="0"/>
              </a:rPr>
              <a:t>stores</a:t>
            </a:r>
            <a:endParaRPr lang="en-US" sz="3200" dirty="0">
              <a:solidFill>
                <a:schemeClr val="tx2">
                  <a:lumMod val="60000"/>
                  <a:lumOff val="40000"/>
                </a:schemeClr>
              </a:solidFill>
              <a:latin typeface="Bahnschrift" panose="020B0502040204020203" pitchFamily="34" charset="0"/>
            </a:endParaRPr>
          </a:p>
          <a:p>
            <a:pPr marL="566928" indent="-457200" algn="just"/>
            <a:r>
              <a:rPr lang="en-US" dirty="0">
                <a:latin typeface="Bahnschrift" panose="020B0502040204020203" pitchFamily="34" charset="0"/>
              </a:rPr>
              <a:t>DFD are visually simple, can be used to represent the same process at a high abstract or detailed level</a:t>
            </a:r>
            <a:r>
              <a:rPr lang="en-US" dirty="0" smtClean="0">
                <a:latin typeface="Bahnschrift" panose="020B0502040204020203" pitchFamily="34" charset="0"/>
              </a:rPr>
              <a:t>.</a:t>
            </a:r>
          </a:p>
          <a:p>
            <a:pPr marL="566928" indent="-457200" algn="just"/>
            <a:r>
              <a:rPr lang="en-US" dirty="0">
                <a:latin typeface="Bahnschrift" panose="020B0502040204020203" pitchFamily="34" charset="0"/>
              </a:rPr>
              <a:t>It uses </a:t>
            </a:r>
            <a:r>
              <a:rPr lang="en-US" dirty="0">
                <a:solidFill>
                  <a:srgbClr val="00B0F0"/>
                </a:solidFill>
                <a:latin typeface="Bahnschrift" panose="020B0502040204020203" pitchFamily="34" charset="0"/>
              </a:rPr>
              <a:t>four symbols </a:t>
            </a:r>
            <a:r>
              <a:rPr lang="en-US" dirty="0">
                <a:latin typeface="Bahnschrift" panose="020B0502040204020203" pitchFamily="34" charset="0"/>
              </a:rPr>
              <a:t>to represent four basic elements:</a:t>
            </a:r>
          </a:p>
          <a:p>
            <a:pPr marL="566928" indent="-457200" algn="just"/>
            <a:endParaRPr lang="en-US" dirty="0">
              <a:latin typeface="Bahnschrift" panose="020B0502040204020203" pitchFamily="34" charset="0"/>
            </a:endParaRPr>
          </a:p>
          <a:p>
            <a:endParaRPr lang="en-US" dirty="0"/>
          </a:p>
        </p:txBody>
      </p:sp>
    </p:spTree>
    <p:extLst>
      <p:ext uri="{BB962C8B-B14F-4D97-AF65-F5344CB8AC3E}">
        <p14:creationId xmlns:p14="http://schemas.microsoft.com/office/powerpoint/2010/main" val="7879674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8"/>
            <a:ext cx="8229600" cy="817562"/>
          </a:xfrm>
        </p:spPr>
        <p:txBody>
          <a:bodyPr/>
          <a:lstStyle/>
          <a:p>
            <a:r>
              <a:rPr lang="en-US" sz="3200" dirty="0" smtClean="0"/>
              <a:t>      Data flow diagram (DFD)</a:t>
            </a:r>
            <a:endParaRPr lang="en-US" sz="3200" dirty="0"/>
          </a:p>
        </p:txBody>
      </p:sp>
      <p:sp>
        <p:nvSpPr>
          <p:cNvPr id="3" name="Content Placeholder 2"/>
          <p:cNvSpPr>
            <a:spLocks noGrp="1"/>
          </p:cNvSpPr>
          <p:nvPr>
            <p:ph idx="1"/>
          </p:nvPr>
        </p:nvSpPr>
        <p:spPr>
          <a:xfrm>
            <a:off x="152400" y="1066800"/>
            <a:ext cx="8763000" cy="5257800"/>
          </a:xfrm>
        </p:spPr>
        <p:txBody>
          <a:bodyPr/>
          <a:lstStyle/>
          <a:p>
            <a:pPr>
              <a:buNone/>
            </a:pPr>
            <a:r>
              <a:rPr lang="en-US" sz="2400" dirty="0" smtClean="0"/>
              <a:t>There are four basic symbols to the data flow diagram:</a:t>
            </a:r>
          </a:p>
          <a:p>
            <a:pPr marL="228600" indent="-228600">
              <a:buAutoNum type="arabicPeriod"/>
            </a:pPr>
            <a:r>
              <a:rPr lang="en-US" sz="2400" dirty="0" smtClean="0"/>
              <a:t>The square box symbol represents where the data is coming from (source) and where it ends up (destination). An example, from a revenue cycle perspective is that the customer would be a data source.</a:t>
            </a:r>
          </a:p>
          <a:p>
            <a:pPr marL="0" indent="0">
              <a:buNone/>
            </a:pPr>
            <a:r>
              <a:rPr lang="en-US" sz="2400" dirty="0" smtClean="0"/>
              <a:t>2. The arrows are symbols showing the directional flow of data from a source to either: a transformative process, data store, or data destination. </a:t>
            </a:r>
          </a:p>
          <a:p>
            <a:pPr marL="228600" indent="-228600">
              <a:buFont typeface="+mj-lt"/>
              <a:buAutoNum type="arabicPeriod" startAt="3"/>
            </a:pPr>
            <a:r>
              <a:rPr lang="en-US" sz="2400" dirty="0" smtClean="0"/>
              <a:t>The circle is a symbol that shows a transformative process. This can be at a high “context” level such as “process Revenue cycle”; or it could be at a more detailed level such as “sales order entry”</a:t>
            </a:r>
          </a:p>
          <a:p>
            <a:pPr marL="0" indent="0">
              <a:buNone/>
            </a:pPr>
            <a:r>
              <a:rPr lang="en-US" sz="2400" dirty="0" smtClean="0"/>
              <a:t>4. The two horizontal lines represent data storage</a:t>
            </a:r>
          </a:p>
          <a:p>
            <a:pPr marL="0" indent="0">
              <a:buNone/>
            </a:pPr>
            <a:r>
              <a:rPr lang="en-US" sz="2400" dirty="0" smtClean="0"/>
              <a:t>In addition, you may see a triangle used in a DFD which would identify controls associated with the process.</a:t>
            </a:r>
          </a:p>
          <a:p>
            <a:endParaRPr lang="en-US" sz="1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Bahnschrift" panose="020B0502040204020203" pitchFamily="34" charset="0"/>
              </a:rPr>
              <a:t>DFD</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8534400" cy="4724400"/>
          </a:xfrm>
          <a:prstGeom prst="rect">
            <a:avLst/>
          </a:prstGeom>
          <a:noFill/>
          <a:ln>
            <a:noFill/>
          </a:ln>
        </p:spPr>
      </p:pic>
    </p:spTree>
    <p:extLst>
      <p:ext uri="{BB962C8B-B14F-4D97-AF65-F5344CB8AC3E}">
        <p14:creationId xmlns:p14="http://schemas.microsoft.com/office/powerpoint/2010/main" val="10275458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927100"/>
          </a:xfrm>
        </p:spPr>
        <p:txBody>
          <a:bodyPr/>
          <a:lstStyle/>
          <a:p>
            <a:r>
              <a:rPr lang="en-US" dirty="0">
                <a:effectLst>
                  <a:outerShdw blurRad="38100" dist="38100" dir="2700000" algn="tl">
                    <a:srgbClr val="000000">
                      <a:alpha val="43137"/>
                    </a:srgbClr>
                  </a:outerShdw>
                </a:effectLst>
                <a:latin typeface="Bahnschrift" panose="020B0502040204020203" pitchFamily="34" charset="0"/>
              </a:rPr>
              <a:t>Basic Data Flow Diagram Elements</a:t>
            </a:r>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447800"/>
            <a:ext cx="7696201" cy="503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47052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effectLst>
                  <a:outerShdw blurRad="38100" dist="38100" dir="2700000" algn="tl">
                    <a:srgbClr val="000000">
                      <a:alpha val="43137"/>
                    </a:srgbClr>
                  </a:outerShdw>
                </a:effectLst>
                <a:latin typeface="Bahnschrift" panose="020B0502040204020203" pitchFamily="34" charset="0"/>
              </a:rPr>
              <a:t/>
            </a:r>
            <a:br>
              <a:rPr lang="en-US" sz="2800" dirty="0" smtClean="0">
                <a:effectLst>
                  <a:outerShdw blurRad="38100" dist="38100" dir="2700000" algn="tl">
                    <a:srgbClr val="000000">
                      <a:alpha val="43137"/>
                    </a:srgbClr>
                  </a:outerShdw>
                </a:effectLst>
                <a:latin typeface="Bahnschrift" panose="020B0502040204020203" pitchFamily="34" charset="0"/>
              </a:rPr>
            </a:br>
            <a:r>
              <a:rPr lang="en-US" sz="2800" dirty="0" smtClean="0">
                <a:effectLst>
                  <a:outerShdw blurRad="38100" dist="38100" dir="2700000" algn="tl">
                    <a:srgbClr val="000000">
                      <a:alpha val="43137"/>
                    </a:srgbClr>
                  </a:outerShdw>
                </a:effectLst>
                <a:latin typeface="Bahnschrift" panose="020B0502040204020203" pitchFamily="34" charset="0"/>
              </a:rPr>
              <a:t>Data </a:t>
            </a:r>
            <a:r>
              <a:rPr lang="en-US" sz="2800" dirty="0">
                <a:effectLst>
                  <a:outerShdw blurRad="38100" dist="38100" dir="2700000" algn="tl">
                    <a:srgbClr val="000000">
                      <a:alpha val="43137"/>
                    </a:srgbClr>
                  </a:outerShdw>
                </a:effectLst>
                <a:latin typeface="Bahnschrift" panose="020B0502040204020203" pitchFamily="34" charset="0"/>
              </a:rPr>
              <a:t>Flow </a:t>
            </a:r>
            <a:r>
              <a:rPr lang="en-US" sz="2800" dirty="0" smtClean="0">
                <a:effectLst>
                  <a:outerShdw blurRad="38100" dist="38100" dir="2700000" algn="tl">
                    <a:srgbClr val="000000">
                      <a:alpha val="43137"/>
                    </a:srgbClr>
                  </a:outerShdw>
                </a:effectLst>
                <a:latin typeface="Bahnschrift" panose="020B0502040204020203" pitchFamily="34" charset="0"/>
              </a:rPr>
              <a:t>Diagram of </a:t>
            </a:r>
            <a:r>
              <a:rPr lang="en-US" sz="2800" dirty="0">
                <a:effectLst>
                  <a:outerShdw blurRad="38100" dist="38100" dir="2700000" algn="tl">
                    <a:srgbClr val="000000">
                      <a:alpha val="43137"/>
                    </a:srgbClr>
                  </a:outerShdw>
                </a:effectLst>
                <a:latin typeface="Bahnschrift" panose="020B0502040204020203" pitchFamily="34" charset="0"/>
              </a:rPr>
              <a:t>Customer </a:t>
            </a:r>
            <a:r>
              <a:rPr lang="en-US" sz="2800" dirty="0" smtClean="0">
                <a:effectLst>
                  <a:outerShdw blurRad="38100" dist="38100" dir="2700000" algn="tl">
                    <a:srgbClr val="000000">
                      <a:alpha val="43137"/>
                    </a:srgbClr>
                  </a:outerShdw>
                </a:effectLst>
                <a:latin typeface="Bahnschrift" panose="020B0502040204020203" pitchFamily="34" charset="0"/>
              </a:rPr>
              <a:t>Payment Process</a:t>
            </a:r>
            <a:r>
              <a:rPr lang="en-US" b="0" dirty="0"/>
              <a:t/>
            </a:r>
            <a:br>
              <a:rPr lang="en-US" b="0" dirty="0"/>
            </a:b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8077200" cy="5410200"/>
          </a:xfrm>
          <a:prstGeom prst="rect">
            <a:avLst/>
          </a:prstGeom>
          <a:noFill/>
          <a:ln>
            <a:noFill/>
          </a:ln>
        </p:spPr>
      </p:pic>
    </p:spTree>
    <p:extLst>
      <p:ext uri="{BB962C8B-B14F-4D97-AF65-F5344CB8AC3E}">
        <p14:creationId xmlns:p14="http://schemas.microsoft.com/office/powerpoint/2010/main" val="3660625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Bahnschrift" panose="020B0502040204020203" pitchFamily="34" charset="0"/>
              </a:rPr>
              <a:t>DFD</a:t>
            </a:r>
            <a:endParaRPr lang="en-US" dirty="0"/>
          </a:p>
        </p:txBody>
      </p:sp>
      <p:sp>
        <p:nvSpPr>
          <p:cNvPr id="3" name="Content Placeholder 2"/>
          <p:cNvSpPr>
            <a:spLocks noGrp="1"/>
          </p:cNvSpPr>
          <p:nvPr>
            <p:ph idx="1"/>
          </p:nvPr>
        </p:nvSpPr>
        <p:spPr/>
        <p:txBody>
          <a:bodyPr/>
          <a:lstStyle/>
          <a:p>
            <a:pPr algn="just"/>
            <a:r>
              <a:rPr lang="en-US" dirty="0">
                <a:latin typeface="Bahnschrift" panose="020B0502040204020203" pitchFamily="34" charset="0"/>
              </a:rPr>
              <a:t>A </a:t>
            </a:r>
            <a:r>
              <a:rPr lang="en-US" b="1" dirty="0">
                <a:solidFill>
                  <a:srgbClr val="00B0F0"/>
                </a:solidFill>
                <a:latin typeface="Bahnschrift" panose="020B0502040204020203" pitchFamily="34" charset="0"/>
              </a:rPr>
              <a:t>data source </a:t>
            </a:r>
            <a:r>
              <a:rPr lang="en-US" dirty="0">
                <a:latin typeface="Bahnschrift" panose="020B0502040204020203" pitchFamily="34" charset="0"/>
              </a:rPr>
              <a:t>and a </a:t>
            </a:r>
            <a:r>
              <a:rPr lang="en-US" b="1" dirty="0">
                <a:solidFill>
                  <a:srgbClr val="FF0000"/>
                </a:solidFill>
                <a:latin typeface="Bahnschrift" panose="020B0502040204020203" pitchFamily="34" charset="0"/>
              </a:rPr>
              <a:t>data destination </a:t>
            </a:r>
            <a:r>
              <a:rPr lang="en-US" dirty="0">
                <a:latin typeface="Bahnschrift" panose="020B0502040204020203" pitchFamily="34" charset="0"/>
              </a:rPr>
              <a:t>are entities that </a:t>
            </a:r>
            <a:r>
              <a:rPr lang="en-US" dirty="0">
                <a:solidFill>
                  <a:srgbClr val="00B050"/>
                </a:solidFill>
                <a:latin typeface="Bahnschrift" panose="020B0502040204020203" pitchFamily="34" charset="0"/>
              </a:rPr>
              <a:t>send or receive data </a:t>
            </a:r>
            <a:r>
              <a:rPr lang="en-US" dirty="0">
                <a:latin typeface="Bahnschrift" panose="020B0502040204020203" pitchFamily="34" charset="0"/>
              </a:rPr>
              <a:t>that the system uses or produces. </a:t>
            </a:r>
            <a:endParaRPr lang="en-US" dirty="0" smtClean="0">
              <a:latin typeface="Bahnschrift" panose="020B0502040204020203" pitchFamily="34" charset="0"/>
            </a:endParaRPr>
          </a:p>
          <a:p>
            <a:pPr algn="just"/>
            <a:r>
              <a:rPr lang="en-US" dirty="0" smtClean="0">
                <a:latin typeface="Bahnschrift" panose="020B0502040204020203" pitchFamily="34" charset="0"/>
              </a:rPr>
              <a:t>An </a:t>
            </a:r>
            <a:r>
              <a:rPr lang="en-US" dirty="0">
                <a:solidFill>
                  <a:srgbClr val="0070C0"/>
                </a:solidFill>
                <a:latin typeface="Bahnschrift" panose="020B0502040204020203" pitchFamily="34" charset="0"/>
              </a:rPr>
              <a:t>entity</a:t>
            </a:r>
            <a:r>
              <a:rPr lang="en-US" dirty="0">
                <a:latin typeface="Bahnschrift" panose="020B0502040204020203" pitchFamily="34" charset="0"/>
              </a:rPr>
              <a:t> can be both a source and a destination. </a:t>
            </a:r>
            <a:endParaRPr lang="en-US" dirty="0" smtClean="0">
              <a:latin typeface="Bahnschrift" panose="020B0502040204020203" pitchFamily="34" charset="0"/>
            </a:endParaRPr>
          </a:p>
          <a:p>
            <a:pPr algn="just"/>
            <a:r>
              <a:rPr lang="en-US" dirty="0" smtClean="0">
                <a:latin typeface="Bahnschrift" panose="020B0502040204020203" pitchFamily="34" charset="0"/>
              </a:rPr>
              <a:t>They </a:t>
            </a:r>
            <a:r>
              <a:rPr lang="en-US" dirty="0">
                <a:latin typeface="Bahnschrift" panose="020B0502040204020203" pitchFamily="34" charset="0"/>
              </a:rPr>
              <a:t>are represented by </a:t>
            </a:r>
            <a:r>
              <a:rPr lang="en-US" dirty="0" smtClean="0">
                <a:solidFill>
                  <a:srgbClr val="0070C0"/>
                </a:solidFill>
                <a:latin typeface="Bahnschrift" panose="020B0502040204020203" pitchFamily="34" charset="0"/>
              </a:rPr>
              <a:t>squares</a:t>
            </a:r>
            <a:r>
              <a:rPr lang="en-US" dirty="0" smtClean="0">
                <a:latin typeface="Bahnschrift" panose="020B0502040204020203" pitchFamily="34" charset="0"/>
              </a:rPr>
              <a:t>.</a:t>
            </a:r>
          </a:p>
          <a:p>
            <a:pPr algn="just"/>
            <a:endParaRPr lang="en-US" dirty="0"/>
          </a:p>
        </p:txBody>
      </p:sp>
    </p:spTree>
    <p:extLst>
      <p:ext uri="{BB962C8B-B14F-4D97-AF65-F5344CB8AC3E}">
        <p14:creationId xmlns:p14="http://schemas.microsoft.com/office/powerpoint/2010/main" val="39190993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Bahnschrift" panose="020B0502040204020203" pitchFamily="34" charset="0"/>
              </a:rPr>
              <a:t>DFD</a:t>
            </a:r>
            <a:endParaRPr lang="en-US" dirty="0"/>
          </a:p>
        </p:txBody>
      </p:sp>
      <p:sp>
        <p:nvSpPr>
          <p:cNvPr id="3" name="Content Placeholder 2"/>
          <p:cNvSpPr>
            <a:spLocks noGrp="1"/>
          </p:cNvSpPr>
          <p:nvPr>
            <p:ph idx="1"/>
          </p:nvPr>
        </p:nvSpPr>
        <p:spPr>
          <a:xfrm>
            <a:off x="457200" y="1371600"/>
            <a:ext cx="8229600" cy="4953000"/>
          </a:xfrm>
        </p:spPr>
        <p:txBody>
          <a:bodyPr/>
          <a:lstStyle/>
          <a:p>
            <a:pPr algn="just"/>
            <a:r>
              <a:rPr lang="en-US" sz="3000" dirty="0">
                <a:latin typeface="Bahnschrift" panose="020B0502040204020203" pitchFamily="34" charset="0"/>
              </a:rPr>
              <a:t>A </a:t>
            </a:r>
            <a:r>
              <a:rPr lang="en-US" sz="3000" b="1" dirty="0">
                <a:solidFill>
                  <a:srgbClr val="0070C0"/>
                </a:solidFill>
                <a:latin typeface="Bahnschrift" panose="020B0502040204020203" pitchFamily="34" charset="0"/>
              </a:rPr>
              <a:t>data flow </a:t>
            </a:r>
            <a:r>
              <a:rPr lang="en-US" sz="3000" dirty="0">
                <a:latin typeface="Bahnschrift" panose="020B0502040204020203" pitchFamily="34" charset="0"/>
              </a:rPr>
              <a:t>is the movement of data among processes, stores, sources, and destinations. </a:t>
            </a:r>
            <a:endParaRPr lang="en-US" sz="3000" dirty="0" smtClean="0">
              <a:latin typeface="Bahnschrift" panose="020B0502040204020203" pitchFamily="34" charset="0"/>
            </a:endParaRPr>
          </a:p>
          <a:p>
            <a:pPr algn="just"/>
            <a:r>
              <a:rPr lang="en-US" sz="3000" dirty="0" smtClean="0">
                <a:latin typeface="Bahnschrift" panose="020B0502040204020203" pitchFamily="34" charset="0"/>
              </a:rPr>
              <a:t>Data </a:t>
            </a:r>
            <a:r>
              <a:rPr lang="en-US" sz="3000" dirty="0">
                <a:latin typeface="Bahnschrift" panose="020B0502040204020203" pitchFamily="34" charset="0"/>
              </a:rPr>
              <a:t>that pass between data stores and a source or destination must go through a </a:t>
            </a:r>
            <a:r>
              <a:rPr lang="en-US" sz="3000" dirty="0">
                <a:solidFill>
                  <a:srgbClr val="FF0000"/>
                </a:solidFill>
                <a:latin typeface="Bahnschrift" panose="020B0502040204020203" pitchFamily="34" charset="0"/>
              </a:rPr>
              <a:t>data transformation process. </a:t>
            </a:r>
            <a:endParaRPr lang="en-US" sz="3000" dirty="0" smtClean="0">
              <a:solidFill>
                <a:srgbClr val="FF0000"/>
              </a:solidFill>
              <a:latin typeface="Bahnschrift" panose="020B0502040204020203" pitchFamily="34" charset="0"/>
            </a:endParaRPr>
          </a:p>
          <a:p>
            <a:pPr algn="just"/>
            <a:r>
              <a:rPr lang="en-US" sz="3000" dirty="0" smtClean="0">
                <a:latin typeface="Bahnschrift" panose="020B0502040204020203" pitchFamily="34" charset="0"/>
              </a:rPr>
              <a:t>Data </a:t>
            </a:r>
            <a:r>
              <a:rPr lang="en-US" sz="3000" dirty="0">
                <a:latin typeface="Bahnschrift" panose="020B0502040204020203" pitchFamily="34" charset="0"/>
              </a:rPr>
              <a:t>flows are </a:t>
            </a:r>
            <a:r>
              <a:rPr lang="en-US" sz="3000" dirty="0">
                <a:solidFill>
                  <a:srgbClr val="00B0F0"/>
                </a:solidFill>
                <a:latin typeface="Bahnschrift" panose="020B0502040204020203" pitchFamily="34" charset="0"/>
              </a:rPr>
              <a:t>labeled</a:t>
            </a:r>
            <a:r>
              <a:rPr lang="en-US" sz="3000" dirty="0">
                <a:latin typeface="Bahnschrift" panose="020B0502040204020203" pitchFamily="34" charset="0"/>
              </a:rPr>
              <a:t> to show what data is flowing. </a:t>
            </a:r>
            <a:endParaRPr lang="en-US" sz="3000" dirty="0" smtClean="0">
              <a:latin typeface="Bahnschrift" panose="020B0502040204020203" pitchFamily="34" charset="0"/>
            </a:endParaRPr>
          </a:p>
          <a:p>
            <a:pPr algn="just"/>
            <a:r>
              <a:rPr lang="en-US" sz="3000" dirty="0">
                <a:latin typeface="Bahnschrift" panose="020B0502040204020203" pitchFamily="34" charset="0"/>
              </a:rPr>
              <a:t>If two or more data flows move together, a </a:t>
            </a:r>
            <a:r>
              <a:rPr lang="en-US" sz="3000" dirty="0">
                <a:solidFill>
                  <a:srgbClr val="0070C0"/>
                </a:solidFill>
                <a:latin typeface="Bahnschrift" panose="020B0502040204020203" pitchFamily="34" charset="0"/>
              </a:rPr>
              <a:t>single line </a:t>
            </a:r>
            <a:r>
              <a:rPr lang="en-US" sz="3000" dirty="0">
                <a:latin typeface="Bahnschrift" panose="020B0502040204020203" pitchFamily="34" charset="0"/>
              </a:rPr>
              <a:t>is used. </a:t>
            </a:r>
          </a:p>
          <a:p>
            <a:pPr algn="just"/>
            <a:r>
              <a:rPr lang="en-US" sz="3000" dirty="0">
                <a:latin typeface="Bahnschrift" panose="020B0502040204020203" pitchFamily="34" charset="0"/>
              </a:rPr>
              <a:t>If the data flow separately, </a:t>
            </a:r>
            <a:r>
              <a:rPr lang="en-US" sz="3000" dirty="0">
                <a:solidFill>
                  <a:srgbClr val="0070C0"/>
                </a:solidFill>
                <a:latin typeface="Bahnschrift" panose="020B0502040204020203" pitchFamily="34" charset="0"/>
              </a:rPr>
              <a:t>two lines </a:t>
            </a:r>
            <a:r>
              <a:rPr lang="en-US" sz="3000" dirty="0">
                <a:latin typeface="Bahnschrift" panose="020B0502040204020203" pitchFamily="34" charset="0"/>
              </a:rPr>
              <a:t>are used. </a:t>
            </a:r>
          </a:p>
          <a:p>
            <a:pPr algn="just"/>
            <a:endParaRPr lang="en-US" sz="3000" dirty="0">
              <a:latin typeface="Bahnschrift" panose="020B0502040204020203" pitchFamily="34" charset="0"/>
            </a:endParaRPr>
          </a:p>
        </p:txBody>
      </p:sp>
    </p:spTree>
    <p:extLst>
      <p:ext uri="{BB962C8B-B14F-4D97-AF65-F5344CB8AC3E}">
        <p14:creationId xmlns:p14="http://schemas.microsoft.com/office/powerpoint/2010/main" val="35552414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effectLst>
                  <a:outerShdw blurRad="38100" dist="38100" dir="2700000" algn="tl">
                    <a:srgbClr val="000000">
                      <a:alpha val="43137"/>
                    </a:srgbClr>
                  </a:outerShdw>
                </a:effectLst>
                <a:latin typeface="Bahnschrift" panose="020B0502040204020203" pitchFamily="34" charset="0"/>
              </a:rPr>
              <a:t>Splitting </a:t>
            </a:r>
            <a:r>
              <a:rPr lang="en-US" sz="3200" dirty="0" smtClean="0">
                <a:effectLst>
                  <a:outerShdw blurRad="38100" dist="38100" dir="2700000" algn="tl">
                    <a:srgbClr val="000000">
                      <a:alpha val="43137"/>
                    </a:srgbClr>
                  </a:outerShdw>
                </a:effectLst>
                <a:latin typeface="Bahnschrift" panose="020B0502040204020203" pitchFamily="34" charset="0"/>
              </a:rPr>
              <a:t>Customer Payments </a:t>
            </a:r>
            <a:r>
              <a:rPr lang="en-US" sz="3200" dirty="0">
                <a:effectLst>
                  <a:outerShdw blurRad="38100" dist="38100" dir="2700000" algn="tl">
                    <a:srgbClr val="000000">
                      <a:alpha val="43137"/>
                    </a:srgbClr>
                  </a:outerShdw>
                </a:effectLst>
                <a:latin typeface="Bahnschrift" panose="020B0502040204020203" pitchFamily="34" charset="0"/>
              </a:rPr>
              <a:t>and Inquiries</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305800" cy="3429000"/>
          </a:xfrm>
          <a:prstGeom prst="rect">
            <a:avLst/>
          </a:prstGeom>
          <a:noFill/>
          <a:ln>
            <a:noFill/>
          </a:ln>
        </p:spPr>
      </p:pic>
    </p:spTree>
    <p:extLst>
      <p:ext uri="{BB962C8B-B14F-4D97-AF65-F5344CB8AC3E}">
        <p14:creationId xmlns:p14="http://schemas.microsoft.com/office/powerpoint/2010/main" val="3199330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Bahnschrift" panose="020B0502040204020203" pitchFamily="34" charset="0"/>
              </a:rPr>
              <a:t>DFD</a:t>
            </a:r>
            <a:endParaRPr lang="en-US" dirty="0"/>
          </a:p>
        </p:txBody>
      </p:sp>
      <p:sp>
        <p:nvSpPr>
          <p:cNvPr id="3" name="Content Placeholder 2"/>
          <p:cNvSpPr>
            <a:spLocks noGrp="1"/>
          </p:cNvSpPr>
          <p:nvPr>
            <p:ph idx="1"/>
          </p:nvPr>
        </p:nvSpPr>
        <p:spPr>
          <a:xfrm>
            <a:off x="457200" y="1447800"/>
            <a:ext cx="8229600" cy="4800600"/>
          </a:xfrm>
        </p:spPr>
        <p:txBody>
          <a:bodyPr/>
          <a:lstStyle/>
          <a:p>
            <a:pPr algn="just"/>
            <a:r>
              <a:rPr lang="en-US" b="1" dirty="0">
                <a:solidFill>
                  <a:srgbClr val="0070C0"/>
                </a:solidFill>
                <a:latin typeface="Bahnschrift" panose="020B0502040204020203" pitchFamily="34" charset="0"/>
              </a:rPr>
              <a:t>Processes</a:t>
            </a:r>
            <a:r>
              <a:rPr lang="en-US" b="1" dirty="0">
                <a:latin typeface="Bahnschrift" panose="020B0502040204020203" pitchFamily="34" charset="0"/>
              </a:rPr>
              <a:t> </a:t>
            </a:r>
            <a:r>
              <a:rPr lang="en-US" dirty="0">
                <a:latin typeface="Bahnschrift" panose="020B0502040204020203" pitchFamily="34" charset="0"/>
              </a:rPr>
              <a:t>represent the transformation of data. </a:t>
            </a:r>
          </a:p>
          <a:p>
            <a:pPr algn="just"/>
            <a:r>
              <a:rPr lang="en-US" dirty="0">
                <a:latin typeface="Bahnschrift" panose="020B0502040204020203" pitchFamily="34" charset="0"/>
              </a:rPr>
              <a:t>A </a:t>
            </a:r>
            <a:r>
              <a:rPr lang="en-US" b="1" dirty="0">
                <a:solidFill>
                  <a:srgbClr val="FF0000"/>
                </a:solidFill>
                <a:latin typeface="Bahnschrift" panose="020B0502040204020203" pitchFamily="34" charset="0"/>
              </a:rPr>
              <a:t>data store </a:t>
            </a:r>
            <a:r>
              <a:rPr lang="en-US" dirty="0">
                <a:latin typeface="Bahnschrift" panose="020B0502040204020203" pitchFamily="34" charset="0"/>
              </a:rPr>
              <a:t>is a repository of data. </a:t>
            </a:r>
            <a:endParaRPr lang="en-US" dirty="0" smtClean="0">
              <a:latin typeface="Bahnschrift" panose="020B0502040204020203" pitchFamily="34" charset="0"/>
            </a:endParaRPr>
          </a:p>
          <a:p>
            <a:pPr algn="just"/>
            <a:r>
              <a:rPr lang="en-US" dirty="0" smtClean="0">
                <a:latin typeface="Bahnschrift" panose="020B0502040204020203" pitchFamily="34" charset="0"/>
              </a:rPr>
              <a:t>DFDs </a:t>
            </a:r>
            <a:r>
              <a:rPr lang="en-US" dirty="0">
                <a:latin typeface="Bahnschrift" panose="020B0502040204020203" pitchFamily="34" charset="0"/>
              </a:rPr>
              <a:t>do not show the </a:t>
            </a:r>
            <a:r>
              <a:rPr lang="en-US" dirty="0">
                <a:solidFill>
                  <a:srgbClr val="00B050"/>
                </a:solidFill>
                <a:latin typeface="Bahnschrift" panose="020B0502040204020203" pitchFamily="34" charset="0"/>
              </a:rPr>
              <a:t>physical storage medium</a:t>
            </a:r>
            <a:r>
              <a:rPr lang="en-US" dirty="0">
                <a:latin typeface="Bahnschrift" panose="020B0502040204020203" pitchFamily="34" charset="0"/>
              </a:rPr>
              <a:t> (such as a server or paper) used to store the data. </a:t>
            </a:r>
            <a:endParaRPr lang="en-US" dirty="0" smtClean="0">
              <a:latin typeface="Bahnschrift" panose="020B0502040204020203" pitchFamily="34" charset="0"/>
            </a:endParaRPr>
          </a:p>
          <a:p>
            <a:pPr algn="just"/>
            <a:r>
              <a:rPr lang="en-US" dirty="0" smtClean="0">
                <a:latin typeface="Bahnschrift" panose="020B0502040204020203" pitchFamily="34" charset="0"/>
              </a:rPr>
              <a:t>Data stores are </a:t>
            </a:r>
            <a:r>
              <a:rPr lang="en-US" dirty="0">
                <a:latin typeface="Bahnschrift" panose="020B0502040204020203" pitchFamily="34" charset="0"/>
              </a:rPr>
              <a:t>represented by </a:t>
            </a:r>
            <a:r>
              <a:rPr lang="en-US" dirty="0">
                <a:solidFill>
                  <a:srgbClr val="00B0F0"/>
                </a:solidFill>
                <a:latin typeface="Bahnschrift" panose="020B0502040204020203" pitchFamily="34" charset="0"/>
              </a:rPr>
              <a:t>horizontal lines</a:t>
            </a:r>
            <a:r>
              <a:rPr lang="en-US" dirty="0">
                <a:latin typeface="Bahnschrift" panose="020B0502040204020203" pitchFamily="34" charset="0"/>
              </a:rPr>
              <a:t>, with the name of the file written inside the lines.</a:t>
            </a:r>
          </a:p>
          <a:p>
            <a:endParaRPr lang="en-US" dirty="0"/>
          </a:p>
        </p:txBody>
      </p:sp>
    </p:spTree>
    <p:extLst>
      <p:ext uri="{BB962C8B-B14F-4D97-AF65-F5344CB8AC3E}">
        <p14:creationId xmlns:p14="http://schemas.microsoft.com/office/powerpoint/2010/main" val="7573172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effectLst>
                  <a:outerShdw blurRad="38100" dist="38100" dir="2700000" algn="tl">
                    <a:srgbClr val="000000">
                      <a:alpha val="43137"/>
                    </a:srgbClr>
                  </a:outerShdw>
                </a:effectLst>
                <a:latin typeface="Bahnschrift" panose="020B0502040204020203" pitchFamily="34" charset="0"/>
              </a:rPr>
              <a:t>Subdividing </a:t>
            </a:r>
            <a:r>
              <a:rPr lang="en-US" dirty="0">
                <a:effectLst>
                  <a:outerShdw blurRad="38100" dist="38100" dir="2700000" algn="tl">
                    <a:srgbClr val="000000">
                      <a:alpha val="43137"/>
                    </a:srgbClr>
                  </a:outerShdw>
                </a:effectLst>
                <a:latin typeface="Bahnschrift" panose="020B0502040204020203" pitchFamily="34" charset="0"/>
              </a:rPr>
              <a:t>the DFD</a:t>
            </a:r>
            <a:br>
              <a:rPr lang="en-US" dirty="0">
                <a:effectLst>
                  <a:outerShdw blurRad="38100" dist="38100" dir="2700000" algn="tl">
                    <a:srgbClr val="000000">
                      <a:alpha val="43137"/>
                    </a:srgbClr>
                  </a:outerShdw>
                </a:effectLst>
                <a:latin typeface="Bahnschrift" panose="020B0502040204020203" pitchFamily="34" charset="0"/>
              </a:rPr>
            </a:br>
            <a:endParaRPr lang="en-US" dirty="0">
              <a:effectLst>
                <a:outerShdw blurRad="38100" dist="38100" dir="2700000" algn="tl">
                  <a:srgbClr val="000000">
                    <a:alpha val="43137"/>
                  </a:srgbClr>
                </a:outerShdw>
              </a:effectLst>
              <a:latin typeface="Bahnschrift" panose="020B0502040204020203" pitchFamily="34" charset="0"/>
            </a:endParaRPr>
          </a:p>
        </p:txBody>
      </p:sp>
      <p:sp>
        <p:nvSpPr>
          <p:cNvPr id="3" name="Content Placeholder 2"/>
          <p:cNvSpPr>
            <a:spLocks noGrp="1"/>
          </p:cNvSpPr>
          <p:nvPr>
            <p:ph idx="1"/>
          </p:nvPr>
        </p:nvSpPr>
        <p:spPr/>
        <p:txBody>
          <a:bodyPr/>
          <a:lstStyle/>
          <a:p>
            <a:pPr algn="just"/>
            <a:r>
              <a:rPr lang="en-US" dirty="0">
                <a:latin typeface="Bahnschrift" panose="020B0502040204020203" pitchFamily="34" charset="0"/>
              </a:rPr>
              <a:t>DFDs are subdivided into successively </a:t>
            </a:r>
            <a:r>
              <a:rPr lang="en-US" dirty="0">
                <a:solidFill>
                  <a:srgbClr val="00B0F0"/>
                </a:solidFill>
                <a:latin typeface="Bahnschrift" panose="020B0502040204020203" pitchFamily="34" charset="0"/>
              </a:rPr>
              <a:t>lower levels </a:t>
            </a:r>
            <a:r>
              <a:rPr lang="en-US" dirty="0">
                <a:latin typeface="Bahnschrift" panose="020B0502040204020203" pitchFamily="34" charset="0"/>
              </a:rPr>
              <a:t>to provide ever-increasing amounts of detail, because few systems can be fully diagrammed on one sheet of paper. </a:t>
            </a:r>
            <a:endParaRPr lang="en-US" dirty="0" smtClean="0">
              <a:latin typeface="Bahnschrift" panose="020B0502040204020203" pitchFamily="34" charset="0"/>
            </a:endParaRPr>
          </a:p>
          <a:p>
            <a:pPr algn="just"/>
            <a:r>
              <a:rPr lang="en-US" dirty="0" smtClean="0">
                <a:latin typeface="Bahnschrift" panose="020B0502040204020203" pitchFamily="34" charset="0"/>
              </a:rPr>
              <a:t>Also</a:t>
            </a:r>
            <a:r>
              <a:rPr lang="en-US" dirty="0">
                <a:latin typeface="Bahnschrift" panose="020B0502040204020203" pitchFamily="34" charset="0"/>
              </a:rPr>
              <a:t>, users have </a:t>
            </a:r>
            <a:r>
              <a:rPr lang="en-US" dirty="0">
                <a:solidFill>
                  <a:srgbClr val="FF0000"/>
                </a:solidFill>
                <a:latin typeface="Bahnschrift" panose="020B0502040204020203" pitchFamily="34" charset="0"/>
              </a:rPr>
              <a:t>differing needs</a:t>
            </a:r>
            <a:r>
              <a:rPr lang="en-US" dirty="0">
                <a:latin typeface="Bahnschrift" panose="020B0502040204020203" pitchFamily="34" charset="0"/>
              </a:rPr>
              <a:t>, and a variety of levels can better satisfy </a:t>
            </a:r>
            <a:r>
              <a:rPr lang="en-US" dirty="0">
                <a:solidFill>
                  <a:srgbClr val="00B0F0"/>
                </a:solidFill>
                <a:latin typeface="Bahnschrift" panose="020B0502040204020203" pitchFamily="34" charset="0"/>
              </a:rPr>
              <a:t>differing requirements.</a:t>
            </a:r>
          </a:p>
          <a:p>
            <a:endParaRPr lang="en-US" dirty="0"/>
          </a:p>
        </p:txBody>
      </p:sp>
    </p:spTree>
    <p:extLst>
      <p:ext uri="{BB962C8B-B14F-4D97-AF65-F5344CB8AC3E}">
        <p14:creationId xmlns:p14="http://schemas.microsoft.com/office/powerpoint/2010/main" val="2805860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305800" cy="5668963"/>
          </a:xfrm>
        </p:spPr>
        <p:txBody>
          <a:bodyPr/>
          <a:lstStyle/>
          <a:p>
            <a:pPr lvl="0"/>
            <a:r>
              <a:rPr lang="en-US" b="1" i="1" dirty="0"/>
              <a:t>Timeliness- </a:t>
            </a:r>
            <a:r>
              <a:rPr lang="en-US" dirty="0"/>
              <a:t>The age of information is a critical factor in determining its usefulness. Information must be no older than the time period of the action it supports. </a:t>
            </a:r>
            <a:endParaRPr lang="en-US" dirty="0" smtClean="0"/>
          </a:p>
          <a:p>
            <a:pPr lvl="0"/>
            <a:endParaRPr lang="en-US" b="1" dirty="0"/>
          </a:p>
          <a:p>
            <a:pPr lvl="0"/>
            <a:r>
              <a:rPr lang="en-US" b="1" dirty="0" smtClean="0"/>
              <a:t>For </a:t>
            </a:r>
            <a:r>
              <a:rPr lang="en-US" b="1" dirty="0"/>
              <a:t>example</a:t>
            </a:r>
            <a:r>
              <a:rPr lang="en-US" dirty="0"/>
              <a:t>, if a manager makes decisions daily to purchase inventory from a supplier based on an inventory status report, then the information in the report should be no more than a day old.</a:t>
            </a:r>
          </a:p>
          <a:p>
            <a:endParaRPr lang="en-US" dirty="0"/>
          </a:p>
        </p:txBody>
      </p:sp>
    </p:spTree>
    <p:extLst>
      <p:ext uri="{BB962C8B-B14F-4D97-AF65-F5344CB8AC3E}">
        <p14:creationId xmlns:p14="http://schemas.microsoft.com/office/powerpoint/2010/main" val="38646385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latin typeface="Bahnschrift" panose="020B0502040204020203" pitchFamily="34" charset="0"/>
              </a:rPr>
              <a:t>Subdividing </a:t>
            </a:r>
            <a:r>
              <a:rPr lang="en-US" dirty="0">
                <a:effectLst>
                  <a:outerShdw blurRad="38100" dist="38100" dir="2700000" algn="tl">
                    <a:srgbClr val="000000">
                      <a:alpha val="43137"/>
                    </a:srgbClr>
                  </a:outerShdw>
                </a:effectLst>
                <a:latin typeface="Bahnschrift" panose="020B0502040204020203" pitchFamily="34" charset="0"/>
              </a:rPr>
              <a:t>the DFD</a:t>
            </a:r>
            <a:br>
              <a:rPr lang="en-US" dirty="0">
                <a:effectLst>
                  <a:outerShdw blurRad="38100" dist="38100" dir="2700000" algn="tl">
                    <a:srgbClr val="000000">
                      <a:alpha val="43137"/>
                    </a:srgbClr>
                  </a:outerShdw>
                </a:effectLst>
                <a:latin typeface="Bahnschrift" panose="020B0502040204020203" pitchFamily="34" charset="0"/>
              </a:rPr>
            </a:br>
            <a:endParaRPr lang="en-US" dirty="0">
              <a:latin typeface="Bahnschrift" panose="020B0502040204020203" pitchFamily="34" charset="0"/>
            </a:endParaRPr>
          </a:p>
        </p:txBody>
      </p:sp>
      <p:sp>
        <p:nvSpPr>
          <p:cNvPr id="3" name="Content Placeholder 2"/>
          <p:cNvSpPr>
            <a:spLocks noGrp="1"/>
          </p:cNvSpPr>
          <p:nvPr>
            <p:ph idx="1"/>
          </p:nvPr>
        </p:nvSpPr>
        <p:spPr/>
        <p:txBody>
          <a:bodyPr/>
          <a:lstStyle/>
          <a:p>
            <a:pPr algn="just"/>
            <a:r>
              <a:rPr lang="en-US" dirty="0">
                <a:latin typeface="Bahnschrift" panose="020B0502040204020203" pitchFamily="34" charset="0"/>
              </a:rPr>
              <a:t>The </a:t>
            </a:r>
            <a:r>
              <a:rPr lang="en-US" dirty="0">
                <a:solidFill>
                  <a:srgbClr val="00B0F0"/>
                </a:solidFill>
                <a:latin typeface="Bahnschrift" panose="020B0502040204020203" pitchFamily="34" charset="0"/>
              </a:rPr>
              <a:t>highest-level DFD </a:t>
            </a:r>
            <a:r>
              <a:rPr lang="en-US" dirty="0">
                <a:latin typeface="Bahnschrift" panose="020B0502040204020203" pitchFamily="34" charset="0"/>
              </a:rPr>
              <a:t>is referred to as a </a:t>
            </a:r>
            <a:r>
              <a:rPr lang="en-US" b="1" dirty="0">
                <a:solidFill>
                  <a:srgbClr val="FF0000"/>
                </a:solidFill>
                <a:latin typeface="Bahnschrift" panose="020B0502040204020203" pitchFamily="34" charset="0"/>
              </a:rPr>
              <a:t>context diagram </a:t>
            </a:r>
            <a:r>
              <a:rPr lang="en-US" dirty="0">
                <a:latin typeface="Bahnschrift" panose="020B0502040204020203" pitchFamily="34" charset="0"/>
              </a:rPr>
              <a:t>because it provides the reader with a summary-level view of a system. </a:t>
            </a:r>
            <a:endParaRPr lang="en-US" dirty="0" smtClean="0">
              <a:latin typeface="Bahnschrift" panose="020B0502040204020203" pitchFamily="34" charset="0"/>
            </a:endParaRPr>
          </a:p>
          <a:p>
            <a:pPr algn="just"/>
            <a:r>
              <a:rPr lang="en-US" dirty="0" smtClean="0">
                <a:latin typeface="Bahnschrift" panose="020B0502040204020203" pitchFamily="34" charset="0"/>
              </a:rPr>
              <a:t>It </a:t>
            </a:r>
            <a:r>
              <a:rPr lang="en-US" dirty="0">
                <a:latin typeface="Bahnschrift" panose="020B0502040204020203" pitchFamily="34" charset="0"/>
              </a:rPr>
              <a:t>depicts a </a:t>
            </a:r>
            <a:r>
              <a:rPr lang="en-US" dirty="0">
                <a:solidFill>
                  <a:srgbClr val="FF0000"/>
                </a:solidFill>
                <a:latin typeface="Bahnschrift" panose="020B0502040204020203" pitchFamily="34" charset="0"/>
              </a:rPr>
              <a:t>data processing system </a:t>
            </a:r>
            <a:r>
              <a:rPr lang="en-US" dirty="0">
                <a:latin typeface="Bahnschrift" panose="020B0502040204020203" pitchFamily="34" charset="0"/>
              </a:rPr>
              <a:t>&amp; the </a:t>
            </a:r>
            <a:r>
              <a:rPr lang="en-US" dirty="0">
                <a:solidFill>
                  <a:srgbClr val="00B0F0"/>
                </a:solidFill>
                <a:latin typeface="Bahnschrift" panose="020B0502040204020203" pitchFamily="34" charset="0"/>
              </a:rPr>
              <a:t>entities</a:t>
            </a:r>
            <a:r>
              <a:rPr lang="en-US" dirty="0">
                <a:latin typeface="Bahnschrift" panose="020B0502040204020203" pitchFamily="34" charset="0"/>
              </a:rPr>
              <a:t> that are the sources and destinations of system </a:t>
            </a:r>
            <a:r>
              <a:rPr lang="en-US" dirty="0">
                <a:solidFill>
                  <a:srgbClr val="FF0000"/>
                </a:solidFill>
                <a:latin typeface="Bahnschrift" panose="020B0502040204020203" pitchFamily="34" charset="0"/>
              </a:rPr>
              <a:t>inputs and outputs</a:t>
            </a:r>
            <a:r>
              <a:rPr lang="en-US" dirty="0">
                <a:latin typeface="Bahnschrift" panose="020B0502040204020203" pitchFamily="34" charset="0"/>
              </a:rPr>
              <a:t>. </a:t>
            </a:r>
          </a:p>
        </p:txBody>
      </p:sp>
    </p:spTree>
    <p:extLst>
      <p:ext uri="{BB962C8B-B14F-4D97-AF65-F5344CB8AC3E}">
        <p14:creationId xmlns:p14="http://schemas.microsoft.com/office/powerpoint/2010/main" val="39667211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Context Diagram for S&amp;S Payroll Processing </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990600"/>
            <a:ext cx="8153400" cy="5334000"/>
          </a:xfrm>
          <a:prstGeom prst="rect">
            <a:avLst/>
          </a:prstGeom>
          <a:noFill/>
          <a:ln>
            <a:noFill/>
          </a:ln>
        </p:spPr>
      </p:pic>
    </p:spTree>
    <p:extLst>
      <p:ext uri="{BB962C8B-B14F-4D97-AF65-F5344CB8AC3E}">
        <p14:creationId xmlns:p14="http://schemas.microsoft.com/office/powerpoint/2010/main" val="35844304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effectLst>
                  <a:outerShdw blurRad="38100" dist="38100" dir="2700000" algn="tl">
                    <a:srgbClr val="000000">
                      <a:alpha val="43137"/>
                    </a:srgbClr>
                  </a:outerShdw>
                </a:effectLst>
                <a:latin typeface="Bahnschrift" panose="020B0502040204020203" pitchFamily="34" charset="0"/>
              </a:rPr>
              <a:t>Lower - Level DFD</a:t>
            </a:r>
            <a:endParaRPr lang="en-US"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43000"/>
            <a:ext cx="8458200" cy="5410200"/>
          </a:xfrm>
        </p:spPr>
        <p:txBody>
          <a:bodyPr/>
          <a:lstStyle/>
          <a:p>
            <a:pPr algn="just"/>
            <a:r>
              <a:rPr lang="en-US" sz="2800" dirty="0">
                <a:latin typeface="Bahnschrift" panose="020B0502040204020203" pitchFamily="34" charset="0"/>
              </a:rPr>
              <a:t>Ayele used the </a:t>
            </a:r>
            <a:r>
              <a:rPr lang="en-US" sz="2800" dirty="0" smtClean="0">
                <a:latin typeface="Bahnschrift" panose="020B0502040204020203" pitchFamily="34" charset="0"/>
              </a:rPr>
              <a:t>narrative description </a:t>
            </a:r>
            <a:r>
              <a:rPr lang="en-US" sz="2800" dirty="0">
                <a:latin typeface="Bahnschrift" panose="020B0502040204020203" pitchFamily="34" charset="0"/>
              </a:rPr>
              <a:t>of S&amp;S’s payroll processing procedures </a:t>
            </a:r>
            <a:r>
              <a:rPr lang="en-US" sz="2800" dirty="0" smtClean="0">
                <a:latin typeface="Bahnschrift" panose="020B0502040204020203" pitchFamily="34" charset="0"/>
              </a:rPr>
              <a:t>to </a:t>
            </a:r>
            <a:r>
              <a:rPr lang="en-US" sz="2800" dirty="0">
                <a:solidFill>
                  <a:srgbClr val="00B0F0"/>
                </a:solidFill>
                <a:latin typeface="Bahnschrift" panose="020B0502040204020203" pitchFamily="34" charset="0"/>
              </a:rPr>
              <a:t>decompose</a:t>
            </a:r>
            <a:r>
              <a:rPr lang="en-US" sz="2800" dirty="0">
                <a:latin typeface="Bahnschrift" panose="020B0502040204020203" pitchFamily="34" charset="0"/>
              </a:rPr>
              <a:t> the context diagram into successively </a:t>
            </a:r>
            <a:r>
              <a:rPr lang="en-US" sz="2800" dirty="0">
                <a:solidFill>
                  <a:srgbClr val="FF0000"/>
                </a:solidFill>
                <a:latin typeface="Bahnschrift" panose="020B0502040204020203" pitchFamily="34" charset="0"/>
              </a:rPr>
              <a:t>lower </a:t>
            </a:r>
            <a:r>
              <a:rPr lang="en-US" sz="2800" dirty="0" smtClean="0">
                <a:solidFill>
                  <a:srgbClr val="FF0000"/>
                </a:solidFill>
                <a:latin typeface="Bahnschrift" panose="020B0502040204020203" pitchFamily="34" charset="0"/>
              </a:rPr>
              <a:t>levels, </a:t>
            </a:r>
            <a:r>
              <a:rPr lang="en-US" sz="2800" dirty="0" smtClean="0">
                <a:latin typeface="Bahnschrift" panose="020B0502040204020203" pitchFamily="34" charset="0"/>
              </a:rPr>
              <a:t>each with more detail.</a:t>
            </a:r>
            <a:endParaRPr lang="en-US" sz="2800" dirty="0">
              <a:latin typeface="Bahnschrift" panose="020B0502040204020203" pitchFamily="34" charset="0"/>
            </a:endParaRPr>
          </a:p>
          <a:p>
            <a:pPr algn="just"/>
            <a:r>
              <a:rPr lang="en-US" sz="2800" dirty="0">
                <a:latin typeface="Bahnschrift" panose="020B0502040204020203" pitchFamily="34" charset="0"/>
              </a:rPr>
              <a:t>The </a:t>
            </a:r>
            <a:r>
              <a:rPr lang="en-US" sz="2800" dirty="0" smtClean="0">
                <a:latin typeface="Bahnschrift" panose="020B0502040204020203" pitchFamily="34" charset="0"/>
              </a:rPr>
              <a:t>narrative describes five </a:t>
            </a:r>
            <a:r>
              <a:rPr lang="en-US" sz="2800" dirty="0">
                <a:solidFill>
                  <a:srgbClr val="00B050"/>
                </a:solidFill>
                <a:latin typeface="Bahnschrift" panose="020B0502040204020203" pitchFamily="34" charset="0"/>
              </a:rPr>
              <a:t>data processing activities:</a:t>
            </a:r>
          </a:p>
          <a:p>
            <a:pPr lvl="1" algn="just"/>
            <a:r>
              <a:rPr lang="x-none" dirty="0">
                <a:solidFill>
                  <a:srgbClr val="CC3300"/>
                </a:solidFill>
                <a:latin typeface="Bahnschrift" panose="020B0502040204020203" pitchFamily="34" charset="0"/>
              </a:rPr>
              <a:t>Updating</a:t>
            </a:r>
            <a:r>
              <a:rPr lang="x-none" dirty="0">
                <a:latin typeface="Bahnschrift" panose="020B0502040204020203" pitchFamily="34" charset="0"/>
              </a:rPr>
              <a:t> the employee/payroll master </a:t>
            </a:r>
            <a:r>
              <a:rPr lang="x-none" dirty="0" smtClean="0">
                <a:latin typeface="Bahnschrift" panose="020B0502040204020203" pitchFamily="34" charset="0"/>
              </a:rPr>
              <a:t>file</a:t>
            </a:r>
            <a:endParaRPr lang="en-US" dirty="0">
              <a:latin typeface="Bahnschrift" panose="020B0502040204020203" pitchFamily="34" charset="0"/>
            </a:endParaRPr>
          </a:p>
          <a:p>
            <a:pPr lvl="1" algn="just"/>
            <a:r>
              <a:rPr lang="x-none" dirty="0">
                <a:latin typeface="Bahnschrift" panose="020B0502040204020203" pitchFamily="34" charset="0"/>
              </a:rPr>
              <a:t>Handling employee </a:t>
            </a:r>
            <a:r>
              <a:rPr lang="x-none" dirty="0" smtClean="0">
                <a:solidFill>
                  <a:srgbClr val="CC3300"/>
                </a:solidFill>
                <a:latin typeface="Bahnschrift" panose="020B0502040204020203" pitchFamily="34" charset="0"/>
              </a:rPr>
              <a:t>compensation</a:t>
            </a:r>
            <a:endParaRPr lang="en-US" dirty="0" smtClean="0">
              <a:solidFill>
                <a:srgbClr val="CC3300"/>
              </a:solidFill>
              <a:latin typeface="Bahnschrift" panose="020B0502040204020203" pitchFamily="34" charset="0"/>
            </a:endParaRPr>
          </a:p>
          <a:p>
            <a:pPr lvl="1" algn="just"/>
            <a:r>
              <a:rPr lang="x-none" dirty="0" smtClean="0">
                <a:latin typeface="Bahnschrift" panose="020B0502040204020203" pitchFamily="34" charset="0"/>
              </a:rPr>
              <a:t>Generating </a:t>
            </a:r>
            <a:r>
              <a:rPr lang="x-none" dirty="0">
                <a:solidFill>
                  <a:srgbClr val="CC3300"/>
                </a:solidFill>
                <a:latin typeface="Bahnschrift" panose="020B0502040204020203" pitchFamily="34" charset="0"/>
              </a:rPr>
              <a:t>management reports </a:t>
            </a:r>
            <a:endParaRPr lang="en-US" dirty="0" smtClean="0">
              <a:solidFill>
                <a:srgbClr val="CC3300"/>
              </a:solidFill>
              <a:latin typeface="Bahnschrift" panose="020B0502040204020203" pitchFamily="34" charset="0"/>
            </a:endParaRPr>
          </a:p>
          <a:p>
            <a:pPr lvl="1" algn="just"/>
            <a:r>
              <a:rPr lang="x-none" dirty="0" smtClean="0">
                <a:latin typeface="Bahnschrift" panose="020B0502040204020203" pitchFamily="34" charset="0"/>
              </a:rPr>
              <a:t>Paying </a:t>
            </a:r>
            <a:r>
              <a:rPr lang="x-none" dirty="0" smtClean="0">
                <a:solidFill>
                  <a:srgbClr val="CC3300"/>
                </a:solidFill>
                <a:latin typeface="Bahnschrift" panose="020B0502040204020203" pitchFamily="34" charset="0"/>
              </a:rPr>
              <a:t>taxes</a:t>
            </a:r>
            <a:endParaRPr lang="en-US" dirty="0">
              <a:solidFill>
                <a:srgbClr val="CC3300"/>
              </a:solidFill>
              <a:latin typeface="Bahnschrift" panose="020B0502040204020203" pitchFamily="34" charset="0"/>
            </a:endParaRPr>
          </a:p>
          <a:p>
            <a:pPr lvl="1" algn="just"/>
            <a:r>
              <a:rPr lang="en-US" dirty="0" smtClean="0">
                <a:solidFill>
                  <a:srgbClr val="CC3300"/>
                </a:solidFill>
                <a:latin typeface="Bahnschrift" panose="020B0502040204020203" pitchFamily="34" charset="0"/>
              </a:rPr>
              <a:t>Posting</a:t>
            </a:r>
            <a:r>
              <a:rPr lang="en-US" dirty="0" smtClean="0">
                <a:latin typeface="Bahnschrift" panose="020B0502040204020203" pitchFamily="34" charset="0"/>
              </a:rPr>
              <a:t> </a:t>
            </a:r>
            <a:r>
              <a:rPr lang="en-US" dirty="0">
                <a:latin typeface="Bahnschrift" panose="020B0502040204020203" pitchFamily="34" charset="0"/>
              </a:rPr>
              <a:t>entries to the general </a:t>
            </a:r>
            <a:r>
              <a:rPr lang="en-US" dirty="0" smtClean="0">
                <a:latin typeface="Bahnschrift" panose="020B0502040204020203" pitchFamily="34" charset="0"/>
              </a:rPr>
              <a:t>ledger</a:t>
            </a:r>
            <a:endParaRPr lang="en-US" dirty="0">
              <a:latin typeface="Bahnschrift" panose="020B0502040204020203" pitchFamily="34" charset="0"/>
            </a:endParaRPr>
          </a:p>
        </p:txBody>
      </p:sp>
    </p:spTree>
    <p:extLst>
      <p:ext uri="{BB962C8B-B14F-4D97-AF65-F5344CB8AC3E}">
        <p14:creationId xmlns:p14="http://schemas.microsoft.com/office/powerpoint/2010/main" val="10375104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a:latin typeface="Bahnschrift" panose="020B0502040204020203" pitchFamily="34" charset="0"/>
              </a:rPr>
              <a:t>Ayele </a:t>
            </a:r>
            <a:r>
              <a:rPr lang="en-US" dirty="0">
                <a:solidFill>
                  <a:srgbClr val="00B0F0"/>
                </a:solidFill>
                <a:latin typeface="Bahnschrift" panose="020B0502040204020203" pitchFamily="34" charset="0"/>
              </a:rPr>
              <a:t>exploded his context diagram </a:t>
            </a:r>
            <a:r>
              <a:rPr lang="en-US" dirty="0">
                <a:latin typeface="Bahnschrift" panose="020B0502040204020203" pitchFamily="34" charset="0"/>
              </a:rPr>
              <a:t>and created the </a:t>
            </a:r>
            <a:r>
              <a:rPr lang="en-US" dirty="0">
                <a:solidFill>
                  <a:srgbClr val="FF0000"/>
                </a:solidFill>
                <a:latin typeface="Bahnschrift" panose="020B0502040204020203" pitchFamily="34" charset="0"/>
              </a:rPr>
              <a:t>Level 0 </a:t>
            </a:r>
            <a:r>
              <a:rPr lang="en-US" dirty="0" smtClean="0">
                <a:solidFill>
                  <a:srgbClr val="FF0000"/>
                </a:solidFill>
                <a:latin typeface="Bahnschrift" panose="020B0502040204020203" pitchFamily="34" charset="0"/>
              </a:rPr>
              <a:t>DFD</a:t>
            </a:r>
          </a:p>
          <a:p>
            <a:pPr algn="just"/>
            <a:r>
              <a:rPr lang="en-US" dirty="0" smtClean="0">
                <a:latin typeface="Bahnschrift" panose="020B0502040204020203" pitchFamily="34" charset="0"/>
              </a:rPr>
              <a:t>Notice </a:t>
            </a:r>
            <a:r>
              <a:rPr lang="en-US" dirty="0">
                <a:latin typeface="Bahnschrift" panose="020B0502040204020203" pitchFamily="34" charset="0"/>
              </a:rPr>
              <a:t>that some data inputs and outputs have been </a:t>
            </a:r>
            <a:r>
              <a:rPr lang="en-US" dirty="0">
                <a:solidFill>
                  <a:srgbClr val="FF0000"/>
                </a:solidFill>
                <a:latin typeface="Bahnschrift" panose="020B0502040204020203" pitchFamily="34" charset="0"/>
              </a:rPr>
              <a:t>excluded</a:t>
            </a:r>
            <a:r>
              <a:rPr lang="en-US" dirty="0">
                <a:latin typeface="Bahnschrift" panose="020B0502040204020203" pitchFamily="34" charset="0"/>
              </a:rPr>
              <a:t> from this DFD</a:t>
            </a:r>
            <a:r>
              <a:rPr lang="en-US" dirty="0" smtClean="0">
                <a:latin typeface="Bahnschrift" panose="020B0502040204020203" pitchFamily="34" charset="0"/>
              </a:rPr>
              <a:t>.</a:t>
            </a:r>
          </a:p>
          <a:p>
            <a:pPr algn="just"/>
            <a:r>
              <a:rPr lang="en-US" dirty="0">
                <a:latin typeface="Bahnschrift" panose="020B0502040204020203" pitchFamily="34" charset="0"/>
              </a:rPr>
              <a:t>For example, in process 2.0, the data inflows and outflows that are not related to an external entity or to another process are not depicted (tax tables and payroll register).</a:t>
            </a:r>
          </a:p>
          <a:p>
            <a:endParaRPr lang="en-US" dirty="0"/>
          </a:p>
        </p:txBody>
      </p:sp>
    </p:spTree>
    <p:extLst>
      <p:ext uri="{BB962C8B-B14F-4D97-AF65-F5344CB8AC3E}">
        <p14:creationId xmlns:p14="http://schemas.microsoft.com/office/powerpoint/2010/main" val="21181694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effectLst>
                  <a:outerShdw blurRad="38100" dist="38100" dir="2700000" algn="tl">
                    <a:srgbClr val="000000">
                      <a:alpha val="43137"/>
                    </a:srgbClr>
                  </a:outerShdw>
                </a:effectLst>
              </a:rPr>
              <a:t>Level </a:t>
            </a:r>
            <a:r>
              <a:rPr lang="en-US" sz="3200" dirty="0">
                <a:effectLst>
                  <a:outerShdw blurRad="38100" dist="38100" dir="2700000" algn="tl">
                    <a:srgbClr val="000000">
                      <a:alpha val="43137"/>
                    </a:srgbClr>
                  </a:outerShdw>
                </a:effectLst>
              </a:rPr>
              <a:t>0 DFD for S&amp;S Payroll </a:t>
            </a:r>
            <a:r>
              <a:rPr lang="en-US" sz="3200" dirty="0" smtClean="0">
                <a:effectLst>
                  <a:outerShdw blurRad="38100" dist="38100" dir="2700000" algn="tl">
                    <a:srgbClr val="000000">
                      <a:alpha val="43137"/>
                    </a:srgbClr>
                  </a:outerShdw>
                </a:effectLst>
              </a:rPr>
              <a:t>Processing</a:t>
            </a:r>
            <a:endParaRPr lang="en-US" sz="3200" dirty="0">
              <a:effectLst>
                <a:outerShdw blurRad="38100" dist="38100" dir="2700000" algn="tl">
                  <a:srgbClr val="000000">
                    <a:alpha val="43137"/>
                  </a:srgbClr>
                </a:outerShdw>
              </a:effectLst>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252538"/>
            <a:ext cx="8382000" cy="5224462"/>
          </a:xfrm>
          <a:prstGeom prst="rect">
            <a:avLst/>
          </a:prstGeom>
          <a:noFill/>
          <a:ln>
            <a:noFill/>
          </a:ln>
        </p:spPr>
      </p:pic>
    </p:spTree>
    <p:extLst>
      <p:ext uri="{BB962C8B-B14F-4D97-AF65-F5344CB8AC3E}">
        <p14:creationId xmlns:p14="http://schemas.microsoft.com/office/powerpoint/2010/main" val="14456395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a:latin typeface="Bahnschrift" panose="020B0502040204020203" pitchFamily="34" charset="0"/>
              </a:rPr>
              <a:t>Ayele </a:t>
            </a:r>
            <a:r>
              <a:rPr lang="en-US" dirty="0">
                <a:solidFill>
                  <a:srgbClr val="00B0F0"/>
                </a:solidFill>
                <a:latin typeface="Bahnschrift" panose="020B0502040204020203" pitchFamily="34" charset="0"/>
              </a:rPr>
              <a:t>exploded process 2.0 </a:t>
            </a:r>
            <a:r>
              <a:rPr lang="en-US" dirty="0">
                <a:latin typeface="Bahnschrift" panose="020B0502040204020203" pitchFamily="34" charset="0"/>
              </a:rPr>
              <a:t>(pay employees) to create a </a:t>
            </a:r>
            <a:r>
              <a:rPr lang="en-US" dirty="0">
                <a:solidFill>
                  <a:srgbClr val="FF0000"/>
                </a:solidFill>
                <a:latin typeface="Bahnschrift" panose="020B0502040204020203" pitchFamily="34" charset="0"/>
              </a:rPr>
              <a:t>Level 1 </a:t>
            </a:r>
            <a:r>
              <a:rPr lang="en-US" dirty="0" smtClean="0">
                <a:solidFill>
                  <a:srgbClr val="FF0000"/>
                </a:solidFill>
                <a:latin typeface="Bahnschrift" panose="020B0502040204020203" pitchFamily="34" charset="0"/>
              </a:rPr>
              <a:t>DFD</a:t>
            </a:r>
            <a:r>
              <a:rPr lang="en-US" dirty="0" smtClean="0">
                <a:latin typeface="Bahnschrift" panose="020B0502040204020203" pitchFamily="34" charset="0"/>
              </a:rPr>
              <a:t>.</a:t>
            </a:r>
          </a:p>
          <a:p>
            <a:pPr algn="just"/>
            <a:r>
              <a:rPr lang="en-US" dirty="0" smtClean="0">
                <a:latin typeface="Bahnschrift" panose="020B0502040204020203" pitchFamily="34" charset="0"/>
              </a:rPr>
              <a:t>The </a:t>
            </a:r>
            <a:r>
              <a:rPr lang="en-US" dirty="0">
                <a:latin typeface="Bahnschrift" panose="020B0502040204020203" pitchFamily="34" charset="0"/>
              </a:rPr>
              <a:t>following figure </a:t>
            </a:r>
            <a:r>
              <a:rPr lang="en-US" dirty="0" smtClean="0">
                <a:latin typeface="Bahnschrift" panose="020B0502040204020203" pitchFamily="34" charset="0"/>
              </a:rPr>
              <a:t>provides </a:t>
            </a:r>
            <a:r>
              <a:rPr lang="en-US" dirty="0">
                <a:latin typeface="Bahnschrift" panose="020B0502040204020203" pitchFamily="34" charset="0"/>
              </a:rPr>
              <a:t>more detail about the data processes involved in paying employees, and it includes the tax rates table and the payroll register data flow omitted from the above figure. </a:t>
            </a:r>
          </a:p>
          <a:p>
            <a:endParaRPr lang="en-US" dirty="0"/>
          </a:p>
        </p:txBody>
      </p:sp>
    </p:spTree>
    <p:extLst>
      <p:ext uri="{BB962C8B-B14F-4D97-AF65-F5344CB8AC3E}">
        <p14:creationId xmlns:p14="http://schemas.microsoft.com/office/powerpoint/2010/main" val="32199050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effectLst>
                  <a:outerShdw blurRad="38100" dist="38100" dir="2700000" algn="tl">
                    <a:srgbClr val="000000">
                      <a:alpha val="43137"/>
                    </a:srgbClr>
                  </a:outerShdw>
                </a:effectLst>
              </a:rPr>
              <a:t>Level 1 DFD for Process 2.0 in S&amp;S Payroll Processing</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8001000" cy="5105400"/>
          </a:xfrm>
          <a:prstGeom prst="rect">
            <a:avLst/>
          </a:prstGeom>
          <a:noFill/>
          <a:ln>
            <a:noFill/>
          </a:ln>
        </p:spPr>
      </p:pic>
    </p:spTree>
    <p:extLst>
      <p:ext uri="{BB962C8B-B14F-4D97-AF65-F5344CB8AC3E}">
        <p14:creationId xmlns:p14="http://schemas.microsoft.com/office/powerpoint/2010/main" val="30715206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Bahnschrift" panose="020B0502040204020203" pitchFamily="34" charset="0"/>
              </a:rPr>
              <a:t>Basic Guidelines for creating a DFD</a:t>
            </a:r>
          </a:p>
        </p:txBody>
      </p:sp>
      <p:sp>
        <p:nvSpPr>
          <p:cNvPr id="4" name="Content Placeholder 3"/>
          <p:cNvSpPr txBox="1">
            <a:spLocks/>
          </p:cNvSpPr>
          <p:nvPr/>
        </p:nvSpPr>
        <p:spPr>
          <a:xfrm>
            <a:off x="304800" y="1252538"/>
            <a:ext cx="4191000" cy="5370449"/>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0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19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18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18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65760" marR="0" lvl="0" indent="-256032" algn="just" defTabSz="914400" rtl="0" eaLnBrk="1" fontAlgn="auto" latinLnBrk="0" hangingPunct="1">
              <a:lnSpc>
                <a:spcPct val="100000"/>
              </a:lnSpc>
              <a:spcBef>
                <a:spcPts val="300"/>
              </a:spcBef>
              <a:spcAft>
                <a:spcPts val="0"/>
              </a:spcAft>
              <a:buClr>
                <a:srgbClr val="A04DA3"/>
              </a:buClr>
              <a:buSzTx/>
              <a:buFont typeface="Georgia"/>
              <a:buChar char="•"/>
              <a:tabLst/>
              <a:defRPr/>
            </a:pPr>
            <a:r>
              <a:rPr kumimoji="0" lang="en-US" sz="2300" b="0" i="0" u="none" strike="noStrike" kern="1200" cap="none" spc="0" normalizeH="0" baseline="0" noProof="0" dirty="0" smtClean="0">
                <a:ln>
                  <a:noFill/>
                </a:ln>
                <a:solidFill>
                  <a:srgbClr val="FF0000"/>
                </a:solidFill>
                <a:effectLst/>
                <a:uLnTx/>
                <a:uFillTx/>
                <a:latin typeface="Bahnschrift" panose="020B0502040204020203" pitchFamily="34" charset="0"/>
              </a:rPr>
              <a:t>Understand the system </a:t>
            </a:r>
            <a:r>
              <a:rPr kumimoji="0" lang="en-US" sz="2300" b="0" i="0" u="none" strike="noStrike" kern="1200" cap="none" spc="0" normalizeH="0" baseline="0" noProof="0" dirty="0" smtClean="0">
                <a:ln>
                  <a:noFill/>
                </a:ln>
                <a:solidFill>
                  <a:sysClr val="windowText" lastClr="000000"/>
                </a:solidFill>
                <a:effectLst/>
                <a:uLnTx/>
                <a:uFillTx/>
                <a:latin typeface="Bahnschrift" panose="020B0502040204020203" pitchFamily="34" charset="0"/>
              </a:rPr>
              <a:t>that you are trying to represent.</a:t>
            </a:r>
          </a:p>
          <a:p>
            <a:pPr marL="365760" marR="0" lvl="0" indent="-256032" algn="just" defTabSz="914400" rtl="0" eaLnBrk="1" fontAlgn="auto" latinLnBrk="0" hangingPunct="1">
              <a:lnSpc>
                <a:spcPct val="100000"/>
              </a:lnSpc>
              <a:spcBef>
                <a:spcPts val="300"/>
              </a:spcBef>
              <a:spcAft>
                <a:spcPts val="0"/>
              </a:spcAft>
              <a:buClr>
                <a:srgbClr val="A04DA3"/>
              </a:buClr>
              <a:buSzTx/>
              <a:buFont typeface="Georgia"/>
              <a:buChar char="•"/>
              <a:tabLst/>
              <a:defRPr/>
            </a:pPr>
            <a:r>
              <a:rPr kumimoji="0" lang="en-US" sz="2300" b="0" i="0" u="none" strike="noStrike" kern="1200" cap="none" spc="0" normalizeH="0" baseline="0" noProof="0" dirty="0" smtClean="0">
                <a:ln>
                  <a:noFill/>
                </a:ln>
                <a:solidFill>
                  <a:sysClr val="windowText" lastClr="000000"/>
                </a:solidFill>
                <a:effectLst/>
                <a:uLnTx/>
                <a:uFillTx/>
                <a:latin typeface="Bahnschrift" panose="020B0502040204020203" pitchFamily="34" charset="0"/>
              </a:rPr>
              <a:t>A DFD is a simple representation meaning that you need to </a:t>
            </a:r>
            <a:r>
              <a:rPr kumimoji="0" lang="en-US" sz="2300" b="0" i="0" u="none" strike="noStrike" kern="1200" cap="none" spc="0" normalizeH="0" baseline="0" noProof="0" dirty="0" smtClean="0">
                <a:ln>
                  <a:noFill/>
                </a:ln>
                <a:solidFill>
                  <a:srgbClr val="00B0F0"/>
                </a:solidFill>
                <a:effectLst/>
                <a:uLnTx/>
                <a:uFillTx/>
                <a:latin typeface="Bahnschrift" panose="020B0502040204020203" pitchFamily="34" charset="0"/>
              </a:rPr>
              <a:t>consider what is relevant and what needs to be included.</a:t>
            </a:r>
          </a:p>
          <a:p>
            <a:pPr marL="365760" marR="0" lvl="0" indent="-256032" algn="just" defTabSz="914400" rtl="0" eaLnBrk="1" fontAlgn="auto" latinLnBrk="0" hangingPunct="1">
              <a:lnSpc>
                <a:spcPct val="100000"/>
              </a:lnSpc>
              <a:spcBef>
                <a:spcPts val="300"/>
              </a:spcBef>
              <a:spcAft>
                <a:spcPts val="0"/>
              </a:spcAft>
              <a:buClr>
                <a:srgbClr val="A04DA3"/>
              </a:buClr>
              <a:buSzTx/>
              <a:buFont typeface="Georgia"/>
              <a:buChar char="•"/>
              <a:tabLst/>
              <a:defRPr/>
            </a:pPr>
            <a:r>
              <a:rPr kumimoji="0" lang="en-US" sz="2300" b="0" i="0" u="none" strike="noStrike" kern="1200" cap="none" spc="0" normalizeH="0" baseline="0" noProof="0" dirty="0" smtClean="0">
                <a:ln>
                  <a:noFill/>
                </a:ln>
                <a:solidFill>
                  <a:srgbClr val="FF0000"/>
                </a:solidFill>
                <a:effectLst/>
                <a:uLnTx/>
                <a:uFillTx/>
                <a:latin typeface="Bahnschrift" panose="020B0502040204020203" pitchFamily="34" charset="0"/>
              </a:rPr>
              <a:t>Start with a high level </a:t>
            </a:r>
            <a:r>
              <a:rPr kumimoji="0" lang="en-US" sz="2300" b="0" i="0" u="none" strike="noStrike" kern="1200" cap="none" spc="0" normalizeH="0" baseline="0" noProof="0" dirty="0" smtClean="0">
                <a:ln>
                  <a:noFill/>
                </a:ln>
                <a:solidFill>
                  <a:sysClr val="windowText" lastClr="000000"/>
                </a:solidFill>
                <a:effectLst/>
                <a:uLnTx/>
                <a:uFillTx/>
                <a:latin typeface="Bahnschrift" panose="020B0502040204020203" pitchFamily="34" charset="0"/>
              </a:rPr>
              <a:t>to show how data flows between outside entities </a:t>
            </a:r>
            <a:r>
              <a:rPr lang="en-US" sz="2300" dirty="0">
                <a:solidFill>
                  <a:sysClr val="windowText" lastClr="000000"/>
                </a:solidFill>
                <a:latin typeface="Bahnschrift" panose="020B0502040204020203" pitchFamily="34" charset="0"/>
              </a:rPr>
              <a:t>&amp;</a:t>
            </a:r>
            <a:r>
              <a:rPr kumimoji="0" lang="en-US" sz="2300" b="0" i="0" u="none" strike="noStrike" kern="1200" cap="none" spc="0" normalizeH="0" baseline="0" noProof="0" dirty="0" smtClean="0">
                <a:ln>
                  <a:noFill/>
                </a:ln>
                <a:solidFill>
                  <a:sysClr val="windowText" lastClr="000000"/>
                </a:solidFill>
                <a:effectLst/>
                <a:uLnTx/>
                <a:uFillTx/>
                <a:latin typeface="Bahnschrift" panose="020B0502040204020203" pitchFamily="34" charset="0"/>
              </a:rPr>
              <a:t> inside the system. </a:t>
            </a:r>
          </a:p>
          <a:p>
            <a:pPr marL="365760" marR="0" lvl="0" indent="-256032" algn="just" defTabSz="914400" rtl="0" eaLnBrk="1" fontAlgn="auto" latinLnBrk="0" hangingPunct="1">
              <a:lnSpc>
                <a:spcPct val="100000"/>
              </a:lnSpc>
              <a:spcBef>
                <a:spcPts val="300"/>
              </a:spcBef>
              <a:spcAft>
                <a:spcPts val="0"/>
              </a:spcAft>
              <a:buClr>
                <a:srgbClr val="A04DA3"/>
              </a:buClr>
              <a:buSzTx/>
              <a:buFont typeface="Georgia"/>
              <a:buChar char="•"/>
              <a:tabLst/>
              <a:defRPr/>
            </a:pPr>
            <a:r>
              <a:rPr kumimoji="0" lang="en-US" sz="2300" b="0" i="0" u="none" strike="noStrike" kern="1200" cap="none" spc="0" normalizeH="0" baseline="0" noProof="0" dirty="0" smtClean="0">
                <a:ln>
                  <a:noFill/>
                </a:ln>
                <a:solidFill>
                  <a:sysClr val="windowText" lastClr="000000"/>
                </a:solidFill>
                <a:effectLst/>
                <a:uLnTx/>
                <a:uFillTx/>
                <a:latin typeface="Bahnschrift" panose="020B0502040204020203" pitchFamily="34" charset="0"/>
              </a:rPr>
              <a:t>Use </a:t>
            </a:r>
            <a:r>
              <a:rPr kumimoji="0" lang="en-US" sz="2300" b="0" i="0" u="none" strike="noStrike" kern="1200" cap="none" spc="0" normalizeH="0" baseline="0" noProof="0" dirty="0" smtClean="0">
                <a:ln>
                  <a:noFill/>
                </a:ln>
                <a:solidFill>
                  <a:srgbClr val="00B0F0"/>
                </a:solidFill>
                <a:effectLst/>
                <a:uLnTx/>
                <a:uFillTx/>
                <a:latin typeface="Bahnschrift" panose="020B0502040204020203" pitchFamily="34" charset="0"/>
              </a:rPr>
              <a:t>additional DFD’s at the detailed level </a:t>
            </a:r>
            <a:r>
              <a:rPr kumimoji="0" lang="en-US" sz="2300" b="0" i="0" u="none" strike="noStrike" kern="1200" cap="none" spc="0" normalizeH="0" baseline="0" noProof="0" dirty="0" smtClean="0">
                <a:ln>
                  <a:noFill/>
                </a:ln>
                <a:solidFill>
                  <a:sysClr val="windowText" lastClr="000000"/>
                </a:solidFill>
                <a:effectLst/>
                <a:uLnTx/>
                <a:uFillTx/>
                <a:latin typeface="Bahnschrift" panose="020B0502040204020203" pitchFamily="34" charset="0"/>
              </a:rPr>
              <a:t>to show how data flows within the system.</a:t>
            </a:r>
            <a:endParaRPr kumimoji="0" lang="en-US" sz="2300" b="0" i="0" u="none" strike="noStrike" kern="1200" cap="none" spc="0" normalizeH="0" baseline="0" noProof="0" dirty="0">
              <a:ln>
                <a:noFill/>
              </a:ln>
              <a:solidFill>
                <a:sysClr val="windowText" lastClr="000000"/>
              </a:solidFill>
              <a:effectLst/>
              <a:uLnTx/>
              <a:uFillTx/>
              <a:latin typeface="Bahnschrift" panose="020B0502040204020203" pitchFamily="34" charset="0"/>
            </a:endParaRPr>
          </a:p>
        </p:txBody>
      </p:sp>
      <p:sp>
        <p:nvSpPr>
          <p:cNvPr id="5" name="Content Placeholder 4"/>
          <p:cNvSpPr txBox="1">
            <a:spLocks/>
          </p:cNvSpPr>
          <p:nvPr/>
        </p:nvSpPr>
        <p:spPr>
          <a:xfrm>
            <a:off x="4648200" y="1252538"/>
            <a:ext cx="4038600" cy="5294249"/>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0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19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18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18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65760" marR="0" lvl="0" indent="-256032" algn="just" defTabSz="914400" rtl="0" eaLnBrk="1" fontAlgn="auto" latinLnBrk="0" hangingPunct="1">
              <a:lnSpc>
                <a:spcPct val="100000"/>
              </a:lnSpc>
              <a:spcBef>
                <a:spcPts val="300"/>
              </a:spcBef>
              <a:spcAft>
                <a:spcPts val="0"/>
              </a:spcAft>
              <a:buClr>
                <a:srgbClr val="A04DA3"/>
              </a:buClr>
              <a:buSzTx/>
              <a:buFont typeface="Georgia"/>
              <a:buChar char="•"/>
              <a:tabLst/>
              <a:defRPr/>
            </a:pPr>
            <a:r>
              <a:rPr kumimoji="0" lang="en-US" sz="2300" b="0" i="0" u="none" strike="noStrike" kern="1200" cap="none" spc="0" normalizeH="0" baseline="0" noProof="0" dirty="0" smtClean="0">
                <a:ln>
                  <a:noFill/>
                </a:ln>
                <a:solidFill>
                  <a:srgbClr val="00B0F0"/>
                </a:solidFill>
                <a:effectLst/>
                <a:uLnTx/>
                <a:uFillTx/>
                <a:latin typeface="Bahnschrift" panose="020B0502040204020203" pitchFamily="34" charset="0"/>
              </a:rPr>
              <a:t>Identify and group </a:t>
            </a:r>
            <a:r>
              <a:rPr kumimoji="0" lang="en-US" sz="2300" b="0" i="0" u="none" strike="noStrike" kern="1200" cap="none" spc="0" normalizeH="0" baseline="0" noProof="0" dirty="0" smtClean="0">
                <a:ln>
                  <a:noFill/>
                </a:ln>
                <a:solidFill>
                  <a:sysClr val="windowText" lastClr="000000"/>
                </a:solidFill>
                <a:effectLst/>
                <a:uLnTx/>
                <a:uFillTx/>
                <a:latin typeface="Bahnschrift" panose="020B0502040204020203" pitchFamily="34" charset="0"/>
              </a:rPr>
              <a:t>all the basic elements of the DFD.</a:t>
            </a:r>
          </a:p>
          <a:p>
            <a:pPr marL="365760" marR="0" lvl="0" indent="-256032" algn="just" defTabSz="914400" rtl="0" eaLnBrk="1" fontAlgn="auto" latinLnBrk="0" hangingPunct="1">
              <a:lnSpc>
                <a:spcPct val="100000"/>
              </a:lnSpc>
              <a:spcBef>
                <a:spcPts val="300"/>
              </a:spcBef>
              <a:spcAft>
                <a:spcPts val="0"/>
              </a:spcAft>
              <a:buClr>
                <a:srgbClr val="A04DA3"/>
              </a:buClr>
              <a:buSzTx/>
              <a:buFont typeface="Georgia"/>
              <a:buChar char="•"/>
              <a:tabLst/>
              <a:defRPr/>
            </a:pPr>
            <a:r>
              <a:rPr kumimoji="0" lang="en-US" sz="2300" b="0" i="0" u="none" strike="noStrike" kern="1200" cap="none" spc="0" normalizeH="0" baseline="0" noProof="0" dirty="0" smtClean="0">
                <a:ln>
                  <a:noFill/>
                </a:ln>
                <a:solidFill>
                  <a:srgbClr val="FF0000"/>
                </a:solidFill>
                <a:effectLst/>
                <a:uLnTx/>
                <a:uFillTx/>
                <a:latin typeface="Bahnschrift" panose="020B0502040204020203" pitchFamily="34" charset="0"/>
              </a:rPr>
              <a:t>Name data elements </a:t>
            </a:r>
            <a:r>
              <a:rPr kumimoji="0" lang="en-US" sz="2300" b="0" i="0" u="none" strike="noStrike" kern="1200" cap="none" spc="0" normalizeH="0" baseline="0" noProof="0" dirty="0" smtClean="0">
                <a:ln>
                  <a:noFill/>
                </a:ln>
                <a:solidFill>
                  <a:sysClr val="windowText" lastClr="000000"/>
                </a:solidFill>
                <a:effectLst/>
                <a:uLnTx/>
                <a:uFillTx/>
                <a:latin typeface="Bahnschrift" panose="020B0502040204020203" pitchFamily="34" charset="0"/>
              </a:rPr>
              <a:t>with descriptive names, use action verbs for processes (e.g., update, edit, prepare, validate, etc.).</a:t>
            </a:r>
          </a:p>
          <a:p>
            <a:pPr marL="365760" marR="0" lvl="0" indent="-256032" algn="just" defTabSz="914400" rtl="0" eaLnBrk="1" fontAlgn="auto" latinLnBrk="0" hangingPunct="1">
              <a:lnSpc>
                <a:spcPct val="100000"/>
              </a:lnSpc>
              <a:spcBef>
                <a:spcPts val="300"/>
              </a:spcBef>
              <a:spcAft>
                <a:spcPts val="0"/>
              </a:spcAft>
              <a:buClr>
                <a:srgbClr val="A04DA3"/>
              </a:buClr>
              <a:buSzTx/>
              <a:buFont typeface="Georgia"/>
              <a:buChar char="•"/>
              <a:tabLst/>
              <a:defRPr/>
            </a:pPr>
            <a:r>
              <a:rPr kumimoji="0" lang="en-US" sz="2300" b="0" i="0" u="none" strike="noStrike" kern="1200" cap="none" spc="0" normalizeH="0" baseline="0" noProof="0" dirty="0" smtClean="0">
                <a:ln>
                  <a:noFill/>
                </a:ln>
                <a:solidFill>
                  <a:sysClr val="windowText" lastClr="000000"/>
                </a:solidFill>
                <a:effectLst/>
                <a:uLnTx/>
                <a:uFillTx/>
                <a:latin typeface="Bahnschrift" panose="020B0502040204020203" pitchFamily="34" charset="0"/>
              </a:rPr>
              <a:t>Give each process a </a:t>
            </a:r>
            <a:r>
              <a:rPr kumimoji="0" lang="en-US" sz="2300" b="0" i="0" u="none" strike="noStrike" kern="1200" cap="none" spc="0" normalizeH="0" baseline="0" noProof="0" dirty="0" smtClean="0">
                <a:ln>
                  <a:noFill/>
                </a:ln>
                <a:solidFill>
                  <a:srgbClr val="00B0F0"/>
                </a:solidFill>
                <a:effectLst/>
                <a:uLnTx/>
                <a:uFillTx/>
                <a:latin typeface="Bahnschrift" panose="020B0502040204020203" pitchFamily="34" charset="0"/>
              </a:rPr>
              <a:t>sequential number </a:t>
            </a:r>
            <a:r>
              <a:rPr kumimoji="0" lang="en-US" sz="2300" b="0" i="0" u="none" strike="noStrike" kern="1200" cap="none" spc="0" normalizeH="0" baseline="0" noProof="0" dirty="0" smtClean="0">
                <a:ln>
                  <a:noFill/>
                </a:ln>
                <a:solidFill>
                  <a:sysClr val="windowText" lastClr="000000"/>
                </a:solidFill>
                <a:effectLst/>
                <a:uLnTx/>
                <a:uFillTx/>
                <a:latin typeface="Bahnschrift" panose="020B0502040204020203" pitchFamily="34" charset="0"/>
              </a:rPr>
              <a:t>to help the reader navigate from the abstract to the detailed levels.</a:t>
            </a:r>
          </a:p>
          <a:p>
            <a:pPr marL="365760" marR="0" lvl="0" indent="-256032" algn="just" defTabSz="914400" rtl="0" eaLnBrk="1" fontAlgn="auto" latinLnBrk="0" hangingPunct="1">
              <a:lnSpc>
                <a:spcPct val="100000"/>
              </a:lnSpc>
              <a:spcBef>
                <a:spcPts val="300"/>
              </a:spcBef>
              <a:spcAft>
                <a:spcPts val="0"/>
              </a:spcAft>
              <a:buClr>
                <a:srgbClr val="A04DA3"/>
              </a:buClr>
              <a:buSzTx/>
              <a:buFont typeface="Georgia"/>
              <a:buChar char="•"/>
              <a:tabLst/>
              <a:defRPr/>
            </a:pPr>
            <a:r>
              <a:rPr kumimoji="0" lang="en-US" sz="2300" b="0" i="0" u="none" strike="noStrike" kern="1200" cap="none" spc="0" normalizeH="0" baseline="0" noProof="0" dirty="0" smtClean="0">
                <a:ln>
                  <a:noFill/>
                </a:ln>
                <a:solidFill>
                  <a:srgbClr val="FF0000"/>
                </a:solidFill>
                <a:effectLst/>
                <a:uLnTx/>
                <a:uFillTx/>
                <a:latin typeface="Bahnschrift" panose="020B0502040204020203" pitchFamily="34" charset="0"/>
              </a:rPr>
              <a:t>Edit/Review/Refine</a:t>
            </a:r>
            <a:r>
              <a:rPr kumimoji="0" lang="en-US" sz="2300" b="0" i="0" u="none" strike="noStrike" kern="1200" cap="none" spc="0" normalizeH="0" baseline="0" noProof="0" dirty="0" smtClean="0">
                <a:ln>
                  <a:noFill/>
                </a:ln>
                <a:solidFill>
                  <a:sysClr val="windowText" lastClr="000000"/>
                </a:solidFill>
                <a:effectLst/>
                <a:uLnTx/>
                <a:uFillTx/>
                <a:latin typeface="Bahnschrift" panose="020B0502040204020203" pitchFamily="34" charset="0"/>
              </a:rPr>
              <a:t> your DFD to make it easy to read and understand.</a:t>
            </a:r>
          </a:p>
          <a:p>
            <a:pPr marL="365760" marR="0" lvl="0" indent="-256032" algn="just" defTabSz="914400" rtl="0" eaLnBrk="1" fontAlgn="auto" latinLnBrk="0" hangingPunct="1">
              <a:lnSpc>
                <a:spcPct val="100000"/>
              </a:lnSpc>
              <a:spcBef>
                <a:spcPts val="300"/>
              </a:spcBef>
              <a:spcAft>
                <a:spcPts val="0"/>
              </a:spcAft>
              <a:buClr>
                <a:srgbClr val="A04DA3"/>
              </a:buClr>
              <a:buSzTx/>
              <a:buFont typeface="Georgia"/>
              <a:buChar char="•"/>
              <a:tabLst/>
              <a:defRPr/>
            </a:pPr>
            <a:endParaRPr kumimoji="0" lang="en-US" sz="2300" b="0" i="0" u="none" strike="noStrike" kern="1200" cap="none" spc="0" normalizeH="0" baseline="0" noProof="0" dirty="0">
              <a:ln>
                <a:noFill/>
              </a:ln>
              <a:solidFill>
                <a:sysClr val="windowText" lastClr="000000"/>
              </a:solidFill>
              <a:effectLst/>
              <a:uLnTx/>
              <a:uFillTx/>
              <a:latin typeface="Georgia"/>
              <a:ea typeface="+mn-ea"/>
              <a:cs typeface="+mn-cs"/>
            </a:endParaRPr>
          </a:p>
        </p:txBody>
      </p:sp>
    </p:spTree>
    <p:extLst>
      <p:ext uri="{BB962C8B-B14F-4D97-AF65-F5344CB8AC3E}">
        <p14:creationId xmlns:p14="http://schemas.microsoft.com/office/powerpoint/2010/main" val="30084230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lstStyle/>
          <a:p>
            <a:pPr marL="228600" indent="-228600">
              <a:buFont typeface="+mj-lt"/>
              <a:buAutoNum type="arabicPeriod"/>
            </a:pPr>
            <a:r>
              <a:rPr lang="en-US" sz="2600" b="1" dirty="0" smtClean="0"/>
              <a:t>Understand the system that you are trying to represent: </a:t>
            </a:r>
            <a:r>
              <a:rPr lang="en-US" sz="2600" dirty="0" smtClean="0"/>
              <a:t>if you don’t understand the system that you are trying to visually represent, no one else will understand what you created. Ways to help you understand are to actually observe the process taking place, interview and ask questions, and try to do a walkthrough of a transaction to understand how the data flows, where it generates from, what activities occur within the process, and who else uses this information.  It is also good to identify the source documents used as you may have seen in the chapter. Figure 3-5, for example, identifies the source document on top of the data flow arrow.</a:t>
            </a:r>
          </a:p>
          <a:p>
            <a:pPr marL="228600" indent="-228600">
              <a:buFont typeface="+mj-lt"/>
              <a:buAutoNum type="arabicPeriod"/>
            </a:pPr>
            <a:r>
              <a:rPr lang="en-US" sz="2600" b="1" dirty="0" smtClean="0"/>
              <a:t>Only relevant data elements should be included in the data flow diagram.</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629400"/>
          </a:xfrm>
        </p:spPr>
        <p:txBody>
          <a:bodyPr/>
          <a:lstStyle/>
          <a:p>
            <a:pPr>
              <a:buNone/>
            </a:pPr>
            <a:r>
              <a:rPr lang="en-US" sz="2800" dirty="0" smtClean="0"/>
              <a:t>3. Starting with a level of abstraction, generally</a:t>
            </a:r>
          </a:p>
          <a:p>
            <a:pPr>
              <a:buNone/>
            </a:pPr>
            <a:r>
              <a:rPr lang="en-US" sz="2800" dirty="0" smtClean="0"/>
              <a:t>drawing a context DFD that shows the data flowing</a:t>
            </a:r>
          </a:p>
          <a:p>
            <a:pPr>
              <a:buNone/>
            </a:pPr>
            <a:r>
              <a:rPr lang="en-US" sz="2800" dirty="0" smtClean="0"/>
              <a:t>between outside entities (e.g., customer) and</a:t>
            </a:r>
          </a:p>
          <a:p>
            <a:pPr>
              <a:buNone/>
            </a:pPr>
            <a:r>
              <a:rPr lang="en-US" sz="2800" dirty="0" smtClean="0"/>
              <a:t>inside the organization allows for a simple big</a:t>
            </a:r>
          </a:p>
          <a:p>
            <a:pPr>
              <a:buNone/>
            </a:pPr>
            <a:r>
              <a:rPr lang="en-US" sz="2800" dirty="0" smtClean="0"/>
              <a:t>picture of the process. Using a hierarchy to “drill</a:t>
            </a:r>
          </a:p>
          <a:p>
            <a:pPr>
              <a:buNone/>
            </a:pPr>
            <a:r>
              <a:rPr lang="en-US" sz="2800" dirty="0" smtClean="0"/>
              <a:t>down” into the details (e.g., sales invoice process)</a:t>
            </a:r>
          </a:p>
          <a:p>
            <a:pPr>
              <a:buNone/>
            </a:pPr>
            <a:r>
              <a:rPr lang="en-US" sz="2800" dirty="0" smtClean="0"/>
              <a:t>can show more information. By creating a</a:t>
            </a:r>
          </a:p>
          <a:p>
            <a:pPr>
              <a:buNone/>
            </a:pPr>
            <a:r>
              <a:rPr lang="en-US" sz="2800" dirty="0" smtClean="0"/>
              <a:t>hierarchy of levels of detail allows the reader of the</a:t>
            </a:r>
          </a:p>
          <a:p>
            <a:pPr>
              <a:buNone/>
            </a:pPr>
            <a:r>
              <a:rPr lang="en-US" sz="2800" dirty="0" smtClean="0"/>
              <a:t>DFD to either just get the overall big picture of a</a:t>
            </a:r>
          </a:p>
          <a:p>
            <a:pPr>
              <a:buNone/>
            </a:pPr>
            <a:r>
              <a:rPr lang="en-US" sz="2800" dirty="0" smtClean="0"/>
              <a:t>process, or really get the details of a process. It</a:t>
            </a:r>
          </a:p>
          <a:p>
            <a:pPr>
              <a:buNone/>
            </a:pPr>
            <a:r>
              <a:rPr lang="en-US" sz="2800" dirty="0" smtClean="0"/>
              <a:t>would be difficult and messy creating information</a:t>
            </a:r>
          </a:p>
          <a:p>
            <a:pPr>
              <a:buNone/>
            </a:pPr>
            <a:r>
              <a:rPr lang="en-US" sz="2800" dirty="0" smtClean="0"/>
              <a:t>overload if there was no organization of the DFD</a:t>
            </a:r>
          </a:p>
          <a:p>
            <a:pPr>
              <a:buNone/>
            </a:pPr>
            <a:r>
              <a:rPr lang="en-US" sz="2800" dirty="0" smtClean="0"/>
              <a:t>making the DFD too cluttered to read.</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pPr lvl="0"/>
            <a:r>
              <a:rPr lang="en-US" b="1" i="1" dirty="0"/>
              <a:t>Accuracy- </a:t>
            </a:r>
            <a:r>
              <a:rPr lang="en-US" dirty="0"/>
              <a:t>Information must be free from material errors. </a:t>
            </a:r>
            <a:endParaRPr lang="en-US" dirty="0" smtClean="0"/>
          </a:p>
          <a:p>
            <a:pPr lvl="0"/>
            <a:endParaRPr lang="en-US" dirty="0"/>
          </a:p>
          <a:p>
            <a:pPr lvl="0"/>
            <a:endParaRPr lang="en-US" dirty="0"/>
          </a:p>
          <a:p>
            <a:pPr lvl="0"/>
            <a:r>
              <a:rPr lang="en-US" b="1" i="1" dirty="0"/>
              <a:t>Completeness- </a:t>
            </a:r>
            <a:r>
              <a:rPr lang="en-US" dirty="0"/>
              <a:t>No piece of information essential to a decision or task should be missing.</a:t>
            </a:r>
          </a:p>
          <a:p>
            <a:endParaRPr lang="en-US" dirty="0"/>
          </a:p>
        </p:txBody>
      </p:sp>
    </p:spTree>
    <p:extLst>
      <p:ext uri="{BB962C8B-B14F-4D97-AF65-F5344CB8AC3E}">
        <p14:creationId xmlns:p14="http://schemas.microsoft.com/office/powerpoint/2010/main" val="15622067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48400"/>
          </a:xfrm>
        </p:spPr>
        <p:txBody>
          <a:bodyPr/>
          <a:lstStyle/>
          <a:p>
            <a:pPr marL="228600" indent="-228600">
              <a:buNone/>
            </a:pPr>
            <a:r>
              <a:rPr lang="en-US" sz="2400" dirty="0" smtClean="0"/>
              <a:t>4. </a:t>
            </a:r>
            <a:r>
              <a:rPr lang="en-US" sz="2400" b="1" dirty="0" smtClean="0"/>
              <a:t>Identify and group the data flows</a:t>
            </a:r>
            <a:r>
              <a:rPr lang="en-US" sz="2400" dirty="0" smtClean="0"/>
              <a:t>. If for example, the data flows together they are in one arrow, when it separates out then use multiple arrows. An example of this would be a sales order, some orders may be approved and continue to move through the process whereas others may not be approved and would flow back to the customer.  Similarly, identify and group transformation processes, data stores, data sources, and destinations.</a:t>
            </a:r>
          </a:p>
          <a:p>
            <a:pPr marL="228600" indent="-228600">
              <a:buNone/>
            </a:pPr>
            <a:r>
              <a:rPr lang="en-US" sz="2400" dirty="0" smtClean="0"/>
              <a:t>5. By being descriptive it helps the reader understand the process better. </a:t>
            </a:r>
          </a:p>
          <a:p>
            <a:pPr marL="228600" indent="-228600">
              <a:buNone/>
            </a:pPr>
            <a:r>
              <a:rPr lang="en-US" sz="2400" dirty="0" smtClean="0"/>
              <a:t>6. Giving a process a sequential number helps provide an information trail to the reader of the DFD as they move from abstract to detailed versions of the process.</a:t>
            </a:r>
          </a:p>
          <a:p>
            <a:pPr marL="228600" indent="-228600">
              <a:buNone/>
            </a:pPr>
            <a:r>
              <a:rPr lang="en-US" sz="2400" dirty="0" smtClean="0"/>
              <a:t>7. As with anything, refining your draft and receiving feedback help provide for a clear understanding as to what you intend the reader will understand from your DFD</a:t>
            </a:r>
            <a:endParaRPr lang="en-US"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latin typeface="Bahnschrift" panose="020B0502040204020203" pitchFamily="34" charset="0"/>
              </a:rPr>
              <a:t>Flowcharts</a:t>
            </a:r>
          </a:p>
        </p:txBody>
      </p:sp>
      <p:sp>
        <p:nvSpPr>
          <p:cNvPr id="3" name="Content Placeholder 2"/>
          <p:cNvSpPr>
            <a:spLocks noGrp="1"/>
          </p:cNvSpPr>
          <p:nvPr>
            <p:ph idx="1"/>
          </p:nvPr>
        </p:nvSpPr>
        <p:spPr>
          <a:xfrm>
            <a:off x="457200" y="1252538"/>
            <a:ext cx="8229600" cy="5148262"/>
          </a:xfrm>
        </p:spPr>
        <p:txBody>
          <a:bodyPr/>
          <a:lstStyle/>
          <a:p>
            <a:pPr marL="566928" indent="-457200" algn="just"/>
            <a:r>
              <a:rPr lang="en-US" dirty="0">
                <a:latin typeface="Bahnschrift" panose="020B0502040204020203" pitchFamily="34" charset="0"/>
              </a:rPr>
              <a:t>A </a:t>
            </a:r>
            <a:r>
              <a:rPr lang="en-US" b="1" dirty="0">
                <a:latin typeface="Bahnschrift" panose="020B0502040204020203" pitchFamily="34" charset="0"/>
              </a:rPr>
              <a:t>flowchart </a:t>
            </a:r>
            <a:r>
              <a:rPr lang="en-US" dirty="0">
                <a:latin typeface="Bahnschrift" panose="020B0502040204020203" pitchFamily="34" charset="0"/>
              </a:rPr>
              <a:t>is a </a:t>
            </a:r>
            <a:r>
              <a:rPr lang="en-US" dirty="0">
                <a:solidFill>
                  <a:srgbClr val="FF0000"/>
                </a:solidFill>
                <a:latin typeface="Bahnschrift" panose="020B0502040204020203" pitchFamily="34" charset="0"/>
              </a:rPr>
              <a:t>pictorial</a:t>
            </a:r>
            <a:r>
              <a:rPr lang="en-US" dirty="0">
                <a:latin typeface="Bahnschrift" panose="020B0502040204020203" pitchFamily="34" charset="0"/>
              </a:rPr>
              <a:t>, </a:t>
            </a:r>
            <a:r>
              <a:rPr lang="en-US" dirty="0">
                <a:solidFill>
                  <a:srgbClr val="FF0000"/>
                </a:solidFill>
                <a:latin typeface="Bahnschrift" panose="020B0502040204020203" pitchFamily="34" charset="0"/>
              </a:rPr>
              <a:t>analytical technique</a:t>
            </a:r>
            <a:r>
              <a:rPr lang="en-US" dirty="0">
                <a:latin typeface="Bahnschrift" panose="020B0502040204020203" pitchFamily="34" charset="0"/>
              </a:rPr>
              <a:t> used to </a:t>
            </a:r>
            <a:r>
              <a:rPr lang="en-US" dirty="0">
                <a:solidFill>
                  <a:srgbClr val="00B0F0"/>
                </a:solidFill>
                <a:latin typeface="Bahnschrift" panose="020B0502040204020203" pitchFamily="34" charset="0"/>
              </a:rPr>
              <a:t>describe</a:t>
            </a:r>
            <a:r>
              <a:rPr lang="en-US" dirty="0">
                <a:latin typeface="Bahnschrift" panose="020B0502040204020203" pitchFamily="34" charset="0"/>
              </a:rPr>
              <a:t> some aspect of an information system in a clear, concise, and logical manner. </a:t>
            </a:r>
            <a:endParaRPr lang="en-US" dirty="0" smtClean="0">
              <a:latin typeface="Bahnschrift" panose="020B0502040204020203" pitchFamily="34" charset="0"/>
            </a:endParaRPr>
          </a:p>
          <a:p>
            <a:pPr marL="566928" indent="-457200" algn="just"/>
            <a:r>
              <a:rPr lang="en-US" dirty="0" smtClean="0">
                <a:latin typeface="Bahnschrift" panose="020B0502040204020203" pitchFamily="34" charset="0"/>
              </a:rPr>
              <a:t>Flowcharts </a:t>
            </a:r>
            <a:r>
              <a:rPr lang="en-US" dirty="0">
                <a:solidFill>
                  <a:srgbClr val="00B0F0"/>
                </a:solidFill>
                <a:latin typeface="Bahnschrift" panose="020B0502040204020203" pitchFamily="34" charset="0"/>
              </a:rPr>
              <a:t>record</a:t>
            </a:r>
            <a:r>
              <a:rPr lang="en-US" dirty="0">
                <a:latin typeface="Bahnschrift" panose="020B0502040204020203" pitchFamily="34" charset="0"/>
              </a:rPr>
              <a:t> </a:t>
            </a:r>
            <a:r>
              <a:rPr lang="en-US" dirty="0">
                <a:solidFill>
                  <a:srgbClr val="FF0000"/>
                </a:solidFill>
                <a:latin typeface="Bahnschrift" panose="020B0502040204020203" pitchFamily="34" charset="0"/>
              </a:rPr>
              <a:t>how business processes are performed </a:t>
            </a:r>
            <a:r>
              <a:rPr lang="en-US" dirty="0">
                <a:latin typeface="Bahnschrift" panose="020B0502040204020203" pitchFamily="34" charset="0"/>
              </a:rPr>
              <a:t>and </a:t>
            </a:r>
            <a:r>
              <a:rPr lang="en-US" dirty="0">
                <a:solidFill>
                  <a:srgbClr val="00B0F0"/>
                </a:solidFill>
                <a:latin typeface="Bahnschrift" panose="020B0502040204020203" pitchFamily="34" charset="0"/>
              </a:rPr>
              <a:t>how documents flow</a:t>
            </a:r>
            <a:r>
              <a:rPr lang="en-US" dirty="0">
                <a:latin typeface="Bahnschrift" panose="020B0502040204020203" pitchFamily="34" charset="0"/>
              </a:rPr>
              <a:t> through the </a:t>
            </a:r>
            <a:r>
              <a:rPr lang="en-US" dirty="0" smtClean="0">
                <a:latin typeface="Bahnschrift" panose="020B0502040204020203" pitchFamily="34" charset="0"/>
              </a:rPr>
              <a:t>organization.</a:t>
            </a:r>
          </a:p>
          <a:p>
            <a:pPr marL="566928" indent="-457200" algn="just"/>
            <a:r>
              <a:rPr lang="en-US" dirty="0" smtClean="0">
                <a:latin typeface="Bahnschrift" panose="020B0502040204020203" pitchFamily="34" charset="0"/>
              </a:rPr>
              <a:t>They </a:t>
            </a:r>
            <a:r>
              <a:rPr lang="en-US" dirty="0">
                <a:latin typeface="Bahnschrift" panose="020B0502040204020203" pitchFamily="34" charset="0"/>
              </a:rPr>
              <a:t>are also used to </a:t>
            </a:r>
            <a:r>
              <a:rPr lang="en-US" dirty="0">
                <a:solidFill>
                  <a:srgbClr val="00B0F0"/>
                </a:solidFill>
                <a:latin typeface="Bahnschrift" panose="020B0502040204020203" pitchFamily="34" charset="0"/>
              </a:rPr>
              <a:t>analyze how to improve business processes </a:t>
            </a:r>
            <a:r>
              <a:rPr lang="en-US" dirty="0">
                <a:latin typeface="Bahnschrift" panose="020B0502040204020203" pitchFamily="34" charset="0"/>
              </a:rPr>
              <a:t>and </a:t>
            </a:r>
            <a:r>
              <a:rPr lang="en-US" dirty="0">
                <a:solidFill>
                  <a:srgbClr val="FF0000"/>
                </a:solidFill>
                <a:latin typeface="Bahnschrift" panose="020B0502040204020203" pitchFamily="34" charset="0"/>
              </a:rPr>
              <a:t>document flows</a:t>
            </a:r>
            <a:r>
              <a:rPr lang="en-US" dirty="0">
                <a:latin typeface="Bahnschrift" panose="020B0502040204020203" pitchFamily="34" charset="0"/>
              </a:rPr>
              <a:t>.</a:t>
            </a:r>
            <a:endParaRPr lang="en-US" dirty="0" smtClean="0">
              <a:latin typeface="Bahnschrift" panose="020B0502040204020203" pitchFamily="34" charset="0"/>
            </a:endParaRPr>
          </a:p>
          <a:p>
            <a:endParaRPr lang="en-US" dirty="0"/>
          </a:p>
        </p:txBody>
      </p:sp>
    </p:spTree>
    <p:extLst>
      <p:ext uri="{BB962C8B-B14F-4D97-AF65-F5344CB8AC3E}">
        <p14:creationId xmlns:p14="http://schemas.microsoft.com/office/powerpoint/2010/main" val="7203216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latin typeface="Bahnschrift" panose="020B0502040204020203" pitchFamily="34" charset="0"/>
              </a:rPr>
              <a:t>Flowcharting symbols </a:t>
            </a:r>
          </a:p>
        </p:txBody>
      </p:sp>
      <p:sp>
        <p:nvSpPr>
          <p:cNvPr id="3" name="Content Placeholder 2"/>
          <p:cNvSpPr>
            <a:spLocks noGrp="1"/>
          </p:cNvSpPr>
          <p:nvPr>
            <p:ph idx="1"/>
          </p:nvPr>
        </p:nvSpPr>
        <p:spPr/>
        <p:txBody>
          <a:bodyPr/>
          <a:lstStyle/>
          <a:p>
            <a:pPr algn="just"/>
            <a:r>
              <a:rPr lang="en-US" sz="3600" dirty="0" smtClean="0">
                <a:latin typeface="Bahnschrift" panose="020B0502040204020203" pitchFamily="34" charset="0"/>
              </a:rPr>
              <a:t>Divided </a:t>
            </a:r>
            <a:r>
              <a:rPr lang="en-US" sz="3600" dirty="0">
                <a:latin typeface="Bahnschrift" panose="020B0502040204020203" pitchFamily="34" charset="0"/>
              </a:rPr>
              <a:t>into </a:t>
            </a:r>
            <a:r>
              <a:rPr lang="en-US" sz="3600" dirty="0">
                <a:solidFill>
                  <a:srgbClr val="FF0000"/>
                </a:solidFill>
                <a:latin typeface="Bahnschrift" panose="020B0502040204020203" pitchFamily="34" charset="0"/>
              </a:rPr>
              <a:t>four</a:t>
            </a:r>
            <a:r>
              <a:rPr lang="en-US" sz="3600" dirty="0">
                <a:latin typeface="Bahnschrift" panose="020B0502040204020203" pitchFamily="34" charset="0"/>
              </a:rPr>
              <a:t> </a:t>
            </a:r>
            <a:r>
              <a:rPr lang="en-US" sz="3600" dirty="0" smtClean="0">
                <a:latin typeface="Bahnschrift" panose="020B0502040204020203" pitchFamily="34" charset="0"/>
              </a:rPr>
              <a:t>categories</a:t>
            </a:r>
            <a:r>
              <a:rPr lang="en-US" sz="3600" dirty="0">
                <a:latin typeface="Bahnschrift" panose="020B0502040204020203" pitchFamily="34" charset="0"/>
              </a:rPr>
              <a:t>:</a:t>
            </a:r>
          </a:p>
          <a:p>
            <a:pPr lvl="1" algn="just"/>
            <a:r>
              <a:rPr lang="x-none" sz="3200" dirty="0">
                <a:solidFill>
                  <a:srgbClr val="00B0F0"/>
                </a:solidFill>
                <a:latin typeface="Bahnschrift" panose="020B0502040204020203" pitchFamily="34" charset="0"/>
              </a:rPr>
              <a:t>Input/output</a:t>
            </a:r>
            <a:r>
              <a:rPr lang="x-none" sz="3200" dirty="0">
                <a:latin typeface="Bahnschrift" panose="020B0502040204020203" pitchFamily="34" charset="0"/>
              </a:rPr>
              <a:t> symbols </a:t>
            </a:r>
            <a:endParaRPr lang="en-US" sz="3200" dirty="0" smtClean="0">
              <a:latin typeface="Bahnschrift" panose="020B0502040204020203" pitchFamily="34" charset="0"/>
            </a:endParaRPr>
          </a:p>
          <a:p>
            <a:pPr lvl="1" algn="just"/>
            <a:r>
              <a:rPr lang="x-none" sz="3200" dirty="0" smtClean="0">
                <a:solidFill>
                  <a:srgbClr val="00B0F0"/>
                </a:solidFill>
                <a:latin typeface="Bahnschrift" panose="020B0502040204020203" pitchFamily="34" charset="0"/>
              </a:rPr>
              <a:t>Processing</a:t>
            </a:r>
            <a:r>
              <a:rPr lang="x-none" sz="3200" dirty="0" smtClean="0">
                <a:latin typeface="Bahnschrift" panose="020B0502040204020203" pitchFamily="34" charset="0"/>
              </a:rPr>
              <a:t> </a:t>
            </a:r>
            <a:r>
              <a:rPr lang="x-none" sz="3200" dirty="0">
                <a:latin typeface="Bahnschrift" panose="020B0502040204020203" pitchFamily="34" charset="0"/>
              </a:rPr>
              <a:t>symbols </a:t>
            </a:r>
            <a:endParaRPr lang="en-US" sz="3200" dirty="0" smtClean="0">
              <a:latin typeface="Bahnschrift" panose="020B0502040204020203" pitchFamily="34" charset="0"/>
            </a:endParaRPr>
          </a:p>
          <a:p>
            <a:pPr lvl="1" algn="just"/>
            <a:r>
              <a:rPr lang="x-none" sz="3200" dirty="0" smtClean="0">
                <a:solidFill>
                  <a:srgbClr val="00B0F0"/>
                </a:solidFill>
                <a:latin typeface="Bahnschrift" panose="020B0502040204020203" pitchFamily="34" charset="0"/>
              </a:rPr>
              <a:t>Storage</a:t>
            </a:r>
            <a:r>
              <a:rPr lang="x-none" sz="3200" dirty="0" smtClean="0">
                <a:latin typeface="Bahnschrift" panose="020B0502040204020203" pitchFamily="34" charset="0"/>
              </a:rPr>
              <a:t> </a:t>
            </a:r>
            <a:r>
              <a:rPr lang="x-none" sz="3200" dirty="0">
                <a:latin typeface="Bahnschrift" panose="020B0502040204020203" pitchFamily="34" charset="0"/>
              </a:rPr>
              <a:t>symbols </a:t>
            </a:r>
            <a:endParaRPr lang="en-US" sz="3200" dirty="0" smtClean="0">
              <a:latin typeface="Bahnschrift" panose="020B0502040204020203" pitchFamily="34" charset="0"/>
            </a:endParaRPr>
          </a:p>
          <a:p>
            <a:pPr lvl="1" algn="just"/>
            <a:r>
              <a:rPr lang="x-none" sz="3200" dirty="0" smtClean="0">
                <a:solidFill>
                  <a:srgbClr val="00B0F0"/>
                </a:solidFill>
                <a:latin typeface="Bahnschrift" panose="020B0502040204020203" pitchFamily="34" charset="0"/>
              </a:rPr>
              <a:t>Flow </a:t>
            </a:r>
            <a:r>
              <a:rPr lang="x-none" sz="3200" dirty="0">
                <a:solidFill>
                  <a:srgbClr val="00B0F0"/>
                </a:solidFill>
                <a:latin typeface="Bahnschrift" panose="020B0502040204020203" pitchFamily="34" charset="0"/>
              </a:rPr>
              <a:t>and miscellaneous </a:t>
            </a:r>
            <a:r>
              <a:rPr lang="x-none" sz="3200" dirty="0" smtClean="0">
                <a:latin typeface="Bahnschrift" panose="020B0502040204020203" pitchFamily="34" charset="0"/>
              </a:rPr>
              <a:t>symbols</a:t>
            </a:r>
            <a:endParaRPr lang="en-US" sz="3200" dirty="0">
              <a:latin typeface="Bahnschrift" panose="020B0502040204020203" pitchFamily="34" charset="0"/>
            </a:endParaRPr>
          </a:p>
        </p:txBody>
      </p:sp>
    </p:spTree>
    <p:extLst>
      <p:ext uri="{BB962C8B-B14F-4D97-AF65-F5344CB8AC3E}">
        <p14:creationId xmlns:p14="http://schemas.microsoft.com/office/powerpoint/2010/main" val="19252681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8"/>
            <a:ext cx="8229600" cy="665162"/>
          </a:xfrm>
        </p:spPr>
        <p:txBody>
          <a:bodyPr/>
          <a:lstStyle/>
          <a:p>
            <a:r>
              <a:rPr lang="en-US" dirty="0"/>
              <a:t>Flowcharts Symbols</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066800"/>
            <a:ext cx="8915399" cy="556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66046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304800"/>
            <a:ext cx="91440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latin typeface="Bahnschrift" panose="020B0502040204020203" pitchFamily="34" charset="0"/>
              </a:rPr>
              <a:t>Types of Flowcharts</a:t>
            </a:r>
          </a:p>
        </p:txBody>
      </p:sp>
      <p:sp>
        <p:nvSpPr>
          <p:cNvPr id="3" name="Content Placeholder 2"/>
          <p:cNvSpPr>
            <a:spLocks noGrp="1"/>
          </p:cNvSpPr>
          <p:nvPr>
            <p:ph idx="1"/>
          </p:nvPr>
        </p:nvSpPr>
        <p:spPr>
          <a:xfrm>
            <a:off x="228600" y="1252538"/>
            <a:ext cx="8686800" cy="5148262"/>
          </a:xfrm>
        </p:spPr>
        <p:txBody>
          <a:bodyPr/>
          <a:lstStyle/>
          <a:p>
            <a:pPr algn="just"/>
            <a:r>
              <a:rPr lang="en-US" sz="3000" b="1" dirty="0">
                <a:solidFill>
                  <a:srgbClr val="FF0000"/>
                </a:solidFill>
                <a:latin typeface="Bahnschrift" panose="020B0502040204020203" pitchFamily="34" charset="0"/>
              </a:rPr>
              <a:t>Document </a:t>
            </a:r>
            <a:r>
              <a:rPr lang="en-US" sz="3000" b="1" dirty="0" smtClean="0">
                <a:solidFill>
                  <a:srgbClr val="FF0000"/>
                </a:solidFill>
                <a:latin typeface="Bahnschrift" panose="020B0502040204020203" pitchFamily="34" charset="0"/>
              </a:rPr>
              <a:t>flowcharts: </a:t>
            </a:r>
          </a:p>
          <a:p>
            <a:pPr lvl="1" algn="just"/>
            <a:r>
              <a:rPr lang="en-US" dirty="0" smtClean="0">
                <a:latin typeface="Bahnschrift" panose="020B0502040204020203" pitchFamily="34" charset="0"/>
              </a:rPr>
              <a:t>developed </a:t>
            </a:r>
            <a:r>
              <a:rPr lang="en-US" dirty="0">
                <a:latin typeface="Bahnschrift" panose="020B0502040204020203" pitchFamily="34" charset="0"/>
              </a:rPr>
              <a:t>to illustrate the </a:t>
            </a:r>
            <a:r>
              <a:rPr lang="en-US" dirty="0">
                <a:solidFill>
                  <a:srgbClr val="00B0F0"/>
                </a:solidFill>
                <a:latin typeface="Bahnschrift" panose="020B0502040204020203" pitchFamily="34" charset="0"/>
              </a:rPr>
              <a:t>flow of documents and data</a:t>
            </a:r>
            <a:r>
              <a:rPr lang="en-US" dirty="0">
                <a:latin typeface="Bahnschrift" panose="020B0502040204020203" pitchFamily="34" charset="0"/>
              </a:rPr>
              <a:t> among areas of responsibility within an organization. </a:t>
            </a:r>
            <a:endParaRPr lang="en-US" dirty="0" smtClean="0">
              <a:latin typeface="Bahnschrift" panose="020B0502040204020203" pitchFamily="34" charset="0"/>
            </a:endParaRPr>
          </a:p>
          <a:p>
            <a:pPr lvl="1" algn="just"/>
            <a:r>
              <a:rPr lang="en-US" dirty="0" smtClean="0">
                <a:latin typeface="Bahnschrift" panose="020B0502040204020203" pitchFamily="34" charset="0"/>
              </a:rPr>
              <a:t>They </a:t>
            </a:r>
            <a:r>
              <a:rPr lang="en-US" dirty="0">
                <a:latin typeface="Bahnschrift" panose="020B0502040204020203" pitchFamily="34" charset="0"/>
              </a:rPr>
              <a:t>trace a document </a:t>
            </a:r>
            <a:r>
              <a:rPr lang="en-US" dirty="0" smtClean="0">
                <a:latin typeface="Bahnschrift" panose="020B0502040204020203" pitchFamily="34" charset="0"/>
              </a:rPr>
              <a:t>showing </a:t>
            </a:r>
            <a:r>
              <a:rPr lang="en-US" dirty="0">
                <a:latin typeface="Bahnschrift" panose="020B0502040204020203" pitchFamily="34" charset="0"/>
              </a:rPr>
              <a:t>where each document </a:t>
            </a:r>
            <a:r>
              <a:rPr lang="en-US" dirty="0">
                <a:solidFill>
                  <a:srgbClr val="00B050"/>
                </a:solidFill>
                <a:latin typeface="Bahnschrift" panose="020B0502040204020203" pitchFamily="34" charset="0"/>
              </a:rPr>
              <a:t>originates</a:t>
            </a:r>
            <a:r>
              <a:rPr lang="en-US" dirty="0">
                <a:latin typeface="Bahnschrift" panose="020B0502040204020203" pitchFamily="34" charset="0"/>
              </a:rPr>
              <a:t>, its </a:t>
            </a:r>
            <a:r>
              <a:rPr lang="en-US" dirty="0">
                <a:solidFill>
                  <a:srgbClr val="00B050"/>
                </a:solidFill>
                <a:latin typeface="Bahnschrift" panose="020B0502040204020203" pitchFamily="34" charset="0"/>
              </a:rPr>
              <a:t>distribution</a:t>
            </a:r>
            <a:r>
              <a:rPr lang="en-US" dirty="0">
                <a:latin typeface="Bahnschrift" panose="020B0502040204020203" pitchFamily="34" charset="0"/>
              </a:rPr>
              <a:t>, its </a:t>
            </a:r>
            <a:r>
              <a:rPr lang="en-US" dirty="0">
                <a:solidFill>
                  <a:srgbClr val="00B050"/>
                </a:solidFill>
                <a:latin typeface="Bahnschrift" panose="020B0502040204020203" pitchFamily="34" charset="0"/>
              </a:rPr>
              <a:t>purpose</a:t>
            </a:r>
            <a:r>
              <a:rPr lang="en-US" dirty="0">
                <a:latin typeface="Bahnschrift" panose="020B0502040204020203" pitchFamily="34" charset="0"/>
              </a:rPr>
              <a:t>, its </a:t>
            </a:r>
            <a:r>
              <a:rPr lang="en-US" dirty="0">
                <a:solidFill>
                  <a:srgbClr val="00B050"/>
                </a:solidFill>
                <a:latin typeface="Bahnschrift" panose="020B0502040204020203" pitchFamily="34" charset="0"/>
              </a:rPr>
              <a:t>disposition</a:t>
            </a:r>
            <a:r>
              <a:rPr lang="en-US" dirty="0">
                <a:latin typeface="Bahnschrift" panose="020B0502040204020203" pitchFamily="34" charset="0"/>
              </a:rPr>
              <a:t>, and </a:t>
            </a:r>
            <a:r>
              <a:rPr lang="en-US" dirty="0">
                <a:solidFill>
                  <a:srgbClr val="00B050"/>
                </a:solidFill>
                <a:latin typeface="Bahnschrift" panose="020B0502040204020203" pitchFamily="34" charset="0"/>
              </a:rPr>
              <a:t>everything that happens </a:t>
            </a:r>
            <a:r>
              <a:rPr lang="en-US" dirty="0">
                <a:latin typeface="Bahnschrift" panose="020B0502040204020203" pitchFamily="34" charset="0"/>
              </a:rPr>
              <a:t>as it flows through the system. </a:t>
            </a:r>
            <a:endParaRPr lang="en-US" dirty="0" smtClean="0">
              <a:latin typeface="Bahnschrift" panose="020B0502040204020203" pitchFamily="34" charset="0"/>
            </a:endParaRPr>
          </a:p>
          <a:p>
            <a:pPr lvl="1" algn="just"/>
            <a:r>
              <a:rPr lang="en-US" dirty="0" smtClean="0">
                <a:latin typeface="Bahnschrift" panose="020B0502040204020203" pitchFamily="34" charset="0"/>
              </a:rPr>
              <a:t>A </a:t>
            </a:r>
            <a:r>
              <a:rPr lang="en-US" dirty="0">
                <a:latin typeface="Bahnschrift" panose="020B0502040204020203" pitchFamily="34" charset="0"/>
              </a:rPr>
              <a:t>special type of flowchart, called an </a:t>
            </a:r>
            <a:r>
              <a:rPr lang="en-US" b="1" dirty="0">
                <a:solidFill>
                  <a:srgbClr val="C00000"/>
                </a:solidFill>
                <a:latin typeface="Bahnschrift" panose="020B0502040204020203" pitchFamily="34" charset="0"/>
              </a:rPr>
              <a:t>internal control flowchart</a:t>
            </a:r>
            <a:r>
              <a:rPr lang="en-US" b="1" dirty="0">
                <a:latin typeface="Bahnschrift" panose="020B0502040204020203" pitchFamily="34" charset="0"/>
              </a:rPr>
              <a:t> </a:t>
            </a:r>
            <a:r>
              <a:rPr lang="en-US" dirty="0">
                <a:latin typeface="Bahnschrift" panose="020B0502040204020203" pitchFamily="34" charset="0"/>
              </a:rPr>
              <a:t>is used to describe, analyze, and evaluate internal controls. </a:t>
            </a:r>
          </a:p>
        </p:txBody>
      </p:sp>
    </p:spTree>
    <p:extLst>
      <p:ext uri="{BB962C8B-B14F-4D97-AF65-F5344CB8AC3E}">
        <p14:creationId xmlns:p14="http://schemas.microsoft.com/office/powerpoint/2010/main" val="4459137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5438"/>
            <a:ext cx="8686800" cy="927100"/>
          </a:xfrm>
        </p:spPr>
        <p:txBody>
          <a:bodyPr/>
          <a:lstStyle/>
          <a:p>
            <a:r>
              <a:rPr lang="en-US" sz="2800" dirty="0"/>
              <a:t>Document Flowchart of Payroll Processing at </a:t>
            </a:r>
            <a:r>
              <a:rPr lang="en-US" sz="2800" dirty="0" smtClean="0"/>
              <a:t>S&amp;S</a:t>
            </a:r>
            <a:endParaRPr lang="en-US" sz="28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4953000"/>
          </a:xfrm>
          <a:prstGeom prst="rect">
            <a:avLst/>
          </a:prstGeom>
          <a:noFill/>
          <a:ln>
            <a:noFill/>
          </a:ln>
        </p:spPr>
      </p:pic>
    </p:spTree>
    <p:extLst>
      <p:ext uri="{BB962C8B-B14F-4D97-AF65-F5344CB8AC3E}">
        <p14:creationId xmlns:p14="http://schemas.microsoft.com/office/powerpoint/2010/main" val="16286456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927100"/>
          </a:xfrm>
        </p:spPr>
        <p:txBody>
          <a:bodyPr/>
          <a:lstStyle/>
          <a:p>
            <a:r>
              <a:rPr lang="en-US" sz="2400" dirty="0"/>
              <a:t>Document Flowchart of Payroll Processing at S&amp;S</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3999" cy="5334000"/>
          </a:xfrm>
          <a:prstGeom prst="rect">
            <a:avLst/>
          </a:prstGeom>
          <a:noFill/>
          <a:ln>
            <a:noFill/>
          </a:ln>
        </p:spPr>
      </p:pic>
    </p:spTree>
    <p:extLst>
      <p:ext uri="{BB962C8B-B14F-4D97-AF65-F5344CB8AC3E}">
        <p14:creationId xmlns:p14="http://schemas.microsoft.com/office/powerpoint/2010/main" val="22498436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latin typeface="Bahnschrift" panose="020B0502040204020203" pitchFamily="34" charset="0"/>
              </a:rPr>
              <a:t>Types of Flowcharts</a:t>
            </a:r>
            <a:endParaRPr lang="en-US" dirty="0"/>
          </a:p>
        </p:txBody>
      </p:sp>
      <p:sp>
        <p:nvSpPr>
          <p:cNvPr id="3" name="Content Placeholder 2"/>
          <p:cNvSpPr>
            <a:spLocks noGrp="1"/>
          </p:cNvSpPr>
          <p:nvPr>
            <p:ph idx="1"/>
          </p:nvPr>
        </p:nvSpPr>
        <p:spPr>
          <a:xfrm>
            <a:off x="457200" y="1252538"/>
            <a:ext cx="8229600" cy="4873625"/>
          </a:xfrm>
        </p:spPr>
        <p:txBody>
          <a:bodyPr/>
          <a:lstStyle/>
          <a:p>
            <a:pPr algn="just"/>
            <a:r>
              <a:rPr lang="en-US" b="1" dirty="0">
                <a:solidFill>
                  <a:srgbClr val="C00000"/>
                </a:solidFill>
                <a:latin typeface="Bahnschrift" panose="020B0502040204020203" pitchFamily="34" charset="0"/>
              </a:rPr>
              <a:t>S</a:t>
            </a:r>
            <a:r>
              <a:rPr lang="en-US" b="1" dirty="0" smtClean="0">
                <a:solidFill>
                  <a:srgbClr val="C00000"/>
                </a:solidFill>
                <a:latin typeface="Bahnschrift" panose="020B0502040204020203" pitchFamily="34" charset="0"/>
              </a:rPr>
              <a:t>ystem flowchart:</a:t>
            </a:r>
          </a:p>
          <a:p>
            <a:pPr lvl="1" algn="just"/>
            <a:r>
              <a:rPr lang="en-US" sz="3200" dirty="0" smtClean="0">
                <a:latin typeface="Bahnschrift" panose="020B0502040204020203" pitchFamily="34" charset="0"/>
              </a:rPr>
              <a:t>depicts </a:t>
            </a:r>
            <a:r>
              <a:rPr lang="en-US" sz="3200" dirty="0">
                <a:latin typeface="Bahnschrift" panose="020B0502040204020203" pitchFamily="34" charset="0"/>
              </a:rPr>
              <a:t>the </a:t>
            </a:r>
            <a:r>
              <a:rPr lang="en-US" sz="3200" dirty="0">
                <a:solidFill>
                  <a:srgbClr val="00B0F0"/>
                </a:solidFill>
                <a:latin typeface="Bahnschrift" panose="020B0502040204020203" pitchFamily="34" charset="0"/>
              </a:rPr>
              <a:t>relationships</a:t>
            </a:r>
            <a:r>
              <a:rPr lang="en-US" sz="3200" dirty="0">
                <a:latin typeface="Bahnschrift" panose="020B0502040204020203" pitchFamily="34" charset="0"/>
              </a:rPr>
              <a:t> among system </a:t>
            </a:r>
            <a:r>
              <a:rPr lang="en-US" sz="3200" dirty="0">
                <a:solidFill>
                  <a:srgbClr val="00B050"/>
                </a:solidFill>
                <a:latin typeface="Bahnschrift" panose="020B0502040204020203" pitchFamily="34" charset="0"/>
              </a:rPr>
              <a:t>input, processing, storage, and output. </a:t>
            </a:r>
            <a:endParaRPr lang="en-US" sz="3200" dirty="0" smtClean="0">
              <a:solidFill>
                <a:srgbClr val="00B050"/>
              </a:solidFill>
              <a:latin typeface="Bahnschrift" panose="020B0502040204020203" pitchFamily="34" charset="0"/>
            </a:endParaRPr>
          </a:p>
          <a:p>
            <a:pPr lvl="1" algn="just"/>
            <a:r>
              <a:rPr lang="en-US" sz="3200" dirty="0" smtClean="0">
                <a:latin typeface="Bahnschrift" panose="020B0502040204020203" pitchFamily="34" charset="0"/>
              </a:rPr>
              <a:t>The </a:t>
            </a:r>
            <a:r>
              <a:rPr lang="en-US" sz="3200" dirty="0">
                <a:latin typeface="Bahnschrift" panose="020B0502040204020203" pitchFamily="34" charset="0"/>
              </a:rPr>
              <a:t>sales processing flowchart in the following </a:t>
            </a:r>
            <a:r>
              <a:rPr lang="en-US" sz="3200" dirty="0" smtClean="0">
                <a:latin typeface="Bahnschrift" panose="020B0502040204020203" pitchFamily="34" charset="0"/>
              </a:rPr>
              <a:t>figure represents </a:t>
            </a:r>
            <a:r>
              <a:rPr lang="en-US" sz="3200" dirty="0" err="1">
                <a:latin typeface="Bahnschrift" panose="020B0502040204020203" pitchFamily="34" charset="0"/>
              </a:rPr>
              <a:t>Ayele’s</a:t>
            </a:r>
            <a:r>
              <a:rPr lang="en-US" sz="3200" dirty="0">
                <a:latin typeface="Bahnschrift" panose="020B0502040204020203" pitchFamily="34" charset="0"/>
              </a:rPr>
              <a:t> proposal to capture </a:t>
            </a:r>
            <a:r>
              <a:rPr lang="en-US" sz="3200" dirty="0">
                <a:solidFill>
                  <a:srgbClr val="00B050"/>
                </a:solidFill>
                <a:latin typeface="Bahnschrift" panose="020B0502040204020203" pitchFamily="34" charset="0"/>
              </a:rPr>
              <a:t>sales data </a:t>
            </a:r>
            <a:r>
              <a:rPr lang="en-US" sz="3200" dirty="0">
                <a:latin typeface="Bahnschrift" panose="020B0502040204020203" pitchFamily="34" charset="0"/>
              </a:rPr>
              <a:t>using state-of-the-art sales terminals. </a:t>
            </a:r>
            <a:endParaRPr lang="en-US" sz="3200" dirty="0" smtClean="0">
              <a:latin typeface="Bahnschrift" panose="020B0502040204020203" pitchFamily="34" charset="0"/>
            </a:endParaRPr>
          </a:p>
          <a:p>
            <a:pPr lvl="1" algn="just"/>
            <a:r>
              <a:rPr lang="en-US" sz="3200" dirty="0" smtClean="0">
                <a:latin typeface="Bahnschrift" panose="020B0502040204020203" pitchFamily="34" charset="0"/>
              </a:rPr>
              <a:t>The </a:t>
            </a:r>
            <a:r>
              <a:rPr lang="en-US" sz="3200" dirty="0">
                <a:latin typeface="Bahnschrift" panose="020B0502040204020203" pitchFamily="34" charset="0"/>
              </a:rPr>
              <a:t>terminals will </a:t>
            </a:r>
            <a:r>
              <a:rPr lang="en-US" sz="3200" dirty="0">
                <a:solidFill>
                  <a:srgbClr val="00B0F0"/>
                </a:solidFill>
                <a:latin typeface="Bahnschrift" panose="020B0502040204020203" pitchFamily="34" charset="0"/>
              </a:rPr>
              <a:t>capture and edit </a:t>
            </a:r>
            <a:r>
              <a:rPr lang="en-US" sz="3200" dirty="0" smtClean="0">
                <a:latin typeface="Bahnschrift" panose="020B0502040204020203" pitchFamily="34" charset="0"/>
              </a:rPr>
              <a:t>the </a:t>
            </a:r>
            <a:r>
              <a:rPr lang="en-US" sz="3200" dirty="0">
                <a:latin typeface="Bahnschrift" panose="020B0502040204020203" pitchFamily="34" charset="0"/>
              </a:rPr>
              <a:t>sales data and print a customer receipt.</a:t>
            </a:r>
          </a:p>
        </p:txBody>
      </p:sp>
    </p:spTree>
    <p:extLst>
      <p:ext uri="{BB962C8B-B14F-4D97-AF65-F5344CB8AC3E}">
        <p14:creationId xmlns:p14="http://schemas.microsoft.com/office/powerpoint/2010/main" val="33903175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System Flowchart of Sales Processing at S&amp;S</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6850" y="1066800"/>
            <a:ext cx="6229350" cy="5562600"/>
          </a:xfrm>
          <a:prstGeom prst="rect">
            <a:avLst/>
          </a:prstGeom>
          <a:noFill/>
          <a:ln>
            <a:noFill/>
          </a:ln>
        </p:spPr>
      </p:pic>
    </p:spTree>
    <p:extLst>
      <p:ext uri="{BB962C8B-B14F-4D97-AF65-F5344CB8AC3E}">
        <p14:creationId xmlns:p14="http://schemas.microsoft.com/office/powerpoint/2010/main" val="2047447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lvl="0"/>
            <a:r>
              <a:rPr lang="en-US" b="1" i="1" dirty="0"/>
              <a:t>Summarization- </a:t>
            </a:r>
            <a:r>
              <a:rPr lang="en-US" dirty="0"/>
              <a:t>Information should be aggregate/ comprehensive in accordance with the user’s needs. </a:t>
            </a:r>
            <a:endParaRPr lang="en-US" dirty="0" smtClean="0"/>
          </a:p>
          <a:p>
            <a:pPr lvl="0"/>
            <a:endParaRPr lang="en-US" dirty="0"/>
          </a:p>
          <a:p>
            <a:pPr lvl="0"/>
            <a:r>
              <a:rPr lang="en-US" dirty="0" smtClean="0"/>
              <a:t>Lower-level </a:t>
            </a:r>
            <a:r>
              <a:rPr lang="en-US" dirty="0"/>
              <a:t>managers tend to need information that is highly detailed. As information flows upward through the organization to top management, it becomes more summarized</a:t>
            </a:r>
          </a:p>
          <a:p>
            <a:endParaRPr lang="en-US" dirty="0"/>
          </a:p>
        </p:txBody>
      </p:sp>
    </p:spTree>
    <p:extLst>
      <p:ext uri="{BB962C8B-B14F-4D97-AF65-F5344CB8AC3E}">
        <p14:creationId xmlns:p14="http://schemas.microsoft.com/office/powerpoint/2010/main" val="27403265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chemeClr val="tx1"/>
                </a:solidFill>
                <a:effectLst>
                  <a:outerShdw blurRad="38100" dist="38100" dir="2700000" algn="tl">
                    <a:srgbClr val="000000">
                      <a:alpha val="43137"/>
                    </a:srgbClr>
                  </a:outerShdw>
                </a:effectLst>
                <a:latin typeface="Bahnschrift" panose="020B0502040204020203" pitchFamily="34" charset="0"/>
              </a:rPr>
              <a:t>System </a:t>
            </a:r>
            <a:r>
              <a:rPr lang="en-US" sz="4000" dirty="0" smtClean="0">
                <a:solidFill>
                  <a:schemeClr val="tx1"/>
                </a:solidFill>
                <a:effectLst>
                  <a:outerShdw blurRad="38100" dist="38100" dir="2700000" algn="tl">
                    <a:srgbClr val="000000">
                      <a:alpha val="43137"/>
                    </a:srgbClr>
                  </a:outerShdw>
                </a:effectLst>
                <a:latin typeface="Bahnschrift" panose="020B0502040204020203" pitchFamily="34" charset="0"/>
              </a:rPr>
              <a:t>flowchart:</a:t>
            </a:r>
            <a:endParaRPr lang="en-US" sz="4000"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52538"/>
            <a:ext cx="8229600" cy="4873625"/>
          </a:xfrm>
        </p:spPr>
        <p:txBody>
          <a:bodyPr/>
          <a:lstStyle/>
          <a:p>
            <a:pPr algn="just"/>
            <a:r>
              <a:rPr lang="en-US" dirty="0">
                <a:latin typeface="Bahnschrift" panose="020B0502040204020203" pitchFamily="34" charset="0"/>
              </a:rPr>
              <a:t>The terminals </a:t>
            </a:r>
            <a:r>
              <a:rPr lang="en-US" dirty="0">
                <a:solidFill>
                  <a:srgbClr val="C00000"/>
                </a:solidFill>
                <a:latin typeface="Bahnschrift" panose="020B0502040204020203" pitchFamily="34" charset="0"/>
              </a:rPr>
              <a:t>periodically send all sales data</a:t>
            </a:r>
            <a:r>
              <a:rPr lang="en-US" dirty="0">
                <a:latin typeface="Bahnschrift" panose="020B0502040204020203" pitchFamily="34" charset="0"/>
              </a:rPr>
              <a:t> to corporate headquarters so that the accounts receivable, inventory, and sales/marketing </a:t>
            </a:r>
            <a:r>
              <a:rPr lang="en-US" dirty="0">
                <a:solidFill>
                  <a:srgbClr val="00B0F0"/>
                </a:solidFill>
                <a:latin typeface="Bahnschrift" panose="020B0502040204020203" pitchFamily="34" charset="0"/>
              </a:rPr>
              <a:t>databases</a:t>
            </a:r>
            <a:r>
              <a:rPr lang="en-US" dirty="0">
                <a:latin typeface="Bahnschrift" panose="020B0502040204020203" pitchFamily="34" charset="0"/>
              </a:rPr>
              <a:t> and the </a:t>
            </a:r>
            <a:r>
              <a:rPr lang="en-US" dirty="0">
                <a:solidFill>
                  <a:srgbClr val="00B0F0"/>
                </a:solidFill>
                <a:latin typeface="Bahnschrift" panose="020B0502040204020203" pitchFamily="34" charset="0"/>
              </a:rPr>
              <a:t>general ledger can be </a:t>
            </a:r>
            <a:r>
              <a:rPr lang="en-US" dirty="0" smtClean="0">
                <a:solidFill>
                  <a:srgbClr val="00B0F0"/>
                </a:solidFill>
                <a:latin typeface="Bahnschrift" panose="020B0502040204020203" pitchFamily="34" charset="0"/>
              </a:rPr>
              <a:t>updated</a:t>
            </a:r>
            <a:r>
              <a:rPr lang="en-US" dirty="0" smtClean="0">
                <a:latin typeface="Bahnschrift" panose="020B0502040204020203" pitchFamily="34" charset="0"/>
              </a:rPr>
              <a:t>.</a:t>
            </a:r>
          </a:p>
          <a:p>
            <a:pPr algn="just"/>
            <a:r>
              <a:rPr lang="en-US" dirty="0" smtClean="0">
                <a:latin typeface="Bahnschrift" panose="020B0502040204020203" pitchFamily="34" charset="0"/>
              </a:rPr>
              <a:t>Management </a:t>
            </a:r>
            <a:r>
              <a:rPr lang="en-US" dirty="0">
                <a:latin typeface="Bahnschrift" panose="020B0502040204020203" pitchFamily="34" charset="0"/>
              </a:rPr>
              <a:t>and other users </a:t>
            </a:r>
            <a:r>
              <a:rPr lang="en-US" dirty="0">
                <a:solidFill>
                  <a:srgbClr val="C00000"/>
                </a:solidFill>
                <a:latin typeface="Bahnschrift" panose="020B0502040204020203" pitchFamily="34" charset="0"/>
              </a:rPr>
              <a:t>can access the files</a:t>
            </a:r>
            <a:r>
              <a:rPr lang="en-US" dirty="0">
                <a:latin typeface="Bahnschrift" panose="020B0502040204020203" pitchFamily="34" charset="0"/>
              </a:rPr>
              <a:t> at any time by using an </a:t>
            </a:r>
            <a:r>
              <a:rPr lang="en-US" dirty="0">
                <a:solidFill>
                  <a:srgbClr val="00B0F0"/>
                </a:solidFill>
                <a:latin typeface="Bahnschrift" panose="020B0502040204020203" pitchFamily="34" charset="0"/>
              </a:rPr>
              <a:t>inquiry</a:t>
            </a:r>
            <a:r>
              <a:rPr lang="en-US" dirty="0">
                <a:latin typeface="Bahnschrift" panose="020B0502040204020203" pitchFamily="34" charset="0"/>
              </a:rPr>
              <a:t> processing system.</a:t>
            </a:r>
          </a:p>
        </p:txBody>
      </p:sp>
    </p:spTree>
    <p:extLst>
      <p:ext uri="{BB962C8B-B14F-4D97-AF65-F5344CB8AC3E}">
        <p14:creationId xmlns:p14="http://schemas.microsoft.com/office/powerpoint/2010/main" val="25805701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latin typeface="Bahnschrift" panose="020B0502040204020203" pitchFamily="34" charset="0"/>
              </a:rPr>
              <a:t>Types of Flowcharts</a:t>
            </a:r>
            <a:endParaRPr lang="en-US" dirty="0"/>
          </a:p>
        </p:txBody>
      </p:sp>
      <p:sp>
        <p:nvSpPr>
          <p:cNvPr id="3" name="Content Placeholder 2"/>
          <p:cNvSpPr>
            <a:spLocks noGrp="1"/>
          </p:cNvSpPr>
          <p:nvPr>
            <p:ph idx="1"/>
          </p:nvPr>
        </p:nvSpPr>
        <p:spPr>
          <a:xfrm>
            <a:off x="228600" y="1252538"/>
            <a:ext cx="8686800" cy="4873625"/>
          </a:xfrm>
        </p:spPr>
        <p:txBody>
          <a:bodyPr/>
          <a:lstStyle/>
          <a:p>
            <a:pPr algn="just"/>
            <a:r>
              <a:rPr lang="en-US" b="1" dirty="0" smtClean="0">
                <a:solidFill>
                  <a:srgbClr val="FF0000"/>
                </a:solidFill>
                <a:latin typeface="Bahnschrift" panose="020B0502040204020203" pitchFamily="34" charset="0"/>
              </a:rPr>
              <a:t>Program flowchart: </a:t>
            </a:r>
          </a:p>
          <a:p>
            <a:pPr lvl="1" algn="just"/>
            <a:r>
              <a:rPr lang="en-US" dirty="0" smtClean="0">
                <a:latin typeface="Bahnschrift" panose="020B0502040204020203" pitchFamily="34" charset="0"/>
              </a:rPr>
              <a:t>Illustrates </a:t>
            </a:r>
            <a:r>
              <a:rPr lang="en-US" dirty="0">
                <a:latin typeface="Bahnschrift" panose="020B0502040204020203" pitchFamily="34" charset="0"/>
              </a:rPr>
              <a:t>the </a:t>
            </a:r>
            <a:r>
              <a:rPr lang="en-US" dirty="0">
                <a:solidFill>
                  <a:srgbClr val="00B0F0"/>
                </a:solidFill>
                <a:latin typeface="Bahnschrift" panose="020B0502040204020203" pitchFamily="34" charset="0"/>
              </a:rPr>
              <a:t>sequence of logical operations </a:t>
            </a:r>
            <a:r>
              <a:rPr lang="en-US" dirty="0">
                <a:latin typeface="Bahnschrift" panose="020B0502040204020203" pitchFamily="34" charset="0"/>
              </a:rPr>
              <a:t>performed by a computer in executing a </a:t>
            </a:r>
            <a:r>
              <a:rPr lang="en-US" dirty="0" smtClean="0">
                <a:latin typeface="Bahnschrift" panose="020B0502040204020203" pitchFamily="34" charset="0"/>
              </a:rPr>
              <a:t>program.</a:t>
            </a:r>
          </a:p>
          <a:p>
            <a:pPr lvl="1" algn="just"/>
            <a:r>
              <a:rPr lang="en-US" dirty="0" smtClean="0">
                <a:latin typeface="Bahnschrift" panose="020B0502040204020203" pitchFamily="34" charset="0"/>
              </a:rPr>
              <a:t>The </a:t>
            </a:r>
            <a:r>
              <a:rPr lang="en-US" dirty="0">
                <a:latin typeface="Bahnschrift" panose="020B0502040204020203" pitchFamily="34" charset="0"/>
              </a:rPr>
              <a:t>relationship between system &amp;</a:t>
            </a:r>
            <a:r>
              <a:rPr lang="en-US" dirty="0" smtClean="0">
                <a:latin typeface="Bahnschrift" panose="020B0502040204020203" pitchFamily="34" charset="0"/>
              </a:rPr>
              <a:t> </a:t>
            </a:r>
            <a:r>
              <a:rPr lang="en-US" dirty="0">
                <a:latin typeface="Bahnschrift" panose="020B0502040204020203" pitchFamily="34" charset="0"/>
              </a:rPr>
              <a:t>program flowcharts is shown in the following </a:t>
            </a:r>
            <a:r>
              <a:rPr lang="en-US" dirty="0" smtClean="0">
                <a:latin typeface="Bahnschrift" panose="020B0502040204020203" pitchFamily="34" charset="0"/>
              </a:rPr>
              <a:t>figure. </a:t>
            </a:r>
          </a:p>
          <a:p>
            <a:pPr lvl="1" algn="just"/>
            <a:r>
              <a:rPr lang="en-US" dirty="0" smtClean="0">
                <a:latin typeface="Bahnschrift" panose="020B0502040204020203" pitchFamily="34" charset="0"/>
              </a:rPr>
              <a:t>System </a:t>
            </a:r>
            <a:r>
              <a:rPr lang="en-US" dirty="0">
                <a:latin typeface="Bahnschrift" panose="020B0502040204020203" pitchFamily="34" charset="0"/>
              </a:rPr>
              <a:t>flowcharts are </a:t>
            </a:r>
            <a:r>
              <a:rPr lang="en-US" dirty="0">
                <a:solidFill>
                  <a:srgbClr val="00B0F0"/>
                </a:solidFill>
                <a:latin typeface="Bahnschrift" panose="020B0502040204020203" pitchFamily="34" charset="0"/>
              </a:rPr>
              <a:t>used to describe data flows and procedures</a:t>
            </a:r>
            <a:r>
              <a:rPr lang="en-US" dirty="0">
                <a:latin typeface="Bahnschrift" panose="020B0502040204020203" pitchFamily="34" charset="0"/>
              </a:rPr>
              <a:t> within an AIS. </a:t>
            </a:r>
            <a:endParaRPr lang="en-US" dirty="0" smtClean="0">
              <a:latin typeface="Bahnschrift" panose="020B0502040204020203" pitchFamily="34" charset="0"/>
            </a:endParaRPr>
          </a:p>
          <a:p>
            <a:pPr lvl="1" algn="just"/>
            <a:r>
              <a:rPr lang="en-US" dirty="0" smtClean="0">
                <a:latin typeface="Bahnschrift" panose="020B0502040204020203" pitchFamily="34" charset="0"/>
              </a:rPr>
              <a:t>A </a:t>
            </a:r>
            <a:r>
              <a:rPr lang="en-US" dirty="0">
                <a:latin typeface="Bahnschrift" panose="020B0502040204020203" pitchFamily="34" charset="0"/>
              </a:rPr>
              <a:t>program flowchart </a:t>
            </a:r>
            <a:r>
              <a:rPr lang="en-US" dirty="0">
                <a:solidFill>
                  <a:srgbClr val="00B0F0"/>
                </a:solidFill>
                <a:latin typeface="Bahnschrift" panose="020B0502040204020203" pitchFamily="34" charset="0"/>
              </a:rPr>
              <a:t>describes the specific logic used to perform a process</a:t>
            </a:r>
            <a:r>
              <a:rPr lang="en-US" dirty="0">
                <a:latin typeface="Bahnschrift" panose="020B0502040204020203" pitchFamily="34" charset="0"/>
              </a:rPr>
              <a:t> shown on a system flowchart.</a:t>
            </a:r>
          </a:p>
          <a:p>
            <a:endParaRPr lang="en-US" dirty="0">
              <a:latin typeface="Bahnschrift" panose="020B0502040204020203" pitchFamily="34" charset="0"/>
            </a:endParaRPr>
          </a:p>
        </p:txBody>
      </p:sp>
    </p:spTree>
    <p:extLst>
      <p:ext uri="{BB962C8B-B14F-4D97-AF65-F5344CB8AC3E}">
        <p14:creationId xmlns:p14="http://schemas.microsoft.com/office/powerpoint/2010/main" val="35661601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Relationship Between System and Program Flowcharts</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990600"/>
            <a:ext cx="6324600" cy="5257800"/>
          </a:xfrm>
          <a:prstGeom prst="rect">
            <a:avLst/>
          </a:prstGeom>
          <a:noFill/>
          <a:ln>
            <a:noFill/>
          </a:ln>
        </p:spPr>
      </p:pic>
    </p:spTree>
    <p:extLst>
      <p:ext uri="{BB962C8B-B14F-4D97-AF65-F5344CB8AC3E}">
        <p14:creationId xmlns:p14="http://schemas.microsoft.com/office/powerpoint/2010/main" val="25784961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effectLst>
                  <a:outerShdw blurRad="38100" dist="38100" dir="2700000" algn="tl">
                    <a:srgbClr val="000000">
                      <a:alpha val="43137"/>
                    </a:srgbClr>
                  </a:outerShdw>
                </a:effectLst>
                <a:latin typeface="Bahnschrift" panose="020B0502040204020203" pitchFamily="34" charset="0"/>
              </a:rPr>
              <a:t>Guidelines for Drawing Flowcharts</a:t>
            </a:r>
          </a:p>
        </p:txBody>
      </p:sp>
      <p:sp>
        <p:nvSpPr>
          <p:cNvPr id="3" name="Content Placeholder 2"/>
          <p:cNvSpPr>
            <a:spLocks noGrp="1"/>
          </p:cNvSpPr>
          <p:nvPr>
            <p:ph idx="1"/>
          </p:nvPr>
        </p:nvSpPr>
        <p:spPr>
          <a:xfrm>
            <a:off x="457200" y="1252538"/>
            <a:ext cx="8382000" cy="5148262"/>
          </a:xfrm>
        </p:spPr>
        <p:txBody>
          <a:bodyPr/>
          <a:lstStyle/>
          <a:p>
            <a:pPr algn="just"/>
            <a:r>
              <a:rPr lang="en-US" dirty="0">
                <a:solidFill>
                  <a:srgbClr val="C00000"/>
                </a:solidFill>
                <a:latin typeface="Bahnschrift" panose="020B0502040204020203" pitchFamily="34" charset="0"/>
              </a:rPr>
              <a:t>Understand the system </a:t>
            </a:r>
            <a:r>
              <a:rPr lang="en-US" dirty="0">
                <a:latin typeface="Bahnschrift" panose="020B0502040204020203" pitchFamily="34" charset="0"/>
              </a:rPr>
              <a:t>you are trying to represent.</a:t>
            </a:r>
          </a:p>
          <a:p>
            <a:pPr algn="just"/>
            <a:r>
              <a:rPr lang="en-US" dirty="0">
                <a:solidFill>
                  <a:srgbClr val="C00000"/>
                </a:solidFill>
                <a:latin typeface="Bahnschrift" panose="020B0502040204020203" pitchFamily="34" charset="0"/>
              </a:rPr>
              <a:t>Identify</a:t>
            </a:r>
            <a:r>
              <a:rPr lang="en-US" dirty="0">
                <a:latin typeface="Bahnschrift" panose="020B0502040204020203" pitchFamily="34" charset="0"/>
              </a:rPr>
              <a:t> business processes, documents, data flows, and data processing procedures.</a:t>
            </a:r>
          </a:p>
          <a:p>
            <a:pPr algn="just"/>
            <a:r>
              <a:rPr lang="en-US" dirty="0">
                <a:solidFill>
                  <a:srgbClr val="C00000"/>
                </a:solidFill>
                <a:latin typeface="Bahnschrift" panose="020B0502040204020203" pitchFamily="34" charset="0"/>
              </a:rPr>
              <a:t>Organize the flowchart </a:t>
            </a:r>
            <a:r>
              <a:rPr lang="en-US" dirty="0">
                <a:latin typeface="Bahnschrift" panose="020B0502040204020203" pitchFamily="34" charset="0"/>
              </a:rPr>
              <a:t>so as it reads from top to bottom and left to right.</a:t>
            </a:r>
          </a:p>
          <a:p>
            <a:pPr algn="just"/>
            <a:r>
              <a:rPr lang="en-US" dirty="0">
                <a:solidFill>
                  <a:srgbClr val="C00000"/>
                </a:solidFill>
                <a:latin typeface="Bahnschrift" panose="020B0502040204020203" pitchFamily="34" charset="0"/>
              </a:rPr>
              <a:t>Name elements </a:t>
            </a:r>
            <a:r>
              <a:rPr lang="en-US" dirty="0">
                <a:latin typeface="Bahnschrift" panose="020B0502040204020203" pitchFamily="34" charset="0"/>
              </a:rPr>
              <a:t>descriptively.</a:t>
            </a:r>
          </a:p>
          <a:p>
            <a:pPr algn="just"/>
            <a:r>
              <a:rPr lang="en-US" dirty="0">
                <a:solidFill>
                  <a:srgbClr val="C00000"/>
                </a:solidFill>
                <a:latin typeface="Bahnschrift" panose="020B0502040204020203" pitchFamily="34" charset="0"/>
              </a:rPr>
              <a:t>Edit/Review/Refine</a:t>
            </a:r>
            <a:r>
              <a:rPr lang="en-US" dirty="0">
                <a:latin typeface="Bahnschrift" panose="020B0502040204020203" pitchFamily="34" charset="0"/>
              </a:rPr>
              <a:t> to make it easy to read and understand.</a:t>
            </a:r>
          </a:p>
          <a:p>
            <a:endParaRPr lang="en-US" dirty="0"/>
          </a:p>
        </p:txBody>
      </p:sp>
    </p:spTree>
    <p:extLst>
      <p:ext uri="{BB962C8B-B14F-4D97-AF65-F5344CB8AC3E}">
        <p14:creationId xmlns:p14="http://schemas.microsoft.com/office/powerpoint/2010/main" val="1925845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latin typeface="Bahnschrift" panose="020B0502040204020203" pitchFamily="34" charset="0"/>
              </a:rPr>
              <a:t>Business Process Diagrams</a:t>
            </a:r>
          </a:p>
        </p:txBody>
      </p:sp>
      <p:sp>
        <p:nvSpPr>
          <p:cNvPr id="3" name="Content Placeholder 2"/>
          <p:cNvSpPr>
            <a:spLocks noGrp="1"/>
          </p:cNvSpPr>
          <p:nvPr>
            <p:ph idx="1"/>
          </p:nvPr>
        </p:nvSpPr>
        <p:spPr>
          <a:xfrm>
            <a:off x="457200" y="1371600"/>
            <a:ext cx="8229600" cy="4754563"/>
          </a:xfrm>
        </p:spPr>
        <p:txBody>
          <a:bodyPr/>
          <a:lstStyle/>
          <a:p>
            <a:pPr algn="just"/>
            <a:r>
              <a:rPr lang="en-US" dirty="0">
                <a:latin typeface="Bahnschrift" panose="020B0502040204020203" pitchFamily="34" charset="0"/>
              </a:rPr>
              <a:t>Is a </a:t>
            </a:r>
            <a:r>
              <a:rPr lang="en-US" dirty="0">
                <a:solidFill>
                  <a:srgbClr val="C00000"/>
                </a:solidFill>
                <a:latin typeface="Bahnschrift" panose="020B0502040204020203" pitchFamily="34" charset="0"/>
              </a:rPr>
              <a:t>visual way to represent the activities </a:t>
            </a:r>
            <a:r>
              <a:rPr lang="en-US" dirty="0">
                <a:latin typeface="Bahnschrift" panose="020B0502040204020203" pitchFamily="34" charset="0"/>
              </a:rPr>
              <a:t>in a business process</a:t>
            </a:r>
          </a:p>
          <a:p>
            <a:pPr algn="just"/>
            <a:r>
              <a:rPr lang="en-US" dirty="0">
                <a:latin typeface="Bahnschrift" panose="020B0502040204020203" pitchFamily="34" charset="0"/>
              </a:rPr>
              <a:t>Intent is that all business users can easily </a:t>
            </a:r>
            <a:r>
              <a:rPr lang="en-US" dirty="0">
                <a:solidFill>
                  <a:srgbClr val="C00000"/>
                </a:solidFill>
                <a:latin typeface="Bahnschrift" panose="020B0502040204020203" pitchFamily="34" charset="0"/>
              </a:rPr>
              <a:t>understand</a:t>
            </a:r>
            <a:r>
              <a:rPr lang="en-US" dirty="0">
                <a:latin typeface="Bahnschrift" panose="020B0502040204020203" pitchFamily="34" charset="0"/>
              </a:rPr>
              <a:t> the process from a standard notation (</a:t>
            </a:r>
            <a:r>
              <a:rPr lang="en-US" dirty="0">
                <a:solidFill>
                  <a:srgbClr val="00B0F0"/>
                </a:solidFill>
                <a:latin typeface="Bahnschrift" panose="020B0502040204020203" pitchFamily="34" charset="0"/>
              </a:rPr>
              <a:t>BPMN: Business Process Modeling Notation</a:t>
            </a:r>
            <a:r>
              <a:rPr lang="en-US" dirty="0">
                <a:latin typeface="Bahnschrift" panose="020B0502040204020203" pitchFamily="34" charset="0"/>
              </a:rPr>
              <a:t>)</a:t>
            </a:r>
          </a:p>
          <a:p>
            <a:pPr algn="just"/>
            <a:r>
              <a:rPr lang="en-US" dirty="0">
                <a:latin typeface="Bahnschrift" panose="020B0502040204020203" pitchFamily="34" charset="0"/>
              </a:rPr>
              <a:t>Can </a:t>
            </a:r>
            <a:r>
              <a:rPr lang="en-US" dirty="0">
                <a:solidFill>
                  <a:srgbClr val="C00000"/>
                </a:solidFill>
                <a:latin typeface="Bahnschrift" panose="020B0502040204020203" pitchFamily="34" charset="0"/>
              </a:rPr>
              <a:t>show</a:t>
            </a:r>
            <a:r>
              <a:rPr lang="en-US" dirty="0">
                <a:latin typeface="Bahnschrift" panose="020B0502040204020203" pitchFamily="34" charset="0"/>
              </a:rPr>
              <a:t> the organizational unit performing the activity </a:t>
            </a:r>
          </a:p>
          <a:p>
            <a:endParaRPr lang="en-US" dirty="0"/>
          </a:p>
        </p:txBody>
      </p:sp>
    </p:spTree>
    <p:extLst>
      <p:ext uri="{BB962C8B-B14F-4D97-AF65-F5344CB8AC3E}">
        <p14:creationId xmlns:p14="http://schemas.microsoft.com/office/powerpoint/2010/main" val="24631057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8"/>
            <a:ext cx="8229600" cy="741362"/>
          </a:xfrm>
        </p:spPr>
        <p:txBody>
          <a:bodyPr/>
          <a:lstStyle/>
          <a:p>
            <a:r>
              <a:rPr lang="en-US" sz="2800" dirty="0"/>
              <a:t>Business Process Diagram Basic Symbols</a:t>
            </a: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066800"/>
            <a:ext cx="6477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3071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8"/>
            <a:ext cx="8229600" cy="741361"/>
          </a:xfrm>
        </p:spPr>
        <p:txBody>
          <a:bodyPr/>
          <a:lstStyle/>
          <a:p>
            <a:r>
              <a:rPr lang="en-US" sz="2800" dirty="0"/>
              <a:t>Payroll Business Process Diagram Example</a:t>
            </a:r>
          </a:p>
        </p:txBody>
      </p:sp>
      <p:pic>
        <p:nvPicPr>
          <p:cNvPr id="5"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914400"/>
            <a:ext cx="8671113" cy="5638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332152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dirty="0" smtClean="0"/>
              <a:t>Note that a major difference between the data flow diagrams and flowcharts compared to the business process diagram is that the business process diagram can distinguish the department or location that the activity takes place. These rows—such as New Employee, Human Resources, Payroll, and so on—in the above figure are called swim lanes.</a:t>
            </a:r>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Assignment 1</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lgn="just"/>
            <a:r>
              <a:rPr lang="en-US" dirty="0" smtClean="0">
                <a:latin typeface="Bahnschrift" panose="020B0502040204020203" pitchFamily="34" charset="0"/>
              </a:rPr>
              <a:t>When a customer make payment, a cashier processes their payment by preparing receipt. A copy of the receipt is sent to the accountant. The cash and the deposit slip is sent to </a:t>
            </a:r>
            <a:r>
              <a:rPr lang="en-US" dirty="0" err="1" smtClean="0">
                <a:latin typeface="Bahnschrift" panose="020B0502040204020203" pitchFamily="34" charset="0"/>
              </a:rPr>
              <a:t>Dashen</a:t>
            </a:r>
            <a:r>
              <a:rPr lang="en-US" dirty="0" smtClean="0">
                <a:latin typeface="Bahnschrift" panose="020B0502040204020203" pitchFamily="34" charset="0"/>
              </a:rPr>
              <a:t> Bank for deposit. The accountant updates customer records , prepares and send a credit report to the credit manager.</a:t>
            </a:r>
            <a:endParaRPr lang="en-US" dirty="0">
              <a:latin typeface="Bahnschrift" panose="020B0502040204020203" pitchFamily="34" charset="0"/>
            </a:endParaRPr>
          </a:p>
        </p:txBody>
      </p:sp>
    </p:spTree>
    <p:extLst>
      <p:ext uri="{BB962C8B-B14F-4D97-AF65-F5344CB8AC3E}">
        <p14:creationId xmlns:p14="http://schemas.microsoft.com/office/powerpoint/2010/main" val="13582173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Required</a:t>
            </a:r>
            <a:r>
              <a:rPr lang="en-US" dirty="0" smtClean="0"/>
              <a:t>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solidFill>
                  <a:srgbClr val="FF0000"/>
                </a:solidFill>
                <a:latin typeface="Bahnschrift" panose="020B0502040204020203" pitchFamily="34" charset="0"/>
              </a:rPr>
              <a:t>Understand</a:t>
            </a:r>
            <a:r>
              <a:rPr lang="en-US" dirty="0" smtClean="0">
                <a:latin typeface="Bahnschrift" panose="020B0502040204020203" pitchFamily="34" charset="0"/>
              </a:rPr>
              <a:t> the system</a:t>
            </a:r>
          </a:p>
          <a:p>
            <a:pPr marL="514350" indent="-514350">
              <a:buFont typeface="+mj-lt"/>
              <a:buAutoNum type="arabicPeriod"/>
            </a:pPr>
            <a:r>
              <a:rPr lang="en-US" dirty="0" smtClean="0">
                <a:latin typeface="Bahnschrift" panose="020B0502040204020203" pitchFamily="34" charset="0"/>
              </a:rPr>
              <a:t>Develop a </a:t>
            </a:r>
            <a:r>
              <a:rPr lang="en-US" dirty="0" smtClean="0">
                <a:solidFill>
                  <a:srgbClr val="00B0F0"/>
                </a:solidFill>
                <a:latin typeface="Bahnschrift" panose="020B0502040204020203" pitchFamily="34" charset="0"/>
              </a:rPr>
              <a:t>context diagram</a:t>
            </a:r>
          </a:p>
          <a:p>
            <a:pPr marL="514350" indent="-514350">
              <a:buFont typeface="+mj-lt"/>
              <a:buAutoNum type="arabicPeriod"/>
            </a:pPr>
            <a:r>
              <a:rPr lang="en-US" dirty="0" smtClean="0">
                <a:latin typeface="Bahnschrift" panose="020B0502040204020203" pitchFamily="34" charset="0"/>
              </a:rPr>
              <a:t>Develop a </a:t>
            </a:r>
            <a:r>
              <a:rPr lang="en-US" dirty="0" smtClean="0">
                <a:solidFill>
                  <a:srgbClr val="FF0000"/>
                </a:solidFill>
                <a:latin typeface="Bahnschrift" panose="020B0502040204020203" pitchFamily="34" charset="0"/>
              </a:rPr>
              <a:t>subsequent level of DFD</a:t>
            </a:r>
            <a:endParaRPr lang="en-US" dirty="0">
              <a:solidFill>
                <a:srgbClr val="FF0000"/>
              </a:solidFill>
              <a:latin typeface="Bahnschrift" panose="020B0502040204020203" pitchFamily="34" charset="0"/>
            </a:endParaRPr>
          </a:p>
        </p:txBody>
      </p:sp>
    </p:spTree>
    <p:extLst>
      <p:ext uri="{BB962C8B-B14F-4D97-AF65-F5344CB8AC3E}">
        <p14:creationId xmlns:p14="http://schemas.microsoft.com/office/powerpoint/2010/main" val="2126973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305800" cy="5287963"/>
          </a:xfrm>
        </p:spPr>
        <p:txBody>
          <a:bodyPr/>
          <a:lstStyle/>
          <a:p>
            <a:pPr lvl="0"/>
            <a:r>
              <a:rPr lang="en-US" b="1" i="1" dirty="0"/>
              <a:t>Feedback</a:t>
            </a:r>
            <a:r>
              <a:rPr lang="en-US" dirty="0"/>
              <a:t>- is a form of output that is sent back to the system as a source of data</a:t>
            </a:r>
            <a:r>
              <a:rPr lang="en-US" dirty="0" smtClean="0"/>
              <a:t>.</a:t>
            </a:r>
          </a:p>
          <a:p>
            <a:pPr lvl="0"/>
            <a:endParaRPr lang="en-US" dirty="0"/>
          </a:p>
          <a:p>
            <a:pPr lvl="0"/>
            <a:r>
              <a:rPr lang="en-US" dirty="0" smtClean="0"/>
              <a:t> </a:t>
            </a:r>
            <a:r>
              <a:rPr lang="en-US" dirty="0"/>
              <a:t>Feedback may be internal or external and is used to initiate or alter a process.</a:t>
            </a:r>
          </a:p>
          <a:p>
            <a:endParaRPr lang="en-US" dirty="0"/>
          </a:p>
        </p:txBody>
      </p:sp>
    </p:spTree>
    <p:extLst>
      <p:ext uri="{BB962C8B-B14F-4D97-AF65-F5344CB8AC3E}">
        <p14:creationId xmlns:p14="http://schemas.microsoft.com/office/powerpoint/2010/main" val="12374818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Assignment  2</a:t>
            </a:r>
            <a:endParaRPr lang="en-US" dirty="0"/>
          </a:p>
        </p:txBody>
      </p:sp>
      <p:sp>
        <p:nvSpPr>
          <p:cNvPr id="3" name="Content Placeholder 2"/>
          <p:cNvSpPr>
            <a:spLocks noGrp="1"/>
          </p:cNvSpPr>
          <p:nvPr>
            <p:ph idx="1"/>
          </p:nvPr>
        </p:nvSpPr>
        <p:spPr>
          <a:xfrm>
            <a:off x="243840" y="1252538"/>
            <a:ext cx="8458200" cy="4525963"/>
          </a:xfrm>
        </p:spPr>
        <p:txBody>
          <a:bodyPr/>
          <a:lstStyle/>
          <a:p>
            <a:pPr algn="just"/>
            <a:r>
              <a:rPr lang="en-US" dirty="0" smtClean="0">
                <a:latin typeface="Bahnschrift" panose="020B0502040204020203" pitchFamily="34" charset="0"/>
              </a:rPr>
              <a:t>When a customer make an online credit sales order, a program checks their credit limit. If the order is with in limit, it checks its availability. If the order exceeds limit it displays a pop-up message that reads “order exceed limit. Settle your balance and reorder”. If the item is available it fills order. If not available, it displays a pop-up message that reads “Back order after 15 days”.</a:t>
            </a:r>
            <a:endParaRPr lang="en-US" dirty="0">
              <a:latin typeface="Bahnschrift" panose="020B0502040204020203" pitchFamily="34" charset="0"/>
            </a:endParaRPr>
          </a:p>
        </p:txBody>
      </p:sp>
    </p:spTree>
    <p:extLst>
      <p:ext uri="{BB962C8B-B14F-4D97-AF65-F5344CB8AC3E}">
        <p14:creationId xmlns:p14="http://schemas.microsoft.com/office/powerpoint/2010/main" val="155480602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Required</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latin typeface="Bahnschrift" panose="020B0502040204020203" pitchFamily="34" charset="0"/>
              </a:rPr>
              <a:t>Understand the System</a:t>
            </a:r>
          </a:p>
          <a:p>
            <a:pPr marL="514350" indent="-514350">
              <a:buFont typeface="+mj-lt"/>
              <a:buAutoNum type="arabicPeriod"/>
            </a:pPr>
            <a:r>
              <a:rPr lang="en-US" dirty="0" smtClean="0">
                <a:latin typeface="Bahnschrift" panose="020B0502040204020203" pitchFamily="34" charset="0"/>
              </a:rPr>
              <a:t>Develop a </a:t>
            </a:r>
            <a:r>
              <a:rPr lang="en-US" dirty="0" smtClean="0">
                <a:solidFill>
                  <a:srgbClr val="FF0000"/>
                </a:solidFill>
                <a:latin typeface="Bahnschrift" panose="020B0502040204020203" pitchFamily="34" charset="0"/>
              </a:rPr>
              <a:t>program flow chart</a:t>
            </a:r>
            <a:endParaRPr lang="en-US" dirty="0">
              <a:solidFill>
                <a:srgbClr val="FF0000"/>
              </a:solidFill>
              <a:latin typeface="Bahnschrift" panose="020B0502040204020203" pitchFamily="34" charset="0"/>
            </a:endParaRPr>
          </a:p>
        </p:txBody>
      </p:sp>
    </p:spTree>
    <p:extLst>
      <p:ext uri="{BB962C8B-B14F-4D97-AF65-F5344CB8AC3E}">
        <p14:creationId xmlns:p14="http://schemas.microsoft.com/office/powerpoint/2010/main" val="212879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1.2. The system environment</a:t>
            </a:r>
            <a:r>
              <a:rPr lang="en-US" dirty="0"/>
              <a:t/>
            </a:r>
            <a:br>
              <a:rPr lang="en-US" dirty="0"/>
            </a:br>
            <a:endParaRPr lang="en-US" dirty="0"/>
          </a:p>
        </p:txBody>
      </p:sp>
      <p:sp>
        <p:nvSpPr>
          <p:cNvPr id="3" name="Content Placeholder 2"/>
          <p:cNvSpPr>
            <a:spLocks noGrp="1"/>
          </p:cNvSpPr>
          <p:nvPr>
            <p:ph idx="1"/>
          </p:nvPr>
        </p:nvSpPr>
        <p:spPr>
          <a:xfrm>
            <a:off x="381000" y="1066800"/>
            <a:ext cx="8305800" cy="5486400"/>
          </a:xfrm>
        </p:spPr>
        <p:txBody>
          <a:bodyPr/>
          <a:lstStyle/>
          <a:p>
            <a:r>
              <a:rPr lang="en-US" b="1" u="sng" dirty="0"/>
              <a:t>Elements of a System</a:t>
            </a:r>
            <a:r>
              <a:rPr lang="en-US" b="1" dirty="0"/>
              <a:t>- </a:t>
            </a:r>
            <a:r>
              <a:rPr lang="en-US" dirty="0"/>
              <a:t>A system is a group of two or more interrelated components or subsystems that interact to serve a common purpose. </a:t>
            </a:r>
          </a:p>
          <a:p>
            <a:pPr marL="0" indent="0">
              <a:buNone/>
            </a:pPr>
            <a:r>
              <a:rPr lang="en-US" b="1" dirty="0"/>
              <a:t>Multiple </a:t>
            </a:r>
            <a:r>
              <a:rPr lang="en-US" b="1" dirty="0" smtClean="0"/>
              <a:t>Components</a:t>
            </a:r>
          </a:p>
          <a:p>
            <a:pPr marL="0" indent="0">
              <a:buNone/>
            </a:pPr>
            <a:r>
              <a:rPr lang="en-US" b="1" dirty="0" smtClean="0"/>
              <a:t>Relatedness</a:t>
            </a:r>
          </a:p>
          <a:p>
            <a:pPr marL="0" indent="0">
              <a:buNone/>
            </a:pPr>
            <a:r>
              <a:rPr lang="en-US" b="1" dirty="0"/>
              <a:t>System versus </a:t>
            </a:r>
            <a:r>
              <a:rPr lang="en-US" b="1" dirty="0" smtClean="0"/>
              <a:t>Subsystem</a:t>
            </a:r>
          </a:p>
          <a:p>
            <a:pPr marL="0" indent="0">
              <a:buNone/>
            </a:pPr>
            <a:r>
              <a:rPr lang="en-US" b="1" dirty="0"/>
              <a:t>Purpose</a:t>
            </a:r>
            <a:endParaRPr lang="en-US" dirty="0"/>
          </a:p>
        </p:txBody>
      </p:sp>
    </p:spTree>
    <p:extLst>
      <p:ext uri="{BB962C8B-B14F-4D97-AF65-F5344CB8AC3E}">
        <p14:creationId xmlns:p14="http://schemas.microsoft.com/office/powerpoint/2010/main" val="2676330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1.5. The Evolution of Information System Models</a:t>
            </a:r>
            <a:r>
              <a:rPr lang="en-US" dirty="0"/>
              <a:t/>
            </a:r>
            <a:br>
              <a:rPr lang="en-US" dirty="0"/>
            </a:br>
            <a:endParaRPr lang="en-US" dirty="0"/>
          </a:p>
        </p:txBody>
      </p:sp>
      <p:sp>
        <p:nvSpPr>
          <p:cNvPr id="3" name="Content Placeholder 2"/>
          <p:cNvSpPr>
            <a:spLocks noGrp="1"/>
          </p:cNvSpPr>
          <p:nvPr>
            <p:ph idx="1"/>
          </p:nvPr>
        </p:nvSpPr>
        <p:spPr/>
        <p:txBody>
          <a:bodyPr/>
          <a:lstStyle/>
          <a:p>
            <a:pPr lvl="0"/>
            <a:r>
              <a:rPr lang="en-US" b="1" u="sng" dirty="0"/>
              <a:t>The manual process model</a:t>
            </a:r>
            <a:endParaRPr lang="en-US" dirty="0"/>
          </a:p>
          <a:p>
            <a:pPr lvl="0"/>
            <a:r>
              <a:rPr lang="en-US" b="1" u="sng" dirty="0"/>
              <a:t>The Flat-File Model</a:t>
            </a:r>
            <a:endParaRPr lang="en-US" dirty="0"/>
          </a:p>
          <a:p>
            <a:pPr lvl="0"/>
            <a:r>
              <a:rPr lang="en-US" b="1" u="sng" dirty="0"/>
              <a:t>The Database Model</a:t>
            </a:r>
            <a:endParaRPr lang="en-US" dirty="0"/>
          </a:p>
          <a:p>
            <a:pPr lvl="0"/>
            <a:r>
              <a:rPr lang="en-US" b="1" u="sng" dirty="0"/>
              <a:t>The Resources, Events, and Agents (REA) Model</a:t>
            </a:r>
            <a:endParaRPr lang="en-US" dirty="0"/>
          </a:p>
          <a:p>
            <a:pPr lvl="0"/>
            <a:r>
              <a:rPr lang="en-US" b="1" u="sng" dirty="0"/>
              <a:t>Enterprise Resource Planning Systems</a:t>
            </a:r>
            <a:endParaRPr lang="en-US" dirty="0"/>
          </a:p>
          <a:p>
            <a:r>
              <a:rPr lang="en-US" b="1" u="sng" dirty="0" smtClean="0"/>
              <a:t>Accountant’s </a:t>
            </a:r>
            <a:r>
              <a:rPr lang="en-US" b="1" u="sng" dirty="0"/>
              <a:t>Role in the information system</a:t>
            </a:r>
            <a:endParaRPr lang="en-US" dirty="0"/>
          </a:p>
          <a:p>
            <a:endParaRPr lang="en-US" dirty="0"/>
          </a:p>
        </p:txBody>
      </p:sp>
    </p:spTree>
    <p:extLst>
      <p:ext uri="{BB962C8B-B14F-4D97-AF65-F5344CB8AC3E}">
        <p14:creationId xmlns:p14="http://schemas.microsoft.com/office/powerpoint/2010/main" val="1755107040"/>
      </p:ext>
    </p:extLst>
  </p:cSld>
  <p:clrMapOvr>
    <a:masterClrMapping/>
  </p:clrMapOvr>
</p:sld>
</file>

<file path=ppt/theme/theme1.xml><?xml version="1.0" encoding="utf-8"?>
<a:theme xmlns:a="http://schemas.openxmlformats.org/drawingml/2006/main" name="Default Design">
  <a:themeElements>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1074</TotalTime>
  <Words>3828</Words>
  <Application>Microsoft Office PowerPoint</Application>
  <PresentationFormat>On-screen Show (4:3)</PresentationFormat>
  <Paragraphs>293</Paragraphs>
  <Slides>71</Slides>
  <Notes>4</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Default Design</vt:lpstr>
      <vt:lpstr>Chapter 1 1. The Information System An accountant’s perspective</vt:lpstr>
      <vt:lpstr>PowerPoint Presentation</vt:lpstr>
      <vt:lpstr>PowerPoint Presentation</vt:lpstr>
      <vt:lpstr>PowerPoint Presentation</vt:lpstr>
      <vt:lpstr>PowerPoint Presentation</vt:lpstr>
      <vt:lpstr>PowerPoint Presentation</vt:lpstr>
      <vt:lpstr>PowerPoint Presentation</vt:lpstr>
      <vt:lpstr>1.2. The system environment </vt:lpstr>
      <vt:lpstr>1.5. The Evolution of Information System Models </vt:lpstr>
      <vt:lpstr>CHAPTER TWO 2. AN OVERVIEW OF TRANSACTION PROCESSING </vt:lpstr>
      <vt:lpstr>Accounting Records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4.3 Behavioral aspects of change </vt:lpstr>
      <vt:lpstr>PowerPoint Presentation</vt:lpstr>
      <vt:lpstr>PowerPoint Presentation</vt:lpstr>
      <vt:lpstr>PowerPoint Presentation</vt:lpstr>
      <vt:lpstr>Documentation</vt:lpstr>
      <vt:lpstr>Why Document Systems?</vt:lpstr>
      <vt:lpstr>PowerPoint Presentation</vt:lpstr>
      <vt:lpstr> Documentation Tools </vt:lpstr>
      <vt:lpstr> Documentation Tools </vt:lpstr>
      <vt:lpstr>Data Flow Diagrams (DFD)</vt:lpstr>
      <vt:lpstr>      Data flow diagram (DFD)</vt:lpstr>
      <vt:lpstr>DFD</vt:lpstr>
      <vt:lpstr>Basic Data Flow Diagram Elements</vt:lpstr>
      <vt:lpstr> Data Flow Diagram of Customer Payment Process </vt:lpstr>
      <vt:lpstr>DFD</vt:lpstr>
      <vt:lpstr>DFD</vt:lpstr>
      <vt:lpstr>Splitting Customer Payments and Inquiries</vt:lpstr>
      <vt:lpstr>DFD</vt:lpstr>
      <vt:lpstr> Subdividing the DFD </vt:lpstr>
      <vt:lpstr> Subdividing the DFD </vt:lpstr>
      <vt:lpstr>Context Diagram for S&amp;S Payroll Processing </vt:lpstr>
      <vt:lpstr>Lower - Level DFD</vt:lpstr>
      <vt:lpstr>PowerPoint Presentation</vt:lpstr>
      <vt:lpstr>Level 0 DFD for S&amp;S Payroll Processing</vt:lpstr>
      <vt:lpstr>PowerPoint Presentation</vt:lpstr>
      <vt:lpstr>Level 1 DFD for Process 2.0 in S&amp;S Payroll Processing</vt:lpstr>
      <vt:lpstr>Basic Guidelines for creating a DFD</vt:lpstr>
      <vt:lpstr>PowerPoint Presentation</vt:lpstr>
      <vt:lpstr>PowerPoint Presentation</vt:lpstr>
      <vt:lpstr>PowerPoint Presentation</vt:lpstr>
      <vt:lpstr>Flowcharts</vt:lpstr>
      <vt:lpstr>Flowcharting symbols </vt:lpstr>
      <vt:lpstr>Flowcharts Symbols</vt:lpstr>
      <vt:lpstr>PowerPoint Presentation</vt:lpstr>
      <vt:lpstr>Types of Flowcharts</vt:lpstr>
      <vt:lpstr>Document Flowchart of Payroll Processing at S&amp;S</vt:lpstr>
      <vt:lpstr>Document Flowchart of Payroll Processing at S&amp;S</vt:lpstr>
      <vt:lpstr>Types of Flowcharts</vt:lpstr>
      <vt:lpstr>System Flowchart of Sales Processing at S&amp;S</vt:lpstr>
      <vt:lpstr>System flowchart:</vt:lpstr>
      <vt:lpstr>Types of Flowcharts</vt:lpstr>
      <vt:lpstr>Relationship Between System and Program Flowcharts</vt:lpstr>
      <vt:lpstr>Guidelines for Drawing Flowcharts</vt:lpstr>
      <vt:lpstr>Business Process Diagrams</vt:lpstr>
      <vt:lpstr>Business Process Diagram Basic Symbols</vt:lpstr>
      <vt:lpstr>Payroll Business Process Diagram Example</vt:lpstr>
      <vt:lpstr>PowerPoint Presentation</vt:lpstr>
      <vt:lpstr>Assignment 1</vt:lpstr>
      <vt:lpstr>Required </vt:lpstr>
      <vt:lpstr>Assignment  2</vt:lpstr>
      <vt:lpstr>Required</vt:lpstr>
    </vt:vector>
  </TitlesOfParts>
  <Company>Guild Design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Two: Overview of Business Processes</dc:title>
  <dc:creator>Zola</dc:creator>
  <cp:lastModifiedBy>fire7-</cp:lastModifiedBy>
  <cp:revision>211</cp:revision>
  <dcterms:created xsi:type="dcterms:W3CDTF">2018-04-28T00:13:33Z</dcterms:created>
  <dcterms:modified xsi:type="dcterms:W3CDTF">2020-04-24T10:14:02Z</dcterms:modified>
</cp:coreProperties>
</file>