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handoutMasterIdLst>
    <p:handoutMasterId r:id="rId6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306" r:id="rId19"/>
    <p:sldId id="307" r:id="rId20"/>
    <p:sldId id="308"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9" r:id="rId55"/>
    <p:sldId id="325" r:id="rId56"/>
    <p:sldId id="310" r:id="rId57"/>
    <p:sldId id="311" r:id="rId58"/>
    <p:sldId id="312" r:id="rId59"/>
    <p:sldId id="314" r:id="rId60"/>
    <p:sldId id="315" r:id="rId61"/>
    <p:sldId id="316"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86" y="-5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0F68881-2131-4A0A-ADC3-40F6D9328260}" type="datetimeFigureOut">
              <a:rPr lang="en-US" smtClean="0"/>
              <a:pPr/>
              <a:t>4/21/2020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E586A1-06B7-469A-AEC2-AAA6A1C2FAF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CC5E29-42E5-49EB-BBF0-729FFEB82B77}" type="datetimeFigureOut">
              <a:rPr lang="en-US" smtClean="0"/>
              <a:pPr/>
              <a:t>4/21/2020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8FC257-DE88-4B27-BAD4-8F5E5AE3824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68FC257-DE88-4B27-BAD4-8F5E5AE3824F}"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68FC257-DE88-4B27-BAD4-8F5E5AE3824F}" type="slidenum">
              <a:rPr lang="en-US" smtClean="0"/>
              <a:pPr/>
              <a:t>60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083F66-348D-4862-8FE4-F909E6C43C17}" type="datetimeFigureOut">
              <a:rPr lang="en-US" smtClean="0"/>
              <a:pPr/>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F8F7A-BFE0-4AF4-B33D-4F9FA7692D2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083F66-348D-4862-8FE4-F909E6C43C17}" type="datetimeFigureOut">
              <a:rPr lang="en-US" smtClean="0"/>
              <a:pPr/>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F8F7A-BFE0-4AF4-B33D-4F9FA7692D2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083F66-348D-4862-8FE4-F909E6C43C17}" type="datetimeFigureOut">
              <a:rPr lang="en-US" smtClean="0"/>
              <a:pPr/>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F8F7A-BFE0-4AF4-B33D-4F9FA7692D2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083F66-348D-4862-8FE4-F909E6C43C17}" type="datetimeFigureOut">
              <a:rPr lang="en-US" smtClean="0"/>
              <a:pPr/>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F8F7A-BFE0-4AF4-B33D-4F9FA7692D2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083F66-348D-4862-8FE4-F909E6C43C17}" type="datetimeFigureOut">
              <a:rPr lang="en-US" smtClean="0"/>
              <a:pPr/>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F8F7A-BFE0-4AF4-B33D-4F9FA7692D2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083F66-348D-4862-8FE4-F909E6C43C17}" type="datetimeFigureOut">
              <a:rPr lang="en-US" smtClean="0"/>
              <a:pPr/>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1F8F7A-BFE0-4AF4-B33D-4F9FA7692D2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083F66-348D-4862-8FE4-F909E6C43C17}" type="datetimeFigureOut">
              <a:rPr lang="en-US" smtClean="0"/>
              <a:pPr/>
              <a:t>4/21/2020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1F8F7A-BFE0-4AF4-B33D-4F9FA7692D2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083F66-348D-4862-8FE4-F909E6C43C17}" type="datetimeFigureOut">
              <a:rPr lang="en-US" smtClean="0"/>
              <a:pPr/>
              <a:t>4/21/2020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1F8F7A-BFE0-4AF4-B33D-4F9FA7692D2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083F66-348D-4862-8FE4-F909E6C43C17}" type="datetimeFigureOut">
              <a:rPr lang="en-US" smtClean="0"/>
              <a:pPr/>
              <a:t>4/21/2020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1F8F7A-BFE0-4AF4-B33D-4F9FA7692D2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083F66-348D-4862-8FE4-F909E6C43C17}" type="datetimeFigureOut">
              <a:rPr lang="en-US" smtClean="0"/>
              <a:pPr/>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1F8F7A-BFE0-4AF4-B33D-4F9FA7692D2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083F66-348D-4862-8FE4-F909E6C43C17}" type="datetimeFigureOut">
              <a:rPr lang="en-US" smtClean="0"/>
              <a:pPr/>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1F8F7A-BFE0-4AF4-B33D-4F9FA7692D2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083F66-348D-4862-8FE4-F909E6C43C17}" type="datetimeFigureOut">
              <a:rPr lang="en-US" smtClean="0"/>
              <a:pPr/>
              <a:t>4/21/2020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1F8F7A-BFE0-4AF4-B33D-4F9FA7692D2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28601"/>
            <a:ext cx="8763000" cy="533399"/>
          </a:xfrm>
          <a:solidFill>
            <a:schemeClr val="bg1"/>
          </a:solidFill>
        </p:spPr>
        <p:txBody>
          <a:bodyPr>
            <a:normAutofit/>
          </a:bodyPr>
          <a:lstStyle/>
          <a:p>
            <a:r>
              <a:rPr lang="en-US" sz="2800" b="1" dirty="0"/>
              <a:t>CHAPTER TWO: FINANCIAL STATEMENT AUDIT</a:t>
            </a:r>
            <a:endParaRPr lang="en-US" sz="2800" dirty="0"/>
          </a:p>
        </p:txBody>
      </p:sp>
      <p:sp>
        <p:nvSpPr>
          <p:cNvPr id="3" name="Subtitle 2"/>
          <p:cNvSpPr>
            <a:spLocks noGrp="1"/>
          </p:cNvSpPr>
          <p:nvPr>
            <p:ph type="subTitle" idx="1"/>
          </p:nvPr>
        </p:nvSpPr>
        <p:spPr>
          <a:xfrm>
            <a:off x="228600" y="914400"/>
            <a:ext cx="8763000" cy="56388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just"/>
            <a:r>
              <a:rPr lang="en-US" sz="3000" b="1" dirty="0">
                <a:solidFill>
                  <a:schemeClr val="tx1"/>
                </a:solidFill>
              </a:rPr>
              <a:t>2.1. Audit of Current Assets</a:t>
            </a:r>
            <a:endParaRPr lang="en-US" sz="3000" dirty="0">
              <a:solidFill>
                <a:schemeClr val="tx1"/>
              </a:solidFill>
            </a:endParaRPr>
          </a:p>
          <a:p>
            <a:pPr algn="just">
              <a:buFont typeface="Wingdings" pitchFamily="2" charset="2"/>
              <a:buChar char="§"/>
            </a:pPr>
            <a:r>
              <a:rPr lang="en-US" sz="3000" dirty="0">
                <a:solidFill>
                  <a:schemeClr val="tx1"/>
                </a:solidFill>
              </a:rPr>
              <a:t>Current assets include cash and other assets that can be used or converted into cash within relatively </a:t>
            </a:r>
            <a:r>
              <a:rPr lang="en-US" sz="3000" dirty="0" smtClean="0">
                <a:solidFill>
                  <a:schemeClr val="tx1"/>
                </a:solidFill>
              </a:rPr>
              <a:t>short period </a:t>
            </a:r>
            <a:r>
              <a:rPr lang="en-US" sz="3000" dirty="0">
                <a:solidFill>
                  <a:schemeClr val="tx1"/>
                </a:solidFill>
              </a:rPr>
              <a:t>of time usually one year or one operating cycle.</a:t>
            </a:r>
          </a:p>
          <a:p>
            <a:pPr algn="just">
              <a:buFont typeface="Wingdings" pitchFamily="2" charset="2"/>
              <a:buChar char="§"/>
            </a:pPr>
            <a:r>
              <a:rPr lang="en-US" sz="3000" dirty="0" smtClean="0">
                <a:solidFill>
                  <a:schemeClr val="tx1"/>
                </a:solidFill>
              </a:rPr>
              <a:t>Validate  </a:t>
            </a:r>
            <a:r>
              <a:rPr lang="en-US" sz="3000" dirty="0">
                <a:solidFill>
                  <a:schemeClr val="tx1"/>
                </a:solidFill>
              </a:rPr>
              <a:t>the transaction and balance related audit objectives</a:t>
            </a:r>
            <a:r>
              <a:rPr lang="en-US" sz="3000" dirty="0" smtClean="0">
                <a:solidFill>
                  <a:schemeClr val="tx1"/>
                </a:solidFill>
              </a:rPr>
              <a:t>.</a:t>
            </a:r>
          </a:p>
          <a:p>
            <a:pPr algn="just">
              <a:buFont typeface="Wingdings" pitchFamily="2" charset="2"/>
              <a:buChar char="§"/>
            </a:pPr>
            <a:r>
              <a:rPr lang="en-US" sz="3000" dirty="0" smtClean="0">
                <a:solidFill>
                  <a:schemeClr val="tx1"/>
                </a:solidFill>
              </a:rPr>
              <a:t> </a:t>
            </a:r>
            <a:r>
              <a:rPr lang="en-US" sz="3000" dirty="0">
                <a:solidFill>
                  <a:schemeClr val="tx1"/>
                </a:solidFill>
              </a:rPr>
              <a:t>The first procedure is a transaction test (TA) which enables the auditor to evaluate the design and implications of internal control over cash. </a:t>
            </a:r>
            <a:endParaRPr lang="en-US" sz="3000" dirty="0" smtClean="0">
              <a:solidFill>
                <a:schemeClr val="tx1"/>
              </a:solidFill>
            </a:endParaRPr>
          </a:p>
          <a:p>
            <a:pPr algn="just">
              <a:buFont typeface="Wingdings" pitchFamily="2" charset="2"/>
              <a:buChar char="§"/>
            </a:pPr>
            <a:r>
              <a:rPr lang="en-US" sz="3000" dirty="0" smtClean="0">
                <a:solidFill>
                  <a:schemeClr val="tx1"/>
                </a:solidFill>
              </a:rPr>
              <a:t>The </a:t>
            </a:r>
            <a:r>
              <a:rPr lang="en-US" sz="3000" dirty="0">
                <a:solidFill>
                  <a:schemeClr val="tx1"/>
                </a:solidFill>
              </a:rPr>
              <a:t>second procedure is test of </a:t>
            </a:r>
            <a:r>
              <a:rPr lang="en-US" sz="3000" dirty="0" smtClean="0">
                <a:solidFill>
                  <a:schemeClr val="tx1"/>
                </a:solidFill>
              </a:rPr>
              <a:t>balance</a:t>
            </a:r>
          </a:p>
          <a:p>
            <a:pPr algn="just">
              <a:buFont typeface="Wingdings" pitchFamily="2" charset="2"/>
              <a:buChar char="§"/>
            </a:pPr>
            <a:r>
              <a:rPr lang="en-US" sz="3000" b="1" dirty="0" smtClean="0">
                <a:solidFill>
                  <a:schemeClr val="tx1"/>
                </a:solidFill>
              </a:rPr>
              <a:t>WHAT IS CASH? </a:t>
            </a:r>
            <a:endParaRPr lang="en-US" sz="3000" b="1" dirty="0">
              <a:solidFill>
                <a:schemeClr val="tx1"/>
              </a:solidFill>
            </a:endParaRPr>
          </a:p>
          <a:p>
            <a:pPr algn="l"/>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639762"/>
          </a:xfrm>
        </p:spPr>
        <p:txBody>
          <a:bodyPr>
            <a:normAutofit fontScale="90000"/>
          </a:bodyPr>
          <a:lstStyle/>
          <a:p>
            <a:pPr algn="r"/>
            <a:r>
              <a:rPr lang="en-US" dirty="0" smtClean="0"/>
              <a:t>Conti…</a:t>
            </a:r>
            <a:endParaRPr lang="en-US" dirty="0"/>
          </a:p>
        </p:txBody>
      </p:sp>
      <p:sp>
        <p:nvSpPr>
          <p:cNvPr id="3" name="Content Placeholder 2"/>
          <p:cNvSpPr>
            <a:spLocks noGrp="1"/>
          </p:cNvSpPr>
          <p:nvPr>
            <p:ph idx="1"/>
          </p:nvPr>
        </p:nvSpPr>
        <p:spPr>
          <a:xfrm>
            <a:off x="228600" y="914400"/>
            <a:ext cx="8763000" cy="5715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en-US" b="1" dirty="0"/>
              <a:t>Cutoff:</a:t>
            </a:r>
            <a:r>
              <a:rPr lang="en-US" dirty="0"/>
              <a:t> </a:t>
            </a:r>
            <a:r>
              <a:rPr lang="en-US" dirty="0" smtClean="0"/>
              <a:t>cash receipts </a:t>
            </a:r>
            <a:r>
              <a:rPr lang="en-US" dirty="0"/>
              <a:t>are recorded in the correct period</a:t>
            </a:r>
            <a:r>
              <a:rPr lang="en-US" dirty="0" smtClean="0"/>
              <a:t>.</a:t>
            </a:r>
          </a:p>
          <a:p>
            <a:r>
              <a:rPr lang="en-US" b="1" dirty="0"/>
              <a:t>Presentation and </a:t>
            </a:r>
            <a:r>
              <a:rPr lang="en-US" b="1" dirty="0" smtClean="0"/>
              <a:t>disclosure</a:t>
            </a:r>
            <a:r>
              <a:rPr lang="en-US" b="1" dirty="0"/>
              <a:t>: </a:t>
            </a:r>
            <a:r>
              <a:rPr lang="en-US" dirty="0" smtClean="0"/>
              <a:t>receipts </a:t>
            </a:r>
            <a:r>
              <a:rPr lang="en-US" dirty="0"/>
              <a:t>are credited to the proper account, e.g. sales, accounts receivable</a:t>
            </a:r>
            <a:r>
              <a:rPr lang="en-US" dirty="0" smtClean="0"/>
              <a:t>.</a:t>
            </a:r>
          </a:p>
          <a:p>
            <a:r>
              <a:rPr lang="en-US" b="1" dirty="0"/>
              <a:t>Accuracy: </a:t>
            </a:r>
            <a:r>
              <a:rPr lang="en-US" dirty="0"/>
              <a:t>The audit concern here is that cash receipts journal amounts are correctly posted to the Accounts Receivable Subsidiary Ledger and the General Ledger Cash account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b="1" i="1" dirty="0"/>
              <a:t>B</a:t>
            </a:r>
            <a:r>
              <a:rPr lang="en-US" b="1" i="1" dirty="0" smtClean="0"/>
              <a:t>. Auditing </a:t>
            </a:r>
            <a:r>
              <a:rPr lang="en-US" b="1" i="1" dirty="0"/>
              <a:t>Cash Payment</a:t>
            </a:r>
            <a:endParaRPr lang="en-US" dirty="0"/>
          </a:p>
        </p:txBody>
      </p:sp>
      <p:sp>
        <p:nvSpPr>
          <p:cNvPr id="3" name="Content Placeholder 2"/>
          <p:cNvSpPr>
            <a:spLocks noGrp="1"/>
          </p:cNvSpPr>
          <p:nvPr>
            <p:ph idx="1"/>
          </p:nvPr>
        </p:nvSpPr>
        <p:spPr>
          <a:xfrm>
            <a:off x="228600" y="1600200"/>
            <a:ext cx="8686800" cy="51054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b="1" dirty="0" smtClean="0"/>
              <a:t>Existence/occurrence</a:t>
            </a:r>
          </a:p>
          <a:p>
            <a:r>
              <a:rPr lang="en-US" b="1" dirty="0" smtClean="0"/>
              <a:t>Completeness</a:t>
            </a:r>
          </a:p>
          <a:p>
            <a:r>
              <a:rPr lang="en-US" b="1" dirty="0"/>
              <a:t>Rights and </a:t>
            </a:r>
            <a:r>
              <a:rPr lang="en-US" b="1" dirty="0" smtClean="0"/>
              <a:t>obligations</a:t>
            </a:r>
          </a:p>
          <a:p>
            <a:r>
              <a:rPr lang="en-US" b="1" dirty="0" smtClean="0"/>
              <a:t>Valuation</a:t>
            </a:r>
          </a:p>
          <a:p>
            <a:r>
              <a:rPr lang="en-US" b="1" dirty="0"/>
              <a:t>Cutoff:</a:t>
            </a:r>
            <a:r>
              <a:rPr lang="en-US" dirty="0"/>
              <a:t> </a:t>
            </a:r>
            <a:endParaRPr lang="en-US" dirty="0" smtClean="0"/>
          </a:p>
          <a:p>
            <a:r>
              <a:rPr lang="en-US" b="1" dirty="0"/>
              <a:t>Presentation and </a:t>
            </a:r>
            <a:r>
              <a:rPr lang="en-US" b="1" dirty="0" smtClean="0"/>
              <a:t>Disclosure</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458200" cy="762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r>
              <a:rPr lang="en-US" sz="3600" b="1" i="1" dirty="0" smtClean="0">
                <a:solidFill>
                  <a:srgbClr val="002060"/>
                </a:solidFill>
              </a:rPr>
              <a:t/>
            </a:r>
            <a:br>
              <a:rPr lang="en-US" sz="3600" b="1" i="1" dirty="0" smtClean="0">
                <a:solidFill>
                  <a:srgbClr val="002060"/>
                </a:solidFill>
              </a:rPr>
            </a:br>
            <a:r>
              <a:rPr lang="en-US" sz="3600" b="1" i="1" dirty="0" smtClean="0">
                <a:solidFill>
                  <a:srgbClr val="002060"/>
                </a:solidFill>
              </a:rPr>
              <a:t>C</a:t>
            </a:r>
            <a:r>
              <a:rPr lang="en-US" sz="3600" b="1" i="1" dirty="0">
                <a:solidFill>
                  <a:srgbClr val="002060"/>
                </a:solidFill>
              </a:rPr>
              <a:t>. Auditing Cash on Hand and Cash in Bank</a:t>
            </a:r>
            <a:r>
              <a:rPr lang="en-US" sz="3600" b="1" dirty="0">
                <a:solidFill>
                  <a:srgbClr val="002060"/>
                </a:solidFill>
              </a:rPr>
              <a:t/>
            </a:r>
            <a:br>
              <a:rPr lang="en-US" sz="3600" b="1" dirty="0">
                <a:solidFill>
                  <a:srgbClr val="002060"/>
                </a:solidFill>
              </a:rPr>
            </a:br>
            <a:endParaRPr lang="en-US" sz="3600" b="1" dirty="0">
              <a:solidFill>
                <a:srgbClr val="002060"/>
              </a:solidFill>
            </a:endParaRPr>
          </a:p>
        </p:txBody>
      </p:sp>
      <p:sp>
        <p:nvSpPr>
          <p:cNvPr id="3" name="Content Placeholder 2"/>
          <p:cNvSpPr>
            <a:spLocks noGrp="1"/>
          </p:cNvSpPr>
          <p:nvPr>
            <p:ph idx="1"/>
          </p:nvPr>
        </p:nvSpPr>
        <p:spPr>
          <a:xfrm>
            <a:off x="228600" y="990600"/>
            <a:ext cx="8763000" cy="5638800"/>
          </a:xfrm>
          <a:ln>
            <a:noFill/>
          </a:ln>
          <a:effectLst>
            <a:glow rad="63500">
              <a:schemeClr val="accent1">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r>
              <a:rPr lang="en-US" sz="2400" b="1" dirty="0"/>
              <a:t>Existence/occurrence</a:t>
            </a:r>
            <a:r>
              <a:rPr lang="en-US" sz="2400" dirty="0"/>
              <a:t>: The specific audit objective is to determine that all cash balances exist and that cash is not overstated</a:t>
            </a:r>
          </a:p>
          <a:p>
            <a:r>
              <a:rPr lang="en-US" sz="2400" dirty="0"/>
              <a:t>a) </a:t>
            </a:r>
            <a:r>
              <a:rPr lang="en-US" sz="2400" b="1" i="1" dirty="0"/>
              <a:t>Count cash on hand</a:t>
            </a:r>
            <a:r>
              <a:rPr lang="en-US" sz="2400" i="1" dirty="0"/>
              <a:t>:</a:t>
            </a:r>
            <a:r>
              <a:rPr lang="en-US" sz="2400" dirty="0"/>
              <a:t> </a:t>
            </a:r>
            <a:r>
              <a:rPr lang="en-US" sz="2400" b="1" dirty="0"/>
              <a:t>All balances should be counted at once</a:t>
            </a:r>
            <a:r>
              <a:rPr lang="en-US" sz="2400" dirty="0"/>
              <a:t>. </a:t>
            </a:r>
            <a:endParaRPr lang="en-US" sz="2400" dirty="0" smtClean="0"/>
          </a:p>
          <a:p>
            <a:r>
              <a:rPr lang="en-US" sz="2400" dirty="0" smtClean="0"/>
              <a:t>This </a:t>
            </a:r>
            <a:r>
              <a:rPr lang="en-US" sz="2400" dirty="0"/>
              <a:t>is to prevent the client from </a:t>
            </a:r>
            <a:r>
              <a:rPr lang="en-US" sz="2400" b="1" dirty="0"/>
              <a:t>moving cash from one branch to another and having it include in the count two or more times</a:t>
            </a:r>
            <a:r>
              <a:rPr lang="en-US" sz="2400" dirty="0"/>
              <a:t>. </a:t>
            </a:r>
            <a:endParaRPr lang="en-US" sz="2400" dirty="0" smtClean="0"/>
          </a:p>
          <a:p>
            <a:r>
              <a:rPr lang="en-US" sz="2800" b="1" dirty="0" smtClean="0"/>
              <a:t>If </a:t>
            </a:r>
            <a:r>
              <a:rPr lang="en-US" sz="2800" b="1" dirty="0"/>
              <a:t>it is impossible to count all locations at one time, each cash box should be sealed after counting and the auditor should check that the seals are still intact after completing the count</a:t>
            </a:r>
            <a:r>
              <a:rPr lang="en-US" sz="2800" b="1" dirty="0" smtClean="0"/>
              <a:t>.</a:t>
            </a:r>
          </a:p>
          <a:p>
            <a:r>
              <a:rPr lang="en-US" sz="2400" dirty="0" smtClean="0"/>
              <a:t>It </a:t>
            </a:r>
            <a:r>
              <a:rPr lang="en-US" sz="2400" dirty="0"/>
              <a:t>is very important that the cash custodian be present at all times during the count</a:t>
            </a:r>
            <a:r>
              <a:rPr lang="en-US" sz="2400" dirty="0" smtClean="0"/>
              <a:t>.</a:t>
            </a:r>
          </a:p>
          <a:p>
            <a:r>
              <a:rPr lang="en-US" sz="2400" dirty="0" smtClean="0"/>
              <a:t> </a:t>
            </a:r>
            <a:r>
              <a:rPr lang="en-US" sz="2400" dirty="0"/>
              <a:t>After the count, the auditor should ask the custodian to sign the paper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639762"/>
          </a:xfrm>
        </p:spPr>
        <p:txBody>
          <a:bodyPr>
            <a:normAutofit fontScale="90000"/>
          </a:bodyPr>
          <a:lstStyle/>
          <a:p>
            <a:pPr algn="r"/>
            <a:r>
              <a:rPr lang="en-US" dirty="0" smtClean="0"/>
              <a:t>Conti…</a:t>
            </a:r>
            <a:endParaRPr lang="en-US" dirty="0"/>
          </a:p>
        </p:txBody>
      </p:sp>
      <p:sp>
        <p:nvSpPr>
          <p:cNvPr id="3" name="Content Placeholder 2"/>
          <p:cNvSpPr>
            <a:spLocks noGrp="1"/>
          </p:cNvSpPr>
          <p:nvPr>
            <p:ph idx="1"/>
          </p:nvPr>
        </p:nvSpPr>
        <p:spPr>
          <a:xfrm>
            <a:off x="304800" y="1066800"/>
            <a:ext cx="8610600" cy="5410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buFont typeface="Wingdings" pitchFamily="2" charset="2"/>
              <a:buChar char="Ø"/>
            </a:pPr>
            <a:r>
              <a:rPr lang="en-US" b="1" i="1" dirty="0"/>
              <a:t>Petty cash funds</a:t>
            </a:r>
            <a:r>
              <a:rPr lang="en-US" b="1" dirty="0"/>
              <a:t> should be counted on surprise basis, some times before year </a:t>
            </a:r>
            <a:r>
              <a:rPr lang="en-US" b="1" dirty="0" smtClean="0"/>
              <a:t>end.</a:t>
            </a:r>
          </a:p>
          <a:p>
            <a:pPr>
              <a:buFont typeface="Wingdings" pitchFamily="2" charset="2"/>
              <a:buChar char="Ø"/>
            </a:pPr>
            <a:r>
              <a:rPr lang="en-US" dirty="0" smtClean="0"/>
              <a:t>The </a:t>
            </a:r>
            <a:r>
              <a:rPr lang="en-US" dirty="0"/>
              <a:t>reason for this is to detect if the petty cash custodian is borrowing from the cash box. </a:t>
            </a:r>
            <a:endParaRPr lang="en-US" dirty="0" smtClean="0"/>
          </a:p>
          <a:p>
            <a:pPr>
              <a:buFont typeface="Wingdings" pitchFamily="2" charset="2"/>
              <a:buChar char="Ø"/>
            </a:pPr>
            <a:r>
              <a:rPr lang="en-US" b="1" dirty="0" smtClean="0"/>
              <a:t>If </a:t>
            </a:r>
            <a:r>
              <a:rPr lang="en-US" b="1" dirty="0"/>
              <a:t>the cashier knows the date on which the auditor will count cash, she /he can borrow </a:t>
            </a:r>
            <a:r>
              <a:rPr lang="en-US" b="1" dirty="0" smtClean="0"/>
              <a:t>money </a:t>
            </a:r>
            <a:r>
              <a:rPr lang="en-US" b="1" dirty="0"/>
              <a:t>from friends to make up the balance for the auditors count, and then take the money out of the box after the auditor leaves.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228600" y="838200"/>
            <a:ext cx="8686800" cy="5791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70000" lnSpcReduction="20000"/>
          </a:bodyPr>
          <a:lstStyle/>
          <a:p>
            <a:r>
              <a:rPr lang="en-US" dirty="0" smtClean="0"/>
              <a:t>B) </a:t>
            </a:r>
            <a:r>
              <a:rPr lang="en-US" b="1" i="1" dirty="0"/>
              <a:t>Confirm bank account balances</a:t>
            </a:r>
            <a:r>
              <a:rPr lang="en-US" i="1" dirty="0"/>
              <a:t>:</a:t>
            </a:r>
            <a:r>
              <a:rPr lang="en-US" dirty="0"/>
              <a:t> Even though the balance in bank can be determined by referring to the bank statement, standard practices requires that </a:t>
            </a:r>
            <a:r>
              <a:rPr lang="en-US" dirty="0">
                <a:solidFill>
                  <a:srgbClr val="FF0000"/>
                </a:solidFill>
              </a:rPr>
              <a:t>independent confirmation of the bank balance be obtained directly from the bank</a:t>
            </a:r>
            <a:r>
              <a:rPr lang="en-US" dirty="0"/>
              <a:t>.</a:t>
            </a:r>
          </a:p>
          <a:p>
            <a:r>
              <a:rPr lang="en-US" dirty="0"/>
              <a:t>c) </a:t>
            </a:r>
            <a:r>
              <a:rPr lang="en-US" b="1" i="1" dirty="0"/>
              <a:t>Obtain cutoff bank statement:</a:t>
            </a:r>
            <a:r>
              <a:rPr lang="en-US" dirty="0"/>
              <a:t> </a:t>
            </a:r>
            <a:r>
              <a:rPr lang="en-US" dirty="0">
                <a:solidFill>
                  <a:srgbClr val="FF0000"/>
                </a:solidFill>
              </a:rPr>
              <a:t>cut off bank statement is a partial statement which covers the first week or two in the next fiscal year</a:t>
            </a:r>
            <a:r>
              <a:rPr lang="en-US" dirty="0" smtClean="0">
                <a:solidFill>
                  <a:srgbClr val="FF0000"/>
                </a:solidFill>
              </a:rPr>
              <a:t>.</a:t>
            </a:r>
          </a:p>
          <a:p>
            <a:r>
              <a:rPr lang="en-US" dirty="0" smtClean="0">
                <a:solidFill>
                  <a:srgbClr val="FF0000"/>
                </a:solidFill>
              </a:rPr>
              <a:t> </a:t>
            </a:r>
            <a:r>
              <a:rPr lang="en-US" dirty="0"/>
              <a:t>It is sent </a:t>
            </a:r>
            <a:r>
              <a:rPr lang="en-US" b="1" dirty="0">
                <a:solidFill>
                  <a:srgbClr val="00B0F0"/>
                </a:solidFill>
              </a:rPr>
              <a:t>directly to the auditor so that the client has no opportunity to alter it</a:t>
            </a:r>
            <a:r>
              <a:rPr lang="en-US" dirty="0"/>
              <a:t>. </a:t>
            </a:r>
            <a:endParaRPr lang="en-US" dirty="0" smtClean="0"/>
          </a:p>
          <a:p>
            <a:r>
              <a:rPr lang="en-US" dirty="0" smtClean="0"/>
              <a:t>The </a:t>
            </a:r>
            <a:r>
              <a:rPr lang="en-US" dirty="0"/>
              <a:t>auditor will use it especially in testing the bank reconciliation</a:t>
            </a:r>
          </a:p>
          <a:p>
            <a:r>
              <a:rPr lang="en-US" dirty="0"/>
              <a:t>d) </a:t>
            </a:r>
            <a:r>
              <a:rPr lang="en-US" b="1" i="1" dirty="0"/>
              <a:t>Test bank reconciliation:</a:t>
            </a:r>
            <a:r>
              <a:rPr lang="en-US" dirty="0"/>
              <a:t> </a:t>
            </a:r>
            <a:endParaRPr lang="en-US" dirty="0" smtClean="0"/>
          </a:p>
          <a:p>
            <a:r>
              <a:rPr lang="en-US" dirty="0" smtClean="0"/>
              <a:t>The </a:t>
            </a:r>
            <a:r>
              <a:rPr lang="en-US" dirty="0"/>
              <a:t>auditor should thoroughly test the bank reconciliation prepared by the clients by doing the following.</a:t>
            </a:r>
          </a:p>
          <a:p>
            <a:pPr lvl="0"/>
            <a:r>
              <a:rPr lang="en-US" i="1" dirty="0"/>
              <a:t>Compare the balance per bank on the reconciliation to the bank confirmation and to the beginning balance on the cutoff statement.</a:t>
            </a:r>
            <a:endParaRPr lang="en-US" dirty="0"/>
          </a:p>
          <a:p>
            <a:pPr lvl="0"/>
            <a:r>
              <a:rPr lang="en-US" i="1" dirty="0"/>
              <a:t>Foot the column of numbers</a:t>
            </a:r>
            <a:endParaRPr lang="en-US" dirty="0"/>
          </a:p>
          <a:p>
            <a:pPr lvl="0"/>
            <a:r>
              <a:rPr lang="en-US" i="1" dirty="0"/>
              <a:t>Traces outstanding checks and deposit in transit to the cut off statement</a:t>
            </a:r>
            <a:endParaRPr lang="en-US" dirty="0"/>
          </a:p>
          <a:p>
            <a:r>
              <a:rPr lang="en-US" i="1" dirty="0"/>
              <a:t>Compare checks and deposits on the cut off statement with the bank reconciliation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228600" y="1066800"/>
            <a:ext cx="8686800" cy="55626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70000" lnSpcReduction="20000"/>
          </a:bodyPr>
          <a:lstStyle/>
          <a:p>
            <a:pPr>
              <a:buNone/>
            </a:pPr>
            <a:r>
              <a:rPr lang="en-US" b="1" dirty="0" smtClean="0"/>
              <a:t>        Completeness</a:t>
            </a:r>
            <a:r>
              <a:rPr lang="en-US" dirty="0"/>
              <a:t>: </a:t>
            </a:r>
            <a:endParaRPr lang="en-US" dirty="0" smtClean="0"/>
          </a:p>
          <a:p>
            <a:pPr>
              <a:buFont typeface="Wingdings" pitchFamily="2" charset="2"/>
              <a:buChar char="ü"/>
            </a:pPr>
            <a:r>
              <a:rPr lang="en-US" dirty="0" smtClean="0"/>
              <a:t>The </a:t>
            </a:r>
            <a:r>
              <a:rPr lang="en-US" dirty="0"/>
              <a:t>specific objective in this case is </a:t>
            </a:r>
            <a:r>
              <a:rPr lang="en-US" b="1" dirty="0">
                <a:solidFill>
                  <a:srgbClr val="C00000"/>
                </a:solidFill>
              </a:rPr>
              <a:t>to determine whether all cash balances have been recorded or cash was not </a:t>
            </a:r>
            <a:r>
              <a:rPr lang="en-US" b="1" dirty="0" smtClean="0">
                <a:solidFill>
                  <a:srgbClr val="C00000"/>
                </a:solidFill>
              </a:rPr>
              <a:t>understated</a:t>
            </a:r>
          </a:p>
          <a:p>
            <a:pPr>
              <a:buNone/>
            </a:pPr>
            <a:r>
              <a:rPr lang="en-US" b="1" dirty="0" smtClean="0"/>
              <a:t>        Rights </a:t>
            </a:r>
            <a:r>
              <a:rPr lang="en-US" b="1" dirty="0"/>
              <a:t>and obligations</a:t>
            </a:r>
            <a:r>
              <a:rPr lang="en-US" dirty="0"/>
              <a:t>: </a:t>
            </a:r>
            <a:endParaRPr lang="en-US" dirty="0" smtClean="0"/>
          </a:p>
          <a:p>
            <a:pPr>
              <a:buFont typeface="Wingdings" pitchFamily="2" charset="2"/>
              <a:buChar char="ü"/>
            </a:pPr>
            <a:r>
              <a:rPr lang="en-US" dirty="0" smtClean="0"/>
              <a:t>The </a:t>
            </a:r>
            <a:r>
              <a:rPr lang="en-US" dirty="0"/>
              <a:t>use of cash is not restricted for cash on hand, of course, there is no audit testing for </a:t>
            </a:r>
            <a:r>
              <a:rPr lang="en-US" dirty="0" smtClean="0"/>
              <a:t>rights</a:t>
            </a:r>
          </a:p>
          <a:p>
            <a:pPr>
              <a:buNone/>
            </a:pPr>
            <a:r>
              <a:rPr lang="en-US" b="1" dirty="0" smtClean="0"/>
              <a:t>     Valuation</a:t>
            </a:r>
            <a:r>
              <a:rPr lang="en-US" dirty="0"/>
              <a:t>: is not an issue, </a:t>
            </a:r>
            <a:r>
              <a:rPr lang="en-US" sz="3400" b="1" dirty="0">
                <a:solidFill>
                  <a:srgbClr val="C00000"/>
                </a:solidFill>
              </a:rPr>
              <a:t>except for foreign currency balances</a:t>
            </a:r>
            <a:endParaRPr lang="en-US" b="1" dirty="0">
              <a:solidFill>
                <a:srgbClr val="C00000"/>
              </a:solidFill>
            </a:endParaRPr>
          </a:p>
          <a:p>
            <a:pPr>
              <a:buFont typeface="Wingdings" pitchFamily="2" charset="2"/>
              <a:buChar char="ü"/>
            </a:pPr>
            <a:r>
              <a:rPr lang="en-US" b="1" dirty="0"/>
              <a:t>Cutoff: </a:t>
            </a:r>
            <a:r>
              <a:rPr lang="en-US" dirty="0"/>
              <a:t> is not an issue except as discussed in the receipt	</a:t>
            </a:r>
          </a:p>
          <a:p>
            <a:pPr>
              <a:buNone/>
            </a:pPr>
            <a:r>
              <a:rPr lang="en-US" b="1" dirty="0" smtClean="0"/>
              <a:t>     Presentation </a:t>
            </a:r>
            <a:r>
              <a:rPr lang="en-US" b="1" dirty="0"/>
              <a:t>and disclosure</a:t>
            </a:r>
            <a:r>
              <a:rPr lang="en-US" dirty="0"/>
              <a:t>: </a:t>
            </a:r>
            <a:endParaRPr lang="en-US" dirty="0" smtClean="0"/>
          </a:p>
          <a:p>
            <a:pPr>
              <a:buFont typeface="Wingdings" pitchFamily="2" charset="2"/>
              <a:buChar char="ü"/>
            </a:pPr>
            <a:r>
              <a:rPr lang="en-US" dirty="0" smtClean="0">
                <a:solidFill>
                  <a:srgbClr val="C00000"/>
                </a:solidFill>
              </a:rPr>
              <a:t>To  </a:t>
            </a:r>
            <a:r>
              <a:rPr lang="en-US" dirty="0">
                <a:solidFill>
                  <a:srgbClr val="C00000"/>
                </a:solidFill>
              </a:rPr>
              <a:t>determine whether all cash balances are really cash rather than investment in bonds etc and whether sufficient disclosure is provided. </a:t>
            </a:r>
            <a:r>
              <a:rPr lang="en-US" b="1" dirty="0">
                <a:solidFill>
                  <a:srgbClr val="002060"/>
                </a:solidFill>
              </a:rPr>
              <a:t>Some of the Items to be disclosed are</a:t>
            </a:r>
            <a:r>
              <a:rPr lang="en-US" dirty="0">
                <a:solidFill>
                  <a:srgbClr val="C00000"/>
                </a:solidFill>
              </a:rPr>
              <a:t>:</a:t>
            </a:r>
          </a:p>
          <a:p>
            <a:pPr lvl="0">
              <a:buFont typeface="Wingdings" pitchFamily="2" charset="2"/>
              <a:buChar char="ü"/>
            </a:pPr>
            <a:r>
              <a:rPr lang="en-US" i="1" dirty="0">
                <a:solidFill>
                  <a:srgbClr val="C00000"/>
                </a:solidFill>
              </a:rPr>
              <a:t>Certificate of deposit</a:t>
            </a:r>
            <a:endParaRPr lang="en-US" dirty="0">
              <a:solidFill>
                <a:srgbClr val="C00000"/>
              </a:solidFill>
            </a:endParaRPr>
          </a:p>
          <a:p>
            <a:pPr lvl="0">
              <a:buFont typeface="Wingdings" pitchFamily="2" charset="2"/>
              <a:buChar char="ü"/>
            </a:pPr>
            <a:r>
              <a:rPr lang="en-US" i="1" dirty="0">
                <a:solidFill>
                  <a:srgbClr val="C00000"/>
                </a:solidFill>
              </a:rPr>
              <a:t>Sinking fund</a:t>
            </a:r>
            <a:endParaRPr lang="en-US" dirty="0">
              <a:solidFill>
                <a:srgbClr val="C00000"/>
              </a:solidFill>
            </a:endParaRPr>
          </a:p>
          <a:p>
            <a:pPr lvl="0">
              <a:buFont typeface="Wingdings" pitchFamily="2" charset="2"/>
              <a:buChar char="ü"/>
            </a:pPr>
            <a:r>
              <a:rPr lang="en-US" i="1" dirty="0">
                <a:solidFill>
                  <a:srgbClr val="C00000"/>
                </a:solidFill>
              </a:rPr>
              <a:t>Compensating balance</a:t>
            </a:r>
            <a:endParaRPr lang="en-US" dirty="0">
              <a:solidFill>
                <a:srgbClr val="C00000"/>
              </a:solidFill>
            </a:endParaRPr>
          </a:p>
          <a:p>
            <a:pPr lvl="0">
              <a:buFont typeface="Wingdings" pitchFamily="2" charset="2"/>
              <a:buChar char="ü"/>
            </a:pPr>
            <a:r>
              <a:rPr lang="en-US" i="1" dirty="0">
                <a:solidFill>
                  <a:srgbClr val="C00000"/>
                </a:solidFill>
              </a:rPr>
              <a:t>Overdraft</a:t>
            </a:r>
            <a:endParaRPr lang="en-US" dirty="0">
              <a:solidFill>
                <a:srgbClr val="C00000"/>
              </a:solidFill>
            </a:endParaRP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Autofit/>
          </a:bodyPr>
          <a:lstStyle/>
          <a:p>
            <a:r>
              <a:rPr lang="en-US" sz="2800" b="1" dirty="0" smtClean="0"/>
              <a:t/>
            </a:r>
            <a:br>
              <a:rPr lang="en-US" sz="2800" b="1" dirty="0" smtClean="0"/>
            </a:br>
            <a:r>
              <a:rPr lang="en-US" sz="2800" b="1" dirty="0" smtClean="0"/>
              <a:t> Fraud Audit Test for Cash</a:t>
            </a:r>
            <a:r>
              <a:rPr lang="en-US" sz="2800" dirty="0" smtClean="0"/>
              <a:t/>
            </a:r>
            <a:br>
              <a:rPr lang="en-US" sz="2800" dirty="0" smtClean="0"/>
            </a:br>
            <a:endParaRPr lang="en-US" sz="2800" dirty="0"/>
          </a:p>
        </p:txBody>
      </p:sp>
      <p:sp>
        <p:nvSpPr>
          <p:cNvPr id="3" name="Content Placeholder 2"/>
          <p:cNvSpPr>
            <a:spLocks noGrp="1"/>
          </p:cNvSpPr>
          <p:nvPr>
            <p:ph idx="1"/>
          </p:nvPr>
        </p:nvSpPr>
        <p:spPr>
          <a:xfrm>
            <a:off x="457200" y="762000"/>
            <a:ext cx="8382000" cy="59436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85000" lnSpcReduction="10000"/>
          </a:bodyPr>
          <a:lstStyle/>
          <a:p>
            <a:r>
              <a:rPr lang="en-US" b="1" dirty="0" smtClean="0"/>
              <a:t>To  </a:t>
            </a:r>
            <a:r>
              <a:rPr lang="en-US" b="1" dirty="0"/>
              <a:t>detect intentional misstatement of cash account. </a:t>
            </a:r>
          </a:p>
          <a:p>
            <a:pPr>
              <a:buNone/>
            </a:pPr>
            <a:r>
              <a:rPr lang="en-US" b="1" i="1" dirty="0"/>
              <a:t>Common Frauds on Cash Account</a:t>
            </a:r>
            <a:endParaRPr lang="en-US" dirty="0"/>
          </a:p>
          <a:p>
            <a:r>
              <a:rPr lang="en-US" dirty="0"/>
              <a:t>Weak internal control over cash would create opportunity for fraud or defalcation/theft/ of cash</a:t>
            </a:r>
            <a:r>
              <a:rPr lang="en-US" dirty="0" smtClean="0"/>
              <a:t>.</a:t>
            </a:r>
          </a:p>
          <a:p>
            <a:r>
              <a:rPr lang="en-US" dirty="0" smtClean="0"/>
              <a:t> </a:t>
            </a:r>
            <a:r>
              <a:rPr lang="en-US" dirty="0"/>
              <a:t>The most defalcations that call auditors to conduct a test of fraud are</a:t>
            </a:r>
            <a:r>
              <a:rPr lang="en-US" dirty="0" smtClean="0"/>
              <a:t>:</a:t>
            </a:r>
            <a:endParaRPr lang="en-US" dirty="0"/>
          </a:p>
          <a:p>
            <a:pPr lvl="0"/>
            <a:r>
              <a:rPr lang="en-US" i="1" dirty="0"/>
              <a:t>Lapping:</a:t>
            </a:r>
            <a:r>
              <a:rPr lang="en-US" dirty="0"/>
              <a:t> refers to cash collection on account from credit customer may be postponed (delayed). </a:t>
            </a:r>
            <a:endParaRPr lang="en-US" dirty="0" smtClean="0"/>
          </a:p>
          <a:p>
            <a:pPr lvl="0"/>
            <a:r>
              <a:rPr lang="en-US" dirty="0" smtClean="0"/>
              <a:t>This </a:t>
            </a:r>
            <a:r>
              <a:rPr lang="en-US" dirty="0"/>
              <a:t>is usually practiced as a temporary borrowing, but in long run they lead to cover up by more elaborate means. </a:t>
            </a:r>
            <a:endParaRPr lang="en-US" dirty="0" smtClean="0"/>
          </a:p>
          <a:p>
            <a:pPr lvl="0"/>
            <a:r>
              <a:rPr lang="en-US" dirty="0" smtClean="0"/>
              <a:t>This </a:t>
            </a:r>
            <a:r>
              <a:rPr lang="en-US" dirty="0"/>
              <a:t>is possible if a single person is responsible to receive cash from charge customers and keep records for accounts receivable at the same time. </a:t>
            </a:r>
          </a:p>
          <a:p>
            <a:pPr lvl="0"/>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91600" cy="715962"/>
          </a:xfrm>
        </p:spPr>
        <p:txBody>
          <a:bodyPr>
            <a:normAutofit fontScale="90000"/>
          </a:bodyPr>
          <a:lstStyle/>
          <a:p>
            <a:endParaRPr lang="en-US" dirty="0"/>
          </a:p>
        </p:txBody>
      </p:sp>
      <p:sp>
        <p:nvSpPr>
          <p:cNvPr id="3" name="Content Placeholder 2"/>
          <p:cNvSpPr>
            <a:spLocks noGrp="1"/>
          </p:cNvSpPr>
          <p:nvPr>
            <p:ph idx="1"/>
          </p:nvPr>
        </p:nvSpPr>
        <p:spPr>
          <a:xfrm>
            <a:off x="228600" y="1143000"/>
            <a:ext cx="8686800" cy="55626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lvl="0"/>
            <a:r>
              <a:rPr lang="en-US" i="1" dirty="0" smtClean="0">
                <a:solidFill>
                  <a:srgbClr val="C00000"/>
                </a:solidFill>
              </a:rPr>
              <a:t>Check-kitting</a:t>
            </a:r>
            <a:r>
              <a:rPr lang="en-US" i="1" dirty="0" smtClean="0"/>
              <a:t>:</a:t>
            </a:r>
            <a:r>
              <a:rPr lang="en-US" dirty="0" smtClean="0"/>
              <a:t> refers to transferring of check from one bank to another when business has two bank accounts,</a:t>
            </a:r>
          </a:p>
          <a:p>
            <a:pPr lvl="0"/>
            <a:r>
              <a:rPr lang="en-US" dirty="0" smtClean="0"/>
              <a:t> say for example in Commercial Bank of Ethiopia </a:t>
            </a:r>
            <a:r>
              <a:rPr lang="en-US" dirty="0" err="1" smtClean="0"/>
              <a:t>Jimma</a:t>
            </a:r>
            <a:r>
              <a:rPr lang="en-US" dirty="0" smtClean="0"/>
              <a:t> branch and </a:t>
            </a:r>
            <a:r>
              <a:rPr lang="en-US" dirty="0" err="1" smtClean="0"/>
              <a:t>Dashen</a:t>
            </a:r>
            <a:r>
              <a:rPr lang="en-US" dirty="0" smtClean="0"/>
              <a:t> Bank </a:t>
            </a:r>
            <a:r>
              <a:rPr lang="en-US" dirty="0" err="1" smtClean="0"/>
              <a:t>Jimma</a:t>
            </a:r>
            <a:r>
              <a:rPr lang="en-US" dirty="0" smtClean="0"/>
              <a:t> branch check is written to withdraw an account from CBE bank account balance and deposited in </a:t>
            </a:r>
            <a:r>
              <a:rPr lang="en-US" dirty="0" err="1" smtClean="0"/>
              <a:t>Dashen</a:t>
            </a:r>
            <a:r>
              <a:rPr lang="en-US" dirty="0" smtClean="0"/>
              <a:t> Bank account..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304800" y="1066800"/>
            <a:ext cx="8610600" cy="54864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a:buFont typeface="Wingdings" pitchFamily="2" charset="2"/>
              <a:buChar char="Ø"/>
            </a:pPr>
            <a:r>
              <a:rPr lang="en-US" dirty="0" smtClean="0"/>
              <a:t>Due to lag (delay) of time in clearance, the amount deposited in </a:t>
            </a:r>
            <a:r>
              <a:rPr lang="en-US" dirty="0" err="1" smtClean="0"/>
              <a:t>Dashen</a:t>
            </a:r>
            <a:r>
              <a:rPr lang="en-US" dirty="0" smtClean="0"/>
              <a:t> Bank may be reflected immediately in balance of cash account at </a:t>
            </a:r>
            <a:r>
              <a:rPr lang="en-US" dirty="0" err="1" smtClean="0"/>
              <a:t>Dashen</a:t>
            </a:r>
            <a:r>
              <a:rPr lang="en-US" dirty="0" smtClean="0"/>
              <a:t> Bank, but not reflected as deduction from the account at Commercial Bank of Ethiopia account soon. </a:t>
            </a:r>
          </a:p>
          <a:p>
            <a:pPr>
              <a:buFont typeface="Wingdings" pitchFamily="2" charset="2"/>
              <a:buChar char="Ø"/>
            </a:pPr>
            <a:r>
              <a:rPr lang="en-US" dirty="0" smtClean="0"/>
              <a:t>As a result of such technique a casher may cover up cash shortage which an auditor might uncover under normal audit procedure</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lvl="0"/>
            <a:r>
              <a:rPr lang="en-US" i="1" dirty="0" smtClean="0"/>
              <a:t>Window dressing:</a:t>
            </a:r>
            <a:r>
              <a:rPr lang="en-US" dirty="0" smtClean="0"/>
              <a:t> cash shortage or cash position could be improved by holding the cash book open/unclosed/ beyond the closing date to include subsequent cash receipt. </a:t>
            </a:r>
          </a:p>
          <a:p>
            <a:pPr lvl="0"/>
            <a:r>
              <a:rPr lang="en-US" dirty="0" smtClean="0"/>
              <a:t>There are also other kind of frauds such as writing off bad debts, fictions Accounts receivable, casher payable to self, etc</a:t>
            </a:r>
          </a:p>
          <a:p>
            <a:pPr>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200" b="1" dirty="0" smtClean="0"/>
              <a:t/>
            </a:r>
            <a:br>
              <a:rPr lang="en-US" sz="3200" b="1" dirty="0" smtClean="0"/>
            </a:br>
            <a:r>
              <a:rPr lang="en-US" sz="3200" b="1" dirty="0" smtClean="0"/>
              <a:t>2.1.1 Auditing Cash and Cash Equivalent</a:t>
            </a:r>
            <a:r>
              <a:rPr lang="en-US" sz="3200" dirty="0" smtClean="0"/>
              <a:t/>
            </a:r>
            <a:br>
              <a:rPr lang="en-US" sz="3200" dirty="0" smtClean="0"/>
            </a:br>
            <a:endParaRPr lang="en-US" sz="3200" dirty="0"/>
          </a:p>
        </p:txBody>
      </p:sp>
      <p:sp>
        <p:nvSpPr>
          <p:cNvPr id="3" name="Content Placeholder 2"/>
          <p:cNvSpPr>
            <a:spLocks noGrp="1"/>
          </p:cNvSpPr>
          <p:nvPr>
            <p:ph idx="1"/>
          </p:nvPr>
        </p:nvSpPr>
        <p:spPr>
          <a:xfrm>
            <a:off x="457200" y="990600"/>
            <a:ext cx="8382000" cy="55626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algn="just"/>
            <a:r>
              <a:rPr lang="en-US" sz="2800" dirty="0" smtClean="0"/>
              <a:t>Cash </a:t>
            </a:r>
            <a:r>
              <a:rPr lang="en-US" sz="2800" dirty="0"/>
              <a:t>is a medium of exchange that a bank will accept for </a:t>
            </a:r>
            <a:r>
              <a:rPr lang="en-US" sz="2800" dirty="0" smtClean="0"/>
              <a:t>deposit</a:t>
            </a:r>
          </a:p>
          <a:p>
            <a:pPr algn="just"/>
            <a:r>
              <a:rPr lang="en-US" sz="2800" dirty="0" smtClean="0"/>
              <a:t> money  in coins and currency (notes)</a:t>
            </a:r>
          </a:p>
          <a:p>
            <a:pPr algn="just"/>
            <a:r>
              <a:rPr lang="en-US" sz="2800" dirty="0" smtClean="0"/>
              <a:t>Petty  cash</a:t>
            </a:r>
          </a:p>
          <a:p>
            <a:pPr algn="just"/>
            <a:r>
              <a:rPr lang="en-US" sz="2800" dirty="0" smtClean="0"/>
              <a:t>Negotiable  </a:t>
            </a:r>
            <a:r>
              <a:rPr lang="en-US" sz="2800" dirty="0"/>
              <a:t>documents include checks, certificate of deposit, credit card and money orders. </a:t>
            </a:r>
            <a:endParaRPr lang="en-US" sz="2800" dirty="0" smtClean="0"/>
          </a:p>
          <a:p>
            <a:endParaRPr lang="en-US" dirty="0" smtClean="0"/>
          </a:p>
          <a:p>
            <a:endParaRPr lang="en-US" dirty="0"/>
          </a:p>
          <a:p>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534400" cy="609600"/>
          </a:xfrm>
        </p:spPr>
        <p:txBody>
          <a:bodyPr>
            <a:noAutofit/>
          </a:bodyPr>
          <a:lstStyle/>
          <a:p>
            <a:r>
              <a:rPr lang="en-US" sz="3200" b="1" dirty="0" smtClean="0"/>
              <a:t>Fraud Audit Test for Cash</a:t>
            </a:r>
            <a:endParaRPr lang="en-US" sz="3200" dirty="0"/>
          </a:p>
        </p:txBody>
      </p:sp>
      <p:graphicFrame>
        <p:nvGraphicFramePr>
          <p:cNvPr id="4" name="Content Placeholder 3"/>
          <p:cNvGraphicFramePr>
            <a:graphicFrameLocks noGrp="1"/>
          </p:cNvGraphicFramePr>
          <p:nvPr>
            <p:ph idx="1"/>
          </p:nvPr>
        </p:nvGraphicFramePr>
        <p:xfrm>
          <a:off x="228600" y="990601"/>
          <a:ext cx="8458200" cy="5564555"/>
        </p:xfrm>
        <a:graphic>
          <a:graphicData uri="http://schemas.openxmlformats.org/drawingml/2006/table">
            <a:tbl>
              <a:tblPr firstRow="1" bandRow="1">
                <a:tableStyleId>{5C22544A-7EE6-4342-B048-85BDC9FD1C3A}</a:tableStyleId>
              </a:tblPr>
              <a:tblGrid>
                <a:gridCol w="2114550"/>
                <a:gridCol w="6343650"/>
              </a:tblGrid>
              <a:tr h="762328">
                <a:tc>
                  <a:txBody>
                    <a:bodyPr/>
                    <a:lstStyle/>
                    <a:p>
                      <a:pPr marL="0" marR="0" algn="ctr">
                        <a:lnSpc>
                          <a:spcPct val="115000"/>
                        </a:lnSpc>
                        <a:spcBef>
                          <a:spcPts val="0"/>
                        </a:spcBef>
                        <a:spcAft>
                          <a:spcPts val="0"/>
                        </a:spcAft>
                      </a:pPr>
                      <a:r>
                        <a:rPr lang="en-US" sz="2000" b="1" dirty="0">
                          <a:solidFill>
                            <a:schemeClr val="tx1"/>
                          </a:solidFill>
                          <a:latin typeface="Times New Roman"/>
                          <a:ea typeface="Calibri"/>
                          <a:cs typeface="Times New Roman"/>
                        </a:rPr>
                        <a:t>Type of Possible Fraud</a:t>
                      </a:r>
                      <a:endParaRPr lang="en-US" sz="2000" dirty="0">
                        <a:solidFill>
                          <a:schemeClr val="tx1"/>
                        </a:solidFill>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2000" dirty="0">
                        <a:solidFill>
                          <a:schemeClr val="tx1"/>
                        </a:solidFill>
                        <a:latin typeface="Calibri"/>
                        <a:ea typeface="Calibri"/>
                        <a:cs typeface="Times New Roman"/>
                      </a:endParaRPr>
                    </a:p>
                    <a:p>
                      <a:pPr marL="0" marR="0" algn="ctr">
                        <a:lnSpc>
                          <a:spcPct val="115000"/>
                        </a:lnSpc>
                        <a:spcBef>
                          <a:spcPts val="0"/>
                        </a:spcBef>
                        <a:spcAft>
                          <a:spcPts val="0"/>
                        </a:spcAft>
                      </a:pPr>
                      <a:r>
                        <a:rPr lang="en-US" sz="2000" b="1" dirty="0">
                          <a:solidFill>
                            <a:schemeClr val="tx1"/>
                          </a:solidFill>
                          <a:latin typeface="Times New Roman"/>
                          <a:ea typeface="Calibri"/>
                          <a:cs typeface="Times New Roman"/>
                        </a:rPr>
                        <a:t>Possible Audit Test/Procedure</a:t>
                      </a:r>
                      <a:endParaRPr lang="en-US" sz="2000" dirty="0">
                        <a:solidFill>
                          <a:schemeClr val="tx1"/>
                        </a:solidFill>
                        <a:latin typeface="Calibri"/>
                        <a:ea typeface="Calibri"/>
                        <a:cs typeface="Times New Roman"/>
                      </a:endParaRPr>
                    </a:p>
                  </a:txBody>
                  <a:tcPr marL="68580" marR="68580" marT="0" marB="0"/>
                </a:tc>
              </a:tr>
              <a:tr h="762328">
                <a:tc>
                  <a:txBody>
                    <a:bodyPr/>
                    <a:lstStyle/>
                    <a:p>
                      <a:pPr marL="0" marR="0" algn="just">
                        <a:lnSpc>
                          <a:spcPct val="115000"/>
                        </a:lnSpc>
                        <a:spcBef>
                          <a:spcPts val="0"/>
                        </a:spcBef>
                        <a:spcAft>
                          <a:spcPts val="0"/>
                        </a:spcAft>
                      </a:pPr>
                      <a:r>
                        <a:rPr lang="en-US" sz="2000" i="1" dirty="0">
                          <a:solidFill>
                            <a:schemeClr val="tx1"/>
                          </a:solidFill>
                          <a:latin typeface="Times New Roman"/>
                          <a:ea typeface="Calibri"/>
                          <a:cs typeface="Times New Roman"/>
                        </a:rPr>
                        <a:t>Window dressing</a:t>
                      </a:r>
                      <a:endParaRPr lang="en-US" sz="2000" dirty="0">
                        <a:solidFill>
                          <a:schemeClr val="tx1"/>
                        </a:solidFill>
                        <a:latin typeface="Calibri"/>
                        <a:ea typeface="Calibri"/>
                        <a:cs typeface="Times New Roman"/>
                      </a:endParaRPr>
                    </a:p>
                  </a:txBody>
                  <a:tcPr marL="68580" marR="68580" marT="0" marB="0"/>
                </a:tc>
                <a:tc>
                  <a:txBody>
                    <a:bodyPr/>
                    <a:lstStyle/>
                    <a:p>
                      <a:pPr marL="342900" marR="0" lvl="0" indent="-342900" algn="just">
                        <a:lnSpc>
                          <a:spcPct val="115000"/>
                        </a:lnSpc>
                        <a:spcBef>
                          <a:spcPts val="0"/>
                        </a:spcBef>
                        <a:spcAft>
                          <a:spcPts val="0"/>
                        </a:spcAft>
                        <a:buFont typeface="Symbol"/>
                        <a:buChar char=""/>
                      </a:pPr>
                      <a:r>
                        <a:rPr lang="en-US" sz="2000" i="1" dirty="0">
                          <a:solidFill>
                            <a:schemeClr val="tx1"/>
                          </a:solidFill>
                          <a:latin typeface="Times New Roman"/>
                          <a:ea typeface="Calibri"/>
                          <a:cs typeface="Times New Roman"/>
                        </a:rPr>
                        <a:t>Trace deposits in transit to cutoff bank statements to determine deposit date.</a:t>
                      </a:r>
                      <a:endParaRPr lang="en-US" sz="2000" dirty="0">
                        <a:solidFill>
                          <a:schemeClr val="tx1"/>
                        </a:solidFill>
                        <a:latin typeface="Calibri"/>
                        <a:ea typeface="Calibri"/>
                        <a:cs typeface="Times New Roman"/>
                      </a:endParaRPr>
                    </a:p>
                  </a:txBody>
                  <a:tcPr marL="68580" marR="68580" marT="0" marB="0"/>
                </a:tc>
              </a:tr>
              <a:tr h="1901522">
                <a:tc>
                  <a:txBody>
                    <a:bodyPr/>
                    <a:lstStyle/>
                    <a:p>
                      <a:pPr marL="0" marR="0" algn="just">
                        <a:lnSpc>
                          <a:spcPct val="115000"/>
                        </a:lnSpc>
                        <a:spcBef>
                          <a:spcPts val="0"/>
                        </a:spcBef>
                        <a:spcAft>
                          <a:spcPts val="0"/>
                        </a:spcAft>
                      </a:pPr>
                      <a:r>
                        <a:rPr lang="en-US" sz="1600" dirty="0">
                          <a:solidFill>
                            <a:schemeClr val="tx1"/>
                          </a:solidFill>
                        </a:rPr>
                        <a:t>Lapping </a:t>
                      </a:r>
                    </a:p>
                  </a:txBody>
                  <a:tcPr marL="68580" marR="68580" marT="0" marB="0"/>
                </a:tc>
                <a:tc>
                  <a:txBody>
                    <a:bodyPr/>
                    <a:lstStyle/>
                    <a:p>
                      <a:pPr marL="342900" marR="0" lvl="0" indent="-342900" algn="just">
                        <a:lnSpc>
                          <a:spcPct val="115000"/>
                        </a:lnSpc>
                        <a:spcBef>
                          <a:spcPts val="0"/>
                        </a:spcBef>
                        <a:spcAft>
                          <a:spcPts val="0"/>
                        </a:spcAft>
                        <a:buFont typeface="Symbol"/>
                        <a:buChar char=""/>
                      </a:pPr>
                      <a:r>
                        <a:rPr lang="en-US" sz="1600" b="1" dirty="0">
                          <a:solidFill>
                            <a:schemeClr val="tx1"/>
                          </a:solidFill>
                        </a:rPr>
                        <a:t>Confirm accounts receivable and give close attention to exceptions made by customers about payment dates.</a:t>
                      </a:r>
                    </a:p>
                    <a:p>
                      <a:pPr marL="342900" marR="0" lvl="0" indent="-342900" algn="just">
                        <a:lnSpc>
                          <a:spcPct val="115000"/>
                        </a:lnSpc>
                        <a:spcBef>
                          <a:spcPts val="0"/>
                        </a:spcBef>
                        <a:spcAft>
                          <a:spcPts val="0"/>
                        </a:spcAft>
                        <a:buFont typeface="Symbol"/>
                        <a:buChar char=""/>
                      </a:pPr>
                      <a:r>
                        <a:rPr lang="en-US" sz="1600" b="1" dirty="0">
                          <a:solidFill>
                            <a:schemeClr val="tx1"/>
                          </a:solidFill>
                        </a:rPr>
                        <a:t>Make a surprise count of the cash and customers checks on hand</a:t>
                      </a:r>
                    </a:p>
                    <a:p>
                      <a:pPr marL="342900" marR="0" lvl="0" indent="-342900" algn="just">
                        <a:lnSpc>
                          <a:spcPct val="115000"/>
                        </a:lnSpc>
                        <a:spcBef>
                          <a:spcPts val="0"/>
                        </a:spcBef>
                        <a:spcAft>
                          <a:spcPts val="0"/>
                        </a:spcAft>
                        <a:buFont typeface="Symbol"/>
                        <a:buChar char=""/>
                      </a:pPr>
                      <a:r>
                        <a:rPr lang="en-US" sz="1600" b="1" dirty="0">
                          <a:solidFill>
                            <a:schemeClr val="tx1"/>
                          </a:solidFill>
                        </a:rPr>
                        <a:t>Compare the details of remittance lists (if prepared), stamped duplicate deposit slips, and entries in the cash receipts book</a:t>
                      </a:r>
                    </a:p>
                  </a:txBody>
                  <a:tcPr marL="68580" marR="68580" marT="0" marB="0"/>
                </a:tc>
              </a:tr>
              <a:tr h="1516333">
                <a:tc>
                  <a:txBody>
                    <a:bodyPr/>
                    <a:lstStyle/>
                    <a:p>
                      <a:pPr marL="0" marR="0" algn="just">
                        <a:lnSpc>
                          <a:spcPct val="115000"/>
                        </a:lnSpc>
                        <a:spcBef>
                          <a:spcPts val="0"/>
                        </a:spcBef>
                        <a:spcAft>
                          <a:spcPts val="0"/>
                        </a:spcAft>
                      </a:pPr>
                      <a:r>
                        <a:rPr lang="en-US" sz="1600" dirty="0">
                          <a:solidFill>
                            <a:schemeClr val="tx1"/>
                          </a:solidFill>
                        </a:rPr>
                        <a:t>Check-kitting</a:t>
                      </a:r>
                    </a:p>
                  </a:txBody>
                  <a:tcPr marL="68580" marR="68580" marT="0" marB="0"/>
                </a:tc>
                <a:tc>
                  <a:txBody>
                    <a:bodyPr/>
                    <a:lstStyle/>
                    <a:p>
                      <a:pPr marL="342900" marR="0" lvl="0" indent="-342900" algn="just">
                        <a:lnSpc>
                          <a:spcPct val="115000"/>
                        </a:lnSpc>
                        <a:spcBef>
                          <a:spcPts val="0"/>
                        </a:spcBef>
                        <a:spcAft>
                          <a:spcPts val="0"/>
                        </a:spcAft>
                        <a:buFont typeface="Symbol"/>
                        <a:buChar char=""/>
                      </a:pPr>
                      <a:r>
                        <a:rPr lang="en-US" sz="1800" b="1" dirty="0">
                          <a:solidFill>
                            <a:schemeClr val="tx1"/>
                          </a:solidFill>
                        </a:rPr>
                        <a:t>Prepare a schedule of the interbank transfers made for a few days before and after the audit date. </a:t>
                      </a:r>
                    </a:p>
                    <a:p>
                      <a:pPr marL="342900" marR="0" lvl="0" indent="-342900" algn="just">
                        <a:lnSpc>
                          <a:spcPct val="115000"/>
                        </a:lnSpc>
                        <a:spcBef>
                          <a:spcPts val="0"/>
                        </a:spcBef>
                        <a:spcAft>
                          <a:spcPts val="0"/>
                        </a:spcAft>
                        <a:buFont typeface="Symbol"/>
                        <a:buChar char=""/>
                      </a:pPr>
                      <a:r>
                        <a:rPr lang="en-US" sz="1600" b="1" dirty="0">
                          <a:solidFill>
                            <a:schemeClr val="tx1"/>
                          </a:solidFill>
                        </a:rPr>
                        <a:t>Obtain cutoff bank statements directly from the bank covering the seven to ten day period after the balance sheet date.</a:t>
                      </a:r>
                    </a:p>
                  </a:txBody>
                  <a:tcPr marL="68580" marR="68580" marT="0" marB="0"/>
                </a:tc>
              </a:tr>
              <a:tr h="622044">
                <a:tc>
                  <a:txBody>
                    <a:bodyPr/>
                    <a:lstStyle/>
                    <a:p>
                      <a:endParaRPr lang="en-US" sz="2800">
                        <a:solidFill>
                          <a:schemeClr val="tx1"/>
                        </a:solidFill>
                      </a:endParaRPr>
                    </a:p>
                  </a:txBody>
                  <a:tcPr/>
                </a:tc>
                <a:tc>
                  <a:txBody>
                    <a:bodyPr/>
                    <a:lstStyle/>
                    <a:p>
                      <a:endParaRPr lang="en-US" sz="2800" dirty="0">
                        <a:solidFill>
                          <a:schemeClr val="tx1"/>
                        </a:solidFill>
                      </a:endParaRPr>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563562"/>
          </a:xfrm>
          <a:solidFill>
            <a:schemeClr val="bg1"/>
          </a:solidFill>
        </p:spPr>
        <p:txBody>
          <a:bodyPr>
            <a:noAutofit/>
          </a:bodyPr>
          <a:lstStyle/>
          <a:p>
            <a:r>
              <a:rPr lang="en-US" sz="3200" b="1" dirty="0" smtClean="0"/>
              <a:t/>
            </a:r>
            <a:br>
              <a:rPr lang="en-US" sz="3200" b="1" dirty="0" smtClean="0"/>
            </a:br>
            <a:r>
              <a:rPr lang="en-US" sz="3200" b="1" dirty="0" smtClean="0"/>
              <a:t>2.1.2 </a:t>
            </a:r>
            <a:r>
              <a:rPr lang="en-US" sz="3200" b="1" dirty="0"/>
              <a:t>Audit of Accounts Receivables </a:t>
            </a:r>
            <a:r>
              <a:rPr lang="en-US" sz="3200" dirty="0"/>
              <a:t/>
            </a:r>
            <a:br>
              <a:rPr lang="en-US" sz="3200" dirty="0"/>
            </a:br>
            <a:endParaRPr lang="en-US" sz="3200" dirty="0"/>
          </a:p>
        </p:txBody>
      </p:sp>
      <p:sp>
        <p:nvSpPr>
          <p:cNvPr id="3" name="Content Placeholder 2"/>
          <p:cNvSpPr>
            <a:spLocks noGrp="1"/>
          </p:cNvSpPr>
          <p:nvPr>
            <p:ph idx="1"/>
          </p:nvPr>
        </p:nvSpPr>
        <p:spPr>
          <a:xfrm>
            <a:off x="0" y="838200"/>
            <a:ext cx="9144000" cy="5791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en-US" dirty="0" smtClean="0"/>
              <a:t>For many business sales are made on credit </a:t>
            </a:r>
          </a:p>
          <a:p>
            <a:r>
              <a:rPr lang="en-US" dirty="0" smtClean="0"/>
              <a:t>Thus  auditors usually make a due attention in an audit of account receivable</a:t>
            </a:r>
          </a:p>
          <a:p>
            <a:r>
              <a:rPr lang="en-US" dirty="0" smtClean="0"/>
              <a:t>Like those of other accounts, the auditor approaches an audit of receivable in two procedures; </a:t>
            </a:r>
            <a:r>
              <a:rPr lang="en-US" b="1" dirty="0" smtClean="0"/>
              <a:t>first it conducts assessment of internal control or transaction test </a:t>
            </a:r>
            <a:r>
              <a:rPr lang="en-US" dirty="0" smtClean="0"/>
              <a:t>and </a:t>
            </a:r>
            <a:r>
              <a:rPr lang="en-US" b="1" dirty="0" smtClean="0"/>
              <a:t>performs an audit of balance to substantiate the validity of audit objectives.</a:t>
            </a:r>
            <a:endParaRPr lang="en-US"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228600" y="1066800"/>
            <a:ext cx="8610600" cy="55626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en-US" dirty="0" smtClean="0"/>
              <a:t>The  auditor checks the sales and receivable cycle, collection, the discount, allowance and returns offered to customer as well as the process of determining bad debt expense or written-off debt.  </a:t>
            </a:r>
          </a:p>
          <a:p>
            <a:r>
              <a:rPr lang="en-US" dirty="0" smtClean="0"/>
              <a:t>In attaining the overall audit objective, to substantiate the validity of expressed and implied assertion concerning balance of accounts receivable. </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639762"/>
          </a:xfrm>
        </p:spPr>
        <p:txBody>
          <a:bodyPr>
            <a:noAutofit/>
          </a:bodyPr>
          <a:lstStyle/>
          <a:p>
            <a:r>
              <a:rPr lang="en-US" sz="2800" b="1" dirty="0" smtClean="0"/>
              <a:t>Evaluating Internal Control over Accounts Receivable</a:t>
            </a:r>
            <a:endParaRPr lang="en-US" sz="2800" b="1" dirty="0"/>
          </a:p>
        </p:txBody>
      </p:sp>
      <p:sp>
        <p:nvSpPr>
          <p:cNvPr id="3" name="Content Placeholder 2"/>
          <p:cNvSpPr>
            <a:spLocks noGrp="1"/>
          </p:cNvSpPr>
          <p:nvPr>
            <p:ph idx="1"/>
          </p:nvPr>
        </p:nvSpPr>
        <p:spPr>
          <a:xfrm>
            <a:off x="228600" y="838200"/>
            <a:ext cx="8686800" cy="5715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buNone/>
            </a:pPr>
            <a:r>
              <a:rPr lang="en-US" b="1" dirty="0" smtClean="0"/>
              <a:t>Good internal control for receivables includes:</a:t>
            </a:r>
          </a:p>
          <a:p>
            <a:pPr lvl="0"/>
            <a:r>
              <a:rPr lang="en-US" sz="2400" i="1" dirty="0" smtClean="0"/>
              <a:t>Any person who handles or has access to collect from customers should have no other responsibility relating to account receivable.</a:t>
            </a:r>
            <a:endParaRPr lang="en-US" sz="2400" dirty="0" smtClean="0"/>
          </a:p>
          <a:p>
            <a:pPr lvl="0"/>
            <a:r>
              <a:rPr lang="en-US" sz="2400" i="1" dirty="0" smtClean="0"/>
              <a:t>Responsibility for approval of credit to customers, account for returned goods, and allowance for uncollectible accounts should be given to the general manager or high ranking officers.</a:t>
            </a:r>
            <a:endParaRPr lang="en-US" sz="2400" dirty="0" smtClean="0"/>
          </a:p>
          <a:p>
            <a:pPr lvl="0"/>
            <a:r>
              <a:rPr lang="en-US" sz="2400" i="1" dirty="0" smtClean="0"/>
              <a:t>A person authorized to approve non cash credit should under no circumstance have access to cash collection.</a:t>
            </a:r>
            <a:endParaRPr lang="en-US" sz="2400" dirty="0" smtClean="0"/>
          </a:p>
          <a:p>
            <a:pPr lvl="0"/>
            <a:r>
              <a:rPr lang="en-US" sz="2400" i="1" dirty="0" smtClean="0"/>
              <a:t>The handling of cash should be separated from the preparation of the accounting records.</a:t>
            </a:r>
            <a:endParaRPr lang="en-US" sz="2400" dirty="0" smtClean="0"/>
          </a:p>
          <a:p>
            <a:r>
              <a:rPr lang="en-US" sz="2400" b="1" dirty="0" smtClean="0"/>
              <a:t> </a:t>
            </a:r>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228600" y="1066800"/>
            <a:ext cx="8763000" cy="5562600"/>
          </a:xfrm>
          <a:ln>
            <a:noFill/>
          </a:ln>
          <a:effectLst>
            <a:outerShdw blurRad="44450" dist="27940" dir="5400000" algn="ctr">
              <a:srgbClr val="000000">
                <a:alpha val="32000"/>
              </a:srgbClr>
            </a:outerShdw>
            <a:reflection blurRad="6350" stA="52000" endA="300" endPos="35000" dir="5400000" sy="-100000" algn="bl" rotWithShape="0"/>
          </a:effectLst>
          <a:scene3d>
            <a:camera prst="orthographicFront">
              <a:rot lat="0" lon="0" rev="0"/>
            </a:camera>
            <a:lightRig rig="balanced" dir="t">
              <a:rot lat="0" lon="0" rev="8700000"/>
            </a:lightRig>
          </a:scene3d>
          <a:sp3d>
            <a:bevelT w="190500" h="38100"/>
          </a:sp3d>
        </p:spPr>
        <p:txBody>
          <a:bodyPr>
            <a:normAutofit fontScale="85000" lnSpcReduction="20000"/>
          </a:bodyPr>
          <a:lstStyle/>
          <a:p>
            <a:pPr lvl="0">
              <a:buFont typeface="Wingdings" pitchFamily="2" charset="2"/>
              <a:buChar char="Ø"/>
            </a:pPr>
            <a:r>
              <a:rPr lang="en-US" i="1" dirty="0" smtClean="0"/>
              <a:t>A person who opens a mail should make a record in 3 copies of all cash received, retain one copy for himself, send the cash and the second copy to the cashier and send the third copy to accounting department. </a:t>
            </a:r>
          </a:p>
          <a:p>
            <a:pPr lvl="0">
              <a:buFont typeface="Wingdings" pitchFamily="2" charset="2"/>
              <a:buChar char="Ø"/>
            </a:pPr>
            <a:r>
              <a:rPr lang="en-US" i="1" dirty="0" smtClean="0"/>
              <a:t>The cashier will deposit the cash in a bank and send the deposit slip to accounting department. </a:t>
            </a:r>
          </a:p>
          <a:p>
            <a:pPr lvl="0">
              <a:buFont typeface="Wingdings" pitchFamily="2" charset="2"/>
              <a:buChar char="Ø"/>
            </a:pPr>
            <a:r>
              <a:rPr lang="en-US" i="1" dirty="0" smtClean="0"/>
              <a:t>The accounting department will control the cash by comparing the third copy with the deposit slip sent to it.</a:t>
            </a:r>
            <a:endParaRPr lang="en-US" dirty="0" smtClean="0"/>
          </a:p>
          <a:p>
            <a:pPr lvl="0">
              <a:buFont typeface="Wingdings" pitchFamily="2" charset="2"/>
              <a:buChar char="Ø"/>
            </a:pPr>
            <a:r>
              <a:rPr lang="en-US" i="1" dirty="0" smtClean="0"/>
              <a:t>Granting credit, collecting delinquent account, making records (accounting) and cashiering, all should not be granted to a single individual.</a:t>
            </a:r>
            <a:endParaRPr lang="en-US" dirty="0" smtClean="0"/>
          </a:p>
          <a:p>
            <a:pPr lvl="0">
              <a:buFont typeface="Wingdings" pitchFamily="2" charset="2"/>
              <a:buChar char="Ø"/>
            </a:pPr>
            <a:r>
              <a:rPr lang="en-US" i="1" dirty="0" smtClean="0"/>
              <a:t>Using two types of account (subsidiary ledger and general ledger) and assigning recoding in the two accounts to different employees.</a:t>
            </a:r>
            <a:endParaRPr lang="en-US"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411162"/>
          </a:xfrm>
        </p:spPr>
        <p:txBody>
          <a:bodyPr>
            <a:normAutofit fontScale="90000"/>
          </a:bodyPr>
          <a:lstStyle/>
          <a:p>
            <a:endParaRPr lang="en-US" dirty="0"/>
          </a:p>
        </p:txBody>
      </p:sp>
      <p:sp>
        <p:nvSpPr>
          <p:cNvPr id="3" name="Content Placeholder 2"/>
          <p:cNvSpPr>
            <a:spLocks noGrp="1"/>
          </p:cNvSpPr>
          <p:nvPr>
            <p:ph idx="1"/>
          </p:nvPr>
        </p:nvSpPr>
        <p:spPr>
          <a:xfrm>
            <a:off x="228600" y="838200"/>
            <a:ext cx="8686800" cy="60198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85000" lnSpcReduction="10000"/>
          </a:bodyPr>
          <a:lstStyle/>
          <a:p>
            <a:r>
              <a:rPr lang="en-US" b="1" dirty="0" smtClean="0"/>
              <a:t>Test of Control for Account Receivable </a:t>
            </a:r>
            <a:endParaRPr lang="en-US" dirty="0" smtClean="0"/>
          </a:p>
          <a:p>
            <a:pPr>
              <a:buFont typeface="Wingdings" pitchFamily="2" charset="2"/>
              <a:buChar char="Ø"/>
            </a:pPr>
            <a:r>
              <a:rPr lang="en-US" dirty="0" smtClean="0"/>
              <a:t>Test of control should be designed to check that the control procedures are being applied and the objectives are being acceded. In relation to accounts receivable, the following tests can be performed on a sample basis:</a:t>
            </a:r>
          </a:p>
          <a:p>
            <a:pPr lvl="0">
              <a:buFont typeface="Wingdings" pitchFamily="2" charset="2"/>
              <a:buChar char="Ø"/>
            </a:pPr>
            <a:r>
              <a:rPr lang="en-US" dirty="0" smtClean="0"/>
              <a:t>Cary out sequence test checks on invoices, credit notes, shipping/dispatch notes orders to ensure that all items are included and that there are no omissions or duplications.</a:t>
            </a:r>
          </a:p>
          <a:p>
            <a:pPr lvl="0">
              <a:buFont typeface="Wingdings" pitchFamily="2" charset="2"/>
              <a:buChar char="Ø"/>
            </a:pPr>
            <a:r>
              <a:rPr lang="en-US" dirty="0" smtClean="0"/>
              <a:t>Check authorization for the:</a:t>
            </a:r>
          </a:p>
          <a:p>
            <a:pPr lvl="0">
              <a:buFont typeface="Wingdings" pitchFamily="2" charset="2"/>
              <a:buChar char="Ø"/>
            </a:pPr>
            <a:r>
              <a:rPr lang="en-US" i="1" dirty="0" smtClean="0"/>
              <a:t>Acceptance of the order</a:t>
            </a:r>
            <a:endParaRPr lang="en-US" dirty="0" smtClean="0"/>
          </a:p>
          <a:p>
            <a:pPr lvl="0">
              <a:buFont typeface="Wingdings" pitchFamily="2" charset="2"/>
              <a:buChar char="Ø"/>
            </a:pPr>
            <a:r>
              <a:rPr lang="en-US" i="1" dirty="0" smtClean="0"/>
              <a:t>Dispatch of goods</a:t>
            </a:r>
            <a:endParaRPr lang="en-US" dirty="0" smtClean="0"/>
          </a:p>
          <a:p>
            <a:pPr lvl="0">
              <a:buFont typeface="Wingdings" pitchFamily="2" charset="2"/>
              <a:buChar char="Ø"/>
            </a:pPr>
            <a:r>
              <a:rPr lang="en-US" i="1" dirty="0" smtClean="0"/>
              <a:t>Raising of the invoice or credit notes</a:t>
            </a:r>
            <a:endParaRPr lang="en-US" dirty="0" smtClean="0"/>
          </a:p>
          <a:p>
            <a:pPr lvl="0">
              <a:buFont typeface="Wingdings" pitchFamily="2" charset="2"/>
              <a:buChar char="Ø"/>
            </a:pPr>
            <a:r>
              <a:rPr lang="en-US" i="1" dirty="0" smtClean="0"/>
              <a:t>Pricing and discounts</a:t>
            </a:r>
            <a:endParaRPr lang="en-US" dirty="0" smtClean="0"/>
          </a:p>
          <a:p>
            <a:pPr lvl="0">
              <a:buFont typeface="Wingdings" pitchFamily="2" charset="2"/>
              <a:buChar char="Ø"/>
            </a:pPr>
            <a:r>
              <a:rPr lang="en-US" i="1" dirty="0" smtClean="0"/>
              <a:t>Write-off of bad debts</a:t>
            </a:r>
            <a:endParaRPr lang="en-US" dirty="0" smtClean="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5635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152400" y="914400"/>
            <a:ext cx="8763000" cy="5715000"/>
          </a:xfrm>
        </p:spPr>
        <p:txBody>
          <a:bodyPr>
            <a:normAutofit fontScale="77500" lnSpcReduction="20000"/>
          </a:bodyPr>
          <a:lstStyle/>
          <a:p>
            <a:pPr algn="just"/>
            <a:endParaRPr lang="en-US" b="1" dirty="0" smtClean="0">
              <a:solidFill>
                <a:srgbClr val="002060"/>
              </a:solidFill>
            </a:endParaRPr>
          </a:p>
          <a:p>
            <a:pPr algn="just"/>
            <a:r>
              <a:rPr lang="en-US" b="1" dirty="0" smtClean="0">
                <a:solidFill>
                  <a:srgbClr val="002060"/>
                </a:solidFill>
              </a:rPr>
              <a:t>In this procedure, the auditor checks that the relevant signature exists and that the control has been applied in the process of credit sales and subsequent cash collection. </a:t>
            </a:r>
          </a:p>
          <a:p>
            <a:pPr lvl="0" algn="just"/>
            <a:r>
              <a:rPr lang="en-US" b="1" i="1" dirty="0" smtClean="0">
                <a:solidFill>
                  <a:srgbClr val="002060"/>
                </a:solidFill>
              </a:rPr>
              <a:t>Seek evidence of checking of the arithmetic accuracy of invoices, credit notes and sales tax. </a:t>
            </a:r>
            <a:endParaRPr lang="en-US" b="1" dirty="0" smtClean="0">
              <a:solidFill>
                <a:srgbClr val="002060"/>
              </a:solidFill>
            </a:endParaRPr>
          </a:p>
          <a:p>
            <a:pPr lvl="0" algn="just"/>
            <a:r>
              <a:rPr lang="en-US" b="1" i="1" dirty="0" smtClean="0">
                <a:solidFill>
                  <a:srgbClr val="002060"/>
                </a:solidFill>
              </a:rPr>
              <a:t>Check dispatch notes and goods returned notes to ensure that they are referenced to invoices and credit notes and vice versa. </a:t>
            </a:r>
            <a:endParaRPr lang="en-US" b="1" dirty="0" smtClean="0">
              <a:solidFill>
                <a:srgbClr val="002060"/>
              </a:solidFill>
            </a:endParaRPr>
          </a:p>
          <a:p>
            <a:pPr lvl="0" algn="just"/>
            <a:r>
              <a:rPr lang="en-US" b="1" i="1" dirty="0" smtClean="0">
                <a:solidFill>
                  <a:srgbClr val="002060"/>
                </a:solidFill>
              </a:rPr>
              <a:t>Check that control account reconciliations have been performed and reviewed. </a:t>
            </a:r>
            <a:endParaRPr lang="en-US" b="1" dirty="0" smtClean="0">
              <a:solidFill>
                <a:srgbClr val="002060"/>
              </a:solidFill>
            </a:endParaRPr>
          </a:p>
          <a:p>
            <a:pPr lvl="0" algn="just"/>
            <a:r>
              <a:rPr lang="en-US" b="1" i="1" dirty="0" smtClean="0">
                <a:solidFill>
                  <a:srgbClr val="002060"/>
                </a:solidFill>
              </a:rPr>
              <a:t>Ensure that batch total control have been applied by seeking signatures and tracing batches from inputs to output.</a:t>
            </a:r>
            <a:endParaRPr lang="en-US" b="1" dirty="0" smtClean="0">
              <a:solidFill>
                <a:srgbClr val="002060"/>
              </a:solidFill>
            </a:endParaRPr>
          </a:p>
          <a:p>
            <a:pPr algn="just"/>
            <a:r>
              <a:rPr lang="en-US" b="1" dirty="0" smtClean="0">
                <a:solidFill>
                  <a:srgbClr val="002060"/>
                </a:solidFill>
              </a:rPr>
              <a:t>In all the above cases, the auditor attempts to get satisfaction on the proper application of the control procedure. </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15400" cy="868362"/>
          </a:xfrm>
          <a:solidFill>
            <a:schemeClr val="bg1"/>
          </a:solidFill>
        </p:spPr>
        <p:txBody>
          <a:bodyPr>
            <a:noAutofit/>
          </a:bodyPr>
          <a:lstStyle/>
          <a:p>
            <a:r>
              <a:rPr lang="en-US" sz="3600" b="1" dirty="0" smtClean="0"/>
              <a:t>Test of Balance of Accounts Receivables</a:t>
            </a:r>
            <a:endParaRPr lang="en-US" sz="3600" dirty="0"/>
          </a:p>
        </p:txBody>
      </p:sp>
      <p:sp>
        <p:nvSpPr>
          <p:cNvPr id="3" name="Content Placeholder 2"/>
          <p:cNvSpPr>
            <a:spLocks noGrp="1"/>
          </p:cNvSpPr>
          <p:nvPr>
            <p:ph idx="1"/>
          </p:nvPr>
        </p:nvSpPr>
        <p:spPr>
          <a:xfrm>
            <a:off x="304800" y="1066800"/>
            <a:ext cx="8458200" cy="5562600"/>
          </a:xfrm>
        </p:spPr>
        <p:txBody>
          <a:bodyPr>
            <a:normAutofit fontScale="92500" lnSpcReduction="10000"/>
          </a:bodyPr>
          <a:lstStyle/>
          <a:p>
            <a:r>
              <a:rPr lang="en-US" dirty="0" smtClean="0"/>
              <a:t>He /she  further carries out substantive tests in an attempt to ensure that, the transactions, sales, cash receipt, discounts, return and allowance and bad debts in the accounts receivable subsidiary ledgers and controlling account, are in fact completely and accurately recorded or the balance is not materially misstated.</a:t>
            </a:r>
          </a:p>
          <a:p>
            <a:r>
              <a:rPr lang="en-US" dirty="0" smtClean="0"/>
              <a:t>In audit of accounts receivable balance the audit program includes the following balance related objectives: </a:t>
            </a:r>
          </a:p>
          <a:p>
            <a:pPr lvl="0"/>
            <a:r>
              <a:rPr lang="en-US" i="1" dirty="0" smtClean="0"/>
              <a:t>Accounts receivable in the aged trial balance agree with related master files</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228600" y="914400"/>
            <a:ext cx="8915400" cy="5715000"/>
          </a:xfrm>
        </p:spPr>
        <p:txBody>
          <a:bodyPr>
            <a:normAutofit fontScale="85000" lnSpcReduction="10000"/>
          </a:bodyPr>
          <a:lstStyle/>
          <a:p>
            <a:pPr lvl="0"/>
            <a:r>
              <a:rPr lang="en-US" b="1" i="1" dirty="0" smtClean="0"/>
              <a:t>Amounts, and the total is correctly added and agrees with the general ledger (detail tie-in)</a:t>
            </a:r>
            <a:endParaRPr lang="en-US" b="1" dirty="0" smtClean="0"/>
          </a:p>
          <a:p>
            <a:pPr lvl="0"/>
            <a:r>
              <a:rPr lang="en-US" b="1" i="1" dirty="0" smtClean="0"/>
              <a:t>Recorded account receivable exist(existence)</a:t>
            </a:r>
            <a:endParaRPr lang="en-US" b="1" dirty="0" smtClean="0"/>
          </a:p>
          <a:p>
            <a:pPr lvl="0"/>
            <a:r>
              <a:rPr lang="en-US" b="1" i="1" dirty="0" smtClean="0"/>
              <a:t>Existing accounts receivable are included(completeness)</a:t>
            </a:r>
            <a:endParaRPr lang="en-US" b="1" dirty="0" smtClean="0"/>
          </a:p>
          <a:p>
            <a:pPr lvl="0"/>
            <a:r>
              <a:rPr lang="en-US" b="1" i="1" dirty="0" smtClean="0"/>
              <a:t>Accounts receivable are accurate( accuracy)</a:t>
            </a:r>
            <a:endParaRPr lang="en-US" b="1" dirty="0" smtClean="0"/>
          </a:p>
          <a:p>
            <a:pPr lvl="0"/>
            <a:r>
              <a:rPr lang="en-US" b="1" i="1" dirty="0" smtClean="0"/>
              <a:t>Cutoff for accounts receivable is correct( cut off)</a:t>
            </a:r>
            <a:endParaRPr lang="en-US" b="1" dirty="0" smtClean="0"/>
          </a:p>
          <a:p>
            <a:pPr lvl="0"/>
            <a:r>
              <a:rPr lang="en-US" b="1" i="1" dirty="0" smtClean="0"/>
              <a:t>Accounts receivable are properly classified(classification)</a:t>
            </a:r>
            <a:endParaRPr lang="en-US" b="1" dirty="0" smtClean="0"/>
          </a:p>
          <a:p>
            <a:pPr lvl="0"/>
            <a:r>
              <a:rPr lang="en-US" b="1" i="1" dirty="0" smtClean="0"/>
              <a:t>Accounts receivable are stated at realizable value(realizable value)</a:t>
            </a:r>
            <a:endParaRPr lang="en-US" b="1" dirty="0" smtClean="0"/>
          </a:p>
          <a:p>
            <a:pPr lvl="0"/>
            <a:r>
              <a:rPr lang="en-US" b="1" i="1" dirty="0" smtClean="0"/>
              <a:t>The client has right to accounts receivable(rights)</a:t>
            </a:r>
            <a:endParaRPr lang="en-US" b="1" dirty="0" smtClean="0"/>
          </a:p>
          <a:p>
            <a:pPr lvl="0"/>
            <a:r>
              <a:rPr lang="en-US" b="1" i="1" dirty="0" smtClean="0"/>
              <a:t>Accounts receivable presentation and disclosure are proper(presentation)</a:t>
            </a:r>
            <a:endParaRPr lang="en-US" b="1" dirty="0" smtClean="0"/>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228600" y="990600"/>
            <a:ext cx="8610600" cy="5867400"/>
          </a:xfrm>
        </p:spPr>
        <p:txBody>
          <a:bodyPr>
            <a:normAutofit fontScale="62500" lnSpcReduction="20000"/>
          </a:bodyPr>
          <a:lstStyle/>
          <a:p>
            <a:r>
              <a:rPr lang="en-US" dirty="0" smtClean="0"/>
              <a:t>The followings are substantive audit test for account balance of accounts receivable:</a:t>
            </a:r>
          </a:p>
          <a:p>
            <a:r>
              <a:rPr lang="en-US" b="1" dirty="0" smtClean="0"/>
              <a:t>Accuracy: </a:t>
            </a:r>
            <a:r>
              <a:rPr lang="en-US" dirty="0" smtClean="0"/>
              <a:t> is discussed first because the auditor must establish that the detailed record that support the account to be audited agree with the general ledger account. </a:t>
            </a:r>
          </a:p>
          <a:p>
            <a:r>
              <a:rPr lang="en-US" dirty="0" smtClean="0"/>
              <a:t>The amounts continued in the financial statements are derived from the general ledger balances. </a:t>
            </a:r>
          </a:p>
          <a:p>
            <a:r>
              <a:rPr lang="en-US" dirty="0" smtClean="0"/>
              <a:t>To test the fairness of a financial statement amount, the auditor tests the general ledger account by examining the amount or estimates that compose the balance. For many account, the general ledger balance is supported by a subsidiary ledger or listing of the details that make up the balance.</a:t>
            </a:r>
          </a:p>
          <a:p>
            <a:r>
              <a:rPr lang="en-US" dirty="0" smtClean="0"/>
              <a:t> Normally, the auditor performs a number of accuracy tests of the subsidiary ledger or listing before conducting other tests of the account balance.        </a:t>
            </a:r>
          </a:p>
          <a:p>
            <a:r>
              <a:rPr lang="en-US" dirty="0" smtClean="0"/>
              <a:t>This process is followed when accounts receivable are audited. For example, the auditor agrees the accounts receivable subsidiary ledger of customers accounts to the general ledger account receivable (control) account.</a:t>
            </a:r>
          </a:p>
          <a:p>
            <a:r>
              <a:rPr lang="en-US" dirty="0" smtClean="0"/>
              <a:t> This is typically accomplished by obtaining a copy of the aged trial balance of accounts receivable and comparing the total balance with the general ledger accounts receivable account balance.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a:t>Evaluating Internal Control over Cash</a:t>
            </a:r>
            <a:endParaRPr lang="en-US" dirty="0"/>
          </a:p>
        </p:txBody>
      </p:sp>
      <p:sp>
        <p:nvSpPr>
          <p:cNvPr id="3" name="Content Placeholder 2"/>
          <p:cNvSpPr>
            <a:spLocks noGrp="1"/>
          </p:cNvSpPr>
          <p:nvPr>
            <p:ph idx="1"/>
          </p:nvPr>
        </p:nvSpPr>
        <p:spPr>
          <a:xfrm>
            <a:off x="457200" y="1066800"/>
            <a:ext cx="8229600" cy="55626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just"/>
            <a:r>
              <a:rPr lang="en-US" sz="2800" dirty="0" smtClean="0"/>
              <a:t>It’s detail  </a:t>
            </a:r>
            <a:r>
              <a:rPr lang="en-US" sz="2800" dirty="0"/>
              <a:t>task of auditors due to the fact that almost all transactions affect cash account </a:t>
            </a:r>
            <a:endParaRPr lang="en-US" sz="2800" dirty="0" smtClean="0"/>
          </a:p>
          <a:p>
            <a:pPr algn="just"/>
            <a:r>
              <a:rPr lang="en-US" sz="2800" dirty="0" smtClean="0"/>
              <a:t> by  </a:t>
            </a:r>
            <a:r>
              <a:rPr lang="en-US" sz="2800" dirty="0"/>
              <a:t>its very nature cash is the most liquid and tempted to miss appropriation and embezzlement. </a:t>
            </a:r>
            <a:endParaRPr lang="en-US" sz="2800" dirty="0" smtClean="0"/>
          </a:p>
          <a:p>
            <a:pPr>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458200" cy="457200"/>
          </a:xfrm>
        </p:spPr>
        <p:txBody>
          <a:bodyPr>
            <a:normAutofit fontScale="90000"/>
          </a:bodyPr>
          <a:lstStyle/>
          <a:p>
            <a:endParaRPr lang="en-US" dirty="0"/>
          </a:p>
        </p:txBody>
      </p:sp>
      <p:sp>
        <p:nvSpPr>
          <p:cNvPr id="3" name="Content Placeholder 2"/>
          <p:cNvSpPr>
            <a:spLocks noGrp="1"/>
          </p:cNvSpPr>
          <p:nvPr>
            <p:ph idx="1"/>
          </p:nvPr>
        </p:nvSpPr>
        <p:spPr>
          <a:xfrm>
            <a:off x="0" y="609600"/>
            <a:ext cx="9144000" cy="6096000"/>
          </a:xfrm>
        </p:spPr>
        <p:txBody>
          <a:bodyPr>
            <a:normAutofit fontScale="70000" lnSpcReduction="20000"/>
          </a:bodyPr>
          <a:lstStyle/>
          <a:p>
            <a:r>
              <a:rPr lang="en-US" dirty="0" smtClean="0">
                <a:solidFill>
                  <a:srgbClr val="7030A0"/>
                </a:solidFill>
              </a:rPr>
              <a:t>An aged trial balance of the subsidiary ledger is used because the auditor will need this type of data to examine the allowance for uncollectible accounts. </a:t>
            </a:r>
          </a:p>
          <a:p>
            <a:r>
              <a:rPr lang="en-US" dirty="0" smtClean="0"/>
              <a:t>The auditor must also have assurance that the details making up the aged trial balance is accurate. </a:t>
            </a:r>
          </a:p>
          <a:p>
            <a:r>
              <a:rPr lang="en-US" dirty="0" smtClean="0"/>
              <a:t>This can be accomplished in a number of ways. One approach involves mainly manual audit procedures. First, the aged trial balance is footed and cross footed. </a:t>
            </a:r>
          </a:p>
          <a:p>
            <a:r>
              <a:rPr lang="en-US" dirty="0" smtClean="0"/>
              <a:t>Footing and cross footing mean that each column of the trial balance is added, and the column totals are then added to ensure that they agree with the total balance for the account. </a:t>
            </a:r>
          </a:p>
          <a:p>
            <a:r>
              <a:rPr lang="en-US" dirty="0" smtClean="0"/>
              <a:t>Then a sample of customer accounts included in the aged trial balance is selected for testing. </a:t>
            </a:r>
          </a:p>
          <a:p>
            <a:r>
              <a:rPr lang="en-US" dirty="0" smtClean="0"/>
              <a:t>For each selected customer account, the auditor traces the customer’s balance back to the subsidiary ledger detail and verifies the total amount and the amounts included in each column for proper aging. </a:t>
            </a:r>
          </a:p>
          <a:p>
            <a:r>
              <a:rPr lang="en-US" dirty="0" smtClean="0"/>
              <a:t>A second approach involves the use of computer-assisted audit techniques. If the general controls over IT are adequate, the auditor can use </a:t>
            </a:r>
            <a:r>
              <a:rPr lang="en-US" b="1" dirty="0" smtClean="0">
                <a:solidFill>
                  <a:srgbClr val="FF0000"/>
                </a:solidFill>
              </a:rPr>
              <a:t>a generalized audit software </a:t>
            </a:r>
            <a:r>
              <a:rPr lang="en-US" dirty="0" smtClean="0"/>
              <a:t>package to examine the accuracy of the aged trial balance generated by the client’s accounting system</a:t>
            </a:r>
          </a:p>
          <a:p>
            <a:endParaRPr lang="en-US" b="1" dirty="0" smtClean="0">
              <a:solidFill>
                <a:srgbClr val="FF0000"/>
              </a:solidFill>
            </a:endParaRP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411162"/>
          </a:xfrm>
        </p:spPr>
        <p:txBody>
          <a:bodyPr>
            <a:normAutofit fontScale="90000"/>
          </a:bodyPr>
          <a:lstStyle/>
          <a:p>
            <a:endParaRPr lang="en-US" dirty="0"/>
          </a:p>
        </p:txBody>
      </p:sp>
      <p:sp>
        <p:nvSpPr>
          <p:cNvPr id="3" name="Content Placeholder 2"/>
          <p:cNvSpPr>
            <a:spLocks noGrp="1"/>
          </p:cNvSpPr>
          <p:nvPr>
            <p:ph idx="1"/>
          </p:nvPr>
        </p:nvSpPr>
        <p:spPr>
          <a:xfrm>
            <a:off x="228600" y="838200"/>
            <a:ext cx="8686800" cy="6019800"/>
          </a:xfrm>
        </p:spPr>
        <p:txBody>
          <a:bodyPr>
            <a:normAutofit fontScale="85000" lnSpcReduction="20000"/>
          </a:bodyPr>
          <a:lstStyle/>
          <a:p>
            <a:r>
              <a:rPr lang="en-US" b="1" dirty="0" smtClean="0"/>
              <a:t>Validity:</a:t>
            </a:r>
            <a:r>
              <a:rPr lang="en-US" dirty="0" smtClean="0"/>
              <a:t> The validity of accounts receivable is one of the more important audit objectives because the auditor wants assurance that this account balance is not overstated through the inclusion of fictitious customer accounts or amounts. </a:t>
            </a:r>
          </a:p>
          <a:p>
            <a:r>
              <a:rPr lang="en-US" dirty="0" smtClean="0"/>
              <a:t>The major audit procedure for testing the validity objective for accounts receivable is confirmation from customers.</a:t>
            </a:r>
          </a:p>
          <a:p>
            <a:r>
              <a:rPr lang="en-US" dirty="0" smtClean="0"/>
              <a:t> If some customers’ dose not respond to the auditor’s confirmation request, additional audit procedures may be necessary. </a:t>
            </a:r>
          </a:p>
          <a:p>
            <a:r>
              <a:rPr lang="en-US" dirty="0" smtClean="0"/>
              <a:t>There are two types of confirmation called positive confirmation and negative confirmation. </a:t>
            </a:r>
          </a:p>
          <a:p>
            <a:r>
              <a:rPr lang="en-US" dirty="0" smtClean="0"/>
              <a:t>Basically positive confirmations are letters sent to debtors asking them to confirm directly to the auditor the amount of the balance in their respective accounts.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228600" y="1066800"/>
            <a:ext cx="8610600" cy="5638800"/>
          </a:xfrm>
        </p:spPr>
        <p:txBody>
          <a:bodyPr>
            <a:normAutofit fontScale="62500" lnSpcReduction="20000"/>
          </a:bodyPr>
          <a:lstStyle/>
          <a:p>
            <a:r>
              <a:rPr lang="en-US" dirty="0" smtClean="0"/>
              <a:t>The auditor wants a response regardless of whether the customer agrees or disagrees with the stated balance. The confirmation usually includes the amount from the client books, but it is possible to send a blank confirmation and ask the clients to fill in the correct amount.</a:t>
            </a:r>
          </a:p>
          <a:p>
            <a:r>
              <a:rPr lang="en-US" dirty="0" smtClean="0"/>
              <a:t> The blank type of confirmation is very good evidence because the customer has to actually look up the information on his or her records and writes it down. But the response rate is usually lower because of the amount of work involved for the customers. </a:t>
            </a:r>
          </a:p>
          <a:p>
            <a:r>
              <a:rPr lang="en-US" dirty="0" smtClean="0"/>
              <a:t>Negative confirmation on the other hand asks for a response only if the debtor disagree with the recorded amount.</a:t>
            </a:r>
          </a:p>
          <a:p>
            <a:r>
              <a:rPr lang="en-US" dirty="0" smtClean="0"/>
              <a:t> Negative confirmation request are often simply stamped or glued on to the clients regular monthly statements to the customer before it is sent out. Positive confirmations are more reliable, partly because the auditor will follow up confirmations which are not returned. </a:t>
            </a:r>
          </a:p>
          <a:p>
            <a:r>
              <a:rPr lang="en-US" dirty="0" smtClean="0"/>
              <a:t>If a negative confirmation is not returned, the auditor assumes it is because the debtor agrees with the balance.</a:t>
            </a:r>
          </a:p>
          <a:p>
            <a:r>
              <a:rPr lang="en-US" dirty="0" smtClean="0"/>
              <a:t> Since negative confirmation are often simply ignored by the receipt that assumption may not be correct. Negative confirmation are less reliable, but are cheaper to send. </a:t>
            </a:r>
          </a:p>
          <a:p>
            <a:r>
              <a:rPr lang="en-US" dirty="0" smtClean="0"/>
              <a:t>A formal letter is not required, and no time is spent following up.</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smtClean="0"/>
              <a:t/>
            </a:r>
            <a:br>
              <a:rPr lang="en-US" b="1" dirty="0" smtClean="0"/>
            </a:br>
            <a:r>
              <a:rPr lang="en-US" b="1" dirty="0" smtClean="0"/>
              <a:t>2.1.3 Auditing for Inventory </a:t>
            </a:r>
            <a:r>
              <a:rPr lang="en-US" dirty="0" smtClean="0"/>
              <a:t/>
            </a:r>
            <a:br>
              <a:rPr lang="en-US" dirty="0" smtClean="0"/>
            </a:br>
            <a:endParaRPr lang="en-US" dirty="0"/>
          </a:p>
        </p:txBody>
      </p:sp>
      <p:sp>
        <p:nvSpPr>
          <p:cNvPr id="3" name="Content Placeholder 2"/>
          <p:cNvSpPr>
            <a:spLocks noGrp="1"/>
          </p:cNvSpPr>
          <p:nvPr>
            <p:ph idx="1"/>
          </p:nvPr>
        </p:nvSpPr>
        <p:spPr>
          <a:xfrm>
            <a:off x="228600" y="1066800"/>
            <a:ext cx="8915400" cy="6019800"/>
          </a:xfrm>
        </p:spPr>
        <p:txBody>
          <a:bodyPr>
            <a:normAutofit fontScale="85000" lnSpcReduction="10000"/>
          </a:bodyPr>
          <a:lstStyle/>
          <a:p>
            <a:pPr>
              <a:buNone/>
            </a:pPr>
            <a:r>
              <a:rPr lang="en-US" b="1" dirty="0" smtClean="0"/>
              <a:t>Inventory Management Process</a:t>
            </a:r>
            <a:endParaRPr lang="en-US" dirty="0" smtClean="0"/>
          </a:p>
          <a:p>
            <a:r>
              <a:rPr lang="en-US" dirty="0" smtClean="0"/>
              <a:t>Is  affected by the internal control procedures for revenue, purchasing and payroll processes.</a:t>
            </a:r>
          </a:p>
          <a:p>
            <a:r>
              <a:rPr lang="en-US" dirty="0" smtClean="0"/>
              <a:t> The acquisition of and payment for inventory are controlled via purchasing process.</a:t>
            </a:r>
          </a:p>
          <a:p>
            <a:r>
              <a:rPr lang="en-US" dirty="0" smtClean="0"/>
              <a:t> The cost of both direct and indirect labor assigned to inventory is controlled through the payroll process.</a:t>
            </a:r>
          </a:p>
          <a:p>
            <a:r>
              <a:rPr lang="en-US" dirty="0" smtClean="0"/>
              <a:t> Last, finished goods are sold and accounted for as part of the revenue process.</a:t>
            </a:r>
          </a:p>
          <a:p>
            <a:r>
              <a:rPr lang="en-US" dirty="0" smtClean="0"/>
              <a:t> Thus, the </a:t>
            </a:r>
            <a:r>
              <a:rPr lang="en-US" i="1" dirty="0" smtClean="0"/>
              <a:t>“cradle-to-grave”</a:t>
            </a:r>
            <a:r>
              <a:rPr lang="en-US" dirty="0" smtClean="0"/>
              <a:t> cycle for inventory begins when goods are purchased and stored and ends when the finished goods are shipped to customers. The following are the more important documents and records that are normally involved in the inventory system. </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304800" y="914400"/>
            <a:ext cx="8686800" cy="5410200"/>
          </a:xfrm>
        </p:spPr>
        <p:txBody>
          <a:bodyPr>
            <a:normAutofit fontScale="92500" lnSpcReduction="10000"/>
          </a:bodyPr>
          <a:lstStyle/>
          <a:p>
            <a:pPr>
              <a:buNone/>
            </a:pPr>
            <a:r>
              <a:rPr lang="en-US" dirty="0" smtClean="0"/>
              <a:t>In advanced IT system, some of these documents and records may exist for only a short time or only in machine readable form.</a:t>
            </a:r>
          </a:p>
          <a:p>
            <a:pPr lvl="0"/>
            <a:r>
              <a:rPr lang="en-US" i="1" dirty="0" smtClean="0"/>
              <a:t>Production and schedule</a:t>
            </a:r>
            <a:endParaRPr lang="en-US" dirty="0" smtClean="0"/>
          </a:p>
          <a:p>
            <a:pPr lvl="0"/>
            <a:r>
              <a:rPr lang="en-US" i="1" dirty="0" smtClean="0"/>
              <a:t>Receiving report</a:t>
            </a:r>
            <a:endParaRPr lang="en-US" dirty="0" smtClean="0"/>
          </a:p>
          <a:p>
            <a:pPr lvl="0"/>
            <a:r>
              <a:rPr lang="en-US" i="1" dirty="0" smtClean="0"/>
              <a:t>Material requisition</a:t>
            </a:r>
            <a:endParaRPr lang="en-US" dirty="0" smtClean="0"/>
          </a:p>
          <a:p>
            <a:pPr lvl="0"/>
            <a:r>
              <a:rPr lang="en-US" i="1" dirty="0" smtClean="0"/>
              <a:t>Inventory master file</a:t>
            </a:r>
            <a:endParaRPr lang="en-US" dirty="0" smtClean="0"/>
          </a:p>
          <a:p>
            <a:pPr lvl="0"/>
            <a:r>
              <a:rPr lang="en-US" i="1" dirty="0" smtClean="0"/>
              <a:t>Production data information</a:t>
            </a:r>
            <a:endParaRPr lang="en-US" dirty="0" smtClean="0"/>
          </a:p>
          <a:p>
            <a:pPr lvl="0"/>
            <a:r>
              <a:rPr lang="en-US" i="1" dirty="0" smtClean="0"/>
              <a:t>Cost accumulation and variance report</a:t>
            </a:r>
            <a:endParaRPr lang="en-US" dirty="0" smtClean="0"/>
          </a:p>
          <a:p>
            <a:pPr lvl="0"/>
            <a:r>
              <a:rPr lang="en-US" i="1" dirty="0" smtClean="0"/>
              <a:t>Inventory status report</a:t>
            </a:r>
            <a:endParaRPr lang="en-US" dirty="0" smtClean="0"/>
          </a:p>
          <a:p>
            <a:pPr lvl="0"/>
            <a:r>
              <a:rPr lang="en-US" i="1" dirty="0" smtClean="0"/>
              <a:t>Shipping Order</a:t>
            </a:r>
            <a:endParaRPr lang="en-US" dirty="0" smtClean="0"/>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304800" y="1066800"/>
            <a:ext cx="8610600" cy="5791200"/>
          </a:xfrm>
        </p:spPr>
        <p:txBody>
          <a:bodyPr>
            <a:normAutofit fontScale="70000" lnSpcReduction="20000"/>
          </a:bodyPr>
          <a:lstStyle/>
          <a:p>
            <a:pPr>
              <a:buNone/>
            </a:pPr>
            <a:r>
              <a:rPr lang="en-US" dirty="0" smtClean="0"/>
              <a:t>The followings are internal control procedures that should exist in the client’s business to control inventory properly</a:t>
            </a:r>
          </a:p>
          <a:p>
            <a:pPr lvl="0"/>
            <a:r>
              <a:rPr lang="en-US" i="1" dirty="0" smtClean="0"/>
              <a:t>Purchase or other commitment should be initiated only by authorized personnel, preferably on the basis of competitive bid. </a:t>
            </a:r>
            <a:endParaRPr lang="en-US" dirty="0" smtClean="0"/>
          </a:p>
          <a:p>
            <a:pPr lvl="0"/>
            <a:r>
              <a:rPr lang="en-US" i="1" dirty="0" smtClean="0"/>
              <a:t>Purchase orders for good and materials are placed as needed and for optimum quantity</a:t>
            </a:r>
            <a:endParaRPr lang="en-US" dirty="0" smtClean="0"/>
          </a:p>
          <a:p>
            <a:pPr lvl="0"/>
            <a:r>
              <a:rPr lang="en-US" i="1" dirty="0" smtClean="0"/>
              <a:t>Follow up should be made on purchase orders if delivery has not been made by the scheduled delivery date</a:t>
            </a:r>
            <a:endParaRPr lang="en-US" dirty="0" smtClean="0"/>
          </a:p>
          <a:p>
            <a:pPr lvl="0"/>
            <a:r>
              <a:rPr lang="en-US" i="1" dirty="0" smtClean="0"/>
              <a:t>Incoming shipment should be accepted only if the receiving department has authorization in the form of a copy of purchase order.</a:t>
            </a:r>
            <a:endParaRPr lang="en-US" dirty="0" smtClean="0"/>
          </a:p>
          <a:p>
            <a:pPr lvl="0"/>
            <a:r>
              <a:rPr lang="en-US" i="1" dirty="0" smtClean="0"/>
              <a:t>Quantity and quality of goods received should be  as specified before payment is authorized</a:t>
            </a:r>
            <a:endParaRPr lang="en-US" dirty="0" smtClean="0"/>
          </a:p>
          <a:p>
            <a:pPr lvl="0"/>
            <a:r>
              <a:rPr lang="en-US" i="1" dirty="0" smtClean="0"/>
              <a:t>Terms, prices, and clerical accuracy of vendors invoice should be correct before payment is authorized</a:t>
            </a:r>
            <a:endParaRPr lang="en-US" dirty="0" smtClean="0"/>
          </a:p>
          <a:p>
            <a:pPr lvl="0"/>
            <a:r>
              <a:rPr lang="en-US" i="1" dirty="0" smtClean="0"/>
              <a:t>Refund or credit should be received for all purchase returned and allowance</a:t>
            </a:r>
            <a:endParaRPr lang="en-US" dirty="0" smtClean="0"/>
          </a:p>
          <a:p>
            <a:pPr lvl="0"/>
            <a:r>
              <a:rPr lang="en-US" i="1" dirty="0" smtClean="0"/>
              <a:t>The need to reorder signaled as soon as the amount of inventory on hand reaches a minimum safety balance</a:t>
            </a:r>
            <a:endParaRPr lang="en-US" dirty="0" smtClean="0"/>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457200" y="762000"/>
            <a:ext cx="8229600" cy="5364163"/>
          </a:xfrm>
        </p:spPr>
        <p:txBody>
          <a:bodyPr>
            <a:normAutofit fontScale="70000" lnSpcReduction="20000"/>
          </a:bodyPr>
          <a:lstStyle/>
          <a:p>
            <a:pPr lvl="0"/>
            <a:r>
              <a:rPr lang="en-US" i="1" dirty="0" smtClean="0"/>
              <a:t>Inventory quantity should be adequately protected against losses from theft, spoilage, unauthorized withdrawal by employee.</a:t>
            </a:r>
            <a:endParaRPr lang="en-US" dirty="0" smtClean="0"/>
          </a:p>
          <a:p>
            <a:pPr lvl="0"/>
            <a:r>
              <a:rPr lang="en-US" i="1" dirty="0" smtClean="0"/>
              <a:t>There should be full accountability for both units and birr for inventory quantity received, on hand and issued or sold.</a:t>
            </a:r>
            <a:endParaRPr lang="en-US" dirty="0" smtClean="0"/>
          </a:p>
          <a:p>
            <a:pPr lvl="0"/>
            <a:r>
              <a:rPr lang="en-US" i="1" dirty="0" smtClean="0"/>
              <a:t>Difference between book and physical inventories are ascertained, differences adjusted and the amount of overage or shortage should be properly accounted for.</a:t>
            </a:r>
            <a:endParaRPr lang="en-US" dirty="0" smtClean="0"/>
          </a:p>
          <a:p>
            <a:pPr lvl="0"/>
            <a:r>
              <a:rPr lang="en-US" i="1" dirty="0" smtClean="0"/>
              <a:t>Proper authorization exists for inventory quantity removed from stock</a:t>
            </a:r>
            <a:endParaRPr lang="en-US" dirty="0" smtClean="0"/>
          </a:p>
          <a:p>
            <a:pPr lvl="0"/>
            <a:r>
              <a:rPr lang="en-US" i="1" dirty="0" smtClean="0"/>
              <a:t>All transactions pertaining to the issue or sales of inventories quantity should be accounted for and entered in the controlling record.</a:t>
            </a:r>
            <a:endParaRPr lang="en-US" dirty="0" smtClean="0"/>
          </a:p>
          <a:p>
            <a:pPr lvl="0"/>
            <a:r>
              <a:rPr lang="en-US" i="1" dirty="0" smtClean="0"/>
              <a:t>Inventory issues should be  valued according to an acceptable method and the costs should be accounted for in a manner that provides adequate information for management including variance from standard</a:t>
            </a:r>
            <a:endParaRPr lang="en-US" dirty="0" smtClean="0"/>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graphicFrame>
        <p:nvGraphicFramePr>
          <p:cNvPr id="4" name="Content Placeholder 3"/>
          <p:cNvGraphicFramePr>
            <a:graphicFrameLocks noGrp="1"/>
          </p:cNvGraphicFramePr>
          <p:nvPr>
            <p:ph idx="1"/>
          </p:nvPr>
        </p:nvGraphicFramePr>
        <p:xfrm>
          <a:off x="457200" y="914399"/>
          <a:ext cx="8229600" cy="5942484"/>
        </p:xfrm>
        <a:graphic>
          <a:graphicData uri="http://schemas.openxmlformats.org/drawingml/2006/table">
            <a:tbl>
              <a:tblPr firstRow="1" bandRow="1">
                <a:tableStyleId>{5C22544A-7EE6-4342-B048-85BDC9FD1C3A}</a:tableStyleId>
              </a:tblPr>
              <a:tblGrid>
                <a:gridCol w="2819400"/>
                <a:gridCol w="5410200"/>
              </a:tblGrid>
              <a:tr h="648392">
                <a:tc>
                  <a:txBody>
                    <a:bodyPr/>
                    <a:lstStyle/>
                    <a:p>
                      <a:pPr marL="0" marR="0" algn="ctr">
                        <a:lnSpc>
                          <a:spcPct val="115000"/>
                        </a:lnSpc>
                        <a:spcBef>
                          <a:spcPts val="0"/>
                        </a:spcBef>
                        <a:spcAft>
                          <a:spcPts val="0"/>
                        </a:spcAft>
                      </a:pPr>
                      <a:r>
                        <a:rPr lang="en-US" sz="1800" b="1" dirty="0">
                          <a:latin typeface="Times New Roman"/>
                          <a:ea typeface="Calibri"/>
                          <a:cs typeface="Times New Roman"/>
                        </a:rPr>
                        <a:t>General Audit Objective</a:t>
                      </a:r>
                      <a:endParaRPr lang="en-US" sz="18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800">
                        <a:latin typeface="Calibri"/>
                        <a:ea typeface="Calibri"/>
                        <a:cs typeface="Times New Roman"/>
                      </a:endParaRPr>
                    </a:p>
                    <a:p>
                      <a:pPr marL="0" marR="0" algn="ctr">
                        <a:lnSpc>
                          <a:spcPct val="115000"/>
                        </a:lnSpc>
                        <a:spcBef>
                          <a:spcPts val="0"/>
                        </a:spcBef>
                        <a:spcAft>
                          <a:spcPts val="0"/>
                        </a:spcAft>
                      </a:pPr>
                      <a:r>
                        <a:rPr lang="en-US" sz="1800" b="1">
                          <a:latin typeface="Times New Roman"/>
                          <a:ea typeface="Calibri"/>
                          <a:cs typeface="Times New Roman"/>
                        </a:rPr>
                        <a:t>Specific Audit Objective</a:t>
                      </a:r>
                      <a:endParaRPr lang="en-US" sz="1800">
                        <a:latin typeface="Calibri"/>
                        <a:ea typeface="Calibri"/>
                        <a:cs typeface="Times New Roman"/>
                      </a:endParaRPr>
                    </a:p>
                  </a:txBody>
                  <a:tcPr marL="68580" marR="68580" marT="0" marB="0"/>
                </a:tc>
              </a:tr>
              <a:tr h="596504">
                <a:tc>
                  <a:txBody>
                    <a:bodyPr/>
                    <a:lstStyle/>
                    <a:p>
                      <a:pPr marL="0" marR="0">
                        <a:lnSpc>
                          <a:spcPct val="115000"/>
                        </a:lnSpc>
                        <a:spcBef>
                          <a:spcPts val="0"/>
                        </a:spcBef>
                        <a:spcAft>
                          <a:spcPts val="0"/>
                        </a:spcAft>
                      </a:pPr>
                      <a:r>
                        <a:rPr lang="en-US" sz="1800" b="1" i="1" dirty="0">
                          <a:latin typeface="Times New Roman"/>
                          <a:ea typeface="Calibri"/>
                          <a:cs typeface="Times New Roman"/>
                        </a:rPr>
                        <a:t>Validity</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i="1">
                          <a:latin typeface="Times New Roman"/>
                          <a:ea typeface="Calibri"/>
                          <a:cs typeface="Times New Roman"/>
                        </a:rPr>
                        <a:t>Determine whether recorded inventory actually exists</a:t>
                      </a:r>
                      <a:endParaRPr lang="en-US" sz="1800">
                        <a:latin typeface="Calibri"/>
                        <a:ea typeface="Calibri"/>
                        <a:cs typeface="Times New Roman"/>
                      </a:endParaRPr>
                    </a:p>
                  </a:txBody>
                  <a:tcPr marL="68580" marR="68580" marT="0" marB="0"/>
                </a:tc>
              </a:tr>
              <a:tr h="596504">
                <a:tc>
                  <a:txBody>
                    <a:bodyPr/>
                    <a:lstStyle/>
                    <a:p>
                      <a:pPr marL="0" marR="0">
                        <a:lnSpc>
                          <a:spcPct val="115000"/>
                        </a:lnSpc>
                        <a:spcBef>
                          <a:spcPts val="0"/>
                        </a:spcBef>
                        <a:spcAft>
                          <a:spcPts val="0"/>
                        </a:spcAft>
                      </a:pPr>
                      <a:r>
                        <a:rPr lang="en-US" sz="1800" b="1" i="1" dirty="0">
                          <a:latin typeface="Times New Roman"/>
                          <a:ea typeface="Calibri"/>
                          <a:cs typeface="Times New Roman"/>
                        </a:rPr>
                        <a:t>Completeness</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i="1" dirty="0">
                          <a:latin typeface="Times New Roman"/>
                          <a:ea typeface="Calibri"/>
                          <a:cs typeface="Times New Roman"/>
                        </a:rPr>
                        <a:t>Determine whether all inventories  are recorded</a:t>
                      </a:r>
                      <a:endParaRPr lang="en-US" sz="1800" dirty="0">
                        <a:latin typeface="Calibri"/>
                        <a:ea typeface="Calibri"/>
                        <a:cs typeface="Times New Roman"/>
                      </a:endParaRPr>
                    </a:p>
                  </a:txBody>
                  <a:tcPr marL="68580" marR="68580" marT="0" marB="0"/>
                </a:tc>
              </a:tr>
              <a:tr h="620200">
                <a:tc>
                  <a:txBody>
                    <a:bodyPr/>
                    <a:lstStyle/>
                    <a:p>
                      <a:pPr marL="0" marR="0">
                        <a:lnSpc>
                          <a:spcPct val="115000"/>
                        </a:lnSpc>
                        <a:spcBef>
                          <a:spcPts val="0"/>
                        </a:spcBef>
                        <a:spcAft>
                          <a:spcPts val="0"/>
                        </a:spcAft>
                      </a:pPr>
                      <a:r>
                        <a:rPr lang="en-US" sz="1800" b="1" i="1">
                          <a:latin typeface="Times New Roman"/>
                          <a:ea typeface="Calibri"/>
                          <a:cs typeface="Times New Roman"/>
                        </a:rPr>
                        <a:t>Cutoff</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i="1" dirty="0">
                          <a:latin typeface="Times New Roman"/>
                          <a:ea typeface="Calibri"/>
                          <a:cs typeface="Times New Roman"/>
                        </a:rPr>
                        <a:t>Determine whether all transaction that affect inventory are record in the correct period</a:t>
                      </a:r>
                      <a:endParaRPr lang="en-US" sz="1800" dirty="0">
                        <a:latin typeface="Calibri"/>
                        <a:ea typeface="Calibri"/>
                        <a:cs typeface="Times New Roman"/>
                      </a:endParaRPr>
                    </a:p>
                  </a:txBody>
                  <a:tcPr marL="68580" marR="68580" marT="0" marB="0"/>
                </a:tc>
              </a:tr>
              <a:tr h="620200">
                <a:tc>
                  <a:txBody>
                    <a:bodyPr/>
                    <a:lstStyle/>
                    <a:p>
                      <a:pPr marL="0" marR="0">
                        <a:lnSpc>
                          <a:spcPct val="115000"/>
                        </a:lnSpc>
                        <a:spcBef>
                          <a:spcPts val="0"/>
                        </a:spcBef>
                        <a:spcAft>
                          <a:spcPts val="0"/>
                        </a:spcAft>
                      </a:pPr>
                      <a:r>
                        <a:rPr lang="en-US" sz="1800" b="1" i="1" dirty="0">
                          <a:latin typeface="Times New Roman"/>
                          <a:ea typeface="Calibri"/>
                          <a:cs typeface="Times New Roman"/>
                        </a:rPr>
                        <a:t>Ownership</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i="1" dirty="0">
                          <a:latin typeface="Times New Roman"/>
                          <a:ea typeface="Calibri"/>
                          <a:cs typeface="Times New Roman"/>
                        </a:rPr>
                        <a:t>Determine whether all recorded inventories are owned by the entity and whether it is subject to any liens or restrictions.</a:t>
                      </a:r>
                      <a:endParaRPr lang="en-US" sz="1800" dirty="0">
                        <a:latin typeface="Calibri"/>
                        <a:ea typeface="Calibri"/>
                        <a:cs typeface="Times New Roman"/>
                      </a:endParaRPr>
                    </a:p>
                  </a:txBody>
                  <a:tcPr marL="68580" marR="68580" marT="0" marB="0"/>
                </a:tc>
              </a:tr>
              <a:tr h="620200">
                <a:tc>
                  <a:txBody>
                    <a:bodyPr/>
                    <a:lstStyle/>
                    <a:p>
                      <a:pPr marL="0" marR="0">
                        <a:lnSpc>
                          <a:spcPct val="115000"/>
                        </a:lnSpc>
                        <a:spcBef>
                          <a:spcPts val="0"/>
                        </a:spcBef>
                        <a:spcAft>
                          <a:spcPts val="0"/>
                        </a:spcAft>
                      </a:pPr>
                      <a:r>
                        <a:rPr lang="en-US" sz="1800" b="1" i="1">
                          <a:latin typeface="Times New Roman"/>
                          <a:ea typeface="Calibri"/>
                          <a:cs typeface="Times New Roman"/>
                        </a:rPr>
                        <a:t>Accuracy </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i="1" dirty="0">
                          <a:latin typeface="Times New Roman"/>
                          <a:ea typeface="Calibri"/>
                          <a:cs typeface="Times New Roman"/>
                        </a:rPr>
                        <a:t>Determine whether inventory is properly accumulated from journals to ledgers</a:t>
                      </a:r>
                      <a:endParaRPr lang="en-US" sz="1800" dirty="0">
                        <a:latin typeface="Calibri"/>
                        <a:ea typeface="Calibri"/>
                        <a:cs typeface="Times New Roman"/>
                      </a:endParaRPr>
                    </a:p>
                  </a:txBody>
                  <a:tcPr marL="68580" marR="68580" marT="0" marB="0"/>
                </a:tc>
              </a:tr>
              <a:tr h="620200">
                <a:tc>
                  <a:txBody>
                    <a:bodyPr/>
                    <a:lstStyle/>
                    <a:p>
                      <a:pPr marL="0" marR="0">
                        <a:lnSpc>
                          <a:spcPct val="115000"/>
                        </a:lnSpc>
                        <a:spcBef>
                          <a:spcPts val="0"/>
                        </a:spcBef>
                        <a:spcAft>
                          <a:spcPts val="0"/>
                        </a:spcAft>
                      </a:pPr>
                      <a:r>
                        <a:rPr lang="en-US" sz="1800" b="1" i="1" dirty="0">
                          <a:latin typeface="Times New Roman"/>
                          <a:ea typeface="Calibri"/>
                          <a:cs typeface="Times New Roman"/>
                        </a:rPr>
                        <a:t>Valuation</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i="1" dirty="0">
                          <a:latin typeface="Times New Roman"/>
                          <a:ea typeface="Calibri"/>
                          <a:cs typeface="Times New Roman"/>
                        </a:rPr>
                        <a:t>Determine whether inventory is properly  valued in accordance with GAAP</a:t>
                      </a:r>
                      <a:endParaRPr lang="en-US" sz="1800" dirty="0">
                        <a:latin typeface="Calibri"/>
                        <a:ea typeface="Calibri"/>
                        <a:cs typeface="Times New Roman"/>
                      </a:endParaRPr>
                    </a:p>
                  </a:txBody>
                  <a:tcPr marL="68580" marR="68580" marT="0" marB="0"/>
                </a:tc>
              </a:tr>
              <a:tr h="620200">
                <a:tc>
                  <a:txBody>
                    <a:bodyPr/>
                    <a:lstStyle/>
                    <a:p>
                      <a:pPr marL="0" marR="0">
                        <a:lnSpc>
                          <a:spcPct val="115000"/>
                        </a:lnSpc>
                        <a:spcBef>
                          <a:spcPts val="0"/>
                        </a:spcBef>
                        <a:spcAft>
                          <a:spcPts val="0"/>
                        </a:spcAft>
                      </a:pPr>
                      <a:r>
                        <a:rPr lang="en-US" sz="1800" b="1" i="1">
                          <a:latin typeface="Times New Roman"/>
                          <a:ea typeface="Calibri"/>
                          <a:cs typeface="Times New Roman"/>
                        </a:rPr>
                        <a:t>Classification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i="1" dirty="0">
                          <a:latin typeface="Times New Roman"/>
                          <a:ea typeface="Calibri"/>
                          <a:cs typeface="Times New Roman"/>
                        </a:rPr>
                        <a:t>Determine whether inventory is properly classified in the general ledger and the financial statements</a:t>
                      </a:r>
                      <a:endParaRPr lang="en-US" sz="1800" dirty="0">
                        <a:latin typeface="Calibri"/>
                        <a:ea typeface="Calibri"/>
                        <a:cs typeface="Times New Roman"/>
                      </a:endParaRPr>
                    </a:p>
                  </a:txBody>
                  <a:tcPr marL="68580" marR="68580" marT="0" marB="0"/>
                </a:tc>
              </a:tr>
              <a:tr h="620200">
                <a:tc>
                  <a:txBody>
                    <a:bodyPr/>
                    <a:lstStyle/>
                    <a:p>
                      <a:pPr marL="0" marR="0">
                        <a:lnSpc>
                          <a:spcPct val="115000"/>
                        </a:lnSpc>
                        <a:spcBef>
                          <a:spcPts val="0"/>
                        </a:spcBef>
                        <a:spcAft>
                          <a:spcPts val="0"/>
                        </a:spcAft>
                      </a:pPr>
                      <a:r>
                        <a:rPr lang="en-US" sz="1800" b="1" i="1">
                          <a:latin typeface="Times New Roman"/>
                          <a:ea typeface="Calibri"/>
                          <a:cs typeface="Times New Roman"/>
                        </a:rPr>
                        <a:t>Disclosure</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i="1" dirty="0">
                          <a:latin typeface="Times New Roman"/>
                          <a:ea typeface="Calibri"/>
                          <a:cs typeface="Times New Roman"/>
                        </a:rPr>
                        <a:t>Determine whether all disclosure related to inventories are included in the financial statement</a:t>
                      </a:r>
                      <a:endParaRPr lang="en-US" sz="18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2.2 Auditing Noncurrent Assets</a:t>
            </a:r>
            <a:r>
              <a:rPr lang="en-US" dirty="0" smtClean="0"/>
              <a:t/>
            </a:r>
            <a:br>
              <a:rPr lang="en-US" dirty="0" smtClean="0"/>
            </a:br>
            <a:endParaRPr lang="en-US" dirty="0"/>
          </a:p>
        </p:txBody>
      </p:sp>
      <p:sp>
        <p:nvSpPr>
          <p:cNvPr id="3" name="Content Placeholder 2"/>
          <p:cNvSpPr>
            <a:spLocks noGrp="1"/>
          </p:cNvSpPr>
          <p:nvPr>
            <p:ph idx="1"/>
          </p:nvPr>
        </p:nvSpPr>
        <p:spPr>
          <a:xfrm>
            <a:off x="228600" y="914400"/>
            <a:ext cx="8915400" cy="5943600"/>
          </a:xfrm>
        </p:spPr>
        <p:txBody>
          <a:bodyPr>
            <a:noAutofit/>
          </a:bodyPr>
          <a:lstStyle/>
          <a:p>
            <a:r>
              <a:rPr lang="en-US" sz="2400" dirty="0" smtClean="0"/>
              <a:t>The following internal control procedures should be implemented to properly control fixed asset:</a:t>
            </a:r>
          </a:p>
          <a:p>
            <a:pPr lvl="0"/>
            <a:r>
              <a:rPr lang="en-US" i="1" dirty="0" smtClean="0"/>
              <a:t>Capital</a:t>
            </a:r>
            <a:r>
              <a:rPr lang="en-US" sz="2400" i="1" dirty="0" smtClean="0"/>
              <a:t> budgeting approach should be used to the authorization of plant expenditure.</a:t>
            </a:r>
            <a:endParaRPr lang="en-US" sz="2400" dirty="0" smtClean="0"/>
          </a:p>
          <a:p>
            <a:pPr lvl="0"/>
            <a:r>
              <a:rPr lang="en-US" sz="2400" i="1" dirty="0" smtClean="0"/>
              <a:t>Comparison of budgeted and actual expenditure should be made periodically</a:t>
            </a:r>
            <a:endParaRPr lang="en-US" sz="2400" dirty="0" smtClean="0"/>
          </a:p>
          <a:p>
            <a:pPr lvl="0"/>
            <a:r>
              <a:rPr lang="en-US" sz="2400" i="1" dirty="0" smtClean="0"/>
              <a:t>Expenditure for plant asset must also be properly classified according to whether they should be capitalized or expensed.</a:t>
            </a:r>
            <a:endParaRPr lang="en-US" sz="2400" dirty="0" smtClean="0"/>
          </a:p>
          <a:p>
            <a:pPr lvl="0"/>
            <a:r>
              <a:rPr lang="en-US" sz="2400" i="1" dirty="0" smtClean="0"/>
              <a:t>After the fixed asset is acquired, detailed accounting record of them should be maintained in a plant ledger with a separate page for each items.</a:t>
            </a:r>
            <a:endParaRPr lang="en-US" sz="2400" dirty="0" smtClean="0"/>
          </a:p>
          <a:p>
            <a:pPr lvl="0"/>
            <a:r>
              <a:rPr lang="en-US" sz="2400" i="1" dirty="0" smtClean="0"/>
              <a:t>An identifying serial number should be given to each fixed asset. </a:t>
            </a:r>
            <a:endParaRPr lang="en-US" sz="2400" dirty="0" smtClean="0"/>
          </a:p>
          <a:p>
            <a:pPr lvl="0"/>
            <a:r>
              <a:rPr lang="en-US" sz="2400" i="1" dirty="0" smtClean="0"/>
              <a:t>Depreciation charges should be accurately determined particularly when disposal occurs.</a:t>
            </a:r>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381000" y="990600"/>
            <a:ext cx="8305800" cy="5486400"/>
          </a:xfrm>
        </p:spPr>
        <p:txBody>
          <a:bodyPr>
            <a:normAutofit fontScale="70000" lnSpcReduction="20000"/>
          </a:bodyPr>
          <a:lstStyle/>
          <a:p>
            <a:pPr lvl="0"/>
            <a:r>
              <a:rPr lang="en-US" i="1" dirty="0" smtClean="0"/>
              <a:t>Historical cost, date of acquisition, accumulated depreciation, period of use, and major repair and improvement should be properly kept and shown on the plant ledger.</a:t>
            </a:r>
            <a:endParaRPr lang="en-US" dirty="0" smtClean="0"/>
          </a:p>
          <a:p>
            <a:pPr lvl="0"/>
            <a:r>
              <a:rPr lang="en-US" i="1" dirty="0" smtClean="0"/>
              <a:t>All maintenance or special work order done in the factory should be authorized by work orders and the accounting department should be informed for record keeping.</a:t>
            </a:r>
            <a:endParaRPr lang="en-US" dirty="0" smtClean="0"/>
          </a:p>
          <a:p>
            <a:pPr lvl="0"/>
            <a:r>
              <a:rPr lang="en-US" i="1" dirty="0" smtClean="0"/>
              <a:t>Discarding, sales or exchange of plant asset should be properly authorized by the concerned official and communicated to the accounting department on the date of disposal.</a:t>
            </a:r>
            <a:endParaRPr lang="en-US" dirty="0" smtClean="0"/>
          </a:p>
          <a:p>
            <a:pPr lvl="0"/>
            <a:r>
              <a:rPr lang="en-US" i="1" dirty="0" smtClean="0"/>
              <a:t>Purchase requisition should be initiated in relevant department and authorized at the appropriate level with in the entity.</a:t>
            </a:r>
          </a:p>
          <a:p>
            <a:pPr lvl="0"/>
            <a:r>
              <a:rPr lang="en-US" i="1" dirty="0" smtClean="0"/>
              <a:t> However, highly technical equipments should be purchased only after passing though a specific skilled professional.</a:t>
            </a:r>
            <a:endParaRPr lang="en-US" dirty="0" smtClean="0"/>
          </a:p>
          <a:p>
            <a:pPr lvl="0"/>
            <a:r>
              <a:rPr lang="en-US" i="1" dirty="0" smtClean="0"/>
              <a:t>There should be a limit to the authorization at each managerial level to ensure that larger projects are brought to the attention of high level management for approval before commitment are made.</a:t>
            </a: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b="1" i="1" dirty="0" smtClean="0"/>
              <a:t/>
            </a:r>
            <a:br>
              <a:rPr lang="en-US" b="1" i="1" dirty="0" smtClean="0"/>
            </a:br>
            <a:r>
              <a:rPr lang="en-US" b="1" i="1" dirty="0" smtClean="0"/>
              <a:t>Internal </a:t>
            </a:r>
            <a:r>
              <a:rPr lang="en-US" b="1" i="1" dirty="0"/>
              <a:t>Control Over Cash Receipt</a:t>
            </a:r>
            <a:r>
              <a:rPr lang="en-US" dirty="0"/>
              <a:t/>
            </a:r>
            <a:br>
              <a:rPr lang="en-US" dirty="0"/>
            </a:br>
            <a:endParaRPr lang="en-US" dirty="0"/>
          </a:p>
        </p:txBody>
      </p:sp>
      <p:sp>
        <p:nvSpPr>
          <p:cNvPr id="3" name="Content Placeholder 2"/>
          <p:cNvSpPr>
            <a:spLocks noGrp="1"/>
          </p:cNvSpPr>
          <p:nvPr>
            <p:ph idx="1"/>
          </p:nvPr>
        </p:nvSpPr>
        <p:spPr>
          <a:xfrm>
            <a:off x="228600" y="838200"/>
            <a:ext cx="8686800" cy="5791200"/>
          </a:xfrm>
          <a:ln>
            <a:noFill/>
          </a:ln>
          <a:effectLst>
            <a:outerShdw blurRad="44450" dist="27940" dir="5400000" algn="ctr">
              <a:srgbClr val="000000">
                <a:alpha val="32000"/>
              </a:srgbClr>
            </a:outerShdw>
            <a:reflection blurRad="6350" stA="50000" endA="300" endPos="90000" dir="5400000" sy="-100000" algn="bl" rotWithShape="0"/>
          </a:effectLst>
          <a:scene3d>
            <a:camera prst="orthographicFront">
              <a:rot lat="0" lon="0" rev="0"/>
            </a:camera>
            <a:lightRig rig="balanced" dir="t">
              <a:rot lat="0" lon="0" rev="8700000"/>
            </a:lightRig>
          </a:scene3d>
          <a:sp3d>
            <a:bevelT w="190500" h="38100"/>
          </a:sp3d>
        </p:spPr>
        <p:txBody>
          <a:bodyPr>
            <a:normAutofit/>
          </a:bodyPr>
          <a:lstStyle/>
          <a:p>
            <a:pPr algn="just">
              <a:buFont typeface="Wingdings" pitchFamily="2" charset="2"/>
              <a:buChar char="Ø"/>
            </a:pPr>
            <a:r>
              <a:rPr lang="en-US" dirty="0">
                <a:latin typeface="+mj-lt"/>
              </a:rPr>
              <a:t>Cash from sales can be received either over the counter or via mails in </a:t>
            </a:r>
            <a:r>
              <a:rPr lang="en-US" b="1" dirty="0">
                <a:latin typeface="+mj-lt"/>
              </a:rPr>
              <a:t>the case of credit sales. </a:t>
            </a:r>
            <a:endParaRPr lang="en-US" b="1" dirty="0" smtClean="0">
              <a:latin typeface="+mj-lt"/>
            </a:endParaRPr>
          </a:p>
          <a:p>
            <a:pPr algn="just">
              <a:buNone/>
            </a:pPr>
            <a:r>
              <a:rPr lang="en-US" i="1" dirty="0" smtClean="0">
                <a:latin typeface="+mj-lt"/>
              </a:rPr>
              <a:t>  </a:t>
            </a:r>
            <a:r>
              <a:rPr lang="en-US" sz="2800" b="1" i="1" dirty="0" smtClean="0">
                <a:latin typeface="+mj-lt"/>
              </a:rPr>
              <a:t>Internal </a:t>
            </a:r>
            <a:r>
              <a:rPr lang="en-US" sz="2800" b="1" i="1" dirty="0">
                <a:latin typeface="+mj-lt"/>
              </a:rPr>
              <a:t>Control over Cash Receipts over </a:t>
            </a:r>
            <a:r>
              <a:rPr lang="en-US" sz="2800" b="1" i="1" dirty="0" smtClean="0">
                <a:latin typeface="+mj-lt"/>
              </a:rPr>
              <a:t>the Counter</a:t>
            </a:r>
            <a:endParaRPr lang="en-US" b="1" dirty="0">
              <a:latin typeface="+mj-lt"/>
            </a:endParaRPr>
          </a:p>
          <a:p>
            <a:pPr lvl="0" algn="just">
              <a:buFont typeface="Wingdings" pitchFamily="2" charset="2"/>
              <a:buChar char="Ø"/>
            </a:pPr>
            <a:r>
              <a:rPr lang="en-US" i="1" dirty="0" smtClean="0">
                <a:latin typeface="+mj-lt"/>
              </a:rPr>
              <a:t>There should be pre numbered receipt used in the sales process.</a:t>
            </a:r>
            <a:endParaRPr lang="en-US" dirty="0" smtClean="0">
              <a:latin typeface="+mj-lt"/>
            </a:endParaRPr>
          </a:p>
          <a:p>
            <a:pPr lvl="0" algn="just">
              <a:buFont typeface="Wingdings" pitchFamily="2" charset="2"/>
              <a:buChar char="Ø"/>
            </a:pPr>
            <a:r>
              <a:rPr lang="en-US" i="1" dirty="0" smtClean="0">
                <a:latin typeface="+mj-lt"/>
              </a:rPr>
              <a:t>The cash receipt should be deposited immediately in a bank.</a:t>
            </a:r>
            <a:endParaRPr lang="en-US" dirty="0" smtClean="0">
              <a:latin typeface="+mj-lt"/>
            </a:endParaRPr>
          </a:p>
          <a:p>
            <a:pPr lvl="0" algn="just">
              <a:buFont typeface="Wingdings" pitchFamily="2" charset="2"/>
              <a:buChar char="Ø"/>
            </a:pPr>
            <a:r>
              <a:rPr lang="en-US" i="1" dirty="0" smtClean="0">
                <a:latin typeface="+mj-lt"/>
              </a:rPr>
              <a:t>A </a:t>
            </a:r>
            <a:r>
              <a:rPr lang="en-US" i="1" dirty="0">
                <a:latin typeface="+mj-lt"/>
              </a:rPr>
              <a:t>person independent of the cashier should count cash, and compare it to the amount recoded on the receipts.</a:t>
            </a:r>
            <a:endParaRPr lang="en-US" dirty="0">
              <a:latin typeface="+mj-lt"/>
            </a:endParaRPr>
          </a:p>
          <a:p>
            <a:endParaRPr lang="en-US" dirty="0"/>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2.3 Auditing Liabilities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balance sheet will contain many liabilities grouped under various headings such as:	</a:t>
            </a:r>
          </a:p>
          <a:p>
            <a:pPr lvl="0"/>
            <a:r>
              <a:rPr lang="en-US" i="1" dirty="0" smtClean="0"/>
              <a:t>Trade creditors/Accounts payable </a:t>
            </a:r>
            <a:endParaRPr lang="en-US" dirty="0" smtClean="0"/>
          </a:p>
          <a:p>
            <a:pPr lvl="0"/>
            <a:r>
              <a:rPr lang="en-US" i="1" dirty="0" smtClean="0"/>
              <a:t>Notes payable</a:t>
            </a:r>
            <a:endParaRPr lang="en-US" dirty="0" smtClean="0"/>
          </a:p>
          <a:p>
            <a:pPr lvl="0"/>
            <a:r>
              <a:rPr lang="en-US" i="1" dirty="0" smtClean="0"/>
              <a:t>Bank loans and overdraft</a:t>
            </a:r>
            <a:endParaRPr lang="en-US" dirty="0" smtClean="0"/>
          </a:p>
          <a:p>
            <a:pPr lvl="0"/>
            <a:r>
              <a:rPr lang="en-US" i="1" dirty="0" smtClean="0"/>
              <a:t>Other creditors including accrued taxes, pension/provident fund payable and accrued and deferred income</a:t>
            </a:r>
            <a:endParaRPr lang="en-US" dirty="0" smtClean="0"/>
          </a:p>
          <a:p>
            <a:r>
              <a:rPr lang="en-US" dirty="0" smtClean="0"/>
              <a:t> </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en-US" dirty="0" smtClean="0"/>
              <a:t>In an audit of liabilities the auditors’ duty is fourfold, namely: </a:t>
            </a:r>
          </a:p>
          <a:p>
            <a:pPr lvl="0"/>
            <a:r>
              <a:rPr lang="en-US" i="1" dirty="0" smtClean="0"/>
              <a:t>To verify the existence of liabilities shown in the balance sheet, </a:t>
            </a:r>
            <a:endParaRPr lang="en-US" dirty="0" smtClean="0"/>
          </a:p>
          <a:p>
            <a:pPr lvl="0"/>
            <a:r>
              <a:rPr lang="en-US" i="1" dirty="0" smtClean="0"/>
              <a:t>To verify the correctness of the money amount liability accounts,</a:t>
            </a:r>
            <a:endParaRPr lang="en-US" dirty="0" smtClean="0"/>
          </a:p>
          <a:p>
            <a:pPr lvl="0"/>
            <a:r>
              <a:rPr lang="en-US" i="1" dirty="0" smtClean="0"/>
              <a:t>To verify the appropriateness of the description given in the accounts and the adequacy of disclosure,</a:t>
            </a:r>
            <a:endParaRPr lang="en-US" dirty="0" smtClean="0"/>
          </a:p>
          <a:p>
            <a:pPr lvl="0"/>
            <a:r>
              <a:rPr lang="en-US" i="1" dirty="0" smtClean="0"/>
              <a:t>To verify that all existing liabilities are actually included in the accounts.</a:t>
            </a:r>
            <a:endParaRPr lang="en-US" dirty="0" smtClean="0"/>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457200" y="1066800"/>
            <a:ext cx="8229600" cy="5334000"/>
          </a:xfrm>
        </p:spPr>
        <p:txBody>
          <a:bodyPr>
            <a:normAutofit fontScale="85000" lnSpcReduction="10000"/>
          </a:bodyPr>
          <a:lstStyle/>
          <a:p>
            <a:r>
              <a:rPr lang="en-US" dirty="0" smtClean="0"/>
              <a:t>During an audit of liabilities the auditors has to recognize the following points that differentiate the audit of asset and liability. </a:t>
            </a:r>
          </a:p>
          <a:p>
            <a:pPr lvl="0"/>
            <a:r>
              <a:rPr lang="en-US" i="1" dirty="0" smtClean="0"/>
              <a:t>Management fraud designed to improve the apparent financial position of a company usually involves an overstatement of asset but an understatement of liability.</a:t>
            </a:r>
          </a:p>
          <a:p>
            <a:pPr lvl="0"/>
            <a:r>
              <a:rPr lang="en-US" i="1" dirty="0" smtClean="0"/>
              <a:t> A transaction which has given rise to labiality need merely be ignored in the record to achieve the desired effect. </a:t>
            </a:r>
          </a:p>
          <a:p>
            <a:pPr lvl="0"/>
            <a:r>
              <a:rPr lang="en-US" i="1" dirty="0" smtClean="0"/>
              <a:t>The auditor’s problem is then much more difficult, for there is no convenient starting point to an examination designed to disclose possible unrecorded liability.</a:t>
            </a:r>
            <a:endParaRPr lang="en-US"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a:t>
            </a:r>
            <a:endParaRPr lang="en-US" dirty="0"/>
          </a:p>
        </p:txBody>
      </p:sp>
      <p:sp>
        <p:nvSpPr>
          <p:cNvPr id="3" name="Content Placeholder 2"/>
          <p:cNvSpPr>
            <a:spLocks noGrp="1"/>
          </p:cNvSpPr>
          <p:nvPr>
            <p:ph idx="1"/>
          </p:nvPr>
        </p:nvSpPr>
        <p:spPr/>
        <p:txBody>
          <a:bodyPr>
            <a:normAutofit fontScale="92500" lnSpcReduction="20000"/>
          </a:bodyPr>
          <a:lstStyle/>
          <a:p>
            <a:pPr lvl="0"/>
            <a:r>
              <a:rPr lang="en-US" i="1" dirty="0" smtClean="0"/>
              <a:t>Defalcation by employee present less problem in the case of liability account since defalcation usually involves the abstraction and manipulation of asset.</a:t>
            </a:r>
            <a:endParaRPr lang="en-US" dirty="0" smtClean="0"/>
          </a:p>
          <a:p>
            <a:r>
              <a:rPr lang="en-US" i="1" dirty="0" smtClean="0"/>
              <a:t>Most liabilities are a statement of facts whereas most assets involve valuation problem based on individual judgment. Only some of the estimated liabilities such as a provision for cost to be incurred in connection with product guarantees involve problems similar to those of asset valuation</a:t>
            </a:r>
            <a:endParaRPr lang="en-US" dirty="0" smtClean="0"/>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0" y="609600"/>
            <a:ext cx="8915400" cy="6400800"/>
          </a:xfrm>
        </p:spPr>
        <p:txBody>
          <a:bodyPr>
            <a:noAutofit/>
          </a:bodyPr>
          <a:lstStyle/>
          <a:p>
            <a:r>
              <a:rPr lang="en-US" sz="2400" b="1" i="1" dirty="0" smtClean="0"/>
              <a:t> Internal Control over Liability</a:t>
            </a:r>
            <a:endParaRPr lang="en-US" sz="2400" dirty="0" smtClean="0"/>
          </a:p>
          <a:p>
            <a:r>
              <a:rPr lang="en-US" sz="2400" dirty="0" smtClean="0"/>
              <a:t>Some of the internal control procedures that should exist over liabilities are listed as follows:</a:t>
            </a:r>
          </a:p>
          <a:p>
            <a:pPr lvl="0"/>
            <a:r>
              <a:rPr lang="en-US" sz="2400" i="1" dirty="0" smtClean="0"/>
              <a:t>The authority to borrow money should be restricted to only two or three officials of the company.</a:t>
            </a:r>
            <a:endParaRPr lang="en-US" sz="2400" dirty="0" smtClean="0"/>
          </a:p>
          <a:p>
            <a:pPr lvl="0"/>
            <a:r>
              <a:rPr lang="en-US" sz="2400" i="1" dirty="0" smtClean="0"/>
              <a:t>Large borrowings should be made only under specific authorization of the board of directors.</a:t>
            </a:r>
            <a:endParaRPr lang="en-US" sz="2400" dirty="0" smtClean="0"/>
          </a:p>
          <a:p>
            <a:pPr lvl="0"/>
            <a:r>
              <a:rPr lang="en-US" sz="2400" i="1" dirty="0" smtClean="0"/>
              <a:t>All interest payment should be subject to close scrutiny before they are approved to be certain that interest is paid for known liabilities.</a:t>
            </a:r>
            <a:endParaRPr lang="en-US" sz="2400" dirty="0" smtClean="0"/>
          </a:p>
          <a:p>
            <a:pPr lvl="0"/>
            <a:r>
              <a:rPr lang="en-US" sz="2400" i="1" dirty="0" smtClean="0"/>
              <a:t>Voucher system should be used in processing account payables.</a:t>
            </a:r>
            <a:endParaRPr lang="en-US" sz="2400" dirty="0" smtClean="0"/>
          </a:p>
          <a:p>
            <a:pPr lvl="0"/>
            <a:r>
              <a:rPr lang="en-US" sz="2400" i="1" dirty="0" smtClean="0"/>
              <a:t>Two records (subsidiary ledger and controlling account) should be kept for account payables and should be reconciled periodically.</a:t>
            </a:r>
            <a:endParaRPr lang="en-US" sz="2400" dirty="0" smtClean="0"/>
          </a:p>
          <a:p>
            <a:pPr lvl="0"/>
            <a:r>
              <a:rPr lang="en-US" sz="2400" i="1" dirty="0" smtClean="0"/>
              <a:t>The client should maintain detailed record of long term debt transaction to ensure that all borrowing and repayment of principal and interest are recorded.</a:t>
            </a:r>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534400" cy="457200"/>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228600" y="685800"/>
            <a:ext cx="8763000" cy="5791200"/>
          </a:xfrm>
        </p:spPr>
        <p:txBody>
          <a:bodyPr>
            <a:noAutofit/>
          </a:bodyPr>
          <a:lstStyle/>
          <a:p>
            <a:r>
              <a:rPr lang="en-US" sz="2000" b="1" dirty="0" smtClean="0"/>
              <a:t>2.3.1 Auditing Current Liabilities (Accounts Payable and Accrued Liabilities)</a:t>
            </a:r>
            <a:endParaRPr lang="en-US" sz="2000" dirty="0" smtClean="0"/>
          </a:p>
          <a:p>
            <a:r>
              <a:rPr lang="en-US" sz="2000" dirty="0" smtClean="0"/>
              <a:t>The discussion below is related to audit of account balance of account payable and accrued expense. </a:t>
            </a:r>
          </a:p>
          <a:p>
            <a:r>
              <a:rPr lang="en-US" sz="2000" dirty="0" smtClean="0"/>
              <a:t>The auditor first test accuracy in order to ensure that the detailed records support the general ledger accounts.</a:t>
            </a:r>
          </a:p>
          <a:p>
            <a:r>
              <a:rPr lang="en-US" sz="2000" b="1" dirty="0" smtClean="0"/>
              <a:t>Accuracy</a:t>
            </a:r>
            <a:r>
              <a:rPr lang="en-US" sz="2000" dirty="0" smtClean="0"/>
              <a:t>: The accuracy of account payable is determined by obtaining a listing of accounts payable, footing the listing and agreeing it to the general ledger control account. </a:t>
            </a:r>
          </a:p>
          <a:p>
            <a:r>
              <a:rPr lang="en-US" sz="2000" dirty="0" smtClean="0"/>
              <a:t>The items included on this listing are the unpaid individual vouchers or the balance in the individual ledger account in the subsidiary record</a:t>
            </a:r>
          </a:p>
          <a:p>
            <a:r>
              <a:rPr lang="en-US" sz="2000" b="1" dirty="0" smtClean="0"/>
              <a:t>Validity</a:t>
            </a:r>
            <a:r>
              <a:rPr lang="en-US" sz="2000" dirty="0" smtClean="0"/>
              <a:t>: The auditor’s major concern with this audit objective is whether the recorded liabilities are valid obligations of the entity. </a:t>
            </a:r>
          </a:p>
          <a:p>
            <a:r>
              <a:rPr lang="en-US" sz="2000" dirty="0" smtClean="0"/>
              <a:t>To verify the validity of liability, the auditor can vouch sample of the items included on the listing of account payable, or the accrued account analysis to voucher packets or other supporting documents. </a:t>
            </a:r>
          </a:p>
          <a:p>
            <a:r>
              <a:rPr lang="en-US" sz="2000" dirty="0" smtClean="0"/>
              <a:t>If adequate source documents are present, the auditor has evidence that the amount represents valid liabilities. In some circumstances, the auditor may obtain copies of the monthly vendor statement or send confirmation request to vendors to test the validity of the liability.</a:t>
            </a:r>
          </a:p>
          <a:p>
            <a:endParaRPr lang="en-US" sz="2000" dirty="0" smtClean="0"/>
          </a:p>
          <a:p>
            <a:r>
              <a:rPr lang="en-US" sz="2000" dirty="0" smtClean="0"/>
              <a:t> </a:t>
            </a:r>
          </a:p>
          <a:p>
            <a:endParaRPr lang="en-US" sz="2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457200" y="990600"/>
            <a:ext cx="8229600" cy="5638800"/>
          </a:xfrm>
        </p:spPr>
        <p:txBody>
          <a:bodyPr>
            <a:normAutofit fontScale="55000" lnSpcReduction="20000"/>
          </a:bodyPr>
          <a:lstStyle/>
          <a:p>
            <a:r>
              <a:rPr lang="en-US" b="1" dirty="0" smtClean="0"/>
              <a:t>Completeness</a:t>
            </a:r>
            <a:r>
              <a:rPr lang="en-US" dirty="0" smtClean="0"/>
              <a:t>: Completeness is an important audit objective for accounts payable and accruals because auditors are concerned about unrecorded liability. Therefore, auditors frequently conduct extensive test to ensure that all liabilities are recorded. Such tests are commonly referred to as a search for unrecorded liabilities. </a:t>
            </a:r>
          </a:p>
          <a:p>
            <a:r>
              <a:rPr lang="en-US" b="1" dirty="0" smtClean="0"/>
              <a:t>The following audit procedures may be used as a part of the search for unrecorded liabilities</a:t>
            </a:r>
            <a:r>
              <a:rPr lang="en-US" dirty="0" smtClean="0"/>
              <a:t>.</a:t>
            </a:r>
          </a:p>
          <a:p>
            <a:pPr lvl="0">
              <a:buFont typeface="Wingdings" pitchFamily="2" charset="2"/>
              <a:buChar char="Ø"/>
            </a:pPr>
            <a:r>
              <a:rPr lang="en-US" sz="3800" i="1" dirty="0" smtClean="0"/>
              <a:t>Ask management about control procedures used to identify unrecorded liabilities and accruals at the end of an accounting period.</a:t>
            </a:r>
            <a:endParaRPr lang="en-US" sz="3800" dirty="0" smtClean="0"/>
          </a:p>
          <a:p>
            <a:pPr lvl="0">
              <a:buFont typeface="Wingdings" pitchFamily="2" charset="2"/>
              <a:buChar char="Ø"/>
            </a:pPr>
            <a:r>
              <a:rPr lang="en-US" sz="3800" i="1" dirty="0" smtClean="0"/>
              <a:t>Obtain copies of vendor’s monthly statements and reconcile the amount to the clients account payable record.</a:t>
            </a:r>
            <a:endParaRPr lang="en-US" sz="3800" dirty="0" smtClean="0"/>
          </a:p>
          <a:p>
            <a:pPr lvl="0">
              <a:buFont typeface="Wingdings" pitchFamily="2" charset="2"/>
              <a:buChar char="Ø"/>
            </a:pPr>
            <a:r>
              <a:rPr lang="en-US" sz="3800" i="1" dirty="0" smtClean="0"/>
              <a:t>Confirm vendor accounts, including accounts with small or zero balances.</a:t>
            </a:r>
            <a:endParaRPr lang="en-US" sz="3800" dirty="0" smtClean="0"/>
          </a:p>
          <a:p>
            <a:pPr lvl="0">
              <a:buFont typeface="Wingdings" pitchFamily="2" charset="2"/>
              <a:buChar char="Ø"/>
            </a:pPr>
            <a:r>
              <a:rPr lang="en-US" sz="3800" i="1" dirty="0" smtClean="0"/>
              <a:t>Vouch large dollar items from the purchase journal and cash disbursement journals for a limited time after year and; examine the date on each receiving report or vendor invoice to determine if the liability relates to the current period.</a:t>
            </a:r>
            <a:endParaRPr lang="en-US" sz="3800" dirty="0" smtClean="0"/>
          </a:p>
          <a:p>
            <a:pPr lvl="0">
              <a:buFont typeface="Wingdings" pitchFamily="2" charset="2"/>
              <a:buChar char="Ø"/>
            </a:pPr>
            <a:r>
              <a:rPr lang="en-US" sz="3800" i="1" dirty="0" smtClean="0"/>
              <a:t>Examine the files of unmatched purchase orders, receiving reports and vendors invoice for any unrecorded liabilities</a:t>
            </a:r>
            <a:r>
              <a:rPr lang="en-US" i="1" dirty="0" smtClean="0"/>
              <a:t>.</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228600" y="990600"/>
            <a:ext cx="8763000" cy="5867400"/>
          </a:xfrm>
        </p:spPr>
        <p:txBody>
          <a:bodyPr>
            <a:noAutofit/>
          </a:bodyPr>
          <a:lstStyle/>
          <a:p>
            <a:r>
              <a:rPr lang="en-US" sz="2000" b="1" dirty="0" smtClean="0"/>
              <a:t>Cutoff</a:t>
            </a:r>
            <a:r>
              <a:rPr lang="en-US" sz="2000" dirty="0" smtClean="0"/>
              <a:t>: The cutoff objectives attempts to determine whether all purchase transactions and related account payables are recorded in the proper period.</a:t>
            </a:r>
          </a:p>
          <a:p>
            <a:r>
              <a:rPr lang="en-US" sz="2000" dirty="0" smtClean="0"/>
              <a:t> On most audits, purchase cutoff is coordinated with the clients physical inventory count. Proper cutoff should also be determined for purchase returns </a:t>
            </a:r>
          </a:p>
          <a:p>
            <a:r>
              <a:rPr lang="en-US" sz="2000" b="1" dirty="0" smtClean="0"/>
              <a:t>Ownership:</a:t>
            </a:r>
            <a:r>
              <a:rPr lang="en-US" sz="2000" dirty="0" smtClean="0"/>
              <a:t> Generally, there is little risk related to this objective because clients seldom have an incentive to record liability that is not obligation of the entity.</a:t>
            </a:r>
          </a:p>
          <a:p>
            <a:r>
              <a:rPr lang="en-US" sz="2000" dirty="0" smtClean="0"/>
              <a:t>Review of the voucher packet for adequate supporting document relating liabilities to the client provides sufficient evidence to support these audit objectives.</a:t>
            </a:r>
          </a:p>
          <a:p>
            <a:r>
              <a:rPr lang="en-US" sz="2000" b="1" dirty="0" smtClean="0"/>
              <a:t>Valuation:</a:t>
            </a:r>
            <a:r>
              <a:rPr lang="en-US" sz="2000" dirty="0" smtClean="0"/>
              <a:t> Most accruals are relatively easy to value and proper valuation can be tested by examining the underlying source document.</a:t>
            </a:r>
          </a:p>
          <a:p>
            <a:r>
              <a:rPr lang="en-US" sz="2000" b="1" dirty="0" smtClean="0"/>
              <a:t>Classification: </a:t>
            </a:r>
            <a:r>
              <a:rPr lang="en-US" sz="2000" dirty="0" smtClean="0"/>
              <a:t>The major issues related to the classification objectives are:</a:t>
            </a:r>
          </a:p>
          <a:p>
            <a:pPr lvl="0"/>
            <a:r>
              <a:rPr lang="en-US" sz="2000" i="1" dirty="0" smtClean="0"/>
              <a:t>Identifying and reclassifying any material debits contained in account payables</a:t>
            </a:r>
            <a:endParaRPr lang="en-US" sz="2000" dirty="0" smtClean="0"/>
          </a:p>
          <a:p>
            <a:pPr lvl="0"/>
            <a:r>
              <a:rPr lang="en-US" sz="2000" i="1" dirty="0" smtClean="0"/>
              <a:t>Segregating short term and long term payables </a:t>
            </a:r>
            <a:endParaRPr lang="en-US" sz="2000" dirty="0" smtClean="0"/>
          </a:p>
          <a:p>
            <a:pPr lvl="0"/>
            <a:r>
              <a:rPr lang="en-US" sz="2000" i="1" dirty="0" smtClean="0"/>
              <a:t>Ensuring that different types of payables are properly classified.</a:t>
            </a:r>
            <a:endParaRPr lang="en-US" sz="2000" dirty="0" smtClean="0"/>
          </a:p>
          <a:p>
            <a:endParaRPr lang="en-US" sz="20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228600" y="914400"/>
            <a:ext cx="8458200" cy="5715000"/>
          </a:xfrm>
        </p:spPr>
        <p:txBody>
          <a:bodyPr>
            <a:normAutofit fontScale="62500" lnSpcReduction="20000"/>
          </a:bodyPr>
          <a:lstStyle/>
          <a:p>
            <a:r>
              <a:rPr lang="en-US" dirty="0" smtClean="0"/>
              <a:t>Proper classification can usually be verified by reviewing the accounts payables listing and the general ledger accounts payables. </a:t>
            </a:r>
          </a:p>
          <a:p>
            <a:r>
              <a:rPr lang="en-US" dirty="0" smtClean="0"/>
              <a:t>If material debits area present, they should be reclassified as receivables or as deposit if the amount will be used for future purchase. </a:t>
            </a:r>
          </a:p>
          <a:p>
            <a:r>
              <a:rPr lang="en-US" dirty="0" smtClean="0"/>
              <a:t>Any long term payables should be identified and reclassified to the long term liability section of the balance sheet.</a:t>
            </a:r>
          </a:p>
          <a:p>
            <a:r>
              <a:rPr lang="en-US" dirty="0" smtClean="0"/>
              <a:t> Also, if payables to officers, employees or related parties are material they should be included with the trade account payables. </a:t>
            </a:r>
          </a:p>
          <a:p>
            <a:r>
              <a:rPr lang="en-US" dirty="0" smtClean="0"/>
              <a:t>The auditor should also ensure that accrued expenses are properly classified.</a:t>
            </a:r>
          </a:p>
          <a:p>
            <a:r>
              <a:rPr lang="en-US" b="1" dirty="0" smtClean="0"/>
              <a:t>Disclosure</a:t>
            </a:r>
            <a:r>
              <a:rPr lang="en-US" dirty="0" smtClean="0"/>
              <a:t>: Even though management is responsible for the financial statement, the auditors must ensure that all necessary financial statement disclosure is made for account payables and accrued expense. </a:t>
            </a:r>
          </a:p>
          <a:p>
            <a:r>
              <a:rPr lang="en-US" dirty="0" smtClean="0"/>
              <a:t>Examples of disclosure items for purchasing process related liabilities include:</a:t>
            </a:r>
          </a:p>
          <a:p>
            <a:pPr lvl="0"/>
            <a:r>
              <a:rPr lang="en-US" i="1" dirty="0" smtClean="0"/>
              <a:t>Payables by type (trade, officers, employees etc.)</a:t>
            </a:r>
            <a:endParaRPr lang="en-US" dirty="0" smtClean="0"/>
          </a:p>
          <a:p>
            <a:pPr lvl="0"/>
            <a:r>
              <a:rPr lang="en-US" i="1" dirty="0" smtClean="0"/>
              <a:t>Short and long term payables</a:t>
            </a:r>
            <a:endParaRPr lang="en-US" dirty="0" smtClean="0"/>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2.3.2 Auditing Long-Term Liabilities</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Common types of long term debt financing include notes, bonds, and mortgage</a:t>
            </a:r>
          </a:p>
          <a:p>
            <a:r>
              <a:rPr lang="en-US" dirty="0" smtClean="0"/>
              <a:t>The auditor must be assured that the amount shown on the balance sheet for the various types of long term debt is not materially misstated.</a:t>
            </a:r>
          </a:p>
          <a:p>
            <a:r>
              <a:rPr lang="en-US" dirty="0" smtClean="0"/>
              <a:t> This assurance extends to the proper recognition of interest expense in the financial statements.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pPr algn="r"/>
            <a:r>
              <a:rPr lang="en-US" dirty="0" smtClean="0"/>
              <a:t>Conti…</a:t>
            </a:r>
            <a:endParaRPr lang="en-US" dirty="0"/>
          </a:p>
        </p:txBody>
      </p:sp>
      <p:sp>
        <p:nvSpPr>
          <p:cNvPr id="3" name="Content Placeholder 2"/>
          <p:cNvSpPr>
            <a:spLocks noGrp="1"/>
          </p:cNvSpPr>
          <p:nvPr>
            <p:ph idx="1"/>
          </p:nvPr>
        </p:nvSpPr>
        <p:spPr>
          <a:xfrm>
            <a:off x="228600" y="685800"/>
            <a:ext cx="8610600" cy="5867400"/>
          </a:xfrm>
        </p:spPr>
        <p:txBody>
          <a:bodyPr>
            <a:normAutofit/>
          </a:bodyPr>
          <a:lstStyle/>
          <a:p>
            <a:pPr>
              <a:buNone/>
            </a:pPr>
            <a:r>
              <a:rPr lang="en-US" sz="2800" b="1" i="1" dirty="0" smtClean="0"/>
              <a:t>Internal Control over Cash Receipt by Mail</a:t>
            </a:r>
            <a:endParaRPr lang="en-US" sz="2800" dirty="0" smtClean="0"/>
          </a:p>
          <a:p>
            <a:pPr lvl="0"/>
            <a:r>
              <a:rPr lang="en-US" sz="2800" i="1" dirty="0" smtClean="0"/>
              <a:t>The </a:t>
            </a:r>
            <a:r>
              <a:rPr lang="en-US" sz="2800" i="1" dirty="0"/>
              <a:t>mail should be locked and the key should be placed on the hand of a responsible person.</a:t>
            </a:r>
            <a:endParaRPr lang="en-US" sz="2800" dirty="0"/>
          </a:p>
          <a:p>
            <a:pPr lvl="0"/>
            <a:r>
              <a:rPr lang="en-US" sz="2800" i="1" dirty="0"/>
              <a:t>At least two people have to be present when mail is opened and list of money received should be kept.</a:t>
            </a:r>
            <a:endParaRPr lang="en-US" sz="2800" dirty="0"/>
          </a:p>
          <a:p>
            <a:r>
              <a:rPr lang="en-US" sz="2800" i="1" dirty="0"/>
              <a:t>A prelisting of cash received should be made in three copies, </a:t>
            </a:r>
            <a:r>
              <a:rPr lang="en-US" sz="2800" b="1" i="1" dirty="0"/>
              <a:t>one copy for cashier, the second copy for accounting department and the third copy kept by the preparer</a:t>
            </a:r>
            <a:endParaRPr lang="en-US" sz="2800" b="1"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838200"/>
          </a:xfrm>
        </p:spPr>
        <p:txBody>
          <a:bodyPr>
            <a:noAutofit/>
          </a:bodyPr>
          <a:lstStyle/>
          <a:p>
            <a:r>
              <a:rPr lang="en-US" sz="2400" b="1" dirty="0" smtClean="0"/>
              <a:t>Summary of audit objectives and test of account balance for long term debt is given in the table below.</a:t>
            </a:r>
          </a:p>
        </p:txBody>
      </p:sp>
      <p:graphicFrame>
        <p:nvGraphicFramePr>
          <p:cNvPr id="4" name="Content Placeholder 3"/>
          <p:cNvGraphicFramePr>
            <a:graphicFrameLocks noGrp="1"/>
          </p:cNvGraphicFramePr>
          <p:nvPr>
            <p:ph idx="1"/>
          </p:nvPr>
        </p:nvGraphicFramePr>
        <p:xfrm>
          <a:off x="0" y="838201"/>
          <a:ext cx="8991600" cy="5921808"/>
        </p:xfrm>
        <a:graphic>
          <a:graphicData uri="http://schemas.openxmlformats.org/drawingml/2006/table">
            <a:tbl>
              <a:tblPr firstRow="1" bandRow="1">
                <a:tableStyleId>{5C22544A-7EE6-4342-B048-85BDC9FD1C3A}</a:tableStyleId>
              </a:tblPr>
              <a:tblGrid>
                <a:gridCol w="1371600"/>
                <a:gridCol w="7620000"/>
              </a:tblGrid>
              <a:tr h="575705">
                <a:tc>
                  <a:txBody>
                    <a:bodyPr/>
                    <a:lstStyle/>
                    <a:p>
                      <a:pPr marL="0" marR="0" algn="ctr">
                        <a:lnSpc>
                          <a:spcPct val="115000"/>
                        </a:lnSpc>
                        <a:spcBef>
                          <a:spcPts val="0"/>
                        </a:spcBef>
                        <a:spcAft>
                          <a:spcPts val="0"/>
                        </a:spcAft>
                      </a:pPr>
                      <a:r>
                        <a:rPr lang="en-US" sz="1600" b="1" dirty="0">
                          <a:latin typeface="Times New Roman"/>
                          <a:ea typeface="Calibri"/>
                          <a:cs typeface="Times New Roman"/>
                        </a:rPr>
                        <a:t>Audit Objective</a:t>
                      </a:r>
                      <a:endParaRPr lang="en-US" sz="16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a:latin typeface="Times New Roman"/>
                          <a:ea typeface="Calibri"/>
                          <a:cs typeface="Times New Roman"/>
                        </a:rPr>
                        <a:t>Test Of Account Balance</a:t>
                      </a:r>
                      <a:endParaRPr lang="en-US" sz="1600" dirty="0">
                        <a:latin typeface="Calibri"/>
                        <a:ea typeface="Calibri"/>
                        <a:cs typeface="Times New Roman"/>
                      </a:endParaRPr>
                    </a:p>
                  </a:txBody>
                  <a:tcPr marL="68580" marR="68580" marT="0" marB="0"/>
                </a:tc>
              </a:tr>
              <a:tr h="829926">
                <a:tc>
                  <a:txBody>
                    <a:bodyPr/>
                    <a:lstStyle/>
                    <a:p>
                      <a:pPr marL="0" marR="0">
                        <a:lnSpc>
                          <a:spcPct val="115000"/>
                        </a:lnSpc>
                        <a:spcBef>
                          <a:spcPts val="0"/>
                        </a:spcBef>
                        <a:spcAft>
                          <a:spcPts val="0"/>
                        </a:spcAft>
                      </a:pPr>
                      <a:r>
                        <a:rPr lang="en-US" sz="1600" b="1">
                          <a:latin typeface="Times New Roman"/>
                          <a:ea typeface="Calibri"/>
                          <a:cs typeface="Times New Roman"/>
                        </a:rPr>
                        <a:t>Validity</a:t>
                      </a:r>
                      <a:endParaRPr lang="en-US" sz="16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600" i="1" dirty="0">
                          <a:latin typeface="Times New Roman"/>
                          <a:ea typeface="Calibri"/>
                          <a:cs typeface="Times New Roman"/>
                        </a:rPr>
                        <a:t>Examine copies of new notes or bond agreement. Examine board of director’s minutes for approval of new lending agreement. Confirm notes or bonds directly with creditors</a:t>
                      </a:r>
                      <a:endParaRPr lang="en-US" sz="1600" dirty="0">
                        <a:latin typeface="Calibri"/>
                        <a:ea typeface="Calibri"/>
                        <a:cs typeface="Times New Roman"/>
                      </a:endParaRPr>
                    </a:p>
                  </a:txBody>
                  <a:tcPr marL="68580" marR="68580" marT="0" marB="0"/>
                </a:tc>
              </a:tr>
              <a:tr h="829926">
                <a:tc>
                  <a:txBody>
                    <a:bodyPr/>
                    <a:lstStyle/>
                    <a:p>
                      <a:pPr marL="0" marR="0">
                        <a:lnSpc>
                          <a:spcPct val="115000"/>
                        </a:lnSpc>
                        <a:spcBef>
                          <a:spcPts val="0"/>
                        </a:spcBef>
                        <a:spcAft>
                          <a:spcPts val="0"/>
                        </a:spcAft>
                      </a:pPr>
                      <a:r>
                        <a:rPr lang="en-US" sz="1600" b="1">
                          <a:latin typeface="Times New Roman"/>
                          <a:ea typeface="Calibri"/>
                          <a:cs typeface="Times New Roman"/>
                        </a:rPr>
                        <a:t>Completeness</a:t>
                      </a:r>
                      <a:endParaRPr lang="en-US" sz="16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600" i="1" dirty="0">
                          <a:latin typeface="Times New Roman"/>
                          <a:ea typeface="Calibri"/>
                          <a:cs typeface="Times New Roman"/>
                        </a:rPr>
                        <a:t>Obtain bank confirmation for notes from a bank. Confirm bonds or notes from creditors. Review interest expense for payment to debt holders not listed on the debt analysis schedule</a:t>
                      </a:r>
                      <a:endParaRPr lang="en-US" sz="1600" dirty="0">
                        <a:latin typeface="Calibri"/>
                        <a:ea typeface="Calibri"/>
                        <a:cs typeface="Times New Roman"/>
                      </a:endParaRPr>
                    </a:p>
                  </a:txBody>
                  <a:tcPr marL="68580" marR="68580" marT="0" marB="0"/>
                </a:tc>
              </a:tr>
              <a:tr h="575705">
                <a:tc>
                  <a:txBody>
                    <a:bodyPr/>
                    <a:lstStyle/>
                    <a:p>
                      <a:pPr marL="0" marR="0">
                        <a:lnSpc>
                          <a:spcPct val="115000"/>
                        </a:lnSpc>
                        <a:spcBef>
                          <a:spcPts val="0"/>
                        </a:spcBef>
                        <a:spcAft>
                          <a:spcPts val="0"/>
                        </a:spcAft>
                      </a:pPr>
                      <a:r>
                        <a:rPr lang="en-US" sz="1600" b="1">
                          <a:latin typeface="Times New Roman"/>
                          <a:ea typeface="Calibri"/>
                          <a:cs typeface="Times New Roman"/>
                        </a:rPr>
                        <a:t>Cutoff</a:t>
                      </a:r>
                      <a:endParaRPr lang="en-US" sz="16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600" i="1">
                          <a:latin typeface="Times New Roman"/>
                          <a:ea typeface="Calibri"/>
                          <a:cs typeface="Times New Roman"/>
                        </a:rPr>
                        <a:t>Review debt activity for  a few days before and after year end to determine if the transaction are included in the proper period</a:t>
                      </a:r>
                      <a:endParaRPr lang="en-US" sz="1600">
                        <a:latin typeface="Calibri"/>
                        <a:ea typeface="Calibri"/>
                        <a:cs typeface="Times New Roman"/>
                      </a:endParaRPr>
                    </a:p>
                  </a:txBody>
                  <a:tcPr marL="68580" marR="68580" marT="0" marB="0"/>
                </a:tc>
              </a:tr>
              <a:tr h="575705">
                <a:tc>
                  <a:txBody>
                    <a:bodyPr/>
                    <a:lstStyle/>
                    <a:p>
                      <a:pPr marL="0" marR="0">
                        <a:lnSpc>
                          <a:spcPct val="115000"/>
                        </a:lnSpc>
                        <a:spcBef>
                          <a:spcPts val="0"/>
                        </a:spcBef>
                        <a:spcAft>
                          <a:spcPts val="0"/>
                        </a:spcAft>
                      </a:pPr>
                      <a:r>
                        <a:rPr lang="en-US" sz="1600" b="1">
                          <a:latin typeface="Times New Roman"/>
                          <a:ea typeface="Calibri"/>
                          <a:cs typeface="Times New Roman"/>
                        </a:rPr>
                        <a:t>Accuracy</a:t>
                      </a:r>
                      <a:endParaRPr lang="en-US" sz="16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600" i="1">
                          <a:latin typeface="Times New Roman"/>
                          <a:ea typeface="Calibri"/>
                          <a:cs typeface="Times New Roman"/>
                        </a:rPr>
                        <a:t>Obtain an analysis of notes payable and bonds payables, and accrued interest payable ,foot schedules and agree totals to the general ledger</a:t>
                      </a:r>
                      <a:endParaRPr lang="en-US" sz="1600">
                        <a:latin typeface="Calibri"/>
                        <a:ea typeface="Calibri"/>
                        <a:cs typeface="Times New Roman"/>
                      </a:endParaRPr>
                    </a:p>
                  </a:txBody>
                  <a:tcPr marL="68580" marR="68580" marT="0" marB="0"/>
                </a:tc>
              </a:tr>
              <a:tr h="1106566">
                <a:tc>
                  <a:txBody>
                    <a:bodyPr/>
                    <a:lstStyle/>
                    <a:p>
                      <a:pPr marL="0" marR="0">
                        <a:lnSpc>
                          <a:spcPct val="115000"/>
                        </a:lnSpc>
                        <a:spcBef>
                          <a:spcPts val="0"/>
                        </a:spcBef>
                        <a:spcAft>
                          <a:spcPts val="0"/>
                        </a:spcAft>
                      </a:pPr>
                      <a:r>
                        <a:rPr lang="en-US" sz="1600" b="1">
                          <a:latin typeface="Times New Roman"/>
                          <a:ea typeface="Calibri"/>
                          <a:cs typeface="Times New Roman"/>
                        </a:rPr>
                        <a:t>Valuation</a:t>
                      </a:r>
                      <a:endParaRPr lang="en-US" sz="16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600" i="1">
                          <a:latin typeface="Times New Roman"/>
                          <a:ea typeface="Calibri"/>
                          <a:cs typeface="Times New Roman"/>
                        </a:rPr>
                        <a:t>Examine new debt agreement to ensure that they were recorded at the proper value. Confirm the outstanding balance for notes or bonds and the last date on which interest has been paid. Re compute accrued interest payable</a:t>
                      </a:r>
                      <a:endParaRPr lang="en-US" sz="1600">
                        <a:latin typeface="Calibri"/>
                        <a:ea typeface="Calibri"/>
                        <a:cs typeface="Times New Roman"/>
                      </a:endParaRPr>
                    </a:p>
                  </a:txBody>
                  <a:tcPr marL="68580" marR="68580" marT="0" marB="0"/>
                </a:tc>
              </a:tr>
              <a:tr h="829926">
                <a:tc>
                  <a:txBody>
                    <a:bodyPr/>
                    <a:lstStyle/>
                    <a:p>
                      <a:pPr marL="0" marR="0">
                        <a:lnSpc>
                          <a:spcPct val="115000"/>
                        </a:lnSpc>
                        <a:spcBef>
                          <a:spcPts val="0"/>
                        </a:spcBef>
                        <a:spcAft>
                          <a:spcPts val="0"/>
                        </a:spcAft>
                      </a:pPr>
                      <a:r>
                        <a:rPr lang="en-US" sz="1600" b="1" dirty="0">
                          <a:latin typeface="Times New Roman"/>
                          <a:ea typeface="Calibri"/>
                          <a:cs typeface="Times New Roman"/>
                        </a:rPr>
                        <a:t>Classification</a:t>
                      </a:r>
                      <a:endParaRPr lang="en-US" sz="16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600" i="1">
                          <a:latin typeface="Times New Roman"/>
                          <a:ea typeface="Calibri"/>
                          <a:cs typeface="Times New Roman"/>
                        </a:rPr>
                        <a:t>Examine the due date on notes or bonds for proper classification between current and long term debt. Review debt for related party transactions or borrowing from major shareholders</a:t>
                      </a:r>
                      <a:endParaRPr lang="en-US" sz="1600">
                        <a:latin typeface="Calibri"/>
                        <a:ea typeface="Calibri"/>
                        <a:cs typeface="Times New Roman"/>
                      </a:endParaRPr>
                    </a:p>
                  </a:txBody>
                  <a:tcPr marL="68580" marR="68580" marT="0" marB="0"/>
                </a:tc>
              </a:tr>
              <a:tr h="575705">
                <a:tc>
                  <a:txBody>
                    <a:bodyPr/>
                    <a:lstStyle/>
                    <a:p>
                      <a:pPr marL="0" marR="0">
                        <a:lnSpc>
                          <a:spcPct val="115000"/>
                        </a:lnSpc>
                        <a:spcBef>
                          <a:spcPts val="0"/>
                        </a:spcBef>
                        <a:spcAft>
                          <a:spcPts val="0"/>
                        </a:spcAft>
                      </a:pPr>
                      <a:r>
                        <a:rPr lang="en-US" sz="1600" b="1">
                          <a:latin typeface="Times New Roman"/>
                          <a:ea typeface="Calibri"/>
                          <a:cs typeface="Times New Roman"/>
                        </a:rPr>
                        <a:t>Disclosure</a:t>
                      </a:r>
                      <a:endParaRPr lang="en-US" sz="16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600" i="1" dirty="0">
                          <a:latin typeface="Times New Roman"/>
                          <a:ea typeface="Calibri"/>
                          <a:cs typeface="Times New Roman"/>
                        </a:rPr>
                        <a:t>Examine notes or bond agreement for any restriction that should be disclosed in the foot notes.</a:t>
                      </a:r>
                      <a:endParaRPr lang="en-US" sz="16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2.4 Auditing Stockholders’ Equity</a:t>
            </a:r>
            <a:r>
              <a:rPr lang="en-US" dirty="0" smtClean="0"/>
              <a:t/>
            </a:r>
            <a:br>
              <a:rPr lang="en-US" dirty="0" smtClean="0"/>
            </a:br>
            <a:endParaRPr lang="en-US" dirty="0"/>
          </a:p>
        </p:txBody>
      </p:sp>
      <p:sp>
        <p:nvSpPr>
          <p:cNvPr id="3" name="Content Placeholder 2"/>
          <p:cNvSpPr>
            <a:spLocks noGrp="1"/>
          </p:cNvSpPr>
          <p:nvPr>
            <p:ph idx="1"/>
          </p:nvPr>
        </p:nvSpPr>
        <p:spPr>
          <a:xfrm>
            <a:off x="457200" y="914400"/>
            <a:ext cx="8229600" cy="5791200"/>
          </a:xfrm>
        </p:spPr>
        <p:txBody>
          <a:bodyPr>
            <a:normAutofit fontScale="70000" lnSpcReduction="20000"/>
          </a:bodyPr>
          <a:lstStyle/>
          <a:p>
            <a:r>
              <a:rPr lang="en-US" b="1" dirty="0" smtClean="0"/>
              <a:t>2.4.1 Evaluating Internal Control over Stockholders’ Equity</a:t>
            </a:r>
            <a:endParaRPr lang="en-US" dirty="0" smtClean="0"/>
          </a:p>
          <a:p>
            <a:r>
              <a:rPr lang="en-US" dirty="0" smtClean="0"/>
              <a:t> For most entities, stockholders’ equity includes common stock, preferred stock, paid-in capital, and retained earnings. </a:t>
            </a:r>
          </a:p>
          <a:p>
            <a:r>
              <a:rPr lang="en-US" dirty="0" smtClean="0"/>
              <a:t>In recent years, numerous financial instruments have been developed that contain both debt and equity characteristics and affect the audit of stockholders’ equity.</a:t>
            </a:r>
          </a:p>
          <a:p>
            <a:r>
              <a:rPr lang="en-US" dirty="0" smtClean="0"/>
              <a:t> Various stock options and compensation plans also impact the audit of stockholders’ equity.</a:t>
            </a:r>
          </a:p>
          <a:p>
            <a:r>
              <a:rPr lang="en-US" dirty="0" smtClean="0"/>
              <a:t> Following are the three major types of transactions that occur in stock holders’ equity: </a:t>
            </a:r>
          </a:p>
          <a:p>
            <a:pPr lvl="0"/>
            <a:r>
              <a:rPr lang="en-US" b="1" i="1" dirty="0" smtClean="0"/>
              <a:t>Issuance of stock:</a:t>
            </a:r>
            <a:r>
              <a:rPr lang="en-US" i="1" dirty="0" smtClean="0"/>
              <a:t> This includes transactions such as sale of stock for cash, the exchange of stock for assets, services, or convertible debt and issuance of stock splits.</a:t>
            </a:r>
            <a:endParaRPr lang="en-US" dirty="0" smtClean="0"/>
          </a:p>
          <a:p>
            <a:pPr lvl="0"/>
            <a:r>
              <a:rPr lang="en-US" b="1" i="1" dirty="0" smtClean="0"/>
              <a:t>Repurchase of stock:</a:t>
            </a:r>
            <a:r>
              <a:rPr lang="en-US" i="1" dirty="0" smtClean="0"/>
              <a:t> This includes the reacquisition of stock (referred to as treasury stock) and the retirement of stock.</a:t>
            </a:r>
            <a:endParaRPr lang="en-US" dirty="0" smtClean="0"/>
          </a:p>
          <a:p>
            <a:pPr lvl="0"/>
            <a:r>
              <a:rPr lang="en-US" b="1" i="1" dirty="0" smtClean="0"/>
              <a:t>Payment of dividends:</a:t>
            </a:r>
            <a:r>
              <a:rPr lang="en-US" i="1" dirty="0" smtClean="0"/>
              <a:t> This includes the payment of cash dividend or issuance of stock dividends.</a:t>
            </a:r>
            <a:endParaRPr lang="en-US" dirty="0" smtClean="0"/>
          </a:p>
          <a:p>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228600" y="990600"/>
            <a:ext cx="8686800" cy="5867400"/>
          </a:xfrm>
        </p:spPr>
        <p:txBody>
          <a:bodyPr>
            <a:normAutofit fontScale="70000" lnSpcReduction="20000"/>
          </a:bodyPr>
          <a:lstStyle/>
          <a:p>
            <a:r>
              <a:rPr lang="en-US" dirty="0" smtClean="0"/>
              <a:t>Following are the major internal controls for stockholders’ equity.</a:t>
            </a:r>
          </a:p>
          <a:p>
            <a:pPr lvl="0"/>
            <a:r>
              <a:rPr lang="en-US" i="1" dirty="0" smtClean="0"/>
              <a:t>Verify that stock and dividend transactions comply with the corporate charter.</a:t>
            </a:r>
            <a:endParaRPr lang="en-US" dirty="0" smtClean="0"/>
          </a:p>
          <a:p>
            <a:pPr lvl="0"/>
            <a:r>
              <a:rPr lang="en-US" i="1" dirty="0" smtClean="0"/>
              <a:t>Verify that stock and divided transactions have been properly approved.</a:t>
            </a:r>
            <a:endParaRPr lang="en-US" dirty="0" smtClean="0"/>
          </a:p>
          <a:p>
            <a:pPr lvl="0"/>
            <a:r>
              <a:rPr lang="en-US" i="1" dirty="0" smtClean="0"/>
              <a:t>Verify that stock and dividend transactions have been properly valued.</a:t>
            </a:r>
            <a:endParaRPr lang="en-US" dirty="0" smtClean="0"/>
          </a:p>
          <a:p>
            <a:pPr lvl="0"/>
            <a:r>
              <a:rPr lang="en-US" i="1" dirty="0" smtClean="0"/>
              <a:t>Verify that all stock and dividend transactions have been properly posted and summarized in the accounting record.</a:t>
            </a:r>
            <a:endParaRPr lang="en-US" dirty="0" smtClean="0"/>
          </a:p>
          <a:p>
            <a:pPr lvl="0"/>
            <a:r>
              <a:rPr lang="en-US" i="1" dirty="0" smtClean="0"/>
              <a:t>The individual responsible for issuing, transferring and canceling stock certificate should not have any accounting responsibility.</a:t>
            </a:r>
            <a:endParaRPr lang="en-US" dirty="0" smtClean="0"/>
          </a:p>
          <a:p>
            <a:pPr lvl="0"/>
            <a:r>
              <a:rPr lang="en-US" i="1" dirty="0" smtClean="0"/>
              <a:t>The individual responsible for maintaining the detailed stockholders record should be independent of the maintenance of the general ledger control account.</a:t>
            </a:r>
            <a:endParaRPr lang="en-US" dirty="0" smtClean="0"/>
          </a:p>
          <a:p>
            <a:pPr lvl="0"/>
            <a:r>
              <a:rPr lang="en-US" i="1" dirty="0" smtClean="0"/>
              <a:t>The individual responsible for maintaining the detailed stockholders records should not also process each receipts or disbursements.</a:t>
            </a:r>
            <a:endParaRPr lang="en-US" dirty="0" smtClean="0"/>
          </a:p>
          <a:p>
            <a:pPr lvl="0"/>
            <a:r>
              <a:rPr lang="en-US" i="1" dirty="0" smtClean="0"/>
              <a:t>Appropriate segregation of duties should be established among the preparation, recording, signing and mailing of dividend checks.</a:t>
            </a:r>
            <a:endParaRPr lang="en-US" dirty="0" smtClean="0"/>
          </a:p>
          <a:p>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r>
              <a:rPr lang="en-US" sz="3100" b="1" dirty="0" smtClean="0"/>
              <a:t/>
            </a:r>
            <a:br>
              <a:rPr lang="en-US" sz="3100" b="1" dirty="0" smtClean="0"/>
            </a:br>
            <a:r>
              <a:rPr lang="en-US" sz="3100" b="1" dirty="0" smtClean="0"/>
              <a:t>2.4.2 Auditing Capital Stock Accounts</a:t>
            </a:r>
            <a:r>
              <a:rPr lang="en-US" dirty="0" smtClean="0"/>
              <a:t/>
            </a:r>
            <a:br>
              <a:rPr lang="en-US" dirty="0" smtClean="0"/>
            </a:br>
            <a:endParaRPr lang="en-US" dirty="0"/>
          </a:p>
        </p:txBody>
      </p:sp>
      <p:sp>
        <p:nvSpPr>
          <p:cNvPr id="3" name="Content Placeholder 2"/>
          <p:cNvSpPr>
            <a:spLocks noGrp="1"/>
          </p:cNvSpPr>
          <p:nvPr>
            <p:ph idx="1"/>
          </p:nvPr>
        </p:nvSpPr>
        <p:spPr>
          <a:xfrm>
            <a:off x="152400" y="609600"/>
            <a:ext cx="8991600" cy="6248400"/>
          </a:xfrm>
        </p:spPr>
        <p:txBody>
          <a:bodyPr>
            <a:noAutofit/>
          </a:bodyPr>
          <a:lstStyle/>
          <a:p>
            <a:pPr>
              <a:buNone/>
            </a:pPr>
            <a:r>
              <a:rPr lang="en-US" sz="2000" dirty="0" smtClean="0"/>
              <a:t>      When auditing the capital stock accounts, the auditor is normally concerned with the validity, completeness, valuation and disclosure objectives. </a:t>
            </a:r>
          </a:p>
          <a:p>
            <a:pPr>
              <a:buNone/>
            </a:pPr>
            <a:r>
              <a:rPr lang="en-US" sz="2000" b="1" dirty="0" smtClean="0"/>
              <a:t>   Validity and Completeness</a:t>
            </a:r>
            <a:r>
              <a:rPr lang="en-US" sz="2000" dirty="0" smtClean="0"/>
              <a:t>: All valid stock transaction is approved by the board of directors. </a:t>
            </a:r>
          </a:p>
          <a:p>
            <a:pPr>
              <a:buFont typeface="Wingdings" pitchFamily="2" charset="2"/>
              <a:buChar char="§"/>
            </a:pPr>
            <a:r>
              <a:rPr lang="en-US" sz="2000" dirty="0" smtClean="0"/>
              <a:t>Therefore, the auditor can test the validity of capital stock transactions by tracing the transactions recorded in the current year to the board of director’s minutes.</a:t>
            </a:r>
          </a:p>
          <a:p>
            <a:pPr>
              <a:buFont typeface="Wingdings" pitchFamily="2" charset="2"/>
              <a:buChar char="§"/>
            </a:pPr>
            <a:r>
              <a:rPr lang="en-US" sz="2000" dirty="0" smtClean="0"/>
              <a:t> When an independent registrar and transfer agent are used by the entity, the auditor confirms the total number of shares outstanding at the end of the period. </a:t>
            </a:r>
          </a:p>
          <a:p>
            <a:pPr>
              <a:buFont typeface="Wingdings" pitchFamily="2" charset="2"/>
              <a:buChar char="§"/>
            </a:pPr>
            <a:r>
              <a:rPr lang="en-US" sz="2000" dirty="0" smtClean="0"/>
              <a:t>If the amount of shares outstanding on the confirmation reconciles to the general ledger capital-stock accounts, the auditor has evidence that the total number of shares outstanding at the end of the year is correct.</a:t>
            </a:r>
          </a:p>
          <a:p>
            <a:r>
              <a:rPr lang="en-US" sz="2000" b="1" dirty="0" smtClean="0"/>
              <a:t>The auditor may perform the following tests:</a:t>
            </a:r>
          </a:p>
          <a:p>
            <a:pPr lvl="0">
              <a:buFont typeface="Wingdings" pitchFamily="2" charset="2"/>
              <a:buChar char="§"/>
            </a:pPr>
            <a:r>
              <a:rPr lang="en-US" sz="2000" i="1" dirty="0" smtClean="0"/>
              <a:t>Trace the transfers of shares between stockholders to the stock register and/or stock certificate book (valuation and completeness).</a:t>
            </a:r>
            <a:endParaRPr lang="en-US" sz="2000" dirty="0" smtClean="0"/>
          </a:p>
          <a:p>
            <a:pPr lvl="0">
              <a:buFont typeface="Wingdings" pitchFamily="2" charset="2"/>
              <a:buChar char="§"/>
            </a:pPr>
            <a:r>
              <a:rPr lang="en-US" sz="2000" i="1" dirty="0" smtClean="0"/>
              <a:t>Foot the shares outstanding in the stock register and/or stock certificate book and agree them to total shares outstanding in the general ledger capital-stock certificates (completeness).</a:t>
            </a:r>
            <a:endParaRPr lang="en-US" sz="2000" dirty="0" smtClean="0"/>
          </a:p>
          <a:p>
            <a:pPr lvl="0">
              <a:buFont typeface="Wingdings" pitchFamily="2" charset="2"/>
              <a:buChar char="§"/>
            </a:pPr>
            <a:r>
              <a:rPr lang="en-US" sz="2000" i="1" dirty="0" smtClean="0"/>
              <a:t>Examine any canceled stock certificates (validity).</a:t>
            </a:r>
            <a:endParaRPr lang="en-US" sz="2000" dirty="0" smtClean="0"/>
          </a:p>
          <a:p>
            <a:pPr lvl="0">
              <a:buFont typeface="Wingdings" pitchFamily="2" charset="2"/>
              <a:buChar char="§"/>
            </a:pPr>
            <a:r>
              <a:rPr lang="en-US" sz="2000" i="1" dirty="0" smtClean="0"/>
              <a:t>Account for and inspect any uninsured stock certificates in the stock certificate book (completeness). </a:t>
            </a:r>
            <a:endParaRPr lang="en-US" sz="2000" dirty="0" smtClean="0"/>
          </a:p>
          <a:p>
            <a:r>
              <a:rPr lang="en-US" sz="2000" dirty="0" smtClean="0"/>
              <a:t> </a:t>
            </a:r>
          </a:p>
          <a:p>
            <a:endParaRPr lang="en-US" sz="20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304800" y="990600"/>
            <a:ext cx="8534400" cy="5562600"/>
          </a:xfrm>
        </p:spPr>
        <p:txBody>
          <a:bodyPr>
            <a:normAutofit fontScale="70000" lnSpcReduction="20000"/>
          </a:bodyPr>
          <a:lstStyle/>
          <a:p>
            <a:r>
              <a:rPr lang="en-US" b="1" dirty="0" smtClean="0"/>
              <a:t>Valuation:</a:t>
            </a:r>
            <a:r>
              <a:rPr lang="en-US" dirty="0" smtClean="0"/>
              <a:t>  When capital stock is issued for cash, the assessment of proper valuation is straightforward. </a:t>
            </a:r>
          </a:p>
          <a:p>
            <a:r>
              <a:rPr lang="en-US" dirty="0" smtClean="0"/>
              <a:t>The par, or sated, value for the shares issued is assigned to the respective capital-stock account, while the difference between the price and par, or stated, values assigned to each transaction. </a:t>
            </a:r>
          </a:p>
          <a:p>
            <a:r>
              <a:rPr lang="en-US" dirty="0" smtClean="0"/>
              <a:t>The proceeds from the sale of stock are normally traced to the cash receipts records.</a:t>
            </a:r>
          </a:p>
          <a:p>
            <a:r>
              <a:rPr lang="en-US" dirty="0" smtClean="0"/>
              <a:t> The valuation issue is more complex when capital stock issued in exchange for assets or services, for a merger or acquisition, for convertible securities, or for a stock dividend.</a:t>
            </a:r>
          </a:p>
          <a:p>
            <a:r>
              <a:rPr lang="en-US" dirty="0" smtClean="0"/>
              <a:t> For example, when a stock dividend is declared and the number of shares issued is less that 20 percent of the shares outstanding, the dividend is recorded at fair market value. </a:t>
            </a:r>
          </a:p>
          <a:p>
            <a:r>
              <a:rPr lang="en-US" dirty="0" smtClean="0"/>
              <a:t>The fair market value of the stock dividend is charged to retained earnings and credited to common stock and paid-in capital. </a:t>
            </a:r>
          </a:p>
          <a:p>
            <a:r>
              <a:rPr lang="en-US" dirty="0" smtClean="0"/>
              <a:t>To test valuation, the auditor can re compute the stock dividend and trace the entries into the general ledger.</a:t>
            </a:r>
          </a:p>
          <a:p>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b="1" dirty="0" smtClean="0"/>
              <a:t>Disclosure:</a:t>
            </a:r>
            <a:r>
              <a:rPr lang="en-US" dirty="0" smtClean="0"/>
              <a:t> A number of important disclosures are frequently necessary for stockholders’ equity.  Examples of stockholders’ equity disclosures include: </a:t>
            </a:r>
          </a:p>
          <a:p>
            <a:pPr lvl="0"/>
            <a:r>
              <a:rPr lang="en-US" i="1" dirty="0" smtClean="0"/>
              <a:t>Number of shares authorized, issued and outstanding</a:t>
            </a:r>
            <a:endParaRPr lang="en-US" dirty="0" smtClean="0"/>
          </a:p>
          <a:p>
            <a:pPr lvl="0"/>
            <a:r>
              <a:rPr lang="en-US" i="1" dirty="0" smtClean="0"/>
              <a:t>Call provision, prices, and dates for preferred stock</a:t>
            </a:r>
            <a:endParaRPr lang="en-US" dirty="0" smtClean="0"/>
          </a:p>
          <a:p>
            <a:pPr lvl="0"/>
            <a:r>
              <a:rPr lang="en-US" i="1" dirty="0" smtClean="0"/>
              <a:t>Preferred stock sinking fund</a:t>
            </a:r>
            <a:endParaRPr lang="en-US" dirty="0" smtClean="0"/>
          </a:p>
          <a:p>
            <a:pPr lvl="0"/>
            <a:r>
              <a:rPr lang="en-US" i="1" dirty="0" smtClean="0"/>
              <a:t>Stock option or purchase plane</a:t>
            </a:r>
            <a:endParaRPr lang="en-US" dirty="0" smtClean="0"/>
          </a:p>
          <a:p>
            <a:pPr lvl="0"/>
            <a:r>
              <a:rPr lang="en-US" i="1" dirty="0" smtClean="0"/>
              <a:t>Restriction on retained earnings and dividend</a:t>
            </a:r>
            <a:endParaRPr lang="en-US" dirty="0" smtClean="0"/>
          </a:p>
          <a:p>
            <a:r>
              <a:rPr lang="en-US" dirty="0" smtClean="0"/>
              <a:t>The normal sources of this information include the corporate chatter, minutes of the board of directors’ meetings, and contractual agreements.</a:t>
            </a:r>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2400" b="1" dirty="0" smtClean="0"/>
              <a:t/>
            </a:r>
            <a:br>
              <a:rPr lang="en-US" sz="2400" b="1" dirty="0" smtClean="0"/>
            </a:br>
            <a:r>
              <a:rPr lang="en-US" sz="2400" b="1" dirty="0" smtClean="0"/>
              <a:t>2.5 Auditing for Income Statement Accounts</a:t>
            </a:r>
            <a:r>
              <a:rPr lang="en-US" sz="2400" dirty="0" smtClean="0"/>
              <a:t/>
            </a:r>
            <a:br>
              <a:rPr lang="en-US" sz="2400" dirty="0" smtClean="0"/>
            </a:br>
            <a:endParaRPr lang="en-US" sz="2400" dirty="0"/>
          </a:p>
        </p:txBody>
      </p:sp>
      <p:sp>
        <p:nvSpPr>
          <p:cNvPr id="3" name="Content Placeholder 2"/>
          <p:cNvSpPr>
            <a:spLocks noGrp="1"/>
          </p:cNvSpPr>
          <p:nvPr>
            <p:ph idx="1"/>
          </p:nvPr>
        </p:nvSpPr>
        <p:spPr>
          <a:xfrm>
            <a:off x="228600" y="838200"/>
            <a:ext cx="8763000" cy="6019800"/>
          </a:xfrm>
        </p:spPr>
        <p:txBody>
          <a:bodyPr>
            <a:noAutofit/>
          </a:bodyPr>
          <a:lstStyle/>
          <a:p>
            <a:endParaRPr lang="en-US" sz="1600" b="1" dirty="0" smtClean="0"/>
          </a:p>
          <a:p>
            <a:r>
              <a:rPr lang="en-US" sz="1600" b="1" dirty="0" smtClean="0"/>
              <a:t>2.5.1 Auditing Revenue (Income) Accounts</a:t>
            </a:r>
            <a:endParaRPr lang="en-US" sz="1600" dirty="0" smtClean="0"/>
          </a:p>
          <a:p>
            <a:r>
              <a:rPr lang="en-US" sz="1600" dirty="0" smtClean="0"/>
              <a:t>Major source of income from many companies is sales revenue; however some companies may drive revenue from other sources such as rent, interest, and dividend, </a:t>
            </a:r>
          </a:p>
          <a:p>
            <a:r>
              <a:rPr lang="en-US" sz="1600" dirty="0" smtClean="0"/>
              <a:t>the auditor approaches the audit of revenue account, in such a ways that it is possible to get satisfactory evidence as to the reliability of the revenue system and the validity of all management assertions. </a:t>
            </a:r>
          </a:p>
          <a:p>
            <a:r>
              <a:rPr lang="en-US" sz="1600" b="1" dirty="0" smtClean="0"/>
              <a:t>On the following part the nature of revenue account and the associated audit tests are discussed below. </a:t>
            </a:r>
            <a:endParaRPr lang="en-US" sz="1600" dirty="0" smtClean="0"/>
          </a:p>
          <a:p>
            <a:pPr>
              <a:buFont typeface="Wingdings" pitchFamily="2" charset="2"/>
              <a:buChar char="Ø"/>
            </a:pPr>
            <a:r>
              <a:rPr lang="en-US" sz="1600" b="1" dirty="0" smtClean="0"/>
              <a:t> Revenue Recognition</a:t>
            </a:r>
            <a:endParaRPr lang="en-US" sz="1600" dirty="0" smtClean="0"/>
          </a:p>
          <a:p>
            <a:r>
              <a:rPr lang="en-US" sz="1600" dirty="0" smtClean="0"/>
              <a:t>Revenue recognition is reviewed at the beginning of this duty because knowledge of this underlying concept is fundamental to auditing the revenue process.</a:t>
            </a:r>
          </a:p>
          <a:p>
            <a:r>
              <a:rPr lang="en-US" sz="1600" dirty="0" smtClean="0"/>
              <a:t> Additionally, revenue must be recognized in conformity with GAAP in order for an auditor to issue an unqualified </a:t>
            </a:r>
            <a:r>
              <a:rPr lang="en-US" sz="1600" dirty="0" err="1" smtClean="0"/>
              <a:t>opinion.FASB</a:t>
            </a:r>
            <a:r>
              <a:rPr lang="en-US" sz="1600" dirty="0" smtClean="0"/>
              <a:t> statement requires that before revenue is recognized, it must be realized and earned. Revenue is realized when a product or a service is exchanged for cash, a promise to pay cash or other assets that can be converted in to cash. </a:t>
            </a:r>
          </a:p>
          <a:p>
            <a:r>
              <a:rPr lang="en-US" sz="1600" b="1" dirty="0" smtClean="0"/>
              <a:t>SEC provides the following criteria for revenue recognition</a:t>
            </a:r>
            <a:r>
              <a:rPr lang="en-US" sz="1600" dirty="0" smtClean="0"/>
              <a:t>.</a:t>
            </a:r>
          </a:p>
          <a:p>
            <a:pPr lvl="0"/>
            <a:r>
              <a:rPr lang="en-US" sz="1600" i="1" dirty="0" smtClean="0"/>
              <a:t>Persuasive evidence of an arrangement exists</a:t>
            </a:r>
            <a:endParaRPr lang="en-US" sz="1600" dirty="0" smtClean="0"/>
          </a:p>
          <a:p>
            <a:pPr lvl="0"/>
            <a:r>
              <a:rPr lang="en-US" sz="1600" i="1" dirty="0" smtClean="0"/>
              <a:t>Delivery has accrued or services have been rendered.</a:t>
            </a:r>
            <a:endParaRPr lang="en-US" sz="1600" dirty="0" smtClean="0"/>
          </a:p>
          <a:p>
            <a:pPr lvl="0"/>
            <a:r>
              <a:rPr lang="en-US" sz="1600" i="1" dirty="0" smtClean="0"/>
              <a:t>The seller’s price to the buyer is fixed or determinable.</a:t>
            </a:r>
            <a:endParaRPr lang="en-US" sz="1600" dirty="0" smtClean="0"/>
          </a:p>
          <a:p>
            <a:pPr lvl="0"/>
            <a:r>
              <a:rPr lang="en-US" sz="1600" i="1" dirty="0" smtClean="0"/>
              <a:t>Collectability is reasonably assured</a:t>
            </a:r>
            <a:endParaRPr lang="en-US" sz="1600" dirty="0" smtClean="0"/>
          </a:p>
          <a:p>
            <a:r>
              <a:rPr lang="en-US" sz="1600" dirty="0" smtClean="0"/>
              <a:t> </a:t>
            </a:r>
          </a:p>
          <a:p>
            <a:endParaRPr lang="en-US" sz="1600" dirty="0" smtClean="0"/>
          </a:p>
          <a:p>
            <a:endParaRPr lang="en-US" sz="16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457200" y="914400"/>
            <a:ext cx="8229600" cy="5211763"/>
          </a:xfrm>
        </p:spPr>
        <p:style>
          <a:lnRef idx="2">
            <a:schemeClr val="accent3"/>
          </a:lnRef>
          <a:fillRef idx="1">
            <a:schemeClr val="lt1"/>
          </a:fillRef>
          <a:effectRef idx="0">
            <a:schemeClr val="accent3"/>
          </a:effectRef>
          <a:fontRef idx="minor">
            <a:schemeClr val="dk1"/>
          </a:fontRef>
        </p:style>
        <p:txBody>
          <a:bodyPr/>
          <a:lstStyle/>
          <a:p>
            <a:pPr>
              <a:buNone/>
            </a:pPr>
            <a:r>
              <a:rPr lang="en-US" dirty="0" smtClean="0"/>
              <a:t>Three types of transactions are typically processed by the revenue process</a:t>
            </a:r>
          </a:p>
          <a:p>
            <a:pPr lvl="0"/>
            <a:r>
              <a:rPr lang="en-US" i="1" dirty="0" smtClean="0"/>
              <a:t>The sales of goods or rendering of service for cash or credit</a:t>
            </a:r>
            <a:endParaRPr lang="en-US" dirty="0" smtClean="0"/>
          </a:p>
          <a:p>
            <a:pPr lvl="0"/>
            <a:r>
              <a:rPr lang="en-US" i="1" dirty="0" smtClean="0"/>
              <a:t>The receipt of cash from the customers in payment for the goods or services</a:t>
            </a:r>
            <a:endParaRPr lang="en-US" dirty="0" smtClean="0"/>
          </a:p>
          <a:p>
            <a:pPr lvl="0"/>
            <a:r>
              <a:rPr lang="en-US" i="1" dirty="0" smtClean="0"/>
              <a:t>The return of good by the customers for the credit or cash</a:t>
            </a:r>
            <a:endParaRPr lang="en-US" dirty="0" smtClean="0"/>
          </a:p>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2800" b="1" dirty="0" smtClean="0"/>
              <a:t/>
            </a:r>
            <a:br>
              <a:rPr lang="en-US" sz="2800" b="1" dirty="0" smtClean="0"/>
            </a:br>
            <a:r>
              <a:rPr lang="en-US" sz="2800" b="1" dirty="0" smtClean="0"/>
              <a:t>2.4.3 Auditing Dividends</a:t>
            </a:r>
            <a:r>
              <a:rPr lang="en-US" sz="2800" dirty="0" smtClean="0"/>
              <a:t/>
            </a:r>
            <a:br>
              <a:rPr lang="en-US" sz="2800" dirty="0" smtClean="0"/>
            </a:br>
            <a:endParaRPr lang="en-US" sz="2800" dirty="0"/>
          </a:p>
        </p:txBody>
      </p:sp>
      <p:sp>
        <p:nvSpPr>
          <p:cNvPr id="3" name="Content Placeholder 2"/>
          <p:cNvSpPr>
            <a:spLocks noGrp="1"/>
          </p:cNvSpPr>
          <p:nvPr>
            <p:ph idx="1"/>
          </p:nvPr>
        </p:nvSpPr>
        <p:spPr>
          <a:xfrm>
            <a:off x="228600" y="914400"/>
            <a:ext cx="8686800" cy="5715000"/>
          </a:xfrm>
        </p:spPr>
        <p:txBody>
          <a:bodyPr>
            <a:normAutofit fontScale="62500" lnSpcReduction="20000"/>
          </a:bodyPr>
          <a:lstStyle/>
          <a:p>
            <a:r>
              <a:rPr lang="en-US" dirty="0" smtClean="0"/>
              <a:t>All  dividends that are declared and paid will be audited as there are concerns with violations of corporate bylaws or debt covenants. </a:t>
            </a:r>
          </a:p>
          <a:p>
            <a:r>
              <a:rPr lang="en-US" dirty="0" smtClean="0"/>
              <a:t>When the entity uses an independent dividend –disbursing agent, the auditor can confirm the amount disbursed to the agent by the entity. This amount is agreed with the amount authorized by the board of directors. </a:t>
            </a:r>
          </a:p>
          <a:p>
            <a:r>
              <a:rPr lang="en-US" b="1" dirty="0" smtClean="0"/>
              <a:t>2.4.4 Auditing Retained Earnings</a:t>
            </a:r>
            <a:endParaRPr lang="en-US" dirty="0" smtClean="0"/>
          </a:p>
          <a:p>
            <a:r>
              <a:rPr lang="en-US" dirty="0" smtClean="0"/>
              <a:t> Under normal circumstances, retained earnings are affected by the current year’s income or loss, as well as dividends paid. </a:t>
            </a:r>
          </a:p>
          <a:p>
            <a:r>
              <a:rPr lang="en-US" dirty="0" smtClean="0"/>
              <a:t>However, certain accounting standards require that some transactions be included in retained earnings.</a:t>
            </a:r>
          </a:p>
          <a:p>
            <a:r>
              <a:rPr lang="en-US" dirty="0" smtClean="0"/>
              <a:t> Prior-period adjustments, correction of errors, valuation accounts for marketable securities and foreign currency translation, and changes in appropriations of retained earnings are examples of such transactions. </a:t>
            </a:r>
          </a:p>
          <a:p>
            <a:r>
              <a:rPr lang="en-US" dirty="0" smtClean="0"/>
              <a:t>The auditor begins the audit of retained earnings by obtaining a schedule of the account activity for the period. The beginning balance is agreed to the prior year’s working papers and financial statements. Net income or loss can be traced to the income statement.</a:t>
            </a:r>
          </a:p>
          <a:p>
            <a:r>
              <a:rPr lang="en-US" dirty="0" smtClean="0"/>
              <a:t> The amounts for any cash or stock dividends can be verified as described earlier. If there are any prior-period adjustments, the auditor must be certain that the transactions satisfy the requirements of relevant accounting standards. </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Conti…</a:t>
            </a:r>
            <a:endParaRPr lang="en-US" dirty="0"/>
          </a:p>
        </p:txBody>
      </p:sp>
      <p:graphicFrame>
        <p:nvGraphicFramePr>
          <p:cNvPr id="4" name="Content Placeholder 3"/>
          <p:cNvGraphicFramePr>
            <a:graphicFrameLocks noGrp="1"/>
          </p:cNvGraphicFramePr>
          <p:nvPr>
            <p:ph idx="1"/>
          </p:nvPr>
        </p:nvGraphicFramePr>
        <p:xfrm>
          <a:off x="457200" y="1143000"/>
          <a:ext cx="8382000" cy="5410200"/>
        </p:xfrm>
        <a:graphic>
          <a:graphicData uri="http://schemas.openxmlformats.org/drawingml/2006/table">
            <a:tbl>
              <a:tblPr firstRow="1" bandRow="1">
                <a:tableStyleId>{5C22544A-7EE6-4342-B048-85BDC9FD1C3A}</a:tableStyleId>
              </a:tblPr>
              <a:tblGrid>
                <a:gridCol w="3886200"/>
                <a:gridCol w="4495800"/>
              </a:tblGrid>
              <a:tr h="1088601">
                <a:tc gridSpan="2">
                  <a:txBody>
                    <a:bodyPr/>
                    <a:lstStyle/>
                    <a:p>
                      <a:r>
                        <a:rPr lang="en-US" sz="1800" dirty="0" smtClean="0">
                          <a:solidFill>
                            <a:schemeClr val="tx1"/>
                          </a:solidFill>
                        </a:rPr>
                        <a:t>The following list shows the most important document and records that are normally contained in the revenue process.</a:t>
                      </a:r>
                    </a:p>
                    <a:p>
                      <a:pPr marL="0" marR="0">
                        <a:lnSpc>
                          <a:spcPct val="115000"/>
                        </a:lnSpc>
                        <a:spcBef>
                          <a:spcPts val="0"/>
                        </a:spcBef>
                        <a:spcAft>
                          <a:spcPts val="0"/>
                        </a:spcAft>
                      </a:pPr>
                      <a:endParaRPr lang="en-US" sz="800" dirty="0">
                        <a:latin typeface="Times New Roman"/>
                        <a:ea typeface="Times New Roman"/>
                        <a:cs typeface="Times New Roman"/>
                      </a:endParaRPr>
                    </a:p>
                  </a:txBody>
                  <a:tcPr marL="68580" marR="68580" marT="0" marB="0"/>
                </a:tc>
                <a:tc hMerge="1">
                  <a:txBody>
                    <a:bodyPr/>
                    <a:lstStyle/>
                    <a:p>
                      <a:endParaRPr lang="en-US"/>
                    </a:p>
                  </a:txBody>
                  <a:tcPr/>
                </a:tc>
              </a:tr>
              <a:tr h="4321599">
                <a:tc>
                  <a:txBody>
                    <a:bodyPr/>
                    <a:lstStyle/>
                    <a:p>
                      <a:pPr marL="342900" marR="0" lvl="0" indent="-342900" algn="just">
                        <a:lnSpc>
                          <a:spcPct val="115000"/>
                        </a:lnSpc>
                        <a:spcBef>
                          <a:spcPts val="0"/>
                        </a:spcBef>
                        <a:spcAft>
                          <a:spcPts val="0"/>
                        </a:spcAft>
                        <a:buFont typeface="Symbol"/>
                        <a:buChar char=""/>
                        <a:tabLst>
                          <a:tab pos="457200" algn="l"/>
                        </a:tabLst>
                      </a:pPr>
                      <a:r>
                        <a:rPr lang="en-US" sz="2400" i="1" dirty="0">
                          <a:latin typeface="Times New Roman"/>
                          <a:ea typeface="Times New Roman"/>
                          <a:cs typeface="Times New Roman"/>
                        </a:rPr>
                        <a:t>Customer’s sales order</a:t>
                      </a:r>
                      <a:endParaRPr lang="en-US" sz="2000" dirty="0">
                        <a:latin typeface="Calibri"/>
                        <a:ea typeface="Calibri"/>
                        <a:cs typeface="Times New Roman"/>
                      </a:endParaRPr>
                    </a:p>
                    <a:p>
                      <a:pPr marL="342900" marR="0" lvl="0" indent="-342900" algn="just">
                        <a:lnSpc>
                          <a:spcPct val="115000"/>
                        </a:lnSpc>
                        <a:spcBef>
                          <a:spcPts val="0"/>
                        </a:spcBef>
                        <a:spcAft>
                          <a:spcPts val="0"/>
                        </a:spcAft>
                        <a:buFont typeface="Symbol"/>
                        <a:buChar char=""/>
                        <a:tabLst>
                          <a:tab pos="457200" algn="l"/>
                        </a:tabLst>
                      </a:pPr>
                      <a:r>
                        <a:rPr lang="en-US" sz="2400" i="1" dirty="0">
                          <a:latin typeface="Times New Roman"/>
                          <a:ea typeface="Times New Roman"/>
                          <a:cs typeface="Times New Roman"/>
                        </a:rPr>
                        <a:t>Credit approval form</a:t>
                      </a:r>
                      <a:endParaRPr lang="en-US" sz="2000" dirty="0">
                        <a:latin typeface="Calibri"/>
                        <a:ea typeface="Calibri"/>
                        <a:cs typeface="Times New Roman"/>
                      </a:endParaRPr>
                    </a:p>
                    <a:p>
                      <a:pPr marL="342900" marR="0" lvl="0" indent="-342900" algn="just">
                        <a:lnSpc>
                          <a:spcPct val="115000"/>
                        </a:lnSpc>
                        <a:spcBef>
                          <a:spcPts val="0"/>
                        </a:spcBef>
                        <a:spcAft>
                          <a:spcPts val="0"/>
                        </a:spcAft>
                        <a:buFont typeface="Symbol"/>
                        <a:buChar char=""/>
                        <a:tabLst>
                          <a:tab pos="457200" algn="l"/>
                        </a:tabLst>
                      </a:pPr>
                      <a:r>
                        <a:rPr lang="en-US" sz="2400" i="1" dirty="0">
                          <a:latin typeface="Times New Roman"/>
                          <a:ea typeface="Times New Roman"/>
                          <a:cs typeface="Times New Roman"/>
                        </a:rPr>
                        <a:t>Open order report</a:t>
                      </a:r>
                      <a:endParaRPr lang="en-US" sz="2000" dirty="0">
                        <a:latin typeface="Calibri"/>
                        <a:ea typeface="Calibri"/>
                        <a:cs typeface="Times New Roman"/>
                      </a:endParaRPr>
                    </a:p>
                    <a:p>
                      <a:pPr marL="342900" marR="0" lvl="0" indent="-342900" algn="just">
                        <a:lnSpc>
                          <a:spcPct val="115000"/>
                        </a:lnSpc>
                        <a:spcBef>
                          <a:spcPts val="0"/>
                        </a:spcBef>
                        <a:spcAft>
                          <a:spcPts val="0"/>
                        </a:spcAft>
                        <a:buFont typeface="Symbol"/>
                        <a:buChar char=""/>
                        <a:tabLst>
                          <a:tab pos="457200" algn="l"/>
                        </a:tabLst>
                      </a:pPr>
                      <a:r>
                        <a:rPr lang="en-US" sz="2400" i="1" dirty="0">
                          <a:latin typeface="Times New Roman"/>
                          <a:ea typeface="Times New Roman"/>
                          <a:cs typeface="Times New Roman"/>
                        </a:rPr>
                        <a:t>Shipping documents</a:t>
                      </a:r>
                      <a:endParaRPr lang="en-US" sz="2000" dirty="0">
                        <a:latin typeface="Calibri"/>
                        <a:ea typeface="Calibri"/>
                        <a:cs typeface="Times New Roman"/>
                      </a:endParaRPr>
                    </a:p>
                    <a:p>
                      <a:pPr marL="342900" marR="0" lvl="0" indent="-342900" algn="just">
                        <a:lnSpc>
                          <a:spcPct val="115000"/>
                        </a:lnSpc>
                        <a:spcBef>
                          <a:spcPts val="0"/>
                        </a:spcBef>
                        <a:spcAft>
                          <a:spcPts val="0"/>
                        </a:spcAft>
                        <a:buFont typeface="Symbol"/>
                        <a:buChar char=""/>
                        <a:tabLst>
                          <a:tab pos="457200" algn="l"/>
                        </a:tabLst>
                      </a:pPr>
                      <a:r>
                        <a:rPr lang="en-US" sz="2400" i="1" dirty="0">
                          <a:latin typeface="Times New Roman"/>
                          <a:ea typeface="Times New Roman"/>
                          <a:cs typeface="Times New Roman"/>
                        </a:rPr>
                        <a:t>Sales invoice</a:t>
                      </a:r>
                      <a:endParaRPr lang="en-US" sz="2000" dirty="0">
                        <a:latin typeface="Calibri"/>
                        <a:ea typeface="Calibri"/>
                        <a:cs typeface="Times New Roman"/>
                      </a:endParaRPr>
                    </a:p>
                    <a:p>
                      <a:pPr marL="342900" marR="0" lvl="0" indent="-342900" algn="just">
                        <a:lnSpc>
                          <a:spcPct val="115000"/>
                        </a:lnSpc>
                        <a:spcBef>
                          <a:spcPts val="0"/>
                        </a:spcBef>
                        <a:spcAft>
                          <a:spcPts val="0"/>
                        </a:spcAft>
                        <a:buFont typeface="Symbol"/>
                        <a:buChar char=""/>
                        <a:tabLst>
                          <a:tab pos="457200" algn="l"/>
                        </a:tabLst>
                      </a:pPr>
                      <a:r>
                        <a:rPr lang="en-US" sz="2400" i="1" dirty="0">
                          <a:latin typeface="Times New Roman"/>
                          <a:ea typeface="Times New Roman"/>
                          <a:cs typeface="Times New Roman"/>
                        </a:rPr>
                        <a:t>Sales journal</a:t>
                      </a:r>
                      <a:endParaRPr lang="en-US" sz="2000" dirty="0">
                        <a:latin typeface="Calibri"/>
                        <a:ea typeface="Calibri"/>
                        <a:cs typeface="Times New Roman"/>
                      </a:endParaRPr>
                    </a:p>
                    <a:p>
                      <a:pPr marL="342900" marR="0" lvl="0" indent="-342900" algn="just">
                        <a:lnSpc>
                          <a:spcPct val="115000"/>
                        </a:lnSpc>
                        <a:spcBef>
                          <a:spcPts val="0"/>
                        </a:spcBef>
                        <a:spcAft>
                          <a:spcPts val="0"/>
                        </a:spcAft>
                        <a:buFont typeface="Symbol"/>
                        <a:buChar char=""/>
                        <a:tabLst>
                          <a:tab pos="457200" algn="l"/>
                        </a:tabLst>
                      </a:pPr>
                      <a:r>
                        <a:rPr lang="en-US" sz="2400" i="1" dirty="0">
                          <a:latin typeface="Times New Roman"/>
                          <a:ea typeface="Times New Roman"/>
                          <a:cs typeface="Times New Roman"/>
                        </a:rPr>
                        <a:t>Customer’s statement</a:t>
                      </a:r>
                      <a:endParaRPr lang="en-US" sz="2000" dirty="0">
                        <a:latin typeface="Calibri"/>
                        <a:ea typeface="Calibri"/>
                        <a:cs typeface="Times New Roman"/>
                      </a:endParaRPr>
                    </a:p>
                  </a:txBody>
                  <a:tcPr marL="68580" marR="68580" marT="0" marB="0"/>
                </a:tc>
                <a:tc>
                  <a:txBody>
                    <a:bodyPr/>
                    <a:lstStyle/>
                    <a:p>
                      <a:pPr marL="342900" marR="0" lvl="0" indent="-342900" algn="just">
                        <a:lnSpc>
                          <a:spcPct val="115000"/>
                        </a:lnSpc>
                        <a:spcBef>
                          <a:spcPts val="0"/>
                        </a:spcBef>
                        <a:spcAft>
                          <a:spcPts val="0"/>
                        </a:spcAft>
                        <a:buFont typeface="Symbol"/>
                        <a:buChar char=""/>
                        <a:tabLst>
                          <a:tab pos="457200" algn="l"/>
                        </a:tabLst>
                      </a:pPr>
                      <a:r>
                        <a:rPr lang="en-US" sz="2400" i="1" dirty="0">
                          <a:latin typeface="Times New Roman"/>
                          <a:ea typeface="Times New Roman"/>
                          <a:cs typeface="Times New Roman"/>
                        </a:rPr>
                        <a:t>Accounts receivable subsidiary ledgers</a:t>
                      </a:r>
                      <a:endParaRPr lang="en-US" sz="2000" dirty="0">
                        <a:latin typeface="Calibri"/>
                        <a:ea typeface="Calibri"/>
                        <a:cs typeface="Times New Roman"/>
                      </a:endParaRPr>
                    </a:p>
                    <a:p>
                      <a:pPr marL="342900" marR="0" lvl="0" indent="-342900">
                        <a:lnSpc>
                          <a:spcPct val="115000"/>
                        </a:lnSpc>
                        <a:spcBef>
                          <a:spcPts val="0"/>
                        </a:spcBef>
                        <a:spcAft>
                          <a:spcPts val="0"/>
                        </a:spcAft>
                        <a:buFont typeface="Symbol"/>
                        <a:buChar char=""/>
                        <a:tabLst>
                          <a:tab pos="457200" algn="l"/>
                        </a:tabLst>
                      </a:pPr>
                      <a:r>
                        <a:rPr lang="en-US" sz="2400" i="1" dirty="0">
                          <a:latin typeface="Times New Roman"/>
                          <a:ea typeface="Times New Roman"/>
                          <a:cs typeface="Times New Roman"/>
                        </a:rPr>
                        <a:t>Aged trail balance of accounts receivable</a:t>
                      </a:r>
                      <a:endParaRPr lang="en-US" sz="2000" dirty="0">
                        <a:latin typeface="Calibri"/>
                        <a:ea typeface="Calibri"/>
                        <a:cs typeface="Times New Roman"/>
                      </a:endParaRPr>
                    </a:p>
                    <a:p>
                      <a:pPr marL="342900" marR="0" lvl="0" indent="-342900" algn="just">
                        <a:lnSpc>
                          <a:spcPct val="115000"/>
                        </a:lnSpc>
                        <a:spcBef>
                          <a:spcPts val="0"/>
                        </a:spcBef>
                        <a:spcAft>
                          <a:spcPts val="0"/>
                        </a:spcAft>
                        <a:buFont typeface="Symbol"/>
                        <a:buChar char=""/>
                        <a:tabLst>
                          <a:tab pos="457200" algn="l"/>
                        </a:tabLst>
                      </a:pPr>
                      <a:r>
                        <a:rPr lang="en-US" sz="2400" i="1" dirty="0">
                          <a:latin typeface="Times New Roman"/>
                          <a:ea typeface="Times New Roman"/>
                          <a:cs typeface="Times New Roman"/>
                        </a:rPr>
                        <a:t>Remittance advice</a:t>
                      </a:r>
                      <a:endParaRPr lang="en-US" sz="2000" dirty="0">
                        <a:latin typeface="Calibri"/>
                        <a:ea typeface="Calibri"/>
                        <a:cs typeface="Times New Roman"/>
                      </a:endParaRPr>
                    </a:p>
                    <a:p>
                      <a:pPr marL="342900" marR="0" lvl="0" indent="-342900" algn="just">
                        <a:lnSpc>
                          <a:spcPct val="115000"/>
                        </a:lnSpc>
                        <a:spcBef>
                          <a:spcPts val="0"/>
                        </a:spcBef>
                        <a:spcAft>
                          <a:spcPts val="0"/>
                        </a:spcAft>
                        <a:buFont typeface="Symbol"/>
                        <a:buChar char=""/>
                        <a:tabLst>
                          <a:tab pos="457200" algn="l"/>
                        </a:tabLst>
                      </a:pPr>
                      <a:r>
                        <a:rPr lang="en-US" sz="2400" i="1" dirty="0">
                          <a:latin typeface="Times New Roman"/>
                          <a:ea typeface="Times New Roman"/>
                          <a:cs typeface="Times New Roman"/>
                        </a:rPr>
                        <a:t>Cash receipt journal</a:t>
                      </a:r>
                      <a:endParaRPr lang="en-US" sz="2000" dirty="0">
                        <a:latin typeface="Calibri"/>
                        <a:ea typeface="Calibri"/>
                        <a:cs typeface="Times New Roman"/>
                      </a:endParaRPr>
                    </a:p>
                    <a:p>
                      <a:pPr marL="342900" marR="0" lvl="0" indent="-342900" algn="just">
                        <a:lnSpc>
                          <a:spcPct val="115000"/>
                        </a:lnSpc>
                        <a:spcBef>
                          <a:spcPts val="0"/>
                        </a:spcBef>
                        <a:spcAft>
                          <a:spcPts val="0"/>
                        </a:spcAft>
                        <a:buFont typeface="Symbol"/>
                        <a:buChar char=""/>
                        <a:tabLst>
                          <a:tab pos="457200" algn="l"/>
                        </a:tabLst>
                      </a:pPr>
                      <a:r>
                        <a:rPr lang="en-US" sz="2400" i="1" dirty="0">
                          <a:latin typeface="Times New Roman"/>
                          <a:ea typeface="Times New Roman"/>
                          <a:cs typeface="Times New Roman"/>
                        </a:rPr>
                        <a:t>Credit memorandum</a:t>
                      </a:r>
                      <a:endParaRPr lang="en-US" sz="2000" dirty="0">
                        <a:latin typeface="Calibri"/>
                        <a:ea typeface="Calibri"/>
                        <a:cs typeface="Times New Roman"/>
                      </a:endParaRPr>
                    </a:p>
                    <a:p>
                      <a:pPr marL="342900" marR="0" lvl="0" indent="-342900" algn="just">
                        <a:lnSpc>
                          <a:spcPct val="115000"/>
                        </a:lnSpc>
                        <a:spcBef>
                          <a:spcPts val="0"/>
                        </a:spcBef>
                        <a:spcAft>
                          <a:spcPts val="0"/>
                        </a:spcAft>
                        <a:buFont typeface="Symbol"/>
                        <a:buChar char=""/>
                        <a:tabLst>
                          <a:tab pos="457200" algn="l"/>
                        </a:tabLst>
                      </a:pPr>
                      <a:r>
                        <a:rPr lang="en-US" sz="2400" i="1" dirty="0">
                          <a:latin typeface="Times New Roman"/>
                          <a:ea typeface="Times New Roman"/>
                          <a:cs typeface="Times New Roman"/>
                        </a:rPr>
                        <a:t>Write off authorization</a:t>
                      </a:r>
                      <a:endParaRPr lang="en-US" sz="20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563562"/>
          </a:xfrm>
        </p:spPr>
        <p:txBody>
          <a:bodyPr>
            <a:normAutofit fontScale="90000"/>
          </a:bodyPr>
          <a:lstStyle/>
          <a:p>
            <a:pPr lvl="0"/>
            <a:r>
              <a:rPr lang="en-US" b="1" i="1" dirty="0" smtClean="0"/>
              <a:t/>
            </a:r>
            <a:br>
              <a:rPr lang="en-US" b="1" i="1" dirty="0" smtClean="0"/>
            </a:br>
            <a:r>
              <a:rPr lang="en-US" b="1" i="1" dirty="0" smtClean="0"/>
              <a:t>Internal </a:t>
            </a:r>
            <a:r>
              <a:rPr lang="en-US" b="1" i="1" dirty="0"/>
              <a:t>Control of Cash Payment</a:t>
            </a:r>
            <a:r>
              <a:rPr lang="en-US" dirty="0"/>
              <a:t/>
            </a:r>
            <a:br>
              <a:rPr lang="en-US" dirty="0"/>
            </a:br>
            <a:endParaRPr lang="en-US" dirty="0"/>
          </a:p>
        </p:txBody>
      </p:sp>
      <p:sp>
        <p:nvSpPr>
          <p:cNvPr id="3" name="Content Placeholder 2"/>
          <p:cNvSpPr>
            <a:spLocks noGrp="1"/>
          </p:cNvSpPr>
          <p:nvPr>
            <p:ph idx="1"/>
          </p:nvPr>
        </p:nvSpPr>
        <p:spPr>
          <a:xfrm>
            <a:off x="228600" y="914400"/>
            <a:ext cx="8915400" cy="5943600"/>
          </a:xfrm>
        </p:spPr>
        <p:txBody>
          <a:bodyPr>
            <a:normAutofit fontScale="92500"/>
          </a:bodyPr>
          <a:lstStyle/>
          <a:p>
            <a:pPr lvl="0" algn="just">
              <a:buFont typeface="Wingdings" pitchFamily="2" charset="2"/>
              <a:buChar char="Ø"/>
            </a:pPr>
            <a:r>
              <a:rPr lang="en-US" sz="3000" i="1" dirty="0"/>
              <a:t>Use voucher system in approving and making payment</a:t>
            </a:r>
            <a:endParaRPr lang="en-US" sz="3000" dirty="0"/>
          </a:p>
          <a:p>
            <a:pPr lvl="0" algn="just">
              <a:buFont typeface="Wingdings" pitchFamily="2" charset="2"/>
              <a:buChar char="Ø"/>
            </a:pPr>
            <a:r>
              <a:rPr lang="en-US" sz="3000" i="1" dirty="0"/>
              <a:t>Expenditure should be made using pre- numbered checks</a:t>
            </a:r>
            <a:endParaRPr lang="en-US" sz="3000" dirty="0"/>
          </a:p>
          <a:p>
            <a:pPr lvl="0" algn="just">
              <a:buFont typeface="Wingdings" pitchFamily="2" charset="2"/>
              <a:buChar char="Ø"/>
            </a:pPr>
            <a:r>
              <a:rPr lang="en-US" sz="3000" b="1" i="1" dirty="0"/>
              <a:t>The Persons who prepare checks and signing them should be separated</a:t>
            </a:r>
            <a:endParaRPr lang="en-US" sz="3000" b="1" dirty="0"/>
          </a:p>
          <a:p>
            <a:pPr lvl="0" algn="just">
              <a:buFont typeface="Wingdings" pitchFamily="2" charset="2"/>
              <a:buChar char="Ø"/>
            </a:pPr>
            <a:r>
              <a:rPr lang="en-US" sz="3000" b="1" i="1" dirty="0"/>
              <a:t>The signed check should be mailed under the supervision of the person signing them</a:t>
            </a:r>
            <a:endParaRPr lang="en-US" sz="3000" b="1" dirty="0"/>
          </a:p>
          <a:p>
            <a:pPr lvl="0" algn="just">
              <a:buFont typeface="Wingdings" pitchFamily="2" charset="2"/>
              <a:buChar char="Ø"/>
            </a:pPr>
            <a:r>
              <a:rPr lang="en-US" sz="3000" i="1" dirty="0" smtClean="0"/>
              <a:t>Unsigned </a:t>
            </a:r>
            <a:r>
              <a:rPr lang="en-US" sz="3000" i="1" dirty="0"/>
              <a:t>checks should be placed in secured place </a:t>
            </a:r>
            <a:endParaRPr lang="en-US" sz="3000" dirty="0"/>
          </a:p>
          <a:p>
            <a:pPr lvl="0" algn="just">
              <a:buFont typeface="Wingdings" pitchFamily="2" charset="2"/>
              <a:buChar char="Ø"/>
            </a:pPr>
            <a:r>
              <a:rPr lang="en-US" sz="3000" i="1" dirty="0"/>
              <a:t>To guard against alteration of the amount, the amount of the check should be imprinted or embossed on the check by means of a check protecting machine</a:t>
            </a:r>
            <a:endParaRPr lang="en-US" sz="3000" dirty="0"/>
          </a:p>
          <a:p>
            <a:pPr lvl="0" algn="just">
              <a:buFont typeface="Wingdings" pitchFamily="2" charset="2"/>
              <a:buChar char="Ø"/>
            </a:pPr>
            <a:r>
              <a:rPr lang="en-US" sz="3000" i="1" dirty="0"/>
              <a:t>The person who prepares checks should not bear responsibility over purchases or sales transactions. </a:t>
            </a:r>
            <a:endParaRPr lang="en-US" sz="3000" dirty="0"/>
          </a:p>
          <a:p>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smtClean="0"/>
              <a:t/>
            </a:r>
            <a:br>
              <a:rPr lang="en-US" b="1" dirty="0" smtClean="0"/>
            </a:br>
            <a:r>
              <a:rPr lang="en-US" b="1" dirty="0" smtClean="0"/>
              <a:t>2.5.2 Auditing Expense Accounts</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334000"/>
          </a:xfrm>
        </p:spPr>
        <p:txBody>
          <a:bodyPr>
            <a:normAutofit/>
          </a:bodyPr>
          <a:lstStyle/>
          <a:p>
            <a:pPr>
              <a:buFont typeface="Wingdings" pitchFamily="2" charset="2"/>
              <a:buChar char="Ø"/>
            </a:pPr>
            <a:r>
              <a:rPr lang="en-US" dirty="0" smtClean="0"/>
              <a:t>Audit procedures for other types of expenses were discussed together with other balance sheet accounts. </a:t>
            </a:r>
          </a:p>
          <a:p>
            <a:pPr>
              <a:buFont typeface="Wingdings" pitchFamily="2" charset="2"/>
              <a:buChar char="Ø"/>
            </a:pPr>
            <a:r>
              <a:rPr lang="en-US" dirty="0" smtClean="0"/>
              <a:t>For example you have seen the audit of depreciation with fixed asset and the bad debt with accounts receivable.  </a:t>
            </a:r>
          </a:p>
          <a:p>
            <a:pPr>
              <a:buFont typeface="Wingdings" pitchFamily="2" charset="2"/>
              <a:buChar char="Ø"/>
            </a:pPr>
            <a:r>
              <a:rPr lang="en-US" dirty="0" smtClean="0"/>
              <a:t>Thus, you can apply relatively similar procedure in an audit of other expense accounts.</a:t>
            </a:r>
          </a:p>
          <a:p>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dirty="0" smtClean="0"/>
              <a:t>Cont…</a:t>
            </a:r>
            <a:endParaRPr lang="en-US" dirty="0"/>
          </a:p>
        </p:txBody>
      </p:sp>
      <p:sp>
        <p:nvSpPr>
          <p:cNvPr id="3" name="Content Placeholder 2"/>
          <p:cNvSpPr>
            <a:spLocks noGrp="1"/>
          </p:cNvSpPr>
          <p:nvPr>
            <p:ph idx="1"/>
          </p:nvPr>
        </p:nvSpPr>
        <p:spPr>
          <a:xfrm>
            <a:off x="457200" y="838200"/>
            <a:ext cx="8229600" cy="5715000"/>
          </a:xfrm>
        </p:spPr>
        <p:txBody>
          <a:bodyPr>
            <a:normAutofit fontScale="92500" lnSpcReduction="20000"/>
          </a:bodyPr>
          <a:lstStyle/>
          <a:p>
            <a:pPr>
              <a:buNone/>
            </a:pPr>
            <a:r>
              <a:rPr lang="en-US" b="1" dirty="0" smtClean="0"/>
              <a:t>   2.5.2.1 Internal Control over Payroll Expense	</a:t>
            </a:r>
            <a:endParaRPr lang="en-US" dirty="0" smtClean="0"/>
          </a:p>
          <a:p>
            <a:r>
              <a:rPr lang="en-US" dirty="0" smtClean="0"/>
              <a:t>Establishment of strong internal control over payroll is important: </a:t>
            </a:r>
          </a:p>
          <a:p>
            <a:pPr lvl="0"/>
            <a:r>
              <a:rPr lang="en-US" i="1" dirty="0" smtClean="0"/>
              <a:t>To prevent payroll fraud such as listing of fictitious person on the payroll, overpaying employers, continuing employee on the payroll after their separation, etc.</a:t>
            </a:r>
            <a:endParaRPr lang="en-US" dirty="0" smtClean="0"/>
          </a:p>
          <a:p>
            <a:pPr lvl="0"/>
            <a:r>
              <a:rPr lang="en-US" i="1" dirty="0" smtClean="0"/>
              <a:t>To process employee earning quickly and accurately.</a:t>
            </a:r>
            <a:endParaRPr lang="en-US" dirty="0" smtClean="0"/>
          </a:p>
          <a:p>
            <a:pPr lvl="0"/>
            <a:r>
              <a:rPr lang="en-US" i="1" dirty="0" smtClean="0"/>
              <a:t>As existence of various payroll tax laws which require that certain payroll records be maintained and that payroll data is reported to the employee and to government agencies.</a:t>
            </a:r>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 </a:t>
            </a:r>
            <a:br>
              <a:rPr lang="en-US" dirty="0"/>
            </a:br>
            <a:r>
              <a:rPr lang="en-US" b="1" i="1" dirty="0"/>
              <a:t>Control over Petty Cash</a:t>
            </a:r>
            <a:r>
              <a:rPr lang="en-US" dirty="0"/>
              <a:t/>
            </a:r>
            <a:br>
              <a:rPr lang="en-US" dirty="0"/>
            </a:br>
            <a:endParaRPr lang="en-US" dirty="0"/>
          </a:p>
        </p:txBody>
      </p:sp>
      <p:sp>
        <p:nvSpPr>
          <p:cNvPr id="3" name="Content Placeholder 2"/>
          <p:cNvSpPr>
            <a:spLocks noGrp="1"/>
          </p:cNvSpPr>
          <p:nvPr>
            <p:ph idx="1"/>
          </p:nvPr>
        </p:nvSpPr>
        <p:spPr>
          <a:xfrm>
            <a:off x="457200" y="990600"/>
            <a:ext cx="8534400" cy="56388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buNone/>
            </a:pPr>
            <a:r>
              <a:rPr lang="en-US" dirty="0" smtClean="0">
                <a:solidFill>
                  <a:srgbClr val="FF0000"/>
                </a:solidFill>
              </a:rPr>
              <a:t>  </a:t>
            </a:r>
            <a:r>
              <a:rPr lang="en-US" b="1" dirty="0" smtClean="0">
                <a:solidFill>
                  <a:srgbClr val="002060"/>
                </a:solidFill>
              </a:rPr>
              <a:t>The </a:t>
            </a:r>
            <a:r>
              <a:rPr lang="en-US" b="1" dirty="0">
                <a:solidFill>
                  <a:srgbClr val="002060"/>
                </a:solidFill>
              </a:rPr>
              <a:t>internal control over petty cash </a:t>
            </a:r>
            <a:r>
              <a:rPr lang="en-US" b="1" dirty="0" smtClean="0">
                <a:solidFill>
                  <a:srgbClr val="002060"/>
                </a:solidFill>
              </a:rPr>
              <a:t>includes: </a:t>
            </a:r>
            <a:endParaRPr lang="en-US" b="1" dirty="0">
              <a:solidFill>
                <a:srgbClr val="002060"/>
              </a:solidFill>
            </a:endParaRPr>
          </a:p>
          <a:p>
            <a:pPr lvl="0">
              <a:buFont typeface="Wingdings" pitchFamily="2" charset="2"/>
              <a:buChar char="§"/>
            </a:pPr>
            <a:r>
              <a:rPr lang="en-US" i="1" dirty="0"/>
              <a:t>The level of petty cash should be laid down formally by </a:t>
            </a:r>
            <a:r>
              <a:rPr lang="en-US" i="1" dirty="0" smtClean="0"/>
              <a:t>management</a:t>
            </a:r>
            <a:endParaRPr lang="en-US" dirty="0"/>
          </a:p>
          <a:p>
            <a:pPr lvl="0">
              <a:buFont typeface="Wingdings" pitchFamily="2" charset="2"/>
              <a:buChar char="§"/>
            </a:pPr>
            <a:r>
              <a:rPr lang="en-US" i="1" dirty="0"/>
              <a:t>A maximum amount should be placed on a petty cash </a:t>
            </a:r>
            <a:r>
              <a:rPr lang="en-US" i="1" dirty="0" smtClean="0"/>
              <a:t>payment </a:t>
            </a:r>
            <a:endParaRPr lang="en-US" dirty="0" smtClean="0"/>
          </a:p>
          <a:p>
            <a:pPr>
              <a:buFont typeface="Wingdings" pitchFamily="2" charset="2"/>
              <a:buChar char="§"/>
            </a:pPr>
            <a:r>
              <a:rPr lang="en-US" i="1" dirty="0" smtClean="0"/>
              <a:t>Periodically </a:t>
            </a:r>
            <a:r>
              <a:rPr lang="en-US" i="1" dirty="0"/>
              <a:t>the petty cash should be reconciled by an in dependent person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r>
              <a:rPr lang="en-US" sz="3200" b="1" i="1" dirty="0">
                <a:solidFill>
                  <a:srgbClr val="002060"/>
                </a:solidFill>
              </a:rPr>
              <a:t>Bank Reconciliation as Control Mechanism</a:t>
            </a:r>
            <a:endParaRPr lang="en-US" sz="3200" dirty="0">
              <a:solidFill>
                <a:srgbClr val="002060"/>
              </a:solidFill>
            </a:endParaRPr>
          </a:p>
        </p:txBody>
      </p:sp>
      <p:sp>
        <p:nvSpPr>
          <p:cNvPr id="3" name="Content Placeholder 2"/>
          <p:cNvSpPr>
            <a:spLocks noGrp="1"/>
          </p:cNvSpPr>
          <p:nvPr>
            <p:ph idx="1"/>
          </p:nvPr>
        </p:nvSpPr>
        <p:spPr>
          <a:xfrm>
            <a:off x="228600" y="990600"/>
            <a:ext cx="8686800" cy="56388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en-US" dirty="0" smtClean="0"/>
              <a:t>Bank  </a:t>
            </a:r>
            <a:r>
              <a:rPr lang="en-US" dirty="0"/>
              <a:t>statement and accompanying paid checks should be delivered in sealed envelopes directly to the person responsible for preparing bank reconciliation. </a:t>
            </a:r>
            <a:endParaRPr lang="en-US" dirty="0" smtClean="0"/>
          </a:p>
          <a:p>
            <a:r>
              <a:rPr lang="en-US" dirty="0" smtClean="0">
                <a:solidFill>
                  <a:srgbClr val="FF0000"/>
                </a:solidFill>
              </a:rPr>
              <a:t>Restricting </a:t>
            </a:r>
            <a:r>
              <a:rPr lang="en-US" dirty="0">
                <a:solidFill>
                  <a:srgbClr val="FF0000"/>
                </a:solidFill>
              </a:rPr>
              <a:t>access </a:t>
            </a:r>
            <a:r>
              <a:rPr lang="en-US" dirty="0"/>
              <a:t>to bank statement and accompanying paid checks to this person is important as it prevents other employees from attempting to conceal shortages or unauthorized transactions by altering the bank statement or the accompanying paid checks.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en-US" sz="3200" b="1" dirty="0"/>
              <a:t>Substantive Audit Test of Cash</a:t>
            </a:r>
            <a:endParaRPr lang="en-US" sz="3200" dirty="0"/>
          </a:p>
        </p:txBody>
      </p:sp>
      <p:sp>
        <p:nvSpPr>
          <p:cNvPr id="3" name="Content Placeholder 2"/>
          <p:cNvSpPr>
            <a:spLocks noGrp="1"/>
          </p:cNvSpPr>
          <p:nvPr>
            <p:ph idx="1"/>
          </p:nvPr>
        </p:nvSpPr>
        <p:spPr>
          <a:xfrm>
            <a:off x="457200" y="914400"/>
            <a:ext cx="8229600" cy="5791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2500" lnSpcReduction="20000"/>
          </a:bodyPr>
          <a:lstStyle/>
          <a:p>
            <a:pPr>
              <a:buNone/>
            </a:pPr>
            <a:r>
              <a:rPr lang="en-US" b="1" i="1" dirty="0" smtClean="0"/>
              <a:t> Auditing </a:t>
            </a:r>
            <a:r>
              <a:rPr lang="en-US" b="1" i="1" dirty="0"/>
              <a:t>Cash </a:t>
            </a:r>
            <a:r>
              <a:rPr lang="en-US" b="1" i="1" dirty="0" smtClean="0"/>
              <a:t>Receipts</a:t>
            </a:r>
          </a:p>
          <a:p>
            <a:r>
              <a:rPr lang="en-US" b="1" dirty="0"/>
              <a:t>Existence/ occurrence</a:t>
            </a:r>
            <a:r>
              <a:rPr lang="en-US" dirty="0"/>
              <a:t>: The specific audit objective is to determine whether all recorded cash receipts transactions has </a:t>
            </a:r>
            <a:r>
              <a:rPr lang="en-US" dirty="0" smtClean="0"/>
              <a:t>occurred</a:t>
            </a:r>
          </a:p>
          <a:p>
            <a:r>
              <a:rPr lang="en-US" b="1" dirty="0"/>
              <a:t>Completeness: </a:t>
            </a:r>
            <a:r>
              <a:rPr lang="en-US" dirty="0"/>
              <a:t>This assertions can be used to establish credibility of the accounting records by tracing the handling of representative transactions from origin of final account balance, i.e., to trace whether  all cash received has been recorded or not</a:t>
            </a:r>
            <a:r>
              <a:rPr lang="en-US" dirty="0" smtClean="0"/>
              <a:t>.</a:t>
            </a:r>
          </a:p>
          <a:p>
            <a:r>
              <a:rPr lang="en-US" b="1" dirty="0"/>
              <a:t>Rights and obligations</a:t>
            </a:r>
            <a:r>
              <a:rPr lang="en-US" dirty="0"/>
              <a:t>: This is not an issue with cash receipts</a:t>
            </a:r>
            <a:r>
              <a:rPr lang="en-US" dirty="0" smtClean="0"/>
              <a:t>.</a:t>
            </a:r>
          </a:p>
          <a:p>
            <a:r>
              <a:rPr lang="en-US" b="1" dirty="0"/>
              <a:t>Valuation</a:t>
            </a:r>
            <a:r>
              <a:rPr lang="en-US" dirty="0"/>
              <a:t>: This is not an issue (except foreign currency transactions)</a:t>
            </a:r>
          </a:p>
          <a:p>
            <a:endParaRPr lang="en-US" dirty="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6651</Words>
  <Application>Microsoft Office PowerPoint</Application>
  <PresentationFormat>On-screen Show (4:3)</PresentationFormat>
  <Paragraphs>459</Paragraphs>
  <Slides>61</Slides>
  <Notes>2</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Office Theme</vt:lpstr>
      <vt:lpstr>CHAPTER TWO: FINANCIAL STATEMENT AUDIT</vt:lpstr>
      <vt:lpstr> 2.1.1 Auditing Cash and Cash Equivalent </vt:lpstr>
      <vt:lpstr>Evaluating Internal Control over Cash</vt:lpstr>
      <vt:lpstr> Internal Control Over Cash Receipt </vt:lpstr>
      <vt:lpstr>Conti…</vt:lpstr>
      <vt:lpstr> Internal Control of Cash Payment </vt:lpstr>
      <vt:lpstr>  Control over Petty Cash </vt:lpstr>
      <vt:lpstr>Bank Reconciliation as Control Mechanism</vt:lpstr>
      <vt:lpstr>Substantive Audit Test of Cash</vt:lpstr>
      <vt:lpstr>Conti…</vt:lpstr>
      <vt:lpstr>B. Auditing Cash Payment</vt:lpstr>
      <vt:lpstr> C. Auditing Cash on Hand and Cash in Bank </vt:lpstr>
      <vt:lpstr>Conti…</vt:lpstr>
      <vt:lpstr>Slide 14</vt:lpstr>
      <vt:lpstr>Slide 15</vt:lpstr>
      <vt:lpstr>  Fraud Audit Test for Cash </vt:lpstr>
      <vt:lpstr>Slide 17</vt:lpstr>
      <vt:lpstr>Conti…</vt:lpstr>
      <vt:lpstr>Slide 19</vt:lpstr>
      <vt:lpstr>Fraud Audit Test for Cash</vt:lpstr>
      <vt:lpstr> 2.1.2 Audit of Accounts Receivables  </vt:lpstr>
      <vt:lpstr>Slide 22</vt:lpstr>
      <vt:lpstr>Evaluating Internal Control over Accounts Receivable</vt:lpstr>
      <vt:lpstr>Conti…</vt:lpstr>
      <vt:lpstr>Slide 25</vt:lpstr>
      <vt:lpstr>Conti…</vt:lpstr>
      <vt:lpstr>Test of Balance of Accounts Receivables</vt:lpstr>
      <vt:lpstr>Conti…</vt:lpstr>
      <vt:lpstr>Conti…</vt:lpstr>
      <vt:lpstr>Slide 30</vt:lpstr>
      <vt:lpstr>Slide 31</vt:lpstr>
      <vt:lpstr>Conti…</vt:lpstr>
      <vt:lpstr> 2.1.3 Auditing for Inventory  </vt:lpstr>
      <vt:lpstr>Conti…</vt:lpstr>
      <vt:lpstr>Conti…</vt:lpstr>
      <vt:lpstr>Conti…</vt:lpstr>
      <vt:lpstr>Slide 37</vt:lpstr>
      <vt:lpstr>2.2 Auditing Noncurrent Assets </vt:lpstr>
      <vt:lpstr>Conti…</vt:lpstr>
      <vt:lpstr>2.3 Auditing Liabilities </vt:lpstr>
      <vt:lpstr>Slide 41</vt:lpstr>
      <vt:lpstr>Conti…</vt:lpstr>
      <vt:lpstr>Conti…</vt:lpstr>
      <vt:lpstr>Conti…</vt:lpstr>
      <vt:lpstr>Conti…</vt:lpstr>
      <vt:lpstr>Conti…</vt:lpstr>
      <vt:lpstr>Conti…</vt:lpstr>
      <vt:lpstr>Conti…</vt:lpstr>
      <vt:lpstr>2.3.2 Auditing Long-Term Liabilities </vt:lpstr>
      <vt:lpstr>Summary of audit objectives and test of account balance for long term debt is given in the table below.</vt:lpstr>
      <vt:lpstr>2.4 Auditing Stockholders’ Equity </vt:lpstr>
      <vt:lpstr>Conti…</vt:lpstr>
      <vt:lpstr> 2.4.2 Auditing Capital Stock Accounts </vt:lpstr>
      <vt:lpstr>Conti…</vt:lpstr>
      <vt:lpstr>Slide 55</vt:lpstr>
      <vt:lpstr> 2.5 Auditing for Income Statement Accounts </vt:lpstr>
      <vt:lpstr>Conti…</vt:lpstr>
      <vt:lpstr> 2.4.3 Auditing Dividends </vt:lpstr>
      <vt:lpstr>Conti…</vt:lpstr>
      <vt:lpstr> 2.5.2 Auditing Expense Accounts </vt:lpstr>
      <vt:lpstr>Cont…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TWO: FINANCIAL STATEMENT AUDIT</dc:title>
  <dc:creator>user</dc:creator>
  <cp:lastModifiedBy>wi max</cp:lastModifiedBy>
  <cp:revision>48</cp:revision>
  <dcterms:created xsi:type="dcterms:W3CDTF">2015-03-11T10:17:25Z</dcterms:created>
  <dcterms:modified xsi:type="dcterms:W3CDTF">2020-04-21T12:18:52Z</dcterms:modified>
</cp:coreProperties>
</file>