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handoutMasterIdLst>
    <p:handoutMasterId r:id="rId38"/>
  </p:handoutMasterIdLst>
  <p:sldIdLst>
    <p:sldId id="256" r:id="rId2"/>
    <p:sldId id="299" r:id="rId3"/>
    <p:sldId id="287" r:id="rId4"/>
    <p:sldId id="288" r:id="rId5"/>
    <p:sldId id="290" r:id="rId6"/>
    <p:sldId id="257" r:id="rId7"/>
    <p:sldId id="289" r:id="rId8"/>
    <p:sldId id="286" r:id="rId9"/>
    <p:sldId id="258" r:id="rId10"/>
    <p:sldId id="263" r:id="rId11"/>
    <p:sldId id="261" r:id="rId12"/>
    <p:sldId id="283" r:id="rId13"/>
    <p:sldId id="291" r:id="rId14"/>
    <p:sldId id="284" r:id="rId15"/>
    <p:sldId id="282" r:id="rId16"/>
    <p:sldId id="276" r:id="rId17"/>
    <p:sldId id="274" r:id="rId18"/>
    <p:sldId id="273" r:id="rId19"/>
    <p:sldId id="295" r:id="rId20"/>
    <p:sldId id="280" r:id="rId21"/>
    <p:sldId id="294" r:id="rId22"/>
    <p:sldId id="293" r:id="rId23"/>
    <p:sldId id="296" r:id="rId24"/>
    <p:sldId id="298" r:id="rId25"/>
    <p:sldId id="297" r:id="rId26"/>
    <p:sldId id="300" r:id="rId27"/>
    <p:sldId id="301" r:id="rId28"/>
    <p:sldId id="303" r:id="rId29"/>
    <p:sldId id="302" r:id="rId30"/>
    <p:sldId id="307" r:id="rId31"/>
    <p:sldId id="305" r:id="rId32"/>
    <p:sldId id="306" r:id="rId33"/>
    <p:sldId id="304" r:id="rId34"/>
    <p:sldId id="309" r:id="rId35"/>
    <p:sldId id="30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7E124-86B4-4488-A8AA-7D74C7175BE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274D90E-4AC7-4DD7-8164-6A0A46D0DC2B}">
      <dgm:prSet phldrT="[Text]" custT="1"/>
      <dgm:spPr/>
      <dgm:t>
        <a:bodyPr/>
        <a:lstStyle/>
        <a:p>
          <a:r>
            <a:rPr lang="en-US" sz="2000" smtClean="0"/>
            <a:t>1. </a:t>
          </a:r>
          <a:r>
            <a:rPr lang="en-US" sz="2000" b="1" dirty="0" smtClean="0"/>
            <a:t>Both Risk and Uncertainty are present:</a:t>
          </a:r>
          <a:endParaRPr lang="en-US" sz="2000" b="1" dirty="0"/>
        </a:p>
      </dgm:t>
    </dgm:pt>
    <dgm:pt modelId="{93B2815B-3F43-4F90-AB15-513C09C3BF9B}" type="parTrans" cxnId="{C41AE0EA-AFFE-496B-877C-77F0F024578B}">
      <dgm:prSet/>
      <dgm:spPr/>
      <dgm:t>
        <a:bodyPr/>
        <a:lstStyle/>
        <a:p>
          <a:endParaRPr lang="en-US"/>
        </a:p>
      </dgm:t>
    </dgm:pt>
    <dgm:pt modelId="{A236D913-5646-491F-BF8C-C3210791B51F}" type="sibTrans" cxnId="{C41AE0EA-AFFE-496B-877C-77F0F024578B}">
      <dgm:prSet/>
      <dgm:spPr/>
      <dgm:t>
        <a:bodyPr/>
        <a:lstStyle/>
        <a:p>
          <a:endParaRPr lang="en-US"/>
        </a:p>
      </dgm:t>
    </dgm:pt>
    <dgm:pt modelId="{A11E562F-175D-4E22-BB0B-27EEBB2A9B6B}">
      <dgm:prSet phldrT="[Text]" custT="1"/>
      <dgm:spPr/>
      <dgm:t>
        <a:bodyPr/>
        <a:lstStyle/>
        <a:p>
          <a:r>
            <a:rPr lang="en-US" sz="2000" dirty="0" smtClean="0"/>
            <a:t>A person may be exposed to risk of disability and may experience uncertainty.</a:t>
          </a:r>
          <a:endParaRPr lang="en-US" sz="2000" dirty="0"/>
        </a:p>
      </dgm:t>
    </dgm:pt>
    <dgm:pt modelId="{55A35B7A-B36A-481E-8D41-94A6D6C913CC}" type="parTrans" cxnId="{166B5884-C61C-4126-9431-918B0F3DEB6E}">
      <dgm:prSet/>
      <dgm:spPr/>
      <dgm:t>
        <a:bodyPr/>
        <a:lstStyle/>
        <a:p>
          <a:endParaRPr lang="en-US"/>
        </a:p>
      </dgm:t>
    </dgm:pt>
    <dgm:pt modelId="{9D2F12A6-9CAD-449D-982C-FF9022B3220D}" type="sibTrans" cxnId="{166B5884-C61C-4126-9431-918B0F3DEB6E}">
      <dgm:prSet/>
      <dgm:spPr/>
      <dgm:t>
        <a:bodyPr/>
        <a:lstStyle/>
        <a:p>
          <a:endParaRPr lang="en-US"/>
        </a:p>
      </dgm:t>
    </dgm:pt>
    <dgm:pt modelId="{74124385-9534-4D61-B375-EA6D4679ABB0}">
      <dgm:prSet phldrT="[Text]" custT="1"/>
      <dgm:spPr/>
      <dgm:t>
        <a:bodyPr/>
        <a:lstStyle/>
        <a:p>
          <a:r>
            <a:rPr lang="en-US" sz="2000" dirty="0" smtClean="0"/>
            <a:t>2. </a:t>
          </a:r>
          <a:r>
            <a:rPr lang="en-US" sz="2000" b="1" dirty="0" smtClean="0"/>
            <a:t>Both Risk and Uncertainty are absent:</a:t>
          </a:r>
          <a:endParaRPr lang="en-US" sz="2000" b="1" dirty="0"/>
        </a:p>
      </dgm:t>
    </dgm:pt>
    <dgm:pt modelId="{0A268E0E-259F-419D-AF13-F37FF0620075}" type="parTrans" cxnId="{EA1D2414-B223-4FD8-A785-AA339C8AAA0F}">
      <dgm:prSet/>
      <dgm:spPr/>
      <dgm:t>
        <a:bodyPr/>
        <a:lstStyle/>
        <a:p>
          <a:endParaRPr lang="en-US"/>
        </a:p>
      </dgm:t>
    </dgm:pt>
    <dgm:pt modelId="{947BC62B-F451-4D82-9093-298EBF35B74F}" type="sibTrans" cxnId="{EA1D2414-B223-4FD8-A785-AA339C8AAA0F}">
      <dgm:prSet/>
      <dgm:spPr/>
      <dgm:t>
        <a:bodyPr/>
        <a:lstStyle/>
        <a:p>
          <a:endParaRPr lang="en-US"/>
        </a:p>
      </dgm:t>
    </dgm:pt>
    <dgm:pt modelId="{13583EFC-12CF-4555-9EBB-88EBFF18AF11}">
      <dgm:prSet phldrT="[Text]" custT="1"/>
      <dgm:spPr/>
      <dgm:t>
        <a:bodyPr/>
        <a:lstStyle/>
        <a:p>
          <a:r>
            <a:rPr lang="en-US" sz="2000" dirty="0" smtClean="0"/>
            <a:t>Sailors at present know that the earth is flat.</a:t>
          </a:r>
          <a:endParaRPr lang="en-US" sz="2000" dirty="0"/>
        </a:p>
      </dgm:t>
    </dgm:pt>
    <dgm:pt modelId="{D6C76DF3-E33A-46D6-9FC3-305225771198}" type="parTrans" cxnId="{44828B7A-C15B-42C8-8526-923125B37FA6}">
      <dgm:prSet/>
      <dgm:spPr/>
      <dgm:t>
        <a:bodyPr/>
        <a:lstStyle/>
        <a:p>
          <a:endParaRPr lang="en-US"/>
        </a:p>
      </dgm:t>
    </dgm:pt>
    <dgm:pt modelId="{C3ECCFCE-6CCA-4BBC-BE93-7C8F4A68719C}" type="sibTrans" cxnId="{44828B7A-C15B-42C8-8526-923125B37FA6}">
      <dgm:prSet/>
      <dgm:spPr/>
      <dgm:t>
        <a:bodyPr/>
        <a:lstStyle/>
        <a:p>
          <a:endParaRPr lang="en-US"/>
        </a:p>
      </dgm:t>
    </dgm:pt>
    <dgm:pt modelId="{5B30E283-CC99-4494-B92E-9D74B3C8518E}">
      <dgm:prSet phldrT="[Text]" custT="1"/>
      <dgm:spPr/>
      <dgm:t>
        <a:bodyPr/>
        <a:lstStyle/>
        <a:p>
          <a:r>
            <a:rPr lang="en-US" sz="2000" dirty="0" smtClean="0"/>
            <a:t>There is no possibility of falling of the edge of the earth.</a:t>
          </a:r>
          <a:endParaRPr lang="en-US" sz="2000" dirty="0"/>
        </a:p>
      </dgm:t>
    </dgm:pt>
    <dgm:pt modelId="{C837C113-CA0E-4759-A1CF-98CFAF0DEBA4}" type="parTrans" cxnId="{E534E9E9-4711-4978-9900-A98A3ED5C666}">
      <dgm:prSet/>
      <dgm:spPr/>
      <dgm:t>
        <a:bodyPr/>
        <a:lstStyle/>
        <a:p>
          <a:endParaRPr lang="en-US"/>
        </a:p>
      </dgm:t>
    </dgm:pt>
    <dgm:pt modelId="{255B9F0C-B1B1-4CC2-9F05-DA9DC5F2A851}" type="sibTrans" cxnId="{E534E9E9-4711-4978-9900-A98A3ED5C666}">
      <dgm:prSet/>
      <dgm:spPr/>
      <dgm:t>
        <a:bodyPr/>
        <a:lstStyle/>
        <a:p>
          <a:endParaRPr lang="en-US"/>
        </a:p>
      </dgm:t>
    </dgm:pt>
    <dgm:pt modelId="{8B4ED718-B785-471B-A433-00D09D732A30}">
      <dgm:prSet phldrT="[Text]" custT="1"/>
      <dgm:spPr/>
      <dgm:t>
        <a:bodyPr/>
        <a:lstStyle/>
        <a:p>
          <a:r>
            <a:rPr lang="en-US" sz="1600" b="1" dirty="0" smtClean="0"/>
            <a:t>3. Risk is present and Uncertainty is absent: </a:t>
          </a:r>
          <a:endParaRPr lang="en-US" sz="1600" b="1" dirty="0"/>
        </a:p>
      </dgm:t>
    </dgm:pt>
    <dgm:pt modelId="{D7BC503B-D6A2-4A44-8B98-0BA2EE97CF8E}" type="parTrans" cxnId="{4B2AF5EC-1518-4D42-8C78-9E97A8CBB865}">
      <dgm:prSet/>
      <dgm:spPr/>
      <dgm:t>
        <a:bodyPr/>
        <a:lstStyle/>
        <a:p>
          <a:endParaRPr lang="en-US"/>
        </a:p>
      </dgm:t>
    </dgm:pt>
    <dgm:pt modelId="{C3E4B467-519D-49A2-AC0D-1BF1563FD81F}" type="sibTrans" cxnId="{4B2AF5EC-1518-4D42-8C78-9E97A8CBB865}">
      <dgm:prSet/>
      <dgm:spPr/>
      <dgm:t>
        <a:bodyPr/>
        <a:lstStyle/>
        <a:p>
          <a:endParaRPr lang="en-US"/>
        </a:p>
      </dgm:t>
    </dgm:pt>
    <dgm:pt modelId="{A440A3CD-5D6D-42BD-B685-8DDCF47A4B52}">
      <dgm:prSet phldrT="[Text]" custT="1"/>
      <dgm:spPr/>
      <dgm:t>
        <a:bodyPr/>
        <a:lstStyle/>
        <a:p>
          <a:r>
            <a:rPr lang="en-US" sz="1600" dirty="0" smtClean="0"/>
            <a:t>The possibility of loss due to interruption of operation by fire. There may be no uncertainty because of failure to recognize the existence of such risk, understatement of the situation or because of preoccupation with other problems.</a:t>
          </a:r>
          <a:endParaRPr lang="en-US" sz="1600" dirty="0"/>
        </a:p>
      </dgm:t>
    </dgm:pt>
    <dgm:pt modelId="{C31420DE-C4A3-463C-83C0-B64F42C22EE4}" type="parTrans" cxnId="{22F0AB4D-3B6C-4372-ACB3-F3C0173BC7DB}">
      <dgm:prSet/>
      <dgm:spPr/>
      <dgm:t>
        <a:bodyPr/>
        <a:lstStyle/>
        <a:p>
          <a:endParaRPr lang="en-US"/>
        </a:p>
      </dgm:t>
    </dgm:pt>
    <dgm:pt modelId="{77ADBDCF-343B-4562-B54B-913BA678F7BF}" type="sibTrans" cxnId="{22F0AB4D-3B6C-4372-ACB3-F3C0173BC7DB}">
      <dgm:prSet/>
      <dgm:spPr/>
      <dgm:t>
        <a:bodyPr/>
        <a:lstStyle/>
        <a:p>
          <a:endParaRPr lang="en-US"/>
        </a:p>
      </dgm:t>
    </dgm:pt>
    <dgm:pt modelId="{19940078-4A1C-4C31-877B-32E2CE474B74}">
      <dgm:prSet phldrT="[Text]" custT="1"/>
      <dgm:spPr/>
      <dgm:t>
        <a:bodyPr/>
        <a:lstStyle/>
        <a:p>
          <a:r>
            <a:rPr lang="en-US" sz="2000" b="1" dirty="0" smtClean="0"/>
            <a:t>4. Risk absent and Uncertainty present:</a:t>
          </a:r>
          <a:endParaRPr lang="en-US" sz="2000" b="1" dirty="0"/>
        </a:p>
      </dgm:t>
    </dgm:pt>
    <dgm:pt modelId="{CEBE7EFB-657B-4BB0-9D72-2BAE31E78D56}" type="parTrans" cxnId="{C96B4EDE-2867-44A5-9B1A-577A10512F61}">
      <dgm:prSet/>
      <dgm:spPr/>
      <dgm:t>
        <a:bodyPr/>
        <a:lstStyle/>
        <a:p>
          <a:endParaRPr lang="en-US"/>
        </a:p>
      </dgm:t>
    </dgm:pt>
    <dgm:pt modelId="{C2FE1BD0-A7CF-4661-AB61-B4C69A24E07A}" type="sibTrans" cxnId="{C96B4EDE-2867-44A5-9B1A-577A10512F61}">
      <dgm:prSet/>
      <dgm:spPr/>
      <dgm:t>
        <a:bodyPr/>
        <a:lstStyle/>
        <a:p>
          <a:endParaRPr lang="en-US"/>
        </a:p>
      </dgm:t>
    </dgm:pt>
    <dgm:pt modelId="{68FB96B3-30C3-4BB1-AE6E-7C872360ED1B}">
      <dgm:prSet phldrT="[Text]" custT="1"/>
      <dgm:spPr/>
      <dgm:t>
        <a:bodyPr/>
        <a:lstStyle/>
        <a:p>
          <a:r>
            <a:rPr lang="en-US" sz="1600" dirty="0" smtClean="0"/>
            <a:t>An hour ago, a man heard that a plane departing from the airport crashed. The man knows that his wife was scheduled to fly from the airport earlier today, but he does not know whether she was on the plane crashed. Here there is no risk as risk refers to future outcomes. However, there is uncertainty since it related to past, present and future situations.  </a:t>
          </a:r>
          <a:endParaRPr lang="en-US" sz="1600" dirty="0"/>
        </a:p>
      </dgm:t>
    </dgm:pt>
    <dgm:pt modelId="{FD81CCDE-7DDD-4667-91BC-0AEC43B5E75F}" type="parTrans" cxnId="{D3633109-0EF9-4671-A972-5CD71E0B6706}">
      <dgm:prSet/>
      <dgm:spPr/>
      <dgm:t>
        <a:bodyPr/>
        <a:lstStyle/>
        <a:p>
          <a:endParaRPr lang="en-US"/>
        </a:p>
      </dgm:t>
    </dgm:pt>
    <dgm:pt modelId="{4891AB21-D835-4BA8-BE1B-536AD138A7A2}" type="sibTrans" cxnId="{D3633109-0EF9-4671-A972-5CD71E0B6706}">
      <dgm:prSet/>
      <dgm:spPr/>
      <dgm:t>
        <a:bodyPr/>
        <a:lstStyle/>
        <a:p>
          <a:endParaRPr lang="en-US"/>
        </a:p>
      </dgm:t>
    </dgm:pt>
    <dgm:pt modelId="{ED886A63-AA94-427D-A80D-FEC9716AA56B}">
      <dgm:prSet phldrT="[Text]"/>
      <dgm:spPr/>
      <dgm:t>
        <a:bodyPr/>
        <a:lstStyle/>
        <a:p>
          <a:endParaRPr lang="en-US" sz="800" dirty="0"/>
        </a:p>
      </dgm:t>
    </dgm:pt>
    <dgm:pt modelId="{819D9EC7-9FA1-4DF5-A192-5634C6CA24BF}" type="parTrans" cxnId="{984677DD-A2BA-40D5-84B9-479CCB02CDC4}">
      <dgm:prSet/>
      <dgm:spPr/>
      <dgm:t>
        <a:bodyPr/>
        <a:lstStyle/>
        <a:p>
          <a:endParaRPr lang="en-US"/>
        </a:p>
      </dgm:t>
    </dgm:pt>
    <dgm:pt modelId="{A911D95A-2583-4A57-87FB-95A11F40BA31}" type="sibTrans" cxnId="{984677DD-A2BA-40D5-84B9-479CCB02CDC4}">
      <dgm:prSet/>
      <dgm:spPr/>
      <dgm:t>
        <a:bodyPr/>
        <a:lstStyle/>
        <a:p>
          <a:endParaRPr lang="en-US"/>
        </a:p>
      </dgm:t>
    </dgm:pt>
    <dgm:pt modelId="{49AB9BB1-640F-4B3C-B513-ACBDDD521E19}" type="pres">
      <dgm:prSet presAssocID="{6F57E124-86B4-4488-A8AA-7D74C7175BEE}" presName="linear" presStyleCnt="0">
        <dgm:presLayoutVars>
          <dgm:dir/>
          <dgm:resizeHandles val="exact"/>
        </dgm:presLayoutVars>
      </dgm:prSet>
      <dgm:spPr/>
      <dgm:t>
        <a:bodyPr/>
        <a:lstStyle/>
        <a:p>
          <a:endParaRPr lang="en-US"/>
        </a:p>
      </dgm:t>
    </dgm:pt>
    <dgm:pt modelId="{C0470A51-B9E7-41A5-BB40-F55E3F6C6500}" type="pres">
      <dgm:prSet presAssocID="{8274D90E-4AC7-4DD7-8164-6A0A46D0DC2B}" presName="comp" presStyleCnt="0"/>
      <dgm:spPr/>
      <dgm:t>
        <a:bodyPr/>
        <a:lstStyle/>
        <a:p>
          <a:endParaRPr lang="en-US"/>
        </a:p>
      </dgm:t>
    </dgm:pt>
    <dgm:pt modelId="{DA2A5880-7BDB-43BA-98C2-9B5C503E65EE}" type="pres">
      <dgm:prSet presAssocID="{8274D90E-4AC7-4DD7-8164-6A0A46D0DC2B}" presName="box" presStyleLbl="node1" presStyleIdx="0" presStyleCnt="4" custScaleY="80000" custLinFactNeighborX="2632"/>
      <dgm:spPr/>
      <dgm:t>
        <a:bodyPr/>
        <a:lstStyle/>
        <a:p>
          <a:endParaRPr lang="en-US"/>
        </a:p>
      </dgm:t>
    </dgm:pt>
    <dgm:pt modelId="{34D6E1B7-2826-4F3F-93A2-5994EED0E3A1}" type="pres">
      <dgm:prSet presAssocID="{8274D90E-4AC7-4DD7-8164-6A0A46D0DC2B}" presName="img" presStyleLbl="fgImgPlace1" presStyleIdx="0" presStyleCnt="4" custFlipHor="1" custScaleX="2632" custLinFactNeighborX="-42662" custLinFactNeighborY="-4817"/>
      <dgm:spPr>
        <a:blipFill rotWithShape="0">
          <a:blip xmlns:r="http://schemas.openxmlformats.org/officeDocument/2006/relationships" r:embed="rId1"/>
          <a:stretch>
            <a:fillRect/>
          </a:stretch>
        </a:blipFill>
      </dgm:spPr>
      <dgm:t>
        <a:bodyPr/>
        <a:lstStyle/>
        <a:p>
          <a:endParaRPr lang="en-US"/>
        </a:p>
      </dgm:t>
    </dgm:pt>
    <dgm:pt modelId="{08426792-AD67-43AF-9DC8-260BBF43F8D5}" type="pres">
      <dgm:prSet presAssocID="{8274D90E-4AC7-4DD7-8164-6A0A46D0DC2B}" presName="text" presStyleLbl="node1" presStyleIdx="0" presStyleCnt="4">
        <dgm:presLayoutVars>
          <dgm:bulletEnabled val="1"/>
        </dgm:presLayoutVars>
      </dgm:prSet>
      <dgm:spPr/>
      <dgm:t>
        <a:bodyPr/>
        <a:lstStyle/>
        <a:p>
          <a:endParaRPr lang="en-US"/>
        </a:p>
      </dgm:t>
    </dgm:pt>
    <dgm:pt modelId="{8751C70D-4402-416F-90E6-A915D3364C27}" type="pres">
      <dgm:prSet presAssocID="{A236D913-5646-491F-BF8C-C3210791B51F}" presName="spacer" presStyleCnt="0"/>
      <dgm:spPr/>
      <dgm:t>
        <a:bodyPr/>
        <a:lstStyle/>
        <a:p>
          <a:endParaRPr lang="en-US"/>
        </a:p>
      </dgm:t>
    </dgm:pt>
    <dgm:pt modelId="{44E005B9-B265-4FE6-8A02-7E230348BA50}" type="pres">
      <dgm:prSet presAssocID="{74124385-9534-4D61-B375-EA6D4679ABB0}" presName="comp" presStyleCnt="0"/>
      <dgm:spPr/>
      <dgm:t>
        <a:bodyPr/>
        <a:lstStyle/>
        <a:p>
          <a:endParaRPr lang="en-US"/>
        </a:p>
      </dgm:t>
    </dgm:pt>
    <dgm:pt modelId="{AFCF890E-89C6-4F98-87A0-1B065E684773}" type="pres">
      <dgm:prSet presAssocID="{74124385-9534-4D61-B375-EA6D4679ABB0}" presName="box" presStyleLbl="node1" presStyleIdx="1" presStyleCnt="4" custScaleY="83515" custLinFactNeighborY="-13459"/>
      <dgm:spPr/>
      <dgm:t>
        <a:bodyPr/>
        <a:lstStyle/>
        <a:p>
          <a:endParaRPr lang="en-US"/>
        </a:p>
      </dgm:t>
    </dgm:pt>
    <dgm:pt modelId="{1422C115-B547-43F7-A400-D7544B7FBE77}" type="pres">
      <dgm:prSet presAssocID="{74124385-9534-4D61-B375-EA6D4679ABB0}" presName="img" presStyleLbl="fgImgPlace1" presStyleIdx="1" presStyleCnt="4" custFlipHor="0" custScaleX="2632" custLinFactNeighborX="-42918" custLinFactNeighborY="-38329"/>
      <dgm:spPr>
        <a:blipFill rotWithShape="0">
          <a:blip xmlns:r="http://schemas.openxmlformats.org/officeDocument/2006/relationships" r:embed="rId2"/>
          <a:stretch>
            <a:fillRect/>
          </a:stretch>
        </a:blipFill>
      </dgm:spPr>
      <dgm:t>
        <a:bodyPr/>
        <a:lstStyle/>
        <a:p>
          <a:endParaRPr lang="en-US"/>
        </a:p>
      </dgm:t>
    </dgm:pt>
    <dgm:pt modelId="{C524FB83-2C25-4C3F-9D01-82615E68570E}" type="pres">
      <dgm:prSet presAssocID="{74124385-9534-4D61-B375-EA6D4679ABB0}" presName="text" presStyleLbl="node1" presStyleIdx="1" presStyleCnt="4">
        <dgm:presLayoutVars>
          <dgm:bulletEnabled val="1"/>
        </dgm:presLayoutVars>
      </dgm:prSet>
      <dgm:spPr/>
      <dgm:t>
        <a:bodyPr/>
        <a:lstStyle/>
        <a:p>
          <a:endParaRPr lang="en-US"/>
        </a:p>
      </dgm:t>
    </dgm:pt>
    <dgm:pt modelId="{6D7E59E6-0BFC-404E-BB52-877B5A8812FE}" type="pres">
      <dgm:prSet presAssocID="{947BC62B-F451-4D82-9093-298EBF35B74F}" presName="spacer" presStyleCnt="0"/>
      <dgm:spPr/>
      <dgm:t>
        <a:bodyPr/>
        <a:lstStyle/>
        <a:p>
          <a:endParaRPr lang="en-US"/>
        </a:p>
      </dgm:t>
    </dgm:pt>
    <dgm:pt modelId="{25525B7C-3078-4F0D-8E3E-A62561DA67BA}" type="pres">
      <dgm:prSet presAssocID="{8B4ED718-B785-471B-A433-00D09D732A30}" presName="comp" presStyleCnt="0"/>
      <dgm:spPr/>
      <dgm:t>
        <a:bodyPr/>
        <a:lstStyle/>
        <a:p>
          <a:endParaRPr lang="en-US"/>
        </a:p>
      </dgm:t>
    </dgm:pt>
    <dgm:pt modelId="{F86D3A86-6BEA-4140-B707-C10050A28C72}" type="pres">
      <dgm:prSet presAssocID="{8B4ED718-B785-471B-A433-00D09D732A30}" presName="box" presStyleLbl="node1" presStyleIdx="2" presStyleCnt="4" custScaleY="96607" custLinFactNeighborX="2632" custLinFactNeighborY="-21498"/>
      <dgm:spPr/>
      <dgm:t>
        <a:bodyPr/>
        <a:lstStyle/>
        <a:p>
          <a:endParaRPr lang="en-US"/>
        </a:p>
      </dgm:t>
    </dgm:pt>
    <dgm:pt modelId="{E3E11C36-0D4B-4FF9-938A-3D30D2E94850}" type="pres">
      <dgm:prSet presAssocID="{8B4ED718-B785-471B-A433-00D09D732A30}" presName="img" presStyleLbl="fgImgPlace1" presStyleIdx="2" presStyleCnt="4" custScaleX="2632" custLinFactNeighborX="-42918" custLinFactNeighborY="-76659"/>
      <dgm:spPr>
        <a:blipFill rotWithShape="0">
          <a:blip xmlns:r="http://schemas.openxmlformats.org/officeDocument/2006/relationships" r:embed="rId3"/>
          <a:stretch>
            <a:fillRect/>
          </a:stretch>
        </a:blipFill>
      </dgm:spPr>
      <dgm:t>
        <a:bodyPr/>
        <a:lstStyle/>
        <a:p>
          <a:endParaRPr lang="en-US"/>
        </a:p>
      </dgm:t>
    </dgm:pt>
    <dgm:pt modelId="{D36ABBAC-9BF5-448C-B104-8FE5109A613C}" type="pres">
      <dgm:prSet presAssocID="{8B4ED718-B785-471B-A433-00D09D732A30}" presName="text" presStyleLbl="node1" presStyleIdx="2" presStyleCnt="4">
        <dgm:presLayoutVars>
          <dgm:bulletEnabled val="1"/>
        </dgm:presLayoutVars>
      </dgm:prSet>
      <dgm:spPr/>
      <dgm:t>
        <a:bodyPr/>
        <a:lstStyle/>
        <a:p>
          <a:endParaRPr lang="en-US"/>
        </a:p>
      </dgm:t>
    </dgm:pt>
    <dgm:pt modelId="{472E0CB6-63BA-4559-88F9-DFEA84068817}" type="pres">
      <dgm:prSet presAssocID="{C3E4B467-519D-49A2-AC0D-1BF1563FD81F}" presName="spacer" presStyleCnt="0"/>
      <dgm:spPr/>
      <dgm:t>
        <a:bodyPr/>
        <a:lstStyle/>
        <a:p>
          <a:endParaRPr lang="en-US"/>
        </a:p>
      </dgm:t>
    </dgm:pt>
    <dgm:pt modelId="{588439BB-3730-4FF3-ABC5-7993D1D02401}" type="pres">
      <dgm:prSet presAssocID="{19940078-4A1C-4C31-877B-32E2CE474B74}" presName="comp" presStyleCnt="0"/>
      <dgm:spPr/>
      <dgm:t>
        <a:bodyPr/>
        <a:lstStyle/>
        <a:p>
          <a:endParaRPr lang="en-US"/>
        </a:p>
      </dgm:t>
    </dgm:pt>
    <dgm:pt modelId="{8E7A11C7-F9D3-4A0F-9D44-F65188BF2E4E}" type="pres">
      <dgm:prSet presAssocID="{19940078-4A1C-4C31-877B-32E2CE474B74}" presName="box" presStyleLbl="node1" presStyleIdx="3" presStyleCnt="4" custScaleY="112004" custLinFactNeighborY="-21168"/>
      <dgm:spPr/>
      <dgm:t>
        <a:bodyPr/>
        <a:lstStyle/>
        <a:p>
          <a:endParaRPr lang="en-US"/>
        </a:p>
      </dgm:t>
    </dgm:pt>
    <dgm:pt modelId="{5097E8D3-C621-418B-A79B-57BCBCE59DE0}" type="pres">
      <dgm:prSet presAssocID="{19940078-4A1C-4C31-877B-32E2CE474B74}" presName="img" presStyleLbl="fgImgPlace1" presStyleIdx="3" presStyleCnt="4" custFlipHor="1" custScaleX="2632" custLinFactY="-7571" custLinFactNeighborX="-42918" custLinFactNeighborY="-100000"/>
      <dgm:spPr>
        <a:blipFill rotWithShape="0">
          <a:blip xmlns:r="http://schemas.openxmlformats.org/officeDocument/2006/relationships" r:embed="rId4"/>
          <a:stretch>
            <a:fillRect/>
          </a:stretch>
        </a:blipFill>
      </dgm:spPr>
      <dgm:t>
        <a:bodyPr/>
        <a:lstStyle/>
        <a:p>
          <a:endParaRPr lang="en-US"/>
        </a:p>
      </dgm:t>
    </dgm:pt>
    <dgm:pt modelId="{0427FCA8-260B-49D8-99D5-E7B23B72111C}" type="pres">
      <dgm:prSet presAssocID="{19940078-4A1C-4C31-877B-32E2CE474B74}" presName="text" presStyleLbl="node1" presStyleIdx="3" presStyleCnt="4">
        <dgm:presLayoutVars>
          <dgm:bulletEnabled val="1"/>
        </dgm:presLayoutVars>
      </dgm:prSet>
      <dgm:spPr/>
      <dgm:t>
        <a:bodyPr/>
        <a:lstStyle/>
        <a:p>
          <a:endParaRPr lang="en-US"/>
        </a:p>
      </dgm:t>
    </dgm:pt>
  </dgm:ptLst>
  <dgm:cxnLst>
    <dgm:cxn modelId="{5FB0184D-9EBB-412D-BF32-BA556233CAA1}" type="presOf" srcId="{74124385-9534-4D61-B375-EA6D4679ABB0}" destId="{AFCF890E-89C6-4F98-87A0-1B065E684773}" srcOrd="0" destOrd="0" presId="urn:microsoft.com/office/officeart/2005/8/layout/vList4"/>
    <dgm:cxn modelId="{4850A151-2C5E-405E-B308-AC7065ED0F06}" type="presOf" srcId="{68FB96B3-30C3-4BB1-AE6E-7C872360ED1B}" destId="{0427FCA8-260B-49D8-99D5-E7B23B72111C}" srcOrd="1" destOrd="1" presId="urn:microsoft.com/office/officeart/2005/8/layout/vList4"/>
    <dgm:cxn modelId="{D3633109-0EF9-4671-A972-5CD71E0B6706}" srcId="{19940078-4A1C-4C31-877B-32E2CE474B74}" destId="{68FB96B3-30C3-4BB1-AE6E-7C872360ED1B}" srcOrd="0" destOrd="0" parTransId="{FD81CCDE-7DDD-4667-91BC-0AEC43B5E75F}" sibTransId="{4891AB21-D835-4BA8-BE1B-536AD138A7A2}"/>
    <dgm:cxn modelId="{96EEA2E0-B710-4721-A29D-EB522498E910}" type="presOf" srcId="{A11E562F-175D-4E22-BB0B-27EEBB2A9B6B}" destId="{08426792-AD67-43AF-9DC8-260BBF43F8D5}" srcOrd="1" destOrd="1" presId="urn:microsoft.com/office/officeart/2005/8/layout/vList4"/>
    <dgm:cxn modelId="{B1BB017E-8F25-4622-9AE3-CD393DAD7649}" type="presOf" srcId="{13583EFC-12CF-4555-9EBB-88EBFF18AF11}" destId="{AFCF890E-89C6-4F98-87A0-1B065E684773}" srcOrd="0" destOrd="1" presId="urn:microsoft.com/office/officeart/2005/8/layout/vList4"/>
    <dgm:cxn modelId="{9F450C40-E10F-415C-A0EB-031C533A0021}" type="presOf" srcId="{A440A3CD-5D6D-42BD-B685-8DDCF47A4B52}" destId="{F86D3A86-6BEA-4140-B707-C10050A28C72}" srcOrd="0" destOrd="1" presId="urn:microsoft.com/office/officeart/2005/8/layout/vList4"/>
    <dgm:cxn modelId="{7709987E-C733-49EA-8B63-7B8E60F2BDD6}" type="presOf" srcId="{8274D90E-4AC7-4DD7-8164-6A0A46D0DC2B}" destId="{DA2A5880-7BDB-43BA-98C2-9B5C503E65EE}" srcOrd="0" destOrd="0" presId="urn:microsoft.com/office/officeart/2005/8/layout/vList4"/>
    <dgm:cxn modelId="{4B2AF5EC-1518-4D42-8C78-9E97A8CBB865}" srcId="{6F57E124-86B4-4488-A8AA-7D74C7175BEE}" destId="{8B4ED718-B785-471B-A433-00D09D732A30}" srcOrd="2" destOrd="0" parTransId="{D7BC503B-D6A2-4A44-8B98-0BA2EE97CF8E}" sibTransId="{C3E4B467-519D-49A2-AC0D-1BF1563FD81F}"/>
    <dgm:cxn modelId="{BFB79A7C-773A-4747-80D4-2FCEE6D87820}" type="presOf" srcId="{68FB96B3-30C3-4BB1-AE6E-7C872360ED1B}" destId="{8E7A11C7-F9D3-4A0F-9D44-F65188BF2E4E}" srcOrd="0" destOrd="1" presId="urn:microsoft.com/office/officeart/2005/8/layout/vList4"/>
    <dgm:cxn modelId="{9580DB6F-3924-4AB4-9A67-66855A187FC9}" type="presOf" srcId="{5B30E283-CC99-4494-B92E-9D74B3C8518E}" destId="{C524FB83-2C25-4C3F-9D01-82615E68570E}" srcOrd="1" destOrd="2" presId="urn:microsoft.com/office/officeart/2005/8/layout/vList4"/>
    <dgm:cxn modelId="{4EF5A069-EE1C-403A-9AFB-DB809FF567CC}" type="presOf" srcId="{8B4ED718-B785-471B-A433-00D09D732A30}" destId="{D36ABBAC-9BF5-448C-B104-8FE5109A613C}" srcOrd="1" destOrd="0" presId="urn:microsoft.com/office/officeart/2005/8/layout/vList4"/>
    <dgm:cxn modelId="{47C7114C-4672-43C4-AEBB-189A646217F4}" type="presOf" srcId="{8274D90E-4AC7-4DD7-8164-6A0A46D0DC2B}" destId="{08426792-AD67-43AF-9DC8-260BBF43F8D5}" srcOrd="1" destOrd="0" presId="urn:microsoft.com/office/officeart/2005/8/layout/vList4"/>
    <dgm:cxn modelId="{E534E9E9-4711-4978-9900-A98A3ED5C666}" srcId="{74124385-9534-4D61-B375-EA6D4679ABB0}" destId="{5B30E283-CC99-4494-B92E-9D74B3C8518E}" srcOrd="1" destOrd="0" parTransId="{C837C113-CA0E-4759-A1CF-98CFAF0DEBA4}" sibTransId="{255B9F0C-B1B1-4CC2-9F05-DA9DC5F2A851}"/>
    <dgm:cxn modelId="{08491223-6F85-4455-B9D5-D40F3E5C02AC}" type="presOf" srcId="{6F57E124-86B4-4488-A8AA-7D74C7175BEE}" destId="{49AB9BB1-640F-4B3C-B513-ACBDDD521E19}" srcOrd="0" destOrd="0" presId="urn:microsoft.com/office/officeart/2005/8/layout/vList4"/>
    <dgm:cxn modelId="{7CFAD650-570C-477B-A9E1-D6A96F4EFE36}" type="presOf" srcId="{A440A3CD-5D6D-42BD-B685-8DDCF47A4B52}" destId="{D36ABBAC-9BF5-448C-B104-8FE5109A613C}" srcOrd="1" destOrd="1" presId="urn:microsoft.com/office/officeart/2005/8/layout/vList4"/>
    <dgm:cxn modelId="{2AA4A94E-6440-4CF6-B18F-4D5657E65C41}" type="presOf" srcId="{74124385-9534-4D61-B375-EA6D4679ABB0}" destId="{C524FB83-2C25-4C3F-9D01-82615E68570E}" srcOrd="1" destOrd="0" presId="urn:microsoft.com/office/officeart/2005/8/layout/vList4"/>
    <dgm:cxn modelId="{A84A195E-4FC7-498F-9225-32062CF7D3E1}" type="presOf" srcId="{ED886A63-AA94-427D-A80D-FEC9716AA56B}" destId="{0427FCA8-260B-49D8-99D5-E7B23B72111C}" srcOrd="1" destOrd="2" presId="urn:microsoft.com/office/officeart/2005/8/layout/vList4"/>
    <dgm:cxn modelId="{C41AE0EA-AFFE-496B-877C-77F0F024578B}" srcId="{6F57E124-86B4-4488-A8AA-7D74C7175BEE}" destId="{8274D90E-4AC7-4DD7-8164-6A0A46D0DC2B}" srcOrd="0" destOrd="0" parTransId="{93B2815B-3F43-4F90-AB15-513C09C3BF9B}" sibTransId="{A236D913-5646-491F-BF8C-C3210791B51F}"/>
    <dgm:cxn modelId="{B79E44DA-12E5-4A1D-BA29-076495287CCB}" type="presOf" srcId="{13583EFC-12CF-4555-9EBB-88EBFF18AF11}" destId="{C524FB83-2C25-4C3F-9D01-82615E68570E}" srcOrd="1" destOrd="1" presId="urn:microsoft.com/office/officeart/2005/8/layout/vList4"/>
    <dgm:cxn modelId="{166B5884-C61C-4126-9431-918B0F3DEB6E}" srcId="{8274D90E-4AC7-4DD7-8164-6A0A46D0DC2B}" destId="{A11E562F-175D-4E22-BB0B-27EEBB2A9B6B}" srcOrd="0" destOrd="0" parTransId="{55A35B7A-B36A-481E-8D41-94A6D6C913CC}" sibTransId="{9D2F12A6-9CAD-449D-982C-FF9022B3220D}"/>
    <dgm:cxn modelId="{22F0AB4D-3B6C-4372-ACB3-F3C0173BC7DB}" srcId="{8B4ED718-B785-471B-A433-00D09D732A30}" destId="{A440A3CD-5D6D-42BD-B685-8DDCF47A4B52}" srcOrd="0" destOrd="0" parTransId="{C31420DE-C4A3-463C-83C0-B64F42C22EE4}" sibTransId="{77ADBDCF-343B-4562-B54B-913BA678F7BF}"/>
    <dgm:cxn modelId="{C6CBA324-64DE-4D75-9C90-DBB273D562F6}" type="presOf" srcId="{19940078-4A1C-4C31-877B-32E2CE474B74}" destId="{8E7A11C7-F9D3-4A0F-9D44-F65188BF2E4E}" srcOrd="0" destOrd="0" presId="urn:microsoft.com/office/officeart/2005/8/layout/vList4"/>
    <dgm:cxn modelId="{F69F6FB6-476C-4C74-A7F3-F24506C698CD}" type="presOf" srcId="{ED886A63-AA94-427D-A80D-FEC9716AA56B}" destId="{8E7A11C7-F9D3-4A0F-9D44-F65188BF2E4E}" srcOrd="0" destOrd="2" presId="urn:microsoft.com/office/officeart/2005/8/layout/vList4"/>
    <dgm:cxn modelId="{41E7F150-2248-4EF5-8B4E-C0550FA69659}" type="presOf" srcId="{8B4ED718-B785-471B-A433-00D09D732A30}" destId="{F86D3A86-6BEA-4140-B707-C10050A28C72}" srcOrd="0" destOrd="0" presId="urn:microsoft.com/office/officeart/2005/8/layout/vList4"/>
    <dgm:cxn modelId="{BBB920DD-E4C7-4517-A0D8-D50E0BEA1C98}" type="presOf" srcId="{19940078-4A1C-4C31-877B-32E2CE474B74}" destId="{0427FCA8-260B-49D8-99D5-E7B23B72111C}" srcOrd="1" destOrd="0" presId="urn:microsoft.com/office/officeart/2005/8/layout/vList4"/>
    <dgm:cxn modelId="{8DFE1925-30F3-480B-B858-647CED15A00C}" type="presOf" srcId="{A11E562F-175D-4E22-BB0B-27EEBB2A9B6B}" destId="{DA2A5880-7BDB-43BA-98C2-9B5C503E65EE}" srcOrd="0" destOrd="1" presId="urn:microsoft.com/office/officeart/2005/8/layout/vList4"/>
    <dgm:cxn modelId="{984677DD-A2BA-40D5-84B9-479CCB02CDC4}" srcId="{19940078-4A1C-4C31-877B-32E2CE474B74}" destId="{ED886A63-AA94-427D-A80D-FEC9716AA56B}" srcOrd="1" destOrd="0" parTransId="{819D9EC7-9FA1-4DF5-A192-5634C6CA24BF}" sibTransId="{A911D95A-2583-4A57-87FB-95A11F40BA31}"/>
    <dgm:cxn modelId="{C96B4EDE-2867-44A5-9B1A-577A10512F61}" srcId="{6F57E124-86B4-4488-A8AA-7D74C7175BEE}" destId="{19940078-4A1C-4C31-877B-32E2CE474B74}" srcOrd="3" destOrd="0" parTransId="{CEBE7EFB-657B-4BB0-9D72-2BAE31E78D56}" sibTransId="{C2FE1BD0-A7CF-4661-AB61-B4C69A24E07A}"/>
    <dgm:cxn modelId="{44828B7A-C15B-42C8-8526-923125B37FA6}" srcId="{74124385-9534-4D61-B375-EA6D4679ABB0}" destId="{13583EFC-12CF-4555-9EBB-88EBFF18AF11}" srcOrd="0" destOrd="0" parTransId="{D6C76DF3-E33A-46D6-9FC3-305225771198}" sibTransId="{C3ECCFCE-6CCA-4BBC-BE93-7C8F4A68719C}"/>
    <dgm:cxn modelId="{6B8B4D73-2522-499F-9218-93D401A600F3}" type="presOf" srcId="{5B30E283-CC99-4494-B92E-9D74B3C8518E}" destId="{AFCF890E-89C6-4F98-87A0-1B065E684773}" srcOrd="0" destOrd="2" presId="urn:microsoft.com/office/officeart/2005/8/layout/vList4"/>
    <dgm:cxn modelId="{EA1D2414-B223-4FD8-A785-AA339C8AAA0F}" srcId="{6F57E124-86B4-4488-A8AA-7D74C7175BEE}" destId="{74124385-9534-4D61-B375-EA6D4679ABB0}" srcOrd="1" destOrd="0" parTransId="{0A268E0E-259F-419D-AF13-F37FF0620075}" sibTransId="{947BC62B-F451-4D82-9093-298EBF35B74F}"/>
    <dgm:cxn modelId="{BF124A08-89D8-4FCA-8D50-8AE10BF7D721}" type="presParOf" srcId="{49AB9BB1-640F-4B3C-B513-ACBDDD521E19}" destId="{C0470A51-B9E7-41A5-BB40-F55E3F6C6500}" srcOrd="0" destOrd="0" presId="urn:microsoft.com/office/officeart/2005/8/layout/vList4"/>
    <dgm:cxn modelId="{38AD749C-72DD-4FC2-BE96-383F0A7C482D}" type="presParOf" srcId="{C0470A51-B9E7-41A5-BB40-F55E3F6C6500}" destId="{DA2A5880-7BDB-43BA-98C2-9B5C503E65EE}" srcOrd="0" destOrd="0" presId="urn:microsoft.com/office/officeart/2005/8/layout/vList4"/>
    <dgm:cxn modelId="{D7EFFB48-F5F5-410F-8E1D-BE9B36954751}" type="presParOf" srcId="{C0470A51-B9E7-41A5-BB40-F55E3F6C6500}" destId="{34D6E1B7-2826-4F3F-93A2-5994EED0E3A1}" srcOrd="1" destOrd="0" presId="urn:microsoft.com/office/officeart/2005/8/layout/vList4"/>
    <dgm:cxn modelId="{6AD846FE-ECAA-4209-9D99-6716AFE39B19}" type="presParOf" srcId="{C0470A51-B9E7-41A5-BB40-F55E3F6C6500}" destId="{08426792-AD67-43AF-9DC8-260BBF43F8D5}" srcOrd="2" destOrd="0" presId="urn:microsoft.com/office/officeart/2005/8/layout/vList4"/>
    <dgm:cxn modelId="{63B09D97-2BAC-4350-AA2A-15FDBEFE3C8E}" type="presParOf" srcId="{49AB9BB1-640F-4B3C-B513-ACBDDD521E19}" destId="{8751C70D-4402-416F-90E6-A915D3364C27}" srcOrd="1" destOrd="0" presId="urn:microsoft.com/office/officeart/2005/8/layout/vList4"/>
    <dgm:cxn modelId="{99B7E0BC-51C0-4B36-A9AF-73E054B7EE07}" type="presParOf" srcId="{49AB9BB1-640F-4B3C-B513-ACBDDD521E19}" destId="{44E005B9-B265-4FE6-8A02-7E230348BA50}" srcOrd="2" destOrd="0" presId="urn:microsoft.com/office/officeart/2005/8/layout/vList4"/>
    <dgm:cxn modelId="{11D3F7E0-2FCB-4994-B986-8A0BE3C9C0E6}" type="presParOf" srcId="{44E005B9-B265-4FE6-8A02-7E230348BA50}" destId="{AFCF890E-89C6-4F98-87A0-1B065E684773}" srcOrd="0" destOrd="0" presId="urn:microsoft.com/office/officeart/2005/8/layout/vList4"/>
    <dgm:cxn modelId="{0446A5B8-A02A-4F61-835E-D334D039EF0F}" type="presParOf" srcId="{44E005B9-B265-4FE6-8A02-7E230348BA50}" destId="{1422C115-B547-43F7-A400-D7544B7FBE77}" srcOrd="1" destOrd="0" presId="urn:microsoft.com/office/officeart/2005/8/layout/vList4"/>
    <dgm:cxn modelId="{6E7EF7C2-DB93-44A8-ACA6-1F618D194293}" type="presParOf" srcId="{44E005B9-B265-4FE6-8A02-7E230348BA50}" destId="{C524FB83-2C25-4C3F-9D01-82615E68570E}" srcOrd="2" destOrd="0" presId="urn:microsoft.com/office/officeart/2005/8/layout/vList4"/>
    <dgm:cxn modelId="{58114973-920F-48A8-85E5-570F652DE0FF}" type="presParOf" srcId="{49AB9BB1-640F-4B3C-B513-ACBDDD521E19}" destId="{6D7E59E6-0BFC-404E-BB52-877B5A8812FE}" srcOrd="3" destOrd="0" presId="urn:microsoft.com/office/officeart/2005/8/layout/vList4"/>
    <dgm:cxn modelId="{9C770361-8E38-48BE-85EF-97066E3E0CFD}" type="presParOf" srcId="{49AB9BB1-640F-4B3C-B513-ACBDDD521E19}" destId="{25525B7C-3078-4F0D-8E3E-A62561DA67BA}" srcOrd="4" destOrd="0" presId="urn:microsoft.com/office/officeart/2005/8/layout/vList4"/>
    <dgm:cxn modelId="{9E9D9E08-AB74-44C6-9EDA-F2C99118D359}" type="presParOf" srcId="{25525B7C-3078-4F0D-8E3E-A62561DA67BA}" destId="{F86D3A86-6BEA-4140-B707-C10050A28C72}" srcOrd="0" destOrd="0" presId="urn:microsoft.com/office/officeart/2005/8/layout/vList4"/>
    <dgm:cxn modelId="{CE577942-4418-4547-A8B3-8A7D8A4C3B7B}" type="presParOf" srcId="{25525B7C-3078-4F0D-8E3E-A62561DA67BA}" destId="{E3E11C36-0D4B-4FF9-938A-3D30D2E94850}" srcOrd="1" destOrd="0" presId="urn:microsoft.com/office/officeart/2005/8/layout/vList4"/>
    <dgm:cxn modelId="{7DE09A6B-8D8C-4949-8D58-C63230BAC99A}" type="presParOf" srcId="{25525B7C-3078-4F0D-8E3E-A62561DA67BA}" destId="{D36ABBAC-9BF5-448C-B104-8FE5109A613C}" srcOrd="2" destOrd="0" presId="urn:microsoft.com/office/officeart/2005/8/layout/vList4"/>
    <dgm:cxn modelId="{3B96D3DD-2EBB-4342-8239-B91CC9D455D5}" type="presParOf" srcId="{49AB9BB1-640F-4B3C-B513-ACBDDD521E19}" destId="{472E0CB6-63BA-4559-88F9-DFEA84068817}" srcOrd="5" destOrd="0" presId="urn:microsoft.com/office/officeart/2005/8/layout/vList4"/>
    <dgm:cxn modelId="{F8F7C6BB-0427-46DF-ABA1-577A4EF36452}" type="presParOf" srcId="{49AB9BB1-640F-4B3C-B513-ACBDDD521E19}" destId="{588439BB-3730-4FF3-ABC5-7993D1D02401}" srcOrd="6" destOrd="0" presId="urn:microsoft.com/office/officeart/2005/8/layout/vList4"/>
    <dgm:cxn modelId="{0F59B76C-ACFB-4E1B-99A1-64D779C8BF9D}" type="presParOf" srcId="{588439BB-3730-4FF3-ABC5-7993D1D02401}" destId="{8E7A11C7-F9D3-4A0F-9D44-F65188BF2E4E}" srcOrd="0" destOrd="0" presId="urn:microsoft.com/office/officeart/2005/8/layout/vList4"/>
    <dgm:cxn modelId="{A6A27D7B-7997-44D2-93E0-77B59AC0D555}" type="presParOf" srcId="{588439BB-3730-4FF3-ABC5-7993D1D02401}" destId="{5097E8D3-C621-418B-A79B-57BCBCE59DE0}" srcOrd="1" destOrd="0" presId="urn:microsoft.com/office/officeart/2005/8/layout/vList4"/>
    <dgm:cxn modelId="{B63E0280-9C2F-4439-9236-1A58A052D514}" type="presParOf" srcId="{588439BB-3730-4FF3-ABC5-7993D1D02401}" destId="{0427FCA8-260B-49D8-99D5-E7B23B72111C}"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F7E41-08AB-4D36-ABA1-51A0634F44C6}"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8B1782C-43CD-4F73-A134-FD021B9CB001}">
      <dgm:prSet phldrT="[Text]"/>
      <dgm:spPr/>
      <dgm:t>
        <a:bodyPr/>
        <a:lstStyle/>
        <a:p>
          <a:r>
            <a:rPr lang="en-US" dirty="0" smtClean="0"/>
            <a:t>Probability</a:t>
          </a:r>
          <a:endParaRPr lang="en-US" dirty="0"/>
        </a:p>
      </dgm:t>
    </dgm:pt>
    <dgm:pt modelId="{C33097D8-3932-4DD7-B4B2-BB0E7901F467}" type="parTrans" cxnId="{2FA3ABBC-A177-454F-A144-BDDB7880ABFE}">
      <dgm:prSet/>
      <dgm:spPr/>
      <dgm:t>
        <a:bodyPr/>
        <a:lstStyle/>
        <a:p>
          <a:endParaRPr lang="en-US"/>
        </a:p>
      </dgm:t>
    </dgm:pt>
    <dgm:pt modelId="{71EE9521-70CA-4D01-B358-48BE67D29C6C}" type="sibTrans" cxnId="{2FA3ABBC-A177-454F-A144-BDDB7880ABFE}">
      <dgm:prSet/>
      <dgm:spPr/>
      <dgm:t>
        <a:bodyPr/>
        <a:lstStyle/>
        <a:p>
          <a:endParaRPr lang="en-US"/>
        </a:p>
      </dgm:t>
    </dgm:pt>
    <dgm:pt modelId="{3EEF3DDA-93CF-4800-AFB4-CC0586393F4A}">
      <dgm:prSet phldrT="[Text]"/>
      <dgm:spPr/>
      <dgm:t>
        <a:bodyPr/>
        <a:lstStyle/>
        <a:p>
          <a:pPr algn="just"/>
          <a:r>
            <a:rPr lang="en-US" dirty="0" smtClean="0"/>
            <a:t>It refers to the long-run chance of occurrence, or relative frequency of some event. </a:t>
          </a:r>
          <a:endParaRPr lang="en-US" dirty="0"/>
        </a:p>
      </dgm:t>
    </dgm:pt>
    <dgm:pt modelId="{FA53EC9C-66C5-4F9D-8035-A05CD3146E87}" type="parTrans" cxnId="{26A23B72-23D0-4763-9CBD-B57F3A49283B}">
      <dgm:prSet/>
      <dgm:spPr/>
      <dgm:t>
        <a:bodyPr/>
        <a:lstStyle/>
        <a:p>
          <a:endParaRPr lang="en-US"/>
        </a:p>
      </dgm:t>
    </dgm:pt>
    <dgm:pt modelId="{FC9C02DA-E106-440A-B656-293D3747DF72}" type="sibTrans" cxnId="{26A23B72-23D0-4763-9CBD-B57F3A49283B}">
      <dgm:prSet/>
      <dgm:spPr/>
      <dgm:t>
        <a:bodyPr/>
        <a:lstStyle/>
        <a:p>
          <a:endParaRPr lang="en-US"/>
        </a:p>
      </dgm:t>
    </dgm:pt>
    <dgm:pt modelId="{CF440483-8089-4FB1-A952-7AB25E45456B}">
      <dgm:prSet phldrT="[Text]"/>
      <dgm:spPr/>
      <dgm:t>
        <a:bodyPr/>
        <a:lstStyle/>
        <a:p>
          <a:pPr algn="just"/>
          <a:r>
            <a:rPr lang="en-US" dirty="0" smtClean="0"/>
            <a:t>The probability associated with a certain outcome is the relative likelihood  that outcome will occur.</a:t>
          </a:r>
          <a:endParaRPr lang="en-US" dirty="0"/>
        </a:p>
      </dgm:t>
    </dgm:pt>
    <dgm:pt modelId="{13100C32-F10B-4D82-854D-7F494E7D90C8}" type="parTrans" cxnId="{DCCBFE01-6D62-4E10-A2E3-8217F3F8A647}">
      <dgm:prSet/>
      <dgm:spPr/>
      <dgm:t>
        <a:bodyPr/>
        <a:lstStyle/>
        <a:p>
          <a:endParaRPr lang="en-US"/>
        </a:p>
      </dgm:t>
    </dgm:pt>
    <dgm:pt modelId="{7BB3FFC1-42E1-4C4B-BC59-A406C239B65B}" type="sibTrans" cxnId="{DCCBFE01-6D62-4E10-A2E3-8217F3F8A647}">
      <dgm:prSet/>
      <dgm:spPr/>
      <dgm:t>
        <a:bodyPr/>
        <a:lstStyle/>
        <a:p>
          <a:endParaRPr lang="en-US"/>
        </a:p>
      </dgm:t>
    </dgm:pt>
    <dgm:pt modelId="{B4CE0763-1D89-4EAB-9BD5-90714ADB068E}">
      <dgm:prSet phldrT="[Text]"/>
      <dgm:spPr/>
      <dgm:t>
        <a:bodyPr/>
        <a:lstStyle/>
        <a:p>
          <a:r>
            <a:rPr lang="en-US" dirty="0" smtClean="0"/>
            <a:t>Risk</a:t>
          </a:r>
          <a:endParaRPr lang="en-US" dirty="0"/>
        </a:p>
      </dgm:t>
    </dgm:pt>
    <dgm:pt modelId="{55F6B298-6581-4000-A5F9-776E33E3A1B5}" type="parTrans" cxnId="{B6A58EA3-236E-43FC-A42A-31BEF6443AF5}">
      <dgm:prSet/>
      <dgm:spPr/>
      <dgm:t>
        <a:bodyPr/>
        <a:lstStyle/>
        <a:p>
          <a:endParaRPr lang="en-US"/>
        </a:p>
      </dgm:t>
    </dgm:pt>
    <dgm:pt modelId="{CA7B7DDD-285E-4C18-B5A0-5B7746067512}" type="sibTrans" cxnId="{B6A58EA3-236E-43FC-A42A-31BEF6443AF5}">
      <dgm:prSet/>
      <dgm:spPr/>
      <dgm:t>
        <a:bodyPr/>
        <a:lstStyle/>
        <a:p>
          <a:endParaRPr lang="en-US"/>
        </a:p>
      </dgm:t>
    </dgm:pt>
    <dgm:pt modelId="{FABFB14C-3176-4BE5-A4F9-8DC5A7B85F54}">
      <dgm:prSet phldrT="[Text]"/>
      <dgm:spPr/>
      <dgm:t>
        <a:bodyPr/>
        <a:lstStyle/>
        <a:p>
          <a:pPr algn="just"/>
          <a:r>
            <a:rPr lang="en-US" dirty="0" smtClean="0"/>
            <a:t>It is a concept in relative variation. (objective risk)</a:t>
          </a:r>
          <a:endParaRPr lang="en-US" dirty="0"/>
        </a:p>
      </dgm:t>
    </dgm:pt>
    <dgm:pt modelId="{7BFD23F0-5368-46B0-A112-20545C57FA8E}" type="parTrans" cxnId="{814C88A0-21E3-44A2-85E7-2A8F5E3D20CB}">
      <dgm:prSet/>
      <dgm:spPr/>
      <dgm:t>
        <a:bodyPr/>
        <a:lstStyle/>
        <a:p>
          <a:endParaRPr lang="en-US"/>
        </a:p>
      </dgm:t>
    </dgm:pt>
    <dgm:pt modelId="{B4C80230-7F4C-4827-9D7F-8526CE7EF3AC}" type="sibTrans" cxnId="{814C88A0-21E3-44A2-85E7-2A8F5E3D20CB}">
      <dgm:prSet/>
      <dgm:spPr/>
      <dgm:t>
        <a:bodyPr/>
        <a:lstStyle/>
        <a:p>
          <a:endParaRPr lang="en-US"/>
        </a:p>
      </dgm:t>
    </dgm:pt>
    <dgm:pt modelId="{2FD3C169-AB89-45C1-A682-4C5A1FEC6791}">
      <dgm:prSet phldrT="[Text]"/>
      <dgm:spPr/>
      <dgm:t>
        <a:bodyPr/>
        <a:lstStyle/>
        <a:p>
          <a:pPr algn="just"/>
          <a:r>
            <a:rPr lang="en-US" dirty="0" smtClean="0"/>
            <a:t>It refers to the variation in the possible outcomes. This means that risk depends on the entire probability distribution. It indicates the concept of variability.</a:t>
          </a:r>
          <a:endParaRPr lang="en-US" dirty="0"/>
        </a:p>
      </dgm:t>
    </dgm:pt>
    <dgm:pt modelId="{32347620-8707-43A6-AB09-06A92F17F775}" type="parTrans" cxnId="{0590E3BE-3FCA-4BF8-A036-B14CBDD5136E}">
      <dgm:prSet/>
      <dgm:spPr/>
      <dgm:t>
        <a:bodyPr/>
        <a:lstStyle/>
        <a:p>
          <a:endParaRPr lang="en-US"/>
        </a:p>
      </dgm:t>
    </dgm:pt>
    <dgm:pt modelId="{ED4E30E6-C700-461E-864A-FF475385FA90}" type="sibTrans" cxnId="{0590E3BE-3FCA-4BF8-A036-B14CBDD5136E}">
      <dgm:prSet/>
      <dgm:spPr/>
      <dgm:t>
        <a:bodyPr/>
        <a:lstStyle/>
        <a:p>
          <a:endParaRPr lang="en-US"/>
        </a:p>
      </dgm:t>
    </dgm:pt>
    <dgm:pt modelId="{E657BCEC-D8B5-4AE7-B3E7-88AD8E7DABE3}">
      <dgm:prSet phldrT="[Text]"/>
      <dgm:spPr/>
      <dgm:t>
        <a:bodyPr/>
        <a:lstStyle/>
        <a:p>
          <a:pPr algn="just"/>
          <a:r>
            <a:rPr lang="en-US" dirty="0" smtClean="0"/>
            <a:t>Probability varies between 0 and 1. if the probability is 0, that outcome will not occur, if the probability is 1, that outcome will occur.</a:t>
          </a:r>
          <a:endParaRPr lang="en-US" dirty="0"/>
        </a:p>
      </dgm:t>
    </dgm:pt>
    <dgm:pt modelId="{76618A36-7737-4840-A203-FB4B432FA1E0}" type="parTrans" cxnId="{6198A565-3788-4944-9D4B-4B5732A27D96}">
      <dgm:prSet/>
      <dgm:spPr/>
      <dgm:t>
        <a:bodyPr/>
        <a:lstStyle/>
        <a:p>
          <a:endParaRPr lang="en-US"/>
        </a:p>
      </dgm:t>
    </dgm:pt>
    <dgm:pt modelId="{33AE63A0-C453-4A9C-AD87-8744F1A9F8A8}" type="sibTrans" cxnId="{6198A565-3788-4944-9D4B-4B5732A27D96}">
      <dgm:prSet/>
      <dgm:spPr/>
      <dgm:t>
        <a:bodyPr/>
        <a:lstStyle/>
        <a:p>
          <a:endParaRPr lang="en-US"/>
        </a:p>
      </dgm:t>
    </dgm:pt>
    <dgm:pt modelId="{BBF42DAA-A24F-43C4-BE73-566BBBF29F4C}">
      <dgm:prSet/>
      <dgm:spPr/>
      <dgm:t>
        <a:bodyPr/>
        <a:lstStyle/>
        <a:p>
          <a:pPr algn="ctr"/>
          <a:r>
            <a:rPr lang="en-US" dirty="0" smtClean="0"/>
            <a:t>The distinction between Risk and Probability.</a:t>
          </a:r>
        </a:p>
      </dgm:t>
    </dgm:pt>
    <dgm:pt modelId="{D9568C14-FDB1-4611-899B-5FACF1F9F90D}" type="parTrans" cxnId="{7CD69F36-FED4-40CF-B131-4469A2A2116B}">
      <dgm:prSet/>
      <dgm:spPr/>
      <dgm:t>
        <a:bodyPr/>
        <a:lstStyle/>
        <a:p>
          <a:endParaRPr lang="en-US"/>
        </a:p>
      </dgm:t>
    </dgm:pt>
    <dgm:pt modelId="{40547011-ACB7-485E-AE2A-58668A1466EC}" type="sibTrans" cxnId="{7CD69F36-FED4-40CF-B131-4469A2A2116B}">
      <dgm:prSet/>
      <dgm:spPr/>
      <dgm:t>
        <a:bodyPr/>
        <a:lstStyle/>
        <a:p>
          <a:endParaRPr lang="en-US"/>
        </a:p>
      </dgm:t>
    </dgm:pt>
    <dgm:pt modelId="{81DC3109-3AF3-4FF0-8154-8B13B888FAF8}" type="pres">
      <dgm:prSet presAssocID="{1DAF7E41-08AB-4D36-ABA1-51A0634F44C6}" presName="diagram" presStyleCnt="0">
        <dgm:presLayoutVars>
          <dgm:chPref val="1"/>
          <dgm:dir/>
          <dgm:animOne val="branch"/>
          <dgm:animLvl val="lvl"/>
          <dgm:resizeHandles/>
        </dgm:presLayoutVars>
      </dgm:prSet>
      <dgm:spPr/>
      <dgm:t>
        <a:bodyPr/>
        <a:lstStyle/>
        <a:p>
          <a:endParaRPr lang="en-US"/>
        </a:p>
      </dgm:t>
    </dgm:pt>
    <dgm:pt modelId="{1A8004F2-CA20-417A-ADEC-11BE103BAB60}" type="pres">
      <dgm:prSet presAssocID="{BBF42DAA-A24F-43C4-BE73-566BBBF29F4C}" presName="root" presStyleCnt="0"/>
      <dgm:spPr/>
    </dgm:pt>
    <dgm:pt modelId="{221FAB1C-2B0F-45C6-B5AF-C497773D8871}" type="pres">
      <dgm:prSet presAssocID="{BBF42DAA-A24F-43C4-BE73-566BBBF29F4C}" presName="rootComposite" presStyleCnt="0"/>
      <dgm:spPr/>
    </dgm:pt>
    <dgm:pt modelId="{43560F02-B187-40D8-9A71-092774F5B96F}" type="pres">
      <dgm:prSet presAssocID="{BBF42DAA-A24F-43C4-BE73-566BBBF29F4C}" presName="rootText" presStyleLbl="node1" presStyleIdx="0" presStyleCnt="3" custScaleX="81040" custScaleY="667981" custLinFactNeighborX="10442" custLinFactNeighborY="-62061"/>
      <dgm:spPr/>
      <dgm:t>
        <a:bodyPr/>
        <a:lstStyle/>
        <a:p>
          <a:endParaRPr lang="en-US"/>
        </a:p>
      </dgm:t>
    </dgm:pt>
    <dgm:pt modelId="{95DD5E90-FC78-4846-98F3-6DEBF66DBD43}" type="pres">
      <dgm:prSet presAssocID="{BBF42DAA-A24F-43C4-BE73-566BBBF29F4C}" presName="rootConnector" presStyleLbl="node1" presStyleIdx="0" presStyleCnt="3"/>
      <dgm:spPr/>
      <dgm:t>
        <a:bodyPr/>
        <a:lstStyle/>
        <a:p>
          <a:endParaRPr lang="en-US"/>
        </a:p>
      </dgm:t>
    </dgm:pt>
    <dgm:pt modelId="{2F6A8BD3-A783-497A-BCB4-0D49CEC6C0F2}" type="pres">
      <dgm:prSet presAssocID="{BBF42DAA-A24F-43C4-BE73-566BBBF29F4C}" presName="childShape" presStyleCnt="0"/>
      <dgm:spPr/>
    </dgm:pt>
    <dgm:pt modelId="{168E62C3-CBF3-4E2D-8DBE-204CD176C74F}" type="pres">
      <dgm:prSet presAssocID="{C8B1782C-43CD-4F73-A134-FD021B9CB001}" presName="root" presStyleCnt="0"/>
      <dgm:spPr/>
    </dgm:pt>
    <dgm:pt modelId="{1CB04766-3396-4338-89DB-105A4938172A}" type="pres">
      <dgm:prSet presAssocID="{C8B1782C-43CD-4F73-A134-FD021B9CB001}" presName="rootComposite" presStyleCnt="0"/>
      <dgm:spPr/>
    </dgm:pt>
    <dgm:pt modelId="{1782B0EB-A155-4E1A-B097-AB6CE6748524}" type="pres">
      <dgm:prSet presAssocID="{C8B1782C-43CD-4F73-A134-FD021B9CB001}" presName="rootText" presStyleLbl="node1" presStyleIdx="1" presStyleCnt="3" custScaleY="82888"/>
      <dgm:spPr/>
      <dgm:t>
        <a:bodyPr/>
        <a:lstStyle/>
        <a:p>
          <a:endParaRPr lang="en-US"/>
        </a:p>
      </dgm:t>
    </dgm:pt>
    <dgm:pt modelId="{90329FA2-62F5-4346-9785-89B722712BD1}" type="pres">
      <dgm:prSet presAssocID="{C8B1782C-43CD-4F73-A134-FD021B9CB001}" presName="rootConnector" presStyleLbl="node1" presStyleIdx="1" presStyleCnt="3"/>
      <dgm:spPr/>
      <dgm:t>
        <a:bodyPr/>
        <a:lstStyle/>
        <a:p>
          <a:endParaRPr lang="en-US"/>
        </a:p>
      </dgm:t>
    </dgm:pt>
    <dgm:pt modelId="{ED541E25-6BEE-4D69-8704-5828DE136223}" type="pres">
      <dgm:prSet presAssocID="{C8B1782C-43CD-4F73-A134-FD021B9CB001}" presName="childShape" presStyleCnt="0"/>
      <dgm:spPr/>
    </dgm:pt>
    <dgm:pt modelId="{39CA1AA1-B580-4B28-8869-11C29B526BD0}" type="pres">
      <dgm:prSet presAssocID="{FA53EC9C-66C5-4F9D-8035-A05CD3146E87}" presName="Name13" presStyleLbl="parChTrans1D2" presStyleIdx="0" presStyleCnt="5"/>
      <dgm:spPr/>
      <dgm:t>
        <a:bodyPr/>
        <a:lstStyle/>
        <a:p>
          <a:endParaRPr lang="en-US"/>
        </a:p>
      </dgm:t>
    </dgm:pt>
    <dgm:pt modelId="{8819DAB2-E912-497D-A94D-09ABF20178AB}" type="pres">
      <dgm:prSet presAssocID="{3EEF3DDA-93CF-4800-AFB4-CC0586393F4A}" presName="childText" presStyleLbl="bgAcc1" presStyleIdx="0" presStyleCnt="5" custScaleX="256231" custScaleY="142112">
        <dgm:presLayoutVars>
          <dgm:bulletEnabled val="1"/>
        </dgm:presLayoutVars>
      </dgm:prSet>
      <dgm:spPr/>
      <dgm:t>
        <a:bodyPr/>
        <a:lstStyle/>
        <a:p>
          <a:endParaRPr lang="en-US"/>
        </a:p>
      </dgm:t>
    </dgm:pt>
    <dgm:pt modelId="{269C526B-9538-4B36-9962-EDEA494A9400}" type="pres">
      <dgm:prSet presAssocID="{13100C32-F10B-4D82-854D-7F494E7D90C8}" presName="Name13" presStyleLbl="parChTrans1D2" presStyleIdx="1" presStyleCnt="5"/>
      <dgm:spPr/>
      <dgm:t>
        <a:bodyPr/>
        <a:lstStyle/>
        <a:p>
          <a:endParaRPr lang="en-US"/>
        </a:p>
      </dgm:t>
    </dgm:pt>
    <dgm:pt modelId="{A3D25473-C857-4B0F-9EC0-028B650136A5}" type="pres">
      <dgm:prSet presAssocID="{CF440483-8089-4FB1-A952-7AB25E45456B}" presName="childText" presStyleLbl="bgAcc1" presStyleIdx="1" presStyleCnt="5" custScaleX="256299" custScaleY="142113">
        <dgm:presLayoutVars>
          <dgm:bulletEnabled val="1"/>
        </dgm:presLayoutVars>
      </dgm:prSet>
      <dgm:spPr/>
      <dgm:t>
        <a:bodyPr/>
        <a:lstStyle/>
        <a:p>
          <a:endParaRPr lang="en-US"/>
        </a:p>
      </dgm:t>
    </dgm:pt>
    <dgm:pt modelId="{0FB748FD-171E-4673-9E37-2C49BC111594}" type="pres">
      <dgm:prSet presAssocID="{76618A36-7737-4840-A203-FB4B432FA1E0}" presName="Name13" presStyleLbl="parChTrans1D2" presStyleIdx="2" presStyleCnt="5"/>
      <dgm:spPr/>
      <dgm:t>
        <a:bodyPr/>
        <a:lstStyle/>
        <a:p>
          <a:endParaRPr lang="en-US"/>
        </a:p>
      </dgm:t>
    </dgm:pt>
    <dgm:pt modelId="{EDD9AA70-ACAB-4407-80B7-29B2AFC3112A}" type="pres">
      <dgm:prSet presAssocID="{E657BCEC-D8B5-4AE7-B3E7-88AD8E7DABE3}" presName="childText" presStyleLbl="bgAcc1" presStyleIdx="2" presStyleCnt="5" custScaleX="254608" custScaleY="142112">
        <dgm:presLayoutVars>
          <dgm:bulletEnabled val="1"/>
        </dgm:presLayoutVars>
      </dgm:prSet>
      <dgm:spPr/>
      <dgm:t>
        <a:bodyPr/>
        <a:lstStyle/>
        <a:p>
          <a:endParaRPr lang="en-US"/>
        </a:p>
      </dgm:t>
    </dgm:pt>
    <dgm:pt modelId="{12293894-20D1-4FCB-B7A7-C998CBA19170}" type="pres">
      <dgm:prSet presAssocID="{B4CE0763-1D89-4EAB-9BD5-90714ADB068E}" presName="root" presStyleCnt="0"/>
      <dgm:spPr/>
    </dgm:pt>
    <dgm:pt modelId="{B837D8DA-6984-4161-B218-87B2742290C8}" type="pres">
      <dgm:prSet presAssocID="{B4CE0763-1D89-4EAB-9BD5-90714ADB068E}" presName="rootComposite" presStyleCnt="0"/>
      <dgm:spPr/>
    </dgm:pt>
    <dgm:pt modelId="{2E824CAE-CCA5-4DBD-B0BC-25012128222B}" type="pres">
      <dgm:prSet presAssocID="{B4CE0763-1D89-4EAB-9BD5-90714ADB068E}" presName="rootText" presStyleLbl="node1" presStyleIdx="2" presStyleCnt="3" custScaleY="85250"/>
      <dgm:spPr/>
      <dgm:t>
        <a:bodyPr/>
        <a:lstStyle/>
        <a:p>
          <a:endParaRPr lang="en-US"/>
        </a:p>
      </dgm:t>
    </dgm:pt>
    <dgm:pt modelId="{61FDA445-C87C-4927-9952-6B0368D67203}" type="pres">
      <dgm:prSet presAssocID="{B4CE0763-1D89-4EAB-9BD5-90714ADB068E}" presName="rootConnector" presStyleLbl="node1" presStyleIdx="2" presStyleCnt="3"/>
      <dgm:spPr/>
      <dgm:t>
        <a:bodyPr/>
        <a:lstStyle/>
        <a:p>
          <a:endParaRPr lang="en-US"/>
        </a:p>
      </dgm:t>
    </dgm:pt>
    <dgm:pt modelId="{6CF0AEB7-6D3E-42B4-A222-C9718BB02D3D}" type="pres">
      <dgm:prSet presAssocID="{B4CE0763-1D89-4EAB-9BD5-90714ADB068E}" presName="childShape" presStyleCnt="0"/>
      <dgm:spPr/>
    </dgm:pt>
    <dgm:pt modelId="{F5AD25A5-B246-4B28-9271-CDDE4C2116C9}" type="pres">
      <dgm:prSet presAssocID="{7BFD23F0-5368-46B0-A112-20545C57FA8E}" presName="Name13" presStyleLbl="parChTrans1D2" presStyleIdx="3" presStyleCnt="5"/>
      <dgm:spPr/>
      <dgm:t>
        <a:bodyPr/>
        <a:lstStyle/>
        <a:p>
          <a:endParaRPr lang="en-US"/>
        </a:p>
      </dgm:t>
    </dgm:pt>
    <dgm:pt modelId="{DDD08392-F5C0-4A1D-9A0C-6C86A2E4F74B}" type="pres">
      <dgm:prSet presAssocID="{FABFB14C-3176-4BE5-A4F9-8DC5A7B85F54}" presName="childText" presStyleLbl="bgAcc1" presStyleIdx="3" presStyleCnt="5" custScaleX="243263" custScaleY="146880">
        <dgm:presLayoutVars>
          <dgm:bulletEnabled val="1"/>
        </dgm:presLayoutVars>
      </dgm:prSet>
      <dgm:spPr/>
      <dgm:t>
        <a:bodyPr/>
        <a:lstStyle/>
        <a:p>
          <a:endParaRPr lang="en-US"/>
        </a:p>
      </dgm:t>
    </dgm:pt>
    <dgm:pt modelId="{88A5C296-C2BD-4009-8956-240849096459}" type="pres">
      <dgm:prSet presAssocID="{32347620-8707-43A6-AB09-06A92F17F775}" presName="Name13" presStyleLbl="parChTrans1D2" presStyleIdx="4" presStyleCnt="5"/>
      <dgm:spPr/>
      <dgm:t>
        <a:bodyPr/>
        <a:lstStyle/>
        <a:p>
          <a:endParaRPr lang="en-US"/>
        </a:p>
      </dgm:t>
    </dgm:pt>
    <dgm:pt modelId="{D4B96532-BDF3-452E-8F32-72A16BB36A90}" type="pres">
      <dgm:prSet presAssocID="{2FD3C169-AB89-45C1-A682-4C5A1FEC6791}" presName="childText" presStyleLbl="bgAcc1" presStyleIdx="4" presStyleCnt="5" custScaleX="247833" custScaleY="153655">
        <dgm:presLayoutVars>
          <dgm:bulletEnabled val="1"/>
        </dgm:presLayoutVars>
      </dgm:prSet>
      <dgm:spPr/>
      <dgm:t>
        <a:bodyPr/>
        <a:lstStyle/>
        <a:p>
          <a:endParaRPr lang="en-US"/>
        </a:p>
      </dgm:t>
    </dgm:pt>
  </dgm:ptLst>
  <dgm:cxnLst>
    <dgm:cxn modelId="{772A7716-8DF3-4ECF-A271-164012A20044}" type="presOf" srcId="{C8B1782C-43CD-4F73-A134-FD021B9CB001}" destId="{90329FA2-62F5-4346-9785-89B722712BD1}" srcOrd="1" destOrd="0" presId="urn:microsoft.com/office/officeart/2005/8/layout/hierarchy3"/>
    <dgm:cxn modelId="{D73B9BB0-9EA8-41BF-A1A4-B7102855B40D}" type="presOf" srcId="{E657BCEC-D8B5-4AE7-B3E7-88AD8E7DABE3}" destId="{EDD9AA70-ACAB-4407-80B7-29B2AFC3112A}" srcOrd="0" destOrd="0" presId="urn:microsoft.com/office/officeart/2005/8/layout/hierarchy3"/>
    <dgm:cxn modelId="{4AA16291-90AC-4E27-8940-1EED4F582058}" type="presOf" srcId="{FABFB14C-3176-4BE5-A4F9-8DC5A7B85F54}" destId="{DDD08392-F5C0-4A1D-9A0C-6C86A2E4F74B}" srcOrd="0" destOrd="0" presId="urn:microsoft.com/office/officeart/2005/8/layout/hierarchy3"/>
    <dgm:cxn modelId="{2FA3ABBC-A177-454F-A144-BDDB7880ABFE}" srcId="{1DAF7E41-08AB-4D36-ABA1-51A0634F44C6}" destId="{C8B1782C-43CD-4F73-A134-FD021B9CB001}" srcOrd="1" destOrd="0" parTransId="{C33097D8-3932-4DD7-B4B2-BB0E7901F467}" sibTransId="{71EE9521-70CA-4D01-B358-48BE67D29C6C}"/>
    <dgm:cxn modelId="{28BCA271-1C3D-4E71-B364-8FB751E311D0}" type="presOf" srcId="{C8B1782C-43CD-4F73-A134-FD021B9CB001}" destId="{1782B0EB-A155-4E1A-B097-AB6CE6748524}" srcOrd="0" destOrd="0" presId="urn:microsoft.com/office/officeart/2005/8/layout/hierarchy3"/>
    <dgm:cxn modelId="{7CD69F36-FED4-40CF-B131-4469A2A2116B}" srcId="{1DAF7E41-08AB-4D36-ABA1-51A0634F44C6}" destId="{BBF42DAA-A24F-43C4-BE73-566BBBF29F4C}" srcOrd="0" destOrd="0" parTransId="{D9568C14-FDB1-4611-899B-5FACF1F9F90D}" sibTransId="{40547011-ACB7-485E-AE2A-58668A1466EC}"/>
    <dgm:cxn modelId="{D6390586-1462-4BA4-9F44-05E561D5FE09}" type="presOf" srcId="{32347620-8707-43A6-AB09-06A92F17F775}" destId="{88A5C296-C2BD-4009-8956-240849096459}" srcOrd="0" destOrd="0" presId="urn:microsoft.com/office/officeart/2005/8/layout/hierarchy3"/>
    <dgm:cxn modelId="{25D5AD29-8AD6-4015-801D-DA605EFC698D}" type="presOf" srcId="{BBF42DAA-A24F-43C4-BE73-566BBBF29F4C}" destId="{43560F02-B187-40D8-9A71-092774F5B96F}" srcOrd="0" destOrd="0" presId="urn:microsoft.com/office/officeart/2005/8/layout/hierarchy3"/>
    <dgm:cxn modelId="{0590E3BE-3FCA-4BF8-A036-B14CBDD5136E}" srcId="{B4CE0763-1D89-4EAB-9BD5-90714ADB068E}" destId="{2FD3C169-AB89-45C1-A682-4C5A1FEC6791}" srcOrd="1" destOrd="0" parTransId="{32347620-8707-43A6-AB09-06A92F17F775}" sibTransId="{ED4E30E6-C700-461E-864A-FF475385FA90}"/>
    <dgm:cxn modelId="{F23F8E9C-35E5-4415-A168-D0716C86DB89}" type="presOf" srcId="{BBF42DAA-A24F-43C4-BE73-566BBBF29F4C}" destId="{95DD5E90-FC78-4846-98F3-6DEBF66DBD43}" srcOrd="1" destOrd="0" presId="urn:microsoft.com/office/officeart/2005/8/layout/hierarchy3"/>
    <dgm:cxn modelId="{56C7FF6E-9026-4594-8582-BE79C097E64C}" type="presOf" srcId="{76618A36-7737-4840-A203-FB4B432FA1E0}" destId="{0FB748FD-171E-4673-9E37-2C49BC111594}" srcOrd="0" destOrd="0" presId="urn:microsoft.com/office/officeart/2005/8/layout/hierarchy3"/>
    <dgm:cxn modelId="{B6A58EA3-236E-43FC-A42A-31BEF6443AF5}" srcId="{1DAF7E41-08AB-4D36-ABA1-51A0634F44C6}" destId="{B4CE0763-1D89-4EAB-9BD5-90714ADB068E}" srcOrd="2" destOrd="0" parTransId="{55F6B298-6581-4000-A5F9-776E33E3A1B5}" sibTransId="{CA7B7DDD-285E-4C18-B5A0-5B7746067512}"/>
    <dgm:cxn modelId="{848DE34E-9A41-4021-B5B5-7A3EB04588FA}" type="presOf" srcId="{FA53EC9C-66C5-4F9D-8035-A05CD3146E87}" destId="{39CA1AA1-B580-4B28-8869-11C29B526BD0}" srcOrd="0" destOrd="0" presId="urn:microsoft.com/office/officeart/2005/8/layout/hierarchy3"/>
    <dgm:cxn modelId="{045070A9-FD40-4383-8DB4-040FC368226D}" type="presOf" srcId="{1DAF7E41-08AB-4D36-ABA1-51A0634F44C6}" destId="{81DC3109-3AF3-4FF0-8154-8B13B888FAF8}" srcOrd="0" destOrd="0" presId="urn:microsoft.com/office/officeart/2005/8/layout/hierarchy3"/>
    <dgm:cxn modelId="{BF642C8D-4C6A-4DD1-88EA-80D414CD4C2F}" type="presOf" srcId="{B4CE0763-1D89-4EAB-9BD5-90714ADB068E}" destId="{2E824CAE-CCA5-4DBD-B0BC-25012128222B}" srcOrd="0" destOrd="0" presId="urn:microsoft.com/office/officeart/2005/8/layout/hierarchy3"/>
    <dgm:cxn modelId="{D32A7D4D-6CAC-494B-BCEA-267E53412933}" type="presOf" srcId="{CF440483-8089-4FB1-A952-7AB25E45456B}" destId="{A3D25473-C857-4B0F-9EC0-028B650136A5}" srcOrd="0" destOrd="0" presId="urn:microsoft.com/office/officeart/2005/8/layout/hierarchy3"/>
    <dgm:cxn modelId="{814C88A0-21E3-44A2-85E7-2A8F5E3D20CB}" srcId="{B4CE0763-1D89-4EAB-9BD5-90714ADB068E}" destId="{FABFB14C-3176-4BE5-A4F9-8DC5A7B85F54}" srcOrd="0" destOrd="0" parTransId="{7BFD23F0-5368-46B0-A112-20545C57FA8E}" sibTransId="{B4C80230-7F4C-4827-9D7F-8526CE7EF3AC}"/>
    <dgm:cxn modelId="{BDADEFD6-0413-4FB3-85D2-2D3CEB64686B}" type="presOf" srcId="{13100C32-F10B-4D82-854D-7F494E7D90C8}" destId="{269C526B-9538-4B36-9962-EDEA494A9400}" srcOrd="0" destOrd="0" presId="urn:microsoft.com/office/officeart/2005/8/layout/hierarchy3"/>
    <dgm:cxn modelId="{6198A565-3788-4944-9D4B-4B5732A27D96}" srcId="{C8B1782C-43CD-4F73-A134-FD021B9CB001}" destId="{E657BCEC-D8B5-4AE7-B3E7-88AD8E7DABE3}" srcOrd="2" destOrd="0" parTransId="{76618A36-7737-4840-A203-FB4B432FA1E0}" sibTransId="{33AE63A0-C453-4A9C-AD87-8744F1A9F8A8}"/>
    <dgm:cxn modelId="{17D1934C-8A89-4679-8FF4-5D087760BBDD}" type="presOf" srcId="{2FD3C169-AB89-45C1-A682-4C5A1FEC6791}" destId="{D4B96532-BDF3-452E-8F32-72A16BB36A90}" srcOrd="0" destOrd="0" presId="urn:microsoft.com/office/officeart/2005/8/layout/hierarchy3"/>
    <dgm:cxn modelId="{26A23B72-23D0-4763-9CBD-B57F3A49283B}" srcId="{C8B1782C-43CD-4F73-A134-FD021B9CB001}" destId="{3EEF3DDA-93CF-4800-AFB4-CC0586393F4A}" srcOrd="0" destOrd="0" parTransId="{FA53EC9C-66C5-4F9D-8035-A05CD3146E87}" sibTransId="{FC9C02DA-E106-440A-B656-293D3747DF72}"/>
    <dgm:cxn modelId="{C0DD7F23-9C09-47ED-AEB8-4C8CD2F28CA0}" type="presOf" srcId="{3EEF3DDA-93CF-4800-AFB4-CC0586393F4A}" destId="{8819DAB2-E912-497D-A94D-09ABF20178AB}" srcOrd="0" destOrd="0" presId="urn:microsoft.com/office/officeart/2005/8/layout/hierarchy3"/>
    <dgm:cxn modelId="{AC677D7F-3C37-4F3B-AB0D-855BD11A11DA}" type="presOf" srcId="{B4CE0763-1D89-4EAB-9BD5-90714ADB068E}" destId="{61FDA445-C87C-4927-9952-6B0368D67203}" srcOrd="1" destOrd="0" presId="urn:microsoft.com/office/officeart/2005/8/layout/hierarchy3"/>
    <dgm:cxn modelId="{039F2DE6-2402-431B-A4F7-1752A7506983}" type="presOf" srcId="{7BFD23F0-5368-46B0-A112-20545C57FA8E}" destId="{F5AD25A5-B246-4B28-9271-CDDE4C2116C9}" srcOrd="0" destOrd="0" presId="urn:microsoft.com/office/officeart/2005/8/layout/hierarchy3"/>
    <dgm:cxn modelId="{DCCBFE01-6D62-4E10-A2E3-8217F3F8A647}" srcId="{C8B1782C-43CD-4F73-A134-FD021B9CB001}" destId="{CF440483-8089-4FB1-A952-7AB25E45456B}" srcOrd="1" destOrd="0" parTransId="{13100C32-F10B-4D82-854D-7F494E7D90C8}" sibTransId="{7BB3FFC1-42E1-4C4B-BC59-A406C239B65B}"/>
    <dgm:cxn modelId="{561FE470-D573-442C-97EF-3D8785CAECCB}" type="presParOf" srcId="{81DC3109-3AF3-4FF0-8154-8B13B888FAF8}" destId="{1A8004F2-CA20-417A-ADEC-11BE103BAB60}" srcOrd="0" destOrd="0" presId="urn:microsoft.com/office/officeart/2005/8/layout/hierarchy3"/>
    <dgm:cxn modelId="{0B625C83-CF70-46DB-89C3-826B865F3707}" type="presParOf" srcId="{1A8004F2-CA20-417A-ADEC-11BE103BAB60}" destId="{221FAB1C-2B0F-45C6-B5AF-C497773D8871}" srcOrd="0" destOrd="0" presId="urn:microsoft.com/office/officeart/2005/8/layout/hierarchy3"/>
    <dgm:cxn modelId="{B3D6F043-DACE-4267-9469-A655EB1D5B1A}" type="presParOf" srcId="{221FAB1C-2B0F-45C6-B5AF-C497773D8871}" destId="{43560F02-B187-40D8-9A71-092774F5B96F}" srcOrd="0" destOrd="0" presId="urn:microsoft.com/office/officeart/2005/8/layout/hierarchy3"/>
    <dgm:cxn modelId="{7EA4EA8F-70DB-4C97-9B6E-0F02E29689C0}" type="presParOf" srcId="{221FAB1C-2B0F-45C6-B5AF-C497773D8871}" destId="{95DD5E90-FC78-4846-98F3-6DEBF66DBD43}" srcOrd="1" destOrd="0" presId="urn:microsoft.com/office/officeart/2005/8/layout/hierarchy3"/>
    <dgm:cxn modelId="{1BE7AF51-EEFB-44AF-9669-53602A072BF6}" type="presParOf" srcId="{1A8004F2-CA20-417A-ADEC-11BE103BAB60}" destId="{2F6A8BD3-A783-497A-BCB4-0D49CEC6C0F2}" srcOrd="1" destOrd="0" presId="urn:microsoft.com/office/officeart/2005/8/layout/hierarchy3"/>
    <dgm:cxn modelId="{DEFD39EC-56B7-405F-97F8-AC9077739C91}" type="presParOf" srcId="{81DC3109-3AF3-4FF0-8154-8B13B888FAF8}" destId="{168E62C3-CBF3-4E2D-8DBE-204CD176C74F}" srcOrd="1" destOrd="0" presId="urn:microsoft.com/office/officeart/2005/8/layout/hierarchy3"/>
    <dgm:cxn modelId="{17021B7C-6B1F-49FD-838F-42DF0200843A}" type="presParOf" srcId="{168E62C3-CBF3-4E2D-8DBE-204CD176C74F}" destId="{1CB04766-3396-4338-89DB-105A4938172A}" srcOrd="0" destOrd="0" presId="urn:microsoft.com/office/officeart/2005/8/layout/hierarchy3"/>
    <dgm:cxn modelId="{4EA0CB1A-DC59-42A5-A373-AD196CC3AA5D}" type="presParOf" srcId="{1CB04766-3396-4338-89DB-105A4938172A}" destId="{1782B0EB-A155-4E1A-B097-AB6CE6748524}" srcOrd="0" destOrd="0" presId="urn:microsoft.com/office/officeart/2005/8/layout/hierarchy3"/>
    <dgm:cxn modelId="{1A1510F7-1B66-4F20-B425-77414D858443}" type="presParOf" srcId="{1CB04766-3396-4338-89DB-105A4938172A}" destId="{90329FA2-62F5-4346-9785-89B722712BD1}" srcOrd="1" destOrd="0" presId="urn:microsoft.com/office/officeart/2005/8/layout/hierarchy3"/>
    <dgm:cxn modelId="{FD1D243B-049A-45DD-9AE3-7820EBF88110}" type="presParOf" srcId="{168E62C3-CBF3-4E2D-8DBE-204CD176C74F}" destId="{ED541E25-6BEE-4D69-8704-5828DE136223}" srcOrd="1" destOrd="0" presId="urn:microsoft.com/office/officeart/2005/8/layout/hierarchy3"/>
    <dgm:cxn modelId="{850362D1-70C3-4852-B498-F81927017B88}" type="presParOf" srcId="{ED541E25-6BEE-4D69-8704-5828DE136223}" destId="{39CA1AA1-B580-4B28-8869-11C29B526BD0}" srcOrd="0" destOrd="0" presId="urn:microsoft.com/office/officeart/2005/8/layout/hierarchy3"/>
    <dgm:cxn modelId="{1BB5831D-4274-4CB9-A9C9-35A997CECDE5}" type="presParOf" srcId="{ED541E25-6BEE-4D69-8704-5828DE136223}" destId="{8819DAB2-E912-497D-A94D-09ABF20178AB}" srcOrd="1" destOrd="0" presId="urn:microsoft.com/office/officeart/2005/8/layout/hierarchy3"/>
    <dgm:cxn modelId="{6F96C8B7-CE47-4473-99FA-5E47B9875CAA}" type="presParOf" srcId="{ED541E25-6BEE-4D69-8704-5828DE136223}" destId="{269C526B-9538-4B36-9962-EDEA494A9400}" srcOrd="2" destOrd="0" presId="urn:microsoft.com/office/officeart/2005/8/layout/hierarchy3"/>
    <dgm:cxn modelId="{A6909662-64B7-4E79-BA41-86EA8136102B}" type="presParOf" srcId="{ED541E25-6BEE-4D69-8704-5828DE136223}" destId="{A3D25473-C857-4B0F-9EC0-028B650136A5}" srcOrd="3" destOrd="0" presId="urn:microsoft.com/office/officeart/2005/8/layout/hierarchy3"/>
    <dgm:cxn modelId="{8AE78614-7E57-4726-97A2-6C7C329B9661}" type="presParOf" srcId="{ED541E25-6BEE-4D69-8704-5828DE136223}" destId="{0FB748FD-171E-4673-9E37-2C49BC111594}" srcOrd="4" destOrd="0" presId="urn:microsoft.com/office/officeart/2005/8/layout/hierarchy3"/>
    <dgm:cxn modelId="{228DE69C-8522-438C-8ABC-3511386E35E9}" type="presParOf" srcId="{ED541E25-6BEE-4D69-8704-5828DE136223}" destId="{EDD9AA70-ACAB-4407-80B7-29B2AFC3112A}" srcOrd="5" destOrd="0" presId="urn:microsoft.com/office/officeart/2005/8/layout/hierarchy3"/>
    <dgm:cxn modelId="{9C532EB8-6A1C-4777-BB44-68E57E6683EE}" type="presParOf" srcId="{81DC3109-3AF3-4FF0-8154-8B13B888FAF8}" destId="{12293894-20D1-4FCB-B7A7-C998CBA19170}" srcOrd="2" destOrd="0" presId="urn:microsoft.com/office/officeart/2005/8/layout/hierarchy3"/>
    <dgm:cxn modelId="{57EF1248-03D7-43E6-A264-C13E85DA5A35}" type="presParOf" srcId="{12293894-20D1-4FCB-B7A7-C998CBA19170}" destId="{B837D8DA-6984-4161-B218-87B2742290C8}" srcOrd="0" destOrd="0" presId="urn:microsoft.com/office/officeart/2005/8/layout/hierarchy3"/>
    <dgm:cxn modelId="{1EF1CBD9-7751-4110-AC59-1C816C97E9E4}" type="presParOf" srcId="{B837D8DA-6984-4161-B218-87B2742290C8}" destId="{2E824CAE-CCA5-4DBD-B0BC-25012128222B}" srcOrd="0" destOrd="0" presId="urn:microsoft.com/office/officeart/2005/8/layout/hierarchy3"/>
    <dgm:cxn modelId="{F4B90A81-EA95-47EA-B5F8-47905A9910FF}" type="presParOf" srcId="{B837D8DA-6984-4161-B218-87B2742290C8}" destId="{61FDA445-C87C-4927-9952-6B0368D67203}" srcOrd="1" destOrd="0" presId="urn:microsoft.com/office/officeart/2005/8/layout/hierarchy3"/>
    <dgm:cxn modelId="{93C5C07E-14A5-40CA-B960-1DAE0D1FAC5D}" type="presParOf" srcId="{12293894-20D1-4FCB-B7A7-C998CBA19170}" destId="{6CF0AEB7-6D3E-42B4-A222-C9718BB02D3D}" srcOrd="1" destOrd="0" presId="urn:microsoft.com/office/officeart/2005/8/layout/hierarchy3"/>
    <dgm:cxn modelId="{49C95225-EE86-4994-8E0B-FE5EABDE04EF}" type="presParOf" srcId="{6CF0AEB7-6D3E-42B4-A222-C9718BB02D3D}" destId="{F5AD25A5-B246-4B28-9271-CDDE4C2116C9}" srcOrd="0" destOrd="0" presId="urn:microsoft.com/office/officeart/2005/8/layout/hierarchy3"/>
    <dgm:cxn modelId="{21615605-C68E-47D9-B15E-72DEF47A86CC}" type="presParOf" srcId="{6CF0AEB7-6D3E-42B4-A222-C9718BB02D3D}" destId="{DDD08392-F5C0-4A1D-9A0C-6C86A2E4F74B}" srcOrd="1" destOrd="0" presId="urn:microsoft.com/office/officeart/2005/8/layout/hierarchy3"/>
    <dgm:cxn modelId="{B2DF8E51-24B6-4EFD-9A22-308BDD494DB8}" type="presParOf" srcId="{6CF0AEB7-6D3E-42B4-A222-C9718BB02D3D}" destId="{88A5C296-C2BD-4009-8956-240849096459}" srcOrd="2" destOrd="0" presId="urn:microsoft.com/office/officeart/2005/8/layout/hierarchy3"/>
    <dgm:cxn modelId="{236D8686-E7FD-4F70-9820-B1C6B2B6B8AF}" type="presParOf" srcId="{6CF0AEB7-6D3E-42B4-A222-C9718BB02D3D}" destId="{D4B96532-BDF3-452E-8F32-72A16BB36A90}"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AF7E41-08AB-4D36-ABA1-51A0634F44C6}"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8B1782C-43CD-4F73-A134-FD021B9CB001}">
      <dgm:prSet phldrT="[Text]"/>
      <dgm:spPr/>
      <dgm:t>
        <a:bodyPr/>
        <a:lstStyle/>
        <a:p>
          <a:r>
            <a:rPr lang="en-US" dirty="0" smtClean="0"/>
            <a:t>Probability</a:t>
          </a:r>
          <a:endParaRPr lang="en-US" dirty="0"/>
        </a:p>
      </dgm:t>
    </dgm:pt>
    <dgm:pt modelId="{C33097D8-3932-4DD7-B4B2-BB0E7901F467}" type="parTrans" cxnId="{2FA3ABBC-A177-454F-A144-BDDB7880ABFE}">
      <dgm:prSet/>
      <dgm:spPr/>
      <dgm:t>
        <a:bodyPr/>
        <a:lstStyle/>
        <a:p>
          <a:endParaRPr lang="en-US"/>
        </a:p>
      </dgm:t>
    </dgm:pt>
    <dgm:pt modelId="{71EE9521-70CA-4D01-B358-48BE67D29C6C}" type="sibTrans" cxnId="{2FA3ABBC-A177-454F-A144-BDDB7880ABFE}">
      <dgm:prSet/>
      <dgm:spPr/>
      <dgm:t>
        <a:bodyPr/>
        <a:lstStyle/>
        <a:p>
          <a:endParaRPr lang="en-US"/>
        </a:p>
      </dgm:t>
    </dgm:pt>
    <dgm:pt modelId="{BBF42DAA-A24F-43C4-BE73-566BBBF29F4C}">
      <dgm:prSet/>
      <dgm:spPr/>
      <dgm:t>
        <a:bodyPr/>
        <a:lstStyle/>
        <a:p>
          <a:pPr algn="ctr"/>
          <a:r>
            <a:rPr lang="en-US" dirty="0" smtClean="0"/>
            <a:t>The distinction between Risk and Probability.</a:t>
          </a:r>
        </a:p>
      </dgm:t>
    </dgm:pt>
    <dgm:pt modelId="{D9568C14-FDB1-4611-899B-5FACF1F9F90D}" type="parTrans" cxnId="{7CD69F36-FED4-40CF-B131-4469A2A2116B}">
      <dgm:prSet/>
      <dgm:spPr/>
      <dgm:t>
        <a:bodyPr/>
        <a:lstStyle/>
        <a:p>
          <a:endParaRPr lang="en-US"/>
        </a:p>
      </dgm:t>
    </dgm:pt>
    <dgm:pt modelId="{40547011-ACB7-485E-AE2A-58668A1466EC}" type="sibTrans" cxnId="{7CD69F36-FED4-40CF-B131-4469A2A2116B}">
      <dgm:prSet/>
      <dgm:spPr/>
      <dgm:t>
        <a:bodyPr/>
        <a:lstStyle/>
        <a:p>
          <a:endParaRPr lang="en-US"/>
        </a:p>
      </dgm:t>
    </dgm:pt>
    <dgm:pt modelId="{1345C32E-AD87-4C5F-AD13-7BE70CF30436}">
      <dgm:prSet phldrT="[Text]"/>
      <dgm:spPr/>
      <dgm:t>
        <a:bodyPr/>
        <a:lstStyle/>
        <a:p>
          <a:pPr algn="just"/>
          <a:r>
            <a:rPr lang="en-US" dirty="0" smtClean="0"/>
            <a:t>Probabilities are generally assigned to events that are expected to happen in the future. This events may occur in equal or different chance of occurrence. </a:t>
          </a:r>
          <a:endParaRPr lang="en-US" dirty="0"/>
        </a:p>
      </dgm:t>
    </dgm:pt>
    <dgm:pt modelId="{FDB9D549-B541-476E-B0D1-CC8BA8781728}" type="parTrans" cxnId="{CAF3D2BB-94CF-4A4B-BA9D-1DA7F3AB1F8A}">
      <dgm:prSet/>
      <dgm:spPr/>
      <dgm:t>
        <a:bodyPr/>
        <a:lstStyle/>
        <a:p>
          <a:endParaRPr lang="en-US"/>
        </a:p>
      </dgm:t>
    </dgm:pt>
    <dgm:pt modelId="{83D1EC65-A2E2-4D5E-9EFE-2BF2B64FA53B}" type="sibTrans" cxnId="{CAF3D2BB-94CF-4A4B-BA9D-1DA7F3AB1F8A}">
      <dgm:prSet/>
      <dgm:spPr/>
      <dgm:t>
        <a:bodyPr/>
        <a:lstStyle/>
        <a:p>
          <a:endParaRPr lang="en-US"/>
        </a:p>
      </dgm:t>
    </dgm:pt>
    <dgm:pt modelId="{D8BA8193-1030-4DA1-93B3-E86FFFDA38C4}">
      <dgm:prSet phldrT="[Text]"/>
      <dgm:spPr/>
      <dgm:t>
        <a:bodyPr/>
        <a:lstStyle/>
        <a:p>
          <a:pPr algn="just"/>
          <a:r>
            <a:rPr lang="en-US" dirty="0" smtClean="0"/>
            <a:t>The weights given to each possible event may depend on prior knowledge, past experience, statistical or mathematical estimation of relevant data or psychological belief. </a:t>
          </a:r>
          <a:endParaRPr lang="en-US" dirty="0"/>
        </a:p>
      </dgm:t>
    </dgm:pt>
    <dgm:pt modelId="{2F0235CC-C5E5-4D7A-8E84-5543C6559292}" type="parTrans" cxnId="{F1BC524D-5555-41C6-9E9F-1BD205D734EC}">
      <dgm:prSet/>
      <dgm:spPr/>
      <dgm:t>
        <a:bodyPr/>
        <a:lstStyle/>
        <a:p>
          <a:endParaRPr lang="en-US"/>
        </a:p>
      </dgm:t>
    </dgm:pt>
    <dgm:pt modelId="{9AEDE6FD-3D13-4E3C-90EB-ED517E9A7DED}" type="sibTrans" cxnId="{F1BC524D-5555-41C6-9E9F-1BD205D734EC}">
      <dgm:prSet/>
      <dgm:spPr/>
      <dgm:t>
        <a:bodyPr/>
        <a:lstStyle/>
        <a:p>
          <a:endParaRPr lang="en-US"/>
        </a:p>
      </dgm:t>
    </dgm:pt>
    <dgm:pt modelId="{81DC3109-3AF3-4FF0-8154-8B13B888FAF8}" type="pres">
      <dgm:prSet presAssocID="{1DAF7E41-08AB-4D36-ABA1-51A0634F44C6}" presName="diagram" presStyleCnt="0">
        <dgm:presLayoutVars>
          <dgm:chPref val="1"/>
          <dgm:dir/>
          <dgm:animOne val="branch"/>
          <dgm:animLvl val="lvl"/>
          <dgm:resizeHandles/>
        </dgm:presLayoutVars>
      </dgm:prSet>
      <dgm:spPr/>
      <dgm:t>
        <a:bodyPr/>
        <a:lstStyle/>
        <a:p>
          <a:endParaRPr lang="en-US"/>
        </a:p>
      </dgm:t>
    </dgm:pt>
    <dgm:pt modelId="{1A8004F2-CA20-417A-ADEC-11BE103BAB60}" type="pres">
      <dgm:prSet presAssocID="{BBF42DAA-A24F-43C4-BE73-566BBBF29F4C}" presName="root" presStyleCnt="0"/>
      <dgm:spPr/>
    </dgm:pt>
    <dgm:pt modelId="{221FAB1C-2B0F-45C6-B5AF-C497773D8871}" type="pres">
      <dgm:prSet presAssocID="{BBF42DAA-A24F-43C4-BE73-566BBBF29F4C}" presName="rootComposite" presStyleCnt="0"/>
      <dgm:spPr/>
    </dgm:pt>
    <dgm:pt modelId="{43560F02-B187-40D8-9A71-092774F5B96F}" type="pres">
      <dgm:prSet presAssocID="{BBF42DAA-A24F-43C4-BE73-566BBBF29F4C}" presName="rootText" presStyleLbl="node1" presStyleIdx="0" presStyleCnt="2" custScaleX="56120" custScaleY="399220" custLinFactNeighborX="10442" custLinFactNeighborY="-62061"/>
      <dgm:spPr/>
      <dgm:t>
        <a:bodyPr/>
        <a:lstStyle/>
        <a:p>
          <a:endParaRPr lang="en-US"/>
        </a:p>
      </dgm:t>
    </dgm:pt>
    <dgm:pt modelId="{95DD5E90-FC78-4846-98F3-6DEBF66DBD43}" type="pres">
      <dgm:prSet presAssocID="{BBF42DAA-A24F-43C4-BE73-566BBBF29F4C}" presName="rootConnector" presStyleLbl="node1" presStyleIdx="0" presStyleCnt="2"/>
      <dgm:spPr/>
      <dgm:t>
        <a:bodyPr/>
        <a:lstStyle/>
        <a:p>
          <a:endParaRPr lang="en-US"/>
        </a:p>
      </dgm:t>
    </dgm:pt>
    <dgm:pt modelId="{2F6A8BD3-A783-497A-BCB4-0D49CEC6C0F2}" type="pres">
      <dgm:prSet presAssocID="{BBF42DAA-A24F-43C4-BE73-566BBBF29F4C}" presName="childShape" presStyleCnt="0"/>
      <dgm:spPr/>
    </dgm:pt>
    <dgm:pt modelId="{168E62C3-CBF3-4E2D-8DBE-204CD176C74F}" type="pres">
      <dgm:prSet presAssocID="{C8B1782C-43CD-4F73-A134-FD021B9CB001}" presName="root" presStyleCnt="0"/>
      <dgm:spPr/>
    </dgm:pt>
    <dgm:pt modelId="{1CB04766-3396-4338-89DB-105A4938172A}" type="pres">
      <dgm:prSet presAssocID="{C8B1782C-43CD-4F73-A134-FD021B9CB001}" presName="rootComposite" presStyleCnt="0"/>
      <dgm:spPr/>
    </dgm:pt>
    <dgm:pt modelId="{1782B0EB-A155-4E1A-B097-AB6CE6748524}" type="pres">
      <dgm:prSet presAssocID="{C8B1782C-43CD-4F73-A134-FD021B9CB001}" presName="rootText" presStyleLbl="node1" presStyleIdx="1" presStyleCnt="2" custScaleY="64775"/>
      <dgm:spPr/>
      <dgm:t>
        <a:bodyPr/>
        <a:lstStyle/>
        <a:p>
          <a:endParaRPr lang="en-US"/>
        </a:p>
      </dgm:t>
    </dgm:pt>
    <dgm:pt modelId="{90329FA2-62F5-4346-9785-89B722712BD1}" type="pres">
      <dgm:prSet presAssocID="{C8B1782C-43CD-4F73-A134-FD021B9CB001}" presName="rootConnector" presStyleLbl="node1" presStyleIdx="1" presStyleCnt="2"/>
      <dgm:spPr/>
      <dgm:t>
        <a:bodyPr/>
        <a:lstStyle/>
        <a:p>
          <a:endParaRPr lang="en-US"/>
        </a:p>
      </dgm:t>
    </dgm:pt>
    <dgm:pt modelId="{ED541E25-6BEE-4D69-8704-5828DE136223}" type="pres">
      <dgm:prSet presAssocID="{C8B1782C-43CD-4F73-A134-FD021B9CB001}" presName="childShape" presStyleCnt="0"/>
      <dgm:spPr/>
    </dgm:pt>
    <dgm:pt modelId="{1DA0AE6E-6BB7-4EA5-B338-651CA554B181}" type="pres">
      <dgm:prSet presAssocID="{FDB9D549-B541-476E-B0D1-CC8BA8781728}" presName="Name13" presStyleLbl="parChTrans1D2" presStyleIdx="0" presStyleCnt="2"/>
      <dgm:spPr/>
      <dgm:t>
        <a:bodyPr/>
        <a:lstStyle/>
        <a:p>
          <a:endParaRPr lang="en-US"/>
        </a:p>
      </dgm:t>
    </dgm:pt>
    <dgm:pt modelId="{0D000D2A-F312-45E8-9DD3-ADEDC0CBF579}" type="pres">
      <dgm:prSet presAssocID="{1345C32E-AD87-4C5F-AD13-7BE70CF30436}" presName="childText" presStyleLbl="bgAcc1" presStyleIdx="0" presStyleCnt="2" custScaleX="254190">
        <dgm:presLayoutVars>
          <dgm:bulletEnabled val="1"/>
        </dgm:presLayoutVars>
      </dgm:prSet>
      <dgm:spPr/>
      <dgm:t>
        <a:bodyPr/>
        <a:lstStyle/>
        <a:p>
          <a:endParaRPr lang="en-US"/>
        </a:p>
      </dgm:t>
    </dgm:pt>
    <dgm:pt modelId="{0EB831DE-9BCE-4EAC-9284-7DD5BBF938F0}" type="pres">
      <dgm:prSet presAssocID="{2F0235CC-C5E5-4D7A-8E84-5543C6559292}" presName="Name13" presStyleLbl="parChTrans1D2" presStyleIdx="1" presStyleCnt="2"/>
      <dgm:spPr/>
      <dgm:t>
        <a:bodyPr/>
        <a:lstStyle/>
        <a:p>
          <a:endParaRPr lang="en-US"/>
        </a:p>
      </dgm:t>
    </dgm:pt>
    <dgm:pt modelId="{0E733BBC-FC28-4E09-BDC6-2D16F6E814C3}" type="pres">
      <dgm:prSet presAssocID="{D8BA8193-1030-4DA1-93B3-E86FFFDA38C4}" presName="childText" presStyleLbl="bgAcc1" presStyleIdx="1" presStyleCnt="2" custScaleX="260163">
        <dgm:presLayoutVars>
          <dgm:bulletEnabled val="1"/>
        </dgm:presLayoutVars>
      </dgm:prSet>
      <dgm:spPr/>
      <dgm:t>
        <a:bodyPr/>
        <a:lstStyle/>
        <a:p>
          <a:endParaRPr lang="en-US"/>
        </a:p>
      </dgm:t>
    </dgm:pt>
  </dgm:ptLst>
  <dgm:cxnLst>
    <dgm:cxn modelId="{48C3D93B-1576-4A58-B5CE-8CF1B81373EA}" type="presOf" srcId="{BBF42DAA-A24F-43C4-BE73-566BBBF29F4C}" destId="{43560F02-B187-40D8-9A71-092774F5B96F}" srcOrd="0" destOrd="0" presId="urn:microsoft.com/office/officeart/2005/8/layout/hierarchy3"/>
    <dgm:cxn modelId="{23FE8D94-7284-4516-98F2-A891DE657C68}" type="presOf" srcId="{C8B1782C-43CD-4F73-A134-FD021B9CB001}" destId="{90329FA2-62F5-4346-9785-89B722712BD1}" srcOrd="1" destOrd="0" presId="urn:microsoft.com/office/officeart/2005/8/layout/hierarchy3"/>
    <dgm:cxn modelId="{2FA3ABBC-A177-454F-A144-BDDB7880ABFE}" srcId="{1DAF7E41-08AB-4D36-ABA1-51A0634F44C6}" destId="{C8B1782C-43CD-4F73-A134-FD021B9CB001}" srcOrd="1" destOrd="0" parTransId="{C33097D8-3932-4DD7-B4B2-BB0E7901F467}" sibTransId="{71EE9521-70CA-4D01-B358-48BE67D29C6C}"/>
    <dgm:cxn modelId="{63A1F908-B7E1-4D06-92B2-F617E5A8D96D}" type="presOf" srcId="{C8B1782C-43CD-4F73-A134-FD021B9CB001}" destId="{1782B0EB-A155-4E1A-B097-AB6CE6748524}" srcOrd="0" destOrd="0" presId="urn:microsoft.com/office/officeart/2005/8/layout/hierarchy3"/>
    <dgm:cxn modelId="{06200758-0D07-4ECC-A155-FE56E8616A53}" type="presOf" srcId="{2F0235CC-C5E5-4D7A-8E84-5543C6559292}" destId="{0EB831DE-9BCE-4EAC-9284-7DD5BBF938F0}" srcOrd="0" destOrd="0" presId="urn:microsoft.com/office/officeart/2005/8/layout/hierarchy3"/>
    <dgm:cxn modelId="{CAF3D2BB-94CF-4A4B-BA9D-1DA7F3AB1F8A}" srcId="{C8B1782C-43CD-4F73-A134-FD021B9CB001}" destId="{1345C32E-AD87-4C5F-AD13-7BE70CF30436}" srcOrd="0" destOrd="0" parTransId="{FDB9D549-B541-476E-B0D1-CC8BA8781728}" sibTransId="{83D1EC65-A2E2-4D5E-9EFE-2BF2B64FA53B}"/>
    <dgm:cxn modelId="{7CD69F36-FED4-40CF-B131-4469A2A2116B}" srcId="{1DAF7E41-08AB-4D36-ABA1-51A0634F44C6}" destId="{BBF42DAA-A24F-43C4-BE73-566BBBF29F4C}" srcOrd="0" destOrd="0" parTransId="{D9568C14-FDB1-4611-899B-5FACF1F9F90D}" sibTransId="{40547011-ACB7-485E-AE2A-58668A1466EC}"/>
    <dgm:cxn modelId="{F1BC524D-5555-41C6-9E9F-1BD205D734EC}" srcId="{C8B1782C-43CD-4F73-A134-FD021B9CB001}" destId="{D8BA8193-1030-4DA1-93B3-E86FFFDA38C4}" srcOrd="1" destOrd="0" parTransId="{2F0235CC-C5E5-4D7A-8E84-5543C6559292}" sibTransId="{9AEDE6FD-3D13-4E3C-90EB-ED517E9A7DED}"/>
    <dgm:cxn modelId="{FA6643EE-E5CE-476A-B8C8-177C340D3B68}" type="presOf" srcId="{1DAF7E41-08AB-4D36-ABA1-51A0634F44C6}" destId="{81DC3109-3AF3-4FF0-8154-8B13B888FAF8}" srcOrd="0" destOrd="0" presId="urn:microsoft.com/office/officeart/2005/8/layout/hierarchy3"/>
    <dgm:cxn modelId="{73B206A5-1D84-44E6-A4CC-23F7EFDA47D9}" type="presOf" srcId="{1345C32E-AD87-4C5F-AD13-7BE70CF30436}" destId="{0D000D2A-F312-45E8-9DD3-ADEDC0CBF579}" srcOrd="0" destOrd="0" presId="urn:microsoft.com/office/officeart/2005/8/layout/hierarchy3"/>
    <dgm:cxn modelId="{DB167389-BDF6-457D-9E61-444FE424AE62}" type="presOf" srcId="{FDB9D549-B541-476E-B0D1-CC8BA8781728}" destId="{1DA0AE6E-6BB7-4EA5-B338-651CA554B181}" srcOrd="0" destOrd="0" presId="urn:microsoft.com/office/officeart/2005/8/layout/hierarchy3"/>
    <dgm:cxn modelId="{93485900-5495-4CE6-B05A-8B1B4C94E336}" type="presOf" srcId="{D8BA8193-1030-4DA1-93B3-E86FFFDA38C4}" destId="{0E733BBC-FC28-4E09-BDC6-2D16F6E814C3}" srcOrd="0" destOrd="0" presId="urn:microsoft.com/office/officeart/2005/8/layout/hierarchy3"/>
    <dgm:cxn modelId="{49776ED4-26D6-4365-9C72-27F5A3F63DEF}" type="presOf" srcId="{BBF42DAA-A24F-43C4-BE73-566BBBF29F4C}" destId="{95DD5E90-FC78-4846-98F3-6DEBF66DBD43}" srcOrd="1" destOrd="0" presId="urn:microsoft.com/office/officeart/2005/8/layout/hierarchy3"/>
    <dgm:cxn modelId="{7DC7E0C9-6E20-4C18-B78A-F56EBE51E023}" type="presParOf" srcId="{81DC3109-3AF3-4FF0-8154-8B13B888FAF8}" destId="{1A8004F2-CA20-417A-ADEC-11BE103BAB60}" srcOrd="0" destOrd="0" presId="urn:microsoft.com/office/officeart/2005/8/layout/hierarchy3"/>
    <dgm:cxn modelId="{B611D731-F01D-4B53-BFB8-3901DCB69252}" type="presParOf" srcId="{1A8004F2-CA20-417A-ADEC-11BE103BAB60}" destId="{221FAB1C-2B0F-45C6-B5AF-C497773D8871}" srcOrd="0" destOrd="0" presId="urn:microsoft.com/office/officeart/2005/8/layout/hierarchy3"/>
    <dgm:cxn modelId="{826D08D4-604B-4D2B-9BE2-61891D64E674}" type="presParOf" srcId="{221FAB1C-2B0F-45C6-B5AF-C497773D8871}" destId="{43560F02-B187-40D8-9A71-092774F5B96F}" srcOrd="0" destOrd="0" presId="urn:microsoft.com/office/officeart/2005/8/layout/hierarchy3"/>
    <dgm:cxn modelId="{57B502C2-E65A-424A-8FCA-907FEFA48BD1}" type="presParOf" srcId="{221FAB1C-2B0F-45C6-B5AF-C497773D8871}" destId="{95DD5E90-FC78-4846-98F3-6DEBF66DBD43}" srcOrd="1" destOrd="0" presId="urn:microsoft.com/office/officeart/2005/8/layout/hierarchy3"/>
    <dgm:cxn modelId="{2A8B3F65-4FB9-47D4-87D4-C0947F48D0BD}" type="presParOf" srcId="{1A8004F2-CA20-417A-ADEC-11BE103BAB60}" destId="{2F6A8BD3-A783-497A-BCB4-0D49CEC6C0F2}" srcOrd="1" destOrd="0" presId="urn:microsoft.com/office/officeart/2005/8/layout/hierarchy3"/>
    <dgm:cxn modelId="{2DAD5524-673B-43C2-A828-D605BA80A0E6}" type="presParOf" srcId="{81DC3109-3AF3-4FF0-8154-8B13B888FAF8}" destId="{168E62C3-CBF3-4E2D-8DBE-204CD176C74F}" srcOrd="1" destOrd="0" presId="urn:microsoft.com/office/officeart/2005/8/layout/hierarchy3"/>
    <dgm:cxn modelId="{7E68570A-211A-417F-AFE7-0D1A9714DBC6}" type="presParOf" srcId="{168E62C3-CBF3-4E2D-8DBE-204CD176C74F}" destId="{1CB04766-3396-4338-89DB-105A4938172A}" srcOrd="0" destOrd="0" presId="urn:microsoft.com/office/officeart/2005/8/layout/hierarchy3"/>
    <dgm:cxn modelId="{0DE49019-BA00-4630-BD10-CF32C7A885CF}" type="presParOf" srcId="{1CB04766-3396-4338-89DB-105A4938172A}" destId="{1782B0EB-A155-4E1A-B097-AB6CE6748524}" srcOrd="0" destOrd="0" presId="urn:microsoft.com/office/officeart/2005/8/layout/hierarchy3"/>
    <dgm:cxn modelId="{2D6A7C3A-AB78-4D02-9EDC-DADFF5EF01E2}" type="presParOf" srcId="{1CB04766-3396-4338-89DB-105A4938172A}" destId="{90329FA2-62F5-4346-9785-89B722712BD1}" srcOrd="1" destOrd="0" presId="urn:microsoft.com/office/officeart/2005/8/layout/hierarchy3"/>
    <dgm:cxn modelId="{20286173-C3E3-4709-8277-3DCB967EDF85}" type="presParOf" srcId="{168E62C3-CBF3-4E2D-8DBE-204CD176C74F}" destId="{ED541E25-6BEE-4D69-8704-5828DE136223}" srcOrd="1" destOrd="0" presId="urn:microsoft.com/office/officeart/2005/8/layout/hierarchy3"/>
    <dgm:cxn modelId="{EE4AE2DD-06AE-42CE-929F-417D55F6EB67}" type="presParOf" srcId="{ED541E25-6BEE-4D69-8704-5828DE136223}" destId="{1DA0AE6E-6BB7-4EA5-B338-651CA554B181}" srcOrd="0" destOrd="0" presId="urn:microsoft.com/office/officeart/2005/8/layout/hierarchy3"/>
    <dgm:cxn modelId="{3C8A1400-9F83-45B0-AA60-1FE68CF8BD67}" type="presParOf" srcId="{ED541E25-6BEE-4D69-8704-5828DE136223}" destId="{0D000D2A-F312-45E8-9DD3-ADEDC0CBF579}" srcOrd="1" destOrd="0" presId="urn:microsoft.com/office/officeart/2005/8/layout/hierarchy3"/>
    <dgm:cxn modelId="{9156E563-F33F-4A96-A26C-A845DE5DF734}" type="presParOf" srcId="{ED541E25-6BEE-4D69-8704-5828DE136223}" destId="{0EB831DE-9BCE-4EAC-9284-7DD5BBF938F0}" srcOrd="2" destOrd="0" presId="urn:microsoft.com/office/officeart/2005/8/layout/hierarchy3"/>
    <dgm:cxn modelId="{F221004D-C9DC-46CF-89CA-642069633087}" type="presParOf" srcId="{ED541E25-6BEE-4D69-8704-5828DE136223}" destId="{0E733BBC-FC28-4E09-BDC6-2D16F6E814C3}"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643BC5-71AF-415E-ACBA-F87D552A6B5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DF3C8C92-9D42-480A-852E-07969CF8B2CF}">
      <dgm:prSet phldrT="[Text]"/>
      <dgm:spPr/>
      <dgm:t>
        <a:bodyPr/>
        <a:lstStyle/>
        <a:p>
          <a:r>
            <a:rPr lang="en-US" dirty="0" smtClean="0"/>
            <a:t>Risk</a:t>
          </a:r>
          <a:endParaRPr lang="en-US" dirty="0"/>
        </a:p>
      </dgm:t>
    </dgm:pt>
    <dgm:pt modelId="{DF6F2E98-2268-4502-BCCC-E660298CB2E7}" type="parTrans" cxnId="{8721623E-FAAD-4A25-AEFF-3385437EECA5}">
      <dgm:prSet/>
      <dgm:spPr/>
      <dgm:t>
        <a:bodyPr/>
        <a:lstStyle/>
        <a:p>
          <a:endParaRPr lang="en-US"/>
        </a:p>
      </dgm:t>
    </dgm:pt>
    <dgm:pt modelId="{EBA0A9C3-6E51-4945-ACFD-F7FB7532886E}" type="sibTrans" cxnId="{8721623E-FAAD-4A25-AEFF-3385437EECA5}">
      <dgm:prSet/>
      <dgm:spPr/>
      <dgm:t>
        <a:bodyPr/>
        <a:lstStyle/>
        <a:p>
          <a:endParaRPr lang="en-US"/>
        </a:p>
      </dgm:t>
    </dgm:pt>
    <dgm:pt modelId="{65BA8585-DC41-4205-ADA1-3FD66150374F}">
      <dgm:prSet phldrT="[Text]" custT="1"/>
      <dgm:spPr/>
      <dgm:t>
        <a:bodyPr/>
        <a:lstStyle/>
        <a:p>
          <a:pPr algn="just"/>
          <a:r>
            <a:rPr lang="en-US" sz="1400" dirty="0" smtClean="0"/>
            <a:t>Risk can be defined as a measurable uncertainty that can be determined by objective analysis based on prior experience or via calculation.</a:t>
          </a:r>
          <a:endParaRPr lang="en-US" sz="1400" dirty="0"/>
        </a:p>
      </dgm:t>
    </dgm:pt>
    <dgm:pt modelId="{06CEBA1D-E1A2-48DA-86EF-547166216BC2}" type="parTrans" cxnId="{2368D915-56ED-4231-A8F1-D9BAEA65677A}">
      <dgm:prSet/>
      <dgm:spPr/>
      <dgm:t>
        <a:bodyPr/>
        <a:lstStyle/>
        <a:p>
          <a:endParaRPr lang="en-US"/>
        </a:p>
      </dgm:t>
    </dgm:pt>
    <dgm:pt modelId="{4814768E-AF5A-425B-B782-A05B7BE01ECA}" type="sibTrans" cxnId="{2368D915-56ED-4231-A8F1-D9BAEA65677A}">
      <dgm:prSet/>
      <dgm:spPr/>
      <dgm:t>
        <a:bodyPr/>
        <a:lstStyle/>
        <a:p>
          <a:endParaRPr lang="en-US"/>
        </a:p>
      </dgm:t>
    </dgm:pt>
    <dgm:pt modelId="{B5D21101-7851-4CD1-8ED1-C058538CAACB}">
      <dgm:prSet custT="1"/>
      <dgm:spPr/>
      <dgm:t>
        <a:bodyPr/>
        <a:lstStyle/>
        <a:p>
          <a:pPr algn="just"/>
          <a:r>
            <a:rPr lang="en-US" sz="1400" dirty="0" smtClean="0"/>
            <a:t>Risk is a combination of hazards and is measured by probability. It is a state of the world.</a:t>
          </a:r>
          <a:endParaRPr lang="en-US" sz="1400" dirty="0"/>
        </a:p>
      </dgm:t>
    </dgm:pt>
    <dgm:pt modelId="{63125F2C-E03D-4549-92E2-01DF7F71D042}" type="parTrans" cxnId="{BCFE37B2-AF3D-471F-9A97-650099212673}">
      <dgm:prSet/>
      <dgm:spPr/>
      <dgm:t>
        <a:bodyPr/>
        <a:lstStyle/>
        <a:p>
          <a:endParaRPr lang="en-US"/>
        </a:p>
      </dgm:t>
    </dgm:pt>
    <dgm:pt modelId="{8819BDCE-201F-4022-8F46-365289121FC5}" type="sibTrans" cxnId="{BCFE37B2-AF3D-471F-9A97-650099212673}">
      <dgm:prSet/>
      <dgm:spPr/>
      <dgm:t>
        <a:bodyPr/>
        <a:lstStyle/>
        <a:p>
          <a:endParaRPr lang="en-US"/>
        </a:p>
      </dgm:t>
    </dgm:pt>
    <dgm:pt modelId="{2F67D4E8-8DC4-4D10-AA19-0C9535E86BA2}">
      <dgm:prSet phldrT="[Text]"/>
      <dgm:spPr/>
      <dgm:t>
        <a:bodyPr/>
        <a:lstStyle/>
        <a:p>
          <a:r>
            <a:rPr lang="en-US" dirty="0" smtClean="0"/>
            <a:t>Peril</a:t>
          </a:r>
          <a:endParaRPr lang="en-US" dirty="0"/>
        </a:p>
      </dgm:t>
    </dgm:pt>
    <dgm:pt modelId="{3660BF3C-031A-488D-86FC-33334E11C410}" type="parTrans" cxnId="{025FF85A-9693-4A37-86E9-A732326448E5}">
      <dgm:prSet/>
      <dgm:spPr/>
      <dgm:t>
        <a:bodyPr/>
        <a:lstStyle/>
        <a:p>
          <a:endParaRPr lang="en-US"/>
        </a:p>
      </dgm:t>
    </dgm:pt>
    <dgm:pt modelId="{35B8BC74-8487-4DC1-84C4-F08F5BF68773}" type="sibTrans" cxnId="{025FF85A-9693-4A37-86E9-A732326448E5}">
      <dgm:prSet/>
      <dgm:spPr/>
      <dgm:t>
        <a:bodyPr/>
        <a:lstStyle/>
        <a:p>
          <a:endParaRPr lang="en-US"/>
        </a:p>
      </dgm:t>
    </dgm:pt>
    <dgm:pt modelId="{FA9E7CE1-9CF9-4439-9107-8363E8C5582A}">
      <dgm:prSet phldrT="[Text]" custT="1"/>
      <dgm:spPr/>
      <dgm:t>
        <a:bodyPr/>
        <a:lstStyle/>
        <a:p>
          <a:pPr algn="just"/>
          <a:r>
            <a:rPr lang="en-US" sz="1400" dirty="0" smtClean="0"/>
            <a:t>Peril refers to the specific cause of a loss. Therefore, the sources or causes of a loss  is called  a peril.</a:t>
          </a:r>
          <a:endParaRPr lang="en-US" sz="1400" dirty="0"/>
        </a:p>
      </dgm:t>
    </dgm:pt>
    <dgm:pt modelId="{53E804E1-1989-4439-8742-98711BFF8939}" type="parTrans" cxnId="{9E5085B5-73FB-41D9-8E0F-FA5C7B35C63A}">
      <dgm:prSet/>
      <dgm:spPr/>
      <dgm:t>
        <a:bodyPr/>
        <a:lstStyle/>
        <a:p>
          <a:endParaRPr lang="en-US"/>
        </a:p>
      </dgm:t>
    </dgm:pt>
    <dgm:pt modelId="{B2D0F4FE-5BE1-468B-BAEA-060AF1807017}" type="sibTrans" cxnId="{9E5085B5-73FB-41D9-8E0F-FA5C7B35C63A}">
      <dgm:prSet/>
      <dgm:spPr/>
      <dgm:t>
        <a:bodyPr/>
        <a:lstStyle/>
        <a:p>
          <a:endParaRPr lang="en-US"/>
        </a:p>
      </dgm:t>
    </dgm:pt>
    <dgm:pt modelId="{4DDDAD4F-10A3-4731-B384-4FBAAE8E11DE}">
      <dgm:prSet phldrT="[Text]" custT="1"/>
      <dgm:spPr/>
      <dgm:t>
        <a:bodyPr/>
        <a:lstStyle/>
        <a:p>
          <a:r>
            <a:rPr lang="en-US" sz="1400" dirty="0" smtClean="0"/>
            <a:t>Example; fire, windstorm, theft, explosion, flood etc.</a:t>
          </a:r>
          <a:endParaRPr lang="en-US" sz="1400" dirty="0"/>
        </a:p>
      </dgm:t>
    </dgm:pt>
    <dgm:pt modelId="{9A2D887B-414B-4D15-B4D8-BBC03F370982}" type="parTrans" cxnId="{80178EE1-B0DA-4F59-B4CF-680023334CC1}">
      <dgm:prSet/>
      <dgm:spPr/>
      <dgm:t>
        <a:bodyPr/>
        <a:lstStyle/>
        <a:p>
          <a:endParaRPr lang="en-US"/>
        </a:p>
      </dgm:t>
    </dgm:pt>
    <dgm:pt modelId="{9DEF0022-C53B-4C31-9DF4-64ADC3844C62}" type="sibTrans" cxnId="{80178EE1-B0DA-4F59-B4CF-680023334CC1}">
      <dgm:prSet/>
      <dgm:spPr/>
      <dgm:t>
        <a:bodyPr/>
        <a:lstStyle/>
        <a:p>
          <a:endParaRPr lang="en-US"/>
        </a:p>
      </dgm:t>
    </dgm:pt>
    <dgm:pt modelId="{789C94D7-0AB2-440D-AF6C-0287936F84DA}">
      <dgm:prSet phldrT="[Text]"/>
      <dgm:spPr/>
      <dgm:t>
        <a:bodyPr/>
        <a:lstStyle/>
        <a:p>
          <a:r>
            <a:rPr lang="en-US" dirty="0" smtClean="0"/>
            <a:t>Hazard</a:t>
          </a:r>
          <a:endParaRPr lang="en-US" dirty="0"/>
        </a:p>
      </dgm:t>
    </dgm:pt>
    <dgm:pt modelId="{D923DC87-E3F8-4DC3-9512-4E76B1705A70}" type="parTrans" cxnId="{7B67AEEE-4E6B-4F77-B380-F3623A7D448A}">
      <dgm:prSet/>
      <dgm:spPr/>
      <dgm:t>
        <a:bodyPr/>
        <a:lstStyle/>
        <a:p>
          <a:endParaRPr lang="en-US"/>
        </a:p>
      </dgm:t>
    </dgm:pt>
    <dgm:pt modelId="{D7F81E87-89D1-46BB-B7C9-9D006E816510}" type="sibTrans" cxnId="{7B67AEEE-4E6B-4F77-B380-F3623A7D448A}">
      <dgm:prSet/>
      <dgm:spPr/>
      <dgm:t>
        <a:bodyPr/>
        <a:lstStyle/>
        <a:p>
          <a:endParaRPr lang="en-US"/>
        </a:p>
      </dgm:t>
    </dgm:pt>
    <dgm:pt modelId="{A362D04C-C663-41F3-AF57-5034DCF5755B}">
      <dgm:prSet phldrT="[Text]" custT="1"/>
      <dgm:spPr/>
      <dgm:t>
        <a:bodyPr/>
        <a:lstStyle/>
        <a:p>
          <a:pPr algn="just"/>
          <a:r>
            <a:rPr lang="en-US" sz="1400" dirty="0" smtClean="0"/>
            <a:t>Hazard refers to the condition that may create or increase the chance of a loss arising from a given peril. Hazard affects the magnitude and frequency of a loss. The more hazardous conditions are, the higher the chance of loss.  </a:t>
          </a:r>
          <a:endParaRPr lang="en-US" sz="1400" dirty="0"/>
        </a:p>
      </dgm:t>
    </dgm:pt>
    <dgm:pt modelId="{79DAE40E-98DB-4BBE-A3B9-1F5965A08735}" type="parTrans" cxnId="{EB307B14-8708-48FC-B424-4B293D821637}">
      <dgm:prSet/>
      <dgm:spPr/>
      <dgm:t>
        <a:bodyPr/>
        <a:lstStyle/>
        <a:p>
          <a:endParaRPr lang="en-US"/>
        </a:p>
      </dgm:t>
    </dgm:pt>
    <dgm:pt modelId="{852A1060-BBA0-4059-AFC0-E4E2D5E66C38}" type="sibTrans" cxnId="{EB307B14-8708-48FC-B424-4B293D821637}">
      <dgm:prSet/>
      <dgm:spPr/>
      <dgm:t>
        <a:bodyPr/>
        <a:lstStyle/>
        <a:p>
          <a:endParaRPr lang="en-US"/>
        </a:p>
      </dgm:t>
    </dgm:pt>
    <dgm:pt modelId="{11D46BC7-F9E1-4101-8281-77812A756A6F}">
      <dgm:prSet phldrT="[Text]" custT="1"/>
      <dgm:spPr/>
      <dgm:t>
        <a:bodyPr/>
        <a:lstStyle/>
        <a:p>
          <a:pPr algn="ctr"/>
          <a:r>
            <a:rPr lang="en-US" sz="1400" b="1" dirty="0" smtClean="0"/>
            <a:t>Categories of Hazards:- </a:t>
          </a:r>
          <a:r>
            <a:rPr lang="en-US" sz="1400" dirty="0" smtClean="0"/>
            <a:t>                                                                                                         1: Physical Hazard  </a:t>
          </a:r>
        </a:p>
        <a:p>
          <a:pPr algn="ctr"/>
          <a:r>
            <a:rPr lang="en-US" sz="1400" dirty="0" smtClean="0"/>
            <a:t>2: Moral Hazard             </a:t>
          </a:r>
        </a:p>
        <a:p>
          <a:pPr algn="ctr"/>
          <a:r>
            <a:rPr lang="en-US" sz="1400" dirty="0" smtClean="0"/>
            <a:t> 3: Morale Hazard                                                         </a:t>
          </a:r>
          <a:endParaRPr lang="en-US" sz="1400" dirty="0"/>
        </a:p>
      </dgm:t>
    </dgm:pt>
    <dgm:pt modelId="{709B7966-D277-4DEB-9946-29FEBC44AAD5}" type="parTrans" cxnId="{5FFA4A9D-F7C1-4302-AAD0-F00E621DC9C0}">
      <dgm:prSet/>
      <dgm:spPr/>
      <dgm:t>
        <a:bodyPr/>
        <a:lstStyle/>
        <a:p>
          <a:endParaRPr lang="en-US"/>
        </a:p>
      </dgm:t>
    </dgm:pt>
    <dgm:pt modelId="{E3D35339-3D89-44E3-A824-40FDB521AC17}" type="sibTrans" cxnId="{5FFA4A9D-F7C1-4302-AAD0-F00E621DC9C0}">
      <dgm:prSet/>
      <dgm:spPr/>
      <dgm:t>
        <a:bodyPr/>
        <a:lstStyle/>
        <a:p>
          <a:endParaRPr lang="en-US"/>
        </a:p>
      </dgm:t>
    </dgm:pt>
    <dgm:pt modelId="{EB4E41C8-2903-4CA1-B6B5-9F0E63A2C355}" type="pres">
      <dgm:prSet presAssocID="{38643BC5-71AF-415E-ACBA-F87D552A6B57}" presName="Name0" presStyleCnt="0">
        <dgm:presLayoutVars>
          <dgm:dir/>
          <dgm:animLvl val="lvl"/>
          <dgm:resizeHandles val="exact"/>
        </dgm:presLayoutVars>
      </dgm:prSet>
      <dgm:spPr/>
      <dgm:t>
        <a:bodyPr/>
        <a:lstStyle/>
        <a:p>
          <a:endParaRPr lang="en-US"/>
        </a:p>
      </dgm:t>
    </dgm:pt>
    <dgm:pt modelId="{7E6AAC93-77D5-4A69-A4E7-A7C9F3C58BD2}" type="pres">
      <dgm:prSet presAssocID="{789C94D7-0AB2-440D-AF6C-0287936F84DA}" presName="boxAndChildren" presStyleCnt="0"/>
      <dgm:spPr/>
    </dgm:pt>
    <dgm:pt modelId="{731E1015-91E5-47C4-9676-3448121786EA}" type="pres">
      <dgm:prSet presAssocID="{789C94D7-0AB2-440D-AF6C-0287936F84DA}" presName="parentTextBox" presStyleLbl="node1" presStyleIdx="0" presStyleCnt="3"/>
      <dgm:spPr/>
      <dgm:t>
        <a:bodyPr/>
        <a:lstStyle/>
        <a:p>
          <a:endParaRPr lang="en-US"/>
        </a:p>
      </dgm:t>
    </dgm:pt>
    <dgm:pt modelId="{9159949E-8C48-41A6-B9D3-63DB01581E75}" type="pres">
      <dgm:prSet presAssocID="{789C94D7-0AB2-440D-AF6C-0287936F84DA}" presName="entireBox" presStyleLbl="node1" presStyleIdx="0" presStyleCnt="3"/>
      <dgm:spPr/>
      <dgm:t>
        <a:bodyPr/>
        <a:lstStyle/>
        <a:p>
          <a:endParaRPr lang="en-US"/>
        </a:p>
      </dgm:t>
    </dgm:pt>
    <dgm:pt modelId="{BCB60259-EB84-4FCD-9276-6C63A5AB8D09}" type="pres">
      <dgm:prSet presAssocID="{789C94D7-0AB2-440D-AF6C-0287936F84DA}" presName="descendantBox" presStyleCnt="0"/>
      <dgm:spPr/>
    </dgm:pt>
    <dgm:pt modelId="{85E902F0-5038-475E-8A39-D7414BA07718}" type="pres">
      <dgm:prSet presAssocID="{A362D04C-C663-41F3-AF57-5034DCF5755B}" presName="childTextBox" presStyleLbl="fgAccFollowNode1" presStyleIdx="0" presStyleCnt="6" custScaleX="86352" custScaleY="140006">
        <dgm:presLayoutVars>
          <dgm:bulletEnabled val="1"/>
        </dgm:presLayoutVars>
      </dgm:prSet>
      <dgm:spPr/>
      <dgm:t>
        <a:bodyPr/>
        <a:lstStyle/>
        <a:p>
          <a:endParaRPr lang="en-US"/>
        </a:p>
      </dgm:t>
    </dgm:pt>
    <dgm:pt modelId="{D0EC75BA-2E7C-4E7F-B9BA-78A5F556357D}" type="pres">
      <dgm:prSet presAssocID="{11D46BC7-F9E1-4101-8281-77812A756A6F}" presName="childTextBox" presStyleLbl="fgAccFollowNode1" presStyleIdx="1" presStyleCnt="6" custScaleY="169660">
        <dgm:presLayoutVars>
          <dgm:bulletEnabled val="1"/>
        </dgm:presLayoutVars>
      </dgm:prSet>
      <dgm:spPr/>
      <dgm:t>
        <a:bodyPr/>
        <a:lstStyle/>
        <a:p>
          <a:endParaRPr lang="en-US"/>
        </a:p>
      </dgm:t>
    </dgm:pt>
    <dgm:pt modelId="{D1DC65CC-10D8-4C20-A65A-7135C41E6951}" type="pres">
      <dgm:prSet presAssocID="{35B8BC74-8487-4DC1-84C4-F08F5BF68773}" presName="sp" presStyleCnt="0"/>
      <dgm:spPr/>
    </dgm:pt>
    <dgm:pt modelId="{81327644-111C-4938-BFC7-EE8AD86B4A27}" type="pres">
      <dgm:prSet presAssocID="{2F67D4E8-8DC4-4D10-AA19-0C9535E86BA2}" presName="arrowAndChildren" presStyleCnt="0"/>
      <dgm:spPr/>
    </dgm:pt>
    <dgm:pt modelId="{90466794-149D-4D89-8B3D-27248CCD796A}" type="pres">
      <dgm:prSet presAssocID="{2F67D4E8-8DC4-4D10-AA19-0C9535E86BA2}" presName="parentTextArrow" presStyleLbl="node1" presStyleIdx="0" presStyleCnt="3"/>
      <dgm:spPr/>
      <dgm:t>
        <a:bodyPr/>
        <a:lstStyle/>
        <a:p>
          <a:endParaRPr lang="en-US"/>
        </a:p>
      </dgm:t>
    </dgm:pt>
    <dgm:pt modelId="{3EE59EF0-2181-4F22-9618-0953D1D009AE}" type="pres">
      <dgm:prSet presAssocID="{2F67D4E8-8DC4-4D10-AA19-0C9535E86BA2}" presName="arrow" presStyleLbl="node1" presStyleIdx="1" presStyleCnt="3"/>
      <dgm:spPr/>
      <dgm:t>
        <a:bodyPr/>
        <a:lstStyle/>
        <a:p>
          <a:endParaRPr lang="en-US"/>
        </a:p>
      </dgm:t>
    </dgm:pt>
    <dgm:pt modelId="{DFA5A170-E57A-4DEC-B364-5BB2656B11B1}" type="pres">
      <dgm:prSet presAssocID="{2F67D4E8-8DC4-4D10-AA19-0C9535E86BA2}" presName="descendantArrow" presStyleCnt="0"/>
      <dgm:spPr/>
    </dgm:pt>
    <dgm:pt modelId="{5E87AAF1-841B-4ED2-A99F-93D1761E3B7A}" type="pres">
      <dgm:prSet presAssocID="{FA9E7CE1-9CF9-4439-9107-8363E8C5582A}" presName="childTextArrow" presStyleLbl="fgAccFollowNode1" presStyleIdx="2" presStyleCnt="6" custScaleY="139946">
        <dgm:presLayoutVars>
          <dgm:bulletEnabled val="1"/>
        </dgm:presLayoutVars>
      </dgm:prSet>
      <dgm:spPr/>
      <dgm:t>
        <a:bodyPr/>
        <a:lstStyle/>
        <a:p>
          <a:endParaRPr lang="en-US"/>
        </a:p>
      </dgm:t>
    </dgm:pt>
    <dgm:pt modelId="{E6E01EEE-7AA2-4E72-B2D3-BF1373624451}" type="pres">
      <dgm:prSet presAssocID="{4DDDAD4F-10A3-4731-B384-4FBAAE8E11DE}" presName="childTextArrow" presStyleLbl="fgAccFollowNode1" presStyleIdx="3" presStyleCnt="6" custScaleY="143133">
        <dgm:presLayoutVars>
          <dgm:bulletEnabled val="1"/>
        </dgm:presLayoutVars>
      </dgm:prSet>
      <dgm:spPr/>
      <dgm:t>
        <a:bodyPr/>
        <a:lstStyle/>
        <a:p>
          <a:endParaRPr lang="en-US"/>
        </a:p>
      </dgm:t>
    </dgm:pt>
    <dgm:pt modelId="{AAF5FD5A-D373-41E5-BC9B-17D0FCC9F034}" type="pres">
      <dgm:prSet presAssocID="{EBA0A9C3-6E51-4945-ACFD-F7FB7532886E}" presName="sp" presStyleCnt="0"/>
      <dgm:spPr/>
    </dgm:pt>
    <dgm:pt modelId="{A74D17B0-6A83-4DB6-83D0-567938E08E8C}" type="pres">
      <dgm:prSet presAssocID="{DF3C8C92-9D42-480A-852E-07969CF8B2CF}" presName="arrowAndChildren" presStyleCnt="0"/>
      <dgm:spPr/>
    </dgm:pt>
    <dgm:pt modelId="{77141602-9F31-4B0C-B2FF-7A06855384D9}" type="pres">
      <dgm:prSet presAssocID="{DF3C8C92-9D42-480A-852E-07969CF8B2CF}" presName="parentTextArrow" presStyleLbl="node1" presStyleIdx="1" presStyleCnt="3"/>
      <dgm:spPr/>
      <dgm:t>
        <a:bodyPr/>
        <a:lstStyle/>
        <a:p>
          <a:endParaRPr lang="en-US"/>
        </a:p>
      </dgm:t>
    </dgm:pt>
    <dgm:pt modelId="{A38F470B-5F2F-4474-9D45-6887AFE60B7E}" type="pres">
      <dgm:prSet presAssocID="{DF3C8C92-9D42-480A-852E-07969CF8B2CF}" presName="arrow" presStyleLbl="node1" presStyleIdx="2" presStyleCnt="3"/>
      <dgm:spPr/>
      <dgm:t>
        <a:bodyPr/>
        <a:lstStyle/>
        <a:p>
          <a:endParaRPr lang="en-US"/>
        </a:p>
      </dgm:t>
    </dgm:pt>
    <dgm:pt modelId="{F25D1706-55A4-4E2F-8175-704A86500E76}" type="pres">
      <dgm:prSet presAssocID="{DF3C8C92-9D42-480A-852E-07969CF8B2CF}" presName="descendantArrow" presStyleCnt="0"/>
      <dgm:spPr/>
    </dgm:pt>
    <dgm:pt modelId="{1B034501-3DCC-4902-BD38-158CEC8FECF1}" type="pres">
      <dgm:prSet presAssocID="{65BA8585-DC41-4205-ADA1-3FD66150374F}" presName="childTextArrow" presStyleLbl="fgAccFollowNode1" presStyleIdx="4" presStyleCnt="6" custScaleY="149582">
        <dgm:presLayoutVars>
          <dgm:bulletEnabled val="1"/>
        </dgm:presLayoutVars>
      </dgm:prSet>
      <dgm:spPr/>
      <dgm:t>
        <a:bodyPr/>
        <a:lstStyle/>
        <a:p>
          <a:endParaRPr lang="en-US"/>
        </a:p>
      </dgm:t>
    </dgm:pt>
    <dgm:pt modelId="{99A46EAE-5B6A-45A4-8C18-E1F605D91036}" type="pres">
      <dgm:prSet presAssocID="{B5D21101-7851-4CD1-8ED1-C058538CAACB}" presName="childTextArrow" presStyleLbl="fgAccFollowNode1" presStyleIdx="5" presStyleCnt="6" custScaleY="149582">
        <dgm:presLayoutVars>
          <dgm:bulletEnabled val="1"/>
        </dgm:presLayoutVars>
      </dgm:prSet>
      <dgm:spPr/>
      <dgm:t>
        <a:bodyPr/>
        <a:lstStyle/>
        <a:p>
          <a:endParaRPr lang="en-US"/>
        </a:p>
      </dgm:t>
    </dgm:pt>
  </dgm:ptLst>
  <dgm:cxnLst>
    <dgm:cxn modelId="{383156EB-3226-48A5-AD8F-E98C0574C6AE}" type="presOf" srcId="{4DDDAD4F-10A3-4731-B384-4FBAAE8E11DE}" destId="{E6E01EEE-7AA2-4E72-B2D3-BF1373624451}" srcOrd="0" destOrd="0" presId="urn:microsoft.com/office/officeart/2005/8/layout/process4"/>
    <dgm:cxn modelId="{3DA83A11-24F4-40B7-867B-2F5478479017}" type="presOf" srcId="{2F67D4E8-8DC4-4D10-AA19-0C9535E86BA2}" destId="{3EE59EF0-2181-4F22-9618-0953D1D009AE}" srcOrd="1" destOrd="0" presId="urn:microsoft.com/office/officeart/2005/8/layout/process4"/>
    <dgm:cxn modelId="{80178EE1-B0DA-4F59-B4CF-680023334CC1}" srcId="{2F67D4E8-8DC4-4D10-AA19-0C9535E86BA2}" destId="{4DDDAD4F-10A3-4731-B384-4FBAAE8E11DE}" srcOrd="1" destOrd="0" parTransId="{9A2D887B-414B-4D15-B4D8-BBC03F370982}" sibTransId="{9DEF0022-C53B-4C31-9DF4-64ADC3844C62}"/>
    <dgm:cxn modelId="{025FF85A-9693-4A37-86E9-A732326448E5}" srcId="{38643BC5-71AF-415E-ACBA-F87D552A6B57}" destId="{2F67D4E8-8DC4-4D10-AA19-0C9535E86BA2}" srcOrd="1" destOrd="0" parTransId="{3660BF3C-031A-488D-86FC-33334E11C410}" sibTransId="{35B8BC74-8487-4DC1-84C4-F08F5BF68773}"/>
    <dgm:cxn modelId="{F55FFAF3-2975-4986-A5BA-D37CA43F3761}" type="presOf" srcId="{DF3C8C92-9D42-480A-852E-07969CF8B2CF}" destId="{A38F470B-5F2F-4474-9D45-6887AFE60B7E}" srcOrd="1" destOrd="0" presId="urn:microsoft.com/office/officeart/2005/8/layout/process4"/>
    <dgm:cxn modelId="{A291C8BD-D858-400F-BB59-1FE351F2B2E3}" type="presOf" srcId="{789C94D7-0AB2-440D-AF6C-0287936F84DA}" destId="{731E1015-91E5-47C4-9676-3448121786EA}" srcOrd="0" destOrd="0" presId="urn:microsoft.com/office/officeart/2005/8/layout/process4"/>
    <dgm:cxn modelId="{EB307B14-8708-48FC-B424-4B293D821637}" srcId="{789C94D7-0AB2-440D-AF6C-0287936F84DA}" destId="{A362D04C-C663-41F3-AF57-5034DCF5755B}" srcOrd="0" destOrd="0" parTransId="{79DAE40E-98DB-4BBE-A3B9-1F5965A08735}" sibTransId="{852A1060-BBA0-4059-AFC0-E4E2D5E66C38}"/>
    <dgm:cxn modelId="{0A64B419-AED0-4206-BA01-123F68DE88CF}" type="presOf" srcId="{11D46BC7-F9E1-4101-8281-77812A756A6F}" destId="{D0EC75BA-2E7C-4E7F-B9BA-78A5F556357D}" srcOrd="0" destOrd="0" presId="urn:microsoft.com/office/officeart/2005/8/layout/process4"/>
    <dgm:cxn modelId="{3CE6EB1A-29D2-4B6D-B4F1-2232097669BB}" type="presOf" srcId="{789C94D7-0AB2-440D-AF6C-0287936F84DA}" destId="{9159949E-8C48-41A6-B9D3-63DB01581E75}" srcOrd="1" destOrd="0" presId="urn:microsoft.com/office/officeart/2005/8/layout/process4"/>
    <dgm:cxn modelId="{1E787BA3-4EA4-4D9C-BAF2-51B658C9F46C}" type="presOf" srcId="{B5D21101-7851-4CD1-8ED1-C058538CAACB}" destId="{99A46EAE-5B6A-45A4-8C18-E1F605D91036}" srcOrd="0" destOrd="0" presId="urn:microsoft.com/office/officeart/2005/8/layout/process4"/>
    <dgm:cxn modelId="{7B67AEEE-4E6B-4F77-B380-F3623A7D448A}" srcId="{38643BC5-71AF-415E-ACBA-F87D552A6B57}" destId="{789C94D7-0AB2-440D-AF6C-0287936F84DA}" srcOrd="2" destOrd="0" parTransId="{D923DC87-E3F8-4DC3-9512-4E76B1705A70}" sibTransId="{D7F81E87-89D1-46BB-B7C9-9D006E816510}"/>
    <dgm:cxn modelId="{75F42A3D-5735-41DE-A954-F8F3E4C08C78}" type="presOf" srcId="{2F67D4E8-8DC4-4D10-AA19-0C9535E86BA2}" destId="{90466794-149D-4D89-8B3D-27248CCD796A}" srcOrd="0" destOrd="0" presId="urn:microsoft.com/office/officeart/2005/8/layout/process4"/>
    <dgm:cxn modelId="{15AB3419-9487-40D7-A66C-A10B0274F566}" type="presOf" srcId="{65BA8585-DC41-4205-ADA1-3FD66150374F}" destId="{1B034501-3DCC-4902-BD38-158CEC8FECF1}" srcOrd="0" destOrd="0" presId="urn:microsoft.com/office/officeart/2005/8/layout/process4"/>
    <dgm:cxn modelId="{8721623E-FAAD-4A25-AEFF-3385437EECA5}" srcId="{38643BC5-71AF-415E-ACBA-F87D552A6B57}" destId="{DF3C8C92-9D42-480A-852E-07969CF8B2CF}" srcOrd="0" destOrd="0" parTransId="{DF6F2E98-2268-4502-BCCC-E660298CB2E7}" sibTransId="{EBA0A9C3-6E51-4945-ACFD-F7FB7532886E}"/>
    <dgm:cxn modelId="{BCFE37B2-AF3D-471F-9A97-650099212673}" srcId="{DF3C8C92-9D42-480A-852E-07969CF8B2CF}" destId="{B5D21101-7851-4CD1-8ED1-C058538CAACB}" srcOrd="1" destOrd="0" parTransId="{63125F2C-E03D-4549-92E2-01DF7F71D042}" sibTransId="{8819BDCE-201F-4022-8F46-365289121FC5}"/>
    <dgm:cxn modelId="{9E5085B5-73FB-41D9-8E0F-FA5C7B35C63A}" srcId="{2F67D4E8-8DC4-4D10-AA19-0C9535E86BA2}" destId="{FA9E7CE1-9CF9-4439-9107-8363E8C5582A}" srcOrd="0" destOrd="0" parTransId="{53E804E1-1989-4439-8742-98711BFF8939}" sibTransId="{B2D0F4FE-5BE1-468B-BAEA-060AF1807017}"/>
    <dgm:cxn modelId="{5FFA4A9D-F7C1-4302-AAD0-F00E621DC9C0}" srcId="{789C94D7-0AB2-440D-AF6C-0287936F84DA}" destId="{11D46BC7-F9E1-4101-8281-77812A756A6F}" srcOrd="1" destOrd="0" parTransId="{709B7966-D277-4DEB-9946-29FEBC44AAD5}" sibTransId="{E3D35339-3D89-44E3-A824-40FDB521AC17}"/>
    <dgm:cxn modelId="{A0D83DE5-907F-4C07-B7F4-A729E6403189}" type="presOf" srcId="{A362D04C-C663-41F3-AF57-5034DCF5755B}" destId="{85E902F0-5038-475E-8A39-D7414BA07718}" srcOrd="0" destOrd="0" presId="urn:microsoft.com/office/officeart/2005/8/layout/process4"/>
    <dgm:cxn modelId="{2368D915-56ED-4231-A8F1-D9BAEA65677A}" srcId="{DF3C8C92-9D42-480A-852E-07969CF8B2CF}" destId="{65BA8585-DC41-4205-ADA1-3FD66150374F}" srcOrd="0" destOrd="0" parTransId="{06CEBA1D-E1A2-48DA-86EF-547166216BC2}" sibTransId="{4814768E-AF5A-425B-B782-A05B7BE01ECA}"/>
    <dgm:cxn modelId="{1A0D83CE-7576-43AD-B386-8F86D66534D7}" type="presOf" srcId="{FA9E7CE1-9CF9-4439-9107-8363E8C5582A}" destId="{5E87AAF1-841B-4ED2-A99F-93D1761E3B7A}" srcOrd="0" destOrd="0" presId="urn:microsoft.com/office/officeart/2005/8/layout/process4"/>
    <dgm:cxn modelId="{B12ACC93-5AE9-4097-96C1-BFB0C424A53E}" type="presOf" srcId="{DF3C8C92-9D42-480A-852E-07969CF8B2CF}" destId="{77141602-9F31-4B0C-B2FF-7A06855384D9}" srcOrd="0" destOrd="0" presId="urn:microsoft.com/office/officeart/2005/8/layout/process4"/>
    <dgm:cxn modelId="{FECEB0B5-F377-4B7E-BEFA-322FFCC2EDF3}" type="presOf" srcId="{38643BC5-71AF-415E-ACBA-F87D552A6B57}" destId="{EB4E41C8-2903-4CA1-B6B5-9F0E63A2C355}" srcOrd="0" destOrd="0" presId="urn:microsoft.com/office/officeart/2005/8/layout/process4"/>
    <dgm:cxn modelId="{D52EE6D5-A996-4DB5-BF1E-30ED651369D3}" type="presParOf" srcId="{EB4E41C8-2903-4CA1-B6B5-9F0E63A2C355}" destId="{7E6AAC93-77D5-4A69-A4E7-A7C9F3C58BD2}" srcOrd="0" destOrd="0" presId="urn:microsoft.com/office/officeart/2005/8/layout/process4"/>
    <dgm:cxn modelId="{611424AE-6624-4D17-9661-FF210783DEE8}" type="presParOf" srcId="{7E6AAC93-77D5-4A69-A4E7-A7C9F3C58BD2}" destId="{731E1015-91E5-47C4-9676-3448121786EA}" srcOrd="0" destOrd="0" presId="urn:microsoft.com/office/officeart/2005/8/layout/process4"/>
    <dgm:cxn modelId="{6EC57892-93E9-4F67-830D-67019A1964B2}" type="presParOf" srcId="{7E6AAC93-77D5-4A69-A4E7-A7C9F3C58BD2}" destId="{9159949E-8C48-41A6-B9D3-63DB01581E75}" srcOrd="1" destOrd="0" presId="urn:microsoft.com/office/officeart/2005/8/layout/process4"/>
    <dgm:cxn modelId="{7442C1AB-3937-46A4-9F61-216AB0E91C99}" type="presParOf" srcId="{7E6AAC93-77D5-4A69-A4E7-A7C9F3C58BD2}" destId="{BCB60259-EB84-4FCD-9276-6C63A5AB8D09}" srcOrd="2" destOrd="0" presId="urn:microsoft.com/office/officeart/2005/8/layout/process4"/>
    <dgm:cxn modelId="{331D2EBD-848A-4549-96DE-D8F0FBB21DDA}" type="presParOf" srcId="{BCB60259-EB84-4FCD-9276-6C63A5AB8D09}" destId="{85E902F0-5038-475E-8A39-D7414BA07718}" srcOrd="0" destOrd="0" presId="urn:microsoft.com/office/officeart/2005/8/layout/process4"/>
    <dgm:cxn modelId="{941AA1AE-AAB2-4E86-B070-B085B750E9E7}" type="presParOf" srcId="{BCB60259-EB84-4FCD-9276-6C63A5AB8D09}" destId="{D0EC75BA-2E7C-4E7F-B9BA-78A5F556357D}" srcOrd="1" destOrd="0" presId="urn:microsoft.com/office/officeart/2005/8/layout/process4"/>
    <dgm:cxn modelId="{71AA035B-0D56-4F75-AE2C-2FF6A874284F}" type="presParOf" srcId="{EB4E41C8-2903-4CA1-B6B5-9F0E63A2C355}" destId="{D1DC65CC-10D8-4C20-A65A-7135C41E6951}" srcOrd="1" destOrd="0" presId="urn:microsoft.com/office/officeart/2005/8/layout/process4"/>
    <dgm:cxn modelId="{11CB798A-DFDD-4C54-8359-394A16834AD2}" type="presParOf" srcId="{EB4E41C8-2903-4CA1-B6B5-9F0E63A2C355}" destId="{81327644-111C-4938-BFC7-EE8AD86B4A27}" srcOrd="2" destOrd="0" presId="urn:microsoft.com/office/officeart/2005/8/layout/process4"/>
    <dgm:cxn modelId="{A0CFA011-76D9-400B-8BF5-0335C6DBF8F7}" type="presParOf" srcId="{81327644-111C-4938-BFC7-EE8AD86B4A27}" destId="{90466794-149D-4D89-8B3D-27248CCD796A}" srcOrd="0" destOrd="0" presId="urn:microsoft.com/office/officeart/2005/8/layout/process4"/>
    <dgm:cxn modelId="{979C18D7-C0F6-41F7-A802-8A1291E2553D}" type="presParOf" srcId="{81327644-111C-4938-BFC7-EE8AD86B4A27}" destId="{3EE59EF0-2181-4F22-9618-0953D1D009AE}" srcOrd="1" destOrd="0" presId="urn:microsoft.com/office/officeart/2005/8/layout/process4"/>
    <dgm:cxn modelId="{16121A81-C040-45F6-9BF7-B19DD17144F7}" type="presParOf" srcId="{81327644-111C-4938-BFC7-EE8AD86B4A27}" destId="{DFA5A170-E57A-4DEC-B364-5BB2656B11B1}" srcOrd="2" destOrd="0" presId="urn:microsoft.com/office/officeart/2005/8/layout/process4"/>
    <dgm:cxn modelId="{27CB9F5B-0CA7-4FAA-88F4-8F1BB872A90E}" type="presParOf" srcId="{DFA5A170-E57A-4DEC-B364-5BB2656B11B1}" destId="{5E87AAF1-841B-4ED2-A99F-93D1761E3B7A}" srcOrd="0" destOrd="0" presId="urn:microsoft.com/office/officeart/2005/8/layout/process4"/>
    <dgm:cxn modelId="{A75A20E7-52FF-46B8-962A-34150A6905C8}" type="presParOf" srcId="{DFA5A170-E57A-4DEC-B364-5BB2656B11B1}" destId="{E6E01EEE-7AA2-4E72-B2D3-BF1373624451}" srcOrd="1" destOrd="0" presId="urn:microsoft.com/office/officeart/2005/8/layout/process4"/>
    <dgm:cxn modelId="{E1B1DC04-ACC2-48D9-ABDF-C942AEEBD1B9}" type="presParOf" srcId="{EB4E41C8-2903-4CA1-B6B5-9F0E63A2C355}" destId="{AAF5FD5A-D373-41E5-BC9B-17D0FCC9F034}" srcOrd="3" destOrd="0" presId="urn:microsoft.com/office/officeart/2005/8/layout/process4"/>
    <dgm:cxn modelId="{1C88282C-1777-4C97-898C-8AC4665E4BCB}" type="presParOf" srcId="{EB4E41C8-2903-4CA1-B6B5-9F0E63A2C355}" destId="{A74D17B0-6A83-4DB6-83D0-567938E08E8C}" srcOrd="4" destOrd="0" presId="urn:microsoft.com/office/officeart/2005/8/layout/process4"/>
    <dgm:cxn modelId="{19E5C7F9-07A2-4C19-85C2-FD567C6DAA90}" type="presParOf" srcId="{A74D17B0-6A83-4DB6-83D0-567938E08E8C}" destId="{77141602-9F31-4B0C-B2FF-7A06855384D9}" srcOrd="0" destOrd="0" presId="urn:microsoft.com/office/officeart/2005/8/layout/process4"/>
    <dgm:cxn modelId="{A149D0B8-FEEB-42DA-9BED-4EE04821B11C}" type="presParOf" srcId="{A74D17B0-6A83-4DB6-83D0-567938E08E8C}" destId="{A38F470B-5F2F-4474-9D45-6887AFE60B7E}" srcOrd="1" destOrd="0" presId="urn:microsoft.com/office/officeart/2005/8/layout/process4"/>
    <dgm:cxn modelId="{1D288443-11C7-49B6-8B31-E284CAF97AF3}" type="presParOf" srcId="{A74D17B0-6A83-4DB6-83D0-567938E08E8C}" destId="{F25D1706-55A4-4E2F-8175-704A86500E76}" srcOrd="2" destOrd="0" presId="urn:microsoft.com/office/officeart/2005/8/layout/process4"/>
    <dgm:cxn modelId="{94740E86-AE08-4FA6-9352-B53D93485297}" type="presParOf" srcId="{F25D1706-55A4-4E2F-8175-704A86500E76}" destId="{1B034501-3DCC-4902-BD38-158CEC8FECF1}" srcOrd="0" destOrd="0" presId="urn:microsoft.com/office/officeart/2005/8/layout/process4"/>
    <dgm:cxn modelId="{96C9F95A-6A9E-4D38-AD81-468FD4D0EC2E}" type="presParOf" srcId="{F25D1706-55A4-4E2F-8175-704A86500E76}" destId="{99A46EAE-5B6A-45A4-8C18-E1F605D91036}"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2A5880-7BDB-43BA-98C2-9B5C503E65EE}">
      <dsp:nvSpPr>
        <dsp:cNvPr id="0" name=""/>
        <dsp:cNvSpPr/>
      </dsp:nvSpPr>
      <dsp:spPr>
        <a:xfrm>
          <a:off x="0" y="0"/>
          <a:ext cx="8686800" cy="11060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mtClean="0"/>
            <a:t>1. </a:t>
          </a:r>
          <a:r>
            <a:rPr lang="en-US" sz="2000" b="1" kern="1200" dirty="0" smtClean="0"/>
            <a:t>Both Risk and Uncertainty are present:</a:t>
          </a:r>
          <a:endParaRPr lang="en-US" sz="2000" b="1" kern="1200" dirty="0"/>
        </a:p>
        <a:p>
          <a:pPr marL="228600" lvl="1" indent="-228600" algn="l" defTabSz="889000">
            <a:lnSpc>
              <a:spcPct val="90000"/>
            </a:lnSpc>
            <a:spcBef>
              <a:spcPct val="0"/>
            </a:spcBef>
            <a:spcAft>
              <a:spcPct val="15000"/>
            </a:spcAft>
            <a:buChar char="••"/>
          </a:pPr>
          <a:r>
            <a:rPr lang="en-US" sz="2000" kern="1200" dirty="0" smtClean="0"/>
            <a:t>A person may be exposed to risk of disability and may experience uncertainty.</a:t>
          </a:r>
          <a:endParaRPr lang="en-US" sz="2000" kern="1200" dirty="0"/>
        </a:p>
      </dsp:txBody>
      <dsp:txXfrm>
        <a:off x="1875610" y="0"/>
        <a:ext cx="6811189" cy="1106001"/>
      </dsp:txXfrm>
    </dsp:sp>
    <dsp:sp modelId="{34D6E1B7-2826-4F3F-93A2-5994EED0E3A1}">
      <dsp:nvSpPr>
        <dsp:cNvPr id="0" name=""/>
        <dsp:cNvSpPr/>
      </dsp:nvSpPr>
      <dsp:spPr>
        <a:xfrm flipH="1">
          <a:off x="242873" y="0"/>
          <a:ext cx="45727" cy="110600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CF890E-89C6-4F98-87A0-1B065E684773}">
      <dsp:nvSpPr>
        <dsp:cNvPr id="0" name=""/>
        <dsp:cNvSpPr/>
      </dsp:nvSpPr>
      <dsp:spPr>
        <a:xfrm>
          <a:off x="0" y="1058180"/>
          <a:ext cx="8686800" cy="1154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2. </a:t>
          </a:r>
          <a:r>
            <a:rPr lang="en-US" sz="2000" b="1" kern="1200" dirty="0" smtClean="0"/>
            <a:t>Both Risk and Uncertainty are absent:</a:t>
          </a:r>
          <a:endParaRPr lang="en-US" sz="2000" b="1" kern="1200" dirty="0"/>
        </a:p>
        <a:p>
          <a:pPr marL="228600" lvl="1" indent="-228600" algn="l" defTabSz="889000">
            <a:lnSpc>
              <a:spcPct val="90000"/>
            </a:lnSpc>
            <a:spcBef>
              <a:spcPct val="0"/>
            </a:spcBef>
            <a:spcAft>
              <a:spcPct val="15000"/>
            </a:spcAft>
            <a:buChar char="••"/>
          </a:pPr>
          <a:r>
            <a:rPr lang="en-US" sz="2000" kern="1200" dirty="0" smtClean="0"/>
            <a:t>Sailors at present know that the earth is flat.</a:t>
          </a:r>
          <a:endParaRPr lang="en-US" sz="2000" kern="1200" dirty="0"/>
        </a:p>
        <a:p>
          <a:pPr marL="228600" lvl="1" indent="-228600" algn="l" defTabSz="889000">
            <a:lnSpc>
              <a:spcPct val="90000"/>
            </a:lnSpc>
            <a:spcBef>
              <a:spcPct val="0"/>
            </a:spcBef>
            <a:spcAft>
              <a:spcPct val="15000"/>
            </a:spcAft>
            <a:buChar char="••"/>
          </a:pPr>
          <a:r>
            <a:rPr lang="en-US" sz="2000" kern="1200" dirty="0" smtClean="0"/>
            <a:t>There is no possibility of falling of the edge of the earth.</a:t>
          </a:r>
          <a:endParaRPr lang="en-US" sz="2000" kern="1200" dirty="0"/>
        </a:p>
      </dsp:txBody>
      <dsp:txXfrm>
        <a:off x="1875610" y="1058180"/>
        <a:ext cx="6811189" cy="1154596"/>
      </dsp:txXfrm>
    </dsp:sp>
    <dsp:sp modelId="{1422C115-B547-43F7-A400-D7544B7FBE77}">
      <dsp:nvSpPr>
        <dsp:cNvPr id="0" name=""/>
        <dsp:cNvSpPr/>
      </dsp:nvSpPr>
      <dsp:spPr>
        <a:xfrm>
          <a:off x="238426" y="844629"/>
          <a:ext cx="45727" cy="110600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D3A86-6BEA-4140-B707-C10050A28C72}">
      <dsp:nvSpPr>
        <dsp:cNvPr id="0" name=""/>
        <dsp:cNvSpPr/>
      </dsp:nvSpPr>
      <dsp:spPr>
        <a:xfrm>
          <a:off x="0" y="2239887"/>
          <a:ext cx="8686800" cy="1335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3. Risk is present and Uncertainty is absent: </a:t>
          </a:r>
          <a:endParaRPr lang="en-US" sz="1600" b="1" kern="1200" dirty="0"/>
        </a:p>
        <a:p>
          <a:pPr marL="171450" lvl="1" indent="-171450" algn="l" defTabSz="711200">
            <a:lnSpc>
              <a:spcPct val="90000"/>
            </a:lnSpc>
            <a:spcBef>
              <a:spcPct val="0"/>
            </a:spcBef>
            <a:spcAft>
              <a:spcPct val="15000"/>
            </a:spcAft>
            <a:buChar char="••"/>
          </a:pPr>
          <a:r>
            <a:rPr lang="en-US" sz="1600" kern="1200" dirty="0" smtClean="0"/>
            <a:t>The possibility of loss due to interruption of operation by fire. There may be no uncertainty because of failure to recognize the existence of such risk, understatement of the situation or because of preoccupation with other problems.</a:t>
          </a:r>
          <a:endParaRPr lang="en-US" sz="1600" kern="1200" dirty="0"/>
        </a:p>
      </dsp:txBody>
      <dsp:txXfrm>
        <a:off x="1875610" y="2239887"/>
        <a:ext cx="6811189" cy="1335593"/>
      </dsp:txXfrm>
    </dsp:sp>
    <dsp:sp modelId="{E3E11C36-0D4B-4FF9-938A-3D30D2E94850}">
      <dsp:nvSpPr>
        <dsp:cNvPr id="0" name=""/>
        <dsp:cNvSpPr/>
      </dsp:nvSpPr>
      <dsp:spPr>
        <a:xfrm>
          <a:off x="238426" y="1804044"/>
          <a:ext cx="45727" cy="110600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7A11C7-F9D3-4A0F-9D44-F65188BF2E4E}">
      <dsp:nvSpPr>
        <dsp:cNvPr id="0" name=""/>
        <dsp:cNvSpPr/>
      </dsp:nvSpPr>
      <dsp:spPr>
        <a:xfrm>
          <a:off x="0" y="3718293"/>
          <a:ext cx="8686800" cy="154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4. Risk absent and Uncertainty present:</a:t>
          </a:r>
          <a:endParaRPr lang="en-US" sz="2000" b="1" kern="1200" dirty="0"/>
        </a:p>
        <a:p>
          <a:pPr marL="171450" lvl="1" indent="-171450" algn="l" defTabSz="711200">
            <a:lnSpc>
              <a:spcPct val="90000"/>
            </a:lnSpc>
            <a:spcBef>
              <a:spcPct val="0"/>
            </a:spcBef>
            <a:spcAft>
              <a:spcPct val="15000"/>
            </a:spcAft>
            <a:buChar char="••"/>
          </a:pPr>
          <a:r>
            <a:rPr lang="en-US" sz="1600" kern="1200" dirty="0" smtClean="0"/>
            <a:t>An hour ago, a man heard that a plane departing from the airport crashed. The man knows that his wife was scheduled to fly from the airport earlier today, but he does not know whether she was on the plane crashed. Here there is no risk as risk refers to future outcomes. However, there is uncertainty since it related to past, present and future situations.  </a:t>
          </a:r>
          <a:endParaRPr lang="en-US" sz="1600" kern="1200" dirty="0"/>
        </a:p>
        <a:p>
          <a:pPr marL="57150" lvl="1" indent="-57150" algn="l" defTabSz="355600">
            <a:lnSpc>
              <a:spcPct val="90000"/>
            </a:lnSpc>
            <a:spcBef>
              <a:spcPct val="0"/>
            </a:spcBef>
            <a:spcAft>
              <a:spcPct val="15000"/>
            </a:spcAft>
            <a:buChar char="••"/>
          </a:pPr>
          <a:endParaRPr lang="en-US" sz="800" kern="1200" dirty="0"/>
        </a:p>
      </dsp:txBody>
      <dsp:txXfrm>
        <a:off x="1875610" y="3718293"/>
        <a:ext cx="6811189" cy="1548457"/>
      </dsp:txXfrm>
    </dsp:sp>
    <dsp:sp modelId="{5097E8D3-C621-418B-A79B-57BCBCE59DE0}">
      <dsp:nvSpPr>
        <dsp:cNvPr id="0" name=""/>
        <dsp:cNvSpPr/>
      </dsp:nvSpPr>
      <dsp:spPr>
        <a:xfrm flipH="1">
          <a:off x="238426" y="3042432"/>
          <a:ext cx="45727" cy="1106001"/>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560F02-B187-40D8-9A71-092774F5B96F}">
      <dsp:nvSpPr>
        <dsp:cNvPr id="0" name=""/>
        <dsp:cNvSpPr/>
      </dsp:nvSpPr>
      <dsp:spPr>
        <a:xfrm>
          <a:off x="172788" y="0"/>
          <a:ext cx="1255568" cy="5174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The distinction between Risk and Probability.</a:t>
          </a:r>
        </a:p>
      </dsp:txBody>
      <dsp:txXfrm>
        <a:off x="172788" y="0"/>
        <a:ext cx="1255568" cy="5174579"/>
      </dsp:txXfrm>
    </dsp:sp>
    <dsp:sp modelId="{1782B0EB-A155-4E1A-B097-AB6CE6748524}">
      <dsp:nvSpPr>
        <dsp:cNvPr id="0" name=""/>
        <dsp:cNvSpPr/>
      </dsp:nvSpPr>
      <dsp:spPr>
        <a:xfrm>
          <a:off x="1653906" y="3510"/>
          <a:ext cx="1549319" cy="642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Probability</a:t>
          </a:r>
          <a:endParaRPr lang="en-US" sz="1700" kern="1200" dirty="0"/>
        </a:p>
      </dsp:txBody>
      <dsp:txXfrm>
        <a:off x="1653906" y="3510"/>
        <a:ext cx="1549319" cy="642099"/>
      </dsp:txXfrm>
    </dsp:sp>
    <dsp:sp modelId="{39CA1AA1-B580-4B28-8869-11C29B526BD0}">
      <dsp:nvSpPr>
        <dsp:cNvPr id="0" name=""/>
        <dsp:cNvSpPr/>
      </dsp:nvSpPr>
      <dsp:spPr>
        <a:xfrm>
          <a:off x="1808838" y="645610"/>
          <a:ext cx="154931" cy="744107"/>
        </a:xfrm>
        <a:custGeom>
          <a:avLst/>
          <a:gdLst/>
          <a:ahLst/>
          <a:cxnLst/>
          <a:rect l="0" t="0" r="0" b="0"/>
          <a:pathLst>
            <a:path>
              <a:moveTo>
                <a:pt x="0" y="0"/>
              </a:moveTo>
              <a:lnTo>
                <a:pt x="0" y="744107"/>
              </a:lnTo>
              <a:lnTo>
                <a:pt x="154931" y="7441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9DAB2-E912-497D-A94D-09ABF20178AB}">
      <dsp:nvSpPr>
        <dsp:cNvPr id="0" name=""/>
        <dsp:cNvSpPr/>
      </dsp:nvSpPr>
      <dsp:spPr>
        <a:xfrm>
          <a:off x="1963770" y="839275"/>
          <a:ext cx="3175869" cy="11008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n-US" sz="1500" kern="1200" dirty="0" smtClean="0"/>
            <a:t>It refers to the long-run chance of occurrence, or relative frequency of some event. </a:t>
          </a:r>
          <a:endParaRPr lang="en-US" sz="1500" kern="1200" dirty="0"/>
        </a:p>
      </dsp:txBody>
      <dsp:txXfrm>
        <a:off x="1963770" y="839275"/>
        <a:ext cx="3175869" cy="1100884"/>
      </dsp:txXfrm>
    </dsp:sp>
    <dsp:sp modelId="{269C526B-9538-4B36-9962-EDEA494A9400}">
      <dsp:nvSpPr>
        <dsp:cNvPr id="0" name=""/>
        <dsp:cNvSpPr/>
      </dsp:nvSpPr>
      <dsp:spPr>
        <a:xfrm>
          <a:off x="1808838" y="645610"/>
          <a:ext cx="154931" cy="2038660"/>
        </a:xfrm>
        <a:custGeom>
          <a:avLst/>
          <a:gdLst/>
          <a:ahLst/>
          <a:cxnLst/>
          <a:rect l="0" t="0" r="0" b="0"/>
          <a:pathLst>
            <a:path>
              <a:moveTo>
                <a:pt x="0" y="0"/>
              </a:moveTo>
              <a:lnTo>
                <a:pt x="0" y="2038660"/>
              </a:lnTo>
              <a:lnTo>
                <a:pt x="154931" y="20386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25473-C857-4B0F-9EC0-028B650136A5}">
      <dsp:nvSpPr>
        <dsp:cNvPr id="0" name=""/>
        <dsp:cNvSpPr/>
      </dsp:nvSpPr>
      <dsp:spPr>
        <a:xfrm>
          <a:off x="1963770" y="2133824"/>
          <a:ext cx="3176712" cy="1100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n-US" sz="1500" kern="1200" dirty="0" smtClean="0"/>
            <a:t>The probability associated with a certain outcome is the relative likelihood  that outcome will occur.</a:t>
          </a:r>
          <a:endParaRPr lang="en-US" sz="1500" kern="1200" dirty="0"/>
        </a:p>
      </dsp:txBody>
      <dsp:txXfrm>
        <a:off x="1963770" y="2133824"/>
        <a:ext cx="3176712" cy="1100892"/>
      </dsp:txXfrm>
    </dsp:sp>
    <dsp:sp modelId="{0FB748FD-171E-4673-9E37-2C49BC111594}">
      <dsp:nvSpPr>
        <dsp:cNvPr id="0" name=""/>
        <dsp:cNvSpPr/>
      </dsp:nvSpPr>
      <dsp:spPr>
        <a:xfrm>
          <a:off x="1808838" y="645610"/>
          <a:ext cx="154931" cy="3333213"/>
        </a:xfrm>
        <a:custGeom>
          <a:avLst/>
          <a:gdLst/>
          <a:ahLst/>
          <a:cxnLst/>
          <a:rect l="0" t="0" r="0" b="0"/>
          <a:pathLst>
            <a:path>
              <a:moveTo>
                <a:pt x="0" y="0"/>
              </a:moveTo>
              <a:lnTo>
                <a:pt x="0" y="3333213"/>
              </a:lnTo>
              <a:lnTo>
                <a:pt x="154931" y="3333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9AA70-ACAB-4407-80B7-29B2AFC3112A}">
      <dsp:nvSpPr>
        <dsp:cNvPr id="0" name=""/>
        <dsp:cNvSpPr/>
      </dsp:nvSpPr>
      <dsp:spPr>
        <a:xfrm>
          <a:off x="1963770" y="3428381"/>
          <a:ext cx="3155752" cy="11008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n-US" sz="1500" kern="1200" dirty="0" smtClean="0"/>
            <a:t>Probability varies between 0 and 1. if the probability is 0, that outcome will not occur, if the probability is 1, that outcome will occur.</a:t>
          </a:r>
          <a:endParaRPr lang="en-US" sz="1500" kern="1200" dirty="0"/>
        </a:p>
      </dsp:txBody>
      <dsp:txXfrm>
        <a:off x="1963770" y="3428381"/>
        <a:ext cx="3155752" cy="1100884"/>
      </dsp:txXfrm>
    </dsp:sp>
    <dsp:sp modelId="{2E824CAE-CCA5-4DBD-B0BC-25012128222B}">
      <dsp:nvSpPr>
        <dsp:cNvPr id="0" name=""/>
        <dsp:cNvSpPr/>
      </dsp:nvSpPr>
      <dsp:spPr>
        <a:xfrm>
          <a:off x="5217948" y="3510"/>
          <a:ext cx="1549319" cy="660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Risk</a:t>
          </a:r>
          <a:endParaRPr lang="en-US" sz="1700" kern="1200" dirty="0"/>
        </a:p>
      </dsp:txBody>
      <dsp:txXfrm>
        <a:off x="5217948" y="3510"/>
        <a:ext cx="1549319" cy="660397"/>
      </dsp:txXfrm>
    </dsp:sp>
    <dsp:sp modelId="{F5AD25A5-B246-4B28-9271-CDDE4C2116C9}">
      <dsp:nvSpPr>
        <dsp:cNvPr id="0" name=""/>
        <dsp:cNvSpPr/>
      </dsp:nvSpPr>
      <dsp:spPr>
        <a:xfrm>
          <a:off x="5372880" y="663907"/>
          <a:ext cx="154931" cy="762575"/>
        </a:xfrm>
        <a:custGeom>
          <a:avLst/>
          <a:gdLst/>
          <a:ahLst/>
          <a:cxnLst/>
          <a:rect l="0" t="0" r="0" b="0"/>
          <a:pathLst>
            <a:path>
              <a:moveTo>
                <a:pt x="0" y="0"/>
              </a:moveTo>
              <a:lnTo>
                <a:pt x="0" y="762575"/>
              </a:lnTo>
              <a:lnTo>
                <a:pt x="154931" y="762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08392-F5C0-4A1D-9A0C-6C86A2E4F74B}">
      <dsp:nvSpPr>
        <dsp:cNvPr id="0" name=""/>
        <dsp:cNvSpPr/>
      </dsp:nvSpPr>
      <dsp:spPr>
        <a:xfrm>
          <a:off x="5527812" y="857572"/>
          <a:ext cx="3015136" cy="1137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n-US" sz="1500" kern="1200" dirty="0" smtClean="0"/>
            <a:t>It is a concept in relative variation. (objective risk)</a:t>
          </a:r>
          <a:endParaRPr lang="en-US" sz="1500" kern="1200" dirty="0"/>
        </a:p>
      </dsp:txBody>
      <dsp:txXfrm>
        <a:off x="5527812" y="857572"/>
        <a:ext cx="3015136" cy="1137820"/>
      </dsp:txXfrm>
    </dsp:sp>
    <dsp:sp modelId="{88A5C296-C2BD-4009-8956-240849096459}">
      <dsp:nvSpPr>
        <dsp:cNvPr id="0" name=""/>
        <dsp:cNvSpPr/>
      </dsp:nvSpPr>
      <dsp:spPr>
        <a:xfrm>
          <a:off x="5372880" y="663907"/>
          <a:ext cx="154931" cy="2120301"/>
        </a:xfrm>
        <a:custGeom>
          <a:avLst/>
          <a:gdLst/>
          <a:ahLst/>
          <a:cxnLst/>
          <a:rect l="0" t="0" r="0" b="0"/>
          <a:pathLst>
            <a:path>
              <a:moveTo>
                <a:pt x="0" y="0"/>
              </a:moveTo>
              <a:lnTo>
                <a:pt x="0" y="2120301"/>
              </a:lnTo>
              <a:lnTo>
                <a:pt x="154931" y="2120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96532-BDF3-452E-8F32-72A16BB36A90}">
      <dsp:nvSpPr>
        <dsp:cNvPr id="0" name=""/>
        <dsp:cNvSpPr/>
      </dsp:nvSpPr>
      <dsp:spPr>
        <a:xfrm>
          <a:off x="5527812" y="2189057"/>
          <a:ext cx="3071779" cy="11903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n-US" sz="1500" kern="1200" dirty="0" smtClean="0"/>
            <a:t>It refers to the variation in the possible outcomes. This means that risk depends on the entire probability distribution. It indicates the concept of variability.</a:t>
          </a:r>
          <a:endParaRPr lang="en-US" sz="1500" kern="1200" dirty="0"/>
        </a:p>
      </dsp:txBody>
      <dsp:txXfrm>
        <a:off x="5527812" y="2189057"/>
        <a:ext cx="3071779" cy="119030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560F02-B187-40D8-9A71-092774F5B96F}">
      <dsp:nvSpPr>
        <dsp:cNvPr id="0" name=""/>
        <dsp:cNvSpPr/>
      </dsp:nvSpPr>
      <dsp:spPr>
        <a:xfrm>
          <a:off x="600605" y="0"/>
          <a:ext cx="1456796" cy="5181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The distinction between Risk and Probability.</a:t>
          </a:r>
        </a:p>
      </dsp:txBody>
      <dsp:txXfrm>
        <a:off x="600605" y="0"/>
        <a:ext cx="1456796" cy="5181596"/>
      </dsp:txXfrm>
    </dsp:sp>
    <dsp:sp modelId="{1782B0EB-A155-4E1A-B097-AB6CE6748524}">
      <dsp:nvSpPr>
        <dsp:cNvPr id="0" name=""/>
        <dsp:cNvSpPr/>
      </dsp:nvSpPr>
      <dsp:spPr>
        <a:xfrm>
          <a:off x="2435307" y="1"/>
          <a:ext cx="2595860" cy="840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Probability</a:t>
          </a:r>
          <a:endParaRPr lang="en-US" sz="2000" kern="1200" dirty="0"/>
        </a:p>
      </dsp:txBody>
      <dsp:txXfrm>
        <a:off x="2435307" y="1"/>
        <a:ext cx="2595860" cy="840734"/>
      </dsp:txXfrm>
    </dsp:sp>
    <dsp:sp modelId="{1DA0AE6E-6BB7-4EA5-B338-651CA554B181}">
      <dsp:nvSpPr>
        <dsp:cNvPr id="0" name=""/>
        <dsp:cNvSpPr/>
      </dsp:nvSpPr>
      <dsp:spPr>
        <a:xfrm>
          <a:off x="2694893" y="840735"/>
          <a:ext cx="259586" cy="973447"/>
        </a:xfrm>
        <a:custGeom>
          <a:avLst/>
          <a:gdLst/>
          <a:ahLst/>
          <a:cxnLst/>
          <a:rect l="0" t="0" r="0" b="0"/>
          <a:pathLst>
            <a:path>
              <a:moveTo>
                <a:pt x="0" y="0"/>
              </a:moveTo>
              <a:lnTo>
                <a:pt x="0" y="973447"/>
              </a:lnTo>
              <a:lnTo>
                <a:pt x="259586" y="9734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00D2A-F312-45E8-9DD3-ADEDC0CBF579}">
      <dsp:nvSpPr>
        <dsp:cNvPr id="0" name=""/>
        <dsp:cNvSpPr/>
      </dsp:nvSpPr>
      <dsp:spPr>
        <a:xfrm>
          <a:off x="2954479" y="1165218"/>
          <a:ext cx="5278733" cy="12979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n-US" sz="2000" kern="1200" dirty="0" smtClean="0"/>
            <a:t>Probabilities are generally assigned to events that are expected to happen in the future. This events may occur in equal or different chance of occurrence. </a:t>
          </a:r>
          <a:endParaRPr lang="en-US" sz="2000" kern="1200" dirty="0"/>
        </a:p>
      </dsp:txBody>
      <dsp:txXfrm>
        <a:off x="2954479" y="1165218"/>
        <a:ext cx="5278733" cy="1297930"/>
      </dsp:txXfrm>
    </dsp:sp>
    <dsp:sp modelId="{0EB831DE-9BCE-4EAC-9284-7DD5BBF938F0}">
      <dsp:nvSpPr>
        <dsp:cNvPr id="0" name=""/>
        <dsp:cNvSpPr/>
      </dsp:nvSpPr>
      <dsp:spPr>
        <a:xfrm>
          <a:off x="2694893" y="840735"/>
          <a:ext cx="259586" cy="2595860"/>
        </a:xfrm>
        <a:custGeom>
          <a:avLst/>
          <a:gdLst/>
          <a:ahLst/>
          <a:cxnLst/>
          <a:rect l="0" t="0" r="0" b="0"/>
          <a:pathLst>
            <a:path>
              <a:moveTo>
                <a:pt x="0" y="0"/>
              </a:moveTo>
              <a:lnTo>
                <a:pt x="0" y="2595860"/>
              </a:lnTo>
              <a:lnTo>
                <a:pt x="259586" y="25958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33BBC-FC28-4E09-BDC6-2D16F6E814C3}">
      <dsp:nvSpPr>
        <dsp:cNvPr id="0" name=""/>
        <dsp:cNvSpPr/>
      </dsp:nvSpPr>
      <dsp:spPr>
        <a:xfrm>
          <a:off x="2954479" y="2787631"/>
          <a:ext cx="5402774" cy="12979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n-US" sz="2000" kern="1200" dirty="0" smtClean="0"/>
            <a:t>The weights given to each possible event may depend on prior knowledge, past experience, statistical or mathematical estimation of relevant data or psychological belief. </a:t>
          </a:r>
          <a:endParaRPr lang="en-US" sz="2000" kern="1200" dirty="0"/>
        </a:p>
      </dsp:txBody>
      <dsp:txXfrm>
        <a:off x="2954479" y="2787631"/>
        <a:ext cx="5402774" cy="12979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59949E-8C48-41A6-B9D3-63DB01581E75}">
      <dsp:nvSpPr>
        <dsp:cNvPr id="0" name=""/>
        <dsp:cNvSpPr/>
      </dsp:nvSpPr>
      <dsp:spPr>
        <a:xfrm>
          <a:off x="0" y="3603413"/>
          <a:ext cx="8229600" cy="11826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Hazard</a:t>
          </a:r>
          <a:endParaRPr lang="en-US" sz="2200" kern="1200" dirty="0"/>
        </a:p>
      </dsp:txBody>
      <dsp:txXfrm>
        <a:off x="0" y="3603413"/>
        <a:ext cx="8229600" cy="638617"/>
      </dsp:txXfrm>
    </dsp:sp>
    <dsp:sp modelId="{85E902F0-5038-475E-8A39-D7414BA07718}">
      <dsp:nvSpPr>
        <dsp:cNvPr id="0" name=""/>
        <dsp:cNvSpPr/>
      </dsp:nvSpPr>
      <dsp:spPr>
        <a:xfrm>
          <a:off x="3727" y="4109560"/>
          <a:ext cx="3809987" cy="761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n-US" sz="1400" kern="1200" dirty="0" smtClean="0"/>
            <a:t>Hazard refers to the condition that may create or increase the chance of a loss arising from a given peril. Hazard affects the magnitude and frequency of a loss. The more hazardous conditions are, the higher the chance of loss.  </a:t>
          </a:r>
          <a:endParaRPr lang="en-US" sz="1400" kern="1200" dirty="0"/>
        </a:p>
      </dsp:txBody>
      <dsp:txXfrm>
        <a:off x="3727" y="4109560"/>
        <a:ext cx="3809987" cy="761643"/>
      </dsp:txXfrm>
    </dsp:sp>
    <dsp:sp modelId="{D0EC75BA-2E7C-4E7F-B9BA-78A5F556357D}">
      <dsp:nvSpPr>
        <dsp:cNvPr id="0" name=""/>
        <dsp:cNvSpPr/>
      </dsp:nvSpPr>
      <dsp:spPr>
        <a:xfrm>
          <a:off x="3813714" y="4028900"/>
          <a:ext cx="4412158" cy="9229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smtClean="0"/>
            <a:t>Categories of Hazards:- </a:t>
          </a:r>
          <a:r>
            <a:rPr lang="en-US" sz="1400" kern="1200" dirty="0" smtClean="0"/>
            <a:t>                                                                                                         1: Physical Hazard  </a:t>
          </a:r>
        </a:p>
        <a:p>
          <a:pPr lvl="0" algn="ctr" defTabSz="622300">
            <a:lnSpc>
              <a:spcPct val="90000"/>
            </a:lnSpc>
            <a:spcBef>
              <a:spcPct val="0"/>
            </a:spcBef>
            <a:spcAft>
              <a:spcPct val="35000"/>
            </a:spcAft>
          </a:pPr>
          <a:r>
            <a:rPr lang="en-US" sz="1400" kern="1200" dirty="0" smtClean="0"/>
            <a:t>2: Moral Hazard             </a:t>
          </a:r>
        </a:p>
        <a:p>
          <a:pPr lvl="0" algn="ctr" defTabSz="622300">
            <a:lnSpc>
              <a:spcPct val="90000"/>
            </a:lnSpc>
            <a:spcBef>
              <a:spcPct val="0"/>
            </a:spcBef>
            <a:spcAft>
              <a:spcPct val="35000"/>
            </a:spcAft>
          </a:pPr>
          <a:r>
            <a:rPr lang="en-US" sz="1400" kern="1200" dirty="0" smtClean="0"/>
            <a:t> 3: Morale Hazard                                                         </a:t>
          </a:r>
          <a:endParaRPr lang="en-US" sz="1400" kern="1200" dirty="0"/>
        </a:p>
      </dsp:txBody>
      <dsp:txXfrm>
        <a:off x="3813714" y="4028900"/>
        <a:ext cx="4412158" cy="922963"/>
      </dsp:txXfrm>
    </dsp:sp>
    <dsp:sp modelId="{3EE59EF0-2181-4F22-9618-0953D1D009AE}">
      <dsp:nvSpPr>
        <dsp:cNvPr id="0" name=""/>
        <dsp:cNvSpPr/>
      </dsp:nvSpPr>
      <dsp:spPr>
        <a:xfrm rot="10800000">
          <a:off x="0" y="1802274"/>
          <a:ext cx="8229600" cy="181887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Peril</a:t>
          </a:r>
          <a:endParaRPr lang="en-US" sz="2200" kern="1200" dirty="0"/>
        </a:p>
      </dsp:txBody>
      <dsp:txXfrm>
        <a:off x="0" y="1802274"/>
        <a:ext cx="8229600" cy="638426"/>
      </dsp:txXfrm>
    </dsp:sp>
    <dsp:sp modelId="{5E87AAF1-841B-4ED2-A99F-93D1761E3B7A}">
      <dsp:nvSpPr>
        <dsp:cNvPr id="0" name=""/>
        <dsp:cNvSpPr/>
      </dsp:nvSpPr>
      <dsp:spPr>
        <a:xfrm>
          <a:off x="0" y="2332078"/>
          <a:ext cx="4114799" cy="7610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n-US" sz="1400" kern="1200" dirty="0" smtClean="0"/>
            <a:t>Peril refers to the specific cause of a loss. Therefore, the sources or causes of a loss  is called  a peril.</a:t>
          </a:r>
          <a:endParaRPr lang="en-US" sz="1400" kern="1200" dirty="0"/>
        </a:p>
      </dsp:txBody>
      <dsp:txXfrm>
        <a:off x="0" y="2332078"/>
        <a:ext cx="4114799" cy="761088"/>
      </dsp:txXfrm>
    </dsp:sp>
    <dsp:sp modelId="{E6E01EEE-7AA2-4E72-B2D3-BF1373624451}">
      <dsp:nvSpPr>
        <dsp:cNvPr id="0" name=""/>
        <dsp:cNvSpPr/>
      </dsp:nvSpPr>
      <dsp:spPr>
        <a:xfrm>
          <a:off x="4114800" y="2323412"/>
          <a:ext cx="4114799" cy="7784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Example; fire, windstorm, theft, explosion, flood etc.</a:t>
          </a:r>
          <a:endParaRPr lang="en-US" sz="1400" kern="1200" dirty="0"/>
        </a:p>
      </dsp:txBody>
      <dsp:txXfrm>
        <a:off x="4114800" y="2323412"/>
        <a:ext cx="4114799" cy="778420"/>
      </dsp:txXfrm>
    </dsp:sp>
    <dsp:sp modelId="{A38F470B-5F2F-4474-9D45-6887AFE60B7E}">
      <dsp:nvSpPr>
        <dsp:cNvPr id="0" name=""/>
        <dsp:cNvSpPr/>
      </dsp:nvSpPr>
      <dsp:spPr>
        <a:xfrm rot="10800000">
          <a:off x="0" y="1135"/>
          <a:ext cx="8229600" cy="181887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Risk</a:t>
          </a:r>
          <a:endParaRPr lang="en-US" sz="2200" kern="1200" dirty="0"/>
        </a:p>
      </dsp:txBody>
      <dsp:txXfrm>
        <a:off x="0" y="1135"/>
        <a:ext cx="8229600" cy="638426"/>
      </dsp:txXfrm>
    </dsp:sp>
    <dsp:sp modelId="{1B034501-3DCC-4902-BD38-158CEC8FECF1}">
      <dsp:nvSpPr>
        <dsp:cNvPr id="0" name=""/>
        <dsp:cNvSpPr/>
      </dsp:nvSpPr>
      <dsp:spPr>
        <a:xfrm>
          <a:off x="0" y="504737"/>
          <a:ext cx="4114799" cy="8134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n-US" sz="1400" kern="1200" dirty="0" smtClean="0"/>
            <a:t>Risk can be defined as a measurable uncertainty that can be determined by objective analysis based on prior experience or via calculation.</a:t>
          </a:r>
          <a:endParaRPr lang="en-US" sz="1400" kern="1200" dirty="0"/>
        </a:p>
      </dsp:txBody>
      <dsp:txXfrm>
        <a:off x="0" y="504737"/>
        <a:ext cx="4114799" cy="813493"/>
      </dsp:txXfrm>
    </dsp:sp>
    <dsp:sp modelId="{99A46EAE-5B6A-45A4-8C18-E1F605D91036}">
      <dsp:nvSpPr>
        <dsp:cNvPr id="0" name=""/>
        <dsp:cNvSpPr/>
      </dsp:nvSpPr>
      <dsp:spPr>
        <a:xfrm>
          <a:off x="4114800" y="504737"/>
          <a:ext cx="4114799" cy="8134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n-US" sz="1400" kern="1200" dirty="0" smtClean="0"/>
            <a:t>Risk is a combination of hazards and is measured by probability. It is a state of the world.</a:t>
          </a:r>
          <a:endParaRPr lang="en-US" sz="1400" kern="1200" dirty="0"/>
        </a:p>
      </dsp:txBody>
      <dsp:txXfrm>
        <a:off x="4114800" y="504737"/>
        <a:ext cx="4114799" cy="81349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C13CC3-760D-4220-B813-63A45C03331B}" type="datetimeFigureOut">
              <a:rPr lang="en-US" smtClean="0"/>
              <a:pPr/>
              <a:t>4/23/2020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01C858-753D-4645-8A1F-9D47D06776F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CD760-04CC-4F00-BEEC-28BD57BF9287}" type="datetimeFigureOut">
              <a:rPr lang="en-US" smtClean="0"/>
              <a:pPr/>
              <a:t>4/23/2020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A7730-EA34-485E-B1F4-63BBB002EC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Lecturer: </a:t>
            </a:r>
            <a:r>
              <a:rPr lang="en-US" dirty="0" err="1" smtClean="0"/>
              <a:t>Furtuna</a:t>
            </a:r>
            <a:r>
              <a:rPr lang="en-US" dirty="0" smtClean="0"/>
              <a:t> </a:t>
            </a:r>
            <a:r>
              <a:rPr lang="en-US" dirty="0" err="1" smtClean="0"/>
              <a:t>Birhabu</a:t>
            </a:r>
            <a:endParaRPr lang="en-US" dirty="0"/>
          </a:p>
        </p:txBody>
      </p:sp>
      <p:sp>
        <p:nvSpPr>
          <p:cNvPr id="4" name="Slide Number Placeholder 3"/>
          <p:cNvSpPr>
            <a:spLocks noGrp="1"/>
          </p:cNvSpPr>
          <p:nvPr>
            <p:ph type="sldNum" sz="quarter" idx="10"/>
          </p:nvPr>
        </p:nvSpPr>
        <p:spPr/>
        <p:txBody>
          <a:bodyPr/>
          <a:lstStyle/>
          <a:p>
            <a:fld id="{175A7730-EA34-485E-B1F4-63BBB002EC8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5DA304-5B60-4FDD-BCE3-BEA468D2F9B8}" type="datetime1">
              <a:rPr lang="en-US" smtClean="0"/>
              <a:t>4/23/2020</a:t>
            </a:fld>
            <a:endParaRPr lang="en-US"/>
          </a:p>
        </p:txBody>
      </p:sp>
      <p:sp>
        <p:nvSpPr>
          <p:cNvPr id="19" name="Footer Placeholder 18"/>
          <p:cNvSpPr>
            <a:spLocks noGrp="1"/>
          </p:cNvSpPr>
          <p:nvPr>
            <p:ph type="ftr" sz="quarter" idx="11"/>
          </p:nvPr>
        </p:nvSpPr>
        <p:spPr/>
        <p:txBody>
          <a:bodyPr/>
          <a:lstStyle/>
          <a:p>
            <a:r>
              <a:rPr lang="en-US" smtClean="0"/>
              <a:t>By: YT</a:t>
            </a:r>
            <a:endParaRPr lang="en-US"/>
          </a:p>
        </p:txBody>
      </p:sp>
      <p:sp>
        <p:nvSpPr>
          <p:cNvPr id="27" name="Slide Number Placeholder 26"/>
          <p:cNvSpPr>
            <a:spLocks noGrp="1"/>
          </p:cNvSpPr>
          <p:nvPr>
            <p:ph type="sldNum" sz="quarter" idx="12"/>
          </p:nvPr>
        </p:nvSpPr>
        <p:spPr/>
        <p:txBody>
          <a:bodyPr/>
          <a:lstStyle/>
          <a:p>
            <a:fld id="{16B243DA-A80A-4ED9-BEF0-8548F0DDAE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9E129A-0A28-47F7-8861-8B72DE4A4550}" type="datetime1">
              <a:rPr lang="en-US" smtClean="0"/>
              <a:t>4/23/2020</a:t>
            </a:fld>
            <a:endParaRPr lang="en-US"/>
          </a:p>
        </p:txBody>
      </p:sp>
      <p:sp>
        <p:nvSpPr>
          <p:cNvPr id="5" name="Footer Placeholder 4"/>
          <p:cNvSpPr>
            <a:spLocks noGrp="1"/>
          </p:cNvSpPr>
          <p:nvPr>
            <p:ph type="ftr" sz="quarter" idx="11"/>
          </p:nvPr>
        </p:nvSpPr>
        <p:spPr/>
        <p:txBody>
          <a:bodyPr/>
          <a:lstStyle/>
          <a:p>
            <a:r>
              <a:rPr lang="en-US" smtClean="0"/>
              <a:t>By: YT</a:t>
            </a:r>
            <a:endParaRPr lang="en-US"/>
          </a:p>
        </p:txBody>
      </p:sp>
      <p:sp>
        <p:nvSpPr>
          <p:cNvPr id="6" name="Slide Number Placeholder 5"/>
          <p:cNvSpPr>
            <a:spLocks noGrp="1"/>
          </p:cNvSpPr>
          <p:nvPr>
            <p:ph type="sldNum" sz="quarter" idx="12"/>
          </p:nvPr>
        </p:nvSpPr>
        <p:spPr/>
        <p:txBody>
          <a:bodyPr/>
          <a:lstStyle/>
          <a:p>
            <a:fld id="{16B243DA-A80A-4ED9-BEF0-8548F0DDAE70}"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87BE46-1B10-4C53-8A79-EAF36C566FF5}" type="datetime1">
              <a:rPr lang="en-US" smtClean="0"/>
              <a:t>4/23/2020</a:t>
            </a:fld>
            <a:endParaRPr lang="en-US"/>
          </a:p>
        </p:txBody>
      </p:sp>
      <p:sp>
        <p:nvSpPr>
          <p:cNvPr id="5" name="Footer Placeholder 4"/>
          <p:cNvSpPr>
            <a:spLocks noGrp="1"/>
          </p:cNvSpPr>
          <p:nvPr>
            <p:ph type="ftr" sz="quarter" idx="11"/>
          </p:nvPr>
        </p:nvSpPr>
        <p:spPr/>
        <p:txBody>
          <a:bodyPr/>
          <a:lstStyle/>
          <a:p>
            <a:r>
              <a:rPr lang="en-US" smtClean="0"/>
              <a:t>By: YT</a:t>
            </a:r>
            <a:endParaRPr lang="en-US"/>
          </a:p>
        </p:txBody>
      </p:sp>
      <p:sp>
        <p:nvSpPr>
          <p:cNvPr id="6" name="Slide Number Placeholder 5"/>
          <p:cNvSpPr>
            <a:spLocks noGrp="1"/>
          </p:cNvSpPr>
          <p:nvPr>
            <p:ph type="sldNum" sz="quarter" idx="12"/>
          </p:nvPr>
        </p:nvSpPr>
        <p:spPr/>
        <p:txBody>
          <a:bodyPr/>
          <a:lstStyle/>
          <a:p>
            <a:fld id="{16B243DA-A80A-4ED9-BEF0-8548F0DDAE70}"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FF9C58-BB25-4834-BFD2-8A517E5E89C7}" type="datetime1">
              <a:rPr lang="en-US" smtClean="0"/>
              <a:t>4/23/2020</a:t>
            </a:fld>
            <a:endParaRPr lang="en-US"/>
          </a:p>
        </p:txBody>
      </p:sp>
      <p:sp>
        <p:nvSpPr>
          <p:cNvPr id="5" name="Footer Placeholder 4"/>
          <p:cNvSpPr>
            <a:spLocks noGrp="1"/>
          </p:cNvSpPr>
          <p:nvPr>
            <p:ph type="ftr" sz="quarter" idx="11"/>
          </p:nvPr>
        </p:nvSpPr>
        <p:spPr/>
        <p:txBody>
          <a:bodyPr/>
          <a:lstStyle/>
          <a:p>
            <a:r>
              <a:rPr lang="en-US" smtClean="0"/>
              <a:t>By: YT</a:t>
            </a:r>
            <a:endParaRPr lang="en-US"/>
          </a:p>
        </p:txBody>
      </p:sp>
      <p:sp>
        <p:nvSpPr>
          <p:cNvPr id="6" name="Slide Number Placeholder 5"/>
          <p:cNvSpPr>
            <a:spLocks noGrp="1"/>
          </p:cNvSpPr>
          <p:nvPr>
            <p:ph type="sldNum" sz="quarter" idx="12"/>
          </p:nvPr>
        </p:nvSpPr>
        <p:spPr/>
        <p:txBody>
          <a:bodyPr/>
          <a:lstStyle/>
          <a:p>
            <a:fld id="{16B243DA-A80A-4ED9-BEF0-8548F0DDAE70}"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3691B1-B3D1-486C-BCF8-C6C1826B5E48}" type="datetime1">
              <a:rPr lang="en-US" smtClean="0"/>
              <a:t>4/23/2020</a:t>
            </a:fld>
            <a:endParaRPr lang="en-US"/>
          </a:p>
        </p:txBody>
      </p:sp>
      <p:sp>
        <p:nvSpPr>
          <p:cNvPr id="5" name="Footer Placeholder 4"/>
          <p:cNvSpPr>
            <a:spLocks noGrp="1"/>
          </p:cNvSpPr>
          <p:nvPr>
            <p:ph type="ftr" sz="quarter" idx="11"/>
          </p:nvPr>
        </p:nvSpPr>
        <p:spPr/>
        <p:txBody>
          <a:bodyPr/>
          <a:lstStyle/>
          <a:p>
            <a:r>
              <a:rPr lang="en-US" smtClean="0"/>
              <a:t>By: YT</a:t>
            </a:r>
            <a:endParaRPr lang="en-US"/>
          </a:p>
        </p:txBody>
      </p:sp>
      <p:sp>
        <p:nvSpPr>
          <p:cNvPr id="6" name="Slide Number Placeholder 5"/>
          <p:cNvSpPr>
            <a:spLocks noGrp="1"/>
          </p:cNvSpPr>
          <p:nvPr>
            <p:ph type="sldNum" sz="quarter" idx="12"/>
          </p:nvPr>
        </p:nvSpPr>
        <p:spPr/>
        <p:txBody>
          <a:bodyPr/>
          <a:lstStyle/>
          <a:p>
            <a:fld id="{16B243DA-A80A-4ED9-BEF0-8548F0DDAE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38735E-5B19-4A20-B2D9-26B538640D67}" type="datetime1">
              <a:rPr lang="en-US" smtClean="0"/>
              <a:t>4/23/2020</a:t>
            </a:fld>
            <a:endParaRPr lang="en-US"/>
          </a:p>
        </p:txBody>
      </p:sp>
      <p:sp>
        <p:nvSpPr>
          <p:cNvPr id="6" name="Footer Placeholder 5"/>
          <p:cNvSpPr>
            <a:spLocks noGrp="1"/>
          </p:cNvSpPr>
          <p:nvPr>
            <p:ph type="ftr" sz="quarter" idx="11"/>
          </p:nvPr>
        </p:nvSpPr>
        <p:spPr/>
        <p:txBody>
          <a:bodyPr/>
          <a:lstStyle/>
          <a:p>
            <a:r>
              <a:rPr lang="en-US" smtClean="0"/>
              <a:t>By: YT</a:t>
            </a:r>
            <a:endParaRPr lang="en-US"/>
          </a:p>
        </p:txBody>
      </p:sp>
      <p:sp>
        <p:nvSpPr>
          <p:cNvPr id="7" name="Slide Number Placeholder 6"/>
          <p:cNvSpPr>
            <a:spLocks noGrp="1"/>
          </p:cNvSpPr>
          <p:nvPr>
            <p:ph type="sldNum" sz="quarter" idx="12"/>
          </p:nvPr>
        </p:nvSpPr>
        <p:spPr/>
        <p:txBody>
          <a:bodyPr/>
          <a:lstStyle/>
          <a:p>
            <a:fld id="{16B243DA-A80A-4ED9-BEF0-8548F0DDAE70}"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1E53A5-E4B0-4B4F-BF09-0E9721FF8EAE}" type="datetime1">
              <a:rPr lang="en-US" smtClean="0"/>
              <a:t>4/23/2020</a:t>
            </a:fld>
            <a:endParaRPr lang="en-US"/>
          </a:p>
        </p:txBody>
      </p:sp>
      <p:sp>
        <p:nvSpPr>
          <p:cNvPr id="8" name="Footer Placeholder 7"/>
          <p:cNvSpPr>
            <a:spLocks noGrp="1"/>
          </p:cNvSpPr>
          <p:nvPr>
            <p:ph type="ftr" sz="quarter" idx="11"/>
          </p:nvPr>
        </p:nvSpPr>
        <p:spPr/>
        <p:txBody>
          <a:bodyPr/>
          <a:lstStyle/>
          <a:p>
            <a:r>
              <a:rPr lang="en-US" smtClean="0"/>
              <a:t>By: YT</a:t>
            </a:r>
            <a:endParaRPr lang="en-US"/>
          </a:p>
        </p:txBody>
      </p:sp>
      <p:sp>
        <p:nvSpPr>
          <p:cNvPr id="9" name="Slide Number Placeholder 8"/>
          <p:cNvSpPr>
            <a:spLocks noGrp="1"/>
          </p:cNvSpPr>
          <p:nvPr>
            <p:ph type="sldNum" sz="quarter" idx="12"/>
          </p:nvPr>
        </p:nvSpPr>
        <p:spPr/>
        <p:txBody>
          <a:bodyPr/>
          <a:lstStyle/>
          <a:p>
            <a:fld id="{16B243DA-A80A-4ED9-BEF0-8548F0DDAE70}" type="slidenum">
              <a:rPr lang="en-US" smtClean="0"/>
              <a:pPr/>
              <a:t>‹#›</a:t>
            </a:fld>
            <a:endParaRPr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6E77E2-382D-4749-8A62-1542A0880DAE}" type="datetime1">
              <a:rPr lang="en-US" smtClean="0"/>
              <a:t>4/23/2020</a:t>
            </a:fld>
            <a:endParaRPr lang="en-US"/>
          </a:p>
        </p:txBody>
      </p:sp>
      <p:sp>
        <p:nvSpPr>
          <p:cNvPr id="4" name="Footer Placeholder 3"/>
          <p:cNvSpPr>
            <a:spLocks noGrp="1"/>
          </p:cNvSpPr>
          <p:nvPr>
            <p:ph type="ftr" sz="quarter" idx="11"/>
          </p:nvPr>
        </p:nvSpPr>
        <p:spPr/>
        <p:txBody>
          <a:bodyPr/>
          <a:lstStyle/>
          <a:p>
            <a:r>
              <a:rPr lang="en-US" smtClean="0"/>
              <a:t>By: YT</a:t>
            </a:r>
            <a:endParaRPr lang="en-US"/>
          </a:p>
        </p:txBody>
      </p:sp>
      <p:sp>
        <p:nvSpPr>
          <p:cNvPr id="5" name="Slide Number Placeholder 4"/>
          <p:cNvSpPr>
            <a:spLocks noGrp="1"/>
          </p:cNvSpPr>
          <p:nvPr>
            <p:ph type="sldNum" sz="quarter" idx="12"/>
          </p:nvPr>
        </p:nvSpPr>
        <p:spPr/>
        <p:txBody>
          <a:bodyPr/>
          <a:lstStyle/>
          <a:p>
            <a:fld id="{16B243DA-A80A-4ED9-BEF0-8548F0DDAE70}"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F73E6-1633-4D34-BE08-C1A534E52996}" type="datetime1">
              <a:rPr lang="en-US" smtClean="0"/>
              <a:t>4/23/2020</a:t>
            </a:fld>
            <a:endParaRPr lang="en-US"/>
          </a:p>
        </p:txBody>
      </p:sp>
      <p:sp>
        <p:nvSpPr>
          <p:cNvPr id="3" name="Footer Placeholder 2"/>
          <p:cNvSpPr>
            <a:spLocks noGrp="1"/>
          </p:cNvSpPr>
          <p:nvPr>
            <p:ph type="ftr" sz="quarter" idx="11"/>
          </p:nvPr>
        </p:nvSpPr>
        <p:spPr/>
        <p:txBody>
          <a:bodyPr/>
          <a:lstStyle/>
          <a:p>
            <a:r>
              <a:rPr lang="en-US" smtClean="0"/>
              <a:t>By: YT</a:t>
            </a:r>
            <a:endParaRPr lang="en-US"/>
          </a:p>
        </p:txBody>
      </p:sp>
      <p:sp>
        <p:nvSpPr>
          <p:cNvPr id="4" name="Slide Number Placeholder 3"/>
          <p:cNvSpPr>
            <a:spLocks noGrp="1"/>
          </p:cNvSpPr>
          <p:nvPr>
            <p:ph type="sldNum" sz="quarter" idx="12"/>
          </p:nvPr>
        </p:nvSpPr>
        <p:spPr/>
        <p:txBody>
          <a:bodyPr/>
          <a:lstStyle/>
          <a:p>
            <a:fld id="{16B243DA-A80A-4ED9-BEF0-8548F0DDAE70}"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D78C5A-502D-4A36-BD90-A5417510438E}" type="datetime1">
              <a:rPr lang="en-US" smtClean="0"/>
              <a:t>4/23/2020</a:t>
            </a:fld>
            <a:endParaRPr lang="en-US"/>
          </a:p>
        </p:txBody>
      </p:sp>
      <p:sp>
        <p:nvSpPr>
          <p:cNvPr id="6" name="Footer Placeholder 5"/>
          <p:cNvSpPr>
            <a:spLocks noGrp="1"/>
          </p:cNvSpPr>
          <p:nvPr>
            <p:ph type="ftr" sz="quarter" idx="11"/>
          </p:nvPr>
        </p:nvSpPr>
        <p:spPr/>
        <p:txBody>
          <a:bodyPr/>
          <a:lstStyle/>
          <a:p>
            <a:r>
              <a:rPr lang="en-US" smtClean="0"/>
              <a:t>By: YT</a:t>
            </a:r>
            <a:endParaRPr lang="en-US"/>
          </a:p>
        </p:txBody>
      </p:sp>
      <p:sp>
        <p:nvSpPr>
          <p:cNvPr id="7" name="Slide Number Placeholder 6"/>
          <p:cNvSpPr>
            <a:spLocks noGrp="1"/>
          </p:cNvSpPr>
          <p:nvPr>
            <p:ph type="sldNum" sz="quarter" idx="12"/>
          </p:nvPr>
        </p:nvSpPr>
        <p:spPr/>
        <p:txBody>
          <a:bodyPr/>
          <a:lstStyle/>
          <a:p>
            <a:fld id="{16B243DA-A80A-4ED9-BEF0-8548F0DDAE70}"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5DD826-C85B-4AA9-BE7D-40EFA3C20E10}" type="datetime1">
              <a:rPr lang="en-US" smtClean="0"/>
              <a:t>4/23/2020</a:t>
            </a:fld>
            <a:endParaRPr lang="en-US"/>
          </a:p>
        </p:txBody>
      </p:sp>
      <p:sp>
        <p:nvSpPr>
          <p:cNvPr id="6" name="Footer Placeholder 5"/>
          <p:cNvSpPr>
            <a:spLocks noGrp="1"/>
          </p:cNvSpPr>
          <p:nvPr>
            <p:ph type="ftr" sz="quarter" idx="11"/>
          </p:nvPr>
        </p:nvSpPr>
        <p:spPr/>
        <p:txBody>
          <a:bodyPr/>
          <a:lstStyle/>
          <a:p>
            <a:r>
              <a:rPr lang="en-US" smtClean="0"/>
              <a:t>By: YT</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6B243DA-A80A-4ED9-BEF0-8548F0DDAE7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AC1945-E4F5-4BB0-BFC6-9B999A5EA123}" type="datetime1">
              <a:rPr lang="en-US" smtClean="0"/>
              <a:t>4/23/2020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By: YT</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B243DA-A80A-4ED9-BEF0-8548F0DDAE7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over dir="u"/>
  </p:transition>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2209801"/>
            <a:ext cx="7854696" cy="2771336"/>
          </a:xfrm>
        </p:spPr>
        <p:txBody>
          <a:bodyPr>
            <a:normAutofit/>
          </a:bodyPr>
          <a:lstStyle/>
          <a:p>
            <a:pPr algn="ctr"/>
            <a:r>
              <a:rPr lang="en-US" sz="4800" b="1" dirty="0" smtClean="0">
                <a:solidFill>
                  <a:srgbClr val="FFFF00"/>
                </a:solidFill>
              </a:rPr>
              <a:t>RISK MANAGEMENT AND INSURANCE</a:t>
            </a:r>
            <a:endParaRPr lang="en-US" sz="4800" dirty="0">
              <a:solidFill>
                <a:srgbClr val="FFFF00"/>
              </a:solidFill>
            </a:endParaRPr>
          </a:p>
        </p:txBody>
      </p:sp>
      <p:pic>
        <p:nvPicPr>
          <p:cNvPr id="3" name="Picture 2"/>
          <p:cNvPicPr>
            <a:picLocks noChangeAspect="1" noChangeArrowheads="1"/>
          </p:cNvPicPr>
          <p:nvPr/>
        </p:nvPicPr>
        <p:blipFill>
          <a:blip r:embed="rId2" cstate="print"/>
          <a:srcRect/>
          <a:stretch>
            <a:fillRect/>
          </a:stretch>
        </p:blipFill>
        <p:spPr bwMode="auto">
          <a:xfrm>
            <a:off x="3276600" y="3886200"/>
            <a:ext cx="2133600" cy="1704975"/>
          </a:xfrm>
          <a:prstGeom prst="rect">
            <a:avLst/>
          </a:prstGeom>
          <a:noFill/>
          <a:ln w="9525">
            <a:noFill/>
            <a:miter lim="800000"/>
            <a:headEnd/>
            <a:tailEnd/>
          </a:ln>
          <a:effectLst/>
        </p:spPr>
      </p:pic>
      <p:pic>
        <p:nvPicPr>
          <p:cNvPr id="70657" name="Picture 1"/>
          <p:cNvPicPr>
            <a:picLocks noChangeAspect="1" noChangeArrowheads="1"/>
          </p:cNvPicPr>
          <p:nvPr/>
        </p:nvPicPr>
        <p:blipFill>
          <a:blip r:embed="rId3" cstate="print"/>
          <a:srcRect/>
          <a:stretch>
            <a:fillRect/>
          </a:stretch>
        </p:blipFill>
        <p:spPr bwMode="auto">
          <a:xfrm>
            <a:off x="43542" y="6255654"/>
            <a:ext cx="1295400" cy="533400"/>
          </a:xfrm>
          <a:prstGeom prst="rect">
            <a:avLst/>
          </a:prstGeom>
          <a:noFill/>
          <a:ln w="9525">
            <a:noFill/>
            <a:miter lim="800000"/>
            <a:headEnd/>
            <a:tailEnd/>
          </a:ln>
          <a:effectLst/>
        </p:spPr>
      </p:pic>
      <p:pic>
        <p:nvPicPr>
          <p:cNvPr id="6" name="Picture 1"/>
          <p:cNvPicPr>
            <a:picLocks noChangeAspect="1" noChangeArrowheads="1"/>
          </p:cNvPicPr>
          <p:nvPr/>
        </p:nvPicPr>
        <p:blipFill>
          <a:blip r:embed="rId3" cstate="print"/>
          <a:srcRect/>
          <a:stretch>
            <a:fillRect/>
          </a:stretch>
        </p:blipFill>
        <p:spPr bwMode="auto">
          <a:xfrm>
            <a:off x="7794168" y="6273798"/>
            <a:ext cx="1295400" cy="5334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16B243DA-A80A-4ED9-BEF0-8548F0DDAE70}"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9" name="Date Placeholder 8"/>
          <p:cNvSpPr>
            <a:spLocks noGrp="1"/>
          </p:cNvSpPr>
          <p:nvPr>
            <p:ph type="dt" sz="half" idx="10"/>
          </p:nvPr>
        </p:nvSpPr>
        <p:spPr/>
        <p:txBody>
          <a:bodyPr/>
          <a:lstStyle/>
          <a:p>
            <a:fld id="{49DDA9D1-413B-431B-86B5-B084AB8919D5}" type="datetime1">
              <a:rPr lang="en-US" smtClean="0"/>
              <a:t>4/23/2020</a:t>
            </a:fld>
            <a:endParaRPr lang="en-US"/>
          </a:p>
        </p:txBody>
      </p:sp>
    </p:spTree>
  </p:cSld>
  <p:clrMapOvr>
    <a:masterClrMapping/>
  </p:clrMapOvr>
  <p:transition advTm="780">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b="1" u="sng" dirty="0" smtClean="0"/>
              <a:t>1.3: RISK Vs UNCERTAINTY (Cont…)</a:t>
            </a:r>
            <a:endParaRPr lang="en-US" sz="3200" dirty="0"/>
          </a:p>
        </p:txBody>
      </p:sp>
      <p:sp>
        <p:nvSpPr>
          <p:cNvPr id="3" name="Content Placeholder 2"/>
          <p:cNvSpPr>
            <a:spLocks noGrp="1"/>
          </p:cNvSpPr>
          <p:nvPr>
            <p:ph idx="1"/>
          </p:nvPr>
        </p:nvSpPr>
        <p:spPr>
          <a:xfrm>
            <a:off x="228600" y="1524000"/>
            <a:ext cx="8686800" cy="2971800"/>
          </a:xfrm>
        </p:spPr>
        <p:txBody>
          <a:bodyPr/>
          <a:lstStyle/>
          <a:p>
            <a:pPr algn="just">
              <a:buNone/>
            </a:pPr>
            <a:r>
              <a:rPr lang="en-US" b="1" u="sng" dirty="0" smtClean="0"/>
              <a:t>Risk: </a:t>
            </a:r>
          </a:p>
          <a:p>
            <a:pPr algn="just">
              <a:buFont typeface="Wingdings" pitchFamily="2" charset="2"/>
              <a:buChar char="q"/>
            </a:pPr>
            <a:r>
              <a:rPr lang="en-US" dirty="0" smtClean="0"/>
              <a:t> “Risk can be defined as a measurable uncertainty that can be determined by objective analysis based on prior experience or via calculation.” (Knight)</a:t>
            </a:r>
          </a:p>
          <a:p>
            <a:pPr algn="just">
              <a:buFont typeface="Wingdings" pitchFamily="2" charset="2"/>
              <a:buChar char="q"/>
            </a:pPr>
            <a:r>
              <a:rPr lang="en-US" dirty="0" smtClean="0"/>
              <a:t> “Risk is a combination of hazards and is measured by probability. It is a state of the world.” (</a:t>
            </a:r>
            <a:r>
              <a:rPr lang="en-US" dirty="0" err="1" smtClean="0"/>
              <a:t>Preffer</a:t>
            </a:r>
            <a:r>
              <a:rPr lang="en-US" dirty="0" smtClean="0"/>
              <a:t>)</a:t>
            </a:r>
          </a:p>
        </p:txBody>
      </p:sp>
      <p:sp>
        <p:nvSpPr>
          <p:cNvPr id="4" name="Slide Number Placeholder 3"/>
          <p:cNvSpPr>
            <a:spLocks noGrp="1"/>
          </p:cNvSpPr>
          <p:nvPr>
            <p:ph type="sldNum" sz="quarter" idx="12"/>
          </p:nvPr>
        </p:nvSpPr>
        <p:spPr/>
        <p:txBody>
          <a:bodyPr/>
          <a:lstStyle/>
          <a:p>
            <a:fld id="{16B243DA-A80A-4ED9-BEF0-8548F0DDAE70}" type="slidenum">
              <a:rPr lang="en-US" smtClean="0"/>
              <a:pPr/>
              <a:t>10</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4F91E0D3-639D-4E33-84C9-DB0ED2CD32A6}"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3200" b="1" u="sng" dirty="0" smtClean="0"/>
              <a:t>1.3: RISK Vs UNCERTAINTY (Cont…)</a:t>
            </a:r>
            <a:endParaRPr lang="en-US" sz="3200" dirty="0"/>
          </a:p>
        </p:txBody>
      </p:sp>
      <p:graphicFrame>
        <p:nvGraphicFramePr>
          <p:cNvPr id="5" name="Content Placeholder 4"/>
          <p:cNvGraphicFramePr>
            <a:graphicFrameLocks noGrp="1"/>
          </p:cNvGraphicFramePr>
          <p:nvPr>
            <p:ph idx="1"/>
          </p:nvPr>
        </p:nvGraphicFramePr>
        <p:xfrm>
          <a:off x="228600" y="12954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6B243DA-A80A-4ED9-BEF0-8548F0DDAE70}" type="slidenum">
              <a:rPr lang="en-US" smtClean="0"/>
              <a:pPr/>
              <a:t>11</a:t>
            </a:fld>
            <a:endParaRPr lang="en-US"/>
          </a:p>
        </p:txBody>
      </p:sp>
      <p:sp>
        <p:nvSpPr>
          <p:cNvPr id="7" name="Footer Placeholder 7"/>
          <p:cNvSpPr>
            <a:spLocks noGrp="1"/>
          </p:cNvSpPr>
          <p:nvPr>
            <p:ph type="ftr" sz="quarter" idx="11"/>
          </p:nvPr>
        </p:nvSpPr>
        <p:spPr/>
        <p:txBody>
          <a:bodyPr/>
          <a:lstStyle/>
          <a:p>
            <a:r>
              <a:rPr lang="en-US" smtClean="0"/>
              <a:t>By: YT</a:t>
            </a:r>
            <a:endParaRPr lang="en-US" dirty="0"/>
          </a:p>
        </p:txBody>
      </p:sp>
      <p:sp>
        <p:nvSpPr>
          <p:cNvPr id="6" name="Date Placeholder 5"/>
          <p:cNvSpPr>
            <a:spLocks noGrp="1"/>
          </p:cNvSpPr>
          <p:nvPr>
            <p:ph type="dt" sz="half" idx="10"/>
          </p:nvPr>
        </p:nvSpPr>
        <p:spPr/>
        <p:txBody>
          <a:bodyPr/>
          <a:lstStyle/>
          <a:p>
            <a:fld id="{EC5488AE-96A6-4A3E-9532-B055599412D4}" type="datetime1">
              <a:rPr lang="en-US" smtClean="0"/>
              <a:t>4/23/2020</a:t>
            </a:fld>
            <a:endParaRPr lang="en-US"/>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b="1" u="sng" dirty="0" smtClean="0"/>
              <a:t>1.4: RISK Vs PROBABILITY</a:t>
            </a:r>
            <a:endParaRPr lang="en-US" sz="3200" b="1" u="sng" dirty="0"/>
          </a:p>
        </p:txBody>
      </p:sp>
      <p:graphicFrame>
        <p:nvGraphicFramePr>
          <p:cNvPr id="4" name="Content Placeholder 3"/>
          <p:cNvGraphicFramePr>
            <a:graphicFrameLocks noGrp="1"/>
          </p:cNvGraphicFramePr>
          <p:nvPr>
            <p:ph idx="1"/>
          </p:nvPr>
        </p:nvGraphicFramePr>
        <p:xfrm>
          <a:off x="228600" y="1447801"/>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16B243DA-A80A-4ED9-BEF0-8548F0DDAE70}" type="slidenum">
              <a:rPr lang="en-US" smtClean="0"/>
              <a:pPr/>
              <a:t>12</a:t>
            </a:fld>
            <a:endParaRPr lang="en-US"/>
          </a:p>
        </p:txBody>
      </p:sp>
      <p:sp>
        <p:nvSpPr>
          <p:cNvPr id="7" name="Footer Placeholder 7"/>
          <p:cNvSpPr>
            <a:spLocks noGrp="1"/>
          </p:cNvSpPr>
          <p:nvPr>
            <p:ph type="ftr" sz="quarter" idx="11"/>
          </p:nvPr>
        </p:nvSpPr>
        <p:spPr/>
        <p:txBody>
          <a:bodyPr/>
          <a:lstStyle/>
          <a:p>
            <a:r>
              <a:rPr lang="en-US" smtClean="0"/>
              <a:t>By: YT</a:t>
            </a:r>
            <a:endParaRPr lang="en-US" dirty="0"/>
          </a:p>
        </p:txBody>
      </p:sp>
      <p:sp>
        <p:nvSpPr>
          <p:cNvPr id="6" name="Date Placeholder 5"/>
          <p:cNvSpPr>
            <a:spLocks noGrp="1"/>
          </p:cNvSpPr>
          <p:nvPr>
            <p:ph type="dt" sz="half" idx="10"/>
          </p:nvPr>
        </p:nvSpPr>
        <p:spPr/>
        <p:txBody>
          <a:bodyPr/>
          <a:lstStyle/>
          <a:p>
            <a:fld id="{D68136ED-5EC0-401E-B52A-59AC5A51A737}" type="datetime1">
              <a:rPr lang="en-US" smtClean="0"/>
              <a:t>4/23/2020</a:t>
            </a:fld>
            <a:endParaRPr lang="en-US"/>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b="1" u="sng" dirty="0" smtClean="0"/>
              <a:t>1.4: RISK Vs PROBABILITY (Cont…)</a:t>
            </a:r>
            <a:endParaRPr lang="en-US" sz="3200" b="1" u="sng" dirty="0"/>
          </a:p>
        </p:txBody>
      </p:sp>
      <p:graphicFrame>
        <p:nvGraphicFramePr>
          <p:cNvPr id="4" name="Content Placeholder 3"/>
          <p:cNvGraphicFramePr>
            <a:graphicFrameLocks noGrp="1"/>
          </p:cNvGraphicFramePr>
          <p:nvPr>
            <p:ph idx="1"/>
          </p:nvPr>
        </p:nvGraphicFramePr>
        <p:xfrm>
          <a:off x="228600" y="15240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16B243DA-A80A-4ED9-BEF0-8548F0DDAE70}" type="slidenum">
              <a:rPr lang="en-US" smtClean="0"/>
              <a:pPr/>
              <a:t>13</a:t>
            </a:fld>
            <a:endParaRPr lang="en-US"/>
          </a:p>
        </p:txBody>
      </p:sp>
      <p:sp>
        <p:nvSpPr>
          <p:cNvPr id="7" name="Footer Placeholder 7"/>
          <p:cNvSpPr>
            <a:spLocks noGrp="1"/>
          </p:cNvSpPr>
          <p:nvPr>
            <p:ph type="ftr" sz="quarter" idx="11"/>
          </p:nvPr>
        </p:nvSpPr>
        <p:spPr/>
        <p:txBody>
          <a:bodyPr/>
          <a:lstStyle/>
          <a:p>
            <a:r>
              <a:rPr lang="en-US" smtClean="0"/>
              <a:t>By: YT</a:t>
            </a:r>
            <a:endParaRPr lang="en-US" dirty="0"/>
          </a:p>
        </p:txBody>
      </p:sp>
      <p:sp>
        <p:nvSpPr>
          <p:cNvPr id="6" name="Date Placeholder 5"/>
          <p:cNvSpPr>
            <a:spLocks noGrp="1"/>
          </p:cNvSpPr>
          <p:nvPr>
            <p:ph type="dt" sz="half" idx="10"/>
          </p:nvPr>
        </p:nvSpPr>
        <p:spPr/>
        <p:txBody>
          <a:bodyPr/>
          <a:lstStyle/>
          <a:p>
            <a:fld id="{AA651366-F0F3-4499-81ED-1D7D6F553EF4}" type="datetime1">
              <a:rPr lang="en-US" smtClean="0"/>
              <a:t>4/23/2020</a:t>
            </a:fld>
            <a:endParaRPr lang="en-US"/>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b="1" u="sng" dirty="0" smtClean="0"/>
              <a:t>Example </a:t>
            </a:r>
            <a:endParaRPr lang="en-US" sz="3200" b="1" u="sng" dirty="0"/>
          </a:p>
        </p:txBody>
      </p:sp>
      <p:sp>
        <p:nvSpPr>
          <p:cNvPr id="3" name="Content Placeholder 2"/>
          <p:cNvSpPr>
            <a:spLocks noGrp="1"/>
          </p:cNvSpPr>
          <p:nvPr>
            <p:ph idx="1"/>
          </p:nvPr>
        </p:nvSpPr>
        <p:spPr>
          <a:xfrm>
            <a:off x="457200" y="1600200"/>
            <a:ext cx="8229600" cy="4724400"/>
          </a:xfrm>
        </p:spPr>
        <p:txBody>
          <a:bodyPr>
            <a:normAutofit fontScale="92500"/>
          </a:bodyPr>
          <a:lstStyle/>
          <a:p>
            <a:pPr algn="just">
              <a:buNone/>
            </a:pPr>
            <a:r>
              <a:rPr lang="en-US" dirty="0" smtClean="0"/>
              <a:t>	Suppose the occurrence of a particular  event is to be considered. One extreme is that this event is certainly to take place. Thus, the probability that this event will take place is 1. there is certainty as to the occurrence of this event perfect foresight in this regard. Accordingly, there is no risk. The other extreme is that the event will not take place at all. Hence, the probability of occurrence is zero. Here, too, there is certainty and therefore, there is no risk. In between these two extremes there could be several occurrences of the events with the corresponding probabilities of occurrence. It is therefore; risk and probability are different but related concepts.  </a:t>
            </a:r>
            <a:endParaRPr lang="en-US"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14</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1536CC5F-7E47-491C-A667-0831AA7A674C}" type="datetime1">
              <a:rPr lang="en-US" smtClean="0"/>
              <a:t>4/23/2020</a:t>
            </a:fld>
            <a:endParaRPr lang="en-US"/>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3200" b="1" u="sng" dirty="0" smtClean="0"/>
              <a:t>1.5: DISTINCTION OF RISK, PERIL, AND HAZARD</a:t>
            </a:r>
            <a:endParaRPr lang="en-US" sz="3200" b="1" u="sng" dirty="0"/>
          </a:p>
        </p:txBody>
      </p:sp>
      <p:graphicFrame>
        <p:nvGraphicFramePr>
          <p:cNvPr id="4" name="Content Placeholder 3"/>
          <p:cNvGraphicFramePr>
            <a:graphicFrameLocks noGrp="1"/>
          </p:cNvGraphicFramePr>
          <p:nvPr>
            <p:ph idx="1"/>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6B243DA-A80A-4ED9-BEF0-8548F0DDAE70}" type="slidenum">
              <a:rPr lang="en-US" smtClean="0"/>
              <a:pPr/>
              <a:t>15</a:t>
            </a:fld>
            <a:endParaRPr lang="en-US"/>
          </a:p>
        </p:txBody>
      </p:sp>
      <p:sp>
        <p:nvSpPr>
          <p:cNvPr id="7" name="Footer Placeholder 7"/>
          <p:cNvSpPr>
            <a:spLocks noGrp="1"/>
          </p:cNvSpPr>
          <p:nvPr>
            <p:ph type="ftr" sz="quarter" idx="11"/>
          </p:nvPr>
        </p:nvSpPr>
        <p:spPr/>
        <p:txBody>
          <a:bodyPr/>
          <a:lstStyle/>
          <a:p>
            <a:r>
              <a:rPr lang="en-US" smtClean="0"/>
              <a:t>By: YT</a:t>
            </a:r>
            <a:endParaRPr lang="en-US" dirty="0"/>
          </a:p>
        </p:txBody>
      </p:sp>
      <p:sp>
        <p:nvSpPr>
          <p:cNvPr id="6" name="Date Placeholder 5"/>
          <p:cNvSpPr>
            <a:spLocks noGrp="1"/>
          </p:cNvSpPr>
          <p:nvPr>
            <p:ph type="dt" sz="half" idx="10"/>
          </p:nvPr>
        </p:nvSpPr>
        <p:spPr/>
        <p:txBody>
          <a:bodyPr/>
          <a:lstStyle/>
          <a:p>
            <a:fld id="{049AE8BD-4289-44CB-B449-A860DAAB7EBB}"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304800" y="1066800"/>
          <a:ext cx="8610600" cy="5170169"/>
        </p:xfrm>
        <a:graphic>
          <a:graphicData uri="http://schemas.openxmlformats.org/drawingml/2006/table">
            <a:tbl>
              <a:tblPr firstRow="1" bandRow="1">
                <a:tableStyleId>{5C22544A-7EE6-4342-B048-85BDC9FD1C3A}</a:tableStyleId>
              </a:tblPr>
              <a:tblGrid>
                <a:gridCol w="1524000"/>
                <a:gridCol w="7086600"/>
              </a:tblGrid>
              <a:tr h="1143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Physical Hazard: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c hMerge="1">
                  <a:txBody>
                    <a:bodyPr/>
                    <a:lstStyle/>
                    <a:p>
                      <a:endParaRPr lang="en-US" dirty="0"/>
                    </a:p>
                  </a:txBody>
                  <a:tcPr/>
                </a:tc>
              </a:tr>
              <a:tr h="1200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 </a:t>
                      </a:r>
                    </a:p>
                    <a:p>
                      <a:endParaRPr lang="en-US" sz="1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t>This is associated with the physical properties of  the item exposed to risk.</a:t>
                      </a:r>
                    </a:p>
                  </a:txBody>
                  <a:tcPr/>
                </a:tc>
              </a:tr>
              <a:tr h="2827019">
                <a:tc>
                  <a:txBody>
                    <a:bodyPr/>
                    <a:lstStyle/>
                    <a:p>
                      <a:r>
                        <a:rPr lang="en-US" sz="1800" dirty="0" smtClean="0"/>
                        <a:t>Example</a:t>
                      </a:r>
                      <a:endParaRPr lang="en-US" sz="1800" dirty="0"/>
                    </a:p>
                  </a:txBody>
                  <a:tcPr/>
                </a:tc>
                <a:tc>
                  <a:txBody>
                    <a:bodyPr/>
                    <a:lstStyle/>
                    <a:p>
                      <a:pPr algn="just">
                        <a:buFont typeface="Wingdings" pitchFamily="2" charset="2"/>
                        <a:buChar char="Ø"/>
                      </a:pPr>
                      <a:r>
                        <a:rPr lang="en-US" sz="1800" dirty="0" smtClean="0"/>
                        <a:t>Type of construction material such as wood, bricks,</a:t>
                      </a:r>
                      <a:r>
                        <a:rPr lang="en-US" sz="1800" baseline="0" dirty="0" smtClean="0"/>
                        <a:t> etc.</a:t>
                      </a:r>
                    </a:p>
                    <a:p>
                      <a:pPr algn="just">
                        <a:buFont typeface="Wingdings" pitchFamily="2" charset="2"/>
                        <a:buChar char="Ø"/>
                      </a:pPr>
                      <a:r>
                        <a:rPr lang="en-US" sz="1800" baseline="0" dirty="0" smtClean="0"/>
                        <a:t>Location of property such as near to fuel station, near to flood area, near to earthquake area etc.</a:t>
                      </a:r>
                    </a:p>
                    <a:p>
                      <a:pPr algn="just">
                        <a:buFont typeface="Wingdings" pitchFamily="2" charset="2"/>
                        <a:buChar char="Ø"/>
                      </a:pPr>
                      <a:r>
                        <a:rPr lang="en-US" sz="1800" baseline="0" dirty="0" smtClean="0"/>
                        <a:t>Occupancy of building such as dry cleaning, chemicals, supermarket etc.</a:t>
                      </a:r>
                    </a:p>
                    <a:p>
                      <a:pPr algn="just">
                        <a:buFont typeface="Wingdings" pitchFamily="2" charset="2"/>
                        <a:buChar char="Ø"/>
                      </a:pPr>
                      <a:r>
                        <a:rPr lang="en-US" sz="1800" baseline="0" dirty="0" smtClean="0"/>
                        <a:t>Working condition such as machines for personal accidents etc. </a:t>
                      </a:r>
                      <a:endParaRPr lang="en-US" sz="1800" dirty="0" smtClean="0"/>
                    </a:p>
                  </a:txBody>
                  <a:tcPr/>
                </a:tc>
              </a:tr>
            </a:tbl>
          </a:graphicData>
        </a:graphic>
      </p:graphicFrame>
      <p:sp>
        <p:nvSpPr>
          <p:cNvPr id="3" name="Slide Number Placeholder 2"/>
          <p:cNvSpPr>
            <a:spLocks noGrp="1"/>
          </p:cNvSpPr>
          <p:nvPr>
            <p:ph type="sldNum" sz="quarter" idx="12"/>
          </p:nvPr>
        </p:nvSpPr>
        <p:spPr/>
        <p:txBody>
          <a:bodyPr/>
          <a:lstStyle/>
          <a:p>
            <a:fld id="{16B243DA-A80A-4ED9-BEF0-8548F0DDAE70}" type="slidenum">
              <a:rPr lang="en-US" smtClean="0"/>
              <a:pPr/>
              <a:t>16</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9CCABD59-87C1-41F3-BF2B-63F674079FD1}"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nvGraphicFramePr>
        <p:xfrm>
          <a:off x="304800" y="990600"/>
          <a:ext cx="8610600" cy="2816578"/>
        </p:xfrm>
        <a:graphic>
          <a:graphicData uri="http://schemas.openxmlformats.org/drawingml/2006/table">
            <a:tbl>
              <a:tblPr firstRow="1" bandRow="1">
                <a:tableStyleId>{5C22544A-7EE6-4342-B048-85BDC9FD1C3A}</a:tableStyleId>
              </a:tblPr>
              <a:tblGrid>
                <a:gridCol w="1524000"/>
                <a:gridCol w="7086600"/>
              </a:tblGrid>
              <a:tr h="45607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Moral Hazard:</a:t>
                      </a:r>
                    </a:p>
                  </a:txBody>
                  <a:tcPr/>
                </a:tc>
                <a:tc hMerge="1">
                  <a:txBody>
                    <a:bodyPr/>
                    <a:lstStyle/>
                    <a:p>
                      <a:endParaRPr lang="en-US" dirty="0"/>
                    </a:p>
                  </a:txBody>
                  <a:tcPr/>
                </a:tc>
              </a:tr>
              <a:tr h="1220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 </a:t>
                      </a:r>
                    </a:p>
                    <a:p>
                      <a:endParaRPr lang="en-US" sz="1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t>This originates</a:t>
                      </a:r>
                      <a:r>
                        <a:rPr lang="en-US" sz="1800" baseline="0" dirty="0" smtClean="0"/>
                        <a:t> from evil tendencies in the character of the insured person. It is associated with the human nature, qualities, reputation, attitude, etc.</a:t>
                      </a:r>
                      <a:endParaRPr lang="en-US" sz="1800" dirty="0" smtClean="0"/>
                    </a:p>
                  </a:txBody>
                  <a:tcPr/>
                </a:tc>
              </a:tr>
              <a:tr h="1140178">
                <a:tc>
                  <a:txBody>
                    <a:bodyPr/>
                    <a:lstStyle/>
                    <a:p>
                      <a:r>
                        <a:rPr lang="en-US" sz="1800" dirty="0" smtClean="0"/>
                        <a:t>Example</a:t>
                      </a:r>
                      <a:endParaRPr lang="en-US" sz="1800" dirty="0"/>
                    </a:p>
                  </a:txBody>
                  <a:tcPr/>
                </a:tc>
                <a:tc>
                  <a:txBody>
                    <a:bodyPr/>
                    <a:lstStyle/>
                    <a:p>
                      <a:pPr algn="just">
                        <a:buFont typeface="Wingdings" pitchFamily="2" charset="2"/>
                        <a:buChar char="Ø"/>
                      </a:pPr>
                      <a:r>
                        <a:rPr lang="en-US" sz="1800" baseline="0" dirty="0" smtClean="0"/>
                        <a:t>Dishonesty,</a:t>
                      </a:r>
                    </a:p>
                    <a:p>
                      <a:pPr algn="just">
                        <a:buFont typeface="Wingdings" pitchFamily="2" charset="2"/>
                        <a:buChar char="Ø"/>
                      </a:pPr>
                      <a:r>
                        <a:rPr lang="en-US" sz="1800" baseline="0" dirty="0" smtClean="0"/>
                        <a:t>Fraudulent intention, </a:t>
                      </a:r>
                    </a:p>
                    <a:p>
                      <a:pPr algn="just">
                        <a:buFont typeface="Wingdings" pitchFamily="2" charset="2"/>
                        <a:buChar char="Ø"/>
                      </a:pPr>
                      <a:r>
                        <a:rPr lang="en-US" sz="1800" baseline="0" dirty="0" smtClean="0"/>
                        <a:t>Exaggeration of claims, etc.</a:t>
                      </a:r>
                    </a:p>
                  </a:txBody>
                  <a:tcPr/>
                </a:tc>
              </a:tr>
            </a:tbl>
          </a:graphicData>
        </a:graphic>
      </p:graphicFrame>
      <p:graphicFrame>
        <p:nvGraphicFramePr>
          <p:cNvPr id="8" name="Content Placeholder 3"/>
          <p:cNvGraphicFramePr>
            <a:graphicFrameLocks/>
          </p:cNvGraphicFramePr>
          <p:nvPr/>
        </p:nvGraphicFramePr>
        <p:xfrm>
          <a:off x="381000" y="3886200"/>
          <a:ext cx="8534400" cy="2777910"/>
        </p:xfrm>
        <a:graphic>
          <a:graphicData uri="http://schemas.openxmlformats.org/drawingml/2006/table">
            <a:tbl>
              <a:tblPr firstRow="1" bandRow="1">
                <a:tableStyleId>{5C22544A-7EE6-4342-B048-85BDC9FD1C3A}</a:tableStyleId>
              </a:tblPr>
              <a:tblGrid>
                <a:gridCol w="1510513"/>
                <a:gridCol w="7023887"/>
              </a:tblGrid>
              <a:tr h="6174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Morale Hazard:</a:t>
                      </a:r>
                    </a:p>
                  </a:txBody>
                  <a:tcPr/>
                </a:tc>
                <a:tc hMerge="1">
                  <a:txBody>
                    <a:bodyPr/>
                    <a:lstStyle/>
                    <a:p>
                      <a:endParaRPr lang="en-US" dirty="0"/>
                    </a:p>
                  </a:txBody>
                  <a:tcPr/>
                </a:tc>
              </a:tr>
              <a:tr h="118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 </a:t>
                      </a:r>
                    </a:p>
                    <a:p>
                      <a:endParaRPr lang="en-US" sz="1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t>This originates from acts of</a:t>
                      </a:r>
                      <a:r>
                        <a:rPr lang="en-US" sz="1800" baseline="0" dirty="0" smtClean="0"/>
                        <a:t> carelessness leading to the occurrence of  a loss. It occurs due to lack of concern for events.</a:t>
                      </a:r>
                      <a:endParaRPr lang="en-US" sz="1800" dirty="0" smtClean="0"/>
                    </a:p>
                  </a:txBody>
                  <a:tcPr/>
                </a:tc>
              </a:tr>
              <a:tr h="971724">
                <a:tc>
                  <a:txBody>
                    <a:bodyPr/>
                    <a:lstStyle/>
                    <a:p>
                      <a:r>
                        <a:rPr lang="en-US" sz="1800" dirty="0" smtClean="0"/>
                        <a:t>Example</a:t>
                      </a:r>
                      <a:endParaRPr lang="en-US" sz="1800" dirty="0"/>
                    </a:p>
                  </a:txBody>
                  <a:tcPr/>
                </a:tc>
                <a:tc>
                  <a:txBody>
                    <a:bodyPr/>
                    <a:lstStyle/>
                    <a:p>
                      <a:pPr algn="just">
                        <a:buFont typeface="Wingdings" pitchFamily="2" charset="2"/>
                        <a:buChar char="Ø"/>
                      </a:pPr>
                      <a:r>
                        <a:rPr lang="en-US" sz="1800" baseline="0" dirty="0" smtClean="0"/>
                        <a:t>Poor house keeping in stores,</a:t>
                      </a:r>
                    </a:p>
                    <a:p>
                      <a:pPr algn="just">
                        <a:buFont typeface="Wingdings" pitchFamily="2" charset="2"/>
                        <a:buChar char="Ø"/>
                      </a:pPr>
                      <a:r>
                        <a:rPr lang="en-US" sz="1800" baseline="0" dirty="0" smtClean="0"/>
                        <a:t>Cigarette smoking around petrol stations, etc. </a:t>
                      </a:r>
                    </a:p>
                  </a:txBody>
                  <a:tcPr/>
                </a:tc>
              </a:tr>
            </a:tbl>
          </a:graphicData>
        </a:graphic>
      </p:graphicFrame>
      <p:sp>
        <p:nvSpPr>
          <p:cNvPr id="4" name="Slide Number Placeholder 3"/>
          <p:cNvSpPr>
            <a:spLocks noGrp="1"/>
          </p:cNvSpPr>
          <p:nvPr>
            <p:ph type="sldNum" sz="quarter" idx="12"/>
          </p:nvPr>
        </p:nvSpPr>
        <p:spPr/>
        <p:txBody>
          <a:bodyPr/>
          <a:lstStyle/>
          <a:p>
            <a:fld id="{16B243DA-A80A-4ED9-BEF0-8548F0DDAE70}" type="slidenum">
              <a:rPr lang="en-US" smtClean="0"/>
              <a:pPr/>
              <a:t>17</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9" name="Date Placeholder 8"/>
          <p:cNvSpPr>
            <a:spLocks noGrp="1"/>
          </p:cNvSpPr>
          <p:nvPr>
            <p:ph type="dt" sz="half" idx="10"/>
          </p:nvPr>
        </p:nvSpPr>
        <p:spPr/>
        <p:txBody>
          <a:bodyPr/>
          <a:lstStyle/>
          <a:p>
            <a:fld id="{3426E970-EB41-4FD8-9DCB-2F449CFDFA8A}"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a:bodyPr>
          <a:lstStyle/>
          <a:p>
            <a:pPr algn="just">
              <a:buNone/>
            </a:pPr>
            <a:r>
              <a:rPr lang="en-US" sz="2400" dirty="0" smtClean="0"/>
              <a:t>	In some situations, however, it is difficult to distinguish between a peril and a hazard. For example, a fire in general may be regarded as a peril concerning the loss of physical property. It may also be regarded as a hazard concerning auto collisions created by the confusion in the vicinity of the fire (around the fire).</a:t>
            </a:r>
            <a:endParaRPr lang="en-US" sz="2400"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18</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5" name="Date Placeholder 4"/>
          <p:cNvSpPr>
            <a:spLocks noGrp="1"/>
          </p:cNvSpPr>
          <p:nvPr>
            <p:ph type="dt" sz="half" idx="10"/>
          </p:nvPr>
        </p:nvSpPr>
        <p:spPr/>
        <p:txBody>
          <a:bodyPr/>
          <a:lstStyle/>
          <a:p>
            <a:fld id="{7FED7969-1E7C-4C85-93B5-7DCF92FE0F24}"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04088"/>
            <a:ext cx="8229600" cy="667512"/>
          </a:xfrm>
        </p:spPr>
        <p:txBody>
          <a:bodyPr>
            <a:normAutofit/>
          </a:bodyPr>
          <a:lstStyle/>
          <a:p>
            <a:r>
              <a:rPr lang="en-US" sz="3200" b="1" u="sng" dirty="0" smtClean="0"/>
              <a:t>1.6: CLASSIFICATION OF RISK</a:t>
            </a:r>
            <a:endParaRPr lang="en-US" sz="3200" b="1" u="sng" dirty="0"/>
          </a:p>
        </p:txBody>
      </p:sp>
      <p:sp>
        <p:nvSpPr>
          <p:cNvPr id="4" name="Content Placeholder 2"/>
          <p:cNvSpPr>
            <a:spLocks noGrp="1"/>
          </p:cNvSpPr>
          <p:nvPr>
            <p:ph idx="1"/>
          </p:nvPr>
        </p:nvSpPr>
        <p:spPr/>
        <p:txBody>
          <a:bodyPr/>
          <a:lstStyle/>
          <a:p>
            <a:pPr algn="just">
              <a:buNone/>
            </a:pPr>
            <a:r>
              <a:rPr lang="en-US" dirty="0" smtClean="0"/>
              <a:t>	Risk can be classified in several ways according to the cause, their economic effect, or some other dimensions. The following summarizes the different ways of classifying risks.</a:t>
            </a:r>
          </a:p>
          <a:p>
            <a:pPr algn="just">
              <a:buNone/>
            </a:pPr>
            <a:endParaRPr lang="en-US" dirty="0" smtClean="0"/>
          </a:p>
          <a:p>
            <a:pPr algn="just">
              <a:buNone/>
            </a:pPr>
            <a:endParaRPr lang="en-US" dirty="0" smtClean="0"/>
          </a:p>
          <a:p>
            <a:pPr algn="just">
              <a:buNone/>
            </a:pPr>
            <a:endParaRPr lang="en-US" dirty="0" smtClean="0"/>
          </a:p>
          <a:p>
            <a:pPr algn="just">
              <a:buNone/>
            </a:pPr>
            <a:endParaRPr lang="en-US" dirty="0"/>
          </a:p>
        </p:txBody>
      </p:sp>
      <p:sp>
        <p:nvSpPr>
          <p:cNvPr id="6" name="Slide Number Placeholder 5"/>
          <p:cNvSpPr>
            <a:spLocks noGrp="1"/>
          </p:cNvSpPr>
          <p:nvPr>
            <p:ph type="sldNum" sz="quarter" idx="12"/>
          </p:nvPr>
        </p:nvSpPr>
        <p:spPr/>
        <p:txBody>
          <a:bodyPr/>
          <a:lstStyle/>
          <a:p>
            <a:fld id="{16B243DA-A80A-4ED9-BEF0-8548F0DDAE70}"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BD24EF60-B294-4C69-9976-CADD9785405D}"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4" name="Subtitle 2"/>
          <p:cNvSpPr txBox="1">
            <a:spLocks/>
          </p:cNvSpPr>
          <p:nvPr/>
        </p:nvSpPr>
        <p:spPr>
          <a:xfrm>
            <a:off x="685800" y="1219200"/>
            <a:ext cx="7848600" cy="49530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CONTENTS: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1" i="0" u="sng" strike="noStrike" kern="1200" cap="none" spc="0" normalizeH="0" baseline="0" noProof="0" dirty="0" smtClean="0">
                <a:ln>
                  <a:noFill/>
                </a:ln>
                <a:solidFill>
                  <a:schemeClr val="tx1"/>
                </a:solidFill>
                <a:effectLst/>
                <a:uLnTx/>
                <a:uFillTx/>
                <a:latin typeface="+mn-lt"/>
                <a:ea typeface="+mn-ea"/>
                <a:cs typeface="+mn-cs"/>
              </a:rPr>
              <a:t>PART-ONE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Unit-1: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Risks and Related Concepts</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Unit-2: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Risk Management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1" i="0" u="sng" strike="noStrike" kern="1200" cap="none" spc="0" normalizeH="0" baseline="0" noProof="0" dirty="0" smtClean="0">
                <a:ln>
                  <a:noFill/>
                </a:ln>
                <a:solidFill>
                  <a:schemeClr val="tx1"/>
                </a:solidFill>
                <a:effectLst/>
                <a:uLnTx/>
                <a:uFillTx/>
                <a:latin typeface="+mn-lt"/>
                <a:ea typeface="+mn-ea"/>
                <a:cs typeface="+mn-cs"/>
              </a:rPr>
              <a:t>PART-TWO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9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Unit-3: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Introduction to Insurance</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Unit-4:</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Kinds of Insurance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Unit-5: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Functions of Insurance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16B243DA-A80A-4ED9-BEF0-8548F0DDAE70}" type="slidenum">
              <a:rPr lang="en-US" smtClean="0"/>
              <a:pPr/>
              <a:t>2</a:t>
            </a:fld>
            <a:endParaRPr lang="en-US"/>
          </a:p>
        </p:txBody>
      </p:sp>
      <p:sp>
        <p:nvSpPr>
          <p:cNvPr id="7" name="Footer Placeholder 7"/>
          <p:cNvSpPr>
            <a:spLocks noGrp="1"/>
          </p:cNvSpPr>
          <p:nvPr>
            <p:ph type="ftr" sz="quarter" idx="11"/>
          </p:nvPr>
        </p:nvSpPr>
        <p:spPr/>
        <p:txBody>
          <a:bodyPr/>
          <a:lstStyle/>
          <a:p>
            <a:r>
              <a:rPr lang="en-US" smtClean="0"/>
              <a:t>By: YT</a:t>
            </a:r>
            <a:endParaRPr lang="en-US" dirty="0"/>
          </a:p>
        </p:txBody>
      </p:sp>
      <p:sp>
        <p:nvSpPr>
          <p:cNvPr id="6" name="Date Placeholder 5"/>
          <p:cNvSpPr>
            <a:spLocks noGrp="1"/>
          </p:cNvSpPr>
          <p:nvPr>
            <p:ph type="dt" sz="half" idx="10"/>
          </p:nvPr>
        </p:nvSpPr>
        <p:spPr/>
        <p:txBody>
          <a:bodyPr/>
          <a:lstStyle/>
          <a:p>
            <a:fld id="{01DCBB95-6B64-4797-BB67-93B3826E1344}" type="datetime1">
              <a:rPr lang="en-US" smtClean="0"/>
              <a:t>4/23/2020</a:t>
            </a:fld>
            <a:endParaRPr lang="en-US"/>
          </a:p>
        </p:txBody>
      </p:sp>
    </p:spTree>
    <p:custDataLst>
      <p:tags r:id="rId1"/>
    </p:custDataLst>
  </p:cSld>
  <p:clrMapOvr>
    <a:masterClrMapping/>
  </p:clrMapOvr>
  <p:transition advTm="3214">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down)">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down)">
                                      <p:cBhvr>
                                        <p:cTn id="4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2800" b="1" u="sng" dirty="0" smtClean="0"/>
              <a:t>1: Financial Vs Non-financial Risks</a:t>
            </a:r>
            <a:endParaRPr lang="en-US" sz="2800" b="1" u="sng" dirty="0"/>
          </a:p>
        </p:txBody>
      </p:sp>
      <p:sp>
        <p:nvSpPr>
          <p:cNvPr id="3" name="Content Placeholder 2"/>
          <p:cNvSpPr>
            <a:spLocks noGrp="1"/>
          </p:cNvSpPr>
          <p:nvPr>
            <p:ph sz="half" idx="1"/>
          </p:nvPr>
        </p:nvSpPr>
        <p:spPr>
          <a:xfrm>
            <a:off x="152400" y="1447805"/>
            <a:ext cx="8686800" cy="1600196"/>
          </a:xfrm>
        </p:spPr>
        <p:txBody>
          <a:bodyPr>
            <a:normAutofit/>
          </a:bodyPr>
          <a:lstStyle/>
          <a:p>
            <a:pPr>
              <a:buNone/>
            </a:pPr>
            <a:r>
              <a:rPr lang="en-US" sz="2400" b="1" dirty="0" smtClean="0"/>
              <a:t>	</a:t>
            </a:r>
            <a:r>
              <a:rPr lang="en-US" sz="2400" b="1" u="sng" dirty="0" smtClean="0"/>
              <a:t>Financial Risks: </a:t>
            </a:r>
            <a:r>
              <a:rPr lang="en-US" sz="2400" dirty="0" smtClean="0"/>
              <a:t>it result in losses that  can be expresses in financial terms. </a:t>
            </a:r>
          </a:p>
          <a:p>
            <a:pPr>
              <a:buNone/>
            </a:pPr>
            <a:r>
              <a:rPr lang="en-US" sz="2400" b="1" dirty="0" smtClean="0"/>
              <a:t>		Example:</a:t>
            </a:r>
            <a:r>
              <a:rPr lang="en-US" sz="2400" dirty="0" smtClean="0"/>
              <a:t> Loss of cars (Property) is a financial risk.</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7" name="Content Placeholder 6"/>
          <p:cNvSpPr>
            <a:spLocks noGrp="1"/>
          </p:cNvSpPr>
          <p:nvPr>
            <p:ph sz="half" idx="2"/>
          </p:nvPr>
        </p:nvSpPr>
        <p:spPr>
          <a:xfrm>
            <a:off x="228600" y="4114800"/>
            <a:ext cx="8458200" cy="1524000"/>
          </a:xfrm>
        </p:spPr>
        <p:txBody>
          <a:bodyPr>
            <a:normAutofit/>
          </a:bodyPr>
          <a:lstStyle/>
          <a:p>
            <a:pPr>
              <a:buNone/>
            </a:pPr>
            <a:r>
              <a:rPr lang="en-US" sz="2400" b="1" dirty="0" smtClean="0"/>
              <a:t>	</a:t>
            </a:r>
            <a:r>
              <a:rPr lang="en-US" sz="2400" b="1" u="sng" dirty="0" smtClean="0"/>
              <a:t>Non-financial Risk: </a:t>
            </a:r>
            <a:r>
              <a:rPr lang="en-US" sz="2400" dirty="0" smtClean="0"/>
              <a:t>it does not have financial implication. </a:t>
            </a:r>
          </a:p>
          <a:p>
            <a:pPr>
              <a:buNone/>
            </a:pPr>
            <a:r>
              <a:rPr lang="en-US" sz="2400" b="1" dirty="0" smtClean="0"/>
              <a:t>		Example: </a:t>
            </a:r>
            <a:r>
              <a:rPr lang="en-US" sz="2400" dirty="0" smtClean="0"/>
              <a:t>Death of relatives is a non-financial risk. </a:t>
            </a:r>
            <a:endParaRPr lang="en-US" sz="2400" dirty="0"/>
          </a:p>
        </p:txBody>
      </p:sp>
      <p:sp>
        <p:nvSpPr>
          <p:cNvPr id="9" name="Line 4"/>
          <p:cNvSpPr>
            <a:spLocks noChangeShapeType="1"/>
          </p:cNvSpPr>
          <p:nvPr/>
        </p:nvSpPr>
        <p:spPr bwMode="auto">
          <a:xfrm>
            <a:off x="609600" y="3505200"/>
            <a:ext cx="3657600" cy="0"/>
          </a:xfrm>
          <a:prstGeom prst="line">
            <a:avLst/>
          </a:prstGeom>
          <a:noFill/>
          <a:ln w="38100">
            <a:solidFill>
              <a:srgbClr val="CC3300"/>
            </a:solidFill>
            <a:round/>
            <a:headEnd/>
            <a:tailEnd/>
          </a:ln>
        </p:spPr>
        <p:txBody>
          <a:bodyPr/>
          <a:lstStyle/>
          <a:p>
            <a:endParaRPr lang="en-US"/>
          </a:p>
        </p:txBody>
      </p:sp>
      <p:sp>
        <p:nvSpPr>
          <p:cNvPr id="10" name="Line 4"/>
          <p:cNvSpPr>
            <a:spLocks noChangeShapeType="1"/>
          </p:cNvSpPr>
          <p:nvPr/>
        </p:nvSpPr>
        <p:spPr bwMode="auto">
          <a:xfrm>
            <a:off x="4876800" y="3505200"/>
            <a:ext cx="3657600" cy="0"/>
          </a:xfrm>
          <a:prstGeom prst="line">
            <a:avLst/>
          </a:prstGeom>
          <a:noFill/>
          <a:ln w="38100">
            <a:solidFill>
              <a:srgbClr val="CC3300"/>
            </a:solidFill>
            <a:round/>
            <a:headEnd/>
            <a:tailEnd/>
          </a:ln>
        </p:spPr>
        <p:txBody>
          <a:bodyPr/>
          <a:lstStyle/>
          <a:p>
            <a:endParaRPr lang="en-US"/>
          </a:p>
        </p:txBody>
      </p:sp>
      <p:sp>
        <p:nvSpPr>
          <p:cNvPr id="8" name="Slide Number Placeholder 7"/>
          <p:cNvSpPr>
            <a:spLocks noGrp="1"/>
          </p:cNvSpPr>
          <p:nvPr>
            <p:ph type="sldNum" sz="quarter" idx="12"/>
          </p:nvPr>
        </p:nvSpPr>
        <p:spPr/>
        <p:txBody>
          <a:bodyPr/>
          <a:lstStyle/>
          <a:p>
            <a:fld id="{16B243DA-A80A-4ED9-BEF0-8548F0DDAE70}" type="slidenum">
              <a:rPr lang="en-US" smtClean="0"/>
              <a:pPr/>
              <a:t>20</a:t>
            </a:fld>
            <a:endParaRPr lang="en-US"/>
          </a:p>
        </p:txBody>
      </p:sp>
      <p:sp>
        <p:nvSpPr>
          <p:cNvPr id="12" name="Footer Placeholder 7"/>
          <p:cNvSpPr>
            <a:spLocks noGrp="1"/>
          </p:cNvSpPr>
          <p:nvPr>
            <p:ph type="ftr" sz="quarter" idx="11"/>
          </p:nvPr>
        </p:nvSpPr>
        <p:spPr/>
        <p:txBody>
          <a:bodyPr/>
          <a:lstStyle/>
          <a:p>
            <a:r>
              <a:rPr lang="en-US" smtClean="0"/>
              <a:t>By: YT</a:t>
            </a:r>
            <a:endParaRPr lang="en-US" dirty="0"/>
          </a:p>
        </p:txBody>
      </p:sp>
      <p:sp>
        <p:nvSpPr>
          <p:cNvPr id="11" name="Date Placeholder 10"/>
          <p:cNvSpPr>
            <a:spLocks noGrp="1"/>
          </p:cNvSpPr>
          <p:nvPr>
            <p:ph type="dt" sz="half" idx="10"/>
          </p:nvPr>
        </p:nvSpPr>
        <p:spPr/>
        <p:txBody>
          <a:bodyPr/>
          <a:lstStyle/>
          <a:p>
            <a:fld id="{DC56D587-EFD4-441E-85A5-8A7CE7343E0B}" type="datetime1">
              <a:rPr lang="en-US" smtClean="0"/>
              <a:t>4/23/2020</a:t>
            </a:fld>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blackWhite">
          <a:xfrm>
            <a:off x="95536" y="981512"/>
            <a:ext cx="8915400" cy="838200"/>
          </a:xfrm>
          <a:prstGeom prst="rect">
            <a:avLst/>
          </a:prstGeom>
          <a:ln>
            <a:headEnd/>
            <a:tailEnd/>
          </a:ln>
        </p:spPr>
        <p:style>
          <a:lnRef idx="1">
            <a:schemeClr val="accent5"/>
          </a:lnRef>
          <a:fillRef idx="1001">
            <a:schemeClr val="lt2"/>
          </a:fillRef>
          <a:effectRef idx="2">
            <a:schemeClr val="accent5"/>
          </a:effectRef>
          <a:fontRef idx="minor">
            <a:schemeClr val="lt1"/>
          </a:fontRef>
        </p:style>
        <p:txBody>
          <a:bodyPr vert="horz" lIns="182880" rIns="182880" anchor="ctr" anchorCtr="1">
            <a:normAutofit/>
          </a:bodyPr>
          <a:lstStyle/>
          <a:p>
            <a:pPr marL="274320" lvl="0" indent="-274320">
              <a:lnSpc>
                <a:spcPct val="110000"/>
              </a:lnSpc>
              <a:spcBef>
                <a:spcPct val="50000"/>
              </a:spcBef>
              <a:buClr>
                <a:schemeClr val="accent3"/>
              </a:buClr>
              <a:buSzPct val="95000"/>
              <a:defRPr/>
            </a:pPr>
            <a:r>
              <a:rPr lang="en-US" sz="2000" b="1" u="sng" dirty="0" smtClean="0">
                <a:solidFill>
                  <a:schemeClr val="tx1"/>
                </a:solidFill>
              </a:rPr>
              <a:t>2: Static Vs Dynamic Risks</a:t>
            </a:r>
            <a:endParaRPr kumimoji="0" lang="en-US" sz="2000" b="1" i="0" u="none" strike="noStrike" kern="1200" normalizeH="0" baseline="0" noProof="0" dirty="0">
              <a:solidFill>
                <a:schemeClr val="tx1"/>
              </a:solidFill>
              <a:uLnTx/>
              <a:uFillTx/>
              <a:latin typeface="+mn-lt"/>
              <a:ea typeface="+mn-ea"/>
              <a:cs typeface="+mn-cs"/>
            </a:endParaRPr>
          </a:p>
        </p:txBody>
      </p:sp>
      <p:sp>
        <p:nvSpPr>
          <p:cNvPr id="8" name="Text Box 3"/>
          <p:cNvSpPr txBox="1">
            <a:spLocks noChangeArrowheads="1"/>
          </p:cNvSpPr>
          <p:nvPr/>
        </p:nvSpPr>
        <p:spPr bwMode="blackWhite">
          <a:xfrm>
            <a:off x="100080" y="1981200"/>
            <a:ext cx="4395720" cy="44196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lIns="182880" rIns="182880" anchor="ctr" anchorCtr="1">
            <a:normAutofit/>
          </a:bodyPr>
          <a:lstStyle/>
          <a:p>
            <a:pPr marL="274320" marR="0" lvl="0" indent="-274320" algn="l" defTabSz="914400" rtl="0" eaLnBrk="1" fontAlgn="auto" latinLnBrk="0" hangingPunct="1">
              <a:lnSpc>
                <a:spcPct val="110000"/>
              </a:lnSpc>
              <a:spcBef>
                <a:spcPct val="50000"/>
              </a:spcBef>
              <a:spcAft>
                <a:spcPts val="0"/>
              </a:spcAft>
              <a:buClr>
                <a:schemeClr val="accent3"/>
              </a:buClr>
              <a:buSzPct val="95000"/>
              <a:tabLst/>
              <a:defRPr/>
            </a:pPr>
            <a:r>
              <a:rPr kumimoji="0" lang="en-US" sz="2000" b="1" i="0" u="sng" strike="noStrike" kern="1200" cap="none" spc="0" normalizeH="0" baseline="0" noProof="0" dirty="0" smtClean="0">
                <a:ln>
                  <a:noFill/>
                </a:ln>
                <a:solidFill>
                  <a:schemeClr val="bg1"/>
                </a:solidFill>
                <a:effectLst/>
                <a:uLnTx/>
                <a:uFillTx/>
                <a:latin typeface="+mn-lt"/>
                <a:ea typeface="+mn-ea"/>
                <a:cs typeface="+mn-cs"/>
              </a:rPr>
              <a:t>Dynamic Risks: </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bg1"/>
                </a:solidFill>
              </a:rPr>
              <a:t>	It originate from changes in the over all economy which are associated with such as human wants, improvements in technology and organization (price changes, consumer taste changes, income distribution, political changes, etc.). They are less predictable and hence beyond the control of risk managers some times.</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Box 3"/>
          <p:cNvSpPr txBox="1">
            <a:spLocks noChangeArrowheads="1"/>
          </p:cNvSpPr>
          <p:nvPr/>
        </p:nvSpPr>
        <p:spPr bwMode="blackWhite">
          <a:xfrm>
            <a:off x="4572000" y="2027832"/>
            <a:ext cx="4474192" cy="444916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lIns="182880" rIns="182880" anchor="ctr" anchorCtr="1">
            <a:normAutofit/>
          </a:bodyPr>
          <a:lstStyle/>
          <a:p>
            <a:pPr marL="274320" marR="0" lvl="0" indent="-274320" algn="l" defTabSz="914400" rtl="0" eaLnBrk="1" fontAlgn="auto" latinLnBrk="0" hangingPunct="1">
              <a:lnSpc>
                <a:spcPct val="110000"/>
              </a:lnSpc>
              <a:spcBef>
                <a:spcPct val="50000"/>
              </a:spcBef>
              <a:spcAft>
                <a:spcPts val="0"/>
              </a:spcAft>
              <a:buClr>
                <a:schemeClr val="accent3"/>
              </a:buClr>
              <a:buSzPct val="95000"/>
              <a:tabLst/>
              <a:defRPr/>
            </a:pPr>
            <a:r>
              <a:rPr kumimoji="0" lang="en-US" sz="2000" b="1" i="0" u="sng" strike="noStrike" kern="1200" cap="none" spc="0" normalizeH="0" baseline="0" noProof="0" dirty="0" smtClean="0">
                <a:ln>
                  <a:noFill/>
                </a:ln>
                <a:solidFill>
                  <a:schemeClr val="bg1"/>
                </a:solidFill>
                <a:effectLst/>
                <a:uLnTx/>
                <a:uFillTx/>
                <a:latin typeface="+mn-lt"/>
                <a:ea typeface="+mn-ea"/>
                <a:cs typeface="+mn-cs"/>
              </a:rPr>
              <a:t>Static Risks:</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bg1"/>
                </a:solidFill>
              </a:rPr>
              <a:t>	It refers to those losses that can take place even though there were no changes in the over all economy. They are losses arising from causes other than changes in the overall economy. They are predictable and could be controlled to some extent by taking loss prevention measures.</a:t>
            </a:r>
          </a:p>
          <a:p>
            <a:pPr marL="274320" marR="0" lvl="0" indent="-274320" algn="l" defTabSz="914400" rtl="0" eaLnBrk="1" fontAlgn="auto" latinLnBrk="0" hangingPunct="1">
              <a:lnSpc>
                <a:spcPct val="110000"/>
              </a:lnSpc>
              <a:spcBef>
                <a:spcPct val="50000"/>
              </a:spcBef>
              <a:spcAft>
                <a:spcPts val="0"/>
              </a:spcAft>
              <a:buClr>
                <a:schemeClr val="accent3"/>
              </a:buClr>
              <a:buSzPct val="95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16B243DA-A80A-4ED9-BEF0-8548F0DDAE70}" type="slidenum">
              <a:rPr lang="en-US" smtClean="0"/>
              <a:pPr/>
              <a:t>21</a:t>
            </a:fld>
            <a:endParaRPr lang="en-US"/>
          </a:p>
        </p:txBody>
      </p:sp>
      <p:sp>
        <p:nvSpPr>
          <p:cNvPr id="10" name="Footer Placeholder 7"/>
          <p:cNvSpPr>
            <a:spLocks noGrp="1"/>
          </p:cNvSpPr>
          <p:nvPr>
            <p:ph type="ftr" sz="quarter" idx="11"/>
          </p:nvPr>
        </p:nvSpPr>
        <p:spPr/>
        <p:txBody>
          <a:bodyPr/>
          <a:lstStyle/>
          <a:p>
            <a:r>
              <a:rPr lang="en-US" smtClean="0"/>
              <a:t>By: YT</a:t>
            </a:r>
            <a:endParaRPr lang="en-US" dirty="0"/>
          </a:p>
        </p:txBody>
      </p:sp>
      <p:sp>
        <p:nvSpPr>
          <p:cNvPr id="11" name="Date Placeholder 10"/>
          <p:cNvSpPr>
            <a:spLocks noGrp="1"/>
          </p:cNvSpPr>
          <p:nvPr>
            <p:ph type="dt" sz="half" idx="10"/>
          </p:nvPr>
        </p:nvSpPr>
        <p:spPr/>
        <p:txBody>
          <a:bodyPr/>
          <a:lstStyle/>
          <a:p>
            <a:fld id="{413652DB-95FD-4132-B287-8E192821FE5D}" type="datetime1">
              <a:rPr lang="en-US" smtClean="0"/>
              <a:t>4/23/2020</a:t>
            </a:fld>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a:bodyPr>
          <a:lstStyle/>
          <a:p>
            <a:r>
              <a:rPr lang="en-US" sz="2400" b="1" u="sng" dirty="0" smtClean="0"/>
              <a:t>3: Fundamental Vs Particular Risks</a:t>
            </a:r>
            <a:endParaRPr lang="en-US" sz="2400" b="1" u="sng" dirty="0"/>
          </a:p>
        </p:txBody>
      </p:sp>
      <p:sp>
        <p:nvSpPr>
          <p:cNvPr id="5" name="Text Box 7"/>
          <p:cNvSpPr txBox="1">
            <a:spLocks noChangeArrowheads="1"/>
          </p:cNvSpPr>
          <p:nvPr/>
        </p:nvSpPr>
        <p:spPr bwMode="auto">
          <a:xfrm>
            <a:off x="304800" y="1447800"/>
            <a:ext cx="8686800" cy="4339650"/>
          </a:xfrm>
          <a:prstGeom prst="rect">
            <a:avLst/>
          </a:prstGeom>
          <a:ln w="9525">
            <a:noFill/>
            <a:miter lim="800000"/>
            <a:headEnd/>
            <a:tailEnd/>
          </a:ln>
        </p:spPr>
        <p:style>
          <a:lnRef idx="0">
            <a:scrgbClr r="0" g="0" b="0"/>
          </a:lnRef>
          <a:fillRef idx="1002">
            <a:schemeClr val="lt2"/>
          </a:fillRef>
          <a:effectRef idx="0">
            <a:scrgbClr r="0" g="0" b="0"/>
          </a:effectRef>
          <a:fontRef idx="major"/>
        </p:style>
        <p:txBody>
          <a:bodyPr wrap="square">
            <a:spAutoFit/>
          </a:bodyPr>
          <a:lstStyle/>
          <a:p>
            <a:pPr>
              <a:spcBef>
                <a:spcPct val="50000"/>
              </a:spcBef>
            </a:pPr>
            <a:r>
              <a:rPr lang="en-US" sz="2400" b="1" dirty="0" smtClean="0"/>
              <a:t>Fundamental Risks:</a:t>
            </a:r>
          </a:p>
          <a:p>
            <a:pPr algn="just">
              <a:spcBef>
                <a:spcPct val="50000"/>
              </a:spcBef>
              <a:buFont typeface="Wingdings" pitchFamily="2" charset="2"/>
              <a:buChar char="q"/>
            </a:pPr>
            <a:r>
              <a:rPr lang="en-US" sz="2400" dirty="0" smtClean="0"/>
              <a:t>Fundamental risks are essentially group risks; the conditions, which cause them, have no relation to any particular individual. Most fundamental risks are economic, political or social. </a:t>
            </a:r>
          </a:p>
          <a:p>
            <a:pPr algn="just">
              <a:spcBef>
                <a:spcPct val="50000"/>
              </a:spcBef>
              <a:buFont typeface="Wingdings" pitchFamily="2" charset="2"/>
              <a:buChar char="q"/>
            </a:pPr>
            <a:r>
              <a:rPr lang="en-US" sz="2400" dirty="0" smtClean="0"/>
              <a:t>It affects the entire society or a large group of the population. They are usually beyond the control of individuals. </a:t>
            </a:r>
          </a:p>
          <a:p>
            <a:pPr algn="just">
              <a:spcBef>
                <a:spcPct val="50000"/>
              </a:spcBef>
              <a:buFont typeface="Wingdings" pitchFamily="2" charset="2"/>
              <a:buChar char="q"/>
            </a:pPr>
            <a:r>
              <a:rPr lang="en-US" sz="2400" dirty="0" smtClean="0"/>
              <a:t>They are the responsibility of the society itself. </a:t>
            </a:r>
          </a:p>
          <a:p>
            <a:pPr algn="just">
              <a:spcBef>
                <a:spcPct val="50000"/>
              </a:spcBef>
              <a:buFont typeface="Wingdings" pitchFamily="2" charset="2"/>
              <a:buChar char="q"/>
            </a:pPr>
            <a:r>
              <a:rPr lang="en-US" sz="2400" dirty="0" smtClean="0"/>
              <a:t>Example: Unemployment, famine, flood, inflation, war, etc. </a:t>
            </a:r>
          </a:p>
          <a:p>
            <a:pPr>
              <a:spcBef>
                <a:spcPct val="50000"/>
              </a:spcBef>
            </a:pPr>
            <a:endParaRPr lang="en-US" sz="2400" b="0" dirty="0">
              <a:latin typeface="Tahoma" pitchFamily="34" charset="0"/>
            </a:endParaRPr>
          </a:p>
        </p:txBody>
      </p:sp>
      <p:sp>
        <p:nvSpPr>
          <p:cNvPr id="4" name="Slide Number Placeholder 3"/>
          <p:cNvSpPr>
            <a:spLocks noGrp="1"/>
          </p:cNvSpPr>
          <p:nvPr>
            <p:ph type="sldNum" sz="quarter" idx="12"/>
          </p:nvPr>
        </p:nvSpPr>
        <p:spPr/>
        <p:txBody>
          <a:bodyPr/>
          <a:lstStyle/>
          <a:p>
            <a:fld id="{16B243DA-A80A-4ED9-BEF0-8548F0DDAE70}" type="slidenum">
              <a:rPr lang="en-US" smtClean="0"/>
              <a:pPr/>
              <a:t>22</a:t>
            </a:fld>
            <a:endParaRPr lang="en-US"/>
          </a:p>
        </p:txBody>
      </p:sp>
      <p:sp>
        <p:nvSpPr>
          <p:cNvPr id="7" name="Footer Placeholder 7"/>
          <p:cNvSpPr>
            <a:spLocks noGrp="1"/>
          </p:cNvSpPr>
          <p:nvPr>
            <p:ph type="ftr" sz="quarter" idx="11"/>
          </p:nvPr>
        </p:nvSpPr>
        <p:spPr/>
        <p:txBody>
          <a:bodyPr/>
          <a:lstStyle/>
          <a:p>
            <a:r>
              <a:rPr lang="en-US" smtClean="0"/>
              <a:t>By: YT</a:t>
            </a:r>
            <a:endParaRPr lang="en-US" dirty="0"/>
          </a:p>
        </p:txBody>
      </p:sp>
      <p:sp>
        <p:nvSpPr>
          <p:cNvPr id="6" name="Date Placeholder 5"/>
          <p:cNvSpPr>
            <a:spLocks noGrp="1"/>
          </p:cNvSpPr>
          <p:nvPr>
            <p:ph type="dt" sz="half" idx="10"/>
          </p:nvPr>
        </p:nvSpPr>
        <p:spPr/>
        <p:txBody>
          <a:bodyPr/>
          <a:lstStyle/>
          <a:p>
            <a:fld id="{EEE5D4C8-BE5A-4971-855B-2A041B8E28F1}"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28600" y="1828801"/>
            <a:ext cx="8686800" cy="4154984"/>
          </a:xfrm>
          <a:prstGeom prst="rect">
            <a:avLst/>
          </a:prstGeom>
          <a:ln w="9525">
            <a:noFill/>
            <a:miter lim="800000"/>
            <a:headEnd/>
            <a:tailEnd/>
          </a:ln>
        </p:spPr>
        <p:style>
          <a:lnRef idx="0">
            <a:scrgbClr r="0" g="0" b="0"/>
          </a:lnRef>
          <a:fillRef idx="1002">
            <a:schemeClr val="lt2"/>
          </a:fillRef>
          <a:effectRef idx="0">
            <a:scrgbClr r="0" g="0" b="0"/>
          </a:effectRef>
          <a:fontRef idx="major"/>
        </p:style>
        <p:txBody>
          <a:bodyPr wrap="square">
            <a:spAutoFit/>
          </a:bodyPr>
          <a:lstStyle/>
          <a:p>
            <a:pPr>
              <a:spcBef>
                <a:spcPct val="50000"/>
              </a:spcBef>
            </a:pPr>
            <a:r>
              <a:rPr lang="en-US" sz="2400" b="1" dirty="0" smtClean="0"/>
              <a:t>Particular Risks:</a:t>
            </a:r>
          </a:p>
          <a:p>
            <a:pPr algn="just">
              <a:spcBef>
                <a:spcPct val="50000"/>
              </a:spcBef>
              <a:buFont typeface="Wingdings" pitchFamily="2" charset="2"/>
              <a:buChar char="q"/>
            </a:pPr>
            <a:r>
              <a:rPr lang="en-US" sz="2400" dirty="0" smtClean="0"/>
              <a:t>Particular risks are those due to particular and specific conditions, which obtain in particular cases. They affect each individual separately. They are usually personal in cause, almost always personal in their application.  </a:t>
            </a:r>
          </a:p>
          <a:p>
            <a:pPr algn="just">
              <a:spcBef>
                <a:spcPct val="50000"/>
              </a:spcBef>
              <a:buFont typeface="Wingdings" pitchFamily="2" charset="2"/>
              <a:buChar char="q"/>
            </a:pPr>
            <a:r>
              <a:rPr lang="en-US" sz="2400" dirty="0" smtClean="0"/>
              <a:t>They are the responsibility of individuals. They can be controlled by purchasing Insurance Policies and other risk handling tools.</a:t>
            </a:r>
          </a:p>
          <a:p>
            <a:pPr algn="just">
              <a:spcBef>
                <a:spcPct val="50000"/>
              </a:spcBef>
              <a:buFont typeface="Wingdings" pitchFamily="2" charset="2"/>
              <a:buChar char="q"/>
            </a:pPr>
            <a:r>
              <a:rPr lang="en-US" sz="2400" dirty="0" smtClean="0"/>
              <a:t>Example: Property Losses, Death, Disability, etc.</a:t>
            </a:r>
          </a:p>
          <a:p>
            <a:pPr>
              <a:spcBef>
                <a:spcPct val="50000"/>
              </a:spcBef>
            </a:pPr>
            <a:endParaRPr lang="en-US" sz="2400" b="0" dirty="0">
              <a:latin typeface="Tahoma" pitchFamily="34" charset="0"/>
            </a:endParaRPr>
          </a:p>
        </p:txBody>
      </p:sp>
      <p:sp>
        <p:nvSpPr>
          <p:cNvPr id="5" name="Title 1"/>
          <p:cNvSpPr>
            <a:spLocks noGrp="1"/>
          </p:cNvSpPr>
          <p:nvPr>
            <p:ph type="title"/>
          </p:nvPr>
        </p:nvSpPr>
        <p:spPr>
          <a:xfrm>
            <a:off x="457200" y="990600"/>
            <a:ext cx="8229600" cy="515112"/>
          </a:xfrm>
        </p:spPr>
        <p:txBody>
          <a:bodyPr>
            <a:normAutofit/>
          </a:bodyPr>
          <a:lstStyle/>
          <a:p>
            <a:r>
              <a:rPr lang="en-US" sz="2400" b="1" u="sng" dirty="0" smtClean="0"/>
              <a:t>3: Fundamental Vs Particular Risks (Cont’…)</a:t>
            </a:r>
            <a:endParaRPr lang="en-US" sz="2400" b="1" u="sng" dirty="0"/>
          </a:p>
        </p:txBody>
      </p:sp>
      <p:sp>
        <p:nvSpPr>
          <p:cNvPr id="6" name="Slide Number Placeholder 5"/>
          <p:cNvSpPr>
            <a:spLocks noGrp="1"/>
          </p:cNvSpPr>
          <p:nvPr>
            <p:ph type="sldNum" sz="quarter" idx="12"/>
          </p:nvPr>
        </p:nvSpPr>
        <p:spPr/>
        <p:txBody>
          <a:bodyPr/>
          <a:lstStyle/>
          <a:p>
            <a:fld id="{16B243DA-A80A-4ED9-BEF0-8548F0DDAE70}"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D8EB5ED2-50E3-4ECD-938D-3922469625C3}"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2800" b="1" u="sng" dirty="0" smtClean="0"/>
              <a:t>4: Objective Vs Subjective Risks:</a:t>
            </a:r>
            <a:endParaRPr lang="en-US" sz="2800" b="1" u="sng" dirty="0"/>
          </a:p>
        </p:txBody>
      </p:sp>
      <p:sp>
        <p:nvSpPr>
          <p:cNvPr id="3" name="Content Placeholder 2"/>
          <p:cNvSpPr>
            <a:spLocks noGrp="1"/>
          </p:cNvSpPr>
          <p:nvPr>
            <p:ph idx="1"/>
          </p:nvPr>
        </p:nvSpPr>
        <p:spPr>
          <a:xfrm>
            <a:off x="56864" y="1447800"/>
            <a:ext cx="4343400" cy="4876800"/>
          </a:xfrm>
        </p:spPr>
        <p:txBody>
          <a:bodyPr>
            <a:normAutofit fontScale="92500"/>
          </a:bodyPr>
          <a:lstStyle/>
          <a:p>
            <a:pPr>
              <a:buNone/>
            </a:pPr>
            <a:r>
              <a:rPr lang="en-US" dirty="0" smtClean="0"/>
              <a:t>	</a:t>
            </a:r>
            <a:r>
              <a:rPr lang="en-US" b="1" dirty="0" smtClean="0"/>
              <a:t>Objective/Measurable Risks: </a:t>
            </a:r>
          </a:p>
          <a:p>
            <a:pPr algn="just">
              <a:buFont typeface="Wingdings" pitchFamily="2" charset="2"/>
              <a:buChar char="Ø"/>
            </a:pPr>
            <a:r>
              <a:rPr lang="en-US" dirty="0" smtClean="0"/>
              <a:t>It is “the variation that exists in nature and is the same for all persons facing the same situation”. It is the state of nature(world). </a:t>
            </a:r>
          </a:p>
          <a:p>
            <a:pPr algn="just">
              <a:buFont typeface="Wingdings" pitchFamily="2" charset="2"/>
              <a:buChar char="Ø"/>
            </a:pPr>
            <a:r>
              <a:rPr lang="en-US" dirty="0" smtClean="0"/>
              <a:t>The characteristics of objective risk is that it is measurable. i.e. it can be quantified using statistical or mathematical techniques. </a:t>
            </a:r>
            <a:endParaRPr lang="en-US" dirty="0"/>
          </a:p>
        </p:txBody>
      </p:sp>
      <p:sp>
        <p:nvSpPr>
          <p:cNvPr id="4" name="Content Placeholder 2"/>
          <p:cNvSpPr txBox="1">
            <a:spLocks/>
          </p:cNvSpPr>
          <p:nvPr/>
        </p:nvSpPr>
        <p:spPr>
          <a:xfrm>
            <a:off x="4664120" y="1524000"/>
            <a:ext cx="4343400" cy="48768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b="1" dirty="0" smtClean="0"/>
              <a:t>Subjective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/Non-Measurable Risks: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This is the estimate of the objective risk which</a:t>
            </a:r>
            <a:r>
              <a:rPr kumimoji="0" lang="en-US" sz="2600" b="0" i="0" u="none" strike="noStrike" kern="1200" cap="none" spc="0" normalizeH="0" noProof="0" dirty="0" smtClean="0">
                <a:ln>
                  <a:noFill/>
                </a:ln>
                <a:solidFill>
                  <a:schemeClr val="tx1"/>
                </a:solidFill>
                <a:effectLst/>
                <a:uLnTx/>
                <a:uFillTx/>
                <a:latin typeface="+mn-lt"/>
                <a:ea typeface="+mn-ea"/>
                <a:cs typeface="+mn-cs"/>
              </a:rPr>
              <a:t> depends on the person’s psychological belief is the subjective risk. It is difficult to obtain the true objective risk in in most business situation.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characteristics of subjective risk is that it is non-measurable. i.e. it can not be quantified using statistical or mathematical techniques.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16B243DA-A80A-4ED9-BEF0-8548F0DDAE70}" type="slidenum">
              <a:rPr lang="en-US" smtClean="0"/>
              <a:pPr/>
              <a:t>24</a:t>
            </a:fld>
            <a:endParaRPr lang="en-US"/>
          </a:p>
        </p:txBody>
      </p:sp>
      <p:sp>
        <p:nvSpPr>
          <p:cNvPr id="7" name="Footer Placeholder 7"/>
          <p:cNvSpPr>
            <a:spLocks noGrp="1"/>
          </p:cNvSpPr>
          <p:nvPr>
            <p:ph type="ftr" sz="quarter" idx="11"/>
          </p:nvPr>
        </p:nvSpPr>
        <p:spPr/>
        <p:txBody>
          <a:bodyPr/>
          <a:lstStyle/>
          <a:p>
            <a:r>
              <a:rPr lang="en-US" smtClean="0"/>
              <a:t>By: YT</a:t>
            </a:r>
            <a:endParaRPr lang="en-US" dirty="0"/>
          </a:p>
        </p:txBody>
      </p:sp>
      <p:sp>
        <p:nvSpPr>
          <p:cNvPr id="8" name="Date Placeholder 7"/>
          <p:cNvSpPr>
            <a:spLocks noGrp="1"/>
          </p:cNvSpPr>
          <p:nvPr>
            <p:ph type="dt" sz="half" idx="10"/>
          </p:nvPr>
        </p:nvSpPr>
        <p:spPr/>
        <p:txBody>
          <a:bodyPr/>
          <a:lstStyle/>
          <a:p>
            <a:fld id="{BF2FA9D0-6D6C-4655-8BFA-01476F9042EC}"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38912"/>
          </a:xfrm>
        </p:spPr>
        <p:txBody>
          <a:bodyPr>
            <a:normAutofit fontScale="90000"/>
          </a:bodyPr>
          <a:lstStyle/>
          <a:p>
            <a:r>
              <a:rPr lang="en-US" sz="3200" b="1" u="sng" dirty="0" smtClean="0"/>
              <a:t>5: Pure Vs Speculative Risks:</a:t>
            </a:r>
            <a:endParaRPr lang="en-US" sz="3200" b="1" u="sng" dirty="0"/>
          </a:p>
        </p:txBody>
      </p:sp>
      <p:sp>
        <p:nvSpPr>
          <p:cNvPr id="3" name="Content Placeholder 2"/>
          <p:cNvSpPr>
            <a:spLocks noGrp="1"/>
          </p:cNvSpPr>
          <p:nvPr>
            <p:ph idx="1"/>
          </p:nvPr>
        </p:nvSpPr>
        <p:spPr>
          <a:xfrm>
            <a:off x="457200" y="1371600"/>
            <a:ext cx="8229600" cy="990600"/>
          </a:xfrm>
          <a:ln>
            <a:solidFill>
              <a:schemeClr val="bg2">
                <a:lumMod val="50000"/>
              </a:schemeClr>
            </a:solidFill>
          </a:ln>
        </p:spPr>
        <p:txBody>
          <a:bodyPr>
            <a:normAutofit fontScale="92500" lnSpcReduction="20000"/>
          </a:bodyPr>
          <a:lstStyle/>
          <a:p>
            <a:pPr algn="just">
              <a:buNone/>
            </a:pPr>
            <a:r>
              <a:rPr lang="en-US" dirty="0" smtClean="0"/>
              <a:t>	The distinction between pure and speculative risks rests on primarily on profit/loss structure of the underlying situation in which the event occurs. </a:t>
            </a:r>
            <a:endParaRPr lang="en-US" dirty="0"/>
          </a:p>
        </p:txBody>
      </p:sp>
      <p:sp>
        <p:nvSpPr>
          <p:cNvPr id="5" name="Text Box 3"/>
          <p:cNvSpPr txBox="1">
            <a:spLocks noChangeArrowheads="1"/>
          </p:cNvSpPr>
          <p:nvPr/>
        </p:nvSpPr>
        <p:spPr bwMode="blackWhite">
          <a:xfrm>
            <a:off x="228600" y="2819400"/>
            <a:ext cx="8686800" cy="2362200"/>
          </a:xfrm>
          <a:prstGeom prst="rect">
            <a:avLst/>
          </a:prstGeom>
          <a:solidFill>
            <a:schemeClr val="bg2">
              <a:lumMod val="75000"/>
            </a:schemeClr>
          </a:solidFill>
          <a:ln w="76200">
            <a:solidFill>
              <a:schemeClr val="bg2">
                <a:lumMod val="50000"/>
              </a:schemeClr>
            </a:solidFill>
            <a:headEnd/>
            <a:tailEnd/>
          </a:ln>
          <a:effectLst>
            <a:glow rad="228600">
              <a:schemeClr val="accent2">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lIns="182880" rIns="182880" anchor="ctr" anchorCtr="1">
            <a:normAutofit/>
          </a:bodyPr>
          <a:lstStyle/>
          <a:p>
            <a:pPr marL="274320" marR="0" lvl="0" indent="-274320" algn="l" defTabSz="914400" rtl="0" eaLnBrk="1" fontAlgn="auto" latinLnBrk="0" hangingPunct="1">
              <a:lnSpc>
                <a:spcPct val="110000"/>
              </a:lnSpc>
              <a:spcBef>
                <a:spcPct val="50000"/>
              </a:spcBef>
              <a:spcAft>
                <a:spcPts val="0"/>
              </a:spcAft>
              <a:buClr>
                <a:schemeClr val="accent3"/>
              </a:buClr>
              <a:buSzPct val="95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Pure Risks: </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tx1"/>
                </a:solidFill>
              </a:rPr>
              <a:t>	Pure risks refers to the situation in which only a loss or no loss would occur. There are only two distinct outcomes: Loss or No Loss. They are always undesirable and hence people take steps to avoid such risks. Most pure risks are insurable. They classified in to three categories.</a:t>
            </a:r>
          </a:p>
          <a:p>
            <a:pPr marL="274320" marR="0" lvl="0" indent="-274320" algn="l" defTabSz="914400" rtl="0" eaLnBrk="1" fontAlgn="auto" latinLnBrk="0" hangingPunct="1">
              <a:lnSpc>
                <a:spcPct val="110000"/>
              </a:lnSpc>
              <a:spcBef>
                <a:spcPct val="50000"/>
              </a:spcBef>
              <a:spcAft>
                <a:spcPts val="0"/>
              </a:spcAft>
              <a:buClr>
                <a:schemeClr val="accent3"/>
              </a:buClr>
              <a:buSzPct val="95000"/>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16B243DA-A80A-4ED9-BEF0-8548F0DDAE70}" type="slidenum">
              <a:rPr lang="en-US" smtClean="0"/>
              <a:pPr/>
              <a:t>25</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A28364EC-A979-4C25-8EED-BB710EC5D4CB}" type="datetime1">
              <a:rPr lang="en-US" smtClean="0"/>
              <a:t>4/23/2020</a:t>
            </a:fld>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751" name="Object 7"/>
          <p:cNvGraphicFramePr>
            <a:graphicFrameLocks noChangeAspect="1"/>
          </p:cNvGraphicFramePr>
          <p:nvPr/>
        </p:nvGraphicFramePr>
        <p:xfrm>
          <a:off x="3048000" y="3124200"/>
          <a:ext cx="2878138" cy="2333625"/>
        </p:xfrm>
        <a:graphic>
          <a:graphicData uri="http://schemas.openxmlformats.org/presentationml/2006/ole">
            <p:oleObj spid="_x0000_s44034" name="Clip" r:id="rId4" imgW="6773760" imgH="4128840" progId="">
              <p:embed/>
            </p:oleObj>
          </a:graphicData>
        </a:graphic>
      </p:graphicFrame>
      <p:sp>
        <p:nvSpPr>
          <p:cNvPr id="11" name="Title 1"/>
          <p:cNvSpPr>
            <a:spLocks noGrp="1"/>
          </p:cNvSpPr>
          <p:nvPr>
            <p:ph type="title"/>
          </p:nvPr>
        </p:nvSpPr>
        <p:spPr/>
        <p:txBody>
          <a:bodyPr>
            <a:normAutofit/>
          </a:bodyPr>
          <a:lstStyle/>
          <a:p>
            <a:r>
              <a:rPr lang="en-US" sz="3200" b="1" u="sng" dirty="0" smtClean="0"/>
              <a:t>Classifications of Pure Risk:</a:t>
            </a:r>
            <a:endParaRPr lang="en-US" sz="3200" b="1" u="sng" dirty="0"/>
          </a:p>
        </p:txBody>
      </p:sp>
      <p:grpSp>
        <p:nvGrpSpPr>
          <p:cNvPr id="6" name="Content Placeholder 3"/>
          <p:cNvGrpSpPr>
            <a:grpSpLocks noGrp="1"/>
          </p:cNvGrpSpPr>
          <p:nvPr>
            <p:ph idx="1"/>
          </p:nvPr>
        </p:nvGrpSpPr>
        <p:grpSpPr bwMode="auto">
          <a:xfrm>
            <a:off x="3810000" y="2362200"/>
            <a:ext cx="4661383" cy="3755960"/>
            <a:chOff x="1683" y="1381"/>
            <a:chExt cx="3117" cy="2259"/>
          </a:xfrm>
        </p:grpSpPr>
        <p:sp>
          <p:nvSpPr>
            <p:cNvPr id="7" name="Rectangle 6"/>
            <p:cNvSpPr>
              <a:spLocks noChangeArrowheads="1"/>
            </p:cNvSpPr>
            <p:nvPr/>
          </p:nvSpPr>
          <p:spPr bwMode="blackWhite">
            <a:xfrm>
              <a:off x="1683" y="1381"/>
              <a:ext cx="1579" cy="412"/>
            </a:xfrm>
            <a:prstGeom prst="rect">
              <a:avLst/>
            </a:prstGeom>
            <a:solidFill>
              <a:schemeClr val="accent2"/>
            </a:solidFill>
            <a:ln w="12700" cap="sq">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2400" b="1" dirty="0" smtClean="0">
                  <a:solidFill>
                    <a:schemeClr val="bg1"/>
                  </a:solidFill>
                </a:rPr>
                <a:t>1: Personal Risk</a:t>
              </a:r>
              <a:endParaRPr lang="en-US" sz="2400" b="1" dirty="0">
                <a:solidFill>
                  <a:schemeClr val="bg1"/>
                </a:solidFill>
                <a:effectLst>
                  <a:outerShdw blurRad="38100" dist="38100" dir="2700000" algn="tl">
                    <a:srgbClr val="000000"/>
                  </a:outerShdw>
                </a:effectLst>
              </a:endParaRPr>
            </a:p>
          </p:txBody>
        </p:sp>
        <p:sp>
          <p:nvSpPr>
            <p:cNvPr id="8" name="Rectangle 7"/>
            <p:cNvSpPr>
              <a:spLocks noChangeArrowheads="1"/>
            </p:cNvSpPr>
            <p:nvPr/>
          </p:nvSpPr>
          <p:spPr bwMode="blackWhite">
            <a:xfrm>
              <a:off x="3161" y="2298"/>
              <a:ext cx="1639" cy="367"/>
            </a:xfrm>
            <a:prstGeom prst="rect">
              <a:avLst/>
            </a:prstGeom>
            <a:solidFill>
              <a:srgbClr val="808000"/>
            </a:solidFill>
            <a:ln w="12700" cap="sq">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2400" b="1" dirty="0" smtClean="0">
                  <a:solidFill>
                    <a:schemeClr val="bg1"/>
                  </a:solidFill>
                </a:rPr>
                <a:t>2: Property Risk</a:t>
              </a:r>
              <a:endParaRPr lang="en-US" sz="2400" b="1" dirty="0">
                <a:solidFill>
                  <a:schemeClr val="bg1"/>
                </a:solidFill>
                <a:effectLst>
                  <a:outerShdw blurRad="38100" dist="38100" dir="2700000" algn="tl">
                    <a:srgbClr val="000000"/>
                  </a:outerShdw>
                </a:effectLst>
              </a:endParaRPr>
            </a:p>
          </p:txBody>
        </p:sp>
        <p:sp>
          <p:nvSpPr>
            <p:cNvPr id="9" name="Rectangle 8"/>
            <p:cNvSpPr>
              <a:spLocks noChangeArrowheads="1"/>
            </p:cNvSpPr>
            <p:nvPr/>
          </p:nvSpPr>
          <p:spPr bwMode="blackWhite">
            <a:xfrm>
              <a:off x="1683" y="3273"/>
              <a:ext cx="1732" cy="367"/>
            </a:xfrm>
            <a:prstGeom prst="rect">
              <a:avLst/>
            </a:prstGeom>
            <a:solidFill>
              <a:srgbClr val="663300"/>
            </a:solidFill>
            <a:ln w="12700" cap="sq">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2400" b="1" dirty="0" smtClean="0">
                  <a:solidFill>
                    <a:schemeClr val="bg1"/>
                  </a:solidFill>
                </a:rPr>
                <a:t>3: Liability Risk</a:t>
              </a:r>
              <a:endParaRPr lang="en-US" sz="2400" b="1" dirty="0">
                <a:solidFill>
                  <a:schemeClr val="bg1"/>
                </a:solidFill>
                <a:effectLst>
                  <a:outerShdw blurRad="38100" dist="38100" dir="2700000" algn="tl">
                    <a:srgbClr val="000000"/>
                  </a:outerShdw>
                </a:effectLst>
              </a:endParaRPr>
            </a:p>
          </p:txBody>
        </p:sp>
      </p:grpSp>
      <p:sp>
        <p:nvSpPr>
          <p:cNvPr id="10" name="Rectangle 9"/>
          <p:cNvSpPr>
            <a:spLocks noChangeArrowheads="1"/>
          </p:cNvSpPr>
          <p:nvPr/>
        </p:nvSpPr>
        <p:spPr bwMode="blackWhite">
          <a:xfrm>
            <a:off x="762000" y="3810000"/>
            <a:ext cx="2286000" cy="977647"/>
          </a:xfrm>
          <a:prstGeom prst="rect">
            <a:avLst/>
          </a:prstGeom>
          <a:solidFill>
            <a:srgbClr val="663300"/>
          </a:solidFill>
          <a:ln w="12700" cap="sq">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2800" b="1" dirty="0" smtClean="0">
                <a:solidFill>
                  <a:schemeClr val="bg1"/>
                </a:solidFill>
              </a:rPr>
              <a:t>Pure Risks</a:t>
            </a:r>
            <a:endParaRPr lang="en-US" sz="2800" b="1" dirty="0">
              <a:solidFill>
                <a:schemeClr val="bg1"/>
              </a:solidFill>
              <a:effectLst>
                <a:outerShdw blurRad="38100" dist="38100" dir="2700000" algn="tl">
                  <a:srgbClr val="000000"/>
                </a:outerShdw>
              </a:effectLst>
            </a:endParaRPr>
          </a:p>
        </p:txBody>
      </p:sp>
      <p:sp>
        <p:nvSpPr>
          <p:cNvPr id="12" name="Slide Number Placeholder 11"/>
          <p:cNvSpPr>
            <a:spLocks noGrp="1"/>
          </p:cNvSpPr>
          <p:nvPr>
            <p:ph type="sldNum" sz="quarter" idx="12"/>
          </p:nvPr>
        </p:nvSpPr>
        <p:spPr/>
        <p:txBody>
          <a:bodyPr/>
          <a:lstStyle/>
          <a:p>
            <a:fld id="{16B243DA-A80A-4ED9-BEF0-8548F0DDAE70}" type="slidenum">
              <a:rPr lang="en-US" smtClean="0"/>
              <a:pPr/>
              <a:t>26</a:t>
            </a:fld>
            <a:endParaRPr lang="en-US"/>
          </a:p>
        </p:txBody>
      </p:sp>
      <p:sp>
        <p:nvSpPr>
          <p:cNvPr id="14" name="Footer Placeholder 7"/>
          <p:cNvSpPr>
            <a:spLocks noGrp="1"/>
          </p:cNvSpPr>
          <p:nvPr>
            <p:ph type="ftr" sz="quarter" idx="11"/>
          </p:nvPr>
        </p:nvSpPr>
        <p:spPr/>
        <p:txBody>
          <a:bodyPr/>
          <a:lstStyle/>
          <a:p>
            <a:r>
              <a:rPr lang="en-US" smtClean="0"/>
              <a:t>By: YT</a:t>
            </a:r>
            <a:endParaRPr lang="en-US" dirty="0"/>
          </a:p>
        </p:txBody>
      </p:sp>
      <p:sp>
        <p:nvSpPr>
          <p:cNvPr id="13" name="Date Placeholder 12"/>
          <p:cNvSpPr>
            <a:spLocks noGrp="1"/>
          </p:cNvSpPr>
          <p:nvPr>
            <p:ph type="dt" sz="half" idx="10"/>
          </p:nvPr>
        </p:nvSpPr>
        <p:spPr/>
        <p:txBody>
          <a:bodyPr/>
          <a:lstStyle/>
          <a:p>
            <a:fld id="{0DC7B3A3-2D9D-4365-AF2F-5F6C99109168}" type="datetime1">
              <a:rPr lang="en-US" smtClean="0"/>
              <a:t>4/23/2020</a:t>
            </a:fld>
            <a:endParaRPr lang="en-US"/>
          </a:p>
        </p:txBody>
      </p:sp>
    </p:spTree>
    <p:custDataLst>
      <p:tags r:id="rId2"/>
    </p:custData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87751"/>
                                        </p:tgtEl>
                                        <p:attrNameLst>
                                          <p:attrName>style.visibility</p:attrName>
                                        </p:attrNameLst>
                                      </p:cBhvr>
                                      <p:to>
                                        <p:strVal val="visible"/>
                                      </p:to>
                                    </p:set>
                                    <p:animEffect transition="in" filter="barn(outHorizontal)">
                                      <p:cBhvr>
                                        <p:cTn id="7" dur="500"/>
                                        <p:tgtEl>
                                          <p:spTgt spid="28775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ou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blackWhite">
          <a:xfrm>
            <a:off x="228600" y="1524000"/>
            <a:ext cx="8686800" cy="2514600"/>
          </a:xfrm>
          <a:prstGeom prst="rect">
            <a:avLst/>
          </a:prstGeom>
          <a:solidFill>
            <a:srgbClr val="92D050"/>
          </a:solidFill>
          <a:ln>
            <a:headEnd/>
            <a:tailEnd/>
          </a:ln>
        </p:spPr>
        <p:style>
          <a:lnRef idx="2">
            <a:schemeClr val="dk1">
              <a:shade val="50000"/>
            </a:schemeClr>
          </a:lnRef>
          <a:fillRef idx="1">
            <a:schemeClr val="dk1"/>
          </a:fillRef>
          <a:effectRef idx="0">
            <a:schemeClr val="dk1"/>
          </a:effectRef>
          <a:fontRef idx="minor">
            <a:schemeClr val="lt1"/>
          </a:fontRef>
        </p:style>
        <p:txBody>
          <a:bodyPr vert="horz" lIns="182880" rIns="182880" anchor="ctr" anchorCtr="1">
            <a:normAutofit fontScale="85000" lnSpcReduction="20000"/>
          </a:bodyPr>
          <a:lstStyle/>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tx1"/>
                </a:solidFill>
              </a:rPr>
              <a:t>	</a:t>
            </a:r>
            <a:r>
              <a:rPr lang="en-US" sz="2600" b="1" u="sng" dirty="0" smtClean="0">
                <a:solidFill>
                  <a:schemeClr val="tx1"/>
                </a:solidFill>
              </a:rPr>
              <a:t>Personal Risks: </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tx1"/>
                </a:solidFill>
              </a:rPr>
              <a:t>	</a:t>
            </a:r>
            <a:r>
              <a:rPr lang="en-US" sz="2200" dirty="0" smtClean="0">
                <a:solidFill>
                  <a:schemeClr val="tx1"/>
                </a:solidFill>
              </a:rPr>
              <a:t>Personal risk refers to the possibility of loss to a person such as death, disability, loss of earning power, etc. There are losses to a firm regarding its employees and there families. Personal risks may arise due to accidents while off duty, industrial accidents, occupational disease, retirement, sickness, etc. Generally, financial losses caused by the death, poor health, retirement, or unemployment of people are considered as personal losses. Either the workers and there families or their employers may suffer such losses.</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 Box 3"/>
          <p:cNvSpPr txBox="1">
            <a:spLocks noChangeArrowheads="1"/>
          </p:cNvSpPr>
          <p:nvPr/>
        </p:nvSpPr>
        <p:spPr bwMode="blackWhite">
          <a:xfrm>
            <a:off x="228600" y="4191000"/>
            <a:ext cx="8686800" cy="2514600"/>
          </a:xfrm>
          <a:prstGeom prst="rect">
            <a:avLst/>
          </a:prstGeom>
          <a:solidFill>
            <a:srgbClr val="92D050"/>
          </a:solidFill>
          <a:ln>
            <a:headEnd/>
            <a:tailEnd/>
          </a:ln>
        </p:spPr>
        <p:style>
          <a:lnRef idx="2">
            <a:schemeClr val="dk1">
              <a:shade val="50000"/>
            </a:schemeClr>
          </a:lnRef>
          <a:fillRef idx="1">
            <a:schemeClr val="dk1"/>
          </a:fillRef>
          <a:effectRef idx="0">
            <a:schemeClr val="dk1"/>
          </a:effectRef>
          <a:fontRef idx="minor">
            <a:schemeClr val="lt1"/>
          </a:fontRef>
        </p:style>
        <p:txBody>
          <a:bodyPr vert="horz" lIns="182880" rIns="182880" anchor="ctr" anchorCtr="1">
            <a:noAutofit/>
          </a:bodyPr>
          <a:lstStyle/>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tx1"/>
                </a:solidFill>
              </a:rPr>
              <a:t>	</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endParaRPr lang="en-US" sz="2000" b="1" u="sng" dirty="0" smtClean="0">
              <a:solidFill>
                <a:schemeClr val="tx1"/>
              </a:solidFill>
            </a:endParaRP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endParaRPr lang="en-US" sz="2000" b="1" u="sng" dirty="0" smtClean="0">
              <a:solidFill>
                <a:schemeClr val="tx1"/>
              </a:solidFill>
            </a:endParaRP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endParaRPr lang="en-US" sz="2000" b="1" u="sng" dirty="0" smtClean="0">
              <a:solidFill>
                <a:schemeClr val="tx1"/>
              </a:solidFill>
            </a:endParaRP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b="1" u="sng" dirty="0" smtClean="0">
                <a:solidFill>
                  <a:schemeClr val="tx1"/>
                </a:solidFill>
              </a:rPr>
              <a:t>Property Risks:</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tx1"/>
                </a:solidFill>
              </a:rPr>
              <a:t>	Property risk refers to losses associated with ownership of property such as destruction of property by fire. Ownership of property puts a person or a firm to property exposure, i.e. the property will be exposed to a wide range of perils. </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b="1" u="sng" dirty="0" smtClean="0">
                <a:solidFill>
                  <a:schemeClr val="tx1"/>
                </a:solidFill>
              </a:rPr>
              <a:t> </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tx1"/>
                </a:solidFill>
              </a:rPr>
              <a:t>	</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endParaRPr lang="en-US" sz="2000" dirty="0" smtClean="0">
              <a:solidFill>
                <a:schemeClr val="tx1"/>
              </a:solidFill>
            </a:endParaRP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a:spLocks noGrp="1"/>
          </p:cNvSpPr>
          <p:nvPr>
            <p:ph type="title"/>
          </p:nvPr>
        </p:nvSpPr>
        <p:spPr>
          <a:xfrm>
            <a:off x="457200" y="838200"/>
            <a:ext cx="8229600" cy="457200"/>
          </a:xfrm>
        </p:spPr>
        <p:txBody>
          <a:bodyPr>
            <a:normAutofit fontScale="90000"/>
          </a:bodyPr>
          <a:lstStyle/>
          <a:p>
            <a:r>
              <a:rPr lang="en-US" sz="3200" b="1" u="sng" dirty="0" smtClean="0"/>
              <a:t>Classifications of Pure Risk (Cont’….):</a:t>
            </a:r>
            <a:endParaRPr lang="en-US" sz="3200" b="1" u="sng" dirty="0"/>
          </a:p>
        </p:txBody>
      </p:sp>
      <p:sp>
        <p:nvSpPr>
          <p:cNvPr id="5" name="Slide Number Placeholder 4"/>
          <p:cNvSpPr>
            <a:spLocks noGrp="1"/>
          </p:cNvSpPr>
          <p:nvPr>
            <p:ph type="sldNum" sz="quarter" idx="12"/>
          </p:nvPr>
        </p:nvSpPr>
        <p:spPr/>
        <p:txBody>
          <a:bodyPr/>
          <a:lstStyle/>
          <a:p>
            <a:fld id="{16B243DA-A80A-4ED9-BEF0-8548F0DDAE70}" type="slidenum">
              <a:rPr lang="en-US" smtClean="0"/>
              <a:pPr/>
              <a:t>27</a:t>
            </a:fld>
            <a:endParaRPr lang="en-US"/>
          </a:p>
        </p:txBody>
      </p:sp>
      <p:sp>
        <p:nvSpPr>
          <p:cNvPr id="9"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20A9989E-E821-4827-BC2B-D38F09FFA1D5}" type="datetime1">
              <a:rPr lang="en-US" smtClean="0"/>
              <a:t>4/23/2020</a:t>
            </a:fld>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blackWhite">
          <a:xfrm>
            <a:off x="228600" y="1447800"/>
            <a:ext cx="8686800" cy="2514600"/>
          </a:xfrm>
          <a:prstGeom prst="rect">
            <a:avLst/>
          </a:prstGeom>
          <a:solidFill>
            <a:srgbClr val="92D050"/>
          </a:solidFill>
          <a:ln>
            <a:headEnd/>
            <a:tailEnd/>
          </a:ln>
        </p:spPr>
        <p:style>
          <a:lnRef idx="2">
            <a:schemeClr val="dk1">
              <a:shade val="50000"/>
            </a:schemeClr>
          </a:lnRef>
          <a:fillRef idx="1">
            <a:schemeClr val="dk1"/>
          </a:fillRef>
          <a:effectRef idx="0">
            <a:schemeClr val="dk1"/>
          </a:effectRef>
          <a:fontRef idx="minor">
            <a:schemeClr val="lt1"/>
          </a:fontRef>
        </p:style>
        <p:txBody>
          <a:bodyPr vert="horz" lIns="182880" rIns="182880" anchor="ctr" anchorCtr="1">
            <a:normAutofit fontScale="77500" lnSpcReduction="20000"/>
          </a:bodyPr>
          <a:lstStyle/>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tx1"/>
                </a:solidFill>
              </a:rPr>
              <a:t>	</a:t>
            </a:r>
            <a:r>
              <a:rPr lang="en-US" sz="2600" b="1" u="sng" dirty="0" smtClean="0">
                <a:solidFill>
                  <a:schemeClr val="tx1"/>
                </a:solidFill>
              </a:rPr>
              <a:t>Liability Risks: </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tx1"/>
                </a:solidFill>
              </a:rPr>
              <a:t>	T</a:t>
            </a:r>
            <a:r>
              <a:rPr lang="en-US" sz="2200" dirty="0" smtClean="0">
                <a:solidFill>
                  <a:schemeClr val="tx1"/>
                </a:solidFill>
              </a:rPr>
              <a:t>he term liability is used in various ways in our present language. In general usage, the term has become synonymous with “responsibility” and involves the concept of penalty when a responsibility may not have been met. A person may be generally obligated to another, because of moral or other reasons, to do or not to do something; the law, however, does not recognize moral responsibility alone as legally enforceable. One would be legally obliged to pay for the damage he/she inflict upon other persons or their property.    </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457200" y="838200"/>
            <a:ext cx="8229600" cy="457200"/>
          </a:xfrm>
        </p:spPr>
        <p:txBody>
          <a:bodyPr>
            <a:normAutofit fontScale="90000"/>
          </a:bodyPr>
          <a:lstStyle/>
          <a:p>
            <a:r>
              <a:rPr lang="en-US" sz="3200" b="1" u="sng" dirty="0" smtClean="0"/>
              <a:t>Classifications of Pure Risk (Cont’….):</a:t>
            </a:r>
            <a:endParaRPr lang="en-US" sz="3200" b="1" u="sng" dirty="0"/>
          </a:p>
        </p:txBody>
      </p:sp>
      <p:sp>
        <p:nvSpPr>
          <p:cNvPr id="6" name="Slide Number Placeholder 5"/>
          <p:cNvSpPr>
            <a:spLocks noGrp="1"/>
          </p:cNvSpPr>
          <p:nvPr>
            <p:ph type="sldNum" sz="quarter" idx="12"/>
          </p:nvPr>
        </p:nvSpPr>
        <p:spPr/>
        <p:txBody>
          <a:bodyPr/>
          <a:lstStyle/>
          <a:p>
            <a:fld id="{16B243DA-A80A-4ED9-BEF0-8548F0DDAE70}" type="slidenum">
              <a:rPr lang="en-US" smtClean="0"/>
              <a:pPr/>
              <a:t>28</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EA16296A-491D-4AB6-AB7B-A0FB49576D5B}" type="datetime1">
              <a:rPr lang="en-US" smtClean="0"/>
              <a:t>4/23/2020</a:t>
            </a:fld>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blackWhite">
          <a:xfrm>
            <a:off x="228600" y="990600"/>
            <a:ext cx="8686800" cy="3048000"/>
          </a:xfrm>
          <a:prstGeom prst="rect">
            <a:avLst/>
          </a:prstGeom>
          <a:solidFill>
            <a:schemeClr val="accent1">
              <a:lumMod val="40000"/>
              <a:lumOff val="60000"/>
            </a:schemeClr>
          </a:solidFill>
          <a:ln>
            <a:headEnd/>
            <a:tailEnd/>
          </a:ln>
          <a:effectLst>
            <a:glow rad="228600">
              <a:schemeClr val="accent1">
                <a:satMod val="175000"/>
                <a:alpha val="40000"/>
              </a:schemeClr>
            </a:glow>
            <a:outerShdw blurRad="50800" dist="38100" dir="10800000" algn="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vert="horz" lIns="182880" rIns="182880" anchor="ctr" anchorCtr="1">
            <a:normAutofit fontScale="92500" lnSpcReduction="10000"/>
          </a:bodyPr>
          <a:lstStyle/>
          <a:p>
            <a:pPr marL="274320" marR="0" lvl="0" indent="-274320" algn="l" defTabSz="914400" rtl="0" eaLnBrk="1" fontAlgn="auto" latinLnBrk="0" hangingPunct="1">
              <a:lnSpc>
                <a:spcPct val="110000"/>
              </a:lnSpc>
              <a:spcBef>
                <a:spcPct val="50000"/>
              </a:spcBef>
              <a:spcAft>
                <a:spcPts val="0"/>
              </a:spcAft>
              <a:buClr>
                <a:schemeClr val="accent3"/>
              </a:buClr>
              <a:buSzPct val="95000"/>
              <a:tabLst/>
              <a:defRPr/>
            </a:pPr>
            <a:endParaRPr kumimoji="0" lang="en-US" sz="2000" b="1" i="0" u="sng"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10000"/>
              </a:lnSpc>
              <a:spcBef>
                <a:spcPct val="50000"/>
              </a:spcBef>
              <a:spcAft>
                <a:spcPts val="0"/>
              </a:spcAft>
              <a:buClr>
                <a:schemeClr val="accent3"/>
              </a:buClr>
              <a:buSzPct val="95000"/>
              <a:tabLst/>
              <a:defRPr/>
            </a:pPr>
            <a:r>
              <a:rPr kumimoji="0" lang="en-US" sz="2000" b="1" i="0" u="sng" strike="noStrike" kern="1200" cap="none" spc="0" normalizeH="0" baseline="0" noProof="0" dirty="0" smtClean="0">
                <a:ln>
                  <a:noFill/>
                </a:ln>
                <a:solidFill>
                  <a:schemeClr val="tx1"/>
                </a:solidFill>
                <a:effectLst/>
                <a:uLnTx/>
                <a:uFillTx/>
                <a:latin typeface="+mn-lt"/>
                <a:ea typeface="+mn-ea"/>
                <a:cs typeface="+mn-cs"/>
              </a:rPr>
              <a:t>Speculative Risks: </a:t>
            </a:r>
          </a:p>
          <a:p>
            <a:pPr marL="274320" marR="0" lvl="0" indent="-274320" algn="just" defTabSz="914400" rtl="0" eaLnBrk="1" fontAlgn="auto" latinLnBrk="0" hangingPunct="1">
              <a:lnSpc>
                <a:spcPct val="110000"/>
              </a:lnSpc>
              <a:spcBef>
                <a:spcPct val="50000"/>
              </a:spcBef>
              <a:spcAft>
                <a:spcPts val="0"/>
              </a:spcAft>
              <a:buClr>
                <a:schemeClr val="accent3"/>
              </a:buClr>
              <a:buSzPct val="95000"/>
              <a:tabLst/>
              <a:defRPr/>
            </a:pPr>
            <a:r>
              <a:rPr lang="en-US" sz="2000" dirty="0" smtClean="0">
                <a:solidFill>
                  <a:schemeClr val="tx1"/>
                </a:solidFill>
              </a:rPr>
              <a:t>	Speculative risks provide favorable or unfavorable consequences. The situation is characterized by a possibility of either a loss or a gain. People are more adverse to pure risks as compared to speculative risks. In speculative risk situation, people may deliberately create the risk when they realize that the favorable outcome is so promising. Speculative risks are generally uninsurable. For example, expansion of plant, introduction of new product to the market, lottery, and gambling.  </a:t>
            </a:r>
          </a:p>
          <a:p>
            <a:pPr marL="274320" marR="0" lvl="0" indent="-274320" algn="l" defTabSz="914400" rtl="0" eaLnBrk="1" fontAlgn="auto" latinLnBrk="0" hangingPunct="1">
              <a:lnSpc>
                <a:spcPct val="110000"/>
              </a:lnSpc>
              <a:spcBef>
                <a:spcPct val="50000"/>
              </a:spcBef>
              <a:spcAft>
                <a:spcPts val="0"/>
              </a:spcAft>
              <a:buClr>
                <a:schemeClr val="accent3"/>
              </a:buClr>
              <a:buSzPct val="95000"/>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Box 3"/>
          <p:cNvSpPr txBox="1">
            <a:spLocks noChangeArrowheads="1"/>
          </p:cNvSpPr>
          <p:nvPr/>
        </p:nvSpPr>
        <p:spPr bwMode="blackWhite">
          <a:xfrm>
            <a:off x="228600" y="4495800"/>
            <a:ext cx="8686800" cy="1447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lIns="182880" rIns="182880" anchor="ctr" anchorCtr="1">
            <a:normAutofit/>
          </a:bodyPr>
          <a:lstStyle/>
          <a:p>
            <a:pPr lvl="0" algn="just">
              <a:spcBef>
                <a:spcPct val="0"/>
              </a:spcBef>
              <a:defRPr/>
            </a:pPr>
            <a:r>
              <a:rPr lang="en-US" sz="2000" dirty="0" smtClean="0">
                <a:solidFill>
                  <a:schemeClr val="tx2"/>
                </a:solidFill>
              </a:rPr>
              <a:t>Both pure and speculative risks commonly exist at the same time. For instance, accidental damage to a building (Pure Risk) and rise or fall in property values caused by general economic conditions (Speculative Risk). Risk managers are concerned with most but not all pure risks.</a:t>
            </a:r>
            <a:endParaRPr lang="en-US" sz="2000" dirty="0">
              <a:solidFill>
                <a:schemeClr val="tx2"/>
              </a:solidFill>
            </a:endParaRPr>
          </a:p>
        </p:txBody>
      </p:sp>
      <p:sp>
        <p:nvSpPr>
          <p:cNvPr id="5" name="Slide Number Placeholder 4"/>
          <p:cNvSpPr>
            <a:spLocks noGrp="1"/>
          </p:cNvSpPr>
          <p:nvPr>
            <p:ph type="sldNum" sz="quarter" idx="12"/>
          </p:nvPr>
        </p:nvSpPr>
        <p:spPr/>
        <p:txBody>
          <a:bodyPr/>
          <a:lstStyle/>
          <a:p>
            <a:fld id="{16B243DA-A80A-4ED9-BEF0-8548F0DDAE70}" type="slidenum">
              <a:rPr lang="en-US" smtClean="0"/>
              <a:pPr/>
              <a:t>29</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6" name="Date Placeholder 5"/>
          <p:cNvSpPr>
            <a:spLocks noGrp="1"/>
          </p:cNvSpPr>
          <p:nvPr>
            <p:ph type="dt" sz="half" idx="10"/>
          </p:nvPr>
        </p:nvSpPr>
        <p:spPr/>
        <p:txBody>
          <a:bodyPr/>
          <a:lstStyle/>
          <a:p>
            <a:fld id="{FAE21839-BD62-4955-8DF3-0091A2236823}" type="datetime1">
              <a:rPr lang="en-US" smtClean="0"/>
              <a:t>4/23/2020</a:t>
            </a:fld>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r>
              <a:rPr lang="en-US" sz="2800" b="1" u="sng" dirty="0" smtClean="0"/>
              <a:t>COURSE DESCRIPTION:</a:t>
            </a:r>
            <a:endParaRPr lang="en-US" sz="2800" dirty="0"/>
          </a:p>
        </p:txBody>
      </p:sp>
      <p:sp>
        <p:nvSpPr>
          <p:cNvPr id="3" name="Content Placeholder 2"/>
          <p:cNvSpPr>
            <a:spLocks noGrp="1"/>
          </p:cNvSpPr>
          <p:nvPr>
            <p:ph idx="1"/>
          </p:nvPr>
        </p:nvSpPr>
        <p:spPr>
          <a:xfrm>
            <a:off x="152400" y="1447800"/>
            <a:ext cx="8763000" cy="5105400"/>
          </a:xfrm>
        </p:spPr>
        <p:txBody>
          <a:bodyPr>
            <a:normAutofit fontScale="92500" lnSpcReduction="20000"/>
          </a:bodyPr>
          <a:lstStyle/>
          <a:p>
            <a:pPr algn="just">
              <a:buFont typeface="Wingdings" pitchFamily="2" charset="2"/>
              <a:buChar char="v"/>
            </a:pPr>
            <a:r>
              <a:rPr lang="en-US" dirty="0" smtClean="0"/>
              <a:t>Risk affects every aspect of an organization. </a:t>
            </a:r>
          </a:p>
          <a:p>
            <a:pPr algn="just">
              <a:buFont typeface="Wingdings" pitchFamily="2" charset="2"/>
              <a:buChar char="v"/>
            </a:pPr>
            <a:r>
              <a:rPr lang="en-US" dirty="0" smtClean="0"/>
              <a:t>The effects of risk are not confined within any predictable boundaries; a single event can easily influence several areas of an organization at once, producing consequences far beyond the immediate impact. </a:t>
            </a:r>
          </a:p>
          <a:p>
            <a:pPr algn="just">
              <a:buFont typeface="Wingdings" pitchFamily="2" charset="2"/>
              <a:buChar char="v"/>
            </a:pPr>
            <a:r>
              <a:rPr lang="en-US" dirty="0" smtClean="0"/>
              <a:t>The pervasiveness and complexity of risk presents strong challenges to managers, one of the most important being the coordination of risk management across areas within the organization. </a:t>
            </a:r>
          </a:p>
          <a:p>
            <a:pPr algn="just">
              <a:buFont typeface="Wingdings" pitchFamily="2" charset="2"/>
              <a:buChar char="v"/>
            </a:pPr>
            <a:r>
              <a:rPr lang="en-US" dirty="0" smtClean="0"/>
              <a:t>It deals with: the nature and management of pure risks, insurance and reinsurance; risk concepts, classification of risks, management of pure risks through various risk handling tools, industrial safety, general principles of insurance and major classes of insurance, reinsurance and development &amp; regulation of the insurance industry in Ethiopia.</a:t>
            </a:r>
            <a:endParaRPr lang="en-US"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3</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48307F1E-EBE0-4873-8805-18D6B7D8612F}" type="datetime1">
              <a:rPr lang="en-US" smtClean="0"/>
              <a:t>4/23/2020</a:t>
            </a:fld>
            <a:endParaRPr lang="en-US"/>
          </a:p>
        </p:txBody>
      </p:sp>
    </p:spTree>
    <p:custDataLst>
      <p:tags r:id="rId1"/>
    </p:custDataLst>
  </p:cSld>
  <p:clrMapOvr>
    <a:masterClrMapping/>
  </p:clrMapOvr>
  <p:transition advTm="9453">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mph" presetSubtype="0" fill="hold" grpId="1" nodeType="clickEffect">
                                  <p:stCondLst>
                                    <p:cond delay="0"/>
                                  </p:stCondLst>
                                  <p:childTnLst>
                                    <p:anim calcmode="discrete" valueType="str">
                                      <p:cBhvr override="childStyle">
                                        <p:cTn id="22"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mph" presetSubtype="0" fill="hold" grpId="1" nodeType="clickEffect">
                                  <p:stCondLst>
                                    <p:cond delay="0"/>
                                  </p:stCondLst>
                                  <p:childTnLst>
                                    <p:anim calcmode="discrete" valueType="str">
                                      <p:cBhvr override="childStyle">
                                        <p:cTn id="26" dur="2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mph" presetSubtype="0" fill="hold" grpId="1" nodeType="clickEffect">
                                  <p:stCondLst>
                                    <p:cond delay="0"/>
                                  </p:stCondLst>
                                  <p:childTnLst>
                                    <p:anim calcmode="discrete" valueType="str">
                                      <p:cBhvr override="childStyle">
                                        <p:cTn id="30"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mph" presetSubtype="0" fill="hold" grpId="1" nodeType="clickEffect">
                                  <p:stCondLst>
                                    <p:cond delay="0"/>
                                  </p:stCondLst>
                                  <p:childTnLst>
                                    <p:anim calcmode="discrete" valueType="str">
                                      <p:cBhvr override="childStyle">
                                        <p:cTn id="34"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2"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blinds(horizontal)">
                                      <p:cBhvr>
                                        <p:cTn id="39" dur="5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2"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blinds(horizontal)">
                                      <p:cBhvr>
                                        <p:cTn id="44" dur="500"/>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2"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blinds(horizontal)">
                                      <p:cBhvr>
                                        <p:cTn id="49" dur="500"/>
                                        <p:tgtEl>
                                          <p:spTgt spid="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2"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blinds(horizontal)">
                                      <p:cBhvr>
                                        <p:cTn id="54" dur="500"/>
                                        <p:tgtEl>
                                          <p:spTgt spid="3">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3"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Effect transition="in" filter="diamond(in)">
                                      <p:cBhvr>
                                        <p:cTn id="59" dur="2000"/>
                                        <p:tgtEl>
                                          <p:spTgt spid="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3" nodeType="clickEffect">
                                  <p:stCondLst>
                                    <p:cond delay="0"/>
                                  </p:stCondLst>
                                  <p:childTnLst>
                                    <p:set>
                                      <p:cBhvr>
                                        <p:cTn id="63" dur="1" fill="hold">
                                          <p:stCondLst>
                                            <p:cond delay="0"/>
                                          </p:stCondLst>
                                        </p:cTn>
                                        <p:tgtEl>
                                          <p:spTgt spid="3">
                                            <p:txEl>
                                              <p:pRg st="1" end="1"/>
                                            </p:txEl>
                                          </p:spTgt>
                                        </p:tgtEl>
                                        <p:attrNameLst>
                                          <p:attrName>style.visibility</p:attrName>
                                        </p:attrNameLst>
                                      </p:cBhvr>
                                      <p:to>
                                        <p:strVal val="visible"/>
                                      </p:to>
                                    </p:set>
                                    <p:animEffect transition="in" filter="diamond(in)">
                                      <p:cBhvr>
                                        <p:cTn id="64" dur="2000"/>
                                        <p:tgtEl>
                                          <p:spTgt spid="3">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3"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Effect transition="in" filter="diamond(in)">
                                      <p:cBhvr>
                                        <p:cTn id="69" dur="2000"/>
                                        <p:tgtEl>
                                          <p:spTgt spid="3">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3" nodeType="click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Effect transition="in" filter="diamond(in)">
                                      <p:cBhvr>
                                        <p:cTn id="7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914400"/>
            <a:ext cx="8229600" cy="515112"/>
          </a:xfrm>
        </p:spPr>
        <p:txBody>
          <a:bodyPr>
            <a:normAutofit fontScale="90000"/>
          </a:bodyPr>
          <a:lstStyle/>
          <a:p>
            <a:r>
              <a:rPr lang="en-US" sz="3200" b="1" u="sng" dirty="0" smtClean="0"/>
              <a:t>1.7: RISKS RELATED TO BUSINESS ACTIVITIES</a:t>
            </a:r>
            <a:endParaRPr lang="en-US" sz="3200" b="1" u="sng" dirty="0"/>
          </a:p>
        </p:txBody>
      </p:sp>
      <p:sp>
        <p:nvSpPr>
          <p:cNvPr id="4" name="Content Placeholder 2"/>
          <p:cNvSpPr>
            <a:spLocks noGrp="1"/>
          </p:cNvSpPr>
          <p:nvPr>
            <p:ph idx="1"/>
          </p:nvPr>
        </p:nvSpPr>
        <p:spPr>
          <a:xfrm>
            <a:off x="457200" y="1935480"/>
            <a:ext cx="8229600" cy="3855720"/>
          </a:xfrm>
        </p:spPr>
        <p:txBody>
          <a:bodyPr/>
          <a:lstStyle/>
          <a:p>
            <a:pPr algn="just">
              <a:buNone/>
            </a:pPr>
            <a:r>
              <a:rPr lang="en-US" dirty="0" smtClean="0"/>
              <a:t>	Most risks in business environment are speculative in nature. The finance literature considers five types of risks that business organizations face in the course of their normal operations: this are stated as follows:</a:t>
            </a:r>
          </a:p>
          <a:p>
            <a:pPr marL="1154430" lvl="2" indent="-514350" algn="just">
              <a:buFont typeface="+mj-lt"/>
              <a:buAutoNum type="arabicPeriod"/>
            </a:pPr>
            <a:r>
              <a:rPr lang="en-US" dirty="0" smtClean="0"/>
              <a:t>Business Risks,</a:t>
            </a:r>
          </a:p>
          <a:p>
            <a:pPr marL="1154430" lvl="2" indent="-514350" algn="just">
              <a:buFont typeface="+mj-lt"/>
              <a:buAutoNum type="arabicPeriod"/>
            </a:pPr>
            <a:r>
              <a:rPr lang="en-US" dirty="0" smtClean="0"/>
              <a:t>Interest Rate Risks,</a:t>
            </a:r>
          </a:p>
          <a:p>
            <a:pPr marL="1154430" lvl="2" indent="-514350" algn="just">
              <a:buFont typeface="+mj-lt"/>
              <a:buAutoNum type="arabicPeriod"/>
            </a:pPr>
            <a:r>
              <a:rPr lang="en-US" dirty="0" smtClean="0"/>
              <a:t>Financial Risks,</a:t>
            </a:r>
          </a:p>
          <a:p>
            <a:pPr marL="1154430" lvl="2" indent="-514350" algn="just">
              <a:buFont typeface="+mj-lt"/>
              <a:buAutoNum type="arabicPeriod"/>
            </a:pPr>
            <a:r>
              <a:rPr lang="en-US" dirty="0" smtClean="0"/>
              <a:t>Purchasing Power Risks, and </a:t>
            </a:r>
          </a:p>
          <a:p>
            <a:pPr marL="1154430" lvl="2" indent="-514350" algn="just">
              <a:buFont typeface="+mj-lt"/>
              <a:buAutoNum type="arabicPeriod"/>
            </a:pPr>
            <a:r>
              <a:rPr lang="en-US" dirty="0" smtClean="0"/>
              <a:t>Market Risks. </a:t>
            </a:r>
          </a:p>
          <a:p>
            <a:pPr algn="just">
              <a:buNone/>
            </a:pPr>
            <a:endParaRPr lang="en-US" dirty="0"/>
          </a:p>
        </p:txBody>
      </p:sp>
      <p:sp>
        <p:nvSpPr>
          <p:cNvPr id="5" name="Slide Number Placeholder 4"/>
          <p:cNvSpPr>
            <a:spLocks noGrp="1"/>
          </p:cNvSpPr>
          <p:nvPr>
            <p:ph type="sldNum" sz="quarter" idx="12"/>
          </p:nvPr>
        </p:nvSpPr>
        <p:spPr/>
        <p:txBody>
          <a:bodyPr/>
          <a:lstStyle/>
          <a:p>
            <a:fld id="{16B243DA-A80A-4ED9-BEF0-8548F0DDAE70}" type="slidenum">
              <a:rPr lang="en-US" smtClean="0"/>
              <a:pPr/>
              <a:t>30</a:t>
            </a:fld>
            <a:endParaRPr lang="en-US"/>
          </a:p>
        </p:txBody>
      </p:sp>
      <p:sp>
        <p:nvSpPr>
          <p:cNvPr id="7" name="Footer Placeholder 7"/>
          <p:cNvSpPr>
            <a:spLocks noGrp="1"/>
          </p:cNvSpPr>
          <p:nvPr>
            <p:ph type="ftr" sz="quarter" idx="11"/>
          </p:nvPr>
        </p:nvSpPr>
        <p:spPr/>
        <p:txBody>
          <a:bodyPr/>
          <a:lstStyle/>
          <a:p>
            <a:r>
              <a:rPr lang="en-US" smtClean="0"/>
              <a:t>By: YT</a:t>
            </a:r>
            <a:endParaRPr lang="en-US" dirty="0"/>
          </a:p>
        </p:txBody>
      </p:sp>
      <p:sp>
        <p:nvSpPr>
          <p:cNvPr id="6" name="Date Placeholder 5"/>
          <p:cNvSpPr>
            <a:spLocks noGrp="1"/>
          </p:cNvSpPr>
          <p:nvPr>
            <p:ph type="dt" sz="half" idx="10"/>
          </p:nvPr>
        </p:nvSpPr>
        <p:spPr/>
        <p:txBody>
          <a:bodyPr/>
          <a:lstStyle/>
          <a:p>
            <a:fld id="{49752D01-EF92-47DD-8F79-596E981E36C0}" type="datetime1">
              <a:rPr lang="en-US" smtClean="0"/>
              <a:t>4/23/2020</a:t>
            </a:fld>
            <a:endParaRPr lang="en-US"/>
          </a:p>
        </p:txBody>
      </p:sp>
    </p:spTree>
  </p:cSld>
  <p:clrMapOvr>
    <a:masterClrMapping/>
  </p:clrMapOvr>
  <p:transition>
    <p:cover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38200"/>
            <a:ext cx="8229600" cy="515112"/>
          </a:xfrm>
        </p:spPr>
        <p:txBody>
          <a:bodyPr>
            <a:normAutofit fontScale="90000"/>
          </a:bodyPr>
          <a:lstStyle/>
          <a:p>
            <a:r>
              <a:rPr lang="en-US" sz="3200" b="1" u="sng" dirty="0" smtClean="0"/>
              <a:t>1.7: RISKS RELATED TO BUSINESS ACTIVITIES (cont’…)</a:t>
            </a:r>
            <a:endParaRPr lang="en-US" sz="3200" b="1" u="sng" dirty="0"/>
          </a:p>
        </p:txBody>
      </p:sp>
      <p:sp>
        <p:nvSpPr>
          <p:cNvPr id="3" name="Content Placeholder 2"/>
          <p:cNvSpPr>
            <a:spLocks noGrp="1"/>
          </p:cNvSpPr>
          <p:nvPr>
            <p:ph idx="1"/>
          </p:nvPr>
        </p:nvSpPr>
        <p:spPr>
          <a:xfrm>
            <a:off x="457200" y="1524000"/>
            <a:ext cx="8382000" cy="2636520"/>
          </a:xfrm>
        </p:spPr>
        <p:txBody>
          <a:bodyPr/>
          <a:lstStyle/>
          <a:p>
            <a:pPr algn="just">
              <a:buNone/>
            </a:pPr>
            <a:r>
              <a:rPr lang="en-US" dirty="0" smtClean="0"/>
              <a:t>	1: </a:t>
            </a:r>
            <a:r>
              <a:rPr lang="en-US" b="1" dirty="0" smtClean="0"/>
              <a:t>Business Risk:</a:t>
            </a:r>
          </a:p>
          <a:p>
            <a:pPr algn="just">
              <a:buNone/>
            </a:pPr>
            <a:r>
              <a:rPr lang="en-US" dirty="0" smtClean="0"/>
              <a:t>	Business risk is associated with the physical operation of the firm. Variations in the level of sales, costs, profits, are likely to occur due to a number of factors inherent in the economic environment. Business risk is independent of the company’s financial risks.   </a:t>
            </a:r>
            <a:endParaRPr lang="en-US" dirty="0"/>
          </a:p>
        </p:txBody>
      </p:sp>
      <p:sp>
        <p:nvSpPr>
          <p:cNvPr id="5" name="Content Placeholder 2"/>
          <p:cNvSpPr txBox="1">
            <a:spLocks/>
          </p:cNvSpPr>
          <p:nvPr/>
        </p:nvSpPr>
        <p:spPr>
          <a:xfrm>
            <a:off x="381000" y="4191000"/>
            <a:ext cx="8458200" cy="190500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2: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Interest Rate Risk:</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This is a risk resulting from changes in interest rates.</a:t>
            </a:r>
            <a:r>
              <a:rPr kumimoji="0" lang="en-US" sz="2600" b="0" i="0" u="none" strike="noStrike" kern="1200" cap="none" spc="0" normalizeH="0" noProof="0" dirty="0" smtClean="0">
                <a:ln>
                  <a:noFill/>
                </a:ln>
                <a:solidFill>
                  <a:schemeClr val="tx1"/>
                </a:solidFill>
                <a:effectLst/>
                <a:uLnTx/>
                <a:uFillTx/>
                <a:latin typeface="+mn-lt"/>
                <a:ea typeface="+mn-ea"/>
                <a:cs typeface="+mn-cs"/>
              </a:rPr>
              <a:t> Changes in interest rates affect the price of financial securities such as the price of bonds, stocks, etc.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16B243DA-A80A-4ED9-BEF0-8548F0DDAE70}" type="slidenum">
              <a:rPr lang="en-US" smtClean="0"/>
              <a:pPr/>
              <a:t>31</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8BE254CC-835D-46FE-927B-98524EE3FB8D}" type="datetime1">
              <a:rPr lang="en-US" smtClean="0"/>
              <a:t>4/23/2020</a:t>
            </a:fld>
            <a:endParaRPr lang="en-US"/>
          </a:p>
        </p:txBody>
      </p:sp>
    </p:spTree>
  </p:cSld>
  <p:clrMapOvr>
    <a:masterClrMapping/>
  </p:clrMapOvr>
  <p:transition>
    <p:cover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04088"/>
            <a:ext cx="8229600" cy="515112"/>
          </a:xfrm>
        </p:spPr>
        <p:txBody>
          <a:bodyPr>
            <a:normAutofit fontScale="90000"/>
          </a:bodyPr>
          <a:lstStyle/>
          <a:p>
            <a:r>
              <a:rPr lang="en-US" sz="3200" b="1" u="sng" dirty="0" smtClean="0"/>
              <a:t>1.7: RISKS RELATED TO BUSINESS ACTIVITIES (cont’…)</a:t>
            </a:r>
            <a:endParaRPr lang="en-US" sz="3200" b="1" u="sng" dirty="0"/>
          </a:p>
        </p:txBody>
      </p:sp>
      <p:sp>
        <p:nvSpPr>
          <p:cNvPr id="6" name="Content Placeholder 2"/>
          <p:cNvSpPr>
            <a:spLocks noGrp="1"/>
          </p:cNvSpPr>
          <p:nvPr>
            <p:ph idx="1"/>
          </p:nvPr>
        </p:nvSpPr>
        <p:spPr>
          <a:xfrm>
            <a:off x="381000" y="1371600"/>
            <a:ext cx="8229600" cy="4953000"/>
          </a:xfrm>
        </p:spPr>
        <p:txBody>
          <a:bodyPr>
            <a:normAutofit/>
          </a:bodyPr>
          <a:lstStyle/>
          <a:p>
            <a:pPr algn="just">
              <a:buNone/>
            </a:pPr>
            <a:r>
              <a:rPr lang="en-US" b="1" dirty="0" smtClean="0"/>
              <a:t>	3: Financial Risk:</a:t>
            </a:r>
          </a:p>
          <a:p>
            <a:pPr algn="just">
              <a:buNone/>
            </a:pPr>
            <a:r>
              <a:rPr lang="en-US" dirty="0" smtClean="0"/>
              <a:t>	This is associated with debt financing. Borrowing results in the payment of periodic interest charge and the payment of the principal upon maturity. There is a risk of default by the company if operations are not profitable. Other financial risks include:</a:t>
            </a:r>
          </a:p>
          <a:p>
            <a:pPr lvl="5"/>
            <a:r>
              <a:rPr lang="en-US" b="1" dirty="0" smtClean="0"/>
              <a:t>	Bankruptcy, </a:t>
            </a:r>
          </a:p>
          <a:p>
            <a:pPr lvl="5"/>
            <a:r>
              <a:rPr lang="en-US" b="1" dirty="0" smtClean="0"/>
              <a:t>	Stock price decline, </a:t>
            </a:r>
          </a:p>
          <a:p>
            <a:pPr lvl="5"/>
            <a:r>
              <a:rPr lang="en-US" b="1" dirty="0" smtClean="0"/>
              <a:t>	Insolvency, etc. </a:t>
            </a:r>
          </a:p>
          <a:p>
            <a:pPr algn="just">
              <a:buNone/>
            </a:pPr>
            <a:r>
              <a:rPr lang="en-US" dirty="0" smtClean="0"/>
              <a:t>	Bond holders are less exposed to financial risk than common stock holders because they have a priority claim against the assets of an insolvent firm. </a:t>
            </a:r>
          </a:p>
          <a:p>
            <a:pPr algn="just">
              <a:buNone/>
            </a:pPr>
            <a:endParaRPr lang="en-US"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32</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0E6BD28A-70D3-4F4D-A448-4AC41E31AA17}" type="datetime1">
              <a:rPr lang="en-US" smtClean="0"/>
              <a:t>4/23/2020</a:t>
            </a:fld>
            <a:endParaRPr lang="en-US"/>
          </a:p>
        </p:txBody>
      </p:sp>
    </p:spTree>
  </p:cSld>
  <p:clrMapOvr>
    <a:masterClrMapping/>
  </p:clrMapOvr>
  <p:transition>
    <p:cover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914400"/>
            <a:ext cx="8229600" cy="515112"/>
          </a:xfrm>
        </p:spPr>
        <p:txBody>
          <a:bodyPr>
            <a:normAutofit fontScale="90000"/>
          </a:bodyPr>
          <a:lstStyle/>
          <a:p>
            <a:r>
              <a:rPr lang="en-US" sz="3200" b="1" u="sng" dirty="0" smtClean="0"/>
              <a:t>1.7: RISKS RELATED TO BUSINESS ACTIVITIES (cont’…)</a:t>
            </a:r>
            <a:endParaRPr lang="en-US" sz="3200" b="1" u="sng" dirty="0"/>
          </a:p>
        </p:txBody>
      </p:sp>
      <p:sp>
        <p:nvSpPr>
          <p:cNvPr id="5" name="Content Placeholder 2"/>
          <p:cNvSpPr>
            <a:spLocks noGrp="1"/>
          </p:cNvSpPr>
          <p:nvPr>
            <p:ph idx="1"/>
          </p:nvPr>
        </p:nvSpPr>
        <p:spPr>
          <a:xfrm>
            <a:off x="381000" y="1905000"/>
            <a:ext cx="8229600" cy="3124200"/>
          </a:xfrm>
        </p:spPr>
        <p:txBody>
          <a:bodyPr>
            <a:normAutofit/>
          </a:bodyPr>
          <a:lstStyle/>
          <a:p>
            <a:pPr algn="just">
              <a:buNone/>
            </a:pPr>
            <a:r>
              <a:rPr lang="en-US" b="1" dirty="0" smtClean="0"/>
              <a:t>	4: Purchasing Power Risk:</a:t>
            </a:r>
          </a:p>
          <a:p>
            <a:pPr algn="just">
              <a:buNone/>
            </a:pPr>
            <a:r>
              <a:rPr lang="en-US" dirty="0" smtClean="0"/>
              <a:t>	This risk arises under inflationary situations (general price rise of goods and services) leading to a decline in the purchasing power of the asset held. Financial assets lose purchasing power if increased inflationary tendencies prevail in the economy.</a:t>
            </a:r>
          </a:p>
          <a:p>
            <a:pPr algn="just">
              <a:buNone/>
            </a:pPr>
            <a:endParaRPr lang="en-US" dirty="0"/>
          </a:p>
        </p:txBody>
      </p:sp>
      <p:sp>
        <p:nvSpPr>
          <p:cNvPr id="6" name="Slide Number Placeholder 5"/>
          <p:cNvSpPr>
            <a:spLocks noGrp="1"/>
          </p:cNvSpPr>
          <p:nvPr>
            <p:ph type="sldNum" sz="quarter" idx="12"/>
          </p:nvPr>
        </p:nvSpPr>
        <p:spPr/>
        <p:txBody>
          <a:bodyPr/>
          <a:lstStyle/>
          <a:p>
            <a:fld id="{16B243DA-A80A-4ED9-BEF0-8548F0DDAE70}" type="slidenum">
              <a:rPr lang="en-US" smtClean="0"/>
              <a:pPr/>
              <a:t>33</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06D5AEF2-8FD5-460E-82CC-6D9DB69BDA0C}" type="datetime1">
              <a:rPr lang="en-US" smtClean="0"/>
              <a:t>4/23/2020</a:t>
            </a:fld>
            <a:endParaRPr lang="en-US"/>
          </a:p>
        </p:txBody>
      </p:sp>
    </p:spTree>
  </p:cSld>
  <p:clrMapOvr>
    <a:masterClrMapping/>
  </p:clrMapOvr>
  <p:transition>
    <p:cover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914400"/>
            <a:ext cx="8229600" cy="515112"/>
          </a:xfrm>
        </p:spPr>
        <p:txBody>
          <a:bodyPr>
            <a:normAutofit fontScale="90000"/>
          </a:bodyPr>
          <a:lstStyle/>
          <a:p>
            <a:r>
              <a:rPr lang="en-US" sz="3200" b="1" u="sng" dirty="0" smtClean="0"/>
              <a:t>1.7: RISKS RELATED TO BUSINESS ACTIVITIES (cont’…)</a:t>
            </a:r>
            <a:endParaRPr lang="en-US" sz="3200" b="1" u="sng" dirty="0"/>
          </a:p>
        </p:txBody>
      </p:sp>
      <p:sp>
        <p:nvSpPr>
          <p:cNvPr id="5" name="Content Placeholder 2"/>
          <p:cNvSpPr>
            <a:spLocks noGrp="1"/>
          </p:cNvSpPr>
          <p:nvPr>
            <p:ph idx="1"/>
          </p:nvPr>
        </p:nvSpPr>
        <p:spPr>
          <a:xfrm>
            <a:off x="381000" y="1752600"/>
            <a:ext cx="8229600" cy="4343400"/>
          </a:xfrm>
        </p:spPr>
        <p:txBody>
          <a:bodyPr>
            <a:normAutofit lnSpcReduction="10000"/>
          </a:bodyPr>
          <a:lstStyle/>
          <a:p>
            <a:pPr algn="just">
              <a:buNone/>
            </a:pPr>
            <a:r>
              <a:rPr lang="en-US" b="1" dirty="0" smtClean="0"/>
              <a:t>	5: Market Risk:</a:t>
            </a:r>
          </a:p>
          <a:p>
            <a:pPr algn="just">
              <a:buNone/>
            </a:pPr>
            <a:r>
              <a:rPr lang="en-US" dirty="0" smtClean="0"/>
              <a:t>	Market risk is related to stock market. It refers to stock price variability caused by market forces. It is the result of investors reactions to real or psychological expectations. The market in many cases, is also affected by such events like presidential election, trade balances, wars, new inventories, etc. market risk is also called systematic or non diversifiable risk. All investors are subject to this risk. It is the result of the workings of the economy; and can not be eliminated through portfolio diversification.</a:t>
            </a:r>
          </a:p>
          <a:p>
            <a:pPr algn="just">
              <a:buNone/>
            </a:pPr>
            <a:endParaRPr lang="en-US" dirty="0"/>
          </a:p>
        </p:txBody>
      </p:sp>
      <p:sp>
        <p:nvSpPr>
          <p:cNvPr id="6" name="Slide Number Placeholder 5"/>
          <p:cNvSpPr>
            <a:spLocks noGrp="1"/>
          </p:cNvSpPr>
          <p:nvPr>
            <p:ph type="sldNum" sz="quarter" idx="12"/>
          </p:nvPr>
        </p:nvSpPr>
        <p:spPr/>
        <p:txBody>
          <a:bodyPr/>
          <a:lstStyle/>
          <a:p>
            <a:fld id="{16B243DA-A80A-4ED9-BEF0-8548F0DDAE70}" type="slidenum">
              <a:rPr lang="en-US" smtClean="0"/>
              <a:pPr/>
              <a:t>34</a:t>
            </a:fld>
            <a:endParaRPr lang="en-US"/>
          </a:p>
        </p:txBody>
      </p:sp>
      <p:sp>
        <p:nvSpPr>
          <p:cNvPr id="8"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06A13845-86EE-475D-A242-2EB11F17D8B7}" type="datetime1">
              <a:rPr lang="en-US" smtClean="0"/>
              <a:t>4/23/2020</a:t>
            </a:fld>
            <a:endParaRPr lang="en-US"/>
          </a:p>
        </p:txBody>
      </p:sp>
    </p:spTree>
  </p:cSld>
  <p:clrMapOvr>
    <a:masterClrMapping/>
  </p:clrMapOvr>
  <p:transition>
    <p:cover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1371600"/>
          </a:xfrm>
        </p:spPr>
        <p:txBody>
          <a:bodyPr/>
          <a:lstStyle/>
          <a:p>
            <a:pPr algn="ctr">
              <a:buNone/>
            </a:pPr>
            <a:endParaRPr lang="en-US" dirty="0" smtClean="0"/>
          </a:p>
          <a:p>
            <a:pPr algn="ctr">
              <a:buNone/>
            </a:pPr>
            <a:r>
              <a:rPr lang="en-US" sz="4000" b="1" dirty="0" smtClean="0"/>
              <a:t>The End….!!!</a:t>
            </a:r>
            <a:endParaRPr lang="en-US" sz="4000" b="1"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35</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5" name="Date Placeholder 4"/>
          <p:cNvSpPr>
            <a:spLocks noGrp="1"/>
          </p:cNvSpPr>
          <p:nvPr>
            <p:ph type="dt" sz="half" idx="10"/>
          </p:nvPr>
        </p:nvSpPr>
        <p:spPr/>
        <p:txBody>
          <a:bodyPr/>
          <a:lstStyle/>
          <a:p>
            <a:fld id="{928BC618-738C-47DB-AEFA-047E833C9F23}" type="datetime1">
              <a:rPr lang="en-US" smtClean="0"/>
              <a:t>4/23/2020</a:t>
            </a:fld>
            <a:endParaRPr lang="en-US"/>
          </a:p>
        </p:txBody>
      </p:sp>
    </p:spTree>
  </p:cSld>
  <p:clrMapOvr>
    <a:masterClrMapping/>
  </p:clrMapOvr>
  <p:transition>
    <p:cover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62000"/>
          </a:xfrm>
        </p:spPr>
        <p:txBody>
          <a:bodyPr>
            <a:normAutofit fontScale="90000"/>
          </a:bodyPr>
          <a:lstStyle/>
          <a:p>
            <a:r>
              <a:rPr lang="en-US" sz="3100" b="1" u="sng" dirty="0" smtClean="0"/>
              <a:t/>
            </a:r>
            <a:br>
              <a:rPr lang="en-US" sz="3100" b="1" u="sng" dirty="0" smtClean="0"/>
            </a:br>
            <a:r>
              <a:rPr lang="en-US" sz="3100" b="1" u="sng" dirty="0" smtClean="0"/>
              <a:t/>
            </a:r>
            <a:br>
              <a:rPr lang="en-US" sz="3100" b="1" u="sng" dirty="0" smtClean="0"/>
            </a:br>
            <a:r>
              <a:rPr lang="en-US" sz="3100" b="1" u="sng" dirty="0" smtClean="0"/>
              <a:t>COURSE OBJECTIVE</a:t>
            </a:r>
            <a:r>
              <a:rPr lang="en-US" sz="3100" b="1" dirty="0" smtClean="0"/>
              <a:t>: </a:t>
            </a:r>
            <a:r>
              <a:rPr lang="en-US" sz="2800" u="sng" dirty="0" smtClean="0"/>
              <a:t/>
            </a:r>
            <a:br>
              <a:rPr lang="en-US" sz="2800" u="sng" dirty="0" smtClean="0"/>
            </a:br>
            <a:endParaRPr lang="en-US" sz="2800" u="sng" dirty="0"/>
          </a:p>
        </p:txBody>
      </p:sp>
      <p:sp>
        <p:nvSpPr>
          <p:cNvPr id="3" name="Content Placeholder 2"/>
          <p:cNvSpPr>
            <a:spLocks noGrp="1"/>
          </p:cNvSpPr>
          <p:nvPr>
            <p:ph idx="1"/>
          </p:nvPr>
        </p:nvSpPr>
        <p:spPr>
          <a:xfrm>
            <a:off x="228600" y="1295400"/>
            <a:ext cx="8686800" cy="5257800"/>
          </a:xfrm>
        </p:spPr>
        <p:txBody>
          <a:bodyPr>
            <a:normAutofit lnSpcReduction="10000"/>
          </a:bodyPr>
          <a:lstStyle/>
          <a:p>
            <a:pPr algn="just">
              <a:buNone/>
            </a:pPr>
            <a:r>
              <a:rPr lang="en-US" dirty="0" smtClean="0"/>
              <a:t>After the completion this course the students will be able to: </a:t>
            </a:r>
          </a:p>
          <a:p>
            <a:pPr lvl="0" algn="just"/>
            <a:r>
              <a:rPr lang="en-US" dirty="0" smtClean="0"/>
              <a:t>Know basic concepts of risk</a:t>
            </a:r>
          </a:p>
          <a:p>
            <a:pPr lvl="0" algn="just"/>
            <a:r>
              <a:rPr lang="en-US" dirty="0" smtClean="0"/>
              <a:t>Explain the basic classification of risk</a:t>
            </a:r>
          </a:p>
          <a:p>
            <a:pPr lvl="0" algn="just"/>
            <a:r>
              <a:rPr lang="en-US" dirty="0" smtClean="0"/>
              <a:t>Understand insurance Industry in Ethiopia</a:t>
            </a:r>
          </a:p>
          <a:p>
            <a:pPr lvl="0" algn="just"/>
            <a:r>
              <a:rPr lang="en-US" dirty="0" smtClean="0"/>
              <a:t>Explain the nature and application of reinsurance</a:t>
            </a:r>
          </a:p>
          <a:p>
            <a:pPr lvl="0" algn="just"/>
            <a:r>
              <a:rPr lang="en-US" dirty="0" smtClean="0"/>
              <a:t>The course is intended to enable students to identify and measure business loss exposures. </a:t>
            </a:r>
          </a:p>
          <a:p>
            <a:pPr lvl="0" algn="just"/>
            <a:r>
              <a:rPr lang="en-US" dirty="0" smtClean="0"/>
              <a:t>It also discusses how to select among the major tools of risk management and quip students with ways of measuring, if not eliminating, exposures to loss or risk and the ability to analyze various class of insurance contracts</a:t>
            </a:r>
          </a:p>
          <a:p>
            <a:pPr algn="just"/>
            <a:endParaRPr lang="en-US"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4</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08FBAF27-CB5C-4AA7-80EB-A17E568394DC}" type="datetime1">
              <a:rPr lang="en-US" smtClean="0"/>
              <a:t>4/23/2020</a:t>
            </a:fld>
            <a:endParaRPr lang="en-US"/>
          </a:p>
        </p:txBody>
      </p:sp>
    </p:spTree>
    <p:custDataLst>
      <p:tags r:id="rId1"/>
    </p:custData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iterate type="lt">
                                    <p:tmPct val="0"/>
                                  </p:iterate>
                                  <p:childTnLst>
                                    <p:animEffect transition="out" filter="checkerboard(across)">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iterate type="lt">
                                    <p:tmPct val="0"/>
                                  </p:iterate>
                                  <p:childTnLst>
                                    <p:animEffect transition="out" filter="checkerboard(across)">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iterate type="lt">
                                    <p:tmPct val="0"/>
                                  </p:iterate>
                                  <p:childTnLst>
                                    <p:animEffect transition="out" filter="checkerboard(across)">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iterate type="lt">
                                    <p:tmPct val="0"/>
                                  </p:iterate>
                                  <p:childTnLst>
                                    <p:animEffect transition="out" filter="checkerboard(across)">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iterate type="lt">
                                    <p:tmPct val="0"/>
                                  </p:iterate>
                                  <p:childTnLst>
                                    <p:animEffect transition="out" filter="checkerboard(across)">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iterate type="lt">
                                    <p:tmPct val="0"/>
                                  </p:iterate>
                                  <p:childTnLst>
                                    <p:animEffect transition="out" filter="checkerboard(across)">
                                      <p:cBhvr>
                                        <p:cTn id="31" dur="500"/>
                                        <p:tgtEl>
                                          <p:spTgt spid="3">
                                            <p:txEl>
                                              <p:pRg st="5" end="5"/>
                                            </p:txEl>
                                          </p:spTgt>
                                        </p:tgtEl>
                                      </p:cBhvr>
                                    </p:animEffect>
                                    <p:set>
                                      <p:cBhvr>
                                        <p:cTn id="3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0" nodeType="clickEffect">
                                  <p:stCondLst>
                                    <p:cond delay="0"/>
                                  </p:stCondLst>
                                  <p:iterate type="lt">
                                    <p:tmPct val="0"/>
                                  </p:iterate>
                                  <p:childTnLst>
                                    <p:animEffect transition="out" filter="checkerboard(across)">
                                      <p:cBhvr>
                                        <p:cTn id="36" dur="500"/>
                                        <p:tgtEl>
                                          <p:spTgt spid="3">
                                            <p:txEl>
                                              <p:pRg st="6" end="6"/>
                                            </p:txEl>
                                          </p:spTgt>
                                        </p:tgtEl>
                                      </p:cBhvr>
                                    </p:animEffect>
                                    <p:set>
                                      <p:cBhvr>
                                        <p:cTn id="3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mph" presetSubtype="0" fill="hold" grpId="1" nodeType="clickEffect">
                                  <p:stCondLst>
                                    <p:cond delay="0"/>
                                  </p:stCondLst>
                                  <p:iterate type="lt">
                                    <p:tmPct val="0"/>
                                  </p:iterate>
                                  <p:childTnLst>
                                    <p:anim calcmode="discrete" valueType="str">
                                      <p:cBhvr override="childStyle">
                                        <p:cTn id="41"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mph" presetSubtype="0" fill="hold" grpId="1" nodeType="clickEffect">
                                  <p:stCondLst>
                                    <p:cond delay="0"/>
                                  </p:stCondLst>
                                  <p:iterate type="lt">
                                    <p:tmPct val="0"/>
                                  </p:iterate>
                                  <p:childTnLst>
                                    <p:anim calcmode="discrete" valueType="str">
                                      <p:cBhvr override="childStyle">
                                        <p:cTn id="45" dur="2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mph" presetSubtype="0" fill="hold" grpId="1" nodeType="clickEffect">
                                  <p:stCondLst>
                                    <p:cond delay="0"/>
                                  </p:stCondLst>
                                  <p:iterate type="lt">
                                    <p:tmPct val="0"/>
                                  </p:iterate>
                                  <p:childTnLst>
                                    <p:anim calcmode="discrete" valueType="str">
                                      <p:cBhvr override="childStyle">
                                        <p:cTn id="49"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mph" presetSubtype="0" fill="hold" grpId="1" nodeType="clickEffect">
                                  <p:stCondLst>
                                    <p:cond delay="0"/>
                                  </p:stCondLst>
                                  <p:iterate type="lt">
                                    <p:tmPct val="0"/>
                                  </p:iterate>
                                  <p:childTnLst>
                                    <p:anim calcmode="discrete" valueType="str">
                                      <p:cBhvr override="childStyle">
                                        <p:cTn id="53"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mph" presetSubtype="0" fill="hold" grpId="1" nodeType="clickEffect">
                                  <p:stCondLst>
                                    <p:cond delay="0"/>
                                  </p:stCondLst>
                                  <p:iterate type="lt">
                                    <p:tmPct val="0"/>
                                  </p:iterate>
                                  <p:childTnLst>
                                    <p:anim calcmode="discrete" valueType="str">
                                      <p:cBhvr override="childStyle">
                                        <p:cTn id="57"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mph" presetSubtype="0" fill="hold" grpId="1" nodeType="clickEffect">
                                  <p:stCondLst>
                                    <p:cond delay="0"/>
                                  </p:stCondLst>
                                  <p:iterate type="lt">
                                    <p:tmPct val="0"/>
                                  </p:iterate>
                                  <p:childTnLst>
                                    <p:anim calcmode="discrete" valueType="str">
                                      <p:cBhvr override="childStyle">
                                        <p:cTn id="61" dur="2000" fill="hold"/>
                                        <p:tgtEl>
                                          <p:spTgt spid="3">
                                            <p:txEl>
                                              <p:pRg st="5" end="5"/>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mph" presetSubtype="0" fill="hold" grpId="1" nodeType="clickEffect">
                                  <p:stCondLst>
                                    <p:cond delay="0"/>
                                  </p:stCondLst>
                                  <p:iterate type="lt">
                                    <p:tmPct val="0"/>
                                  </p:iterate>
                                  <p:childTnLst>
                                    <p:anim calcmode="discrete" valueType="str">
                                      <p:cBhvr override="childStyle">
                                        <p:cTn id="65" dur="2000" fill="hold"/>
                                        <p:tgtEl>
                                          <p:spTgt spid="3">
                                            <p:txEl>
                                              <p:pRg st="6" end="6"/>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2" nodeType="clickEffect">
                                  <p:stCondLst>
                                    <p:cond delay="0"/>
                                  </p:stCondLst>
                                  <p:iterate type="lt">
                                    <p:tmPct val="0"/>
                                  </p:iterate>
                                  <p:childTnLst>
                                    <p:set>
                                      <p:cBhvr>
                                        <p:cTn id="69" dur="1" fill="hold">
                                          <p:stCondLst>
                                            <p:cond delay="0"/>
                                          </p:stCondLst>
                                        </p:cTn>
                                        <p:tgtEl>
                                          <p:spTgt spid="3">
                                            <p:txEl>
                                              <p:pRg st="0" end="0"/>
                                            </p:txEl>
                                          </p:spTgt>
                                        </p:tgtEl>
                                        <p:attrNameLst>
                                          <p:attrName>style.visibility</p:attrName>
                                        </p:attrNameLst>
                                      </p:cBhvr>
                                      <p:to>
                                        <p:strVal val="visible"/>
                                      </p:to>
                                    </p:set>
                                    <p:anim calcmode="lin" valueType="num">
                                      <p:cBhvr additive="base">
                                        <p:cTn id="7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2" nodeType="clickEffect">
                                  <p:stCondLst>
                                    <p:cond delay="0"/>
                                  </p:stCondLst>
                                  <p:iterate type="lt">
                                    <p:tmPct val="0"/>
                                  </p:iterate>
                                  <p:childTnLst>
                                    <p:set>
                                      <p:cBhvr>
                                        <p:cTn id="75" dur="1" fill="hold">
                                          <p:stCondLst>
                                            <p:cond delay="0"/>
                                          </p:stCondLst>
                                        </p:cTn>
                                        <p:tgtEl>
                                          <p:spTgt spid="3">
                                            <p:txEl>
                                              <p:pRg st="1" end="1"/>
                                            </p:txEl>
                                          </p:spTgt>
                                        </p:tgtEl>
                                        <p:attrNameLst>
                                          <p:attrName>style.visibility</p:attrName>
                                        </p:attrNameLst>
                                      </p:cBhvr>
                                      <p:to>
                                        <p:strVal val="visible"/>
                                      </p:to>
                                    </p:set>
                                    <p:anim calcmode="lin" valueType="num">
                                      <p:cBhvr additive="base">
                                        <p:cTn id="7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2" nodeType="clickEffect">
                                  <p:stCondLst>
                                    <p:cond delay="0"/>
                                  </p:stCondLst>
                                  <p:iterate type="lt">
                                    <p:tmPct val="0"/>
                                  </p:iterate>
                                  <p:childTnLst>
                                    <p:set>
                                      <p:cBhvr>
                                        <p:cTn id="81" dur="1" fill="hold">
                                          <p:stCondLst>
                                            <p:cond delay="0"/>
                                          </p:stCondLst>
                                        </p:cTn>
                                        <p:tgtEl>
                                          <p:spTgt spid="3">
                                            <p:txEl>
                                              <p:pRg st="2" end="2"/>
                                            </p:txEl>
                                          </p:spTgt>
                                        </p:tgtEl>
                                        <p:attrNameLst>
                                          <p:attrName>style.visibility</p:attrName>
                                        </p:attrNameLst>
                                      </p:cBhvr>
                                      <p:to>
                                        <p:strVal val="visible"/>
                                      </p:to>
                                    </p:set>
                                    <p:anim calcmode="lin" valueType="num">
                                      <p:cBhvr additive="base">
                                        <p:cTn id="8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2" nodeType="clickEffect">
                                  <p:stCondLst>
                                    <p:cond delay="0"/>
                                  </p:stCondLst>
                                  <p:iterate type="lt">
                                    <p:tmPct val="0"/>
                                  </p:iterate>
                                  <p:childTnLst>
                                    <p:set>
                                      <p:cBhvr>
                                        <p:cTn id="87" dur="1" fill="hold">
                                          <p:stCondLst>
                                            <p:cond delay="0"/>
                                          </p:stCondLst>
                                        </p:cTn>
                                        <p:tgtEl>
                                          <p:spTgt spid="3">
                                            <p:txEl>
                                              <p:pRg st="3" end="3"/>
                                            </p:txEl>
                                          </p:spTgt>
                                        </p:tgtEl>
                                        <p:attrNameLst>
                                          <p:attrName>style.visibility</p:attrName>
                                        </p:attrNameLst>
                                      </p:cBhvr>
                                      <p:to>
                                        <p:strVal val="visible"/>
                                      </p:to>
                                    </p:set>
                                    <p:anim calcmode="lin" valueType="num">
                                      <p:cBhvr additive="base">
                                        <p:cTn id="8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2" nodeType="clickEffect">
                                  <p:stCondLst>
                                    <p:cond delay="0"/>
                                  </p:stCondLst>
                                  <p:iterate type="lt">
                                    <p:tmPct val="0"/>
                                  </p:iterate>
                                  <p:childTnLst>
                                    <p:set>
                                      <p:cBhvr>
                                        <p:cTn id="93" dur="1" fill="hold">
                                          <p:stCondLst>
                                            <p:cond delay="0"/>
                                          </p:stCondLst>
                                        </p:cTn>
                                        <p:tgtEl>
                                          <p:spTgt spid="3">
                                            <p:txEl>
                                              <p:pRg st="4" end="4"/>
                                            </p:txEl>
                                          </p:spTgt>
                                        </p:tgtEl>
                                        <p:attrNameLst>
                                          <p:attrName>style.visibility</p:attrName>
                                        </p:attrNameLst>
                                      </p:cBhvr>
                                      <p:to>
                                        <p:strVal val="visible"/>
                                      </p:to>
                                    </p:set>
                                    <p:anim calcmode="lin" valueType="num">
                                      <p:cBhvr additive="base">
                                        <p:cTn id="9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2" nodeType="clickEffect">
                                  <p:stCondLst>
                                    <p:cond delay="0"/>
                                  </p:stCondLst>
                                  <p:iterate type="lt">
                                    <p:tmPct val="0"/>
                                  </p:iterate>
                                  <p:childTnLst>
                                    <p:set>
                                      <p:cBhvr>
                                        <p:cTn id="99" dur="1" fill="hold">
                                          <p:stCondLst>
                                            <p:cond delay="0"/>
                                          </p:stCondLst>
                                        </p:cTn>
                                        <p:tgtEl>
                                          <p:spTgt spid="3">
                                            <p:txEl>
                                              <p:pRg st="5" end="5"/>
                                            </p:txEl>
                                          </p:spTgt>
                                        </p:tgtEl>
                                        <p:attrNameLst>
                                          <p:attrName>style.visibility</p:attrName>
                                        </p:attrNameLst>
                                      </p:cBhvr>
                                      <p:to>
                                        <p:strVal val="visible"/>
                                      </p:to>
                                    </p:set>
                                    <p:anim calcmode="lin" valueType="num">
                                      <p:cBhvr additive="base">
                                        <p:cTn id="10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2" nodeType="clickEffect">
                                  <p:stCondLst>
                                    <p:cond delay="0"/>
                                  </p:stCondLst>
                                  <p:iterate type="lt">
                                    <p:tmPct val="0"/>
                                  </p:iterate>
                                  <p:childTnLst>
                                    <p:set>
                                      <p:cBhvr>
                                        <p:cTn id="105" dur="1" fill="hold">
                                          <p:stCondLst>
                                            <p:cond delay="0"/>
                                          </p:stCondLst>
                                        </p:cTn>
                                        <p:tgtEl>
                                          <p:spTgt spid="3">
                                            <p:txEl>
                                              <p:pRg st="6" end="6"/>
                                            </p:txEl>
                                          </p:spTgt>
                                        </p:tgtEl>
                                        <p:attrNameLst>
                                          <p:attrName>style.visibility</p:attrName>
                                        </p:attrNameLst>
                                      </p:cBhvr>
                                      <p:to>
                                        <p:strVal val="visible"/>
                                      </p:to>
                                    </p:set>
                                    <p:anim calcmode="lin" valueType="num">
                                      <p:cBhvr additive="base">
                                        <p:cTn id="10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8" presetClass="entr" presetSubtype="16" fill="hold" grpId="3" nodeType="clickEffect">
                                  <p:stCondLst>
                                    <p:cond delay="0"/>
                                  </p:stCondLst>
                                  <p:iterate type="lt">
                                    <p:tmPct val="0"/>
                                  </p:iterate>
                                  <p:childTnLst>
                                    <p:set>
                                      <p:cBhvr>
                                        <p:cTn id="111" dur="1" fill="hold">
                                          <p:stCondLst>
                                            <p:cond delay="0"/>
                                          </p:stCondLst>
                                        </p:cTn>
                                        <p:tgtEl>
                                          <p:spTgt spid="3">
                                            <p:txEl>
                                              <p:pRg st="0" end="0"/>
                                            </p:txEl>
                                          </p:spTgt>
                                        </p:tgtEl>
                                        <p:attrNameLst>
                                          <p:attrName>style.visibility</p:attrName>
                                        </p:attrNameLst>
                                      </p:cBhvr>
                                      <p:to>
                                        <p:strVal val="visible"/>
                                      </p:to>
                                    </p:set>
                                    <p:animEffect transition="in" filter="diamond(in)">
                                      <p:cBhvr>
                                        <p:cTn id="112" dur="2000"/>
                                        <p:tgtEl>
                                          <p:spTgt spid="3">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grpId="3" nodeType="clickEffect">
                                  <p:stCondLst>
                                    <p:cond delay="0"/>
                                  </p:stCondLst>
                                  <p:iterate type="lt">
                                    <p:tmPct val="0"/>
                                  </p:iterate>
                                  <p:childTnLst>
                                    <p:set>
                                      <p:cBhvr>
                                        <p:cTn id="116" dur="1" fill="hold">
                                          <p:stCondLst>
                                            <p:cond delay="0"/>
                                          </p:stCondLst>
                                        </p:cTn>
                                        <p:tgtEl>
                                          <p:spTgt spid="3">
                                            <p:txEl>
                                              <p:pRg st="1" end="1"/>
                                            </p:txEl>
                                          </p:spTgt>
                                        </p:tgtEl>
                                        <p:attrNameLst>
                                          <p:attrName>style.visibility</p:attrName>
                                        </p:attrNameLst>
                                      </p:cBhvr>
                                      <p:to>
                                        <p:strVal val="visible"/>
                                      </p:to>
                                    </p:set>
                                    <p:animEffect transition="in" filter="diamond(in)">
                                      <p:cBhvr>
                                        <p:cTn id="117" dur="2000"/>
                                        <p:tgtEl>
                                          <p:spTgt spid="3">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8" presetClass="entr" presetSubtype="16" fill="hold" grpId="3" nodeType="clickEffect">
                                  <p:stCondLst>
                                    <p:cond delay="0"/>
                                  </p:stCondLst>
                                  <p:iterate type="lt">
                                    <p:tmPct val="0"/>
                                  </p:iterate>
                                  <p:childTnLst>
                                    <p:set>
                                      <p:cBhvr>
                                        <p:cTn id="121" dur="1" fill="hold">
                                          <p:stCondLst>
                                            <p:cond delay="0"/>
                                          </p:stCondLst>
                                        </p:cTn>
                                        <p:tgtEl>
                                          <p:spTgt spid="3">
                                            <p:txEl>
                                              <p:pRg st="2" end="2"/>
                                            </p:txEl>
                                          </p:spTgt>
                                        </p:tgtEl>
                                        <p:attrNameLst>
                                          <p:attrName>style.visibility</p:attrName>
                                        </p:attrNameLst>
                                      </p:cBhvr>
                                      <p:to>
                                        <p:strVal val="visible"/>
                                      </p:to>
                                    </p:set>
                                    <p:animEffect transition="in" filter="diamond(in)">
                                      <p:cBhvr>
                                        <p:cTn id="122" dur="2000"/>
                                        <p:tgtEl>
                                          <p:spTgt spid="3">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8" presetClass="entr" presetSubtype="16" fill="hold" grpId="3" nodeType="clickEffect">
                                  <p:stCondLst>
                                    <p:cond delay="0"/>
                                  </p:stCondLst>
                                  <p:iterate type="lt">
                                    <p:tmPct val="0"/>
                                  </p:iterate>
                                  <p:childTnLst>
                                    <p:set>
                                      <p:cBhvr>
                                        <p:cTn id="126" dur="1" fill="hold">
                                          <p:stCondLst>
                                            <p:cond delay="0"/>
                                          </p:stCondLst>
                                        </p:cTn>
                                        <p:tgtEl>
                                          <p:spTgt spid="3">
                                            <p:txEl>
                                              <p:pRg st="3" end="3"/>
                                            </p:txEl>
                                          </p:spTgt>
                                        </p:tgtEl>
                                        <p:attrNameLst>
                                          <p:attrName>style.visibility</p:attrName>
                                        </p:attrNameLst>
                                      </p:cBhvr>
                                      <p:to>
                                        <p:strVal val="visible"/>
                                      </p:to>
                                    </p:set>
                                    <p:animEffect transition="in" filter="diamond(in)">
                                      <p:cBhvr>
                                        <p:cTn id="127" dur="2000"/>
                                        <p:tgtEl>
                                          <p:spTgt spid="3">
                                            <p:txEl>
                                              <p:pRg st="3" end="3"/>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8" presetClass="entr" presetSubtype="16" fill="hold" grpId="3" nodeType="clickEffect">
                                  <p:stCondLst>
                                    <p:cond delay="0"/>
                                  </p:stCondLst>
                                  <p:iterate type="lt">
                                    <p:tmPct val="0"/>
                                  </p:iterate>
                                  <p:childTnLst>
                                    <p:set>
                                      <p:cBhvr>
                                        <p:cTn id="131" dur="1" fill="hold">
                                          <p:stCondLst>
                                            <p:cond delay="0"/>
                                          </p:stCondLst>
                                        </p:cTn>
                                        <p:tgtEl>
                                          <p:spTgt spid="3">
                                            <p:txEl>
                                              <p:pRg st="4" end="4"/>
                                            </p:txEl>
                                          </p:spTgt>
                                        </p:tgtEl>
                                        <p:attrNameLst>
                                          <p:attrName>style.visibility</p:attrName>
                                        </p:attrNameLst>
                                      </p:cBhvr>
                                      <p:to>
                                        <p:strVal val="visible"/>
                                      </p:to>
                                    </p:set>
                                    <p:animEffect transition="in" filter="diamond(in)">
                                      <p:cBhvr>
                                        <p:cTn id="132" dur="2000"/>
                                        <p:tgtEl>
                                          <p:spTgt spid="3">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8" presetClass="entr" presetSubtype="16" fill="hold" grpId="3" nodeType="clickEffect">
                                  <p:stCondLst>
                                    <p:cond delay="0"/>
                                  </p:stCondLst>
                                  <p:iterate type="lt">
                                    <p:tmPct val="0"/>
                                  </p:iterate>
                                  <p:childTnLst>
                                    <p:set>
                                      <p:cBhvr>
                                        <p:cTn id="136" dur="1" fill="hold">
                                          <p:stCondLst>
                                            <p:cond delay="0"/>
                                          </p:stCondLst>
                                        </p:cTn>
                                        <p:tgtEl>
                                          <p:spTgt spid="3">
                                            <p:txEl>
                                              <p:pRg st="5" end="5"/>
                                            </p:txEl>
                                          </p:spTgt>
                                        </p:tgtEl>
                                        <p:attrNameLst>
                                          <p:attrName>style.visibility</p:attrName>
                                        </p:attrNameLst>
                                      </p:cBhvr>
                                      <p:to>
                                        <p:strVal val="visible"/>
                                      </p:to>
                                    </p:set>
                                    <p:animEffect transition="in" filter="diamond(in)">
                                      <p:cBhvr>
                                        <p:cTn id="137" dur="2000"/>
                                        <p:tgtEl>
                                          <p:spTgt spid="3">
                                            <p:txEl>
                                              <p:pRg st="5" end="5"/>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ntr" presetSubtype="16" fill="hold" grpId="3" nodeType="clickEffect">
                                  <p:stCondLst>
                                    <p:cond delay="0"/>
                                  </p:stCondLst>
                                  <p:iterate type="lt">
                                    <p:tmPct val="0"/>
                                  </p:iterate>
                                  <p:childTnLst>
                                    <p:set>
                                      <p:cBhvr>
                                        <p:cTn id="141" dur="1" fill="hold">
                                          <p:stCondLst>
                                            <p:cond delay="0"/>
                                          </p:stCondLst>
                                        </p:cTn>
                                        <p:tgtEl>
                                          <p:spTgt spid="3">
                                            <p:txEl>
                                              <p:pRg st="6" end="6"/>
                                            </p:txEl>
                                          </p:spTgt>
                                        </p:tgtEl>
                                        <p:attrNameLst>
                                          <p:attrName>style.visibility</p:attrName>
                                        </p:attrNameLst>
                                      </p:cBhvr>
                                      <p:to>
                                        <p:strVal val="visible"/>
                                      </p:to>
                                    </p:set>
                                    <p:animEffect transition="in" filter="diamond(in)">
                                      <p:cBhvr>
                                        <p:cTn id="1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048000"/>
          </a:xfrm>
        </p:spPr>
        <p:txBody>
          <a:bodyPr>
            <a:normAutofit/>
          </a:bodyPr>
          <a:lstStyle/>
          <a:p>
            <a:pPr algn="ctr">
              <a:buNone/>
            </a:pPr>
            <a:endParaRPr lang="en-US" sz="4000" dirty="0" smtClean="0"/>
          </a:p>
          <a:p>
            <a:pPr algn="ctr">
              <a:buNone/>
            </a:pPr>
            <a:r>
              <a:rPr lang="en-US" sz="4000" dirty="0" smtClean="0"/>
              <a:t>Unit-1 </a:t>
            </a:r>
          </a:p>
          <a:p>
            <a:pPr algn="ctr">
              <a:buNone/>
            </a:pPr>
            <a:r>
              <a:rPr lang="en-US" sz="4000" b="1" dirty="0" smtClean="0"/>
              <a:t>RISK AND RELATED CONCEPTS</a:t>
            </a:r>
            <a:endParaRPr lang="en-US" sz="4000"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5</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5" name="Date Placeholder 4"/>
          <p:cNvSpPr>
            <a:spLocks noGrp="1"/>
          </p:cNvSpPr>
          <p:nvPr>
            <p:ph type="dt" sz="half" idx="10"/>
          </p:nvPr>
        </p:nvSpPr>
        <p:spPr/>
        <p:txBody>
          <a:bodyPr/>
          <a:lstStyle/>
          <a:p>
            <a:fld id="{7C7449A2-346E-4465-88EF-73F395100C85}" type="datetime1">
              <a:rPr lang="en-US" smtClean="0"/>
              <a:t>4/23/2020</a:t>
            </a:fld>
            <a:endParaRPr lang="en-US"/>
          </a:p>
        </p:txBody>
      </p:sp>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2" end="2"/>
                                            </p:txEl>
                                          </p:spTgt>
                                        </p:tgtEl>
                                        <p:attrNameLst>
                                          <p:attrName>ppt_x</p:attrName>
                                          <p:attrName>ppt_y</p:attrName>
                                        </p:attrNameLst>
                                      </p:cBhvr>
                                    </p:animMotion>
                                    <p:animRot by="1500000">
                                      <p:cBhvr>
                                        <p:cTn id="15" dur="125" fill="hold">
                                          <p:stCondLst>
                                            <p:cond delay="0"/>
                                          </p:stCondLst>
                                        </p:cTn>
                                        <p:tgtEl>
                                          <p:spTgt spid="3">
                                            <p:txEl>
                                              <p:pRg st="2" end="2"/>
                                            </p:txEl>
                                          </p:spTgt>
                                        </p:tgtEl>
                                        <p:attrNameLst>
                                          <p:attrName>r</p:attrName>
                                        </p:attrNameLst>
                                      </p:cBhvr>
                                    </p:animRot>
                                    <p:animRot by="-1500000">
                                      <p:cBhvr>
                                        <p:cTn id="16" dur="125" fill="hold">
                                          <p:stCondLst>
                                            <p:cond delay="125"/>
                                          </p:stCondLst>
                                        </p:cTn>
                                        <p:tgtEl>
                                          <p:spTgt spid="3">
                                            <p:txEl>
                                              <p:pRg st="2" end="2"/>
                                            </p:txEl>
                                          </p:spTgt>
                                        </p:tgtEl>
                                        <p:attrNameLst>
                                          <p:attrName>r</p:attrName>
                                        </p:attrNameLst>
                                      </p:cBhvr>
                                    </p:animRot>
                                    <p:animRot by="-1500000">
                                      <p:cBhvr>
                                        <p:cTn id="17" dur="125" fill="hold">
                                          <p:stCondLst>
                                            <p:cond delay="250"/>
                                          </p:stCondLst>
                                        </p:cTn>
                                        <p:tgtEl>
                                          <p:spTgt spid="3">
                                            <p:txEl>
                                              <p:pRg st="2" end="2"/>
                                            </p:txEl>
                                          </p:spTgt>
                                        </p:tgtEl>
                                        <p:attrNameLst>
                                          <p:attrName>r</p:attrName>
                                        </p:attrNameLst>
                                      </p:cBhvr>
                                    </p:animRot>
                                    <p:animRot by="1500000">
                                      <p:cBhvr>
                                        <p:cTn id="18"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sz="3600" b="1" u="sng" dirty="0" smtClean="0"/>
              <a:t>1.1: INTRODUCTION</a:t>
            </a:r>
            <a:r>
              <a:rPr lang="en-US" sz="3600" dirty="0" smtClean="0"/>
              <a:t/>
            </a:r>
            <a:br>
              <a:rPr lang="en-US" sz="3600" dirty="0" smtClean="0"/>
            </a:br>
            <a:endParaRPr lang="en-US" sz="3600" b="1" dirty="0"/>
          </a:p>
        </p:txBody>
      </p:sp>
      <p:sp>
        <p:nvSpPr>
          <p:cNvPr id="3" name="Content Placeholder 2"/>
          <p:cNvSpPr>
            <a:spLocks noGrp="1"/>
          </p:cNvSpPr>
          <p:nvPr>
            <p:ph idx="1"/>
          </p:nvPr>
        </p:nvSpPr>
        <p:spPr>
          <a:xfrm>
            <a:off x="228600" y="1828800"/>
            <a:ext cx="8610600" cy="4648200"/>
          </a:xfrm>
        </p:spPr>
        <p:txBody>
          <a:bodyPr>
            <a:normAutofit/>
          </a:bodyPr>
          <a:lstStyle/>
          <a:p>
            <a:pPr algn="just">
              <a:buFont typeface="Wingdings" pitchFamily="2" charset="2"/>
              <a:buChar char="q"/>
            </a:pPr>
            <a:r>
              <a:rPr lang="en-US" sz="2400" dirty="0" smtClean="0"/>
              <a:t> Due to imperfect knowledge about the future, our activities are likely to result in outcomes, which are different from our expectations. These deviations are not desirable. </a:t>
            </a:r>
          </a:p>
          <a:p>
            <a:pPr algn="just">
              <a:buFont typeface="Wingdings" pitchFamily="2" charset="2"/>
              <a:buChar char="q"/>
            </a:pPr>
            <a:r>
              <a:rPr lang="en-US" sz="2400" dirty="0" smtClean="0"/>
              <a:t> Risk is undesirable outcome that exists due to imperfect foresight about the future. The future is always uncertain and no one can be perfect about the future.</a:t>
            </a:r>
          </a:p>
          <a:p>
            <a:pPr algn="just">
              <a:buFont typeface="Wingdings" pitchFamily="2" charset="2"/>
              <a:buChar char="q"/>
            </a:pPr>
            <a:r>
              <a:rPr lang="en-US" sz="2400" dirty="0" smtClean="0"/>
              <a:t> The more knowledgeable the person is, the more certain it will be concerning the future events. However, perfect foresight about the future is something impossible.    </a:t>
            </a:r>
            <a:endParaRPr lang="en-US" sz="2000"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6</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4C61EB47-A1A3-41E8-9AEC-EE167C94C227}" type="datetime1">
              <a:rPr lang="en-US" smtClean="0"/>
              <a:t>4/23/2020</a:t>
            </a:fld>
            <a:endParaRPr lang="en-US"/>
          </a:p>
        </p:txBody>
      </p:sp>
    </p:spTree>
    <p:custDataLst>
      <p:tags r:id="rId1"/>
    </p:custData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0" end="0"/>
                                            </p:txEl>
                                          </p:spTgt>
                                        </p:tgtEl>
                                        <p:attrNameLst>
                                          <p:attrName>ppt_x</p:attrName>
                                          <p:attrName>ppt_y</p:attrName>
                                        </p:attrNameLst>
                                      </p:cBhvr>
                                    </p:animMotion>
                                    <p:animRot by="1500000">
                                      <p:cBhvr>
                                        <p:cTn id="23" dur="125" fill="hold">
                                          <p:stCondLst>
                                            <p:cond delay="0"/>
                                          </p:stCondLst>
                                        </p:cTn>
                                        <p:tgtEl>
                                          <p:spTgt spid="3">
                                            <p:txEl>
                                              <p:pRg st="0" end="0"/>
                                            </p:txEl>
                                          </p:spTgt>
                                        </p:tgtEl>
                                        <p:attrNameLst>
                                          <p:attrName>r</p:attrName>
                                        </p:attrNameLst>
                                      </p:cBhvr>
                                    </p:animRot>
                                    <p:animRot by="-1500000">
                                      <p:cBhvr>
                                        <p:cTn id="24" dur="125" fill="hold">
                                          <p:stCondLst>
                                            <p:cond delay="125"/>
                                          </p:stCondLst>
                                        </p:cTn>
                                        <p:tgtEl>
                                          <p:spTgt spid="3">
                                            <p:txEl>
                                              <p:pRg st="0" end="0"/>
                                            </p:txEl>
                                          </p:spTgt>
                                        </p:tgtEl>
                                        <p:attrNameLst>
                                          <p:attrName>r</p:attrName>
                                        </p:attrNameLst>
                                      </p:cBhvr>
                                    </p:animRot>
                                    <p:animRot by="-1500000">
                                      <p:cBhvr>
                                        <p:cTn id="25" dur="125" fill="hold">
                                          <p:stCondLst>
                                            <p:cond delay="250"/>
                                          </p:stCondLst>
                                        </p:cTn>
                                        <p:tgtEl>
                                          <p:spTgt spid="3">
                                            <p:txEl>
                                              <p:pRg st="0" end="0"/>
                                            </p:txEl>
                                          </p:spTgt>
                                        </p:tgtEl>
                                        <p:attrNameLst>
                                          <p:attrName>r</p:attrName>
                                        </p:attrNameLst>
                                      </p:cBhvr>
                                    </p:animRot>
                                    <p:animRot by="1500000">
                                      <p:cBhvr>
                                        <p:cTn id="26" dur="125" fill="hold">
                                          <p:stCondLst>
                                            <p:cond delay="375"/>
                                          </p:stCondLst>
                                        </p:cTn>
                                        <p:tgtEl>
                                          <p:spTgt spid="3">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1" end="1"/>
                                            </p:txEl>
                                          </p:spTgt>
                                        </p:tgtEl>
                                        <p:attrNameLst>
                                          <p:attrName>ppt_x</p:attrName>
                                          <p:attrName>ppt_y</p:attrName>
                                        </p:attrNameLst>
                                      </p:cBhvr>
                                    </p:animMotion>
                                    <p:animRot by="1500000">
                                      <p:cBhvr>
                                        <p:cTn id="31" dur="125" fill="hold">
                                          <p:stCondLst>
                                            <p:cond delay="0"/>
                                          </p:stCondLst>
                                        </p:cTn>
                                        <p:tgtEl>
                                          <p:spTgt spid="3">
                                            <p:txEl>
                                              <p:pRg st="1" end="1"/>
                                            </p:txEl>
                                          </p:spTgt>
                                        </p:tgtEl>
                                        <p:attrNameLst>
                                          <p:attrName>r</p:attrName>
                                        </p:attrNameLst>
                                      </p:cBhvr>
                                    </p:animRot>
                                    <p:animRot by="-1500000">
                                      <p:cBhvr>
                                        <p:cTn id="32" dur="125" fill="hold">
                                          <p:stCondLst>
                                            <p:cond delay="125"/>
                                          </p:stCondLst>
                                        </p:cTn>
                                        <p:tgtEl>
                                          <p:spTgt spid="3">
                                            <p:txEl>
                                              <p:pRg st="1" end="1"/>
                                            </p:txEl>
                                          </p:spTgt>
                                        </p:tgtEl>
                                        <p:attrNameLst>
                                          <p:attrName>r</p:attrName>
                                        </p:attrNameLst>
                                      </p:cBhvr>
                                    </p:animRot>
                                    <p:animRot by="-1500000">
                                      <p:cBhvr>
                                        <p:cTn id="33" dur="125" fill="hold">
                                          <p:stCondLst>
                                            <p:cond delay="250"/>
                                          </p:stCondLst>
                                        </p:cTn>
                                        <p:tgtEl>
                                          <p:spTgt spid="3">
                                            <p:txEl>
                                              <p:pRg st="1" end="1"/>
                                            </p:txEl>
                                          </p:spTgt>
                                        </p:tgtEl>
                                        <p:attrNameLst>
                                          <p:attrName>r</p:attrName>
                                        </p:attrNameLst>
                                      </p:cBhvr>
                                    </p:animRot>
                                    <p:animRot by="1500000">
                                      <p:cBhvr>
                                        <p:cTn id="34" dur="125" fill="hold">
                                          <p:stCondLst>
                                            <p:cond delay="375"/>
                                          </p:stCondLst>
                                        </p:cTn>
                                        <p:tgtEl>
                                          <p:spTgt spid="3">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2" end="2"/>
                                            </p:txEl>
                                          </p:spTgt>
                                        </p:tgtEl>
                                        <p:attrNameLst>
                                          <p:attrName>ppt_x</p:attrName>
                                          <p:attrName>ppt_y</p:attrName>
                                        </p:attrNameLst>
                                      </p:cBhvr>
                                    </p:animMotion>
                                    <p:animRot by="1500000">
                                      <p:cBhvr>
                                        <p:cTn id="39" dur="125" fill="hold">
                                          <p:stCondLst>
                                            <p:cond delay="0"/>
                                          </p:stCondLst>
                                        </p:cTn>
                                        <p:tgtEl>
                                          <p:spTgt spid="3">
                                            <p:txEl>
                                              <p:pRg st="2" end="2"/>
                                            </p:txEl>
                                          </p:spTgt>
                                        </p:tgtEl>
                                        <p:attrNameLst>
                                          <p:attrName>r</p:attrName>
                                        </p:attrNameLst>
                                      </p:cBhvr>
                                    </p:animRot>
                                    <p:animRot by="-1500000">
                                      <p:cBhvr>
                                        <p:cTn id="40" dur="125" fill="hold">
                                          <p:stCondLst>
                                            <p:cond delay="125"/>
                                          </p:stCondLst>
                                        </p:cTn>
                                        <p:tgtEl>
                                          <p:spTgt spid="3">
                                            <p:txEl>
                                              <p:pRg st="2" end="2"/>
                                            </p:txEl>
                                          </p:spTgt>
                                        </p:tgtEl>
                                        <p:attrNameLst>
                                          <p:attrName>r</p:attrName>
                                        </p:attrNameLst>
                                      </p:cBhvr>
                                    </p:animRot>
                                    <p:animRot by="-1500000">
                                      <p:cBhvr>
                                        <p:cTn id="41" dur="125" fill="hold">
                                          <p:stCondLst>
                                            <p:cond delay="250"/>
                                          </p:stCondLst>
                                        </p:cTn>
                                        <p:tgtEl>
                                          <p:spTgt spid="3">
                                            <p:txEl>
                                              <p:pRg st="2" end="2"/>
                                            </p:txEl>
                                          </p:spTgt>
                                        </p:tgtEl>
                                        <p:attrNameLst>
                                          <p:attrName>r</p:attrName>
                                        </p:attrNameLst>
                                      </p:cBhvr>
                                    </p:animRot>
                                    <p:animRot by="1500000">
                                      <p:cBhvr>
                                        <p:cTn id="42"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b="1" u="sng" dirty="0" smtClean="0"/>
              <a:t>1.2: DEFINITION OF RISK</a:t>
            </a:r>
            <a:endParaRPr lang="en-US" sz="3200" b="1" u="sng" dirty="0"/>
          </a:p>
        </p:txBody>
      </p:sp>
      <p:sp>
        <p:nvSpPr>
          <p:cNvPr id="3" name="Content Placeholder 2"/>
          <p:cNvSpPr>
            <a:spLocks noGrp="1"/>
          </p:cNvSpPr>
          <p:nvPr>
            <p:ph idx="1"/>
          </p:nvPr>
        </p:nvSpPr>
        <p:spPr>
          <a:xfrm>
            <a:off x="152400" y="1524000"/>
            <a:ext cx="8763000" cy="5105400"/>
          </a:xfrm>
        </p:spPr>
        <p:txBody>
          <a:bodyPr>
            <a:normAutofit lnSpcReduction="10000"/>
          </a:bodyPr>
          <a:lstStyle/>
          <a:p>
            <a:pPr algn="just">
              <a:buNone/>
            </a:pPr>
            <a:r>
              <a:rPr lang="en-US" sz="2400" dirty="0" smtClean="0"/>
              <a:t>There is no one universal and comprehensive definition of risk</a:t>
            </a:r>
          </a:p>
          <a:p>
            <a:pPr algn="just">
              <a:buNone/>
            </a:pPr>
            <a:r>
              <a:rPr lang="en-US" sz="2400" dirty="0" smtClean="0"/>
              <a:t>that exists so far. It is defined in different forms by several authors</a:t>
            </a:r>
          </a:p>
          <a:p>
            <a:pPr algn="just">
              <a:buNone/>
            </a:pPr>
            <a:r>
              <a:rPr lang="en-US" sz="2400" dirty="0" smtClean="0"/>
              <a:t>with some differences in the wordings used. Their essence,</a:t>
            </a:r>
          </a:p>
          <a:p>
            <a:pPr algn="just">
              <a:buNone/>
            </a:pPr>
            <a:r>
              <a:rPr lang="en-US" sz="2400" dirty="0" smtClean="0"/>
              <a:t>however, is very similar. Some of the definitions are shown below:</a:t>
            </a:r>
          </a:p>
          <a:p>
            <a:pPr lvl="1" algn="just">
              <a:buFont typeface="Wingdings" pitchFamily="2" charset="2"/>
              <a:buChar char="Ø"/>
            </a:pPr>
            <a:r>
              <a:rPr lang="en-US" dirty="0" smtClean="0"/>
              <a:t> Risk is a condition in which there is a possibility of an adverse deviation from a desired outcome that is expected or hoped for. Risk is uncertainty regarding loss. </a:t>
            </a:r>
          </a:p>
          <a:p>
            <a:pPr lvl="1" algn="just">
              <a:buFont typeface="Wingdings" pitchFamily="2" charset="2"/>
              <a:buChar char="Ø"/>
            </a:pPr>
            <a:r>
              <a:rPr lang="en-US" dirty="0" smtClean="0"/>
              <a:t> Risk is the objectified uncertainty as to the occurrences of an undesired event.</a:t>
            </a:r>
          </a:p>
          <a:p>
            <a:pPr lvl="1" algn="just">
              <a:buFont typeface="Wingdings" pitchFamily="2" charset="2"/>
              <a:buChar char="Ø"/>
            </a:pPr>
            <a:r>
              <a:rPr lang="en-US" dirty="0" smtClean="0"/>
              <a:t> Risk is the possibility of an unfavorable deviation from expectations.</a:t>
            </a:r>
          </a:p>
          <a:p>
            <a:pPr lvl="1" algn="just">
              <a:buFont typeface="Wingdings" pitchFamily="2" charset="2"/>
              <a:buChar char="Ø"/>
            </a:pPr>
            <a:r>
              <a:rPr lang="en-US" dirty="0" smtClean="0"/>
              <a:t> Risk is the dispersion/variation of actual from expected results.   </a:t>
            </a:r>
            <a:endParaRPr lang="en-US"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7</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ED54C912-9C8E-4B63-8E29-ECC1C998C4AB}" type="datetime1">
              <a:rPr lang="en-US" smtClean="0"/>
              <a:t>4/23/2020</a:t>
            </a:fld>
            <a:endParaRPr lang="en-US"/>
          </a:p>
        </p:txBody>
      </p:sp>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heckerboard(across)">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500"/>
                                        <p:tgtEl>
                                          <p:spTgt spid="3">
                                            <p:txEl>
                                              <p:pRg st="3" end="3"/>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500"/>
                                        <p:tgtEl>
                                          <p:spTgt spid="3">
                                            <p:txEl>
                                              <p:pRg st="4" end="4"/>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heckerboard(across)">
                                      <p:cBhvr>
                                        <p:cTn id="36" dur="500"/>
                                        <p:tgtEl>
                                          <p:spTgt spid="3">
                                            <p:txEl>
                                              <p:pRg st="5" end="5"/>
                                            </p:tx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heckerboard(across)">
                                      <p:cBhvr>
                                        <p:cTn id="39" dur="500"/>
                                        <p:tgtEl>
                                          <p:spTgt spid="3">
                                            <p:txEl>
                                              <p:pRg st="6" end="6"/>
                                            </p:txEl>
                                          </p:spTgt>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mph" presetSubtype="2" fill="hold" grpId="1" nodeType="clickEffect">
                                  <p:stCondLst>
                                    <p:cond delay="0"/>
                                  </p:stCondLst>
                                  <p:childTnLst>
                                    <p:anim to="1.5" calcmode="lin" valueType="num">
                                      <p:cBhvr override="childStyle">
                                        <p:cTn id="46" dur="2000" fill="hold"/>
                                        <p:tgtEl>
                                          <p:spTgt spid="3">
                                            <p:txEl>
                                              <p:pRg st="0" end="0"/>
                                            </p:txEl>
                                          </p:spTgt>
                                        </p:tgtEl>
                                        <p:attrNameLst>
                                          <p:attrName>style.fontSize</p:attrName>
                                        </p:attrNameLst>
                                      </p:cBhvr>
                                    </p:anim>
                                  </p:childTnLst>
                                </p:cTn>
                              </p:par>
                            </p:childTnLst>
                          </p:cTn>
                        </p:par>
                      </p:childTnLst>
                    </p:cTn>
                  </p:par>
                  <p:par>
                    <p:cTn id="47" fill="hold">
                      <p:stCondLst>
                        <p:cond delay="indefinite"/>
                      </p:stCondLst>
                      <p:childTnLst>
                        <p:par>
                          <p:cTn id="48" fill="hold">
                            <p:stCondLst>
                              <p:cond delay="0"/>
                            </p:stCondLst>
                            <p:childTnLst>
                              <p:par>
                                <p:cTn id="49" presetID="4" presetClass="emph" presetSubtype="2" fill="hold" grpId="1" nodeType="clickEffect">
                                  <p:stCondLst>
                                    <p:cond delay="0"/>
                                  </p:stCondLst>
                                  <p:childTnLst>
                                    <p:anim to="1.5" calcmode="lin" valueType="num">
                                      <p:cBhvr override="childStyle">
                                        <p:cTn id="50" dur="2000" fill="hold"/>
                                        <p:tgtEl>
                                          <p:spTgt spid="3">
                                            <p:txEl>
                                              <p:pRg st="1" end="1"/>
                                            </p:txEl>
                                          </p:spTgt>
                                        </p:tgtEl>
                                        <p:attrNameLst>
                                          <p:attrName>style.fontSize</p:attrName>
                                        </p:attrNameLst>
                                      </p:cBhvr>
                                    </p:anim>
                                  </p:childTnLst>
                                </p:cTn>
                              </p:par>
                            </p:childTnLst>
                          </p:cTn>
                        </p:par>
                      </p:childTnLst>
                    </p:cTn>
                  </p:par>
                  <p:par>
                    <p:cTn id="51" fill="hold">
                      <p:stCondLst>
                        <p:cond delay="indefinite"/>
                      </p:stCondLst>
                      <p:childTnLst>
                        <p:par>
                          <p:cTn id="52" fill="hold">
                            <p:stCondLst>
                              <p:cond delay="0"/>
                            </p:stCondLst>
                            <p:childTnLst>
                              <p:par>
                                <p:cTn id="53" presetID="4" presetClass="emph" presetSubtype="2" fill="hold" grpId="1" nodeType="clickEffect">
                                  <p:stCondLst>
                                    <p:cond delay="0"/>
                                  </p:stCondLst>
                                  <p:childTnLst>
                                    <p:anim to="1.5" calcmode="lin" valueType="num">
                                      <p:cBhvr override="childStyle">
                                        <p:cTn id="54" dur="2000" fill="hold"/>
                                        <p:tgtEl>
                                          <p:spTgt spid="3">
                                            <p:txEl>
                                              <p:pRg st="2" end="2"/>
                                            </p:txEl>
                                          </p:spTgt>
                                        </p:tgtEl>
                                        <p:attrNameLst>
                                          <p:attrName>style.fontSize</p:attrName>
                                        </p:attrNameLst>
                                      </p:cBhvr>
                                    </p:anim>
                                  </p:childTnLst>
                                </p:cTn>
                              </p:par>
                            </p:childTnLst>
                          </p:cTn>
                        </p:par>
                      </p:childTnLst>
                    </p:cTn>
                  </p:par>
                  <p:par>
                    <p:cTn id="55" fill="hold">
                      <p:stCondLst>
                        <p:cond delay="indefinite"/>
                      </p:stCondLst>
                      <p:childTnLst>
                        <p:par>
                          <p:cTn id="56" fill="hold">
                            <p:stCondLst>
                              <p:cond delay="0"/>
                            </p:stCondLst>
                            <p:childTnLst>
                              <p:par>
                                <p:cTn id="57" presetID="4" presetClass="emph" presetSubtype="2" fill="hold" grpId="1" nodeType="clickEffect">
                                  <p:stCondLst>
                                    <p:cond delay="0"/>
                                  </p:stCondLst>
                                  <p:childTnLst>
                                    <p:anim to="1.5" calcmode="lin" valueType="num">
                                      <p:cBhvr override="childStyle">
                                        <p:cTn id="58" dur="2000" fill="hold"/>
                                        <p:tgtEl>
                                          <p:spTgt spid="3">
                                            <p:txEl>
                                              <p:pRg st="3" end="3"/>
                                            </p:txEl>
                                          </p:spTgt>
                                        </p:tgtEl>
                                        <p:attrNameLst>
                                          <p:attrName>style.fontSize</p:attrName>
                                        </p:attrNameLst>
                                      </p:cBhvr>
                                    </p:anim>
                                  </p:childTnLst>
                                </p:cTn>
                              </p:par>
                              <p:par>
                                <p:cTn id="59" presetID="4" presetClass="emph" presetSubtype="2" fill="hold" grpId="1" nodeType="withEffect">
                                  <p:stCondLst>
                                    <p:cond delay="0"/>
                                  </p:stCondLst>
                                  <p:childTnLst>
                                    <p:anim to="1.5" calcmode="lin" valueType="num">
                                      <p:cBhvr override="childStyle">
                                        <p:cTn id="60" dur="2000" fill="hold"/>
                                        <p:tgtEl>
                                          <p:spTgt spid="3">
                                            <p:txEl>
                                              <p:pRg st="4" end="4"/>
                                            </p:txEl>
                                          </p:spTgt>
                                        </p:tgtEl>
                                        <p:attrNameLst>
                                          <p:attrName>style.fontSize</p:attrName>
                                        </p:attrNameLst>
                                      </p:cBhvr>
                                    </p:anim>
                                  </p:childTnLst>
                                </p:cTn>
                              </p:par>
                              <p:par>
                                <p:cTn id="61" presetID="4" presetClass="emph" presetSubtype="2" fill="hold" grpId="1" nodeType="withEffect">
                                  <p:stCondLst>
                                    <p:cond delay="0"/>
                                  </p:stCondLst>
                                  <p:childTnLst>
                                    <p:anim to="1.5" calcmode="lin" valueType="num">
                                      <p:cBhvr override="childStyle">
                                        <p:cTn id="62" dur="2000" fill="hold"/>
                                        <p:tgtEl>
                                          <p:spTgt spid="3">
                                            <p:txEl>
                                              <p:pRg st="5" end="5"/>
                                            </p:txEl>
                                          </p:spTgt>
                                        </p:tgtEl>
                                        <p:attrNameLst>
                                          <p:attrName>style.fontSize</p:attrName>
                                        </p:attrNameLst>
                                      </p:cBhvr>
                                    </p:anim>
                                  </p:childTnLst>
                                </p:cTn>
                              </p:par>
                              <p:par>
                                <p:cTn id="63" presetID="4" presetClass="emph" presetSubtype="2" fill="hold" grpId="1" nodeType="withEffect">
                                  <p:stCondLst>
                                    <p:cond delay="0"/>
                                  </p:stCondLst>
                                  <p:childTnLst>
                                    <p:anim to="1.5" calcmode="lin" valueType="num">
                                      <p:cBhvr override="childStyle">
                                        <p:cTn id="64" dur="2000" fill="hold"/>
                                        <p:tgtEl>
                                          <p:spTgt spid="3">
                                            <p:txEl>
                                              <p:pRg st="6" end="6"/>
                                            </p:txEl>
                                          </p:spTgt>
                                        </p:tgtEl>
                                        <p:attrNameLst>
                                          <p:attrName>style.fontSize</p:attrName>
                                        </p:attrNameLst>
                                      </p:cBhvr>
                                    </p:anim>
                                  </p:childTnLst>
                                </p:cTn>
                              </p:par>
                              <p:par>
                                <p:cTn id="65" presetID="4" presetClass="emph" presetSubtype="2" fill="hold" grpId="1" nodeType="withEffect">
                                  <p:stCondLst>
                                    <p:cond delay="0"/>
                                  </p:stCondLst>
                                  <p:childTnLst>
                                    <p:anim to="1.5" calcmode="lin" valueType="num">
                                      <p:cBhvr override="childStyle">
                                        <p:cTn id="66" dur="2000" fill="hold"/>
                                        <p:tgtEl>
                                          <p:spTgt spid="3">
                                            <p:txEl>
                                              <p:pRg st="7" end="7"/>
                                            </p:txEl>
                                          </p:spTgt>
                                        </p:tgtEl>
                                        <p:attrNameLst>
                                          <p:attrName>style.fontSize</p:attrName>
                                        </p:attrNameLst>
                                      </p:cBhvr>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2" nodeType="click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anim calcmode="lin" valueType="num">
                                      <p:cBhvr additive="base">
                                        <p:cTn id="7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2"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 calcmode="lin" valueType="num">
                                      <p:cBhvr additive="base">
                                        <p:cTn id="7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2" nodeType="clickEffect">
                                  <p:stCondLst>
                                    <p:cond delay="0"/>
                                  </p:stCondLst>
                                  <p:childTnLst>
                                    <p:set>
                                      <p:cBhvr>
                                        <p:cTn id="82" dur="1" fill="hold">
                                          <p:stCondLst>
                                            <p:cond delay="0"/>
                                          </p:stCondLst>
                                        </p:cTn>
                                        <p:tgtEl>
                                          <p:spTgt spid="3">
                                            <p:txEl>
                                              <p:pRg st="2" end="2"/>
                                            </p:txEl>
                                          </p:spTgt>
                                        </p:tgtEl>
                                        <p:attrNameLst>
                                          <p:attrName>style.visibility</p:attrName>
                                        </p:attrNameLst>
                                      </p:cBhvr>
                                      <p:to>
                                        <p:strVal val="visible"/>
                                      </p:to>
                                    </p:set>
                                    <p:anim calcmode="lin" valueType="num">
                                      <p:cBhvr additive="base">
                                        <p:cTn id="8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2" nodeType="clickEffect">
                                  <p:stCondLst>
                                    <p:cond delay="0"/>
                                  </p:stCondLst>
                                  <p:childTnLst>
                                    <p:set>
                                      <p:cBhvr>
                                        <p:cTn id="88" dur="1" fill="hold">
                                          <p:stCondLst>
                                            <p:cond delay="0"/>
                                          </p:stCondLst>
                                        </p:cTn>
                                        <p:tgtEl>
                                          <p:spTgt spid="3">
                                            <p:txEl>
                                              <p:pRg st="3" end="3"/>
                                            </p:txEl>
                                          </p:spTgt>
                                        </p:tgtEl>
                                        <p:attrNameLst>
                                          <p:attrName>style.visibility</p:attrName>
                                        </p:attrNameLst>
                                      </p:cBhvr>
                                      <p:to>
                                        <p:strVal val="visible"/>
                                      </p:to>
                                    </p:set>
                                    <p:anim calcmode="lin" valueType="num">
                                      <p:cBhvr additive="base">
                                        <p:cTn id="8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grpId="2" nodeType="withEffect">
                                  <p:stCondLst>
                                    <p:cond delay="0"/>
                                  </p:stCondLst>
                                  <p:childTnLst>
                                    <p:set>
                                      <p:cBhvr>
                                        <p:cTn id="92" dur="1" fill="hold">
                                          <p:stCondLst>
                                            <p:cond delay="0"/>
                                          </p:stCondLst>
                                        </p:cTn>
                                        <p:tgtEl>
                                          <p:spTgt spid="3">
                                            <p:txEl>
                                              <p:pRg st="4" end="4"/>
                                            </p:txEl>
                                          </p:spTgt>
                                        </p:tgtEl>
                                        <p:attrNameLst>
                                          <p:attrName>style.visibility</p:attrName>
                                        </p:attrNameLst>
                                      </p:cBhvr>
                                      <p:to>
                                        <p:strVal val="visible"/>
                                      </p:to>
                                    </p:set>
                                    <p:anim calcmode="lin" valueType="num">
                                      <p:cBhvr additive="base">
                                        <p:cTn id="9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5" presetID="2" presetClass="entr" presetSubtype="4" fill="hold" grpId="2" nodeType="with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 calcmode="lin" valueType="num">
                                      <p:cBhvr additive="base">
                                        <p:cTn id="9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9" presetID="2" presetClass="entr" presetSubtype="4" fill="hold" grpId="2" nodeType="withEffect">
                                  <p:stCondLst>
                                    <p:cond delay="0"/>
                                  </p:stCondLst>
                                  <p:childTnLst>
                                    <p:set>
                                      <p:cBhvr>
                                        <p:cTn id="100" dur="1" fill="hold">
                                          <p:stCondLst>
                                            <p:cond delay="0"/>
                                          </p:stCondLst>
                                        </p:cTn>
                                        <p:tgtEl>
                                          <p:spTgt spid="3">
                                            <p:txEl>
                                              <p:pRg st="6" end="6"/>
                                            </p:txEl>
                                          </p:spTgt>
                                        </p:tgtEl>
                                        <p:attrNameLst>
                                          <p:attrName>style.visibility</p:attrName>
                                        </p:attrNameLst>
                                      </p:cBhvr>
                                      <p:to>
                                        <p:strVal val="visible"/>
                                      </p:to>
                                    </p:set>
                                    <p:anim calcmode="lin" valueType="num">
                                      <p:cBhvr additive="base">
                                        <p:cTn id="10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03" presetID="2" presetClass="entr" presetSubtype="4" fill="hold" grpId="2" nodeType="with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 calcmode="lin" valueType="num">
                                      <p:cBhvr additive="base">
                                        <p:cTn id="10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3" grpId="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b="1" u="sng" dirty="0" smtClean="0"/>
              <a:t>1.2: DEFINITION OF RISK (Cont…)</a:t>
            </a:r>
            <a:endParaRPr lang="en-US" sz="3200" dirty="0"/>
          </a:p>
        </p:txBody>
      </p:sp>
      <p:sp>
        <p:nvSpPr>
          <p:cNvPr id="3" name="Content Placeholder 2"/>
          <p:cNvSpPr>
            <a:spLocks noGrp="1"/>
          </p:cNvSpPr>
          <p:nvPr>
            <p:ph idx="1"/>
          </p:nvPr>
        </p:nvSpPr>
        <p:spPr>
          <a:xfrm>
            <a:off x="228600" y="2133600"/>
            <a:ext cx="8686800" cy="2971800"/>
          </a:xfrm>
        </p:spPr>
        <p:txBody>
          <a:bodyPr>
            <a:normAutofit/>
          </a:bodyPr>
          <a:lstStyle/>
          <a:p>
            <a:pPr algn="just">
              <a:buNone/>
            </a:pPr>
            <a:r>
              <a:rPr lang="en-US" dirty="0" smtClean="0"/>
              <a:t>	From the above definitions of risk, we can infer that risk is undesired outcome or it is the possibility of loss. There should be more than one outcome for the risk to happen, i.e. there will be no risk if there is only one outcome. Risk is potential variation in outcomes.</a:t>
            </a:r>
            <a:endParaRPr lang="en-US"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8</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CA0A54B9-D0C0-47CF-82F0-624AD938F61D}" type="datetime1">
              <a:rPr lang="en-US" smtClean="0"/>
              <a:t>4/23/2020</a:t>
            </a:fld>
            <a:endParaRPr lang="en-US"/>
          </a:p>
        </p:txBody>
      </p:sp>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grpId="0" nodeType="clickEffect">
                                  <p:stCondLst>
                                    <p:cond delay="0"/>
                                  </p:stCondLst>
                                  <p:iterate type="lt">
                                    <p:tmPct val="0"/>
                                  </p:iterate>
                                  <p:childTnLst>
                                    <p:animMotion origin="layout" path="M 0 0  L 0.25 -0.33302  E" pathEditMode="relative" ptsTypes="">
                                      <p:cBhvr>
                                        <p:cTn id="14" dur="2000" fill="hold"/>
                                        <p:tgtEl>
                                          <p:spTgt spid="3">
                                            <p:txEl>
                                              <p:pRg st="0" end="0"/>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 presetClass="emph" presetSubtype="1" grpId="1" nodeType="clickEffect">
                                  <p:stCondLst>
                                    <p:cond delay="0"/>
                                  </p:stCondLst>
                                  <p:iterate type="lt">
                                    <p:tmAbs val="0"/>
                                  </p:iterate>
                                  <p:childTnLst>
                                    <p:set>
                                      <p:cBhvr override="childStyle">
                                        <p:cTn id="18" dur="indefinite"/>
                                        <p:tgtEl>
                                          <p:spTgt spid="3">
                                            <p:txEl>
                                              <p:pRg st="0" end="0"/>
                                            </p:txEl>
                                          </p:spTgt>
                                        </p:tgtEl>
                                        <p:attrNameLst>
                                          <p:attrName>style.fontStyle</p:attrName>
                                        </p:attrNameLst>
                                      </p:cBhvr>
                                      <p:to>
                                        <p:strVal val="normal"/>
                                      </p:to>
                                    </p:set>
                                    <p:set>
                                      <p:cBhvr override="childStyle">
                                        <p:cTn id="19" dur="indefinite"/>
                                        <p:tgtEl>
                                          <p:spTgt spid="3">
                                            <p:txEl>
                                              <p:pRg st="0" end="0"/>
                                            </p:txEl>
                                          </p:spTgt>
                                        </p:tgtEl>
                                        <p:attrNameLst>
                                          <p:attrName>style.fontWeight</p:attrName>
                                        </p:attrNameLst>
                                      </p:cBhvr>
                                      <p:to>
                                        <p:strVal val="bold"/>
                                      </p:to>
                                    </p:set>
                                    <p:set>
                                      <p:cBhvr override="childStyle">
                                        <p:cTn id="20" dur="indefinite"/>
                                        <p:tgtEl>
                                          <p:spTgt spid="3">
                                            <p:txEl>
                                              <p:pRg st="0" end="0"/>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iterate type="lt">
                                    <p:tmPct val="0"/>
                                  </p:iterate>
                                  <p:childTnLst>
                                    <p:anim calcmode="lin" valueType="num">
                                      <p:cBhvr additive="base">
                                        <p:cTn id="2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6" presetClass="path" presetSubtype="0" accel="50000" decel="50000" fill="hold" grpId="3" nodeType="clickEffect">
                                  <p:stCondLst>
                                    <p:cond delay="0"/>
                                  </p:stCondLst>
                                  <p:iterate type="lt">
                                    <p:tmPct val="0"/>
                                  </p:iterate>
                                  <p:childTnLst>
                                    <p:animMotion origin="layout" path="M 0 0  L 0.25 -0.33302  E" pathEditMode="relative" ptsTypes="">
                                      <p:cBhvr>
                                        <p:cTn id="30" dur="2000" fill="hold"/>
                                        <p:tgtEl>
                                          <p:spTgt spid="3">
                                            <p:txEl>
                                              <p:pRg st="0" end="0"/>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grpId="4" nodeType="clickEffect">
                                  <p:stCondLst>
                                    <p:cond delay="0"/>
                                  </p:stCondLst>
                                  <p:iterate type="lt">
                                    <p:tmPct val="0"/>
                                  </p:iterate>
                                  <p:childTnLst>
                                    <p:animMotion origin="layout" path="M 0 0  L 0.25 0.33302  E" pathEditMode="relative" ptsTypes="">
                                      <p:cBhvr>
                                        <p:cTn id="34" dur="2000" fill="hold"/>
                                        <p:tgtEl>
                                          <p:spTgt spid="3">
                                            <p:txEl>
                                              <p:pRg st="0" end="0"/>
                                            </p:tx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5" nodeType="clickEffect">
                                  <p:stCondLst>
                                    <p:cond delay="0"/>
                                  </p:stCondLst>
                                  <p:iterate type="lt">
                                    <p:tmPct val="0"/>
                                  </p:iterate>
                                  <p:childTnLst>
                                    <p:set>
                                      <p:cBhvr>
                                        <p:cTn id="38" dur="1" fill="hold">
                                          <p:stCondLst>
                                            <p:cond delay="0"/>
                                          </p:stCondLst>
                                        </p:cTn>
                                        <p:tgtEl>
                                          <p:spTgt spid="3">
                                            <p:txEl>
                                              <p:pRg st="0" end="0"/>
                                            </p:txEl>
                                          </p:spTgt>
                                        </p:tgtEl>
                                        <p:attrNameLst>
                                          <p:attrName>style.visibility</p:attrName>
                                        </p:attrNameLst>
                                      </p:cBhvr>
                                      <p:to>
                                        <p:strVal val="visible"/>
                                      </p:to>
                                    </p:set>
                                    <p:animEffect transition="in" filter="diamond(in)">
                                      <p:cBhvr>
                                        <p:cTn id="39" dur="20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6" nodeType="clickEffect">
                                  <p:stCondLst>
                                    <p:cond delay="0"/>
                                  </p:stCondLst>
                                  <p:iterate type="lt">
                                    <p:tmPct val="0"/>
                                  </p:iterate>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additive="base">
                                        <p:cTn id="4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3" grpId="2" build="p"/>
      <p:bldP spid="3" grpId="3" build="p"/>
      <p:bldP spid="3" grpId="4" build="p"/>
      <p:bldP spid="3" grpId="5" build="p"/>
      <p:bldP spid="3" grpId="6"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91312"/>
          </a:xfrm>
        </p:spPr>
        <p:txBody>
          <a:bodyPr>
            <a:normAutofit/>
          </a:bodyPr>
          <a:lstStyle/>
          <a:p>
            <a:r>
              <a:rPr lang="en-US" sz="3200" b="1" u="sng" dirty="0" smtClean="0"/>
              <a:t>1.3: RISK Vs UNCERTAINTY</a:t>
            </a:r>
            <a:endParaRPr lang="en-US" sz="3200" b="1" u="sng" dirty="0"/>
          </a:p>
        </p:txBody>
      </p:sp>
      <p:sp>
        <p:nvSpPr>
          <p:cNvPr id="3" name="Content Placeholder 2"/>
          <p:cNvSpPr>
            <a:spLocks noGrp="1"/>
          </p:cNvSpPr>
          <p:nvPr>
            <p:ph idx="1"/>
          </p:nvPr>
        </p:nvSpPr>
        <p:spPr>
          <a:xfrm>
            <a:off x="228600" y="1524000"/>
            <a:ext cx="8610600" cy="5105400"/>
          </a:xfrm>
        </p:spPr>
        <p:txBody>
          <a:bodyPr>
            <a:normAutofit lnSpcReduction="10000"/>
          </a:bodyPr>
          <a:lstStyle/>
          <a:p>
            <a:pPr algn="just">
              <a:buNone/>
            </a:pPr>
            <a:r>
              <a:rPr lang="en-US" dirty="0" smtClean="0"/>
              <a:t>Many textbooks use the terms risk and uncertainty</a:t>
            </a:r>
          </a:p>
          <a:p>
            <a:pPr algn="just">
              <a:buNone/>
            </a:pPr>
            <a:r>
              <a:rPr lang="en-US" dirty="0" smtClean="0"/>
              <a:t>interchangeably. However, the distinction between the two</a:t>
            </a:r>
          </a:p>
          <a:p>
            <a:pPr algn="just">
              <a:buNone/>
            </a:pPr>
            <a:r>
              <a:rPr lang="en-US" dirty="0" smtClean="0"/>
              <a:t>must be noted. </a:t>
            </a:r>
          </a:p>
          <a:p>
            <a:pPr algn="just">
              <a:buNone/>
            </a:pPr>
            <a:r>
              <a:rPr lang="en-US" b="1" u="sng" dirty="0" smtClean="0"/>
              <a:t>Uncertainty: </a:t>
            </a:r>
          </a:p>
          <a:p>
            <a:pPr algn="just">
              <a:buFont typeface="Wingdings" pitchFamily="2" charset="2"/>
              <a:buChar char="q"/>
            </a:pPr>
            <a:r>
              <a:rPr lang="en-US" dirty="0" smtClean="0"/>
              <a:t> Uncertainty refers to the doubt as to the occurrence of a certain desired outcome. It is more of subjective belief. i.e. it is based on the knowledge and attitudes of the person viewing the situation. It is immeasurable. </a:t>
            </a:r>
          </a:p>
          <a:p>
            <a:pPr algn="just">
              <a:buFont typeface="Wingdings" pitchFamily="2" charset="2"/>
              <a:buChar char="q"/>
            </a:pPr>
            <a:r>
              <a:rPr lang="en-US" dirty="0" smtClean="0"/>
              <a:t>Uncertainty is simply a psychological reaction to the absence of knowledge about the future. </a:t>
            </a:r>
          </a:p>
          <a:p>
            <a:pPr algn="just">
              <a:buFont typeface="Wingdings" pitchFamily="2" charset="2"/>
              <a:buChar char="q"/>
            </a:pPr>
            <a:r>
              <a:rPr lang="en-US" dirty="0" smtClean="0"/>
              <a:t> “Uncertainty is measured by the degree of belief. It is the state of mind.” (</a:t>
            </a:r>
            <a:r>
              <a:rPr lang="en-US" dirty="0" err="1" smtClean="0"/>
              <a:t>Preffer</a:t>
            </a:r>
            <a:r>
              <a:rPr lang="en-US" dirty="0" smtClean="0"/>
              <a:t>)</a:t>
            </a:r>
          </a:p>
          <a:p>
            <a:pPr algn="just">
              <a:buNone/>
            </a:pPr>
            <a:endParaRPr lang="en-US" dirty="0" smtClean="0"/>
          </a:p>
          <a:p>
            <a:pPr algn="just">
              <a:buNone/>
            </a:pPr>
            <a:endParaRPr lang="en-US" dirty="0"/>
          </a:p>
        </p:txBody>
      </p:sp>
      <p:sp>
        <p:nvSpPr>
          <p:cNvPr id="4" name="Slide Number Placeholder 3"/>
          <p:cNvSpPr>
            <a:spLocks noGrp="1"/>
          </p:cNvSpPr>
          <p:nvPr>
            <p:ph type="sldNum" sz="quarter" idx="12"/>
          </p:nvPr>
        </p:nvSpPr>
        <p:spPr/>
        <p:txBody>
          <a:bodyPr/>
          <a:lstStyle/>
          <a:p>
            <a:fld id="{16B243DA-A80A-4ED9-BEF0-8548F0DDAE70}" type="slidenum">
              <a:rPr lang="en-US" smtClean="0"/>
              <a:pPr/>
              <a:t>9</a:t>
            </a:fld>
            <a:endParaRPr lang="en-US"/>
          </a:p>
        </p:txBody>
      </p:sp>
      <p:sp>
        <p:nvSpPr>
          <p:cNvPr id="6" name="Footer Placeholder 7"/>
          <p:cNvSpPr>
            <a:spLocks noGrp="1"/>
          </p:cNvSpPr>
          <p:nvPr>
            <p:ph type="ftr" sz="quarter" idx="11"/>
          </p:nvPr>
        </p:nvSpPr>
        <p:spPr/>
        <p:txBody>
          <a:bodyPr/>
          <a:lstStyle/>
          <a:p>
            <a:r>
              <a:rPr lang="en-US" smtClean="0"/>
              <a:t>By: YT</a:t>
            </a:r>
            <a:endParaRPr lang="en-US" dirty="0"/>
          </a:p>
        </p:txBody>
      </p:sp>
      <p:sp>
        <p:nvSpPr>
          <p:cNvPr id="7" name="Date Placeholder 6"/>
          <p:cNvSpPr>
            <a:spLocks noGrp="1"/>
          </p:cNvSpPr>
          <p:nvPr>
            <p:ph type="dt" sz="half" idx="10"/>
          </p:nvPr>
        </p:nvSpPr>
        <p:spPr/>
        <p:txBody>
          <a:bodyPr/>
          <a:lstStyle/>
          <a:p>
            <a:fld id="{8AABDAC7-6E32-4B75-AC4D-5BB3C7FD1EE4}" type="datetime1">
              <a:rPr lang="en-US" smtClean="0"/>
              <a:t>4/23/2020</a:t>
            </a:fld>
            <a:endParaRPr lang="en-US"/>
          </a:p>
        </p:txBody>
      </p:sp>
    </p:spTree>
  </p:cSld>
  <p:clrMapOvr>
    <a:masterClrMapping/>
  </p:clrMapOvr>
  <p:transition>
    <p:blinds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0.9|0.1|0.1|0|0.1|0|0.6|0|0"/>
</p:tagLst>
</file>

<file path=ppt/tags/tag2.xml><?xml version="1.0" encoding="utf-8"?>
<p:tagLst xmlns:a="http://schemas.openxmlformats.org/drawingml/2006/main" xmlns:r="http://schemas.openxmlformats.org/officeDocument/2006/relationships" xmlns:p="http://schemas.openxmlformats.org/presentationml/2006/main">
  <p:tag name="TIMING" val="|0.4|0|0|1.7|0.1|0.1|0.1|0.1|0.7|0|0|0|0.1|0|2.5|1.9|0"/>
</p:tagLst>
</file>

<file path=ppt/tags/tag3.xml><?xml version="1.0" encoding="utf-8"?>
<p:tagLst xmlns:a="http://schemas.openxmlformats.org/drawingml/2006/main" xmlns:r="http://schemas.openxmlformats.org/officeDocument/2006/relationships" xmlns:p="http://schemas.openxmlformats.org/presentationml/2006/main">
  <p:tag name="TIMING" val="|0.7|0.2|0.8|0.7|0|0.1|0.8|1|0|0|0.7|0|0"/>
</p:tagLst>
</file>

<file path=ppt/tags/tag4.xml><?xml version="1.0" encoding="utf-8"?>
<p:tagLst xmlns:a="http://schemas.openxmlformats.org/drawingml/2006/main" xmlns:r="http://schemas.openxmlformats.org/officeDocument/2006/relationships" xmlns:p="http://schemas.openxmlformats.org/presentationml/2006/main">
  <p:tag name="TIMING" val="|0.3|1"/>
</p:tagLst>
</file>

<file path=ppt/tags/tag5.xml><?xml version="1.0" encoding="utf-8"?>
<p:tagLst xmlns:a="http://schemas.openxmlformats.org/drawingml/2006/main" xmlns:r="http://schemas.openxmlformats.org/officeDocument/2006/relationships" xmlns:p="http://schemas.openxmlformats.org/presentationml/2006/main">
  <p:tag name="TIMING" val="|1|1.4|1.3|7.9|8.6"/>
</p:tagLst>
</file>

<file path=ppt/tags/tag6.xml><?xml version="1.0" encoding="utf-8"?>
<p:tagLst xmlns:a="http://schemas.openxmlformats.org/drawingml/2006/main" xmlns:r="http://schemas.openxmlformats.org/officeDocument/2006/relationships" xmlns:p="http://schemas.openxmlformats.org/presentationml/2006/main">
  <p:tag name="TIMING" val="|0.4|1.7|0.8|0.7|0.7|0.6|0.6|2.7|4.7|1.4|0.8|0.7|0.7"/>
</p:tagLst>
</file>

<file path=ppt/tags/tag7.xml><?xml version="1.0" encoding="utf-8"?>
<p:tagLst xmlns:a="http://schemas.openxmlformats.org/drawingml/2006/main" xmlns:r="http://schemas.openxmlformats.org/officeDocument/2006/relationships" xmlns:p="http://schemas.openxmlformats.org/presentationml/2006/main">
  <p:tag name="TIMING" val="|0.5|1|0.8|1.2|1|1.7|1.1|0.8"/>
</p:tagLst>
</file>

<file path=ppt/tags/tag8.xml><?xml version="1.0" encoding="utf-8"?>
<p:tagLst xmlns:a="http://schemas.openxmlformats.org/drawingml/2006/main" xmlns:r="http://schemas.openxmlformats.org/officeDocument/2006/relationships" xmlns:p="http://schemas.openxmlformats.org/presentationml/2006/main">
  <p:tag name="TIMING" val="|3.6|2.2|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766</TotalTime>
  <Words>1881</Words>
  <Application>Microsoft Office PowerPoint</Application>
  <PresentationFormat>On-screen Show (4:3)</PresentationFormat>
  <Paragraphs>315</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Flow</vt:lpstr>
      <vt:lpstr>Clip</vt:lpstr>
      <vt:lpstr>Slide 1</vt:lpstr>
      <vt:lpstr>Slide 2</vt:lpstr>
      <vt:lpstr>COURSE DESCRIPTION:</vt:lpstr>
      <vt:lpstr>  COURSE OBJECTIVE:  </vt:lpstr>
      <vt:lpstr>Slide 5</vt:lpstr>
      <vt:lpstr>1.1: INTRODUCTION </vt:lpstr>
      <vt:lpstr>1.2: DEFINITION OF RISK</vt:lpstr>
      <vt:lpstr>1.2: DEFINITION OF RISK (Cont…)</vt:lpstr>
      <vt:lpstr>1.3: RISK Vs UNCERTAINTY</vt:lpstr>
      <vt:lpstr>1.3: RISK Vs UNCERTAINTY (Cont…)</vt:lpstr>
      <vt:lpstr>1.3: RISK Vs UNCERTAINTY (Cont…)</vt:lpstr>
      <vt:lpstr>1.4: RISK Vs PROBABILITY</vt:lpstr>
      <vt:lpstr>1.4: RISK Vs PROBABILITY (Cont…)</vt:lpstr>
      <vt:lpstr>Example </vt:lpstr>
      <vt:lpstr>1.5: DISTINCTION OF RISK, PERIL, AND HAZARD</vt:lpstr>
      <vt:lpstr>Slide 16</vt:lpstr>
      <vt:lpstr>Slide 17</vt:lpstr>
      <vt:lpstr>Slide 18</vt:lpstr>
      <vt:lpstr>1.6: CLASSIFICATION OF RISK</vt:lpstr>
      <vt:lpstr>1: Financial Vs Non-financial Risks</vt:lpstr>
      <vt:lpstr>Slide 21</vt:lpstr>
      <vt:lpstr>3: Fundamental Vs Particular Risks</vt:lpstr>
      <vt:lpstr>3: Fundamental Vs Particular Risks (Cont’…)</vt:lpstr>
      <vt:lpstr>4: Objective Vs Subjective Risks:</vt:lpstr>
      <vt:lpstr>5: Pure Vs Speculative Risks:</vt:lpstr>
      <vt:lpstr>Classifications of Pure Risk:</vt:lpstr>
      <vt:lpstr>Classifications of Pure Risk (Cont’….):</vt:lpstr>
      <vt:lpstr>Classifications of Pure Risk (Cont’….):</vt:lpstr>
      <vt:lpstr>Slide 29</vt:lpstr>
      <vt:lpstr>1.7: RISKS RELATED TO BUSINESS ACTIVITIES</vt:lpstr>
      <vt:lpstr>1.7: RISKS RELATED TO BUSINESS ACTIVITIES (cont’…)</vt:lpstr>
      <vt:lpstr>1.7: RISKS RELATED TO BUSINESS ACTIVITIES (cont’…)</vt:lpstr>
      <vt:lpstr>1.7: RISKS RELATED TO BUSINESS ACTIVITIES (cont’…)</vt:lpstr>
      <vt:lpstr>1.7: RISKS RELATED TO BUSINESS ACTIVITIES (cont’…)</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Ashrock</dc:creator>
  <cp:lastModifiedBy>capua</cp:lastModifiedBy>
  <cp:revision>228</cp:revision>
  <dcterms:created xsi:type="dcterms:W3CDTF">2012-02-24T21:12:19Z</dcterms:created>
  <dcterms:modified xsi:type="dcterms:W3CDTF">2020-04-23T10:08:48Z</dcterms:modified>
</cp:coreProperties>
</file>