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6" r:id="rId1"/>
  </p:sldMasterIdLst>
  <p:notesMasterIdLst>
    <p:notesMasterId r:id="rId71"/>
  </p:notesMasterIdLst>
  <p:sldIdLst>
    <p:sldId id="256" r:id="rId2"/>
    <p:sldId id="257" r:id="rId3"/>
    <p:sldId id="258" r:id="rId4"/>
    <p:sldId id="263" r:id="rId5"/>
    <p:sldId id="272" r:id="rId6"/>
    <p:sldId id="283" r:id="rId7"/>
    <p:sldId id="285" r:id="rId8"/>
    <p:sldId id="284" r:id="rId9"/>
    <p:sldId id="282" r:id="rId10"/>
    <p:sldId id="276" r:id="rId11"/>
    <p:sldId id="274" r:id="rId12"/>
    <p:sldId id="275" r:id="rId13"/>
    <p:sldId id="273" r:id="rId14"/>
    <p:sldId id="280" r:id="rId15"/>
    <p:sldId id="281" r:id="rId16"/>
    <p:sldId id="268" r:id="rId17"/>
    <p:sldId id="278" r:id="rId18"/>
    <p:sldId id="279" r:id="rId19"/>
    <p:sldId id="277" r:id="rId20"/>
    <p:sldId id="270" r:id="rId21"/>
    <p:sldId id="271" r:id="rId22"/>
    <p:sldId id="269" r:id="rId23"/>
    <p:sldId id="264" r:id="rId24"/>
    <p:sldId id="266" r:id="rId25"/>
    <p:sldId id="267" r:id="rId26"/>
    <p:sldId id="265" r:id="rId27"/>
    <p:sldId id="262" r:id="rId28"/>
    <p:sldId id="297" r:id="rId29"/>
    <p:sldId id="296" r:id="rId30"/>
    <p:sldId id="295" r:id="rId31"/>
    <p:sldId id="294" r:id="rId32"/>
    <p:sldId id="293" r:id="rId33"/>
    <p:sldId id="292" r:id="rId34"/>
    <p:sldId id="291" r:id="rId35"/>
    <p:sldId id="290" r:id="rId36"/>
    <p:sldId id="289" r:id="rId37"/>
    <p:sldId id="288" r:id="rId38"/>
    <p:sldId id="324" r:id="rId39"/>
    <p:sldId id="325" r:id="rId40"/>
    <p:sldId id="323" r:id="rId41"/>
    <p:sldId id="326" r:id="rId42"/>
    <p:sldId id="322" r:id="rId43"/>
    <p:sldId id="310" r:id="rId44"/>
    <p:sldId id="321" r:id="rId45"/>
    <p:sldId id="319" r:id="rId46"/>
    <p:sldId id="318" r:id="rId47"/>
    <p:sldId id="317" r:id="rId48"/>
    <p:sldId id="316" r:id="rId49"/>
    <p:sldId id="312" r:id="rId50"/>
    <p:sldId id="311" r:id="rId51"/>
    <p:sldId id="309" r:id="rId52"/>
    <p:sldId id="307" r:id="rId53"/>
    <p:sldId id="287" r:id="rId54"/>
    <p:sldId id="286" r:id="rId55"/>
    <p:sldId id="327" r:id="rId56"/>
    <p:sldId id="328" r:id="rId57"/>
    <p:sldId id="329" r:id="rId58"/>
    <p:sldId id="330" r:id="rId59"/>
    <p:sldId id="331" r:id="rId60"/>
    <p:sldId id="332" r:id="rId61"/>
    <p:sldId id="333" r:id="rId62"/>
    <p:sldId id="334" r:id="rId63"/>
    <p:sldId id="335" r:id="rId64"/>
    <p:sldId id="336" r:id="rId65"/>
    <p:sldId id="337" r:id="rId66"/>
    <p:sldId id="338" r:id="rId67"/>
    <p:sldId id="340" r:id="rId68"/>
    <p:sldId id="341" r:id="rId69"/>
    <p:sldId id="342" r:id="rId7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2857" autoAdjust="0"/>
  </p:normalViewPr>
  <p:slideViewPr>
    <p:cSldViewPr>
      <p:cViewPr>
        <p:scale>
          <a:sx n="75" d="100"/>
          <a:sy n="75" d="100"/>
        </p:scale>
        <p:origin x="-1668"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4"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8C504D3-352F-4400-8607-BFD64E7656E4}" type="datetimeFigureOut">
              <a:rPr lang="en-US" smtClean="0"/>
              <a:pPr/>
              <a:t>8/1/2014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7FB184-E03D-4A4A-B982-A154D7329390}" type="slidenum">
              <a:rPr lang="en-US" smtClean="0"/>
              <a:pPr/>
              <a:t>‹#›</a:t>
            </a:fld>
            <a:endParaRPr lang="en-US"/>
          </a:p>
        </p:txBody>
      </p:sp>
    </p:spTree>
    <p:extLst>
      <p:ext uri="{BB962C8B-B14F-4D97-AF65-F5344CB8AC3E}">
        <p14:creationId xmlns:p14="http://schemas.microsoft.com/office/powerpoint/2010/main" val="1013744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FAB28F00-6D6C-48F9-BD27-87F5DDC701CF}" type="datetime1">
              <a:rPr lang="en-US" smtClean="0"/>
              <a:pPr/>
              <a:t>8/1/2014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16B243DA-A80A-4ED9-BEF0-8548F0DDAE70}"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p:newsflash/>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9FD5091-26EC-4D38-A446-5B1F706A6DD4}" type="datetime1">
              <a:rPr lang="en-US" smtClean="0"/>
              <a:pPr/>
              <a:t>8/1/2014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B243DA-A80A-4ED9-BEF0-8548F0DDAE70}" type="slidenum">
              <a:rPr lang="en-US" smtClean="0"/>
              <a:pPr/>
              <a:t>‹#›</a:t>
            </a:fld>
            <a:endParaRPr lang="en-US"/>
          </a:p>
        </p:txBody>
      </p:sp>
    </p:spTree>
  </p:cSld>
  <p:clrMapOvr>
    <a:masterClrMapping/>
  </p:clrMapOvr>
  <p:transition>
    <p:newsflash/>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89CE628-6ECE-4893-9904-A46DC60CDB94}" type="datetime1">
              <a:rPr lang="en-US" smtClean="0"/>
              <a:pPr/>
              <a:t>8/1/2014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B243DA-A80A-4ED9-BEF0-8548F0DDAE70}" type="slidenum">
              <a:rPr lang="en-US" smtClean="0"/>
              <a:pPr/>
              <a:t>‹#›</a:t>
            </a:fld>
            <a:endParaRPr lang="en-US"/>
          </a:p>
        </p:txBody>
      </p:sp>
    </p:spTree>
  </p:cSld>
  <p:clrMapOvr>
    <a:masterClrMapping/>
  </p:clrMapOvr>
  <p:transition>
    <p:newsflash/>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FA3F0C7-E451-49BE-9037-B4B2054C0B25}" type="datetime1">
              <a:rPr lang="en-US" smtClean="0"/>
              <a:pPr/>
              <a:t>8/1/2014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B243DA-A80A-4ED9-BEF0-8548F0DDAE70}"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p:newsflash/>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58DCCDB-8077-4E2A-AAA0-E4DAEA65625B}" type="datetime1">
              <a:rPr lang="en-US" smtClean="0"/>
              <a:pPr/>
              <a:t>8/1/2014</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16B243DA-A80A-4ED9-BEF0-8548F0DDAE7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p:newsflash/>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4656BC44-EA4B-416E-A442-0380350F906B}" type="datetime1">
              <a:rPr lang="en-US" smtClean="0"/>
              <a:pPr/>
              <a:t>8/1/2014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B243DA-A80A-4ED9-BEF0-8548F0DDAE70}"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p:newsflash/>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375B22EB-0E6A-475D-B43A-CAD6F5BD34B8}" type="datetime1">
              <a:rPr lang="en-US" smtClean="0"/>
              <a:pPr/>
              <a:t>8/1/2014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B243DA-A80A-4ED9-BEF0-8548F0DDAE70}"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p:newsflash/>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D1730C2-33BE-46A6-91EE-0283BB33CE55}" type="datetime1">
              <a:rPr lang="en-US" smtClean="0"/>
              <a:pPr/>
              <a:t>8/1/2014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B243DA-A80A-4ED9-BEF0-8548F0DDAE70}" type="slidenum">
              <a:rPr lang="en-US" smtClean="0"/>
              <a:pPr/>
              <a:t>‹#›</a:t>
            </a:fld>
            <a:endParaRPr lang="en-US"/>
          </a:p>
        </p:txBody>
      </p:sp>
    </p:spTree>
  </p:cSld>
  <p:clrMapOvr>
    <a:masterClrMapping/>
  </p:clrMapOvr>
  <p:transition>
    <p:newsflash/>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1B6DF5-9613-47F0-94FE-56C716DA4EF8}" type="datetime1">
              <a:rPr lang="en-US" smtClean="0"/>
              <a:pPr/>
              <a:t>8/1/2014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B243DA-A80A-4ED9-BEF0-8548F0DDAE70}" type="slidenum">
              <a:rPr lang="en-US" smtClean="0"/>
              <a:pPr/>
              <a:t>‹#›</a:t>
            </a:fld>
            <a:endParaRPr lang="en-US"/>
          </a:p>
        </p:txBody>
      </p:sp>
    </p:spTree>
  </p:cSld>
  <p:clrMapOvr>
    <a:masterClrMapping/>
  </p:clrMapOvr>
  <p:transition>
    <p:newsflash/>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048EB41-1E7D-4BA7-ABE1-F8AC7C2C118A}" type="datetime1">
              <a:rPr lang="en-US" smtClean="0"/>
              <a:pPr/>
              <a:t>8/1/2014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B243DA-A80A-4ED9-BEF0-8548F0DDAE70}"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p:newsflash/>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700D7A5-457B-402D-B3CE-84778B3FD9C0}" type="datetime1">
              <a:rPr lang="en-US" smtClean="0"/>
              <a:pPr/>
              <a:t>8/1/2014</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16B243DA-A80A-4ED9-BEF0-8548F0DDAE70}"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transition>
    <p:newsflash/>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FAC09B7C-5833-4EDF-98D8-AA0632A214DA}" type="datetime1">
              <a:rPr lang="en-US" smtClean="0"/>
              <a:pPr/>
              <a:t>8/1/2014</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16B243DA-A80A-4ED9-BEF0-8548F0DDAE7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97" r:id="rId1"/>
    <p:sldLayoutId id="2147483998" r:id="rId2"/>
    <p:sldLayoutId id="2147483999" r:id="rId3"/>
    <p:sldLayoutId id="2147484000" r:id="rId4"/>
    <p:sldLayoutId id="2147484001" r:id="rId5"/>
    <p:sldLayoutId id="2147484002" r:id="rId6"/>
    <p:sldLayoutId id="2147484003" r:id="rId7"/>
    <p:sldLayoutId id="2147484004" r:id="rId8"/>
    <p:sldLayoutId id="2147484005" r:id="rId9"/>
    <p:sldLayoutId id="2147484006" r:id="rId10"/>
    <p:sldLayoutId id="2147484007" r:id="rId11"/>
  </p:sldLayoutIdLst>
  <p:transition>
    <p:newsflash/>
  </p:transition>
  <p:timing>
    <p:tnLst>
      <p:par>
        <p:cTn id="1" dur="indefinite" restart="never" nodeType="tmRoot"/>
      </p:par>
    </p:tnLst>
  </p:timing>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wmf"/></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4.wmf"/></Relationships>
</file>

<file path=ppt/slides/_rels/slide43.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6.wmf"/><Relationship Id="rId5" Type="http://schemas.openxmlformats.org/officeDocument/2006/relationships/oleObject" Target="../embeddings/oleObject4.bin"/><Relationship Id="rId10" Type="http://schemas.openxmlformats.org/officeDocument/2006/relationships/image" Target="../media/image8.wmf"/><Relationship Id="rId4" Type="http://schemas.openxmlformats.org/officeDocument/2006/relationships/image" Target="../media/image5.wmf"/><Relationship Id="rId9" Type="http://schemas.openxmlformats.org/officeDocument/2006/relationships/oleObject" Target="../embeddings/oleObject6.bin"/></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9.wmf"/></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oleObject" Target="../embeddings/oleObject8.bin"/><Relationship Id="rId7"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1.wmf"/><Relationship Id="rId5" Type="http://schemas.openxmlformats.org/officeDocument/2006/relationships/oleObject" Target="../embeddings/oleObject9.bin"/><Relationship Id="rId4" Type="http://schemas.openxmlformats.org/officeDocument/2006/relationships/image" Target="../media/image10.wmf"/></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p:nvPr>
        </p:nvSpPr>
        <p:spPr>
          <a:xfrm>
            <a:off x="762000" y="2133601"/>
            <a:ext cx="7772400" cy="1676400"/>
          </a:xfrm>
        </p:spPr>
        <p:txBody>
          <a:bodyPr>
            <a:noAutofit/>
          </a:bodyPr>
          <a:lstStyle/>
          <a:p>
            <a:pPr algn="ctr"/>
            <a:r>
              <a:rPr lang="en-US" b="1" dirty="0" smtClean="0"/>
              <a:t>UNIT- 2</a:t>
            </a:r>
            <a:br>
              <a:rPr lang="en-US" b="1" dirty="0" smtClean="0"/>
            </a:br>
            <a:r>
              <a:rPr lang="en-US" b="1" dirty="0" smtClean="0"/>
              <a:t/>
            </a:r>
            <a:br>
              <a:rPr lang="en-US" b="1" dirty="0" smtClean="0"/>
            </a:br>
            <a:r>
              <a:rPr lang="en-US" b="1" dirty="0" smtClean="0">
                <a:solidFill>
                  <a:srgbClr val="FF0000"/>
                </a:solidFill>
              </a:rPr>
              <a:t>RISK MANAGEMENT</a:t>
            </a:r>
            <a:endParaRPr lang="en-US" b="1" dirty="0">
              <a:solidFill>
                <a:srgbClr val="FF0000"/>
              </a:solidFill>
            </a:endParaRPr>
          </a:p>
        </p:txBody>
      </p:sp>
      <p:pic>
        <p:nvPicPr>
          <p:cNvPr id="1026" name="Picture 2"/>
          <p:cNvPicPr>
            <a:picLocks noChangeAspect="1" noChangeArrowheads="1"/>
          </p:cNvPicPr>
          <p:nvPr/>
        </p:nvPicPr>
        <p:blipFill>
          <a:blip r:embed="rId2"/>
          <a:srcRect/>
          <a:stretch>
            <a:fillRect/>
          </a:stretch>
        </p:blipFill>
        <p:spPr bwMode="auto">
          <a:xfrm>
            <a:off x="8001000" y="152400"/>
            <a:ext cx="914400" cy="714375"/>
          </a:xfrm>
          <a:prstGeom prst="rect">
            <a:avLst/>
          </a:prstGeom>
          <a:noFill/>
          <a:ln w="9525">
            <a:noFill/>
            <a:miter lim="800000"/>
            <a:headEnd/>
            <a:tailEnd/>
          </a:ln>
          <a:effectLst/>
        </p:spPr>
      </p:pic>
      <p:sp>
        <p:nvSpPr>
          <p:cNvPr id="5" name="Slide Number Placeholder 4"/>
          <p:cNvSpPr>
            <a:spLocks noGrp="1"/>
          </p:cNvSpPr>
          <p:nvPr>
            <p:ph type="sldNum" sz="quarter" idx="12"/>
          </p:nvPr>
        </p:nvSpPr>
        <p:spPr/>
        <p:txBody>
          <a:bodyPr/>
          <a:lstStyle/>
          <a:p>
            <a:fld id="{16B243DA-A80A-4ED9-BEF0-8548F0DDAE70}" type="slidenum">
              <a:rPr lang="en-US" smtClean="0"/>
              <a:pPr/>
              <a:t>1</a:t>
            </a:fld>
            <a:endParaRPr lang="en-US"/>
          </a:p>
        </p:txBody>
      </p:sp>
    </p:spTree>
  </p:cSld>
  <p:clrMapOvr>
    <a:masterClrMapping/>
  </p:clrMapOvr>
  <p:transition>
    <p:newsflash/>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792162"/>
          </a:xfrm>
        </p:spPr>
        <p:txBody>
          <a:bodyPr>
            <a:normAutofit/>
          </a:bodyPr>
          <a:lstStyle/>
          <a:p>
            <a:r>
              <a:rPr lang="en-US" sz="3200" b="1" dirty="0" smtClean="0"/>
              <a:t>2.4 Objectives of Risk Management </a:t>
            </a:r>
            <a:endParaRPr lang="en-US" sz="3200" b="1" dirty="0"/>
          </a:p>
        </p:txBody>
      </p:sp>
      <p:sp>
        <p:nvSpPr>
          <p:cNvPr id="3" name="Content Placeholder 2"/>
          <p:cNvSpPr>
            <a:spLocks noGrp="1"/>
          </p:cNvSpPr>
          <p:nvPr>
            <p:ph sz="quarter" idx="1"/>
          </p:nvPr>
        </p:nvSpPr>
        <p:spPr>
          <a:xfrm>
            <a:off x="152400" y="1219200"/>
            <a:ext cx="8839200" cy="5105400"/>
          </a:xfrm>
        </p:spPr>
        <p:txBody>
          <a:bodyPr>
            <a:normAutofit/>
          </a:bodyPr>
          <a:lstStyle/>
          <a:p>
            <a:pPr algn="just"/>
            <a:r>
              <a:rPr lang="en-US" dirty="0" smtClean="0"/>
              <a:t>Mere survival:- to exist as a business enterprise as a going concern</a:t>
            </a:r>
          </a:p>
          <a:p>
            <a:pPr algn="just"/>
            <a:r>
              <a:rPr lang="en-US" dirty="0" smtClean="0"/>
              <a:t>Peace of mind:- to avoid mental and physical strain of uncertainty of a person </a:t>
            </a:r>
          </a:p>
          <a:p>
            <a:pPr algn="just"/>
            <a:r>
              <a:rPr lang="en-US" dirty="0" smtClean="0"/>
              <a:t>Lower risk management costs and thus higher profits</a:t>
            </a:r>
          </a:p>
          <a:p>
            <a:pPr algn="just"/>
            <a:r>
              <a:rPr lang="en-US" dirty="0" smtClean="0"/>
              <a:t>Fairly stable earnings:-to eliminate the fluctuating nature of earnings due to fluctuating losses.</a:t>
            </a:r>
          </a:p>
          <a:p>
            <a:pPr algn="just"/>
            <a:r>
              <a:rPr lang="en-US" dirty="0" smtClean="0"/>
              <a:t>Little or no interruptions of operations</a:t>
            </a:r>
          </a:p>
          <a:p>
            <a:pPr algn="just"/>
            <a:r>
              <a:rPr lang="en-US" dirty="0" smtClean="0"/>
              <a:t>Continued growth </a:t>
            </a:r>
          </a:p>
          <a:p>
            <a:pPr algn="just"/>
            <a:r>
              <a:rPr lang="en-US" dirty="0" smtClean="0"/>
              <a:t>Satisfaction of the firm’s sense of social responsibility or desire for a good image/creating good will on society/value maximization</a:t>
            </a:r>
          </a:p>
          <a:p>
            <a:pPr algn="just"/>
            <a:r>
              <a:rPr lang="en-US" dirty="0" smtClean="0"/>
              <a:t>Satisfaction of externally imposed obligations.</a:t>
            </a:r>
          </a:p>
          <a:p>
            <a:pPr algn="just">
              <a:buNone/>
            </a:pPr>
            <a:endParaRPr lang="en-US" dirty="0"/>
          </a:p>
        </p:txBody>
      </p:sp>
      <p:sp>
        <p:nvSpPr>
          <p:cNvPr id="4" name="Slide Number Placeholder 3"/>
          <p:cNvSpPr>
            <a:spLocks noGrp="1"/>
          </p:cNvSpPr>
          <p:nvPr>
            <p:ph type="sldNum" sz="quarter" idx="12"/>
          </p:nvPr>
        </p:nvSpPr>
        <p:spPr/>
        <p:txBody>
          <a:bodyPr/>
          <a:lstStyle/>
          <a:p>
            <a:fld id="{16B243DA-A80A-4ED9-BEF0-8548F0DDAE70}" type="slidenum">
              <a:rPr lang="en-US" smtClean="0"/>
              <a:pPr/>
              <a:t>10</a:t>
            </a:fld>
            <a:endParaRPr lang="en-US"/>
          </a:p>
        </p:txBody>
      </p:sp>
    </p:spTree>
  </p:cSld>
  <p:clrMapOvr>
    <a:masterClrMapping/>
  </p:clrMapOvr>
  <p:transition>
    <p:newsflash/>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pPr algn="just"/>
            <a:r>
              <a:rPr lang="en-US" sz="3200" b="1" dirty="0" smtClean="0"/>
              <a:t>2.5 Risk Identification</a:t>
            </a:r>
            <a:endParaRPr lang="en-US" sz="3200" b="1" dirty="0"/>
          </a:p>
        </p:txBody>
      </p:sp>
      <p:sp>
        <p:nvSpPr>
          <p:cNvPr id="3" name="Content Placeholder 2"/>
          <p:cNvSpPr>
            <a:spLocks noGrp="1"/>
          </p:cNvSpPr>
          <p:nvPr>
            <p:ph sz="quarter" idx="1"/>
          </p:nvPr>
        </p:nvSpPr>
        <p:spPr>
          <a:xfrm>
            <a:off x="152400" y="1295401"/>
            <a:ext cx="8839200" cy="3809999"/>
          </a:xfrm>
        </p:spPr>
        <p:txBody>
          <a:bodyPr>
            <a:normAutofit/>
          </a:bodyPr>
          <a:lstStyle/>
          <a:p>
            <a:pPr algn="just"/>
            <a:r>
              <a:rPr lang="en-US" dirty="0" smtClean="0"/>
              <a:t>Risk identification is the process by which a business systematically and continually identifies property, liability, and personnel exposures as soon as or before they emerge. The risk manager tries to locate the areas where losses could happen due to a wide range of perils. Unless the risk manager identifies all the potential losses confronting the firm, he or she will not have any opportunity to determine the best way to handle the undiscovered risks.</a:t>
            </a:r>
          </a:p>
          <a:p>
            <a:pPr algn="just"/>
            <a:endParaRPr lang="en-US" dirty="0"/>
          </a:p>
        </p:txBody>
      </p:sp>
      <p:sp>
        <p:nvSpPr>
          <p:cNvPr id="4" name="Content Placeholder 2"/>
          <p:cNvSpPr txBox="1">
            <a:spLocks/>
          </p:cNvSpPr>
          <p:nvPr/>
        </p:nvSpPr>
        <p:spPr>
          <a:xfrm>
            <a:off x="304800" y="3962400"/>
            <a:ext cx="8839200" cy="2209799"/>
          </a:xfrm>
          <a:prstGeom prst="rect">
            <a:avLst/>
          </a:prstGeom>
        </p:spPr>
        <p:txBody>
          <a:bodyPr vert="horz">
            <a:normAutofit/>
          </a:bodyPr>
          <a:lstStyle/>
          <a:p>
            <a:pPr marL="365760" marR="0" lvl="0" indent="-256032" algn="just" defTabSz="914400" rtl="0" eaLnBrk="1" fontAlgn="auto" latinLnBrk="0" hangingPunct="1">
              <a:lnSpc>
                <a:spcPct val="100000"/>
              </a:lnSpc>
              <a:spcBef>
                <a:spcPts val="400"/>
              </a:spcBef>
              <a:spcAft>
                <a:spcPts val="0"/>
              </a:spcAft>
              <a:buClr>
                <a:schemeClr val="accent1"/>
              </a:buClr>
              <a:buSzPct val="68000"/>
              <a:buFont typeface="Wingdings 3"/>
              <a:buChar char=""/>
              <a:tabLst/>
              <a:defRPr/>
            </a:pPr>
            <a:endParaRPr kumimoji="0" lang="en-US" sz="27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just" defTabSz="914400" rtl="0" eaLnBrk="1" fontAlgn="auto" latinLnBrk="0" hangingPunct="1">
              <a:lnSpc>
                <a:spcPct val="100000"/>
              </a:lnSpc>
              <a:spcBef>
                <a:spcPts val="400"/>
              </a:spcBef>
              <a:spcAft>
                <a:spcPts val="0"/>
              </a:spcAft>
              <a:buClr>
                <a:schemeClr val="accent1"/>
              </a:buClr>
              <a:buSzPct val="68000"/>
              <a:buFont typeface="Wingdings 3"/>
              <a:buChar char=""/>
              <a:tabLst/>
              <a:defRPr/>
            </a:pPr>
            <a:endParaRPr kumimoji="0" lang="en-US" sz="27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Slide Number Placeholder 4"/>
          <p:cNvSpPr>
            <a:spLocks noGrp="1"/>
          </p:cNvSpPr>
          <p:nvPr>
            <p:ph type="sldNum" sz="quarter" idx="12"/>
          </p:nvPr>
        </p:nvSpPr>
        <p:spPr/>
        <p:txBody>
          <a:bodyPr/>
          <a:lstStyle/>
          <a:p>
            <a:fld id="{16B243DA-A80A-4ED9-BEF0-8548F0DDAE70}" type="slidenum">
              <a:rPr lang="en-US" smtClean="0"/>
              <a:pPr/>
              <a:t>11</a:t>
            </a:fld>
            <a:endParaRPr lang="en-US"/>
          </a:p>
        </p:txBody>
      </p:sp>
    </p:spTree>
  </p:cSld>
  <p:clrMapOvr>
    <a:masterClrMapping/>
  </p:clrMapOvr>
  <p:transition>
    <p:newsflash/>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81000" y="274638"/>
            <a:ext cx="8305800" cy="715962"/>
          </a:xfrm>
        </p:spPr>
        <p:txBody>
          <a:bodyPr>
            <a:normAutofit/>
          </a:bodyPr>
          <a:lstStyle/>
          <a:p>
            <a:r>
              <a:rPr lang="en-US" sz="3200" b="1" dirty="0" smtClean="0"/>
              <a:t>2.5 Risk Identification (Cont…)</a:t>
            </a:r>
            <a:endParaRPr lang="en-US" sz="3200" b="1" dirty="0"/>
          </a:p>
        </p:txBody>
      </p:sp>
      <p:sp>
        <p:nvSpPr>
          <p:cNvPr id="3" name="Content Placeholder 2"/>
          <p:cNvSpPr>
            <a:spLocks noGrp="1"/>
          </p:cNvSpPr>
          <p:nvPr>
            <p:ph sz="quarter" idx="1"/>
          </p:nvPr>
        </p:nvSpPr>
        <p:spPr>
          <a:xfrm>
            <a:off x="228600" y="1066800"/>
            <a:ext cx="8763000" cy="2404871"/>
          </a:xfrm>
        </p:spPr>
        <p:txBody>
          <a:bodyPr>
            <a:normAutofit lnSpcReduction="10000"/>
          </a:bodyPr>
          <a:lstStyle/>
          <a:p>
            <a:pPr algn="just"/>
            <a:r>
              <a:rPr lang="en-US" dirty="0" smtClean="0"/>
              <a:t>To identify all the potential losses the risk manager needs first a checklist of all the losses that could occur to any business. Second, he or she needs a systematic approach to discover which of the potential losses included in the checklist are faced by his/her business. The risk manager may personally conduct this two-step procedure or may rely upon the services of an insurance agent, broker, or consultant.</a:t>
            </a:r>
          </a:p>
          <a:p>
            <a:pPr algn="just"/>
            <a:endParaRPr lang="en-US" dirty="0"/>
          </a:p>
        </p:txBody>
      </p:sp>
      <p:sp>
        <p:nvSpPr>
          <p:cNvPr id="5" name="Content Placeholder 2"/>
          <p:cNvSpPr txBox="1">
            <a:spLocks/>
          </p:cNvSpPr>
          <p:nvPr/>
        </p:nvSpPr>
        <p:spPr>
          <a:xfrm>
            <a:off x="609600" y="4114800"/>
            <a:ext cx="8229600" cy="2404871"/>
          </a:xfrm>
          <a:prstGeom prst="rect">
            <a:avLst/>
          </a:prstGeom>
        </p:spPr>
        <p:txBody>
          <a:bodyPr vert="horz">
            <a:normAutofit/>
          </a:bodyPr>
          <a:lstStyle/>
          <a:p>
            <a:pPr marL="365760" marR="0" lvl="0" indent="-256032" algn="just" defTabSz="914400" rtl="0" eaLnBrk="1" fontAlgn="auto" latinLnBrk="0" hangingPunct="1">
              <a:lnSpc>
                <a:spcPct val="100000"/>
              </a:lnSpc>
              <a:spcBef>
                <a:spcPts val="400"/>
              </a:spcBef>
              <a:spcAft>
                <a:spcPts val="0"/>
              </a:spcAft>
              <a:buClr>
                <a:schemeClr val="accent1"/>
              </a:buClr>
              <a:buSzPct val="68000"/>
              <a:buFont typeface="Wingdings 3"/>
              <a:buChar char=""/>
              <a:tabLst/>
              <a:defRPr/>
            </a:pPr>
            <a:endParaRPr kumimoji="0" lang="en-US" sz="27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just" defTabSz="914400" rtl="0" eaLnBrk="1" fontAlgn="auto" latinLnBrk="0" hangingPunct="1">
              <a:lnSpc>
                <a:spcPct val="100000"/>
              </a:lnSpc>
              <a:spcBef>
                <a:spcPts val="400"/>
              </a:spcBef>
              <a:spcAft>
                <a:spcPts val="0"/>
              </a:spcAft>
              <a:buClr>
                <a:schemeClr val="accent1"/>
              </a:buClr>
              <a:buSzPct val="68000"/>
              <a:buFont typeface="Wingdings 3"/>
              <a:buChar char=""/>
              <a:tabLst/>
              <a:defRPr/>
            </a:pPr>
            <a:endParaRPr kumimoji="0" lang="en-US" sz="27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Rectangle 6"/>
          <p:cNvSpPr/>
          <p:nvPr/>
        </p:nvSpPr>
        <p:spPr>
          <a:xfrm>
            <a:off x="381000" y="3962400"/>
            <a:ext cx="8534400" cy="2092881"/>
          </a:xfrm>
          <a:prstGeom prst="rect">
            <a:avLst/>
          </a:prstGeom>
        </p:spPr>
        <p:txBody>
          <a:bodyPr wrap="square">
            <a:spAutoFit/>
          </a:bodyPr>
          <a:lstStyle/>
          <a:p>
            <a:pPr algn="just"/>
            <a:r>
              <a:rPr lang="en-US" sz="2600" dirty="0" smtClean="0"/>
              <a:t>After the checklist is developed, the second step is to discover and describe the types of losses faced by a particular business. Because most business is complex, diversified, dynamic operations, a more systematic method of exploring all facets of the specific firm is highly desirable. </a:t>
            </a:r>
            <a:endParaRPr lang="en-US" sz="2600" dirty="0"/>
          </a:p>
        </p:txBody>
      </p:sp>
      <p:sp>
        <p:nvSpPr>
          <p:cNvPr id="6" name="Slide Number Placeholder 5"/>
          <p:cNvSpPr>
            <a:spLocks noGrp="1"/>
          </p:cNvSpPr>
          <p:nvPr>
            <p:ph type="sldNum" sz="quarter" idx="12"/>
          </p:nvPr>
        </p:nvSpPr>
        <p:spPr/>
        <p:txBody>
          <a:bodyPr/>
          <a:lstStyle/>
          <a:p>
            <a:fld id="{16B243DA-A80A-4ED9-BEF0-8548F0DDAE70}" type="slidenum">
              <a:rPr lang="en-US" smtClean="0"/>
              <a:pPr/>
              <a:t>12</a:t>
            </a:fld>
            <a:endParaRPr lang="en-US"/>
          </a:p>
        </p:txBody>
      </p:sp>
    </p:spTree>
  </p:cSld>
  <p:clrMapOvr>
    <a:masterClrMapping/>
  </p:clrMapOvr>
  <p:transition>
    <p:newsflash/>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04800" y="274638"/>
            <a:ext cx="8382000" cy="792162"/>
          </a:xfrm>
        </p:spPr>
        <p:txBody>
          <a:bodyPr>
            <a:normAutofit/>
          </a:bodyPr>
          <a:lstStyle/>
          <a:p>
            <a:r>
              <a:rPr lang="en-US" sz="3200" b="1" dirty="0" smtClean="0"/>
              <a:t>2.5 Risk Identification (Cont…)</a:t>
            </a:r>
            <a:endParaRPr lang="en-US" sz="3200" b="1" dirty="0"/>
          </a:p>
        </p:txBody>
      </p:sp>
      <p:sp>
        <p:nvSpPr>
          <p:cNvPr id="3" name="Content Placeholder 2"/>
          <p:cNvSpPr>
            <a:spLocks noGrp="1"/>
          </p:cNvSpPr>
          <p:nvPr>
            <p:ph sz="quarter" idx="1"/>
          </p:nvPr>
        </p:nvSpPr>
        <p:spPr>
          <a:xfrm>
            <a:off x="914400" y="1447800"/>
            <a:ext cx="6705600" cy="4038600"/>
          </a:xfrm>
        </p:spPr>
        <p:txBody>
          <a:bodyPr/>
          <a:lstStyle/>
          <a:p>
            <a:pPr algn="just">
              <a:buNone/>
            </a:pPr>
            <a:r>
              <a:rPr lang="en-US" dirty="0" smtClean="0"/>
              <a:t>Seven methods that have been suggested are:</a:t>
            </a:r>
          </a:p>
          <a:p>
            <a:pPr marL="624078" lvl="0" indent="-514350" algn="just">
              <a:buFont typeface="+mj-lt"/>
              <a:buAutoNum type="arabicPeriod"/>
            </a:pPr>
            <a:r>
              <a:rPr lang="en-US" dirty="0" smtClean="0"/>
              <a:t>the risk analysis questionnaire</a:t>
            </a:r>
          </a:p>
          <a:p>
            <a:pPr marL="624078" lvl="0" indent="-514350" algn="just">
              <a:buFont typeface="+mj-lt"/>
              <a:buAutoNum type="arabicPeriod"/>
            </a:pPr>
            <a:r>
              <a:rPr lang="en-US" dirty="0" smtClean="0"/>
              <a:t>the financial statement method </a:t>
            </a:r>
          </a:p>
          <a:p>
            <a:pPr marL="624078" lvl="0" indent="-514350" algn="just">
              <a:buFont typeface="+mj-lt"/>
              <a:buAutoNum type="arabicPeriod"/>
            </a:pPr>
            <a:r>
              <a:rPr lang="en-US" dirty="0" smtClean="0"/>
              <a:t>the flow-chart method</a:t>
            </a:r>
          </a:p>
          <a:p>
            <a:pPr marL="624078" lvl="0" indent="-514350" algn="just">
              <a:buFont typeface="+mj-lt"/>
              <a:buAutoNum type="arabicPeriod"/>
            </a:pPr>
            <a:r>
              <a:rPr lang="en-US" dirty="0" smtClean="0"/>
              <a:t>on-site inspection</a:t>
            </a:r>
          </a:p>
          <a:p>
            <a:pPr marL="624078" lvl="0" indent="-514350" algn="just">
              <a:buFont typeface="+mj-lt"/>
              <a:buAutoNum type="arabicPeriod"/>
            </a:pPr>
            <a:r>
              <a:rPr lang="en-US" dirty="0" smtClean="0"/>
              <a:t>planned interactions with other departments</a:t>
            </a:r>
          </a:p>
          <a:p>
            <a:pPr marL="624078" lvl="0" indent="-514350" algn="just">
              <a:buFont typeface="+mj-lt"/>
              <a:buAutoNum type="arabicPeriod"/>
            </a:pPr>
            <a:r>
              <a:rPr lang="en-US" dirty="0" smtClean="0"/>
              <a:t>statistical records of past losses</a:t>
            </a:r>
          </a:p>
          <a:p>
            <a:pPr marL="624078" lvl="0" indent="-514350" algn="just">
              <a:buFont typeface="+mj-lt"/>
              <a:buAutoNum type="arabicPeriod"/>
            </a:pPr>
            <a:r>
              <a:rPr lang="en-US" dirty="0" smtClean="0"/>
              <a:t>analysis of the environment</a:t>
            </a:r>
          </a:p>
          <a:p>
            <a:pPr algn="just"/>
            <a:endParaRPr lang="en-US"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13</a:t>
            </a:fld>
            <a:endParaRPr lang="en-US"/>
          </a:p>
        </p:txBody>
      </p:sp>
    </p:spTree>
  </p:cSld>
  <p:clrMapOvr>
    <a:masterClrMapping/>
  </p:clrMapOvr>
  <p:transition>
    <p:newsflash/>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04800" y="274638"/>
            <a:ext cx="8382000" cy="639762"/>
          </a:xfrm>
        </p:spPr>
        <p:txBody>
          <a:bodyPr>
            <a:normAutofit/>
          </a:bodyPr>
          <a:lstStyle/>
          <a:p>
            <a:pPr algn="just"/>
            <a:r>
              <a:rPr lang="en-US" sz="3200" b="1" dirty="0" smtClean="0"/>
              <a:t>2.5 Risk Identification (Cont…)</a:t>
            </a:r>
            <a:endParaRPr lang="en-US" sz="3200" b="1" dirty="0"/>
          </a:p>
        </p:txBody>
      </p:sp>
      <p:sp>
        <p:nvSpPr>
          <p:cNvPr id="3" name="Content Placeholder 2"/>
          <p:cNvSpPr>
            <a:spLocks noGrp="1"/>
          </p:cNvSpPr>
          <p:nvPr>
            <p:ph sz="quarter" idx="1"/>
          </p:nvPr>
        </p:nvSpPr>
        <p:spPr>
          <a:xfrm>
            <a:off x="228600" y="1143000"/>
            <a:ext cx="8686800" cy="4525963"/>
          </a:xfrm>
        </p:spPr>
        <p:txBody>
          <a:bodyPr>
            <a:normAutofit/>
          </a:bodyPr>
          <a:lstStyle/>
          <a:p>
            <a:pPr algn="just">
              <a:buNone/>
            </a:pPr>
            <a:r>
              <a:rPr lang="en-US" sz="2600" dirty="0" smtClean="0"/>
              <a:t>No single method or procedure of risk identification is free of</a:t>
            </a:r>
          </a:p>
          <a:p>
            <a:pPr algn="just">
              <a:buNone/>
            </a:pPr>
            <a:r>
              <a:rPr lang="en-US" sz="2600" dirty="0" smtClean="0"/>
              <a:t>weaknesses or can be called foolproof. The strategy of management</a:t>
            </a:r>
          </a:p>
          <a:p>
            <a:pPr algn="just">
              <a:buNone/>
            </a:pPr>
            <a:r>
              <a:rPr lang="en-US" sz="2600" dirty="0" smtClean="0"/>
              <a:t>must be to employ that method or combination of method that best fits</a:t>
            </a:r>
          </a:p>
          <a:p>
            <a:pPr algn="just">
              <a:buNone/>
            </a:pPr>
            <a:r>
              <a:rPr lang="en-US" sz="2600" dirty="0" smtClean="0"/>
              <a:t>the situation at the hand.</a:t>
            </a:r>
          </a:p>
          <a:p>
            <a:pPr algn="just">
              <a:buNone/>
            </a:pPr>
            <a:endParaRPr lang="en-US" dirty="0" smtClean="0"/>
          </a:p>
          <a:p>
            <a:pPr algn="just">
              <a:buNone/>
            </a:pPr>
            <a:r>
              <a:rPr lang="en-US" sz="2600" dirty="0" smtClean="0"/>
              <a:t>The choice depends on:</a:t>
            </a:r>
          </a:p>
          <a:p>
            <a:pPr lvl="3" algn="just"/>
            <a:r>
              <a:rPr lang="en-US" sz="2400" dirty="0" smtClean="0"/>
              <a:t>The nature of the business</a:t>
            </a:r>
          </a:p>
          <a:p>
            <a:pPr lvl="3" algn="just"/>
            <a:r>
              <a:rPr lang="en-US" sz="2400" dirty="0" smtClean="0"/>
              <a:t>The size of the business</a:t>
            </a:r>
          </a:p>
          <a:p>
            <a:pPr lvl="3" algn="just"/>
            <a:r>
              <a:rPr lang="en-US" sz="2400" dirty="0" smtClean="0"/>
              <a:t>The availability of in house expertise, etc.</a:t>
            </a:r>
          </a:p>
          <a:p>
            <a:pPr algn="just"/>
            <a:endParaRPr lang="en-US"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14</a:t>
            </a:fld>
            <a:endParaRPr lang="en-US"/>
          </a:p>
        </p:txBody>
      </p:sp>
    </p:spTree>
  </p:cSld>
  <p:clrMapOvr>
    <a:masterClrMapping/>
  </p:clrMapOvr>
  <p:transition>
    <p:newsflash/>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639762"/>
          </a:xfrm>
        </p:spPr>
        <p:txBody>
          <a:bodyPr>
            <a:normAutofit/>
          </a:bodyPr>
          <a:lstStyle/>
          <a:p>
            <a:r>
              <a:rPr lang="en-US" sz="3200" b="1" dirty="0" smtClean="0"/>
              <a:t>2.5 Risk Identification (Cont…)</a:t>
            </a:r>
            <a:endParaRPr lang="en-US" sz="3200" b="1" dirty="0"/>
          </a:p>
        </p:txBody>
      </p:sp>
      <p:sp>
        <p:nvSpPr>
          <p:cNvPr id="3" name="Content Placeholder 2"/>
          <p:cNvSpPr>
            <a:spLocks noGrp="1"/>
          </p:cNvSpPr>
          <p:nvPr>
            <p:ph sz="quarter" idx="1"/>
          </p:nvPr>
        </p:nvSpPr>
        <p:spPr>
          <a:xfrm>
            <a:off x="152400" y="1219200"/>
            <a:ext cx="8839200" cy="4953000"/>
          </a:xfrm>
        </p:spPr>
        <p:txBody>
          <a:bodyPr>
            <a:normAutofit fontScale="92500"/>
          </a:bodyPr>
          <a:lstStyle/>
          <a:p>
            <a:pPr marL="624078" lvl="0" indent="-514350" algn="just">
              <a:buNone/>
            </a:pPr>
            <a:r>
              <a:rPr lang="en-US" dirty="0" smtClean="0"/>
              <a:t>1. </a:t>
            </a:r>
            <a:r>
              <a:rPr lang="en-US" b="1" dirty="0" smtClean="0"/>
              <a:t>The risk analysis questionnaire:- </a:t>
            </a:r>
          </a:p>
          <a:p>
            <a:pPr marL="624078" lvl="0" indent="-514350" algn="just">
              <a:buNone/>
            </a:pPr>
            <a:r>
              <a:rPr lang="en-US" dirty="0" smtClean="0"/>
              <a:t>	It does more than provide a checklist of potential losses. It directs the risk manager to secure in a systematic fashion specific information concerning the firm’s properties and operation.</a:t>
            </a:r>
          </a:p>
          <a:p>
            <a:pPr algn="just">
              <a:buNone/>
            </a:pPr>
            <a:r>
              <a:rPr lang="en-US" b="1" dirty="0" smtClean="0"/>
              <a:t>	E.g.</a:t>
            </a:r>
            <a:r>
              <a:rPr lang="en-US" dirty="0" smtClean="0"/>
              <a:t> If a building is leased from some one else, does the lease make the firm responsible for repair or restoration of damage not resulting from its own negligence?</a:t>
            </a:r>
          </a:p>
          <a:p>
            <a:pPr lvl="0" algn="just">
              <a:buNone/>
            </a:pPr>
            <a:r>
              <a:rPr lang="en-US" dirty="0" smtClean="0"/>
              <a:t>2. </a:t>
            </a:r>
            <a:r>
              <a:rPr lang="en-US" b="1" dirty="0" smtClean="0"/>
              <a:t>Financial statement method: </a:t>
            </a:r>
          </a:p>
          <a:p>
            <a:pPr lvl="0" algn="just">
              <a:buNone/>
            </a:pPr>
            <a:r>
              <a:rPr lang="en-US" dirty="0" smtClean="0"/>
              <a:t>	A second systematic method for determining which of the potential losses in the checklist apply to a particular firm and in which way is the financial statement method. By  coupling these statements with financial forecasts and budgets, the risk manager can discover future exposures.</a:t>
            </a:r>
          </a:p>
          <a:p>
            <a:pPr algn="just"/>
            <a:endParaRPr lang="en-US"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15</a:t>
            </a:fld>
            <a:endParaRPr lang="en-US"/>
          </a:p>
        </p:txBody>
      </p:sp>
    </p:spTree>
  </p:cSld>
  <p:clrMapOvr>
    <a:masterClrMapping/>
  </p:clrMapOvr>
  <p:transition>
    <p:newsflash/>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868362"/>
          </a:xfrm>
        </p:spPr>
        <p:txBody>
          <a:bodyPr>
            <a:normAutofit/>
          </a:bodyPr>
          <a:lstStyle/>
          <a:p>
            <a:r>
              <a:rPr lang="en-US" sz="3200" b="1" dirty="0" smtClean="0"/>
              <a:t>2.5 Risk Identification (Cont…)</a:t>
            </a:r>
            <a:endParaRPr lang="en-US" sz="3200" b="1" dirty="0"/>
          </a:p>
        </p:txBody>
      </p:sp>
      <p:sp>
        <p:nvSpPr>
          <p:cNvPr id="3" name="Content Placeholder 2"/>
          <p:cNvSpPr>
            <a:spLocks noGrp="1"/>
          </p:cNvSpPr>
          <p:nvPr>
            <p:ph sz="quarter" idx="1"/>
          </p:nvPr>
        </p:nvSpPr>
        <p:spPr>
          <a:xfrm>
            <a:off x="152400" y="1295400"/>
            <a:ext cx="8763000" cy="1981200"/>
          </a:xfrm>
        </p:spPr>
        <p:txBody>
          <a:bodyPr>
            <a:noAutofit/>
          </a:bodyPr>
          <a:lstStyle/>
          <a:p>
            <a:pPr lvl="0" algn="just">
              <a:buNone/>
            </a:pPr>
            <a:r>
              <a:rPr lang="en-US" sz="2400" dirty="0" smtClean="0"/>
              <a:t>3. </a:t>
            </a:r>
            <a:r>
              <a:rPr lang="en-US" sz="2400" b="1" dirty="0" smtClean="0"/>
              <a:t>Flow-chart method:- </a:t>
            </a:r>
            <a:r>
              <a:rPr lang="en-US" sz="2400" dirty="0" smtClean="0"/>
              <a:t>Is the 3</a:t>
            </a:r>
            <a:r>
              <a:rPr lang="en-US" sz="2400" baseline="30000" dirty="0" smtClean="0"/>
              <a:t>rd</a:t>
            </a:r>
            <a:r>
              <a:rPr lang="en-US" sz="2400" dirty="0" smtClean="0"/>
              <a:t> systematic procedure for identifying the potential losses facing a particular firm. First, a flow chart or series of flow charts I constructed, which shows all the operations of the firm, starting with raw materials, electricity, and other inputs at supplies locations and ending with finished products in the hands of customers. Second the checklist of potential property, liability, and personal losses is applied to each property and operation shown in the flow chart to determine which losses the firm faces.</a:t>
            </a:r>
          </a:p>
          <a:p>
            <a:pPr algn="just"/>
            <a:endParaRPr lang="en-US" sz="2400" dirty="0"/>
          </a:p>
        </p:txBody>
      </p:sp>
      <p:sp>
        <p:nvSpPr>
          <p:cNvPr id="5" name="Content Placeholder 2"/>
          <p:cNvSpPr txBox="1">
            <a:spLocks/>
          </p:cNvSpPr>
          <p:nvPr/>
        </p:nvSpPr>
        <p:spPr>
          <a:xfrm>
            <a:off x="152400" y="4343400"/>
            <a:ext cx="8763000" cy="1981200"/>
          </a:xfrm>
          <a:prstGeom prst="rect">
            <a:avLst/>
          </a:prstGeom>
        </p:spPr>
        <p:txBody>
          <a:bodyPr vert="horz">
            <a:noAutofit/>
          </a:bodyPr>
          <a:lstStyle/>
          <a:p>
            <a:pPr marL="365760" indent="-256032" algn="just">
              <a:spcBef>
                <a:spcPts val="400"/>
              </a:spcBef>
              <a:buClr>
                <a:schemeClr val="accent1"/>
              </a:buClr>
              <a:buSzPct val="68000"/>
            </a:pPr>
            <a:r>
              <a:rPr lang="en-US" sz="2400" dirty="0" smtClean="0"/>
              <a:t>4. </a:t>
            </a:r>
            <a:r>
              <a:rPr lang="en-US" sz="2400" b="1" dirty="0" smtClean="0"/>
              <a:t>On-site- inspections: - </a:t>
            </a:r>
            <a:r>
              <a:rPr lang="en-US" sz="2400" dirty="0" smtClean="0"/>
              <a:t>are a must for the risk manager. By observing first hand the firm’s facilities and the operations conducted thereon the risk manager can learn much about the exposures faced by the firm.</a:t>
            </a:r>
          </a:p>
          <a:p>
            <a:pPr marL="365760" marR="0" lvl="0" indent="-256032" algn="just" defTabSz="914400" rtl="0" eaLnBrk="1" fontAlgn="auto" latinLnBrk="0" hangingPunct="1">
              <a:lnSpc>
                <a:spcPct val="100000"/>
              </a:lnSpc>
              <a:spcBef>
                <a:spcPts val="400"/>
              </a:spcBef>
              <a:spcAft>
                <a:spcPts val="0"/>
              </a:spcAft>
              <a:buClr>
                <a:schemeClr val="accent1"/>
              </a:buClr>
              <a:buSzPct val="68000"/>
              <a:buFont typeface="Wingdings 3"/>
              <a:buNone/>
              <a:tabLst/>
              <a:defRPr/>
            </a:pP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just" defTabSz="914400" rtl="0" eaLnBrk="1" fontAlgn="auto" latinLnBrk="0" hangingPunct="1">
              <a:lnSpc>
                <a:spcPct val="100000"/>
              </a:lnSpc>
              <a:spcBef>
                <a:spcPts val="400"/>
              </a:spcBef>
              <a:spcAft>
                <a:spcPts val="0"/>
              </a:spcAft>
              <a:buClr>
                <a:schemeClr val="accent1"/>
              </a:buClr>
              <a:buSzPct val="68000"/>
              <a:buFont typeface="Wingdings 3"/>
              <a:buChar char=""/>
              <a:tabLst/>
              <a:defRPr/>
            </a:pPr>
            <a:endParaRPr kumimoji="0" lang="en-US" sz="24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lstStyle/>
          <a:p>
            <a:fld id="{16B243DA-A80A-4ED9-BEF0-8548F0DDAE70}" type="slidenum">
              <a:rPr lang="en-US" smtClean="0"/>
              <a:pPr/>
              <a:t>16</a:t>
            </a:fld>
            <a:endParaRPr lang="en-US"/>
          </a:p>
        </p:txBody>
      </p:sp>
    </p:spTree>
  </p:cSld>
  <p:clrMapOvr>
    <a:masterClrMapping/>
  </p:clrMapOvr>
  <p:transition>
    <p:newsflash/>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715962"/>
          </a:xfrm>
        </p:spPr>
        <p:txBody>
          <a:bodyPr>
            <a:normAutofit/>
          </a:bodyPr>
          <a:lstStyle/>
          <a:p>
            <a:r>
              <a:rPr lang="en-US" sz="3200" b="1" dirty="0" smtClean="0"/>
              <a:t>2.5 Risk Identification (Cont…)</a:t>
            </a:r>
            <a:endParaRPr lang="en-US" sz="3200" b="1" dirty="0"/>
          </a:p>
        </p:txBody>
      </p:sp>
      <p:sp>
        <p:nvSpPr>
          <p:cNvPr id="3" name="Content Placeholder 2"/>
          <p:cNvSpPr>
            <a:spLocks noGrp="1"/>
          </p:cNvSpPr>
          <p:nvPr>
            <p:ph sz="quarter" idx="1"/>
          </p:nvPr>
        </p:nvSpPr>
        <p:spPr>
          <a:xfrm>
            <a:off x="228600" y="1219200"/>
            <a:ext cx="8763000" cy="2133600"/>
          </a:xfrm>
        </p:spPr>
        <p:txBody>
          <a:bodyPr>
            <a:normAutofit/>
          </a:bodyPr>
          <a:lstStyle/>
          <a:p>
            <a:pPr lvl="0" algn="just">
              <a:buNone/>
            </a:pPr>
            <a:r>
              <a:rPr lang="en-US" b="1" dirty="0" smtClean="0"/>
              <a:t>5.Interactions with other departments: </a:t>
            </a:r>
            <a:r>
              <a:rPr lang="en-US" dirty="0" smtClean="0"/>
              <a:t>Through systematic &amp;  continuous interaction with other departments in the business, the risk manager attempts to obtain a complete understanding of their activities and potential losses created by these activities.</a:t>
            </a:r>
          </a:p>
          <a:p>
            <a:pPr algn="just"/>
            <a:endParaRPr lang="en-US" dirty="0"/>
          </a:p>
        </p:txBody>
      </p:sp>
      <p:sp>
        <p:nvSpPr>
          <p:cNvPr id="5" name="Content Placeholder 2"/>
          <p:cNvSpPr txBox="1">
            <a:spLocks/>
          </p:cNvSpPr>
          <p:nvPr/>
        </p:nvSpPr>
        <p:spPr>
          <a:xfrm>
            <a:off x="228600" y="3352800"/>
            <a:ext cx="8686800" cy="2057400"/>
          </a:xfrm>
          <a:prstGeom prst="rect">
            <a:avLst/>
          </a:prstGeom>
        </p:spPr>
        <p:txBody>
          <a:bodyPr vert="horz">
            <a:normAutofit/>
          </a:bodyPr>
          <a:lstStyle/>
          <a:p>
            <a:pPr lvl="0" algn="just"/>
            <a:r>
              <a:rPr lang="en-US" sz="2400" dirty="0" smtClean="0"/>
              <a:t>6. </a:t>
            </a:r>
            <a:r>
              <a:rPr lang="en-US" sz="2400" b="1" dirty="0" smtClean="0"/>
              <a:t>Statistical Records of lasses:- </a:t>
            </a:r>
            <a:r>
              <a:rPr lang="en-US" sz="2400" dirty="0" smtClean="0"/>
              <a:t>Another approach that will probably suggest fewer exposures that the others but which may identify some exposures not other wise discovered is to consult statistical records of losses or near losses that may be repeated in the future.</a:t>
            </a:r>
          </a:p>
          <a:p>
            <a:pPr marL="365760" marR="0" lvl="0" indent="-256032" algn="just" defTabSz="914400" rtl="0" eaLnBrk="1" fontAlgn="auto" latinLnBrk="0" hangingPunct="1">
              <a:lnSpc>
                <a:spcPct val="100000"/>
              </a:lnSpc>
              <a:spcBef>
                <a:spcPts val="400"/>
              </a:spcBef>
              <a:spcAft>
                <a:spcPts val="0"/>
              </a:spcAft>
              <a:buClr>
                <a:schemeClr val="accent1"/>
              </a:buClr>
              <a:buSzPct val="68000"/>
              <a:buFont typeface="Wingdings 3"/>
              <a:buChar char=""/>
              <a:tabLst/>
              <a:defRPr/>
            </a:pPr>
            <a:endParaRPr kumimoji="0" lang="en-US" sz="24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lstStyle/>
          <a:p>
            <a:fld id="{16B243DA-A80A-4ED9-BEF0-8548F0DDAE70}" type="slidenum">
              <a:rPr lang="en-US" smtClean="0"/>
              <a:pPr/>
              <a:t>17</a:t>
            </a:fld>
            <a:endParaRPr lang="en-US"/>
          </a:p>
        </p:txBody>
      </p:sp>
    </p:spTree>
  </p:cSld>
  <p:clrMapOvr>
    <a:masterClrMapping/>
  </p:clrMapOvr>
  <p:transition>
    <p:newsflash/>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81000" y="274638"/>
            <a:ext cx="8305800" cy="715962"/>
          </a:xfrm>
        </p:spPr>
        <p:txBody>
          <a:bodyPr>
            <a:normAutofit/>
          </a:bodyPr>
          <a:lstStyle/>
          <a:p>
            <a:r>
              <a:rPr lang="en-US" sz="3200" b="1" dirty="0" smtClean="0"/>
              <a:t>2.5 Risk Identification (Cont…)</a:t>
            </a:r>
            <a:endParaRPr lang="en-US" sz="3200" b="1" dirty="0"/>
          </a:p>
        </p:txBody>
      </p:sp>
      <p:sp>
        <p:nvSpPr>
          <p:cNvPr id="3" name="Content Placeholder 2"/>
          <p:cNvSpPr>
            <a:spLocks noGrp="1"/>
          </p:cNvSpPr>
          <p:nvPr>
            <p:ph sz="quarter" idx="1"/>
          </p:nvPr>
        </p:nvSpPr>
        <p:spPr>
          <a:xfrm>
            <a:off x="228600" y="1481329"/>
            <a:ext cx="8686800" cy="3014471"/>
          </a:xfrm>
        </p:spPr>
        <p:txBody>
          <a:bodyPr>
            <a:normAutofit/>
          </a:bodyPr>
          <a:lstStyle/>
          <a:p>
            <a:pPr lvl="0" algn="just">
              <a:buNone/>
            </a:pPr>
            <a:r>
              <a:rPr lang="en-US" dirty="0" smtClean="0"/>
              <a:t>7. </a:t>
            </a:r>
            <a:r>
              <a:rPr lang="en-US" b="1" dirty="0" smtClean="0"/>
              <a:t>Analysis of the environment</a:t>
            </a:r>
            <a:r>
              <a:rPr lang="en-US" dirty="0" smtClean="0"/>
              <a:t>: By analyzing the internal and external environment such as customers, competitors, suppliers and government, the risk manager can identify the potential losses.</a:t>
            </a:r>
          </a:p>
          <a:p>
            <a:pPr algn="just">
              <a:buNone/>
            </a:pPr>
            <a:endParaRPr lang="en-US" dirty="0" smtClean="0"/>
          </a:p>
          <a:p>
            <a:pPr algn="just">
              <a:buNone/>
            </a:pPr>
            <a:r>
              <a:rPr lang="en-US" dirty="0" smtClean="0"/>
              <a:t>	In identification process the risk manager gives more emphasis on pure risks: property losses, personal and liability losses.</a:t>
            </a:r>
          </a:p>
          <a:p>
            <a:pPr algn="just"/>
            <a:endParaRPr lang="en-US"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18</a:t>
            </a:fld>
            <a:endParaRPr lang="en-US"/>
          </a:p>
        </p:txBody>
      </p:sp>
    </p:spTree>
  </p:cSld>
  <p:clrMapOvr>
    <a:masterClrMapping/>
  </p:clrMapOvr>
  <p:transition>
    <p:newsflash/>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Autofit/>
          </a:bodyPr>
          <a:lstStyle/>
          <a:p>
            <a:r>
              <a:rPr lang="en-US" sz="3200" b="1" dirty="0" smtClean="0"/>
              <a:t>2.6 Liability losses</a:t>
            </a:r>
            <a:endParaRPr lang="en-US" sz="3200" b="1" dirty="0"/>
          </a:p>
        </p:txBody>
      </p:sp>
      <p:sp>
        <p:nvSpPr>
          <p:cNvPr id="3" name="Content Placeholder 2"/>
          <p:cNvSpPr>
            <a:spLocks noGrp="1"/>
          </p:cNvSpPr>
          <p:nvPr>
            <p:ph sz="quarter" idx="1"/>
          </p:nvPr>
        </p:nvSpPr>
        <p:spPr>
          <a:xfrm>
            <a:off x="152400" y="1143000"/>
            <a:ext cx="8839200" cy="5257800"/>
          </a:xfrm>
        </p:spPr>
        <p:txBody>
          <a:bodyPr>
            <a:normAutofit lnSpcReduction="10000"/>
          </a:bodyPr>
          <a:lstStyle/>
          <a:p>
            <a:pPr algn="just">
              <a:buNone/>
            </a:pPr>
            <a:r>
              <a:rPr lang="en-US" dirty="0" smtClean="0"/>
              <a:t>	Firms might get exposed to liability risks which refer to injuries caused to other people or damages caused to their property, because of their operating activities.</a:t>
            </a:r>
          </a:p>
          <a:p>
            <a:pPr algn="just">
              <a:buNone/>
            </a:pPr>
            <a:endParaRPr lang="en-US" dirty="0" smtClean="0"/>
          </a:p>
          <a:p>
            <a:pPr algn="just">
              <a:buNone/>
            </a:pPr>
            <a:r>
              <a:rPr lang="en-US" dirty="0" smtClean="0"/>
              <a:t>	The following are some of the factors leading to liability losses</a:t>
            </a:r>
          </a:p>
          <a:p>
            <a:pPr algn="just">
              <a:buNone/>
            </a:pPr>
            <a:endParaRPr lang="en-US" sz="1400" dirty="0" smtClean="0"/>
          </a:p>
          <a:p>
            <a:pPr lvl="0" algn="just">
              <a:buNone/>
            </a:pPr>
            <a:r>
              <a:rPr lang="en-US" b="1" dirty="0" smtClean="0"/>
              <a:t>1: Product liability:</a:t>
            </a:r>
            <a:r>
              <a:rPr lang="en-US" dirty="0" smtClean="0"/>
              <a:t> is associated with the manufacture and sell of a particular product. For example, if a pharmaceutical company sell a drug or medicine that causes serious health problems, the victim might file a law suit demanding compensation. This then may lead to a potential loss to the firm producing the product. Quality problems, breach of warranty, misleading advertisement, etc are some of the factors that lead to liability losses.</a:t>
            </a:r>
          </a:p>
          <a:p>
            <a:pPr algn="just">
              <a:buNone/>
            </a:pPr>
            <a:endParaRPr lang="en-US" dirty="0"/>
          </a:p>
        </p:txBody>
      </p:sp>
      <p:sp>
        <p:nvSpPr>
          <p:cNvPr id="4" name="Slide Number Placeholder 3"/>
          <p:cNvSpPr>
            <a:spLocks noGrp="1"/>
          </p:cNvSpPr>
          <p:nvPr>
            <p:ph type="sldNum" sz="quarter" idx="12"/>
          </p:nvPr>
        </p:nvSpPr>
        <p:spPr/>
        <p:txBody>
          <a:bodyPr/>
          <a:lstStyle/>
          <a:p>
            <a:fld id="{16B243DA-A80A-4ED9-BEF0-8548F0DDAE70}" type="slidenum">
              <a:rPr lang="en-US" smtClean="0"/>
              <a:pPr/>
              <a:t>19</a:t>
            </a:fld>
            <a:endParaRPr lang="en-US"/>
          </a:p>
        </p:txBody>
      </p:sp>
    </p:spTree>
  </p:cSld>
  <p:clrMapOvr>
    <a:masterClrMapping/>
  </p:clrMapOvr>
  <p:transition>
    <p:newsflash/>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15962"/>
          </a:xfrm>
        </p:spPr>
        <p:txBody>
          <a:bodyPr>
            <a:normAutofit/>
          </a:bodyPr>
          <a:lstStyle/>
          <a:p>
            <a:r>
              <a:rPr lang="en-US" sz="3200" b="1" dirty="0" smtClean="0"/>
              <a:t>2.1 Introduction </a:t>
            </a:r>
            <a:endParaRPr lang="en-US" sz="3200" b="1" dirty="0"/>
          </a:p>
        </p:txBody>
      </p:sp>
      <p:sp>
        <p:nvSpPr>
          <p:cNvPr id="3" name="Content Placeholder 2"/>
          <p:cNvSpPr>
            <a:spLocks noGrp="1"/>
          </p:cNvSpPr>
          <p:nvPr>
            <p:ph sz="quarter" idx="1"/>
          </p:nvPr>
        </p:nvSpPr>
        <p:spPr>
          <a:xfrm>
            <a:off x="914400" y="1447800"/>
            <a:ext cx="7772400" cy="2667000"/>
          </a:xfrm>
        </p:spPr>
        <p:txBody>
          <a:bodyPr/>
          <a:lstStyle/>
          <a:p>
            <a:pPr algn="just"/>
            <a:r>
              <a:rPr lang="en-US" dirty="0" smtClean="0"/>
              <a:t>This unit focuses on the methods, procedures and techniques used by the risk manager so as to minimize the risk occur in a firm.</a:t>
            </a:r>
          </a:p>
          <a:p>
            <a:pPr algn="just"/>
            <a:r>
              <a:rPr lang="en-US" dirty="0" smtClean="0"/>
              <a:t>Once we understand that risk always exist with a firm or human being activities, managers should take different measure to avoid or reduce these losses or undesired events.</a:t>
            </a:r>
          </a:p>
          <a:p>
            <a:pPr algn="just">
              <a:buNone/>
            </a:pPr>
            <a:endParaRPr lang="en-US" dirty="0"/>
          </a:p>
        </p:txBody>
      </p:sp>
      <p:sp>
        <p:nvSpPr>
          <p:cNvPr id="4" name="Slide Number Placeholder 3"/>
          <p:cNvSpPr>
            <a:spLocks noGrp="1"/>
          </p:cNvSpPr>
          <p:nvPr>
            <p:ph type="sldNum" sz="quarter" idx="12"/>
          </p:nvPr>
        </p:nvSpPr>
        <p:spPr/>
        <p:txBody>
          <a:bodyPr/>
          <a:lstStyle/>
          <a:p>
            <a:fld id="{16B243DA-A80A-4ED9-BEF0-8548F0DDAE70}" type="slidenum">
              <a:rPr lang="en-US" smtClean="0"/>
              <a:pPr/>
              <a:t>2</a:t>
            </a:fld>
            <a:endParaRPr lang="en-US"/>
          </a:p>
        </p:txBody>
      </p:sp>
    </p:spTree>
  </p:cSld>
  <p:clrMapOvr>
    <a:masterClrMapping/>
  </p:clrMapOvr>
  <p:transition>
    <p:newsflash/>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792162"/>
          </a:xfrm>
        </p:spPr>
        <p:txBody>
          <a:bodyPr>
            <a:normAutofit/>
          </a:bodyPr>
          <a:lstStyle/>
          <a:p>
            <a:r>
              <a:rPr lang="en-US" sz="3200" b="1" dirty="0" smtClean="0"/>
              <a:t>2.6 Liability losses (Cont…)</a:t>
            </a:r>
            <a:endParaRPr lang="en-US" sz="3200" b="1" dirty="0"/>
          </a:p>
        </p:txBody>
      </p:sp>
      <p:sp>
        <p:nvSpPr>
          <p:cNvPr id="3" name="Content Placeholder 2"/>
          <p:cNvSpPr>
            <a:spLocks noGrp="1"/>
          </p:cNvSpPr>
          <p:nvPr>
            <p:ph sz="quarter" idx="1"/>
          </p:nvPr>
        </p:nvSpPr>
        <p:spPr>
          <a:xfrm>
            <a:off x="304800" y="1676400"/>
            <a:ext cx="8610600" cy="2667000"/>
          </a:xfrm>
        </p:spPr>
        <p:txBody>
          <a:bodyPr>
            <a:normAutofit/>
          </a:bodyPr>
          <a:lstStyle/>
          <a:p>
            <a:pPr lvl="0" algn="just">
              <a:buNone/>
            </a:pPr>
            <a:r>
              <a:rPr lang="en-US" b="1" dirty="0" smtClean="0"/>
              <a:t>2: Motor Vehicles: </a:t>
            </a:r>
            <a:r>
              <a:rPr lang="en-US" dirty="0" smtClean="0"/>
              <a:t>this is the most frequent factor a firm should expect liability losses as use of various kinds of motor vehicles. Operation of motor vehicles could lead to killing of people or injuries and damages of property of other people due to accidents such as collisions, fire, crash, etc.</a:t>
            </a:r>
          </a:p>
          <a:p>
            <a:pPr algn="just">
              <a:buNone/>
            </a:pPr>
            <a:endParaRPr lang="en-US"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20</a:t>
            </a:fld>
            <a:endParaRPr lang="en-US"/>
          </a:p>
        </p:txBody>
      </p:sp>
    </p:spTree>
  </p:cSld>
  <p:clrMapOvr>
    <a:masterClrMapping/>
  </p:clrMapOvr>
  <p:transition>
    <p:newsflash/>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28600" y="274638"/>
            <a:ext cx="8458200" cy="792162"/>
          </a:xfrm>
        </p:spPr>
        <p:txBody>
          <a:bodyPr>
            <a:normAutofit/>
          </a:bodyPr>
          <a:lstStyle/>
          <a:p>
            <a:r>
              <a:rPr lang="en-US" sz="3200" b="1" dirty="0" smtClean="0"/>
              <a:t>2.6 Liability losses (Cont…)</a:t>
            </a:r>
            <a:endParaRPr lang="en-US" sz="3200" b="1" dirty="0"/>
          </a:p>
        </p:txBody>
      </p:sp>
      <p:sp>
        <p:nvSpPr>
          <p:cNvPr id="3" name="Content Placeholder 2"/>
          <p:cNvSpPr>
            <a:spLocks noGrp="1"/>
          </p:cNvSpPr>
          <p:nvPr>
            <p:ph sz="quarter" idx="1"/>
          </p:nvPr>
        </p:nvSpPr>
        <p:spPr>
          <a:xfrm>
            <a:off x="152400" y="1481329"/>
            <a:ext cx="8763000" cy="3700271"/>
          </a:xfrm>
        </p:spPr>
        <p:txBody>
          <a:bodyPr>
            <a:normAutofit/>
          </a:bodyPr>
          <a:lstStyle/>
          <a:p>
            <a:pPr lvl="0" algn="just">
              <a:buNone/>
            </a:pPr>
            <a:r>
              <a:rPr lang="en-US" b="1" dirty="0" smtClean="0"/>
              <a:t>3: Industrial accidents:</a:t>
            </a:r>
            <a:r>
              <a:rPr lang="en-US" dirty="0" smtClean="0"/>
              <a:t> factory employees are likely to suffer physical injuries at work sites. In some types of activities they may be exposed to job related diseases. This is common in the case of laundries, chemical industries, cement factories, and other where employees are exposed to dust inhalation and pungent chemical smell that can cause occupational diseases. Liability loss arises then as the firm has to compensate employees for their injuries and job related diseases faced during the course of employment.</a:t>
            </a:r>
          </a:p>
          <a:p>
            <a:pPr algn="just">
              <a:buNone/>
            </a:pPr>
            <a:endParaRPr lang="en-US"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21</a:t>
            </a:fld>
            <a:endParaRPr lang="en-US"/>
          </a:p>
        </p:txBody>
      </p:sp>
    </p:spTree>
  </p:cSld>
  <p:clrMapOvr>
    <a:masterClrMapping/>
  </p:clrMapOvr>
  <p:transition>
    <p:newsflash/>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639762"/>
          </a:xfrm>
        </p:spPr>
        <p:txBody>
          <a:bodyPr>
            <a:normAutofit/>
          </a:bodyPr>
          <a:lstStyle/>
          <a:p>
            <a:r>
              <a:rPr lang="en-US" sz="3200" b="1" dirty="0" smtClean="0"/>
              <a:t>2.6 Liability losses (Cont…)</a:t>
            </a:r>
            <a:endParaRPr lang="en-US" sz="3200" b="1" dirty="0"/>
          </a:p>
        </p:txBody>
      </p:sp>
      <p:sp>
        <p:nvSpPr>
          <p:cNvPr id="3" name="Content Placeholder 2"/>
          <p:cNvSpPr>
            <a:spLocks noGrp="1"/>
          </p:cNvSpPr>
          <p:nvPr>
            <p:ph sz="quarter" idx="1"/>
          </p:nvPr>
        </p:nvSpPr>
        <p:spPr>
          <a:xfrm>
            <a:off x="304800" y="1219200"/>
            <a:ext cx="8686800" cy="5029200"/>
          </a:xfrm>
        </p:spPr>
        <p:txBody>
          <a:bodyPr>
            <a:normAutofit/>
          </a:bodyPr>
          <a:lstStyle/>
          <a:p>
            <a:pPr lvl="0" algn="just">
              <a:buNone/>
            </a:pPr>
            <a:r>
              <a:rPr lang="en-US" b="1" dirty="0" smtClean="0"/>
              <a:t>4: Industrial Waste:</a:t>
            </a:r>
            <a:r>
              <a:rPr lang="en-US" dirty="0" smtClean="0"/>
              <a:t> industrial wastes released into air or thrown into rivers and lakes are major sources of environmental pollution. Following the development of environmental economics, environmentalists are giving hard time to industries. There is then a potential liability loss if the firm’s activities pollute the environment and a law suit is filed against its activities.</a:t>
            </a:r>
          </a:p>
          <a:p>
            <a:pPr lvl="0" algn="just">
              <a:buNone/>
            </a:pPr>
            <a:r>
              <a:rPr lang="en-US" b="1" dirty="0" smtClean="0"/>
              <a:t>5: Professional activities:</a:t>
            </a:r>
            <a:r>
              <a:rPr lang="en-US" dirty="0" smtClean="0"/>
              <a:t> in the filed of consultancy, medicine, construction, and other professional activities, liability losses are likely to emerge because of the deficiencies inherent in the services rendered due to negligence, errors, intentional concealment and the like.</a:t>
            </a:r>
          </a:p>
          <a:p>
            <a:pPr algn="just">
              <a:buNone/>
            </a:pPr>
            <a:endParaRPr lang="en-US"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22</a:t>
            </a:fld>
            <a:endParaRPr lang="en-US"/>
          </a:p>
        </p:txBody>
      </p:sp>
    </p:spTree>
  </p:cSld>
  <p:clrMapOvr>
    <a:masterClrMapping/>
  </p:clrMapOvr>
  <p:transition>
    <p:newsflash/>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639762"/>
          </a:xfrm>
        </p:spPr>
        <p:txBody>
          <a:bodyPr>
            <a:normAutofit/>
          </a:bodyPr>
          <a:lstStyle/>
          <a:p>
            <a:r>
              <a:rPr lang="en-US" sz="3200" b="1" dirty="0" smtClean="0"/>
              <a:t>2.6 Liability losses (Cont…)</a:t>
            </a:r>
            <a:endParaRPr lang="en-US" sz="3200" b="1" dirty="0"/>
          </a:p>
        </p:txBody>
      </p:sp>
      <p:sp>
        <p:nvSpPr>
          <p:cNvPr id="3" name="Content Placeholder 2"/>
          <p:cNvSpPr>
            <a:spLocks noGrp="1"/>
          </p:cNvSpPr>
          <p:nvPr>
            <p:ph sz="quarter" idx="1"/>
          </p:nvPr>
        </p:nvSpPr>
        <p:spPr>
          <a:xfrm>
            <a:off x="152400" y="1481329"/>
            <a:ext cx="8763000" cy="2709671"/>
          </a:xfrm>
        </p:spPr>
        <p:txBody>
          <a:bodyPr>
            <a:normAutofit/>
          </a:bodyPr>
          <a:lstStyle/>
          <a:p>
            <a:pPr lvl="0" algn="just">
              <a:buNone/>
            </a:pPr>
            <a:r>
              <a:rPr lang="en-US" b="1" dirty="0" smtClean="0"/>
              <a:t>6: Ownership of immovable: </a:t>
            </a:r>
            <a:r>
              <a:rPr lang="en-US" dirty="0" smtClean="0"/>
              <a:t>this refers to building, land and machinery owned. The use of such immovable by people may bring liability losses for injuries might be because by accidents. For example, faulty electrical, connections, old building faulty elevators and escalators may cause injury to people while they are using these facilities.</a:t>
            </a:r>
          </a:p>
          <a:p>
            <a:pPr algn="just"/>
            <a:endParaRPr lang="en-US"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23</a:t>
            </a:fld>
            <a:endParaRPr lang="en-US"/>
          </a:p>
        </p:txBody>
      </p:sp>
    </p:spTree>
  </p:cSld>
  <p:clrMapOvr>
    <a:masterClrMapping/>
  </p:clrMapOvr>
  <p:transition>
    <p:newsflash/>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838200"/>
            <a:ext cx="8458200" cy="685800"/>
          </a:xfrm>
        </p:spPr>
        <p:txBody>
          <a:bodyPr>
            <a:noAutofit/>
          </a:bodyPr>
          <a:lstStyle/>
          <a:p>
            <a:r>
              <a:rPr lang="en-US" sz="3200" b="1" dirty="0" smtClean="0"/>
              <a:t/>
            </a:r>
            <a:br>
              <a:rPr lang="en-US" sz="3200" b="1" dirty="0" smtClean="0"/>
            </a:br>
            <a:r>
              <a:rPr lang="en-US" sz="3200" b="1" dirty="0" smtClean="0"/>
              <a:t/>
            </a:r>
            <a:br>
              <a:rPr lang="en-US" sz="3200" b="1" dirty="0" smtClean="0"/>
            </a:br>
            <a:r>
              <a:rPr lang="en-US" sz="3200" b="1" dirty="0" smtClean="0"/>
              <a:t/>
            </a:r>
            <a:br>
              <a:rPr lang="en-US" sz="3200" b="1" dirty="0" smtClean="0"/>
            </a:br>
            <a:r>
              <a:rPr lang="en-US" sz="3200" b="1" dirty="0" smtClean="0"/>
              <a:t/>
            </a:r>
            <a:br>
              <a:rPr lang="en-US" sz="3200" b="1" dirty="0" smtClean="0"/>
            </a:br>
            <a:r>
              <a:rPr lang="en-US" sz="3200" b="1" dirty="0" smtClean="0"/>
              <a:t/>
            </a:r>
            <a:br>
              <a:rPr lang="en-US" sz="3200" b="1" dirty="0" smtClean="0"/>
            </a:br>
            <a:r>
              <a:rPr lang="en-US" sz="3200" b="1" dirty="0" smtClean="0"/>
              <a:t/>
            </a:r>
            <a:br>
              <a:rPr lang="en-US" sz="3200" b="1" dirty="0" smtClean="0"/>
            </a:br>
            <a:r>
              <a:rPr lang="en-US" sz="3200" b="1" dirty="0" smtClean="0"/>
              <a:t/>
            </a:r>
            <a:br>
              <a:rPr lang="en-US" sz="3200" b="1" dirty="0" smtClean="0"/>
            </a:br>
            <a:r>
              <a:rPr lang="en-US" sz="3200" b="1" dirty="0" smtClean="0"/>
              <a:t/>
            </a:r>
            <a:br>
              <a:rPr lang="en-US" sz="3200" b="1" dirty="0" smtClean="0"/>
            </a:br>
            <a:r>
              <a:rPr lang="en-US" sz="3200" b="1" dirty="0" smtClean="0"/>
              <a:t/>
            </a:r>
            <a:br>
              <a:rPr lang="en-US" sz="3200" b="1" dirty="0" smtClean="0"/>
            </a:br>
            <a:r>
              <a:rPr lang="en-US" sz="3200" b="1" dirty="0" smtClean="0"/>
              <a:t>2.7 Risk Measurement</a:t>
            </a:r>
            <a:br>
              <a:rPr lang="en-US" sz="3200" b="1" dirty="0" smtClean="0"/>
            </a:br>
            <a:endParaRPr lang="en-US" sz="3200" b="1" dirty="0"/>
          </a:p>
        </p:txBody>
      </p:sp>
      <p:sp>
        <p:nvSpPr>
          <p:cNvPr id="3" name="Content Placeholder 2"/>
          <p:cNvSpPr>
            <a:spLocks noGrp="1"/>
          </p:cNvSpPr>
          <p:nvPr>
            <p:ph sz="quarter" idx="1"/>
          </p:nvPr>
        </p:nvSpPr>
        <p:spPr>
          <a:xfrm>
            <a:off x="304800" y="1295400"/>
            <a:ext cx="8229600" cy="2438401"/>
          </a:xfrm>
        </p:spPr>
        <p:txBody>
          <a:bodyPr>
            <a:normAutofit/>
          </a:bodyPr>
          <a:lstStyle/>
          <a:p>
            <a:pPr algn="just">
              <a:buNone/>
            </a:pPr>
            <a:r>
              <a:rPr lang="en-US" dirty="0" smtClean="0"/>
              <a:t>	After the risk manager has identified the various types of potential losses faced by his or her firm, these exposures must be measured in order to determine their relative importance and to obtain information that will help the risk manager to decide upon most desirable combination of risk management tools.</a:t>
            </a:r>
          </a:p>
          <a:p>
            <a:pPr algn="just">
              <a:buNone/>
            </a:pPr>
            <a:endParaRPr lang="en-US" dirty="0"/>
          </a:p>
        </p:txBody>
      </p:sp>
      <p:sp>
        <p:nvSpPr>
          <p:cNvPr id="4" name="Slide Number Placeholder 3"/>
          <p:cNvSpPr>
            <a:spLocks noGrp="1"/>
          </p:cNvSpPr>
          <p:nvPr>
            <p:ph type="sldNum" sz="quarter" idx="12"/>
          </p:nvPr>
        </p:nvSpPr>
        <p:spPr/>
        <p:txBody>
          <a:bodyPr/>
          <a:lstStyle/>
          <a:p>
            <a:fld id="{16B243DA-A80A-4ED9-BEF0-8548F0DDAE70}" type="slidenum">
              <a:rPr lang="en-US" smtClean="0"/>
              <a:pPr/>
              <a:t>24</a:t>
            </a:fld>
            <a:endParaRPr lang="en-US"/>
          </a:p>
        </p:txBody>
      </p:sp>
    </p:spTree>
  </p:cSld>
  <p:clrMapOvr>
    <a:masterClrMapping/>
  </p:clrMapOvr>
  <p:transition>
    <p:newsflash/>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85800"/>
          </a:xfrm>
        </p:spPr>
        <p:txBody>
          <a:bodyPr>
            <a:normAutofit/>
          </a:bodyPr>
          <a:lstStyle/>
          <a:p>
            <a:r>
              <a:rPr lang="en-US" sz="2800" b="1" dirty="0" smtClean="0"/>
              <a:t>2.7.1 Dimensions to be Measured</a:t>
            </a:r>
            <a:endParaRPr lang="en-US" sz="2800" b="1" dirty="0"/>
          </a:p>
        </p:txBody>
      </p:sp>
      <p:sp>
        <p:nvSpPr>
          <p:cNvPr id="3" name="Content Placeholder 2"/>
          <p:cNvSpPr>
            <a:spLocks noGrp="1"/>
          </p:cNvSpPr>
          <p:nvPr>
            <p:ph sz="quarter" idx="1"/>
          </p:nvPr>
        </p:nvSpPr>
        <p:spPr>
          <a:xfrm>
            <a:off x="152400" y="1066800"/>
            <a:ext cx="8686800" cy="5029200"/>
          </a:xfrm>
        </p:spPr>
        <p:txBody>
          <a:bodyPr>
            <a:normAutofit/>
          </a:bodyPr>
          <a:lstStyle/>
          <a:p>
            <a:pPr algn="just"/>
            <a:r>
              <a:rPr lang="en-US" sz="2800" dirty="0" smtClean="0"/>
              <a:t>Information is needed concerning two dimensions of each exposure</a:t>
            </a:r>
          </a:p>
          <a:p>
            <a:pPr lvl="1" algn="just"/>
            <a:r>
              <a:rPr lang="en-US" sz="2400" dirty="0" smtClean="0"/>
              <a:t>The loss frequency or the number of losses that will occur and </a:t>
            </a:r>
          </a:p>
          <a:p>
            <a:pPr lvl="1" algn="just"/>
            <a:r>
              <a:rPr lang="en-US" sz="2400" dirty="0" smtClean="0"/>
              <a:t>The loss severity</a:t>
            </a:r>
          </a:p>
          <a:p>
            <a:pPr algn="just"/>
            <a:r>
              <a:rPr lang="en-US" dirty="0" smtClean="0"/>
              <a:t>Both loss frequency and loss severity data are needed to evaluate the relative importance of an exposure to potential loss. However, the importance of an exposure depends mostly upon the potential loss severity not the potential frequency. A potential loss with catastrophic Possibilities although infrequent, is far more serious than one expected to produce frequent small losses and no large losses. On the other hand loss frequency cannot be ignored.</a:t>
            </a:r>
          </a:p>
          <a:p>
            <a:pPr algn="just"/>
            <a:endParaRPr lang="en-US" dirty="0"/>
          </a:p>
        </p:txBody>
      </p:sp>
      <p:sp>
        <p:nvSpPr>
          <p:cNvPr id="4" name="Slide Number Placeholder 3"/>
          <p:cNvSpPr>
            <a:spLocks noGrp="1"/>
          </p:cNvSpPr>
          <p:nvPr>
            <p:ph type="sldNum" sz="quarter" idx="12"/>
          </p:nvPr>
        </p:nvSpPr>
        <p:spPr/>
        <p:txBody>
          <a:bodyPr/>
          <a:lstStyle/>
          <a:p>
            <a:fld id="{16B243DA-A80A-4ED9-BEF0-8548F0DDAE70}" type="slidenum">
              <a:rPr lang="en-US" smtClean="0"/>
              <a:pPr/>
              <a:t>25</a:t>
            </a:fld>
            <a:endParaRPr lang="en-US"/>
          </a:p>
        </p:txBody>
      </p:sp>
    </p:spTree>
  </p:cSld>
  <p:clrMapOvr>
    <a:masterClrMapping/>
  </p:clrMapOvr>
  <p:transition>
    <p:newsflash/>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304800"/>
            <a:ext cx="8229600" cy="609600"/>
          </a:xfrm>
        </p:spPr>
        <p:txBody>
          <a:bodyPr>
            <a:normAutofit/>
          </a:bodyPr>
          <a:lstStyle/>
          <a:p>
            <a:r>
              <a:rPr lang="en-US" sz="2800" b="1" dirty="0" smtClean="0"/>
              <a:t>2.7.1 Dimensions to be Measured (Cont…)</a:t>
            </a:r>
            <a:endParaRPr lang="en-US" sz="2800" b="1" dirty="0"/>
          </a:p>
        </p:txBody>
      </p:sp>
      <p:sp>
        <p:nvSpPr>
          <p:cNvPr id="3" name="Content Placeholder 2"/>
          <p:cNvSpPr>
            <a:spLocks noGrp="1"/>
          </p:cNvSpPr>
          <p:nvPr>
            <p:ph sz="quarter" idx="1"/>
          </p:nvPr>
        </p:nvSpPr>
        <p:spPr>
          <a:xfrm>
            <a:off x="228600" y="914400"/>
            <a:ext cx="8686800" cy="2252471"/>
          </a:xfrm>
        </p:spPr>
        <p:txBody>
          <a:bodyPr>
            <a:normAutofit lnSpcReduction="10000"/>
          </a:bodyPr>
          <a:lstStyle/>
          <a:p>
            <a:pPr algn="just"/>
            <a:r>
              <a:rPr lang="en-US" dirty="0" smtClean="0"/>
              <a:t>If two exposures are characterized by the same loss severity, the exposure whose frequency is greater should be ranked more important. There is no formula for ranking the losses in order of importance, and different persons may develop different rankings. The rational approach, however, is to place more emphasis on loss severity.</a:t>
            </a:r>
          </a:p>
          <a:p>
            <a:pPr algn="just"/>
            <a:endParaRPr lang="en-US" dirty="0"/>
          </a:p>
        </p:txBody>
      </p:sp>
      <p:sp>
        <p:nvSpPr>
          <p:cNvPr id="5" name="Content Placeholder 2"/>
          <p:cNvSpPr txBox="1">
            <a:spLocks/>
          </p:cNvSpPr>
          <p:nvPr/>
        </p:nvSpPr>
        <p:spPr>
          <a:xfrm>
            <a:off x="152400" y="3200400"/>
            <a:ext cx="8839200" cy="2895600"/>
          </a:xfrm>
          <a:prstGeom prst="rect">
            <a:avLst/>
          </a:prstGeom>
        </p:spPr>
        <p:txBody>
          <a:bodyPr vert="horz">
            <a:normAutofit/>
          </a:bodyPr>
          <a:lstStyle/>
          <a:p>
            <a:pPr algn="just"/>
            <a:r>
              <a:rPr lang="en-US" sz="2400" b="1" dirty="0" smtClean="0"/>
              <a:t>Loss- frequency Measures</a:t>
            </a:r>
            <a:endParaRPr lang="en-US" sz="2400" dirty="0" smtClean="0"/>
          </a:p>
          <a:p>
            <a:pPr algn="just"/>
            <a:r>
              <a:rPr lang="en-US" sz="2400" dirty="0" smtClean="0"/>
              <a:t>One measure of loss frequency is the probability that a single Unit ill suffer one type of loss from a single peril. Instead of estimated the probability that a single unit suffer one type of loss from a single peril during the coming year, the risk manger can, in the same way estimate the probability that the unit will suffer that type of loss from many perils. This probability will be higher because of the additional possible causes of loss.</a:t>
            </a:r>
            <a:endParaRPr lang="en-US" sz="2400" dirty="0"/>
          </a:p>
        </p:txBody>
      </p:sp>
      <p:sp>
        <p:nvSpPr>
          <p:cNvPr id="6" name="Slide Number Placeholder 5"/>
          <p:cNvSpPr>
            <a:spLocks noGrp="1"/>
          </p:cNvSpPr>
          <p:nvPr>
            <p:ph type="sldNum" sz="quarter" idx="12"/>
          </p:nvPr>
        </p:nvSpPr>
        <p:spPr/>
        <p:txBody>
          <a:bodyPr/>
          <a:lstStyle/>
          <a:p>
            <a:fld id="{16B243DA-A80A-4ED9-BEF0-8548F0DDAE70}" type="slidenum">
              <a:rPr lang="en-US" smtClean="0"/>
              <a:pPr/>
              <a:t>26</a:t>
            </a:fld>
            <a:endParaRPr lang="en-US"/>
          </a:p>
        </p:txBody>
      </p:sp>
    </p:spTree>
  </p:cSld>
  <p:clrMapOvr>
    <a:masterClrMapping/>
  </p:clrMapOvr>
  <p:transition>
    <p:newsflash/>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304800"/>
            <a:ext cx="8229600" cy="609600"/>
          </a:xfrm>
        </p:spPr>
        <p:txBody>
          <a:bodyPr>
            <a:normAutofit/>
          </a:bodyPr>
          <a:lstStyle/>
          <a:p>
            <a:r>
              <a:rPr lang="en-US" sz="2800" b="1" dirty="0" smtClean="0"/>
              <a:t>2.7.1 Dimensions to be Measured (Cont…)</a:t>
            </a:r>
            <a:endParaRPr lang="en-US" sz="2800" b="1" dirty="0"/>
          </a:p>
        </p:txBody>
      </p:sp>
      <p:sp>
        <p:nvSpPr>
          <p:cNvPr id="3" name="Content Placeholder 2"/>
          <p:cNvSpPr>
            <a:spLocks noGrp="1"/>
          </p:cNvSpPr>
          <p:nvPr>
            <p:ph sz="quarter" idx="1"/>
          </p:nvPr>
        </p:nvSpPr>
        <p:spPr>
          <a:xfrm>
            <a:off x="152400" y="990600"/>
            <a:ext cx="8763000" cy="5105400"/>
          </a:xfrm>
        </p:spPr>
        <p:txBody>
          <a:bodyPr>
            <a:normAutofit/>
          </a:bodyPr>
          <a:lstStyle/>
          <a:p>
            <a:pPr algn="just">
              <a:buNone/>
            </a:pPr>
            <a:r>
              <a:rPr lang="en-US" b="1" dirty="0" smtClean="0"/>
              <a:t>	Loss-severity Measures</a:t>
            </a:r>
            <a:endParaRPr lang="en-US" dirty="0" smtClean="0"/>
          </a:p>
          <a:p>
            <a:pPr algn="just">
              <a:buNone/>
            </a:pPr>
            <a:r>
              <a:rPr lang="en-US" dirty="0" smtClean="0"/>
              <a:t>	Two measures commonly used to measure loss severity are:</a:t>
            </a:r>
          </a:p>
          <a:p>
            <a:pPr lvl="1" algn="just"/>
            <a:r>
              <a:rPr lang="en-US" dirty="0" smtClean="0"/>
              <a:t>The maximum possible loss, and</a:t>
            </a:r>
          </a:p>
          <a:p>
            <a:pPr lvl="1" algn="just"/>
            <a:r>
              <a:rPr lang="en-US" dirty="0" smtClean="0"/>
              <a:t>The maximum probable loss</a:t>
            </a:r>
          </a:p>
          <a:p>
            <a:pPr algn="just">
              <a:buNone/>
            </a:pPr>
            <a:r>
              <a:rPr lang="en-US" dirty="0" smtClean="0"/>
              <a:t>	The maximum possible loss is the worst loss that could possibly happen and the maximum probable loss is the worst loss that is likely to happen. The maximum possible loss, therefore, is usually greater than the maximum probable loss. Of these two measures, the maximum probable loss is the most difficult to estimate but also the most useful.</a:t>
            </a:r>
          </a:p>
          <a:p>
            <a:pPr algn="just"/>
            <a:endParaRPr lang="en-US"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27</a:t>
            </a:fld>
            <a:endParaRPr lang="en-US"/>
          </a:p>
        </p:txBody>
      </p:sp>
    </p:spTree>
  </p:cSld>
  <p:clrMapOvr>
    <a:masterClrMapping/>
  </p:clrMapOvr>
  <p:transition>
    <p:newsflash/>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304800"/>
            <a:ext cx="8305800" cy="609600"/>
          </a:xfrm>
        </p:spPr>
        <p:txBody>
          <a:bodyPr>
            <a:noAutofit/>
          </a:bodyPr>
          <a:lstStyle/>
          <a:p>
            <a:pPr lvl="2"/>
            <a:r>
              <a:rPr lang="en-US" sz="2600" b="1" dirty="0" smtClean="0"/>
              <a:t>2.7.2 </a:t>
            </a:r>
            <a:r>
              <a:rPr lang="en-US" sz="2600" b="1" dirty="0"/>
              <a:t>Risk </a:t>
            </a:r>
            <a:r>
              <a:rPr lang="en-US" sz="2600" b="1" dirty="0" smtClean="0"/>
              <a:t>Management </a:t>
            </a:r>
            <a:r>
              <a:rPr lang="en-US" sz="2600" b="1" dirty="0"/>
              <a:t>and </a:t>
            </a:r>
            <a:r>
              <a:rPr lang="en-US" sz="2600" b="1" dirty="0" smtClean="0"/>
              <a:t>Probability Distribution</a:t>
            </a:r>
            <a:endParaRPr lang="en-US" sz="2600" b="1" dirty="0"/>
          </a:p>
        </p:txBody>
      </p:sp>
      <p:sp>
        <p:nvSpPr>
          <p:cNvPr id="2" name="Content Placeholder 1"/>
          <p:cNvSpPr>
            <a:spLocks noGrp="1"/>
          </p:cNvSpPr>
          <p:nvPr>
            <p:ph sz="quarter" idx="1"/>
          </p:nvPr>
        </p:nvSpPr>
        <p:spPr>
          <a:xfrm>
            <a:off x="152400" y="990600"/>
            <a:ext cx="8839200" cy="5181600"/>
          </a:xfrm>
        </p:spPr>
        <p:txBody>
          <a:bodyPr>
            <a:noAutofit/>
          </a:bodyPr>
          <a:lstStyle/>
          <a:p>
            <a:pPr algn="just"/>
            <a:r>
              <a:rPr lang="en-US" sz="2400" dirty="0" smtClean="0"/>
              <a:t>A more sophisticated way to measure potential losses involves probability distributions. However, this method is more difficult to explain and the data needed to construct the required probability distribution are commonly not available. Nevertheless, probability distributions make possible more comprehensive risk measurements than other techniques; and also, they are becoming a more common tool of modern management, and data sources are improving. Furthermore, probability distributions improve one’s understanding of the more popular risk measurement and are extremely useful in determining which risk management devices would be best in a given situation.</a:t>
            </a:r>
          </a:p>
          <a:p>
            <a:pPr algn="just"/>
            <a:endParaRPr lang="en-US" sz="2400"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28</a:t>
            </a:fld>
            <a:endParaRPr lang="en-US"/>
          </a:p>
        </p:txBody>
      </p:sp>
    </p:spTree>
  </p:cSld>
  <p:clrMapOvr>
    <a:masterClrMapping/>
  </p:clrMapOvr>
  <p:transition>
    <p:newsflash/>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304800"/>
            <a:ext cx="8305800" cy="609600"/>
          </a:xfrm>
        </p:spPr>
        <p:txBody>
          <a:bodyPr>
            <a:noAutofit/>
          </a:bodyPr>
          <a:lstStyle/>
          <a:p>
            <a:pPr lvl="2"/>
            <a:r>
              <a:rPr lang="en-US" sz="2600" b="1" dirty="0" smtClean="0"/>
              <a:t>2.7.2 </a:t>
            </a:r>
            <a:r>
              <a:rPr lang="en-US" sz="2600" b="1" dirty="0"/>
              <a:t>Risk </a:t>
            </a:r>
            <a:r>
              <a:rPr lang="en-US" sz="2600" b="1" dirty="0" smtClean="0"/>
              <a:t>Management </a:t>
            </a:r>
            <a:r>
              <a:rPr lang="en-US" sz="2600" b="1" dirty="0"/>
              <a:t>and </a:t>
            </a:r>
            <a:r>
              <a:rPr lang="en-US" sz="2600" b="1" dirty="0" smtClean="0"/>
              <a:t>Probability Distribution</a:t>
            </a:r>
            <a:endParaRPr lang="en-US" sz="2600" b="1" dirty="0"/>
          </a:p>
        </p:txBody>
      </p:sp>
      <p:sp>
        <p:nvSpPr>
          <p:cNvPr id="2" name="Content Placeholder 1"/>
          <p:cNvSpPr>
            <a:spLocks noGrp="1"/>
          </p:cNvSpPr>
          <p:nvPr>
            <p:ph sz="quarter" idx="1"/>
          </p:nvPr>
        </p:nvSpPr>
        <p:spPr>
          <a:xfrm>
            <a:off x="152400" y="1066800"/>
            <a:ext cx="8839200" cy="4724400"/>
          </a:xfrm>
        </p:spPr>
        <p:txBody>
          <a:bodyPr>
            <a:normAutofit/>
          </a:bodyPr>
          <a:lstStyle/>
          <a:p>
            <a:pPr algn="just">
              <a:buNone/>
            </a:pPr>
            <a:r>
              <a:rPr lang="en-US" sz="2400" dirty="0" smtClean="0"/>
              <a:t>	A probability distribution shows for each possible outcome, its probability of occurrence. It is used to estimate numerically the potential loss from a risk. Using the probability distribution, it is possible to measure the various aspects of a risk; such as</a:t>
            </a:r>
          </a:p>
          <a:p>
            <a:pPr algn="just">
              <a:buNone/>
            </a:pPr>
            <a:endParaRPr lang="en-US" sz="2400" dirty="0" smtClean="0"/>
          </a:p>
          <a:p>
            <a:pPr marL="1060704" lvl="2" indent="-457200" algn="just">
              <a:buFont typeface="+mj-lt"/>
              <a:buAutoNum type="arabicPeriod"/>
            </a:pPr>
            <a:r>
              <a:rPr lang="en-US" sz="2400" dirty="0" smtClean="0"/>
              <a:t>The total dollar losses per year (physical period)</a:t>
            </a:r>
          </a:p>
          <a:p>
            <a:pPr marL="1060704" lvl="2" indent="-457200" algn="just">
              <a:buFont typeface="+mj-lt"/>
              <a:buAutoNum type="arabicPeriod"/>
            </a:pPr>
            <a:r>
              <a:rPr lang="en-US" sz="2400" dirty="0" smtClean="0"/>
              <a:t>The number of occurrences per year</a:t>
            </a:r>
          </a:p>
          <a:p>
            <a:pPr marL="1060704" lvl="2" indent="-457200" algn="just">
              <a:buFont typeface="+mj-lt"/>
              <a:buAutoNum type="arabicPeriod"/>
            </a:pPr>
            <a:r>
              <a:rPr lang="en-US" sz="2400" dirty="0" smtClean="0"/>
              <a:t>The dollar losses per occurrence</a:t>
            </a:r>
            <a:endParaRPr lang="en-US" sz="2400"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29</a:t>
            </a:fld>
            <a:endParaRPr lang="en-US"/>
          </a:p>
        </p:txBody>
      </p:sp>
    </p:spTree>
  </p:cSld>
  <p:clrMapOvr>
    <a:masterClrMapping/>
  </p:clrMapOvr>
  <p:transition>
    <p:newsflash/>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b="1" dirty="0" smtClean="0"/>
              <a:t>2.2 Definition of Risk Management</a:t>
            </a:r>
            <a:endParaRPr lang="en-US" b="1" dirty="0"/>
          </a:p>
        </p:txBody>
      </p:sp>
      <p:sp>
        <p:nvSpPr>
          <p:cNvPr id="3" name="Content Placeholder 2"/>
          <p:cNvSpPr>
            <a:spLocks noGrp="1"/>
          </p:cNvSpPr>
          <p:nvPr>
            <p:ph sz="quarter" idx="1"/>
          </p:nvPr>
        </p:nvSpPr>
        <p:spPr>
          <a:xfrm>
            <a:off x="228600" y="1295400"/>
            <a:ext cx="8458200" cy="4800599"/>
          </a:xfrm>
        </p:spPr>
        <p:txBody>
          <a:bodyPr>
            <a:normAutofit/>
          </a:bodyPr>
          <a:lstStyle/>
          <a:p>
            <a:pPr algn="just"/>
            <a:r>
              <a:rPr lang="en-US" dirty="0" smtClean="0"/>
              <a:t>Risk Management is the identification, measurement, and treatment of property, liability, and personnel pure-risk exposures. It involves the application of general management concepts to a specialized area.</a:t>
            </a:r>
          </a:p>
          <a:p>
            <a:pPr algn="just"/>
            <a:r>
              <a:rPr lang="en-US" dirty="0" smtClean="0"/>
              <a:t>In requires the drawing up of plans, the organizing of material and individual for the undertaking, the maintaining of activity among personnel for the objectives, involved, the unifying and coordinating all the activities and efforts, and finally the controlling these activities.</a:t>
            </a:r>
          </a:p>
          <a:p>
            <a:pPr algn="just"/>
            <a:endParaRPr lang="en-US" dirty="0"/>
          </a:p>
        </p:txBody>
      </p:sp>
      <p:sp>
        <p:nvSpPr>
          <p:cNvPr id="4" name="Slide Number Placeholder 3"/>
          <p:cNvSpPr>
            <a:spLocks noGrp="1"/>
          </p:cNvSpPr>
          <p:nvPr>
            <p:ph type="sldNum" sz="quarter" idx="12"/>
          </p:nvPr>
        </p:nvSpPr>
        <p:spPr/>
        <p:txBody>
          <a:bodyPr/>
          <a:lstStyle/>
          <a:p>
            <a:fld id="{16B243DA-A80A-4ED9-BEF0-8548F0DDAE70}" type="slidenum">
              <a:rPr lang="en-US" smtClean="0"/>
              <a:pPr/>
              <a:t>3</a:t>
            </a:fld>
            <a:endParaRPr lang="en-US"/>
          </a:p>
        </p:txBody>
      </p:sp>
    </p:spTree>
  </p:cSld>
  <p:clrMapOvr>
    <a:masterClrMapping/>
  </p:clrMapOvr>
  <p:transition>
    <p:newsflash/>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715962"/>
          </a:xfrm>
        </p:spPr>
        <p:txBody>
          <a:bodyPr>
            <a:normAutofit/>
          </a:bodyPr>
          <a:lstStyle/>
          <a:p>
            <a:r>
              <a:rPr lang="en-US" sz="2400" b="1" dirty="0" smtClean="0"/>
              <a:t>1. Total Dollar Losses Per Year</a:t>
            </a:r>
            <a:endParaRPr lang="en-US" sz="2400" b="1" dirty="0"/>
          </a:p>
        </p:txBody>
      </p:sp>
      <p:sp>
        <p:nvSpPr>
          <p:cNvPr id="2" name="Content Placeholder 1"/>
          <p:cNvSpPr>
            <a:spLocks noGrp="1"/>
          </p:cNvSpPr>
          <p:nvPr>
            <p:ph sz="quarter" idx="1"/>
          </p:nvPr>
        </p:nvSpPr>
        <p:spPr>
          <a:xfrm>
            <a:off x="228600" y="1066800"/>
            <a:ext cx="8686800" cy="4940491"/>
          </a:xfrm>
        </p:spPr>
        <p:txBody>
          <a:bodyPr>
            <a:noAutofit/>
          </a:bodyPr>
          <a:lstStyle/>
          <a:p>
            <a:pPr algn="just"/>
            <a:r>
              <a:rPr lang="en-US" sz="2200" dirty="0" smtClean="0"/>
              <a:t>The probability distribution of the total dollar losses per year shows each of the total dollar losses that the business may experience in the coming year and the probability that each of these totals might occur. For example, assume that:</a:t>
            </a:r>
          </a:p>
          <a:p>
            <a:pPr lvl="1" algn="just">
              <a:buFont typeface="Arial" pitchFamily="34" charset="0"/>
              <a:buChar char="•"/>
            </a:pPr>
            <a:r>
              <a:rPr lang="en-US" sz="2200" dirty="0" smtClean="0"/>
              <a:t>A business has five cars, each of which is valued at 10,000 Birr </a:t>
            </a:r>
          </a:p>
          <a:p>
            <a:pPr lvl="1" algn="just">
              <a:buFont typeface="Arial" pitchFamily="34" charset="0"/>
              <a:buChar char="•"/>
            </a:pPr>
            <a:r>
              <a:rPr lang="en-US" sz="2200" dirty="0"/>
              <a:t>E</a:t>
            </a:r>
            <a:r>
              <a:rPr lang="en-US" sz="2200" dirty="0" smtClean="0"/>
              <a:t>ach car may be involved in more that one collision a year; and </a:t>
            </a:r>
          </a:p>
          <a:p>
            <a:pPr lvl="1" algn="just">
              <a:buFont typeface="Arial" pitchFamily="34" charset="0"/>
              <a:buChar char="•"/>
            </a:pPr>
            <a:r>
              <a:rPr lang="en-US" sz="2200" dirty="0"/>
              <a:t>T</a:t>
            </a:r>
            <a:r>
              <a:rPr lang="en-US" sz="2200" dirty="0" smtClean="0"/>
              <a:t>he physical damage may be partial or total .</a:t>
            </a:r>
          </a:p>
          <a:p>
            <a:pPr algn="just"/>
            <a:r>
              <a:rPr lang="en-US" sz="2200" dirty="0" smtClean="0"/>
              <a:t>Also assume prompt replacement of any car that goes out of service, thus reducing net income losses to a minimal level. A hypothetical probability distribution that might apply in this situation is shown below.</a:t>
            </a:r>
          </a:p>
          <a:p>
            <a:pPr algn="just"/>
            <a:endParaRPr lang="en-US" sz="2200" dirty="0"/>
          </a:p>
        </p:txBody>
      </p:sp>
      <p:sp>
        <p:nvSpPr>
          <p:cNvPr id="4" name="Slide Number Placeholder 3"/>
          <p:cNvSpPr>
            <a:spLocks noGrp="1"/>
          </p:cNvSpPr>
          <p:nvPr>
            <p:ph type="sldNum" sz="quarter" idx="12"/>
          </p:nvPr>
        </p:nvSpPr>
        <p:spPr/>
        <p:txBody>
          <a:bodyPr/>
          <a:lstStyle/>
          <a:p>
            <a:fld id="{16B243DA-A80A-4ED9-BEF0-8548F0DDAE70}" type="slidenum">
              <a:rPr lang="en-US" smtClean="0"/>
              <a:pPr/>
              <a:t>30</a:t>
            </a:fld>
            <a:endParaRPr lang="en-US"/>
          </a:p>
        </p:txBody>
      </p:sp>
    </p:spTree>
  </p:cSld>
  <p:clrMapOvr>
    <a:masterClrMapping/>
  </p:clrMapOvr>
  <p:transition>
    <p:newsflash/>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a:xfrm>
            <a:off x="152400" y="990600"/>
            <a:ext cx="8839200" cy="5016691"/>
          </a:xfrm>
        </p:spPr>
        <p:txBody>
          <a:bodyPr>
            <a:normAutofit/>
          </a:bodyPr>
          <a:lstStyle/>
          <a:p>
            <a:pPr>
              <a:buNone/>
            </a:pPr>
            <a:r>
              <a:rPr lang="en-US" u="sng" dirty="0" smtClean="0"/>
              <a:t>Total Dollar losses per year</a:t>
            </a:r>
            <a:r>
              <a:rPr lang="en-US" dirty="0" smtClean="0"/>
              <a:t>			        </a:t>
            </a:r>
            <a:r>
              <a:rPr lang="en-US" u="sng" dirty="0" smtClean="0"/>
              <a:t>Probability</a:t>
            </a:r>
          </a:p>
          <a:p>
            <a:pPr>
              <a:buNone/>
            </a:pPr>
            <a:r>
              <a:rPr lang="en-US" dirty="0" smtClean="0"/>
              <a:t>      Birr	          0					0.606</a:t>
            </a:r>
          </a:p>
          <a:p>
            <a:pPr>
              <a:buNone/>
            </a:pPr>
            <a:r>
              <a:rPr lang="en-US" dirty="0" smtClean="0"/>
              <a:t>			      500					0.273</a:t>
            </a:r>
          </a:p>
          <a:p>
            <a:pPr lvl="0">
              <a:buNone/>
            </a:pPr>
            <a:r>
              <a:rPr lang="en-US" dirty="0" smtClean="0"/>
              <a:t>			    1000					0.100</a:t>
            </a:r>
          </a:p>
          <a:p>
            <a:pPr lvl="0">
              <a:buNone/>
            </a:pPr>
            <a:r>
              <a:rPr lang="en-US" dirty="0" smtClean="0"/>
              <a:t>			    2000					0.015</a:t>
            </a:r>
          </a:p>
          <a:p>
            <a:pPr lvl="0">
              <a:buNone/>
            </a:pPr>
            <a:r>
              <a:rPr lang="en-US" dirty="0" smtClean="0"/>
              <a:t>			    5000	 </a:t>
            </a:r>
            <a:r>
              <a:rPr lang="en-US" sz="1800" dirty="0" smtClean="0"/>
              <a:t>(If this Loss is considered as severe)</a:t>
            </a:r>
            <a:r>
              <a:rPr lang="en-US" dirty="0" smtClean="0"/>
              <a:t>	0.003</a:t>
            </a:r>
          </a:p>
          <a:p>
            <a:pPr lvl="0">
              <a:buNone/>
            </a:pPr>
            <a:r>
              <a:rPr lang="en-US" dirty="0" smtClean="0"/>
              <a:t>			 10,000				0.002</a:t>
            </a:r>
          </a:p>
          <a:p>
            <a:pPr>
              <a:buNone/>
            </a:pPr>
            <a:r>
              <a:rPr lang="en-US" dirty="0" smtClean="0"/>
              <a:t>			 20,000				</a:t>
            </a:r>
            <a:r>
              <a:rPr lang="en-US" u="sng" dirty="0" smtClean="0"/>
              <a:t>0.001</a:t>
            </a:r>
            <a:endParaRPr lang="en-US" dirty="0" smtClean="0"/>
          </a:p>
          <a:p>
            <a:pPr>
              <a:buNone/>
            </a:pPr>
            <a:r>
              <a:rPr lang="en-US" dirty="0" smtClean="0"/>
              <a:t>								</a:t>
            </a:r>
            <a:r>
              <a:rPr lang="en-US" u="sng" dirty="0" smtClean="0"/>
              <a:t>1.000 </a:t>
            </a:r>
          </a:p>
          <a:p>
            <a:pPr>
              <a:buNone/>
            </a:pPr>
            <a:endParaRPr lang="en-US"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31</a:t>
            </a:fld>
            <a:endParaRPr lang="en-US"/>
          </a:p>
        </p:txBody>
      </p:sp>
    </p:spTree>
  </p:cSld>
  <p:clrMapOvr>
    <a:masterClrMapping/>
  </p:clrMapOvr>
  <p:transition>
    <p:newsflash/>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a:xfrm>
            <a:off x="228600" y="1219200"/>
            <a:ext cx="8686800" cy="3962400"/>
          </a:xfrm>
        </p:spPr>
        <p:txBody>
          <a:bodyPr>
            <a:normAutofit/>
          </a:bodyPr>
          <a:lstStyle/>
          <a:p>
            <a:pPr algn="just"/>
            <a:r>
              <a:rPr lang="en-US" sz="2400" dirty="0" smtClean="0"/>
              <a:t>If the risk manager can estimate accurately the probability distribution of the total dollar losses per year, s/he can obtain useful information concerning:</a:t>
            </a:r>
          </a:p>
          <a:p>
            <a:pPr marL="624078" lvl="0" indent="-514350" algn="just">
              <a:buFont typeface="+mj-lt"/>
              <a:buAutoNum type="alphaLcParenR"/>
            </a:pPr>
            <a:r>
              <a:rPr lang="en-US" sz="2400" dirty="0" smtClean="0"/>
              <a:t>The probability that the business will incur </a:t>
            </a:r>
            <a:r>
              <a:rPr lang="en-US" sz="2400" b="1" dirty="0" smtClean="0"/>
              <a:t>some dollar loss</a:t>
            </a:r>
            <a:r>
              <a:rPr lang="en-US" sz="2400" dirty="0" smtClean="0"/>
              <a:t>,</a:t>
            </a:r>
          </a:p>
          <a:p>
            <a:pPr marL="624078" lvl="0" indent="-514350" algn="just">
              <a:buFont typeface="+mj-lt"/>
              <a:buAutoNum type="alphaLcParenR"/>
            </a:pPr>
            <a:r>
              <a:rPr lang="en-US" sz="2400" dirty="0"/>
              <a:t>T</a:t>
            </a:r>
            <a:r>
              <a:rPr lang="en-US" sz="2400" dirty="0" smtClean="0"/>
              <a:t>he probability that </a:t>
            </a:r>
            <a:r>
              <a:rPr lang="en-US" sz="2400" b="1" dirty="0" smtClean="0"/>
              <a:t>“severe” losses </a:t>
            </a:r>
            <a:r>
              <a:rPr lang="en-US" sz="2400" dirty="0" smtClean="0"/>
              <a:t>will occur,</a:t>
            </a:r>
          </a:p>
          <a:p>
            <a:pPr marL="624078" lvl="0" indent="-514350" algn="just">
              <a:buFont typeface="+mj-lt"/>
              <a:buAutoNum type="alphaLcParenR"/>
            </a:pPr>
            <a:r>
              <a:rPr lang="en-US" sz="2400" dirty="0"/>
              <a:t>T</a:t>
            </a:r>
            <a:r>
              <a:rPr lang="en-US" sz="2400" dirty="0" smtClean="0"/>
              <a:t>he </a:t>
            </a:r>
            <a:r>
              <a:rPr lang="en-US" sz="2400" b="1" dirty="0" smtClean="0"/>
              <a:t>average loss </a:t>
            </a:r>
            <a:r>
              <a:rPr lang="en-US" sz="2400" dirty="0" smtClean="0"/>
              <a:t>per year, and</a:t>
            </a:r>
          </a:p>
          <a:p>
            <a:pPr marL="624078" lvl="0" indent="-514350" algn="just">
              <a:buFont typeface="+mj-lt"/>
              <a:buAutoNum type="alphaLcParenR"/>
            </a:pPr>
            <a:r>
              <a:rPr lang="en-US" sz="2400" dirty="0"/>
              <a:t>T</a:t>
            </a:r>
            <a:r>
              <a:rPr lang="en-US" sz="2400" dirty="0" smtClean="0"/>
              <a:t>he </a:t>
            </a:r>
            <a:r>
              <a:rPr lang="en-US" sz="2400" b="1" dirty="0" smtClean="0"/>
              <a:t>risk or variation </a:t>
            </a:r>
            <a:r>
              <a:rPr lang="en-US" sz="2400" dirty="0" smtClean="0"/>
              <a:t>in the possible results</a:t>
            </a:r>
          </a:p>
          <a:p>
            <a:pPr algn="just"/>
            <a:endParaRPr lang="en-US" sz="2400"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32</a:t>
            </a:fld>
            <a:endParaRPr lang="en-US"/>
          </a:p>
        </p:txBody>
      </p:sp>
    </p:spTree>
  </p:cSld>
  <p:clrMapOvr>
    <a:masterClrMapping/>
  </p:clrMapOvr>
  <p:transition>
    <p:newsflash/>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a:spLocks noGrp="1"/>
          </p:cNvSpPr>
          <p:nvPr>
            <p:ph type="title"/>
          </p:nvPr>
        </p:nvSpPr>
        <p:spPr>
          <a:xfrm>
            <a:off x="0" y="274638"/>
            <a:ext cx="8229600" cy="715962"/>
          </a:xfrm>
        </p:spPr>
        <p:txBody>
          <a:bodyPr>
            <a:normAutofit/>
          </a:bodyPr>
          <a:lstStyle/>
          <a:p>
            <a:r>
              <a:rPr lang="en-US" sz="2400" b="1" dirty="0" smtClean="0"/>
              <a:t>1. Total Dollar Losses Per Year </a:t>
            </a:r>
            <a:endParaRPr lang="en-US" sz="2400" b="1" dirty="0"/>
          </a:p>
        </p:txBody>
      </p:sp>
      <p:sp>
        <p:nvSpPr>
          <p:cNvPr id="2" name="Content Placeholder 1"/>
          <p:cNvSpPr>
            <a:spLocks noGrp="1"/>
          </p:cNvSpPr>
          <p:nvPr>
            <p:ph sz="quarter" idx="1"/>
          </p:nvPr>
        </p:nvSpPr>
        <p:spPr>
          <a:xfrm>
            <a:off x="304800" y="1219200"/>
            <a:ext cx="8610600" cy="4953000"/>
          </a:xfrm>
        </p:spPr>
        <p:txBody>
          <a:bodyPr>
            <a:normAutofit/>
          </a:bodyPr>
          <a:lstStyle/>
          <a:p>
            <a:pPr marL="457200" indent="-457200" algn="just">
              <a:buFont typeface="+mj-lt"/>
              <a:buAutoNum type="alphaLcParenR"/>
            </a:pPr>
            <a:r>
              <a:rPr lang="en-US" sz="2400" b="1" dirty="0"/>
              <a:t>The probability that the business will incur some dollar loss</a:t>
            </a:r>
            <a:r>
              <a:rPr lang="en-US" sz="2400" b="1" dirty="0" smtClean="0"/>
              <a:t> </a:t>
            </a:r>
          </a:p>
          <a:p>
            <a:pPr algn="just"/>
            <a:r>
              <a:rPr lang="en-US" sz="2400" dirty="0" smtClean="0"/>
              <a:t>Given the above distribution, the probability that the business will suffer no dollar loss is almost 0.61 (0.606). </a:t>
            </a:r>
          </a:p>
          <a:p>
            <a:pPr algn="just"/>
            <a:r>
              <a:rPr lang="en-US" sz="2400" dirty="0" smtClean="0"/>
              <a:t>Because the business must suffer either </a:t>
            </a:r>
            <a:r>
              <a:rPr lang="en-US" sz="2400" b="1" dirty="0" smtClean="0"/>
              <a:t>no loss or some loss</a:t>
            </a:r>
            <a:r>
              <a:rPr lang="en-US" sz="2400" dirty="0" smtClean="0"/>
              <a:t>. </a:t>
            </a:r>
          </a:p>
          <a:p>
            <a:pPr algn="just"/>
            <a:r>
              <a:rPr lang="en-US" sz="2400" dirty="0" smtClean="0"/>
              <a:t>The sum of the probabilities of </a:t>
            </a:r>
            <a:r>
              <a:rPr lang="en-US" sz="2400" b="1" dirty="0" smtClean="0"/>
              <a:t>no loss and some loss must equal 1</a:t>
            </a:r>
            <a:r>
              <a:rPr lang="en-US" sz="2400" dirty="0" smtClean="0"/>
              <a:t>. Consequently, the probability of some loss is equal to about 1-0.61=0.39.</a:t>
            </a:r>
          </a:p>
          <a:p>
            <a:pPr algn="just"/>
            <a:r>
              <a:rPr lang="en-US" sz="2400" dirty="0" smtClean="0"/>
              <a:t>An alternative way to determine the probability of some loss is to sum the probability for each of the possible total dollar losses: </a:t>
            </a:r>
          </a:p>
          <a:p>
            <a:pPr lvl="2" algn="just"/>
            <a:r>
              <a:rPr lang="en-US" sz="2400" dirty="0" smtClean="0"/>
              <a:t>i.e., 0.273+0.100+0.015+0.003+0.001=0.3941(1-0.606=0.394)</a:t>
            </a:r>
          </a:p>
        </p:txBody>
      </p:sp>
      <p:sp>
        <p:nvSpPr>
          <p:cNvPr id="5" name="Slide Number Placeholder 4"/>
          <p:cNvSpPr>
            <a:spLocks noGrp="1"/>
          </p:cNvSpPr>
          <p:nvPr>
            <p:ph type="sldNum" sz="quarter" idx="12"/>
          </p:nvPr>
        </p:nvSpPr>
        <p:spPr/>
        <p:txBody>
          <a:bodyPr/>
          <a:lstStyle/>
          <a:p>
            <a:fld id="{16B243DA-A80A-4ED9-BEF0-8548F0DDAE70}" type="slidenum">
              <a:rPr lang="en-US" smtClean="0"/>
              <a:pPr/>
              <a:t>33</a:t>
            </a:fld>
            <a:endParaRPr lang="en-US"/>
          </a:p>
        </p:txBody>
      </p:sp>
    </p:spTree>
  </p:cSld>
  <p:clrMapOvr>
    <a:masterClrMapping/>
  </p:clrMapOvr>
  <p:transition>
    <p:newsflash/>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a:spLocks noGrp="1"/>
          </p:cNvSpPr>
          <p:nvPr>
            <p:ph type="title"/>
          </p:nvPr>
        </p:nvSpPr>
        <p:spPr>
          <a:xfrm>
            <a:off x="0" y="274638"/>
            <a:ext cx="8229600" cy="715962"/>
          </a:xfrm>
        </p:spPr>
        <p:txBody>
          <a:bodyPr>
            <a:normAutofit/>
          </a:bodyPr>
          <a:lstStyle/>
          <a:p>
            <a:r>
              <a:rPr lang="en-US" sz="2400" b="1" dirty="0" smtClean="0"/>
              <a:t>1. Total Dollar Losses Per Year (Cont…)</a:t>
            </a:r>
            <a:endParaRPr lang="en-US" sz="2400" b="1" dirty="0"/>
          </a:p>
        </p:txBody>
      </p:sp>
      <p:sp>
        <p:nvSpPr>
          <p:cNvPr id="2" name="Content Placeholder 1"/>
          <p:cNvSpPr>
            <a:spLocks noGrp="1"/>
          </p:cNvSpPr>
          <p:nvPr>
            <p:ph sz="quarter" idx="1"/>
          </p:nvPr>
        </p:nvSpPr>
        <p:spPr>
          <a:xfrm>
            <a:off x="152400" y="1066801"/>
            <a:ext cx="8839200" cy="4038600"/>
          </a:xfrm>
        </p:spPr>
        <p:txBody>
          <a:bodyPr>
            <a:normAutofit/>
          </a:bodyPr>
          <a:lstStyle/>
          <a:p>
            <a:pPr marL="0" indent="0" algn="just">
              <a:buNone/>
            </a:pPr>
            <a:r>
              <a:rPr lang="en-US" sz="2400" b="1" dirty="0" smtClean="0"/>
              <a:t>b</a:t>
            </a:r>
            <a:r>
              <a:rPr lang="en-US" sz="2400" b="1" dirty="0"/>
              <a:t>). The probability that “severe” losses will occur</a:t>
            </a:r>
            <a:endParaRPr lang="en-US" sz="2400" b="1" dirty="0" smtClean="0"/>
          </a:p>
          <a:p>
            <a:pPr algn="just">
              <a:buFont typeface="Arial" pitchFamily="34" charset="0"/>
              <a:buChar char="•"/>
            </a:pPr>
            <a:r>
              <a:rPr lang="en-US" sz="2400" dirty="0" smtClean="0"/>
              <a:t>The potential severity of the total dollar losses can be measured by stating the probability that the total losses will exceed various values. For example, the risk manager may be interested in the probability that the dollar losses will equal or exceed 5,000 Birr. These probabilities can be calculated for each of the values in which the risk manager is interested and for all higher values. For example, the probability that the dollar losses will equal or exceed birr 5000 is equal to 0.003+00.002+0.001=0.006.</a:t>
            </a:r>
          </a:p>
          <a:p>
            <a:pPr algn="just"/>
            <a:endParaRPr lang="en-US" sz="2400"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34</a:t>
            </a:fld>
            <a:endParaRPr lang="en-US"/>
          </a:p>
        </p:txBody>
      </p:sp>
    </p:spTree>
  </p:cSld>
  <p:clrMapOvr>
    <a:masterClrMapping/>
  </p:clrMapOvr>
  <p:transition>
    <p:newsflash/>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a:spLocks noGrp="1"/>
          </p:cNvSpPr>
          <p:nvPr>
            <p:ph type="title"/>
          </p:nvPr>
        </p:nvSpPr>
        <p:spPr>
          <a:xfrm>
            <a:off x="0" y="274638"/>
            <a:ext cx="8229600" cy="715962"/>
          </a:xfrm>
        </p:spPr>
        <p:txBody>
          <a:bodyPr>
            <a:normAutofit/>
          </a:bodyPr>
          <a:lstStyle/>
          <a:p>
            <a:r>
              <a:rPr lang="en-US" sz="2400" b="1" dirty="0" smtClean="0"/>
              <a:t>1. Total Dollar Losses Per Year (Cont…)</a:t>
            </a:r>
            <a:endParaRPr lang="en-US" sz="2400" b="1" dirty="0"/>
          </a:p>
        </p:txBody>
      </p:sp>
      <p:sp>
        <p:nvSpPr>
          <p:cNvPr id="2" name="Content Placeholder 1"/>
          <p:cNvSpPr>
            <a:spLocks noGrp="1"/>
          </p:cNvSpPr>
          <p:nvPr>
            <p:ph sz="quarter" idx="1"/>
          </p:nvPr>
        </p:nvSpPr>
        <p:spPr>
          <a:xfrm>
            <a:off x="152400" y="1030512"/>
            <a:ext cx="8839200" cy="5257800"/>
          </a:xfrm>
        </p:spPr>
        <p:txBody>
          <a:bodyPr>
            <a:noAutofit/>
          </a:bodyPr>
          <a:lstStyle/>
          <a:p>
            <a:pPr marL="0" indent="0" algn="just">
              <a:buNone/>
            </a:pPr>
            <a:r>
              <a:rPr lang="en-US" sz="2400" b="1" dirty="0" smtClean="0"/>
              <a:t>C) </a:t>
            </a:r>
            <a:r>
              <a:rPr lang="en-US" sz="2400" b="1" dirty="0"/>
              <a:t>The average loss per year</a:t>
            </a:r>
            <a:endParaRPr lang="en-US" sz="2400" b="1" dirty="0" smtClean="0"/>
          </a:p>
          <a:p>
            <a:pPr algn="just"/>
            <a:r>
              <a:rPr lang="en-US" sz="2300" dirty="0" smtClean="0"/>
              <a:t>Another extremely useful measure that reflects both loss frequency and loss severity is the expected total dollar loss or the average annual dollar loss in the long run. Because the probability above represent the proportion of times each dollar loss is expected to occur in the long run, the expected loss can be obtained by summing the products formed by multiplying each possible outcome by the probability of its occurrence; i.e., 0(0.606)+500(0.273)+1000(0.100)+2000(0.015)+5000(0.003)+10,00(0.002)+20,000(0.001)=321.5 Birr. This measure indicates the average annual dollar loss the business will sustain in the long run if it retains this exposure.</a:t>
            </a:r>
          </a:p>
          <a:p>
            <a:pPr algn="just"/>
            <a:r>
              <a:rPr lang="en-US" sz="2300" dirty="0" smtClean="0"/>
              <a:t>136.5+ 100+ 30+ 15+20+20= 321.5</a:t>
            </a:r>
            <a:endParaRPr lang="en-US" sz="2300"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35</a:t>
            </a:fld>
            <a:endParaRPr lang="en-US"/>
          </a:p>
        </p:txBody>
      </p:sp>
    </p:spTree>
  </p:cSld>
  <p:clrMapOvr>
    <a:masterClrMapping/>
  </p:clrMapOvr>
  <p:transition>
    <p:newsflash/>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a:spLocks noGrp="1"/>
          </p:cNvSpPr>
          <p:nvPr>
            <p:ph type="title"/>
          </p:nvPr>
        </p:nvSpPr>
        <p:spPr>
          <a:xfrm>
            <a:off x="0" y="274638"/>
            <a:ext cx="8229600" cy="715962"/>
          </a:xfrm>
        </p:spPr>
        <p:txBody>
          <a:bodyPr>
            <a:normAutofit/>
          </a:bodyPr>
          <a:lstStyle/>
          <a:p>
            <a:r>
              <a:rPr lang="en-US" sz="2400" b="1" dirty="0" smtClean="0"/>
              <a:t>1. Total Dollar Losses Per Year (Cont…)</a:t>
            </a:r>
            <a:endParaRPr lang="en-US" sz="2400" b="1" dirty="0"/>
          </a:p>
        </p:txBody>
      </p:sp>
      <mc:AlternateContent xmlns:mc="http://schemas.openxmlformats.org/markup-compatibility/2006" xmlns:a14="http://schemas.microsoft.com/office/drawing/2010/main">
        <mc:Choice Requires="a14">
          <p:sp>
            <p:nvSpPr>
              <p:cNvPr id="2" name="Content Placeholder 1"/>
              <p:cNvSpPr>
                <a:spLocks noGrp="1"/>
              </p:cNvSpPr>
              <p:nvPr>
                <p:ph sz="quarter" idx="1"/>
              </p:nvPr>
            </p:nvSpPr>
            <p:spPr>
              <a:xfrm>
                <a:off x="152400" y="1143000"/>
                <a:ext cx="8839200" cy="5105399"/>
              </a:xfrm>
            </p:spPr>
            <p:txBody>
              <a:bodyPr>
                <a:noAutofit/>
              </a:bodyPr>
              <a:lstStyle/>
              <a:p>
                <a:pPr marL="0" lvl="0" indent="0" algn="just">
                  <a:buNone/>
                </a:pPr>
                <a:r>
                  <a:rPr lang="en-US" sz="2400" b="1" dirty="0" smtClean="0"/>
                  <a:t>d) The risk or variation in the possible results</a:t>
                </a:r>
              </a:p>
              <a:p>
                <a:pPr algn="just"/>
                <a:r>
                  <a:rPr lang="en-US" sz="2400" dirty="0" smtClean="0"/>
                  <a:t>Up to this point, no yardstick has been suggested for measuring risk but its relationship to the variation in the probability distribution has been noted. Statisticians measure this variation in several ways. </a:t>
                </a:r>
                <a:r>
                  <a:rPr lang="en-US" sz="2400" b="1" dirty="0" smtClean="0"/>
                  <a:t>One of the most popular yardsticks for measuring the dispersion around the expected values is the standard deviation</a:t>
                </a:r>
                <a:r>
                  <a:rPr lang="en-US" sz="2400" dirty="0" smtClean="0"/>
                  <a:t>. The standard deviation is obtained by subtracting the average value from each possible value of the variable, squaring the difference, multiplying each squared difference by probability that the variable will assume the value involved, summing the resulting products, and taking the square root of the sum.</a:t>
                </a:r>
              </a:p>
              <a:p>
                <a:pPr algn="just"/>
                <a:r>
                  <a:rPr lang="en-US" sz="2400" dirty="0" smtClean="0"/>
                  <a:t>Standard Deviation= </a:t>
                </a:r>
                <a14:m>
                  <m:oMath xmlns:m="http://schemas.openxmlformats.org/officeDocument/2006/math">
                    <m:r>
                      <m:rPr>
                        <m:sty m:val="p"/>
                      </m:rPr>
                      <a:rPr lang="el-GR" sz="2400" i="1" smtClean="0">
                        <a:latin typeface="Cambria Math"/>
                        <a:ea typeface="Cambria Math"/>
                      </a:rPr>
                      <m:t>Σ</m:t>
                    </m:r>
                  </m:oMath>
                </a14:m>
                <a:r>
                  <a:rPr lang="en-US" sz="2400" dirty="0" smtClean="0"/>
                  <a:t>(Value- Average Value)</a:t>
                </a:r>
                <a:r>
                  <a:rPr lang="en-US" sz="2400" baseline="30000" dirty="0" smtClean="0"/>
                  <a:t>2</a:t>
                </a:r>
                <a:r>
                  <a:rPr lang="en-US" sz="2400" dirty="0" smtClean="0"/>
                  <a:t> x Probability, and taking the square root of the sum.</a:t>
                </a:r>
              </a:p>
              <a:p>
                <a:pPr algn="just"/>
                <a:endParaRPr lang="en-US" sz="2400" dirty="0"/>
              </a:p>
            </p:txBody>
          </p:sp>
        </mc:Choice>
        <mc:Fallback xmlns="">
          <p:sp>
            <p:nvSpPr>
              <p:cNvPr id="2" name="Content Placeholder 1"/>
              <p:cNvSpPr>
                <a:spLocks noGrp="1" noRot="1" noChangeAspect="1" noMove="1" noResize="1" noEditPoints="1" noAdjustHandles="1" noChangeArrowheads="1" noChangeShapeType="1" noTextEdit="1"/>
              </p:cNvSpPr>
              <p:nvPr>
                <p:ph sz="quarter" idx="1"/>
              </p:nvPr>
            </p:nvSpPr>
            <p:spPr>
              <a:xfrm>
                <a:off x="152400" y="1143000"/>
                <a:ext cx="8839200" cy="5105399"/>
              </a:xfrm>
              <a:blipFill rotWithShape="1">
                <a:blip r:embed="rId2"/>
                <a:stretch>
                  <a:fillRect l="-1034" t="-956" r="-1034"/>
                </a:stretch>
              </a:blipFill>
            </p:spPr>
            <p:txBody>
              <a:bodyPr/>
              <a:lstStyle/>
              <a:p>
                <a:r>
                  <a:rPr lang="en-US">
                    <a:noFill/>
                  </a:rPr>
                  <a:t> </a:t>
                </a:r>
              </a:p>
            </p:txBody>
          </p:sp>
        </mc:Fallback>
      </mc:AlternateContent>
      <p:sp>
        <p:nvSpPr>
          <p:cNvPr id="5" name="Slide Number Placeholder 4"/>
          <p:cNvSpPr>
            <a:spLocks noGrp="1"/>
          </p:cNvSpPr>
          <p:nvPr>
            <p:ph type="sldNum" sz="quarter" idx="12"/>
          </p:nvPr>
        </p:nvSpPr>
        <p:spPr/>
        <p:txBody>
          <a:bodyPr/>
          <a:lstStyle/>
          <a:p>
            <a:fld id="{16B243DA-A80A-4ED9-BEF0-8548F0DDAE70}" type="slidenum">
              <a:rPr lang="en-US" smtClean="0"/>
              <a:pPr/>
              <a:t>36</a:t>
            </a:fld>
            <a:endParaRPr lang="en-US"/>
          </a:p>
        </p:txBody>
      </p:sp>
    </p:spTree>
  </p:cSld>
  <p:clrMapOvr>
    <a:masterClrMapping/>
  </p:clrMapOvr>
  <p:transition>
    <p:newsflash/>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14400" y="228600"/>
            <a:ext cx="7772400" cy="533400"/>
          </a:xfrm>
        </p:spPr>
        <p:txBody>
          <a:bodyPr>
            <a:normAutofit fontScale="90000"/>
          </a:bodyPr>
          <a:lstStyle/>
          <a:p>
            <a:r>
              <a:rPr lang="en-US" sz="1800" b="1" dirty="0" smtClean="0"/>
              <a:t>The Standard deviation for the example given above is calculated as follows:</a:t>
            </a:r>
            <a:br>
              <a:rPr lang="en-US" sz="1800" b="1" dirty="0" smtClean="0"/>
            </a:br>
            <a:endParaRPr lang="en-US" sz="1800" b="1"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3778624047"/>
              </p:ext>
            </p:extLst>
          </p:nvPr>
        </p:nvGraphicFramePr>
        <p:xfrm>
          <a:off x="228600" y="685800"/>
          <a:ext cx="8610600" cy="3469640"/>
        </p:xfrm>
        <a:graphic>
          <a:graphicData uri="http://schemas.openxmlformats.org/drawingml/2006/table">
            <a:tbl>
              <a:tblPr firstRow="1" bandRow="1">
                <a:tableStyleId>{5C22544A-7EE6-4342-B048-85BDC9FD1C3A}</a:tableStyleId>
              </a:tblPr>
              <a:tblGrid>
                <a:gridCol w="1722120"/>
                <a:gridCol w="1722120"/>
                <a:gridCol w="1722120"/>
                <a:gridCol w="1722120"/>
                <a:gridCol w="1722120"/>
              </a:tblGrid>
              <a:tr h="370840">
                <a:tc>
                  <a:txBody>
                    <a:bodyPr/>
                    <a:lstStyle/>
                    <a:p>
                      <a:pPr marL="0" marR="0" algn="just">
                        <a:lnSpc>
                          <a:spcPct val="150000"/>
                        </a:lnSpc>
                        <a:spcBef>
                          <a:spcPts val="0"/>
                        </a:spcBef>
                        <a:spcAft>
                          <a:spcPts val="0"/>
                        </a:spcAft>
                      </a:pPr>
                      <a:r>
                        <a:rPr lang="en-US" sz="1100" dirty="0">
                          <a:latin typeface="Times New Roman"/>
                          <a:ea typeface="Times New Roman"/>
                        </a:rPr>
                        <a:t>(1)</a:t>
                      </a:r>
                      <a:endParaRPr lang="en-US" sz="1200" dirty="0">
                        <a:latin typeface="Times New Roman"/>
                        <a:ea typeface="Times New Roman"/>
                      </a:endParaRPr>
                    </a:p>
                    <a:p>
                      <a:pPr marL="0" marR="0" algn="just">
                        <a:lnSpc>
                          <a:spcPct val="150000"/>
                        </a:lnSpc>
                        <a:spcBef>
                          <a:spcPts val="0"/>
                        </a:spcBef>
                        <a:spcAft>
                          <a:spcPts val="0"/>
                        </a:spcAft>
                      </a:pPr>
                      <a:r>
                        <a:rPr lang="en-US" sz="1100" dirty="0">
                          <a:latin typeface="Times New Roman"/>
                          <a:ea typeface="Times New Roman"/>
                        </a:rPr>
                        <a:t>Value</a:t>
                      </a:r>
                      <a:endParaRPr lang="en-US" sz="1200" dirty="0">
                        <a:latin typeface="Times New Roman"/>
                        <a:ea typeface="Times New Roman"/>
                      </a:endParaRPr>
                    </a:p>
                  </a:txBody>
                  <a:tcPr marL="68580" marR="68580" marT="0" marB="0"/>
                </a:tc>
                <a:tc>
                  <a:txBody>
                    <a:bodyPr/>
                    <a:lstStyle/>
                    <a:p>
                      <a:pPr marL="0" marR="0" algn="just">
                        <a:lnSpc>
                          <a:spcPct val="150000"/>
                        </a:lnSpc>
                        <a:spcBef>
                          <a:spcPts val="0"/>
                        </a:spcBef>
                        <a:spcAft>
                          <a:spcPts val="0"/>
                        </a:spcAft>
                      </a:pPr>
                      <a:r>
                        <a:rPr lang="en-US" sz="1100" dirty="0">
                          <a:latin typeface="Times New Roman"/>
                          <a:ea typeface="Times New Roman"/>
                        </a:rPr>
                        <a:t>(2</a:t>
                      </a:r>
                      <a:r>
                        <a:rPr lang="en-US" sz="1100" dirty="0" smtClean="0">
                          <a:latin typeface="Times New Roman"/>
                          <a:ea typeface="Times New Roman"/>
                        </a:rPr>
                        <a:t>) </a:t>
                      </a:r>
                      <a:endParaRPr lang="en-US" sz="1200" dirty="0">
                        <a:latin typeface="Times New Roman"/>
                        <a:ea typeface="Times New Roman"/>
                      </a:endParaRPr>
                    </a:p>
                    <a:p>
                      <a:pPr marL="0" marR="0" algn="just">
                        <a:lnSpc>
                          <a:spcPct val="150000"/>
                        </a:lnSpc>
                        <a:spcBef>
                          <a:spcPts val="0"/>
                        </a:spcBef>
                        <a:spcAft>
                          <a:spcPts val="0"/>
                        </a:spcAft>
                      </a:pPr>
                      <a:r>
                        <a:rPr lang="en-US" sz="1100" dirty="0">
                          <a:latin typeface="Times New Roman"/>
                          <a:ea typeface="Times New Roman"/>
                        </a:rPr>
                        <a:t>Value-average</a:t>
                      </a:r>
                      <a:endParaRPr lang="en-US" sz="1200" dirty="0">
                        <a:latin typeface="Times New Roman"/>
                        <a:ea typeface="Times New Roman"/>
                      </a:endParaRPr>
                    </a:p>
                  </a:txBody>
                  <a:tcPr marL="68580" marR="68580" marT="0" marB="0"/>
                </a:tc>
                <a:tc>
                  <a:txBody>
                    <a:bodyPr/>
                    <a:lstStyle/>
                    <a:p>
                      <a:pPr marL="0" marR="0" algn="just">
                        <a:lnSpc>
                          <a:spcPct val="150000"/>
                        </a:lnSpc>
                        <a:spcBef>
                          <a:spcPts val="0"/>
                        </a:spcBef>
                        <a:spcAft>
                          <a:spcPts val="0"/>
                        </a:spcAft>
                      </a:pPr>
                      <a:r>
                        <a:rPr lang="en-US" sz="1100" dirty="0">
                          <a:latin typeface="Times New Roman"/>
                          <a:ea typeface="Times New Roman"/>
                        </a:rPr>
                        <a:t>(3</a:t>
                      </a:r>
                      <a:r>
                        <a:rPr lang="en-US" sz="1100" dirty="0" smtClean="0">
                          <a:latin typeface="Times New Roman"/>
                          <a:ea typeface="Times New Roman"/>
                        </a:rPr>
                        <a:t>)= (1-2)</a:t>
                      </a:r>
                      <a:r>
                        <a:rPr lang="en-US" sz="1100" baseline="30000" dirty="0" smtClean="0">
                          <a:latin typeface="Times New Roman"/>
                          <a:ea typeface="Times New Roman"/>
                        </a:rPr>
                        <a:t>2</a:t>
                      </a:r>
                      <a:endParaRPr lang="en-US" sz="1200" baseline="30000" dirty="0">
                        <a:latin typeface="Times New Roman"/>
                        <a:ea typeface="Times New Roman"/>
                      </a:endParaRPr>
                    </a:p>
                    <a:p>
                      <a:pPr marL="0" marR="0" algn="just">
                        <a:lnSpc>
                          <a:spcPct val="150000"/>
                        </a:lnSpc>
                        <a:spcBef>
                          <a:spcPts val="0"/>
                        </a:spcBef>
                        <a:spcAft>
                          <a:spcPts val="0"/>
                        </a:spcAft>
                      </a:pPr>
                      <a:r>
                        <a:rPr lang="en-US" sz="1100" dirty="0">
                          <a:latin typeface="Times New Roman"/>
                          <a:ea typeface="Times New Roman"/>
                        </a:rPr>
                        <a:t>(Value-average)</a:t>
                      </a:r>
                      <a:r>
                        <a:rPr lang="en-US" sz="1100" baseline="30000" dirty="0">
                          <a:latin typeface="Times New Roman"/>
                          <a:ea typeface="Times New Roman"/>
                        </a:rPr>
                        <a:t>2</a:t>
                      </a:r>
                      <a:endParaRPr lang="en-US" sz="1200" dirty="0">
                        <a:latin typeface="Times New Roman"/>
                        <a:ea typeface="Times New Roman"/>
                      </a:endParaRPr>
                    </a:p>
                  </a:txBody>
                  <a:tcPr marL="68580" marR="68580" marT="0" marB="0"/>
                </a:tc>
                <a:tc>
                  <a:txBody>
                    <a:bodyPr/>
                    <a:lstStyle/>
                    <a:p>
                      <a:pPr marL="0" marR="0" algn="just">
                        <a:lnSpc>
                          <a:spcPct val="150000"/>
                        </a:lnSpc>
                        <a:spcBef>
                          <a:spcPts val="0"/>
                        </a:spcBef>
                        <a:spcAft>
                          <a:spcPts val="0"/>
                        </a:spcAft>
                      </a:pPr>
                      <a:r>
                        <a:rPr lang="en-US" sz="1100">
                          <a:latin typeface="Times New Roman"/>
                          <a:ea typeface="Times New Roman"/>
                        </a:rPr>
                        <a:t>(4)</a:t>
                      </a:r>
                      <a:endParaRPr lang="en-US" sz="1200">
                        <a:latin typeface="Times New Roman"/>
                        <a:ea typeface="Times New Roman"/>
                      </a:endParaRPr>
                    </a:p>
                    <a:p>
                      <a:pPr marL="0" marR="0" algn="just">
                        <a:lnSpc>
                          <a:spcPct val="150000"/>
                        </a:lnSpc>
                        <a:spcBef>
                          <a:spcPts val="0"/>
                        </a:spcBef>
                        <a:spcAft>
                          <a:spcPts val="0"/>
                        </a:spcAft>
                      </a:pPr>
                      <a:r>
                        <a:rPr lang="en-US" sz="1100">
                          <a:latin typeface="Times New Roman"/>
                          <a:ea typeface="Times New Roman"/>
                        </a:rPr>
                        <a:t>Probability </a:t>
                      </a:r>
                      <a:endParaRPr lang="en-US" sz="1200">
                        <a:latin typeface="Times New Roman"/>
                        <a:ea typeface="Times New Roman"/>
                      </a:endParaRPr>
                    </a:p>
                  </a:txBody>
                  <a:tcPr marL="68580" marR="68580" marT="0" marB="0"/>
                </a:tc>
                <a:tc>
                  <a:txBody>
                    <a:bodyPr/>
                    <a:lstStyle/>
                    <a:p>
                      <a:pPr marL="0" marR="0" algn="just">
                        <a:lnSpc>
                          <a:spcPct val="150000"/>
                        </a:lnSpc>
                        <a:spcBef>
                          <a:spcPts val="0"/>
                        </a:spcBef>
                        <a:spcAft>
                          <a:spcPts val="0"/>
                        </a:spcAft>
                      </a:pPr>
                      <a:r>
                        <a:rPr lang="en-US" sz="1100" dirty="0" smtClean="0">
                          <a:latin typeface="Times New Roman"/>
                          <a:ea typeface="Times New Roman"/>
                        </a:rPr>
                        <a:t>(5)=3x4</a:t>
                      </a:r>
                      <a:endParaRPr lang="en-US" sz="1200" dirty="0">
                        <a:latin typeface="Times New Roman"/>
                        <a:ea typeface="Times New Roman"/>
                      </a:endParaRPr>
                    </a:p>
                  </a:txBody>
                  <a:tcPr marL="68580" marR="68580" marT="0" marB="0"/>
                </a:tc>
              </a:tr>
              <a:tr h="370840">
                <a:tc>
                  <a:txBody>
                    <a:bodyPr/>
                    <a:lstStyle/>
                    <a:p>
                      <a:r>
                        <a:rPr kumimoji="0" lang="en-US" sz="1800" kern="1200" dirty="0" smtClean="0">
                          <a:solidFill>
                            <a:schemeClr val="dk1"/>
                          </a:solidFill>
                          <a:latin typeface="+mn-lt"/>
                          <a:ea typeface="+mn-ea"/>
                          <a:cs typeface="+mn-cs"/>
                        </a:rPr>
                        <a:t>$0</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n-lt"/>
                          <a:ea typeface="+mn-ea"/>
                          <a:cs typeface="+mn-cs"/>
                        </a:rPr>
                        <a:t>0-321</a:t>
                      </a:r>
                    </a:p>
                  </a:txBody>
                  <a:tcPr/>
                </a:tc>
                <a:tc>
                  <a:txBody>
                    <a:bodyPr/>
                    <a:lstStyle/>
                    <a:p>
                      <a:r>
                        <a:rPr kumimoji="0" lang="en-US" sz="1800" kern="1200" smtClean="0">
                          <a:solidFill>
                            <a:schemeClr val="dk1"/>
                          </a:solidFill>
                          <a:latin typeface="+mn-lt"/>
                          <a:ea typeface="+mn-ea"/>
                          <a:cs typeface="+mn-cs"/>
                        </a:rPr>
                        <a:t>$(-321)</a:t>
                      </a:r>
                      <a:r>
                        <a:rPr kumimoji="0" lang="en-US" sz="1800" kern="1200" baseline="30000" smtClean="0">
                          <a:solidFill>
                            <a:schemeClr val="dk1"/>
                          </a:solidFill>
                          <a:latin typeface="+mn-lt"/>
                          <a:ea typeface="+mn-ea"/>
                          <a:cs typeface="+mn-cs"/>
                        </a:rPr>
                        <a:t>2</a:t>
                      </a:r>
                      <a:endParaRPr kumimoji="0" lang="en-US" sz="1800" kern="1200" dirty="0" smtClean="0">
                        <a:solidFill>
                          <a:schemeClr val="dk1"/>
                        </a:solidFill>
                        <a:latin typeface="+mn-lt"/>
                        <a:ea typeface="+mn-ea"/>
                        <a:cs typeface="+mn-cs"/>
                      </a:endParaRPr>
                    </a:p>
                  </a:txBody>
                  <a:tcPr/>
                </a:tc>
                <a:tc>
                  <a:txBody>
                    <a:bodyPr/>
                    <a:lstStyle/>
                    <a:p>
                      <a:r>
                        <a:rPr kumimoji="0" lang="en-US" sz="1800" kern="1200" dirty="0" smtClean="0">
                          <a:solidFill>
                            <a:schemeClr val="dk1"/>
                          </a:solidFill>
                          <a:latin typeface="+mn-lt"/>
                          <a:ea typeface="+mn-ea"/>
                          <a:cs typeface="+mn-cs"/>
                        </a:rPr>
                        <a:t>0.606</a:t>
                      </a:r>
                    </a:p>
                  </a:txBody>
                  <a:tcPr/>
                </a:tc>
                <a:tc>
                  <a:txBody>
                    <a:bodyPr/>
                    <a:lstStyle/>
                    <a:p>
                      <a:r>
                        <a:rPr kumimoji="0" lang="en-US" sz="1800" kern="1200" dirty="0" smtClean="0">
                          <a:solidFill>
                            <a:schemeClr val="dk1"/>
                          </a:solidFill>
                          <a:latin typeface="+mn-lt"/>
                          <a:ea typeface="+mn-ea"/>
                          <a:cs typeface="+mn-cs"/>
                        </a:rPr>
                        <a:t>62,443</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n-lt"/>
                          <a:ea typeface="+mn-ea"/>
                          <a:cs typeface="+mn-cs"/>
                        </a:rPr>
                        <a:t>500</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n-lt"/>
                          <a:ea typeface="+mn-ea"/>
                          <a:cs typeface="+mn-cs"/>
                        </a:rPr>
                        <a:t>500-321</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kern="1200" smtClean="0">
                          <a:solidFill>
                            <a:schemeClr val="dk1"/>
                          </a:solidFill>
                          <a:latin typeface="+mn-lt"/>
                          <a:ea typeface="+mn-ea"/>
                          <a:cs typeface="+mn-cs"/>
                        </a:rPr>
                        <a:t>(179)</a:t>
                      </a:r>
                      <a:r>
                        <a:rPr kumimoji="0" lang="en-US" sz="1800" kern="1200" baseline="30000" smtClean="0">
                          <a:solidFill>
                            <a:schemeClr val="dk1"/>
                          </a:solidFill>
                          <a:latin typeface="+mn-lt"/>
                          <a:ea typeface="+mn-ea"/>
                          <a:cs typeface="+mn-cs"/>
                        </a:rPr>
                        <a:t> 2</a:t>
                      </a:r>
                      <a:endParaRPr kumimoji="0" lang="en-US" sz="1800" kern="120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n-lt"/>
                          <a:ea typeface="+mn-ea"/>
                          <a:cs typeface="+mn-cs"/>
                        </a:rPr>
                        <a:t>0.273</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n-lt"/>
                          <a:ea typeface="+mn-ea"/>
                          <a:cs typeface="+mn-cs"/>
                        </a:rPr>
                        <a:t>8,747</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n-lt"/>
                          <a:ea typeface="+mn-ea"/>
                          <a:cs typeface="+mn-cs"/>
                        </a:rPr>
                        <a:t>1000</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n-lt"/>
                          <a:ea typeface="+mn-ea"/>
                          <a:cs typeface="+mn-cs"/>
                        </a:rPr>
                        <a:t>1000-321</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n-lt"/>
                          <a:ea typeface="+mn-ea"/>
                          <a:cs typeface="+mn-cs"/>
                        </a:rPr>
                        <a:t>(679)</a:t>
                      </a:r>
                      <a:r>
                        <a:rPr kumimoji="0" lang="en-US" sz="1800" kern="1200" baseline="30000" dirty="0" smtClean="0">
                          <a:solidFill>
                            <a:schemeClr val="dk1"/>
                          </a:solidFill>
                          <a:latin typeface="+mn-lt"/>
                          <a:ea typeface="+mn-ea"/>
                          <a:cs typeface="+mn-cs"/>
                        </a:rPr>
                        <a:t> 2</a:t>
                      </a:r>
                      <a:endParaRPr kumimoji="0" lang="en-US" sz="1800" kern="120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n-lt"/>
                          <a:ea typeface="+mn-ea"/>
                          <a:cs typeface="+mn-cs"/>
                        </a:rPr>
                        <a:t>0.100</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n-lt"/>
                          <a:ea typeface="+mn-ea"/>
                          <a:cs typeface="+mn-cs"/>
                        </a:rPr>
                        <a:t>46,104</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n-lt"/>
                          <a:ea typeface="+mn-ea"/>
                          <a:cs typeface="+mn-cs"/>
                        </a:rPr>
                        <a:t>2000</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n-lt"/>
                          <a:ea typeface="+mn-ea"/>
                          <a:cs typeface="+mn-cs"/>
                        </a:rPr>
                        <a:t>2000-321</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n-lt"/>
                          <a:ea typeface="+mn-ea"/>
                          <a:cs typeface="+mn-cs"/>
                        </a:rPr>
                        <a:t>(1679)</a:t>
                      </a:r>
                      <a:r>
                        <a:rPr kumimoji="0" lang="en-US" sz="1800" kern="1200" baseline="30000" dirty="0" smtClean="0">
                          <a:solidFill>
                            <a:schemeClr val="dk1"/>
                          </a:solidFill>
                          <a:latin typeface="+mn-lt"/>
                          <a:ea typeface="+mn-ea"/>
                          <a:cs typeface="+mn-cs"/>
                        </a:rPr>
                        <a:t>2</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n-lt"/>
                          <a:ea typeface="+mn-ea"/>
                          <a:cs typeface="+mn-cs"/>
                        </a:rPr>
                        <a:t>0.015</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n-lt"/>
                          <a:ea typeface="+mn-ea"/>
                          <a:cs typeface="+mn-cs"/>
                        </a:rPr>
                        <a:t>42,286</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n-lt"/>
                          <a:ea typeface="+mn-ea"/>
                          <a:cs typeface="+mn-cs"/>
                        </a:rPr>
                        <a:t>5000</a:t>
                      </a:r>
                    </a:p>
                  </a:txBody>
                  <a:tcPr/>
                </a:tc>
                <a:tc>
                  <a:txBody>
                    <a:bodyPr/>
                    <a:lstStyle/>
                    <a:p>
                      <a:r>
                        <a:rPr kumimoji="0" lang="en-US" sz="1800" kern="1200" dirty="0" smtClean="0">
                          <a:solidFill>
                            <a:schemeClr val="dk1"/>
                          </a:solidFill>
                          <a:latin typeface="+mn-lt"/>
                          <a:ea typeface="+mn-ea"/>
                          <a:cs typeface="+mn-cs"/>
                        </a:rPr>
                        <a:t>5000-321</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n-lt"/>
                          <a:ea typeface="+mn-ea"/>
                          <a:cs typeface="+mn-cs"/>
                        </a:rPr>
                        <a:t>(4679)</a:t>
                      </a:r>
                      <a:r>
                        <a:rPr kumimoji="0" lang="en-US" sz="1800" kern="1200" baseline="30000" dirty="0" smtClean="0">
                          <a:solidFill>
                            <a:schemeClr val="dk1"/>
                          </a:solidFill>
                          <a:latin typeface="+mn-lt"/>
                          <a:ea typeface="+mn-ea"/>
                          <a:cs typeface="+mn-cs"/>
                        </a:rPr>
                        <a:t>2</a:t>
                      </a:r>
                      <a:endParaRPr kumimoji="0" lang="en-US" sz="1800" kern="120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n-lt"/>
                          <a:ea typeface="+mn-ea"/>
                          <a:cs typeface="+mn-cs"/>
                        </a:rPr>
                        <a:t>0.003</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n-lt"/>
                          <a:ea typeface="+mn-ea"/>
                          <a:cs typeface="+mn-cs"/>
                        </a:rPr>
                        <a:t>65,679</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n-lt"/>
                          <a:ea typeface="+mn-ea"/>
                          <a:cs typeface="+mn-cs"/>
                        </a:rPr>
                        <a:t>10,000</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n-lt"/>
                          <a:ea typeface="+mn-ea"/>
                          <a:cs typeface="+mn-cs"/>
                        </a:rPr>
                        <a:t>10,000-321</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n-lt"/>
                          <a:ea typeface="+mn-ea"/>
                          <a:cs typeface="+mn-cs"/>
                        </a:rPr>
                        <a:t>(9679)</a:t>
                      </a:r>
                      <a:r>
                        <a:rPr kumimoji="0" lang="en-US" sz="1800" kern="1200" baseline="30000" dirty="0" smtClean="0">
                          <a:solidFill>
                            <a:schemeClr val="dk1"/>
                          </a:solidFill>
                          <a:latin typeface="+mn-lt"/>
                          <a:ea typeface="+mn-ea"/>
                          <a:cs typeface="+mn-cs"/>
                        </a:rPr>
                        <a:t>2</a:t>
                      </a:r>
                      <a:endParaRPr kumimoji="0" lang="en-US" sz="1800" kern="120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n-lt"/>
                          <a:ea typeface="+mn-ea"/>
                          <a:cs typeface="+mn-cs"/>
                        </a:rPr>
                        <a:t>0.002</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n-lt"/>
                          <a:ea typeface="+mn-ea"/>
                          <a:cs typeface="+mn-cs"/>
                        </a:rPr>
                        <a:t>187,366</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n-lt"/>
                          <a:ea typeface="+mn-ea"/>
                          <a:cs typeface="+mn-cs"/>
                        </a:rPr>
                        <a:t>20,000</a:t>
                      </a:r>
                      <a:endParaRPr lang="en-US" dirty="0" smtClean="0"/>
                    </a:p>
                  </a:txBody>
                  <a:tcPr/>
                </a:tc>
                <a:tc>
                  <a:txBody>
                    <a:bodyPr/>
                    <a:lstStyle/>
                    <a:p>
                      <a:r>
                        <a:rPr kumimoji="0" lang="en-US" sz="1800" kern="1200" dirty="0" smtClean="0">
                          <a:solidFill>
                            <a:schemeClr val="dk1"/>
                          </a:solidFill>
                          <a:latin typeface="+mn-lt"/>
                          <a:ea typeface="+mn-ea"/>
                          <a:cs typeface="+mn-cs"/>
                        </a:rPr>
                        <a:t>20,000-321</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n-lt"/>
                          <a:ea typeface="+mn-ea"/>
                          <a:cs typeface="+mn-cs"/>
                        </a:rPr>
                        <a:t>(19679)</a:t>
                      </a:r>
                      <a:r>
                        <a:rPr kumimoji="0" lang="en-US" sz="1800" kern="1200" baseline="30000" dirty="0" smtClean="0">
                          <a:solidFill>
                            <a:schemeClr val="dk1"/>
                          </a:solidFill>
                          <a:latin typeface="+mn-lt"/>
                          <a:ea typeface="+mn-ea"/>
                          <a:cs typeface="+mn-cs"/>
                        </a:rPr>
                        <a:t>2</a:t>
                      </a:r>
                      <a:endParaRPr lang="en-US"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n-lt"/>
                          <a:ea typeface="+mn-ea"/>
                          <a:cs typeface="+mn-cs"/>
                        </a:rPr>
                        <a:t>0.001</a:t>
                      </a:r>
                      <a:endParaRPr lang="en-US"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n-lt"/>
                          <a:ea typeface="+mn-ea"/>
                          <a:cs typeface="+mn-cs"/>
                        </a:rPr>
                        <a:t>387,263</a:t>
                      </a:r>
                      <a:endParaRPr lang="en-US" dirty="0" smtClean="0"/>
                    </a:p>
                  </a:txBody>
                  <a:tcPr/>
                </a:tc>
              </a:tr>
              <a:tr h="37084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r>
                        <a:rPr kumimoji="0" lang="en-US" sz="1800" kern="1200" dirty="0" smtClean="0">
                          <a:solidFill>
                            <a:schemeClr val="dk1"/>
                          </a:solidFill>
                          <a:latin typeface="+mn-lt"/>
                          <a:ea typeface="+mn-ea"/>
                          <a:cs typeface="+mn-cs"/>
                        </a:rPr>
                        <a:t>799,888</a:t>
                      </a:r>
                      <a:endParaRPr lang="en-US" dirty="0"/>
                    </a:p>
                  </a:txBody>
                  <a:tcPr/>
                </a:tc>
              </a:tr>
            </a:tbl>
          </a:graphicData>
        </a:graphic>
      </p:graphicFrame>
      <p:sp>
        <p:nvSpPr>
          <p:cNvPr id="11" name="Content Placeholder 2"/>
          <p:cNvSpPr txBox="1">
            <a:spLocks/>
          </p:cNvSpPr>
          <p:nvPr/>
        </p:nvSpPr>
        <p:spPr>
          <a:xfrm>
            <a:off x="304800" y="4343400"/>
            <a:ext cx="7620000" cy="762000"/>
          </a:xfrm>
          <a:prstGeom prst="rect">
            <a:avLst/>
          </a:prstGeom>
        </p:spPr>
        <p:txBody>
          <a:bodyPr vert="horz">
            <a:normAutofit/>
          </a:bodyPr>
          <a:lstStyle/>
          <a:p>
            <a:pPr marL="274320" lvl="0" indent="-274320">
              <a:spcBef>
                <a:spcPts val="580"/>
              </a:spcBef>
              <a:buClr>
                <a:schemeClr val="accent1"/>
              </a:buClr>
              <a:buSzPct val="85000"/>
            </a:pPr>
            <a:r>
              <a:rPr lang="en-US" dirty="0" smtClean="0"/>
              <a:t>Then, the standard deviation is                         =#894</a:t>
            </a:r>
            <a:endParaRPr kumimoji="0" lang="en-US" b="0" i="0" u="none" strike="noStrike" kern="1200" cap="none" spc="0" normalizeH="0" baseline="0" noProof="0" dirty="0">
              <a:ln>
                <a:noFill/>
              </a:ln>
              <a:solidFill>
                <a:schemeClr val="tx1"/>
              </a:solidFill>
              <a:effectLst/>
              <a:uLnTx/>
              <a:uFillTx/>
              <a:latin typeface="+mn-lt"/>
              <a:ea typeface="+mn-ea"/>
              <a:cs typeface="+mn-cs"/>
            </a:endParaRPr>
          </a:p>
        </p:txBody>
      </p:sp>
      <p:sp>
        <p:nvSpPr>
          <p:cNvPr id="23565" name="Rectangle 1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3564" name="Object 12"/>
          <p:cNvGraphicFramePr>
            <a:graphicFrameLocks noChangeAspect="1"/>
          </p:cNvGraphicFramePr>
          <p:nvPr/>
        </p:nvGraphicFramePr>
        <p:xfrm>
          <a:off x="2895600" y="4343400"/>
          <a:ext cx="1143000" cy="409575"/>
        </p:xfrm>
        <a:graphic>
          <a:graphicData uri="http://schemas.openxmlformats.org/presentationml/2006/ole">
            <mc:AlternateContent xmlns:mc="http://schemas.openxmlformats.org/markup-compatibility/2006">
              <mc:Choice xmlns:v="urn:schemas-microsoft-com:vml" Requires="v">
                <p:oleObj spid="_x0000_s23677" name="Equation" r:id="rId3" imgW="647640" imgH="253800" progId="Equation.3">
                  <p:embed/>
                </p:oleObj>
              </mc:Choice>
              <mc:Fallback>
                <p:oleObj name="Equation" r:id="rId3" imgW="647640" imgH="253800" progId="Equation.3">
                  <p:embed/>
                  <p:pic>
                    <p:nvPicPr>
                      <p:cNvPr id="0"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95600" y="4343400"/>
                        <a:ext cx="1143000" cy="409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 name="Content Placeholder 2"/>
          <p:cNvSpPr txBox="1">
            <a:spLocks/>
          </p:cNvSpPr>
          <p:nvPr/>
        </p:nvSpPr>
        <p:spPr>
          <a:xfrm>
            <a:off x="457200" y="5410200"/>
            <a:ext cx="7620000" cy="762000"/>
          </a:xfrm>
          <a:prstGeom prst="rect">
            <a:avLst/>
          </a:prstGeom>
        </p:spPr>
        <p:txBody>
          <a:bodyPr vert="horz">
            <a:normAutofit/>
          </a:bodyPr>
          <a:lstStyle/>
          <a:p>
            <a:pPr marL="274320" lvl="0" indent="-274320">
              <a:spcBef>
                <a:spcPts val="580"/>
              </a:spcBef>
              <a:buClr>
                <a:schemeClr val="accent1"/>
              </a:buClr>
              <a:buSzPct val="85000"/>
            </a:pPr>
            <a:endParaRPr kumimoji="0" lang="en-US" b="0" i="0" u="none" strike="noStrike" kern="1200" cap="none" spc="0" normalizeH="0" baseline="0" noProof="0" dirty="0">
              <a:ln>
                <a:noFill/>
              </a:ln>
              <a:solidFill>
                <a:schemeClr val="tx1"/>
              </a:solidFill>
              <a:effectLst/>
              <a:uLnTx/>
              <a:uFillTx/>
              <a:latin typeface="+mn-lt"/>
              <a:ea typeface="+mn-ea"/>
              <a:cs typeface="+mn-cs"/>
            </a:endParaRPr>
          </a:p>
        </p:txBody>
      </p:sp>
      <p:sp>
        <p:nvSpPr>
          <p:cNvPr id="20" name="Rectangle 19"/>
          <p:cNvSpPr/>
          <p:nvPr/>
        </p:nvSpPr>
        <p:spPr>
          <a:xfrm>
            <a:off x="304800" y="4800600"/>
            <a:ext cx="8686800" cy="1200329"/>
          </a:xfrm>
          <a:prstGeom prst="rect">
            <a:avLst/>
          </a:prstGeom>
        </p:spPr>
        <p:txBody>
          <a:bodyPr wrap="square">
            <a:spAutoFit/>
          </a:bodyPr>
          <a:lstStyle/>
          <a:p>
            <a:pPr algn="just"/>
            <a:r>
              <a:rPr lang="en-US" dirty="0" smtClean="0"/>
              <a:t>When there is much doubt what will happen because there are many outcomes with some reasonable chance of occurrence, the standard deviation will be large; when there is little doubt about what will happen because one of the few possible outcomes is almost certain to occur, the standard deviation will be small.</a:t>
            </a:r>
            <a:endParaRPr lang="en-US" dirty="0"/>
          </a:p>
        </p:txBody>
      </p:sp>
      <p:sp>
        <p:nvSpPr>
          <p:cNvPr id="9" name="Slide Number Placeholder 8"/>
          <p:cNvSpPr>
            <a:spLocks noGrp="1"/>
          </p:cNvSpPr>
          <p:nvPr>
            <p:ph type="sldNum" sz="quarter" idx="12"/>
          </p:nvPr>
        </p:nvSpPr>
        <p:spPr/>
        <p:txBody>
          <a:bodyPr/>
          <a:lstStyle/>
          <a:p>
            <a:fld id="{16B243DA-A80A-4ED9-BEF0-8548F0DDAE70}" type="slidenum">
              <a:rPr lang="en-US" smtClean="0"/>
              <a:pPr/>
              <a:t>37</a:t>
            </a:fld>
            <a:endParaRPr lang="en-US"/>
          </a:p>
        </p:txBody>
      </p:sp>
    </p:spTree>
  </p:cSld>
  <p:clrMapOvr>
    <a:masterClrMapping/>
  </p:clrMapOvr>
  <p:transition>
    <p:newsflash/>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838200"/>
            <a:ext cx="8686800" cy="5105400"/>
          </a:xfrm>
        </p:spPr>
        <p:txBody>
          <a:bodyPr>
            <a:normAutofit lnSpcReduction="10000"/>
          </a:bodyPr>
          <a:lstStyle/>
          <a:p>
            <a:pPr algn="just">
              <a:buNone/>
            </a:pPr>
            <a:r>
              <a:rPr lang="en-US" dirty="0" smtClean="0"/>
              <a:t>This refers to the number of accidents expected to occur per year. </a:t>
            </a:r>
          </a:p>
          <a:p>
            <a:pPr algn="just">
              <a:buFont typeface="Wingdings" pitchFamily="2" charset="2"/>
              <a:buChar char="§"/>
            </a:pPr>
            <a:r>
              <a:rPr lang="en-US" dirty="0" smtClean="0"/>
              <a:t>If each occurrence </a:t>
            </a:r>
            <a:r>
              <a:rPr lang="en-US" b="1" i="1" dirty="0" smtClean="0"/>
              <a:t>produces the same dollar loss</a:t>
            </a:r>
            <a:r>
              <a:rPr lang="en-US" dirty="0" smtClean="0"/>
              <a:t>, the distribution of the number of occurrences per year can be transformed in to a distribution of the total dollar losses per year by multiplying each possible number of occurrences by the </a:t>
            </a:r>
            <a:r>
              <a:rPr lang="en-US" b="1" i="1" dirty="0" smtClean="0"/>
              <a:t>uniform loss per occurrence</a:t>
            </a:r>
            <a:r>
              <a:rPr lang="en-US" dirty="0" smtClean="0"/>
              <a:t>.</a:t>
            </a:r>
          </a:p>
          <a:p>
            <a:pPr algn="just">
              <a:buFont typeface="Wingdings" pitchFamily="2" charset="2"/>
              <a:buChar char="§"/>
            </a:pPr>
            <a:r>
              <a:rPr lang="en-US" dirty="0" smtClean="0"/>
              <a:t>If the </a:t>
            </a:r>
            <a:r>
              <a:rPr lang="en-US" b="1" i="1" dirty="0" smtClean="0"/>
              <a:t>dollar loss per occurrence varies within a small range</a:t>
            </a:r>
            <a:r>
              <a:rPr lang="en-US" dirty="0" smtClean="0"/>
              <a:t>, the distribution of the total dollar losses per year can be approximated by </a:t>
            </a:r>
            <a:r>
              <a:rPr lang="en-US" b="1" i="1" dirty="0" smtClean="0"/>
              <a:t>multiplying each possible number of occurrences </a:t>
            </a:r>
            <a:r>
              <a:rPr lang="en-US" dirty="0" smtClean="0"/>
              <a:t>by the </a:t>
            </a:r>
            <a:r>
              <a:rPr lang="en-US" b="1" i="1" dirty="0" smtClean="0"/>
              <a:t>average dollar losses per occurrence</a:t>
            </a:r>
            <a:r>
              <a:rPr lang="en-US" dirty="0" smtClean="0"/>
              <a:t>. </a:t>
            </a:r>
          </a:p>
          <a:p>
            <a:pPr algn="just">
              <a:buFont typeface="Wingdings" pitchFamily="2" charset="2"/>
              <a:buChar char="§"/>
            </a:pPr>
            <a:r>
              <a:rPr lang="en-US" dirty="0" smtClean="0"/>
              <a:t>If the </a:t>
            </a:r>
            <a:r>
              <a:rPr lang="en-US" b="1" i="1" dirty="0" smtClean="0"/>
              <a:t>dollar losses per occurrence vary widely</a:t>
            </a:r>
            <a:r>
              <a:rPr lang="en-US" dirty="0" smtClean="0"/>
              <a:t>, one needs the </a:t>
            </a:r>
            <a:r>
              <a:rPr lang="en-US" b="1" i="1" dirty="0" smtClean="0"/>
              <a:t>probability distributions of the dollar losses per occurrence and the number of occurrences per year</a:t>
            </a:r>
            <a:r>
              <a:rPr lang="en-US" dirty="0" smtClean="0"/>
              <a:t> to develop information about the total dollar losses per year.</a:t>
            </a:r>
          </a:p>
          <a:p>
            <a:pPr algn="just"/>
            <a:endParaRPr lang="en-US" dirty="0"/>
          </a:p>
        </p:txBody>
      </p:sp>
      <p:sp>
        <p:nvSpPr>
          <p:cNvPr id="4" name="Title 2"/>
          <p:cNvSpPr>
            <a:spLocks noGrp="1"/>
          </p:cNvSpPr>
          <p:nvPr>
            <p:ph type="title"/>
          </p:nvPr>
        </p:nvSpPr>
        <p:spPr>
          <a:xfrm>
            <a:off x="152400" y="274638"/>
            <a:ext cx="7772400" cy="563562"/>
          </a:xfrm>
        </p:spPr>
        <p:txBody>
          <a:bodyPr>
            <a:normAutofit/>
          </a:bodyPr>
          <a:lstStyle/>
          <a:p>
            <a:r>
              <a:rPr lang="en-US" sz="2400" b="1" dirty="0" smtClean="0"/>
              <a:t>2. Number of Occurrences per Year</a:t>
            </a:r>
            <a:endParaRPr lang="en-US" sz="2400" b="1"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38</a:t>
            </a:fld>
            <a:endParaRPr lang="en-US"/>
          </a:p>
        </p:txBody>
      </p:sp>
    </p:spTree>
  </p:cSld>
  <p:clrMapOvr>
    <a:masterClrMapping/>
  </p:clrMapOvr>
  <p:transition>
    <p:newsflash/>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81000" y="1143000"/>
            <a:ext cx="8610600" cy="2743200"/>
          </a:xfrm>
        </p:spPr>
        <p:txBody>
          <a:bodyPr/>
          <a:lstStyle/>
          <a:p>
            <a:pPr algn="just">
              <a:buNone/>
            </a:pPr>
            <a:r>
              <a:rPr lang="en-US" dirty="0" smtClean="0"/>
              <a:t>	Research have also has some success describing the probability distribution of the dollar losses per occurrence. This distribution would state the probabilities that the dollar losses in an occurrence would assume various value. Generally, </a:t>
            </a:r>
            <a:r>
              <a:rPr lang="en-US" b="1" i="1" dirty="0" smtClean="0"/>
              <a:t>dollar loss per occurrence refers to the average monetary loss expected per accident (occurrence).</a:t>
            </a:r>
          </a:p>
          <a:p>
            <a:pPr algn="just"/>
            <a:endParaRPr lang="en-US" dirty="0"/>
          </a:p>
        </p:txBody>
      </p:sp>
      <p:sp>
        <p:nvSpPr>
          <p:cNvPr id="4" name="Title 2"/>
          <p:cNvSpPr>
            <a:spLocks noGrp="1"/>
          </p:cNvSpPr>
          <p:nvPr>
            <p:ph type="title"/>
          </p:nvPr>
        </p:nvSpPr>
        <p:spPr>
          <a:xfrm>
            <a:off x="228600" y="579438"/>
            <a:ext cx="7772400" cy="563562"/>
          </a:xfrm>
        </p:spPr>
        <p:txBody>
          <a:bodyPr>
            <a:normAutofit/>
          </a:bodyPr>
          <a:lstStyle/>
          <a:p>
            <a:r>
              <a:rPr lang="en-US" sz="2400" b="1" dirty="0" smtClean="0"/>
              <a:t>3. Dollar Losses per Occurrence</a:t>
            </a:r>
            <a:endParaRPr lang="en-US" sz="2400" b="1"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39</a:t>
            </a:fld>
            <a:endParaRPr lang="en-US"/>
          </a:p>
        </p:txBody>
      </p:sp>
    </p:spTree>
  </p:cSld>
  <p:clrMapOvr>
    <a:masterClrMapping/>
  </p:clrMapOvr>
  <p:transition>
    <p:newsflash/>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normAutofit/>
          </a:bodyPr>
          <a:lstStyle/>
          <a:p>
            <a:r>
              <a:rPr lang="en-US" sz="3200" b="1" dirty="0" smtClean="0"/>
              <a:t>2.3 Risk Management Process</a:t>
            </a:r>
            <a:endParaRPr lang="en-US" sz="3200" b="1" dirty="0"/>
          </a:p>
        </p:txBody>
      </p:sp>
      <p:sp>
        <p:nvSpPr>
          <p:cNvPr id="3" name="Content Placeholder 2"/>
          <p:cNvSpPr>
            <a:spLocks noGrp="1"/>
          </p:cNvSpPr>
          <p:nvPr>
            <p:ph sz="quarter" idx="1"/>
          </p:nvPr>
        </p:nvSpPr>
        <p:spPr/>
        <p:txBody>
          <a:bodyPr/>
          <a:lstStyle/>
          <a:p>
            <a:pPr lvl="0">
              <a:buNone/>
            </a:pPr>
            <a:r>
              <a:rPr lang="en-US" dirty="0" smtClean="0"/>
              <a:t>1: Risk identification </a:t>
            </a:r>
          </a:p>
          <a:p>
            <a:r>
              <a:rPr lang="en-US" dirty="0" smtClean="0"/>
              <a:t>The loss exposures of the business or family must be identified. Risk identification is the first and perhaps the most difficult function that the risk manager or administrator must perform.</a:t>
            </a:r>
          </a:p>
          <a:p>
            <a:r>
              <a:rPr lang="en-US" dirty="0" smtClean="0"/>
              <a:t>Failure to identify all the exposures of the firm or family means that the risk manager will have no opportunity to deal with these unknown exposures intelligently.</a:t>
            </a:r>
          </a:p>
          <a:p>
            <a:endParaRPr lang="en-US" dirty="0"/>
          </a:p>
        </p:txBody>
      </p:sp>
      <p:sp>
        <p:nvSpPr>
          <p:cNvPr id="4" name="Slide Number Placeholder 3"/>
          <p:cNvSpPr>
            <a:spLocks noGrp="1"/>
          </p:cNvSpPr>
          <p:nvPr>
            <p:ph type="sldNum" sz="quarter" idx="12"/>
          </p:nvPr>
        </p:nvSpPr>
        <p:spPr/>
        <p:txBody>
          <a:bodyPr/>
          <a:lstStyle/>
          <a:p>
            <a:fld id="{16B243DA-A80A-4ED9-BEF0-8548F0DDAE70}" type="slidenum">
              <a:rPr lang="en-US" smtClean="0"/>
              <a:pPr/>
              <a:t>4</a:t>
            </a:fld>
            <a:endParaRPr lang="en-US"/>
          </a:p>
        </p:txBody>
      </p:sp>
    </p:spTree>
  </p:cSld>
  <p:clrMapOvr>
    <a:masterClrMapping/>
  </p:clrMapOvr>
  <p:transition>
    <p:newsflash/>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610600" cy="715962"/>
          </a:xfrm>
        </p:spPr>
        <p:txBody>
          <a:bodyPr>
            <a:normAutofit/>
          </a:bodyPr>
          <a:lstStyle/>
          <a:p>
            <a:r>
              <a:rPr lang="en-US" sz="3200" b="1" dirty="0" smtClean="0"/>
              <a:t>2.7.3. Risk Measurement Methods</a:t>
            </a:r>
            <a:endParaRPr lang="en-US" sz="3200" b="1" dirty="0"/>
          </a:p>
        </p:txBody>
      </p:sp>
      <p:sp>
        <p:nvSpPr>
          <p:cNvPr id="3" name="Content Placeholder 2"/>
          <p:cNvSpPr>
            <a:spLocks noGrp="1"/>
          </p:cNvSpPr>
          <p:nvPr>
            <p:ph sz="quarter" idx="1"/>
          </p:nvPr>
        </p:nvSpPr>
        <p:spPr>
          <a:xfrm>
            <a:off x="533400" y="1447800"/>
            <a:ext cx="8153400" cy="2514600"/>
          </a:xfrm>
        </p:spPr>
        <p:txBody>
          <a:bodyPr/>
          <a:lstStyle/>
          <a:p>
            <a:pPr algn="just"/>
            <a:r>
              <a:rPr lang="en-US" sz="2800" dirty="0" smtClean="0">
                <a:solidFill>
                  <a:schemeClr val="tx1">
                    <a:lumMod val="95000"/>
                    <a:lumOff val="5000"/>
                  </a:schemeClr>
                </a:solidFill>
              </a:rPr>
              <a:t>There are various methods used to measure the different aspects of a risk. Some of these methods are:</a:t>
            </a:r>
          </a:p>
          <a:p>
            <a:pPr marL="1325880" lvl="3" indent="-457200" algn="just">
              <a:buFont typeface="+mj-lt"/>
              <a:buAutoNum type="arabicPeriod"/>
            </a:pPr>
            <a:r>
              <a:rPr lang="en-US" sz="2400" dirty="0" smtClean="0">
                <a:solidFill>
                  <a:schemeClr val="tx1">
                    <a:lumMod val="95000"/>
                    <a:lumOff val="5000"/>
                  </a:schemeClr>
                </a:solidFill>
              </a:rPr>
              <a:t>Poisson distribution method</a:t>
            </a:r>
          </a:p>
          <a:p>
            <a:pPr marL="1325880" lvl="3" indent="-457200" algn="just">
              <a:buFont typeface="+mj-lt"/>
              <a:buAutoNum type="arabicPeriod"/>
            </a:pPr>
            <a:r>
              <a:rPr lang="en-US" sz="2400" dirty="0" smtClean="0">
                <a:solidFill>
                  <a:schemeClr val="tx1">
                    <a:lumMod val="95000"/>
                    <a:lumOff val="5000"/>
                  </a:schemeClr>
                </a:solidFill>
              </a:rPr>
              <a:t>Binomial distribution method, and</a:t>
            </a:r>
          </a:p>
          <a:p>
            <a:pPr marL="1325880" lvl="3" indent="-457200" algn="just">
              <a:buFont typeface="+mj-lt"/>
              <a:buAutoNum type="arabicPeriod"/>
            </a:pPr>
            <a:r>
              <a:rPr lang="en-US" sz="2400" dirty="0" smtClean="0">
                <a:solidFill>
                  <a:schemeClr val="tx1">
                    <a:lumMod val="95000"/>
                    <a:lumOff val="5000"/>
                  </a:schemeClr>
                </a:solidFill>
              </a:rPr>
              <a:t>Normal distribution method</a:t>
            </a:r>
          </a:p>
          <a:p>
            <a:pPr algn="just"/>
            <a:endParaRPr lang="en-US" dirty="0">
              <a:solidFill>
                <a:schemeClr val="tx1">
                  <a:lumMod val="95000"/>
                  <a:lumOff val="5000"/>
                </a:schemeClr>
              </a:solidFill>
            </a:endParaRPr>
          </a:p>
        </p:txBody>
      </p:sp>
      <p:sp>
        <p:nvSpPr>
          <p:cNvPr id="4" name="Slide Number Placeholder 3"/>
          <p:cNvSpPr>
            <a:spLocks noGrp="1"/>
          </p:cNvSpPr>
          <p:nvPr>
            <p:ph type="sldNum" sz="quarter" idx="12"/>
          </p:nvPr>
        </p:nvSpPr>
        <p:spPr/>
        <p:txBody>
          <a:bodyPr/>
          <a:lstStyle/>
          <a:p>
            <a:fld id="{16B243DA-A80A-4ED9-BEF0-8548F0DDAE70}" type="slidenum">
              <a:rPr lang="en-US" smtClean="0"/>
              <a:pPr/>
              <a:t>40</a:t>
            </a:fld>
            <a:endParaRPr lang="en-US"/>
          </a:p>
        </p:txBody>
      </p:sp>
    </p:spTree>
  </p:cSld>
  <p:clrMapOvr>
    <a:masterClrMapping/>
  </p:clrMapOvr>
  <p:transition>
    <p:newsflash/>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610600" cy="563562"/>
          </a:xfrm>
        </p:spPr>
        <p:txBody>
          <a:bodyPr>
            <a:noAutofit/>
          </a:bodyPr>
          <a:lstStyle/>
          <a:p>
            <a:pPr lvl="0"/>
            <a:r>
              <a:rPr lang="en-US" sz="3200" b="1" dirty="0" smtClean="0"/>
              <a:t>1. Poisson Distribution</a:t>
            </a:r>
            <a:endParaRPr lang="en-US" sz="3200" b="1" dirty="0"/>
          </a:p>
        </p:txBody>
      </p:sp>
      <p:sp>
        <p:nvSpPr>
          <p:cNvPr id="3" name="Content Placeholder 2"/>
          <p:cNvSpPr>
            <a:spLocks noGrp="1"/>
          </p:cNvSpPr>
          <p:nvPr>
            <p:ph sz="quarter" idx="1"/>
          </p:nvPr>
        </p:nvSpPr>
        <p:spPr>
          <a:xfrm>
            <a:off x="228600" y="838200"/>
            <a:ext cx="8686800" cy="5181600"/>
          </a:xfrm>
        </p:spPr>
        <p:txBody>
          <a:bodyPr/>
          <a:lstStyle/>
          <a:p>
            <a:pPr algn="just">
              <a:buNone/>
            </a:pPr>
            <a:r>
              <a:rPr lang="en-US" dirty="0" smtClean="0"/>
              <a:t>	The Poisson probability distribution can be used for the analysis of risk measurement. The Poisson distribution works well when:</a:t>
            </a:r>
          </a:p>
          <a:p>
            <a:pPr marL="514350" lvl="0" indent="-514350" algn="just">
              <a:buFont typeface="+mj-lt"/>
              <a:buAutoNum type="arabicPeriod"/>
            </a:pPr>
            <a:r>
              <a:rPr lang="en-US" dirty="0" smtClean="0"/>
              <a:t>There are at least 50 unit exposed independently to loss, and</a:t>
            </a:r>
          </a:p>
          <a:p>
            <a:pPr marL="514350" lvl="0" indent="-514350" algn="just">
              <a:buFont typeface="+mj-lt"/>
              <a:buAutoNum type="arabicPeriod"/>
            </a:pPr>
            <a:r>
              <a:rPr lang="en-US" dirty="0" smtClean="0"/>
              <a:t>The probability that any particular unit will suffer a loss is the same for all units’ less than 0.1(1/10). </a:t>
            </a:r>
          </a:p>
          <a:p>
            <a:pPr algn="just">
              <a:buNone/>
            </a:pPr>
            <a:r>
              <a:rPr lang="en-US" dirty="0" smtClean="0"/>
              <a:t>	These conditions can be satisfied in two ways. First, the business can have at least 50 persons, properties, or activities each of which can suffer at most one occurrence per year, and the probability being less than 0.1 (1/10) that any particular unit will have an occurrence. Second, the number of persons, properties, or activities may be less than 50, but each unit can have more than one occurrence during the exposure period.</a:t>
            </a:r>
            <a:endParaRPr lang="en-US" dirty="0"/>
          </a:p>
        </p:txBody>
      </p:sp>
      <p:sp>
        <p:nvSpPr>
          <p:cNvPr id="4" name="Slide Number Placeholder 3"/>
          <p:cNvSpPr>
            <a:spLocks noGrp="1"/>
          </p:cNvSpPr>
          <p:nvPr>
            <p:ph type="sldNum" sz="quarter" idx="12"/>
          </p:nvPr>
        </p:nvSpPr>
        <p:spPr/>
        <p:txBody>
          <a:bodyPr/>
          <a:lstStyle/>
          <a:p>
            <a:fld id="{16B243DA-A80A-4ED9-BEF0-8548F0DDAE70}" type="slidenum">
              <a:rPr lang="en-US" smtClean="0"/>
              <a:pPr/>
              <a:t>41</a:t>
            </a:fld>
            <a:endParaRPr lang="en-US"/>
          </a:p>
        </p:txBody>
      </p:sp>
    </p:spTree>
  </p:cSld>
  <p:clrMapOvr>
    <a:masterClrMapping/>
  </p:clrMapOvr>
  <p:transition>
    <p:newsflash/>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914400"/>
            <a:ext cx="8686800" cy="1828800"/>
          </a:xfrm>
        </p:spPr>
        <p:txBody>
          <a:bodyPr>
            <a:normAutofit fontScale="92500" lnSpcReduction="10000"/>
          </a:bodyPr>
          <a:lstStyle/>
          <a:p>
            <a:pPr algn="just"/>
            <a:r>
              <a:rPr lang="en-US" dirty="0" smtClean="0"/>
              <a:t>The only information that is crucial in constructing a Poisson probability distribution is the expected number of accidents (the mean). Once the mean is determined, the probability of any number of accidents will be easily calculated using the following formula:</a:t>
            </a:r>
          </a:p>
          <a:p>
            <a:pPr algn="just">
              <a:buNone/>
            </a:pPr>
            <a:r>
              <a:rPr lang="en-US" dirty="0" smtClean="0"/>
              <a:t>		</a:t>
            </a:r>
            <a:endParaRPr lang="en-US" dirty="0"/>
          </a:p>
        </p:txBody>
      </p:sp>
      <p:sp>
        <p:nvSpPr>
          <p:cNvPr id="4" name="Title 1"/>
          <p:cNvSpPr>
            <a:spLocks noGrp="1"/>
          </p:cNvSpPr>
          <p:nvPr>
            <p:ph type="title"/>
          </p:nvPr>
        </p:nvSpPr>
        <p:spPr>
          <a:xfrm>
            <a:off x="304800" y="274638"/>
            <a:ext cx="8610600" cy="563562"/>
          </a:xfrm>
        </p:spPr>
        <p:txBody>
          <a:bodyPr>
            <a:noAutofit/>
          </a:bodyPr>
          <a:lstStyle/>
          <a:p>
            <a:pPr lvl="0"/>
            <a:r>
              <a:rPr lang="en-US" sz="3200" b="1" dirty="0" smtClean="0"/>
              <a:t>1. Poisson Distribution </a:t>
            </a:r>
            <a:r>
              <a:rPr lang="en-US" sz="1600" b="1" dirty="0" smtClean="0"/>
              <a:t>(Cont…)</a:t>
            </a:r>
            <a:endParaRPr lang="en-US" sz="1600" b="1" dirty="0"/>
          </a:p>
        </p:txBody>
      </p:sp>
      <p:sp>
        <p:nvSpPr>
          <p:cNvPr id="512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121" name="Object 1"/>
          <p:cNvGraphicFramePr>
            <a:graphicFrameLocks noChangeAspect="1"/>
          </p:cNvGraphicFramePr>
          <p:nvPr>
            <p:extLst>
              <p:ext uri="{D42A27DB-BD31-4B8C-83A1-F6EECF244321}">
                <p14:modId xmlns:p14="http://schemas.microsoft.com/office/powerpoint/2010/main" val="384642892"/>
              </p:ext>
            </p:extLst>
          </p:nvPr>
        </p:nvGraphicFramePr>
        <p:xfrm>
          <a:off x="1370013" y="2541587"/>
          <a:ext cx="4497387" cy="2411413"/>
        </p:xfrm>
        <a:graphic>
          <a:graphicData uri="http://schemas.openxmlformats.org/presentationml/2006/ole">
            <mc:AlternateContent xmlns:mc="http://schemas.openxmlformats.org/markup-compatibility/2006">
              <mc:Choice xmlns:v="urn:schemas-microsoft-com:vml" Requires="v">
                <p:oleObj spid="_x0000_s5237" name="Equation" r:id="rId3" imgW="1955520" imgH="914400" progId="Equation.3">
                  <p:embed/>
                </p:oleObj>
              </mc:Choice>
              <mc:Fallback>
                <p:oleObj name="Equation" r:id="rId3" imgW="1955520" imgH="914400" progId="Equation.3">
                  <p:embed/>
                  <p:pic>
                    <p:nvPicPr>
                      <p:cNvPr id="0" name="Picture 1"/>
                      <p:cNvPicPr>
                        <a:picLocks noChangeAspect="1" noChangeArrowheads="1"/>
                      </p:cNvPicPr>
                      <p:nvPr/>
                    </p:nvPicPr>
                    <p:blipFill>
                      <a:blip r:embed="rId4"/>
                      <a:srcRect/>
                      <a:stretch>
                        <a:fillRect/>
                      </a:stretch>
                    </p:blipFill>
                    <p:spPr bwMode="auto">
                      <a:xfrm>
                        <a:off x="1370013" y="2541587"/>
                        <a:ext cx="4497387" cy="2411413"/>
                      </a:xfrm>
                      <a:prstGeom prst="rect">
                        <a:avLst/>
                      </a:prstGeom>
                      <a:noFill/>
                      <a:extLst/>
                    </p:spPr>
                  </p:pic>
                </p:oleObj>
              </mc:Fallback>
            </mc:AlternateContent>
          </a:graphicData>
        </a:graphic>
      </p:graphicFrame>
      <p:sp>
        <p:nvSpPr>
          <p:cNvPr id="6" name="Slide Number Placeholder 5"/>
          <p:cNvSpPr>
            <a:spLocks noGrp="1"/>
          </p:cNvSpPr>
          <p:nvPr>
            <p:ph type="sldNum" sz="quarter" idx="12"/>
          </p:nvPr>
        </p:nvSpPr>
        <p:spPr/>
        <p:txBody>
          <a:bodyPr/>
          <a:lstStyle/>
          <a:p>
            <a:fld id="{16B243DA-A80A-4ED9-BEF0-8548F0DDAE70}" type="slidenum">
              <a:rPr lang="en-US" smtClean="0"/>
              <a:pPr/>
              <a:t>42</a:t>
            </a:fld>
            <a:endParaRPr lang="en-US"/>
          </a:p>
        </p:txBody>
      </p:sp>
    </p:spTree>
  </p:cSld>
  <p:clrMapOvr>
    <a:masterClrMapping/>
  </p:clrMapOvr>
  <p:transition>
    <p:newsflash/>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04800" y="274638"/>
            <a:ext cx="8610600" cy="563562"/>
          </a:xfrm>
        </p:spPr>
        <p:txBody>
          <a:bodyPr>
            <a:noAutofit/>
          </a:bodyPr>
          <a:lstStyle/>
          <a:p>
            <a:pPr lvl="0"/>
            <a:r>
              <a:rPr lang="en-US" sz="3200" b="1" dirty="0" smtClean="0"/>
              <a:t>1. Poisson Distribution </a:t>
            </a:r>
            <a:r>
              <a:rPr lang="en-US" sz="1600" b="1" dirty="0" smtClean="0"/>
              <a:t>(Cont…)</a:t>
            </a:r>
            <a:endParaRPr lang="en-US" sz="1600" b="1" dirty="0"/>
          </a:p>
        </p:txBody>
      </p:sp>
      <p:sp>
        <p:nvSpPr>
          <p:cNvPr id="1741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7409" name="Object 1"/>
          <p:cNvGraphicFramePr>
            <a:graphicFrameLocks noChangeAspect="1"/>
          </p:cNvGraphicFramePr>
          <p:nvPr>
            <p:extLst>
              <p:ext uri="{D42A27DB-BD31-4B8C-83A1-F6EECF244321}">
                <p14:modId xmlns:p14="http://schemas.microsoft.com/office/powerpoint/2010/main" val="603975889"/>
              </p:ext>
            </p:extLst>
          </p:nvPr>
        </p:nvGraphicFramePr>
        <p:xfrm>
          <a:off x="614362" y="2514600"/>
          <a:ext cx="5405437" cy="685800"/>
        </p:xfrm>
        <a:graphic>
          <a:graphicData uri="http://schemas.openxmlformats.org/presentationml/2006/ole">
            <mc:AlternateContent xmlns:mc="http://schemas.openxmlformats.org/markup-compatibility/2006">
              <mc:Choice xmlns:v="urn:schemas-microsoft-com:vml" Requires="v">
                <p:oleObj spid="_x0000_s17868" name="Equation" r:id="rId3" imgW="1968480" imgH="342720" progId="Equation.3">
                  <p:embed/>
                </p:oleObj>
              </mc:Choice>
              <mc:Fallback>
                <p:oleObj name="Equation" r:id="rId3" imgW="1968480" imgH="342720" progId="Equation.3">
                  <p:embed/>
                  <p:pic>
                    <p:nvPicPr>
                      <p:cNvPr id="0" name="Picture 1"/>
                      <p:cNvPicPr>
                        <a:picLocks noChangeAspect="1" noChangeArrowheads="1"/>
                      </p:cNvPicPr>
                      <p:nvPr/>
                    </p:nvPicPr>
                    <p:blipFill>
                      <a:blip r:embed="rId4"/>
                      <a:srcRect/>
                      <a:stretch>
                        <a:fillRect/>
                      </a:stretch>
                    </p:blipFill>
                    <p:spPr bwMode="auto">
                      <a:xfrm>
                        <a:off x="614362" y="2514600"/>
                        <a:ext cx="5405437" cy="685800"/>
                      </a:xfrm>
                      <a:prstGeom prst="rect">
                        <a:avLst/>
                      </a:prstGeom>
                      <a:noFill/>
                      <a:extLst/>
                    </p:spPr>
                  </p:pic>
                </p:oleObj>
              </mc:Fallback>
            </mc:AlternateContent>
          </a:graphicData>
        </a:graphic>
      </p:graphicFrame>
      <p:sp>
        <p:nvSpPr>
          <p:cNvPr id="1741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7411" name="Object 3"/>
          <p:cNvGraphicFramePr>
            <a:graphicFrameLocks noChangeAspect="1"/>
          </p:cNvGraphicFramePr>
          <p:nvPr>
            <p:extLst>
              <p:ext uri="{D42A27DB-BD31-4B8C-83A1-F6EECF244321}">
                <p14:modId xmlns:p14="http://schemas.microsoft.com/office/powerpoint/2010/main" val="3718255722"/>
              </p:ext>
            </p:extLst>
          </p:nvPr>
        </p:nvGraphicFramePr>
        <p:xfrm>
          <a:off x="560388" y="3276600"/>
          <a:ext cx="5307012" cy="762000"/>
        </p:xfrm>
        <a:graphic>
          <a:graphicData uri="http://schemas.openxmlformats.org/presentationml/2006/ole">
            <mc:AlternateContent xmlns:mc="http://schemas.openxmlformats.org/markup-compatibility/2006">
              <mc:Choice xmlns:v="urn:schemas-microsoft-com:vml" Requires="v">
                <p:oleObj spid="_x0000_s17869" name="Equation" r:id="rId5" imgW="2095200" imgH="342720" progId="Equation.3">
                  <p:embed/>
                </p:oleObj>
              </mc:Choice>
              <mc:Fallback>
                <p:oleObj name="Equation" r:id="rId5" imgW="2095200" imgH="342720" progId="Equation.3">
                  <p:embed/>
                  <p:pic>
                    <p:nvPicPr>
                      <p:cNvPr id="0" name="Picture 3"/>
                      <p:cNvPicPr>
                        <a:picLocks noChangeAspect="1" noChangeArrowheads="1"/>
                      </p:cNvPicPr>
                      <p:nvPr/>
                    </p:nvPicPr>
                    <p:blipFill>
                      <a:blip r:embed="rId6"/>
                      <a:srcRect/>
                      <a:stretch>
                        <a:fillRect/>
                      </a:stretch>
                    </p:blipFill>
                    <p:spPr bwMode="auto">
                      <a:xfrm>
                        <a:off x="560388" y="3276600"/>
                        <a:ext cx="5307012" cy="762000"/>
                      </a:xfrm>
                      <a:prstGeom prst="rect">
                        <a:avLst/>
                      </a:prstGeom>
                      <a:noFill/>
                      <a:extLst/>
                    </p:spPr>
                  </p:pic>
                </p:oleObj>
              </mc:Fallback>
            </mc:AlternateContent>
          </a:graphicData>
        </a:graphic>
      </p:graphicFrame>
      <p:sp>
        <p:nvSpPr>
          <p:cNvPr id="17414"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7413" name="Object 5"/>
          <p:cNvGraphicFramePr>
            <a:graphicFrameLocks noChangeAspect="1"/>
          </p:cNvGraphicFramePr>
          <p:nvPr>
            <p:extLst>
              <p:ext uri="{D42A27DB-BD31-4B8C-83A1-F6EECF244321}">
                <p14:modId xmlns:p14="http://schemas.microsoft.com/office/powerpoint/2010/main" val="3813868350"/>
              </p:ext>
            </p:extLst>
          </p:nvPr>
        </p:nvGraphicFramePr>
        <p:xfrm>
          <a:off x="609599" y="4191000"/>
          <a:ext cx="5257801" cy="762000"/>
        </p:xfrm>
        <a:graphic>
          <a:graphicData uri="http://schemas.openxmlformats.org/presentationml/2006/ole">
            <mc:AlternateContent xmlns:mc="http://schemas.openxmlformats.org/markup-compatibility/2006">
              <mc:Choice xmlns:v="urn:schemas-microsoft-com:vml" Requires="v">
                <p:oleObj spid="_x0000_s17870" name="Equation" r:id="rId7" imgW="2184120" imgH="342720" progId="Equation.3">
                  <p:embed/>
                </p:oleObj>
              </mc:Choice>
              <mc:Fallback>
                <p:oleObj name="Equation" r:id="rId7" imgW="2184120" imgH="342720" progId="Equation.3">
                  <p:embed/>
                  <p:pic>
                    <p:nvPicPr>
                      <p:cNvPr id="0" name="Picture 5"/>
                      <p:cNvPicPr>
                        <a:picLocks noChangeAspect="1" noChangeArrowheads="1"/>
                      </p:cNvPicPr>
                      <p:nvPr/>
                    </p:nvPicPr>
                    <p:blipFill>
                      <a:blip r:embed="rId8"/>
                      <a:srcRect/>
                      <a:stretch>
                        <a:fillRect/>
                      </a:stretch>
                    </p:blipFill>
                    <p:spPr bwMode="auto">
                      <a:xfrm>
                        <a:off x="609599" y="4191000"/>
                        <a:ext cx="5257801" cy="762000"/>
                      </a:xfrm>
                      <a:prstGeom prst="rect">
                        <a:avLst/>
                      </a:prstGeom>
                      <a:noFill/>
                      <a:extLst/>
                    </p:spPr>
                  </p:pic>
                </p:oleObj>
              </mc:Fallback>
            </mc:AlternateContent>
          </a:graphicData>
        </a:graphic>
      </p:graphicFrame>
      <p:sp>
        <p:nvSpPr>
          <p:cNvPr id="17416"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7415" name="Object 7"/>
          <p:cNvGraphicFramePr>
            <a:graphicFrameLocks noChangeAspect="1"/>
          </p:cNvGraphicFramePr>
          <p:nvPr>
            <p:extLst>
              <p:ext uri="{D42A27DB-BD31-4B8C-83A1-F6EECF244321}">
                <p14:modId xmlns:p14="http://schemas.microsoft.com/office/powerpoint/2010/main" val="1824800897"/>
              </p:ext>
            </p:extLst>
          </p:nvPr>
        </p:nvGraphicFramePr>
        <p:xfrm>
          <a:off x="701675" y="5105400"/>
          <a:ext cx="5089525" cy="838200"/>
        </p:xfrm>
        <a:graphic>
          <a:graphicData uri="http://schemas.openxmlformats.org/presentationml/2006/ole">
            <mc:AlternateContent xmlns:mc="http://schemas.openxmlformats.org/markup-compatibility/2006">
              <mc:Choice xmlns:v="urn:schemas-microsoft-com:vml" Requires="v">
                <p:oleObj spid="_x0000_s17871" name="Equation" r:id="rId9" imgW="2209680" imgH="342720" progId="Equation.3">
                  <p:embed/>
                </p:oleObj>
              </mc:Choice>
              <mc:Fallback>
                <p:oleObj name="Equation" r:id="rId9" imgW="2209680" imgH="342720" progId="Equation.3">
                  <p:embed/>
                  <p:pic>
                    <p:nvPicPr>
                      <p:cNvPr id="0" name="Picture 7"/>
                      <p:cNvPicPr>
                        <a:picLocks noChangeAspect="1" noChangeArrowheads="1"/>
                      </p:cNvPicPr>
                      <p:nvPr/>
                    </p:nvPicPr>
                    <p:blipFill>
                      <a:blip r:embed="rId10"/>
                      <a:srcRect/>
                      <a:stretch>
                        <a:fillRect/>
                      </a:stretch>
                    </p:blipFill>
                    <p:spPr bwMode="auto">
                      <a:xfrm>
                        <a:off x="701675" y="5105400"/>
                        <a:ext cx="5089525" cy="838200"/>
                      </a:xfrm>
                      <a:prstGeom prst="rect">
                        <a:avLst/>
                      </a:prstGeom>
                      <a:noFill/>
                      <a:extLst/>
                    </p:spPr>
                  </p:pic>
                </p:oleObj>
              </mc:Fallback>
            </mc:AlternateContent>
          </a:graphicData>
        </a:graphic>
      </p:graphicFrame>
      <p:sp>
        <p:nvSpPr>
          <p:cNvPr id="12" name="Slide Number Placeholder 11"/>
          <p:cNvSpPr>
            <a:spLocks noGrp="1"/>
          </p:cNvSpPr>
          <p:nvPr>
            <p:ph type="sldNum" sz="quarter" idx="12"/>
          </p:nvPr>
        </p:nvSpPr>
        <p:spPr/>
        <p:txBody>
          <a:bodyPr/>
          <a:lstStyle/>
          <a:p>
            <a:fld id="{16B243DA-A80A-4ED9-BEF0-8548F0DDAE70}" type="slidenum">
              <a:rPr lang="en-US" smtClean="0"/>
              <a:pPr/>
              <a:t>43</a:t>
            </a:fld>
            <a:endParaRPr lang="en-US"/>
          </a:p>
        </p:txBody>
      </p:sp>
      <p:sp>
        <p:nvSpPr>
          <p:cNvPr id="14" name="Content Placeholder 2"/>
          <p:cNvSpPr txBox="1">
            <a:spLocks/>
          </p:cNvSpPr>
          <p:nvPr/>
        </p:nvSpPr>
        <p:spPr>
          <a:xfrm>
            <a:off x="228600" y="838200"/>
            <a:ext cx="8686800" cy="1752600"/>
          </a:xfrm>
          <a:prstGeom prst="rect">
            <a:avLst/>
          </a:prstGeom>
        </p:spPr>
        <p:txBody>
          <a:bodyPr vert="horz">
            <a:normAutofit/>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algn="just">
              <a:buFont typeface="Wingdings 2"/>
              <a:buNone/>
            </a:pPr>
            <a:r>
              <a:rPr lang="en-US" dirty="0" smtClean="0"/>
              <a:t>	To illustrate the application of this formula, assume that there are 5 cars and each has experiencing about one collision every two years. The mean therefore is ½ or 0.5 collision per year. Then the probability distribution is developed as follows.</a:t>
            </a:r>
          </a:p>
          <a:p>
            <a:pPr algn="just"/>
            <a:endParaRPr lang="en-US" dirty="0"/>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7409"/>
                                        </p:tgtEl>
                                        <p:attrNameLst>
                                          <p:attrName>style.visibility</p:attrName>
                                        </p:attrNameLst>
                                      </p:cBhvr>
                                      <p:to>
                                        <p:strVal val="visible"/>
                                      </p:to>
                                    </p:set>
                                    <p:anim calcmode="lin" valueType="num">
                                      <p:cBhvr additive="base">
                                        <p:cTn id="19" dur="500" fill="hold"/>
                                        <p:tgtEl>
                                          <p:spTgt spid="17409"/>
                                        </p:tgtEl>
                                        <p:attrNameLst>
                                          <p:attrName>ppt_x</p:attrName>
                                        </p:attrNameLst>
                                      </p:cBhvr>
                                      <p:tavLst>
                                        <p:tav tm="0">
                                          <p:val>
                                            <p:strVal val="#ppt_x"/>
                                          </p:val>
                                        </p:tav>
                                        <p:tav tm="100000">
                                          <p:val>
                                            <p:strVal val="#ppt_x"/>
                                          </p:val>
                                        </p:tav>
                                      </p:tavLst>
                                    </p:anim>
                                    <p:anim calcmode="lin" valueType="num">
                                      <p:cBhvr additive="base">
                                        <p:cTn id="20" dur="500" fill="hold"/>
                                        <p:tgtEl>
                                          <p:spTgt spid="1740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7411"/>
                                        </p:tgtEl>
                                        <p:attrNameLst>
                                          <p:attrName>style.visibility</p:attrName>
                                        </p:attrNameLst>
                                      </p:cBhvr>
                                      <p:to>
                                        <p:strVal val="visible"/>
                                      </p:to>
                                    </p:set>
                                    <p:anim calcmode="lin" valueType="num">
                                      <p:cBhvr additive="base">
                                        <p:cTn id="25" dur="500" fill="hold"/>
                                        <p:tgtEl>
                                          <p:spTgt spid="17411"/>
                                        </p:tgtEl>
                                        <p:attrNameLst>
                                          <p:attrName>ppt_x</p:attrName>
                                        </p:attrNameLst>
                                      </p:cBhvr>
                                      <p:tavLst>
                                        <p:tav tm="0">
                                          <p:val>
                                            <p:strVal val="#ppt_x"/>
                                          </p:val>
                                        </p:tav>
                                        <p:tav tm="100000">
                                          <p:val>
                                            <p:strVal val="#ppt_x"/>
                                          </p:val>
                                        </p:tav>
                                      </p:tavLst>
                                    </p:anim>
                                    <p:anim calcmode="lin" valueType="num">
                                      <p:cBhvr additive="base">
                                        <p:cTn id="26" dur="500" fill="hold"/>
                                        <p:tgtEl>
                                          <p:spTgt spid="1741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7413"/>
                                        </p:tgtEl>
                                        <p:attrNameLst>
                                          <p:attrName>style.visibility</p:attrName>
                                        </p:attrNameLst>
                                      </p:cBhvr>
                                      <p:to>
                                        <p:strVal val="visible"/>
                                      </p:to>
                                    </p:set>
                                    <p:anim calcmode="lin" valueType="num">
                                      <p:cBhvr additive="base">
                                        <p:cTn id="31" dur="500" fill="hold"/>
                                        <p:tgtEl>
                                          <p:spTgt spid="17413"/>
                                        </p:tgtEl>
                                        <p:attrNameLst>
                                          <p:attrName>ppt_x</p:attrName>
                                        </p:attrNameLst>
                                      </p:cBhvr>
                                      <p:tavLst>
                                        <p:tav tm="0">
                                          <p:val>
                                            <p:strVal val="#ppt_x"/>
                                          </p:val>
                                        </p:tav>
                                        <p:tav tm="100000">
                                          <p:val>
                                            <p:strVal val="#ppt_x"/>
                                          </p:val>
                                        </p:tav>
                                      </p:tavLst>
                                    </p:anim>
                                    <p:anim calcmode="lin" valueType="num">
                                      <p:cBhvr additive="base">
                                        <p:cTn id="32" dur="500" fill="hold"/>
                                        <p:tgtEl>
                                          <p:spTgt spid="1741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7415"/>
                                        </p:tgtEl>
                                        <p:attrNameLst>
                                          <p:attrName>style.visibility</p:attrName>
                                        </p:attrNameLst>
                                      </p:cBhvr>
                                      <p:to>
                                        <p:strVal val="visible"/>
                                      </p:to>
                                    </p:set>
                                    <p:anim calcmode="lin" valueType="num">
                                      <p:cBhvr additive="base">
                                        <p:cTn id="37" dur="500" fill="hold"/>
                                        <p:tgtEl>
                                          <p:spTgt spid="17415"/>
                                        </p:tgtEl>
                                        <p:attrNameLst>
                                          <p:attrName>ppt_x</p:attrName>
                                        </p:attrNameLst>
                                      </p:cBhvr>
                                      <p:tavLst>
                                        <p:tav tm="0">
                                          <p:val>
                                            <p:strVal val="#ppt_x"/>
                                          </p:val>
                                        </p:tav>
                                        <p:tav tm="100000">
                                          <p:val>
                                            <p:strVal val="#ppt_x"/>
                                          </p:val>
                                        </p:tav>
                                      </p:tavLst>
                                    </p:anim>
                                    <p:anim calcmode="lin" valueType="num">
                                      <p:cBhvr additive="base">
                                        <p:cTn id="38" dur="500" fill="hold"/>
                                        <p:tgtEl>
                                          <p:spTgt spid="174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4"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533400"/>
            <a:ext cx="8686800" cy="2971800"/>
          </a:xfrm>
        </p:spPr>
        <p:txBody>
          <a:bodyPr>
            <a:normAutofit/>
          </a:bodyPr>
          <a:lstStyle/>
          <a:p>
            <a:pPr>
              <a:buNone/>
            </a:pPr>
            <a:r>
              <a:rPr lang="en-US" sz="2200" dirty="0" smtClean="0"/>
              <a:t>We continue like the above until we found that the sum of probability</a:t>
            </a:r>
          </a:p>
          <a:p>
            <a:pPr>
              <a:buNone/>
            </a:pPr>
            <a:r>
              <a:rPr lang="en-US" sz="2200" dirty="0" smtClean="0"/>
              <a:t>of all accidents equal to 1. Thus the probability distribution is:</a:t>
            </a:r>
          </a:p>
          <a:p>
            <a:pPr>
              <a:buNone/>
            </a:pPr>
            <a:r>
              <a:rPr lang="en-US" sz="2200" dirty="0" smtClean="0"/>
              <a:t>	No of Collisions				Probability</a:t>
            </a:r>
          </a:p>
          <a:p>
            <a:pPr>
              <a:buNone/>
            </a:pPr>
            <a:r>
              <a:rPr lang="en-US" sz="2200" dirty="0" smtClean="0"/>
              <a:t>		0					      0.6065</a:t>
            </a:r>
          </a:p>
          <a:p>
            <a:pPr>
              <a:buNone/>
            </a:pPr>
            <a:r>
              <a:rPr lang="en-US" sz="2200" dirty="0" smtClean="0"/>
              <a:t>		1					      0.3033	</a:t>
            </a:r>
          </a:p>
          <a:p>
            <a:pPr>
              <a:buNone/>
            </a:pPr>
            <a:r>
              <a:rPr lang="en-US" sz="2200" dirty="0" smtClean="0"/>
              <a:t>		2					       0.0785	</a:t>
            </a:r>
          </a:p>
          <a:p>
            <a:pPr>
              <a:buNone/>
            </a:pPr>
            <a:r>
              <a:rPr lang="en-US" sz="2200" dirty="0" smtClean="0"/>
              <a:t>		3					       0.0126</a:t>
            </a:r>
          </a:p>
          <a:p>
            <a:pPr>
              <a:buNone/>
            </a:pPr>
            <a:endParaRPr lang="en-US" sz="2200" dirty="0"/>
          </a:p>
        </p:txBody>
      </p:sp>
      <p:sp>
        <p:nvSpPr>
          <p:cNvPr id="4" name="Title 1"/>
          <p:cNvSpPr>
            <a:spLocks noGrp="1"/>
          </p:cNvSpPr>
          <p:nvPr>
            <p:ph type="title"/>
          </p:nvPr>
        </p:nvSpPr>
        <p:spPr>
          <a:xfrm>
            <a:off x="152400" y="76200"/>
            <a:ext cx="8610600" cy="563562"/>
          </a:xfrm>
        </p:spPr>
        <p:txBody>
          <a:bodyPr>
            <a:noAutofit/>
          </a:bodyPr>
          <a:lstStyle/>
          <a:p>
            <a:pPr lvl="0"/>
            <a:r>
              <a:rPr lang="en-US" sz="3200" b="1" dirty="0" smtClean="0"/>
              <a:t>1. Poisson Distribution </a:t>
            </a:r>
            <a:r>
              <a:rPr lang="en-US" sz="1600" b="1" dirty="0" smtClean="0"/>
              <a:t>(Cont…)</a:t>
            </a:r>
            <a:endParaRPr lang="en-US" sz="1600" b="1"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44</a:t>
            </a:fld>
            <a:endParaRPr lang="en-US"/>
          </a:p>
        </p:txBody>
      </p:sp>
      <p:sp>
        <p:nvSpPr>
          <p:cNvPr id="6" name="Content Placeholder 2"/>
          <p:cNvSpPr txBox="1">
            <a:spLocks/>
          </p:cNvSpPr>
          <p:nvPr/>
        </p:nvSpPr>
        <p:spPr>
          <a:xfrm>
            <a:off x="228600" y="3657600"/>
            <a:ext cx="8686800" cy="3276600"/>
          </a:xfrm>
          <a:prstGeom prst="rect">
            <a:avLst/>
          </a:prstGeom>
        </p:spPr>
        <p:txBody>
          <a:bodyPr vert="horz">
            <a:normAutofit/>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algn="just"/>
            <a:r>
              <a:rPr lang="en-US" sz="2200" dirty="0" smtClean="0"/>
              <a:t>Once the probability distribution is developed, it would not be difficult to determine the probability of any number of accidents that are likely to occur. </a:t>
            </a:r>
          </a:p>
          <a:p>
            <a:pPr lvl="1" algn="just"/>
            <a:r>
              <a:rPr lang="en-US" sz="2200" dirty="0" smtClean="0"/>
              <a:t>For example, the probability of no collisions is almost 0.61 or 61%; </a:t>
            </a:r>
          </a:p>
          <a:p>
            <a:pPr lvl="1" algn="just"/>
            <a:r>
              <a:rPr lang="en-US" sz="2200" dirty="0" smtClean="0"/>
              <a:t>The probability of more than two collision is 1-0.9883= 0.0117. </a:t>
            </a:r>
            <a:r>
              <a:rPr lang="en-US" sz="2200" dirty="0" err="1" smtClean="0"/>
              <a:t>i.e</a:t>
            </a:r>
            <a:r>
              <a:rPr lang="en-US" sz="2200" smtClean="0"/>
              <a:t>, 1- (0.6065+0.3033+0.0785)= 0.0117; and </a:t>
            </a:r>
          </a:p>
          <a:p>
            <a:pPr lvl="1" algn="just"/>
            <a:r>
              <a:rPr lang="en-US" sz="2200" dirty="0" smtClean="0"/>
              <a:t>The probability of more than one collision is 1-(0.6065+0.3033) = 0.0902 or 9.02%. Etc.</a:t>
            </a:r>
          </a:p>
          <a:p>
            <a:pPr algn="just">
              <a:buFont typeface="Wingdings 2"/>
              <a:buNone/>
            </a:pPr>
            <a:endParaRPr lang="en-US" sz="2200" dirty="0"/>
          </a:p>
        </p:txBody>
      </p:sp>
    </p:spTree>
  </p:cSld>
  <p:clrMapOvr>
    <a:masterClrMapping/>
  </p:clrMapOvr>
  <p:transition>
    <p:newsflash/>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914400"/>
            <a:ext cx="8686800" cy="1066800"/>
          </a:xfrm>
        </p:spPr>
        <p:txBody>
          <a:bodyPr>
            <a:normAutofit fontScale="92500" lnSpcReduction="20000"/>
          </a:bodyPr>
          <a:lstStyle/>
          <a:p>
            <a:pPr algn="just">
              <a:buNone/>
            </a:pPr>
            <a:r>
              <a:rPr lang="en-US" dirty="0" smtClean="0"/>
              <a:t>	Another method used by the risk manager to measure risk is binomial probability distribution. To use the binomial distribution the risk manager must be familiar with the basic assumption of the distribution.</a:t>
            </a:r>
          </a:p>
          <a:p>
            <a:pPr algn="just"/>
            <a:endParaRPr lang="en-US" dirty="0"/>
          </a:p>
        </p:txBody>
      </p:sp>
      <p:sp>
        <p:nvSpPr>
          <p:cNvPr id="4" name="Title 1"/>
          <p:cNvSpPr>
            <a:spLocks noGrp="1"/>
          </p:cNvSpPr>
          <p:nvPr>
            <p:ph type="title"/>
          </p:nvPr>
        </p:nvSpPr>
        <p:spPr>
          <a:xfrm>
            <a:off x="304800" y="274638"/>
            <a:ext cx="8610600" cy="563562"/>
          </a:xfrm>
        </p:spPr>
        <p:txBody>
          <a:bodyPr>
            <a:noAutofit/>
          </a:bodyPr>
          <a:lstStyle/>
          <a:p>
            <a:pPr lvl="0"/>
            <a:r>
              <a:rPr lang="en-US" sz="3200" b="1" dirty="0" smtClean="0"/>
              <a:t>2. Binomial Distribution </a:t>
            </a:r>
            <a:endParaRPr lang="en-US" sz="1600" b="1" dirty="0"/>
          </a:p>
        </p:txBody>
      </p:sp>
      <p:sp>
        <p:nvSpPr>
          <p:cNvPr id="5" name="Content Placeholder 2"/>
          <p:cNvSpPr txBox="1">
            <a:spLocks/>
          </p:cNvSpPr>
          <p:nvPr/>
        </p:nvSpPr>
        <p:spPr>
          <a:xfrm>
            <a:off x="228600" y="1897746"/>
            <a:ext cx="8686800" cy="1524000"/>
          </a:xfrm>
          <a:prstGeom prst="rect">
            <a:avLst/>
          </a:prstGeom>
        </p:spPr>
        <p:txBody>
          <a:bodyPr vert="horz">
            <a:noAutofit/>
          </a:bodyPr>
          <a:lstStyle/>
          <a:p>
            <a:pPr algn="just"/>
            <a:r>
              <a:rPr lang="en-US" sz="2400" dirty="0" smtClean="0"/>
              <a:t>The first assumption is that the objects are independently exposed to loss. The other assumption is that each exposed until suffered (experience) only one loss in a year (or other budget period). Thus the probability that the firm will suffer occurrences during the year is calculated using the formula:</a:t>
            </a:r>
            <a:endParaRPr lang="en-US" sz="2400" dirty="0"/>
          </a:p>
        </p:txBody>
      </p:sp>
      <p:sp>
        <p:nvSpPr>
          <p:cNvPr id="6" name="Content Placeholder 2"/>
          <p:cNvSpPr txBox="1">
            <a:spLocks/>
          </p:cNvSpPr>
          <p:nvPr/>
        </p:nvSpPr>
        <p:spPr>
          <a:xfrm>
            <a:off x="2819400" y="4336152"/>
            <a:ext cx="5638800" cy="1226448"/>
          </a:xfrm>
          <a:prstGeom prst="rect">
            <a:avLst/>
          </a:prstGeom>
        </p:spPr>
        <p:txBody>
          <a:bodyPr vert="horz">
            <a:noAutofit/>
          </a:bodyPr>
          <a:lstStyle/>
          <a:p>
            <a:r>
              <a:rPr lang="en-US" sz="2000" dirty="0" smtClean="0"/>
              <a:t>When:     n= Number of exposures</a:t>
            </a:r>
          </a:p>
          <a:p>
            <a:r>
              <a:rPr lang="en-US" sz="2000" dirty="0" smtClean="0"/>
              <a:t>	r = Number of accidents (occurrences)</a:t>
            </a:r>
          </a:p>
          <a:p>
            <a:r>
              <a:rPr lang="en-US" sz="2000" dirty="0" smtClean="0"/>
              <a:t>	p = Probability of occurrence </a:t>
            </a:r>
            <a:endParaRPr lang="en-US" sz="2000" dirty="0"/>
          </a:p>
        </p:txBody>
      </p:sp>
      <p:sp>
        <p:nvSpPr>
          <p:cNvPr id="819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8193" name="Object 1"/>
          <p:cNvGraphicFramePr>
            <a:graphicFrameLocks noChangeAspect="1"/>
          </p:cNvGraphicFramePr>
          <p:nvPr>
            <p:extLst>
              <p:ext uri="{D42A27DB-BD31-4B8C-83A1-F6EECF244321}">
                <p14:modId xmlns:p14="http://schemas.microsoft.com/office/powerpoint/2010/main" val="1598900031"/>
              </p:ext>
            </p:extLst>
          </p:nvPr>
        </p:nvGraphicFramePr>
        <p:xfrm>
          <a:off x="1738313" y="3473450"/>
          <a:ext cx="3611562" cy="750888"/>
        </p:xfrm>
        <a:graphic>
          <a:graphicData uri="http://schemas.openxmlformats.org/presentationml/2006/ole">
            <mc:AlternateContent xmlns:mc="http://schemas.openxmlformats.org/markup-compatibility/2006">
              <mc:Choice xmlns:v="urn:schemas-microsoft-com:vml" Requires="v">
                <p:oleObj spid="_x0000_s8306" name="Equation" r:id="rId3" imgW="1485720" imgH="291960" progId="Equation.3">
                  <p:embed/>
                </p:oleObj>
              </mc:Choice>
              <mc:Fallback>
                <p:oleObj name="Equation" r:id="rId3" imgW="1485720" imgH="291960" progId="Equation.3">
                  <p:embed/>
                  <p:pic>
                    <p:nvPicPr>
                      <p:cNvPr id="0" name="Picture 1"/>
                      <p:cNvPicPr>
                        <a:picLocks noChangeAspect="1" noChangeArrowheads="1"/>
                      </p:cNvPicPr>
                      <p:nvPr/>
                    </p:nvPicPr>
                    <p:blipFill>
                      <a:blip r:embed="rId4"/>
                      <a:srcRect/>
                      <a:stretch>
                        <a:fillRect/>
                      </a:stretch>
                    </p:blipFill>
                    <p:spPr bwMode="auto">
                      <a:xfrm>
                        <a:off x="1738313" y="3473450"/>
                        <a:ext cx="3611562" cy="750888"/>
                      </a:xfrm>
                      <a:prstGeom prst="rect">
                        <a:avLst/>
                      </a:prstGeom>
                      <a:noFill/>
                      <a:extLst/>
                    </p:spPr>
                  </p:pic>
                </p:oleObj>
              </mc:Fallback>
            </mc:AlternateContent>
          </a:graphicData>
        </a:graphic>
      </p:graphicFrame>
      <p:sp>
        <p:nvSpPr>
          <p:cNvPr id="8" name="Slide Number Placeholder 7"/>
          <p:cNvSpPr>
            <a:spLocks noGrp="1"/>
          </p:cNvSpPr>
          <p:nvPr>
            <p:ph type="sldNum" sz="quarter" idx="12"/>
          </p:nvPr>
        </p:nvSpPr>
        <p:spPr/>
        <p:txBody>
          <a:bodyPr/>
          <a:lstStyle/>
          <a:p>
            <a:fld id="{16B243DA-A80A-4ED9-BEF0-8548F0DDAE70}" type="slidenum">
              <a:rPr lang="en-US" smtClean="0"/>
              <a:pPr/>
              <a:t>45</a:t>
            </a:fld>
            <a:endParaRPr lang="en-US"/>
          </a:p>
        </p:txBody>
      </p:sp>
    </p:spTree>
  </p:cSld>
  <p:clrMapOvr>
    <a:masterClrMapping/>
  </p:clrMapOvr>
  <p:transition>
    <p:newsflash/>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990600"/>
            <a:ext cx="8763000" cy="5410200"/>
          </a:xfrm>
        </p:spPr>
        <p:txBody>
          <a:bodyPr>
            <a:normAutofit/>
          </a:bodyPr>
          <a:lstStyle/>
          <a:p>
            <a:pPr algn="just"/>
            <a:r>
              <a:rPr lang="en-US" sz="2400" dirty="0" smtClean="0"/>
              <a:t>To illustrate, assume that there are 5 trucks which are operated by a business and if an accident happens to a particular trucks, it be comes a total loss. New trucks are purchased at the beginning of every year to make up the lost ones so that the firm always starts the new physical period with 5 trucks.</a:t>
            </a:r>
          </a:p>
          <a:p>
            <a:pPr algn="just"/>
            <a:r>
              <a:rPr lang="en-US" sz="2400" dirty="0" smtClean="0"/>
              <a:t>First it is assumed that monetary loss per accident is constant and it is Birr 5000.</a:t>
            </a:r>
          </a:p>
          <a:p>
            <a:pPr algn="just">
              <a:buNone/>
            </a:pPr>
            <a:endParaRPr lang="en-US" sz="2400" dirty="0"/>
          </a:p>
        </p:txBody>
      </p:sp>
      <p:sp>
        <p:nvSpPr>
          <p:cNvPr id="4" name="Title 1"/>
          <p:cNvSpPr>
            <a:spLocks noGrp="1"/>
          </p:cNvSpPr>
          <p:nvPr>
            <p:ph type="title"/>
          </p:nvPr>
        </p:nvSpPr>
        <p:spPr>
          <a:xfrm>
            <a:off x="304800" y="274638"/>
            <a:ext cx="8610600" cy="563562"/>
          </a:xfrm>
        </p:spPr>
        <p:txBody>
          <a:bodyPr>
            <a:noAutofit/>
          </a:bodyPr>
          <a:lstStyle/>
          <a:p>
            <a:pPr lvl="0"/>
            <a:r>
              <a:rPr lang="en-US" sz="3200" b="1" dirty="0" smtClean="0"/>
              <a:t>2. Binomial Distribution </a:t>
            </a:r>
            <a:r>
              <a:rPr lang="en-US" sz="1600" b="1" dirty="0" smtClean="0"/>
              <a:t>(Cont…) </a:t>
            </a:r>
            <a:endParaRPr lang="en-US" sz="1600" b="1" dirty="0"/>
          </a:p>
        </p:txBody>
      </p:sp>
      <p:sp>
        <p:nvSpPr>
          <p:cNvPr id="5" name="Content Placeholder 2"/>
          <p:cNvSpPr txBox="1">
            <a:spLocks/>
          </p:cNvSpPr>
          <p:nvPr/>
        </p:nvSpPr>
        <p:spPr>
          <a:xfrm>
            <a:off x="304800" y="3962400"/>
            <a:ext cx="8534400" cy="2057400"/>
          </a:xfrm>
          <a:prstGeom prst="rect">
            <a:avLst/>
          </a:prstGeom>
        </p:spPr>
        <p:txBody>
          <a:bodyPr vert="horz">
            <a:normAutofit/>
          </a:bodyPr>
          <a:lstStyle/>
          <a:p>
            <a:pPr marL="274320" marR="0" lvl="0" indent="-274320" algn="l" defTabSz="914400" rtl="0" eaLnBrk="1" fontAlgn="auto" latinLnBrk="0" hangingPunct="1">
              <a:lnSpc>
                <a:spcPct val="100000"/>
              </a:lnSpc>
              <a:spcBef>
                <a:spcPts val="580"/>
              </a:spcBef>
              <a:spcAft>
                <a:spcPts val="0"/>
              </a:spcAft>
              <a:buClr>
                <a:schemeClr val="accent1"/>
              </a:buClr>
              <a:buSzPct val="85000"/>
              <a:tabLst/>
              <a:defRPr/>
            </a:pPr>
            <a:endParaRPr kumimoji="0" lang="en-US" sz="2600" b="0" i="0" u="none" strike="noStrike" kern="1200" cap="none" spc="0" normalizeH="0" baseline="0" noProof="0" dirty="0">
              <a:ln>
                <a:noFill/>
              </a:ln>
              <a:solidFill>
                <a:schemeClr val="tx1"/>
              </a:solidFill>
              <a:effectLst/>
              <a:uLnTx/>
              <a:uFillTx/>
              <a:latin typeface="+mn-lt"/>
              <a:ea typeface="+mn-ea"/>
              <a:cs typeface="+mn-cs"/>
            </a:endParaRPr>
          </a:p>
        </p:txBody>
      </p:sp>
      <p:graphicFrame>
        <p:nvGraphicFramePr>
          <p:cNvPr id="6" name="Table 5"/>
          <p:cNvGraphicFramePr>
            <a:graphicFrameLocks noGrp="1"/>
          </p:cNvGraphicFramePr>
          <p:nvPr/>
        </p:nvGraphicFramePr>
        <p:xfrm>
          <a:off x="609600" y="3802746"/>
          <a:ext cx="8229600" cy="2667000"/>
        </p:xfrm>
        <a:graphic>
          <a:graphicData uri="http://schemas.openxmlformats.org/drawingml/2006/table">
            <a:tbl>
              <a:tblPr firstRow="1" bandRow="1">
                <a:tableStyleId>{5C22544A-7EE6-4342-B048-85BDC9FD1C3A}</a:tableStyleId>
              </a:tblPr>
              <a:tblGrid>
                <a:gridCol w="2057400"/>
                <a:gridCol w="2057400"/>
                <a:gridCol w="2057400"/>
                <a:gridCol w="2057400"/>
              </a:tblGrid>
              <a:tr h="333375">
                <a:tc>
                  <a:txBody>
                    <a:bodyPr/>
                    <a:lstStyle/>
                    <a:p>
                      <a:pPr marL="0" marR="0">
                        <a:lnSpc>
                          <a:spcPct val="150000"/>
                        </a:lnSpc>
                        <a:spcBef>
                          <a:spcPts val="0"/>
                        </a:spcBef>
                        <a:spcAft>
                          <a:spcPts val="0"/>
                        </a:spcAft>
                      </a:pPr>
                      <a:r>
                        <a:rPr lang="en-US" sz="1200" dirty="0">
                          <a:latin typeface="Times New Roman"/>
                          <a:ea typeface="Times New Roman"/>
                        </a:rPr>
                        <a:t>    Year</a:t>
                      </a:r>
                    </a:p>
                  </a:txBody>
                  <a:tcPr marL="68580" marR="68580" marT="0" marB="0"/>
                </a:tc>
                <a:tc>
                  <a:txBody>
                    <a:bodyPr/>
                    <a:lstStyle/>
                    <a:p>
                      <a:pPr marL="0" marR="0">
                        <a:lnSpc>
                          <a:spcPct val="150000"/>
                        </a:lnSpc>
                        <a:spcBef>
                          <a:spcPts val="0"/>
                        </a:spcBef>
                        <a:spcAft>
                          <a:spcPts val="0"/>
                        </a:spcAft>
                      </a:pPr>
                      <a:r>
                        <a:rPr lang="en-US" sz="1200" dirty="0">
                          <a:latin typeface="Times New Roman"/>
                          <a:ea typeface="Times New Roman"/>
                        </a:rPr>
                        <a:t>No of trucks</a:t>
                      </a:r>
                    </a:p>
                  </a:txBody>
                  <a:tcPr marL="68580" marR="68580" marT="0" marB="0"/>
                </a:tc>
                <a:tc>
                  <a:txBody>
                    <a:bodyPr/>
                    <a:lstStyle/>
                    <a:p>
                      <a:pPr marL="0" marR="0">
                        <a:lnSpc>
                          <a:spcPct val="150000"/>
                        </a:lnSpc>
                        <a:spcBef>
                          <a:spcPts val="0"/>
                        </a:spcBef>
                        <a:spcAft>
                          <a:spcPts val="0"/>
                        </a:spcAft>
                      </a:pPr>
                      <a:r>
                        <a:rPr lang="en-US" sz="1200">
                          <a:latin typeface="Times New Roman"/>
                          <a:ea typeface="Times New Roman"/>
                        </a:rPr>
                        <a:t>No of accidents</a:t>
                      </a:r>
                    </a:p>
                  </a:txBody>
                  <a:tcPr marL="68580" marR="68580" marT="0" marB="0"/>
                </a:tc>
                <a:tc>
                  <a:txBody>
                    <a:bodyPr/>
                    <a:lstStyle/>
                    <a:p>
                      <a:pPr marL="0" marR="0">
                        <a:lnSpc>
                          <a:spcPct val="150000"/>
                        </a:lnSpc>
                        <a:spcBef>
                          <a:spcPts val="0"/>
                        </a:spcBef>
                        <a:spcAft>
                          <a:spcPts val="0"/>
                        </a:spcAft>
                      </a:pPr>
                      <a:r>
                        <a:rPr lang="en-US" sz="1200">
                          <a:latin typeface="Times New Roman"/>
                          <a:ea typeface="Times New Roman"/>
                        </a:rPr>
                        <a:t>Total monetary loss</a:t>
                      </a:r>
                    </a:p>
                  </a:txBody>
                  <a:tcPr marL="68580" marR="68580" marT="0" marB="0"/>
                </a:tc>
              </a:tr>
              <a:tr h="333375">
                <a:tc>
                  <a:txBody>
                    <a:bodyPr/>
                    <a:lstStyle/>
                    <a:p>
                      <a:pPr marL="0" marR="0" algn="just">
                        <a:lnSpc>
                          <a:spcPct val="150000"/>
                        </a:lnSpc>
                        <a:spcBef>
                          <a:spcPts val="0"/>
                        </a:spcBef>
                        <a:spcAft>
                          <a:spcPts val="0"/>
                        </a:spcAft>
                      </a:pPr>
                      <a:r>
                        <a:rPr lang="en-US" sz="1200">
                          <a:latin typeface="Times New Roman"/>
                          <a:ea typeface="Times New Roman"/>
                        </a:rPr>
                        <a:t>1</a:t>
                      </a:r>
                    </a:p>
                  </a:txBody>
                  <a:tcPr marL="68580" marR="68580" marT="0" marB="0"/>
                </a:tc>
                <a:tc>
                  <a:txBody>
                    <a:bodyPr/>
                    <a:lstStyle/>
                    <a:p>
                      <a:pPr marL="0" marR="0" algn="just">
                        <a:lnSpc>
                          <a:spcPct val="150000"/>
                        </a:lnSpc>
                        <a:spcBef>
                          <a:spcPts val="0"/>
                        </a:spcBef>
                        <a:spcAft>
                          <a:spcPts val="0"/>
                        </a:spcAft>
                      </a:pPr>
                      <a:r>
                        <a:rPr lang="en-US" sz="1200">
                          <a:latin typeface="Times New Roman"/>
                          <a:ea typeface="Times New Roman"/>
                        </a:rPr>
                        <a:t>5</a:t>
                      </a:r>
                    </a:p>
                  </a:txBody>
                  <a:tcPr marL="68580" marR="68580" marT="0" marB="0"/>
                </a:tc>
                <a:tc>
                  <a:txBody>
                    <a:bodyPr/>
                    <a:lstStyle/>
                    <a:p>
                      <a:pPr marL="0" marR="0" algn="just">
                        <a:lnSpc>
                          <a:spcPct val="150000"/>
                        </a:lnSpc>
                        <a:spcBef>
                          <a:spcPts val="0"/>
                        </a:spcBef>
                        <a:spcAft>
                          <a:spcPts val="0"/>
                        </a:spcAft>
                      </a:pPr>
                      <a:r>
                        <a:rPr lang="en-US" sz="1200">
                          <a:latin typeface="Times New Roman"/>
                          <a:ea typeface="Times New Roman"/>
                        </a:rPr>
                        <a:t>2</a:t>
                      </a:r>
                    </a:p>
                  </a:txBody>
                  <a:tcPr marL="68580" marR="68580" marT="0" marB="0"/>
                </a:tc>
                <a:tc>
                  <a:txBody>
                    <a:bodyPr/>
                    <a:lstStyle/>
                    <a:p>
                      <a:pPr marL="0" marR="0" algn="l">
                        <a:lnSpc>
                          <a:spcPct val="150000"/>
                        </a:lnSpc>
                        <a:spcBef>
                          <a:spcPts val="0"/>
                        </a:spcBef>
                        <a:spcAft>
                          <a:spcPts val="0"/>
                        </a:spcAft>
                      </a:pPr>
                      <a:r>
                        <a:rPr lang="en-US" sz="1200" dirty="0">
                          <a:latin typeface="Times New Roman"/>
                          <a:ea typeface="Times New Roman"/>
                        </a:rPr>
                        <a:t>Br 10,000</a:t>
                      </a:r>
                    </a:p>
                  </a:txBody>
                  <a:tcPr marL="68580" marR="68580" marT="0" marB="0"/>
                </a:tc>
              </a:tr>
              <a:tr h="333375">
                <a:tc>
                  <a:txBody>
                    <a:bodyPr/>
                    <a:lstStyle/>
                    <a:p>
                      <a:pPr marL="0" marR="0" algn="just">
                        <a:lnSpc>
                          <a:spcPct val="150000"/>
                        </a:lnSpc>
                        <a:spcBef>
                          <a:spcPts val="0"/>
                        </a:spcBef>
                        <a:spcAft>
                          <a:spcPts val="0"/>
                        </a:spcAft>
                      </a:pPr>
                      <a:r>
                        <a:rPr lang="en-US" sz="1200">
                          <a:latin typeface="Times New Roman"/>
                          <a:ea typeface="Times New Roman"/>
                        </a:rPr>
                        <a:t>2</a:t>
                      </a:r>
                    </a:p>
                  </a:txBody>
                  <a:tcPr marL="68580" marR="68580" marT="0" marB="0"/>
                </a:tc>
                <a:tc>
                  <a:txBody>
                    <a:bodyPr/>
                    <a:lstStyle/>
                    <a:p>
                      <a:pPr marL="0" marR="0" algn="just">
                        <a:lnSpc>
                          <a:spcPct val="150000"/>
                        </a:lnSpc>
                        <a:spcBef>
                          <a:spcPts val="0"/>
                        </a:spcBef>
                        <a:spcAft>
                          <a:spcPts val="0"/>
                        </a:spcAft>
                      </a:pPr>
                      <a:r>
                        <a:rPr lang="en-US" sz="1200" dirty="0">
                          <a:latin typeface="Times New Roman"/>
                          <a:ea typeface="Times New Roman"/>
                        </a:rPr>
                        <a:t>5</a:t>
                      </a:r>
                    </a:p>
                  </a:txBody>
                  <a:tcPr marL="68580" marR="68580" marT="0" marB="0"/>
                </a:tc>
                <a:tc>
                  <a:txBody>
                    <a:bodyPr/>
                    <a:lstStyle/>
                    <a:p>
                      <a:pPr marL="0" marR="0" algn="just">
                        <a:lnSpc>
                          <a:spcPct val="150000"/>
                        </a:lnSpc>
                        <a:spcBef>
                          <a:spcPts val="0"/>
                        </a:spcBef>
                        <a:spcAft>
                          <a:spcPts val="0"/>
                        </a:spcAft>
                      </a:pPr>
                      <a:r>
                        <a:rPr lang="en-US" sz="1200">
                          <a:latin typeface="Times New Roman"/>
                          <a:ea typeface="Times New Roman"/>
                        </a:rPr>
                        <a:t>2</a:t>
                      </a:r>
                    </a:p>
                  </a:txBody>
                  <a:tcPr marL="68580" marR="68580" marT="0" marB="0"/>
                </a:tc>
                <a:tc>
                  <a:txBody>
                    <a:bodyPr/>
                    <a:lstStyle/>
                    <a:p>
                      <a:pPr marL="0" marR="0" algn="l">
                        <a:lnSpc>
                          <a:spcPct val="150000"/>
                        </a:lnSpc>
                        <a:spcBef>
                          <a:spcPts val="0"/>
                        </a:spcBef>
                        <a:spcAft>
                          <a:spcPts val="0"/>
                        </a:spcAft>
                      </a:pPr>
                      <a:r>
                        <a:rPr lang="en-US" sz="1200" dirty="0">
                          <a:latin typeface="Times New Roman"/>
                          <a:ea typeface="Times New Roman"/>
                        </a:rPr>
                        <a:t>      10,000</a:t>
                      </a:r>
                    </a:p>
                  </a:txBody>
                  <a:tcPr marL="68580" marR="68580" marT="0" marB="0"/>
                </a:tc>
              </a:tr>
              <a:tr h="333375">
                <a:tc>
                  <a:txBody>
                    <a:bodyPr/>
                    <a:lstStyle/>
                    <a:p>
                      <a:pPr marL="0" marR="0" algn="just">
                        <a:lnSpc>
                          <a:spcPct val="150000"/>
                        </a:lnSpc>
                        <a:spcBef>
                          <a:spcPts val="0"/>
                        </a:spcBef>
                        <a:spcAft>
                          <a:spcPts val="0"/>
                        </a:spcAft>
                      </a:pPr>
                      <a:r>
                        <a:rPr lang="en-US" sz="1200">
                          <a:latin typeface="Times New Roman"/>
                          <a:ea typeface="Times New Roman"/>
                        </a:rPr>
                        <a:t>3</a:t>
                      </a:r>
                    </a:p>
                  </a:txBody>
                  <a:tcPr marL="68580" marR="68580" marT="0" marB="0"/>
                </a:tc>
                <a:tc>
                  <a:txBody>
                    <a:bodyPr/>
                    <a:lstStyle/>
                    <a:p>
                      <a:pPr marL="0" marR="0" algn="just">
                        <a:lnSpc>
                          <a:spcPct val="150000"/>
                        </a:lnSpc>
                        <a:spcBef>
                          <a:spcPts val="0"/>
                        </a:spcBef>
                        <a:spcAft>
                          <a:spcPts val="0"/>
                        </a:spcAft>
                      </a:pPr>
                      <a:r>
                        <a:rPr lang="en-US" sz="1200">
                          <a:latin typeface="Times New Roman"/>
                          <a:ea typeface="Times New Roman"/>
                        </a:rPr>
                        <a:t>5</a:t>
                      </a:r>
                    </a:p>
                  </a:txBody>
                  <a:tcPr marL="68580" marR="68580" marT="0" marB="0"/>
                </a:tc>
                <a:tc>
                  <a:txBody>
                    <a:bodyPr/>
                    <a:lstStyle/>
                    <a:p>
                      <a:pPr marL="0" marR="0" algn="just">
                        <a:lnSpc>
                          <a:spcPct val="150000"/>
                        </a:lnSpc>
                        <a:spcBef>
                          <a:spcPts val="0"/>
                        </a:spcBef>
                        <a:spcAft>
                          <a:spcPts val="0"/>
                        </a:spcAft>
                      </a:pPr>
                      <a:r>
                        <a:rPr lang="en-US" sz="1200">
                          <a:latin typeface="Times New Roman"/>
                          <a:ea typeface="Times New Roman"/>
                        </a:rPr>
                        <a:t>3</a:t>
                      </a:r>
                    </a:p>
                  </a:txBody>
                  <a:tcPr marL="68580" marR="68580" marT="0" marB="0"/>
                </a:tc>
                <a:tc>
                  <a:txBody>
                    <a:bodyPr/>
                    <a:lstStyle/>
                    <a:p>
                      <a:pPr marL="0" marR="0" algn="l">
                        <a:lnSpc>
                          <a:spcPct val="150000"/>
                        </a:lnSpc>
                        <a:spcBef>
                          <a:spcPts val="0"/>
                        </a:spcBef>
                        <a:spcAft>
                          <a:spcPts val="0"/>
                        </a:spcAft>
                      </a:pPr>
                      <a:r>
                        <a:rPr lang="en-US" sz="1200" dirty="0">
                          <a:latin typeface="Times New Roman"/>
                          <a:ea typeface="Times New Roman"/>
                        </a:rPr>
                        <a:t>       15,000</a:t>
                      </a:r>
                    </a:p>
                  </a:txBody>
                  <a:tcPr marL="68580" marR="68580" marT="0" marB="0"/>
                </a:tc>
              </a:tr>
              <a:tr h="333375">
                <a:tc>
                  <a:txBody>
                    <a:bodyPr/>
                    <a:lstStyle/>
                    <a:p>
                      <a:pPr marL="0" marR="0" algn="just">
                        <a:lnSpc>
                          <a:spcPct val="150000"/>
                        </a:lnSpc>
                        <a:spcBef>
                          <a:spcPts val="0"/>
                        </a:spcBef>
                        <a:spcAft>
                          <a:spcPts val="0"/>
                        </a:spcAft>
                      </a:pPr>
                      <a:r>
                        <a:rPr lang="en-US" sz="1200">
                          <a:latin typeface="Times New Roman"/>
                          <a:ea typeface="Times New Roman"/>
                        </a:rPr>
                        <a:t>4</a:t>
                      </a:r>
                    </a:p>
                  </a:txBody>
                  <a:tcPr marL="68580" marR="68580" marT="0" marB="0"/>
                </a:tc>
                <a:tc>
                  <a:txBody>
                    <a:bodyPr/>
                    <a:lstStyle/>
                    <a:p>
                      <a:pPr marL="0" marR="0" algn="just">
                        <a:lnSpc>
                          <a:spcPct val="150000"/>
                        </a:lnSpc>
                        <a:spcBef>
                          <a:spcPts val="0"/>
                        </a:spcBef>
                        <a:spcAft>
                          <a:spcPts val="0"/>
                        </a:spcAft>
                      </a:pPr>
                      <a:r>
                        <a:rPr lang="en-US" sz="1200">
                          <a:latin typeface="Times New Roman"/>
                          <a:ea typeface="Times New Roman"/>
                        </a:rPr>
                        <a:t>5</a:t>
                      </a:r>
                    </a:p>
                  </a:txBody>
                  <a:tcPr marL="68580" marR="68580" marT="0" marB="0"/>
                </a:tc>
                <a:tc>
                  <a:txBody>
                    <a:bodyPr/>
                    <a:lstStyle/>
                    <a:p>
                      <a:pPr marL="0" marR="0" algn="just">
                        <a:lnSpc>
                          <a:spcPct val="150000"/>
                        </a:lnSpc>
                        <a:spcBef>
                          <a:spcPts val="0"/>
                        </a:spcBef>
                        <a:spcAft>
                          <a:spcPts val="0"/>
                        </a:spcAft>
                      </a:pPr>
                      <a:r>
                        <a:rPr lang="en-US" sz="1200">
                          <a:latin typeface="Times New Roman"/>
                          <a:ea typeface="Times New Roman"/>
                        </a:rPr>
                        <a:t>2</a:t>
                      </a:r>
                    </a:p>
                  </a:txBody>
                  <a:tcPr marL="68580" marR="68580" marT="0" marB="0"/>
                </a:tc>
                <a:tc>
                  <a:txBody>
                    <a:bodyPr/>
                    <a:lstStyle/>
                    <a:p>
                      <a:pPr marL="0" marR="0" algn="l">
                        <a:lnSpc>
                          <a:spcPct val="150000"/>
                        </a:lnSpc>
                        <a:spcBef>
                          <a:spcPts val="0"/>
                        </a:spcBef>
                        <a:spcAft>
                          <a:spcPts val="0"/>
                        </a:spcAft>
                      </a:pPr>
                      <a:r>
                        <a:rPr lang="en-US" sz="1200" dirty="0">
                          <a:latin typeface="Times New Roman"/>
                          <a:ea typeface="Times New Roman"/>
                        </a:rPr>
                        <a:t>        10,000</a:t>
                      </a:r>
                    </a:p>
                  </a:txBody>
                  <a:tcPr marL="68580" marR="68580" marT="0" marB="0"/>
                </a:tc>
              </a:tr>
              <a:tr h="333375">
                <a:tc>
                  <a:txBody>
                    <a:bodyPr/>
                    <a:lstStyle/>
                    <a:p>
                      <a:pPr marL="0" marR="0" algn="just">
                        <a:lnSpc>
                          <a:spcPct val="150000"/>
                        </a:lnSpc>
                        <a:spcBef>
                          <a:spcPts val="0"/>
                        </a:spcBef>
                        <a:spcAft>
                          <a:spcPts val="0"/>
                        </a:spcAft>
                      </a:pPr>
                      <a:r>
                        <a:rPr lang="en-US" sz="1200">
                          <a:latin typeface="Times New Roman"/>
                          <a:ea typeface="Times New Roman"/>
                        </a:rPr>
                        <a:t>5</a:t>
                      </a:r>
                    </a:p>
                  </a:txBody>
                  <a:tcPr marL="68580" marR="68580" marT="0" marB="0"/>
                </a:tc>
                <a:tc>
                  <a:txBody>
                    <a:bodyPr/>
                    <a:lstStyle/>
                    <a:p>
                      <a:pPr marL="0" marR="0" algn="just">
                        <a:lnSpc>
                          <a:spcPct val="150000"/>
                        </a:lnSpc>
                        <a:spcBef>
                          <a:spcPts val="0"/>
                        </a:spcBef>
                        <a:spcAft>
                          <a:spcPts val="0"/>
                        </a:spcAft>
                      </a:pPr>
                      <a:r>
                        <a:rPr lang="en-US" sz="1200">
                          <a:latin typeface="Times New Roman"/>
                          <a:ea typeface="Times New Roman"/>
                        </a:rPr>
                        <a:t>5</a:t>
                      </a:r>
                    </a:p>
                  </a:txBody>
                  <a:tcPr marL="68580" marR="68580" marT="0" marB="0"/>
                </a:tc>
                <a:tc>
                  <a:txBody>
                    <a:bodyPr/>
                    <a:lstStyle/>
                    <a:p>
                      <a:pPr marL="0" marR="0" algn="just">
                        <a:lnSpc>
                          <a:spcPct val="150000"/>
                        </a:lnSpc>
                        <a:spcBef>
                          <a:spcPts val="0"/>
                        </a:spcBef>
                        <a:spcAft>
                          <a:spcPts val="0"/>
                        </a:spcAft>
                      </a:pPr>
                      <a:r>
                        <a:rPr lang="en-US" sz="1200">
                          <a:latin typeface="Times New Roman"/>
                          <a:ea typeface="Times New Roman"/>
                        </a:rPr>
                        <a:t>1</a:t>
                      </a:r>
                    </a:p>
                  </a:txBody>
                  <a:tcPr marL="68580" marR="68580" marT="0" marB="0"/>
                </a:tc>
                <a:tc>
                  <a:txBody>
                    <a:bodyPr/>
                    <a:lstStyle/>
                    <a:p>
                      <a:pPr marL="0" marR="0" algn="l">
                        <a:lnSpc>
                          <a:spcPct val="150000"/>
                        </a:lnSpc>
                        <a:spcBef>
                          <a:spcPts val="0"/>
                        </a:spcBef>
                        <a:spcAft>
                          <a:spcPts val="0"/>
                        </a:spcAft>
                      </a:pPr>
                      <a:r>
                        <a:rPr lang="en-US" sz="1200" dirty="0">
                          <a:latin typeface="Times New Roman"/>
                          <a:ea typeface="Times New Roman"/>
                        </a:rPr>
                        <a:t>          5,000</a:t>
                      </a:r>
                    </a:p>
                  </a:txBody>
                  <a:tcPr marL="68580" marR="68580" marT="0" marB="0"/>
                </a:tc>
              </a:tr>
              <a:tr h="333375">
                <a:tc>
                  <a:txBody>
                    <a:bodyPr/>
                    <a:lstStyle/>
                    <a:p>
                      <a:pPr marL="0" marR="0" algn="just">
                        <a:lnSpc>
                          <a:spcPct val="150000"/>
                        </a:lnSpc>
                        <a:spcBef>
                          <a:spcPts val="0"/>
                        </a:spcBef>
                        <a:spcAft>
                          <a:spcPts val="0"/>
                        </a:spcAft>
                      </a:pPr>
                      <a:r>
                        <a:rPr lang="en-US" sz="1200" dirty="0" smtClean="0">
                          <a:latin typeface="Times New Roman"/>
                          <a:ea typeface="Times New Roman"/>
                        </a:rPr>
                        <a:t>Sum</a:t>
                      </a:r>
                      <a:endParaRPr lang="en-US" sz="1200" dirty="0">
                        <a:latin typeface="Times New Roman"/>
                        <a:ea typeface="Times New Roman"/>
                      </a:endParaRPr>
                    </a:p>
                  </a:txBody>
                  <a:tcPr marL="68580" marR="68580" marT="0" marB="0"/>
                </a:tc>
                <a:tc>
                  <a:txBody>
                    <a:bodyPr/>
                    <a:lstStyle/>
                    <a:p>
                      <a:pPr marL="0" marR="0" algn="just">
                        <a:lnSpc>
                          <a:spcPct val="150000"/>
                        </a:lnSpc>
                        <a:spcBef>
                          <a:spcPts val="0"/>
                        </a:spcBef>
                        <a:spcAft>
                          <a:spcPts val="0"/>
                        </a:spcAft>
                      </a:pPr>
                      <a:r>
                        <a:rPr lang="en-US" sz="1200" dirty="0" smtClean="0">
                          <a:latin typeface="Times New Roman"/>
                          <a:ea typeface="Times New Roman"/>
                        </a:rPr>
                        <a:t>25</a:t>
                      </a:r>
                      <a:endParaRPr lang="en-US" sz="1200" dirty="0">
                        <a:latin typeface="Times New Roman"/>
                        <a:ea typeface="Times New Roman"/>
                      </a:endParaRPr>
                    </a:p>
                  </a:txBody>
                  <a:tcPr marL="68580" marR="68580" marT="0" marB="0"/>
                </a:tc>
                <a:tc>
                  <a:txBody>
                    <a:bodyPr/>
                    <a:lstStyle/>
                    <a:p>
                      <a:pPr marL="0" marR="0" algn="just">
                        <a:lnSpc>
                          <a:spcPct val="150000"/>
                        </a:lnSpc>
                        <a:spcBef>
                          <a:spcPts val="0"/>
                        </a:spcBef>
                        <a:spcAft>
                          <a:spcPts val="0"/>
                        </a:spcAft>
                      </a:pPr>
                      <a:r>
                        <a:rPr lang="en-US" sz="1200" dirty="0" smtClean="0">
                          <a:latin typeface="Times New Roman"/>
                          <a:ea typeface="Times New Roman"/>
                        </a:rPr>
                        <a:t>10</a:t>
                      </a:r>
                      <a:endParaRPr lang="en-US" sz="1200" dirty="0">
                        <a:latin typeface="Times New Roman"/>
                        <a:ea typeface="Times New Roman"/>
                      </a:endParaRPr>
                    </a:p>
                  </a:txBody>
                  <a:tcPr marL="68580" marR="68580" marT="0" marB="0"/>
                </a:tc>
                <a:tc>
                  <a:txBody>
                    <a:bodyPr/>
                    <a:lstStyle/>
                    <a:p>
                      <a:pPr marL="0" marR="0" algn="l">
                        <a:lnSpc>
                          <a:spcPct val="150000"/>
                        </a:lnSpc>
                        <a:spcBef>
                          <a:spcPts val="0"/>
                        </a:spcBef>
                        <a:spcAft>
                          <a:spcPts val="0"/>
                        </a:spcAft>
                      </a:pPr>
                      <a:r>
                        <a:rPr lang="en-US" sz="1200" dirty="0">
                          <a:latin typeface="Times New Roman"/>
                          <a:ea typeface="Times New Roman"/>
                        </a:rPr>
                        <a:t>         </a:t>
                      </a:r>
                      <a:r>
                        <a:rPr lang="en-US" sz="1200" dirty="0" smtClean="0">
                          <a:latin typeface="Times New Roman"/>
                          <a:ea typeface="Times New Roman"/>
                        </a:rPr>
                        <a:t>50,000</a:t>
                      </a:r>
                      <a:endParaRPr lang="en-US" sz="1200" dirty="0">
                        <a:latin typeface="Times New Roman"/>
                        <a:ea typeface="Times New Roman"/>
                      </a:endParaRPr>
                    </a:p>
                  </a:txBody>
                  <a:tcPr marL="68580" marR="68580" marT="0" marB="0"/>
                </a:tc>
              </a:tr>
              <a:tr h="333375">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en-US" sz="1200" dirty="0" smtClean="0">
                          <a:latin typeface="Times New Roman"/>
                          <a:ea typeface="Times New Roman"/>
                        </a:rPr>
                        <a:t>Mean</a:t>
                      </a:r>
                    </a:p>
                  </a:txBody>
                  <a:tcPr marL="68580" marR="68580" marT="0" marB="0"/>
                </a:tc>
                <a:tc>
                  <a:txBody>
                    <a:bodyPr/>
                    <a:lstStyle/>
                    <a:p>
                      <a:pPr marL="0" marR="0">
                        <a:lnSpc>
                          <a:spcPct val="150000"/>
                        </a:lnSpc>
                        <a:spcBef>
                          <a:spcPts val="0"/>
                        </a:spcBef>
                        <a:spcAft>
                          <a:spcPts val="0"/>
                        </a:spcAft>
                      </a:pPr>
                      <a:r>
                        <a:rPr lang="en-US" sz="1200" dirty="0" smtClean="0">
                          <a:latin typeface="Times New Roman"/>
                          <a:ea typeface="Times New Roman"/>
                        </a:rPr>
                        <a:t>5</a:t>
                      </a:r>
                      <a:endParaRPr lang="en-US" sz="1200" dirty="0">
                        <a:latin typeface="Times New Roman"/>
                        <a:ea typeface="Times New Roman"/>
                      </a:endParaRPr>
                    </a:p>
                  </a:txBody>
                  <a:tcPr marL="68580" marR="68580" marT="0" marB="0"/>
                </a:tc>
                <a:tc>
                  <a:txBody>
                    <a:bodyPr/>
                    <a:lstStyle/>
                    <a:p>
                      <a:pPr marL="0" marR="0">
                        <a:lnSpc>
                          <a:spcPct val="150000"/>
                        </a:lnSpc>
                        <a:spcBef>
                          <a:spcPts val="0"/>
                        </a:spcBef>
                        <a:spcAft>
                          <a:spcPts val="0"/>
                        </a:spcAft>
                      </a:pPr>
                      <a:r>
                        <a:rPr lang="en-US" sz="1200" dirty="0" smtClean="0">
                          <a:latin typeface="Times New Roman"/>
                          <a:ea typeface="Times New Roman"/>
                        </a:rPr>
                        <a:t>2</a:t>
                      </a:r>
                      <a:endParaRPr lang="en-US" sz="1200" dirty="0">
                        <a:latin typeface="Times New Roman"/>
                        <a:ea typeface="Times New Roman"/>
                      </a:endParaRPr>
                    </a:p>
                  </a:txBody>
                  <a:tcPr marL="68580" marR="68580" marT="0" marB="0"/>
                </a:tc>
                <a:tc>
                  <a:txBody>
                    <a:bodyPr/>
                    <a:lstStyle/>
                    <a:p>
                      <a:pPr marL="0" marR="0" algn="l">
                        <a:lnSpc>
                          <a:spcPct val="150000"/>
                        </a:lnSpc>
                        <a:spcBef>
                          <a:spcPts val="0"/>
                        </a:spcBef>
                        <a:spcAft>
                          <a:spcPts val="0"/>
                        </a:spcAft>
                      </a:pPr>
                      <a:r>
                        <a:rPr lang="en-US" sz="1200" baseline="0" dirty="0" smtClean="0">
                          <a:latin typeface="Times New Roman"/>
                          <a:ea typeface="Times New Roman"/>
                        </a:rPr>
                        <a:t>         </a:t>
                      </a:r>
                      <a:r>
                        <a:rPr lang="en-US" sz="1200" dirty="0" smtClean="0">
                          <a:latin typeface="Times New Roman"/>
                          <a:ea typeface="Times New Roman"/>
                        </a:rPr>
                        <a:t>10,000</a:t>
                      </a:r>
                      <a:endParaRPr lang="en-US" sz="1200" dirty="0">
                        <a:latin typeface="Times New Roman"/>
                        <a:ea typeface="Times New Roman"/>
                      </a:endParaRPr>
                    </a:p>
                  </a:txBody>
                  <a:tcPr marL="68580" marR="68580" marT="0" marB="0"/>
                </a:tc>
              </a:tr>
            </a:tbl>
          </a:graphicData>
        </a:graphic>
      </p:graphicFrame>
      <p:sp>
        <p:nvSpPr>
          <p:cNvPr id="7" name="Slide Number Placeholder 6"/>
          <p:cNvSpPr>
            <a:spLocks noGrp="1"/>
          </p:cNvSpPr>
          <p:nvPr>
            <p:ph type="sldNum" sz="quarter" idx="12"/>
          </p:nvPr>
        </p:nvSpPr>
        <p:spPr/>
        <p:txBody>
          <a:bodyPr/>
          <a:lstStyle/>
          <a:p>
            <a:fld id="{16B243DA-A80A-4ED9-BEF0-8548F0DDAE70}" type="slidenum">
              <a:rPr lang="en-US" smtClean="0"/>
              <a:pPr/>
              <a:t>46</a:t>
            </a:fld>
            <a:endParaRPr lang="en-US"/>
          </a:p>
        </p:txBody>
      </p:sp>
    </p:spTree>
  </p:cSld>
  <p:clrMapOvr>
    <a:masterClrMapping/>
  </p:clrMapOvr>
  <p:transition>
    <p:newsflash/>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1219200"/>
            <a:ext cx="8686800" cy="4267200"/>
          </a:xfrm>
        </p:spPr>
        <p:txBody>
          <a:bodyPr/>
          <a:lstStyle/>
          <a:p>
            <a:pPr algn="just"/>
            <a:r>
              <a:rPr lang="en-US" sz="2400" dirty="0" smtClean="0"/>
              <a:t>Thus, the average monetary loss per accident =           = 5,000, and the probability of an accident can be estimated as p=            = 0.4</a:t>
            </a:r>
          </a:p>
          <a:p>
            <a:pPr algn="just"/>
            <a:r>
              <a:rPr lang="en-US" sz="2400" dirty="0" smtClean="0"/>
              <a:t>With this information as a point of departure it would be possible to construct a binomial probability distribution for the following variables of interest:</a:t>
            </a:r>
          </a:p>
          <a:p>
            <a:pPr marL="777240" lvl="1" indent="-457200" algn="just">
              <a:buFont typeface="+mj-lt"/>
              <a:buAutoNum type="arabicPeriod"/>
            </a:pPr>
            <a:r>
              <a:rPr lang="en-US" dirty="0" smtClean="0"/>
              <a:t>number of accidents, and</a:t>
            </a:r>
          </a:p>
          <a:p>
            <a:pPr marL="777240" lvl="1" indent="-457200" algn="just">
              <a:buFont typeface="+mj-lt"/>
              <a:buAutoNum type="arabicPeriod"/>
            </a:pPr>
            <a:r>
              <a:rPr lang="en-US" dirty="0" smtClean="0"/>
              <a:t>total monetary losses</a:t>
            </a:r>
          </a:p>
          <a:p>
            <a:pPr algn="just"/>
            <a:r>
              <a:rPr lang="en-US" dirty="0" smtClean="0"/>
              <a:t>Given: n =5 		p= 0.4			q= 0.6(1-p)</a:t>
            </a:r>
          </a:p>
          <a:p>
            <a:pPr algn="just"/>
            <a:r>
              <a:rPr lang="en-US" dirty="0" smtClean="0"/>
              <a:t>Using the formula [p(r)=                             ]</a:t>
            </a:r>
          </a:p>
          <a:p>
            <a:pPr algn="just"/>
            <a:endParaRPr lang="en-US" dirty="0"/>
          </a:p>
        </p:txBody>
      </p:sp>
      <p:sp>
        <p:nvSpPr>
          <p:cNvPr id="1024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0241" name="Object 1"/>
          <p:cNvGraphicFramePr>
            <a:graphicFrameLocks noChangeAspect="1"/>
          </p:cNvGraphicFramePr>
          <p:nvPr/>
        </p:nvGraphicFramePr>
        <p:xfrm>
          <a:off x="6019800" y="1600200"/>
          <a:ext cx="609600" cy="381000"/>
        </p:xfrm>
        <a:graphic>
          <a:graphicData uri="http://schemas.openxmlformats.org/presentationml/2006/ole">
            <mc:AlternateContent xmlns:mc="http://schemas.openxmlformats.org/markup-compatibility/2006">
              <mc:Choice xmlns:v="urn:schemas-microsoft-com:vml" Requires="v">
                <p:oleObj spid="_x0000_s10582" name="Equation" r:id="rId3" imgW="228501" imgH="304668" progId="Equation.3">
                  <p:embed/>
                </p:oleObj>
              </mc:Choice>
              <mc:Fallback>
                <p:oleObj name="Equation" r:id="rId3" imgW="228501" imgH="304668" progId="Equation.3">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19800" y="1600200"/>
                        <a:ext cx="6096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24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0243" name="Object 3"/>
          <p:cNvGraphicFramePr>
            <a:graphicFrameLocks noChangeAspect="1"/>
          </p:cNvGraphicFramePr>
          <p:nvPr/>
        </p:nvGraphicFramePr>
        <p:xfrm>
          <a:off x="6019800" y="1219200"/>
          <a:ext cx="771525" cy="390525"/>
        </p:xfrm>
        <a:graphic>
          <a:graphicData uri="http://schemas.openxmlformats.org/presentationml/2006/ole">
            <mc:AlternateContent xmlns:mc="http://schemas.openxmlformats.org/markup-compatibility/2006">
              <mc:Choice xmlns:v="urn:schemas-microsoft-com:vml" Requires="v">
                <p:oleObj spid="_x0000_s10583" name="Equation" r:id="rId5" imgW="317225" imgH="241091" progId="Equation.3">
                  <p:embed/>
                </p:oleObj>
              </mc:Choice>
              <mc:Fallback>
                <p:oleObj name="Equation" r:id="rId5" imgW="317225" imgH="241091"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19800" y="1219200"/>
                        <a:ext cx="771525" cy="390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246"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0245" name="Object 5"/>
          <p:cNvGraphicFramePr>
            <a:graphicFrameLocks noChangeAspect="1"/>
          </p:cNvGraphicFramePr>
          <p:nvPr/>
        </p:nvGraphicFramePr>
        <p:xfrm>
          <a:off x="3657600" y="4495800"/>
          <a:ext cx="2133600" cy="647700"/>
        </p:xfrm>
        <a:graphic>
          <a:graphicData uri="http://schemas.openxmlformats.org/presentationml/2006/ole">
            <mc:AlternateContent xmlns:mc="http://schemas.openxmlformats.org/markup-compatibility/2006">
              <mc:Choice xmlns:v="urn:schemas-microsoft-com:vml" Requires="v">
                <p:oleObj spid="_x0000_s10584" name="Equation" r:id="rId7" imgW="1079500" imgH="419100" progId="Equation.3">
                  <p:embed/>
                </p:oleObj>
              </mc:Choice>
              <mc:Fallback>
                <p:oleObj name="Equation" r:id="rId7" imgW="1079500" imgH="419100" progId="Equation.3">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57600" y="4495800"/>
                        <a:ext cx="2133600" cy="64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Title 1"/>
          <p:cNvSpPr>
            <a:spLocks noGrp="1"/>
          </p:cNvSpPr>
          <p:nvPr>
            <p:ph type="title"/>
          </p:nvPr>
        </p:nvSpPr>
        <p:spPr>
          <a:xfrm>
            <a:off x="304800" y="274638"/>
            <a:ext cx="8610600" cy="563562"/>
          </a:xfrm>
        </p:spPr>
        <p:txBody>
          <a:bodyPr>
            <a:noAutofit/>
          </a:bodyPr>
          <a:lstStyle/>
          <a:p>
            <a:pPr lvl="0"/>
            <a:r>
              <a:rPr lang="en-US" sz="3200" b="1" dirty="0" smtClean="0"/>
              <a:t>2. Binomial Distribution </a:t>
            </a:r>
            <a:r>
              <a:rPr lang="en-US" sz="1600" b="1" dirty="0" smtClean="0"/>
              <a:t>(Cont…) </a:t>
            </a:r>
            <a:endParaRPr lang="en-US" sz="1600" b="1" dirty="0"/>
          </a:p>
        </p:txBody>
      </p:sp>
      <p:sp>
        <p:nvSpPr>
          <p:cNvPr id="11" name="Slide Number Placeholder 10"/>
          <p:cNvSpPr>
            <a:spLocks noGrp="1"/>
          </p:cNvSpPr>
          <p:nvPr>
            <p:ph type="sldNum" sz="quarter" idx="12"/>
          </p:nvPr>
        </p:nvSpPr>
        <p:spPr/>
        <p:txBody>
          <a:bodyPr/>
          <a:lstStyle/>
          <a:p>
            <a:fld id="{16B243DA-A80A-4ED9-BEF0-8548F0DDAE70}" type="slidenum">
              <a:rPr lang="en-US" smtClean="0"/>
              <a:pPr/>
              <a:t>47</a:t>
            </a:fld>
            <a:endParaRPr lang="en-US"/>
          </a:p>
        </p:txBody>
      </p:sp>
    </p:spTree>
  </p:cSld>
  <p:clrMapOvr>
    <a:masterClrMapping/>
  </p:clrMapOvr>
  <p:transition>
    <p:newsflash/>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914400"/>
            <a:ext cx="8686800" cy="5715000"/>
          </a:xfrm>
        </p:spPr>
        <p:txBody>
          <a:bodyPr>
            <a:normAutofit/>
          </a:bodyPr>
          <a:lstStyle/>
          <a:p>
            <a:r>
              <a:rPr lang="en-US" dirty="0" smtClean="0"/>
              <a:t>Solution: </a:t>
            </a:r>
          </a:p>
          <a:p>
            <a:endParaRPr lang="en-US" dirty="0" smtClean="0"/>
          </a:p>
          <a:p>
            <a:endParaRPr lang="en-US" dirty="0" smtClean="0"/>
          </a:p>
          <a:p>
            <a:endParaRPr lang="en-US" dirty="0" smtClean="0"/>
          </a:p>
          <a:p>
            <a:endParaRPr lang="en-US" dirty="0" smtClean="0"/>
          </a:p>
          <a:p>
            <a:endParaRPr lang="en-US" dirty="0" smtClean="0"/>
          </a:p>
          <a:p>
            <a:endParaRPr lang="en-US" dirty="0" smtClean="0"/>
          </a:p>
          <a:p>
            <a:pPr>
              <a:buNone/>
            </a:pPr>
            <a:endParaRPr lang="en-US" dirty="0" smtClean="0"/>
          </a:p>
          <a:p>
            <a:r>
              <a:rPr lang="en-US" sz="2400" dirty="0"/>
              <a:t>F</a:t>
            </a:r>
            <a:r>
              <a:rPr lang="en-US" sz="2400" dirty="0" smtClean="0"/>
              <a:t>rom the above probability distribution we can determine the following:</a:t>
            </a:r>
          </a:p>
          <a:p>
            <a:pPr marL="777240" lvl="1" indent="-457200">
              <a:buFont typeface="+mj-lt"/>
              <a:buAutoNum type="arabicPeriod"/>
            </a:pPr>
            <a:r>
              <a:rPr lang="en-US" sz="2300" dirty="0" smtClean="0"/>
              <a:t>the expected number of accidents or the average accidents to occur is 2</a:t>
            </a:r>
          </a:p>
          <a:p>
            <a:pPr marL="777240" lvl="1" indent="-457200">
              <a:buFont typeface="+mj-lt"/>
              <a:buAutoNum type="arabicPeriod"/>
            </a:pPr>
            <a:r>
              <a:rPr lang="en-US" sz="2300" dirty="0" smtClean="0"/>
              <a:t>the expected total monetary loss is birr 10,000.</a:t>
            </a:r>
          </a:p>
          <a:p>
            <a:pPr>
              <a:buNone/>
            </a:pPr>
            <a:endParaRPr lang="en-US" dirty="0" smtClean="0"/>
          </a:p>
          <a:p>
            <a:pPr>
              <a:buNone/>
            </a:pPr>
            <a:endParaRPr lang="en-US" dirty="0"/>
          </a:p>
        </p:txBody>
      </p:sp>
      <p:sp>
        <p:nvSpPr>
          <p:cNvPr id="4" name="Title 1"/>
          <p:cNvSpPr>
            <a:spLocks noGrp="1"/>
          </p:cNvSpPr>
          <p:nvPr>
            <p:ph type="title"/>
          </p:nvPr>
        </p:nvSpPr>
        <p:spPr>
          <a:xfrm>
            <a:off x="304800" y="274638"/>
            <a:ext cx="8610600" cy="563562"/>
          </a:xfrm>
        </p:spPr>
        <p:txBody>
          <a:bodyPr>
            <a:noAutofit/>
          </a:bodyPr>
          <a:lstStyle/>
          <a:p>
            <a:pPr lvl="0"/>
            <a:r>
              <a:rPr lang="en-US" sz="3200" b="1" dirty="0" smtClean="0"/>
              <a:t>2. Binomial Distribution </a:t>
            </a:r>
            <a:r>
              <a:rPr lang="en-US" sz="1600" b="1" dirty="0" smtClean="0"/>
              <a:t>(Cont…) </a:t>
            </a:r>
            <a:endParaRPr lang="en-US" sz="1600" b="1" dirty="0"/>
          </a:p>
        </p:txBody>
      </p:sp>
      <p:graphicFrame>
        <p:nvGraphicFramePr>
          <p:cNvPr id="6" name="Table 5"/>
          <p:cNvGraphicFramePr>
            <a:graphicFrameLocks noGrp="1"/>
          </p:cNvGraphicFramePr>
          <p:nvPr>
            <p:extLst>
              <p:ext uri="{D42A27DB-BD31-4B8C-83A1-F6EECF244321}">
                <p14:modId xmlns:p14="http://schemas.microsoft.com/office/powerpoint/2010/main" val="1734758583"/>
              </p:ext>
            </p:extLst>
          </p:nvPr>
        </p:nvGraphicFramePr>
        <p:xfrm>
          <a:off x="152400" y="1397000"/>
          <a:ext cx="8763001" cy="3144520"/>
        </p:xfrm>
        <a:graphic>
          <a:graphicData uri="http://schemas.openxmlformats.org/drawingml/2006/table">
            <a:tbl>
              <a:tblPr firstRow="1" bandRow="1">
                <a:tableStyleId>{5C22544A-7EE6-4342-B048-85BDC9FD1C3A}</a:tableStyleId>
              </a:tblPr>
              <a:tblGrid>
                <a:gridCol w="838200"/>
                <a:gridCol w="1752600"/>
                <a:gridCol w="914400"/>
                <a:gridCol w="2057400"/>
                <a:gridCol w="3200401"/>
              </a:tblGrid>
              <a:tr h="370840">
                <a:tc>
                  <a:txBody>
                    <a:bodyPr/>
                    <a:lstStyle/>
                    <a:p>
                      <a:pPr marL="0" marR="0" algn="ctr">
                        <a:spcBef>
                          <a:spcPts val="0"/>
                        </a:spcBef>
                        <a:spcAft>
                          <a:spcPts val="0"/>
                        </a:spcAft>
                      </a:pPr>
                      <a:r>
                        <a:rPr lang="en-US" sz="1200" b="1" dirty="0" smtClean="0">
                          <a:latin typeface="Times New Roman"/>
                          <a:ea typeface="Times New Roman"/>
                        </a:rPr>
                        <a:t># </a:t>
                      </a:r>
                      <a:r>
                        <a:rPr lang="en-US" sz="1200" b="1" dirty="0">
                          <a:latin typeface="Times New Roman"/>
                          <a:ea typeface="Times New Roman"/>
                        </a:rPr>
                        <a:t>of</a:t>
                      </a:r>
                    </a:p>
                    <a:p>
                      <a:pPr marL="0" marR="0" algn="ctr">
                        <a:spcBef>
                          <a:spcPts val="0"/>
                        </a:spcBef>
                        <a:spcAft>
                          <a:spcPts val="0"/>
                        </a:spcAft>
                      </a:pPr>
                      <a:r>
                        <a:rPr lang="en-US" sz="1200" b="1" dirty="0">
                          <a:latin typeface="Times New Roman"/>
                          <a:ea typeface="Times New Roman"/>
                        </a:rPr>
                        <a:t>A</a:t>
                      </a:r>
                      <a:r>
                        <a:rPr lang="en-US" sz="1200" b="1" dirty="0" smtClean="0">
                          <a:latin typeface="Times New Roman"/>
                          <a:ea typeface="Times New Roman"/>
                        </a:rPr>
                        <a:t>ccidents</a:t>
                      </a:r>
                      <a:endParaRPr lang="en-US" sz="1200" b="1" dirty="0">
                        <a:latin typeface="Times New Roman"/>
                        <a:ea typeface="Times New Roman"/>
                      </a:endParaRPr>
                    </a:p>
                  </a:txBody>
                  <a:tcPr marL="68580" marR="68580" marT="0" marB="0"/>
                </a:tc>
                <a:tc>
                  <a:txBody>
                    <a:bodyPr/>
                    <a:lstStyle/>
                    <a:p>
                      <a:pPr marL="0" marR="0" algn="ctr">
                        <a:lnSpc>
                          <a:spcPct val="150000"/>
                        </a:lnSpc>
                        <a:spcBef>
                          <a:spcPts val="0"/>
                        </a:spcBef>
                        <a:spcAft>
                          <a:spcPts val="0"/>
                        </a:spcAft>
                      </a:pPr>
                      <a:r>
                        <a:rPr lang="en-US" sz="1200" b="1" dirty="0">
                          <a:latin typeface="Times New Roman"/>
                          <a:ea typeface="Times New Roman"/>
                        </a:rPr>
                        <a:t>Monetary </a:t>
                      </a:r>
                      <a:r>
                        <a:rPr lang="en-US" sz="1200" b="1" dirty="0" smtClean="0">
                          <a:latin typeface="Times New Roman"/>
                          <a:ea typeface="Times New Roman"/>
                        </a:rPr>
                        <a:t>Loss</a:t>
                      </a:r>
                    </a:p>
                    <a:p>
                      <a:pPr marL="0" marR="0" algn="ctr">
                        <a:lnSpc>
                          <a:spcPct val="150000"/>
                        </a:lnSpc>
                        <a:spcBef>
                          <a:spcPts val="0"/>
                        </a:spcBef>
                        <a:spcAft>
                          <a:spcPts val="0"/>
                        </a:spcAft>
                      </a:pPr>
                      <a:r>
                        <a:rPr lang="en-US" sz="1200" b="1" dirty="0" smtClean="0">
                          <a:latin typeface="Times New Roman"/>
                          <a:ea typeface="Times New Roman"/>
                        </a:rPr>
                        <a:t> (5,000x</a:t>
                      </a:r>
                      <a:r>
                        <a:rPr lang="en-US" sz="1200" b="1" baseline="0" dirty="0" smtClean="0">
                          <a:latin typeface="Times New Roman"/>
                          <a:ea typeface="Times New Roman"/>
                        </a:rPr>
                        <a:t> # of Accidents)</a:t>
                      </a:r>
                      <a:endParaRPr lang="en-US" sz="1200" b="1" dirty="0">
                        <a:latin typeface="Times New Roman"/>
                        <a:ea typeface="Times New Roman"/>
                      </a:endParaRPr>
                    </a:p>
                  </a:txBody>
                  <a:tcPr marL="68580" marR="68580" marT="0" marB="0"/>
                </a:tc>
                <a:tc>
                  <a:txBody>
                    <a:bodyPr/>
                    <a:lstStyle/>
                    <a:p>
                      <a:pPr marL="0" marR="0" algn="ctr">
                        <a:lnSpc>
                          <a:spcPct val="150000"/>
                        </a:lnSpc>
                        <a:spcBef>
                          <a:spcPts val="0"/>
                        </a:spcBef>
                        <a:spcAft>
                          <a:spcPts val="0"/>
                        </a:spcAft>
                      </a:pPr>
                      <a:r>
                        <a:rPr lang="en-US" sz="1200" b="1" dirty="0">
                          <a:latin typeface="Times New Roman"/>
                          <a:ea typeface="Times New Roman"/>
                        </a:rPr>
                        <a:t>Probability</a:t>
                      </a:r>
                    </a:p>
                  </a:txBody>
                  <a:tcPr marL="68580" marR="68580" marT="0" marB="0"/>
                </a:tc>
                <a:tc>
                  <a:txBody>
                    <a:bodyPr/>
                    <a:lstStyle/>
                    <a:p>
                      <a:pPr marL="0" marR="0" algn="ctr">
                        <a:spcBef>
                          <a:spcPts val="0"/>
                        </a:spcBef>
                        <a:spcAft>
                          <a:spcPts val="0"/>
                        </a:spcAft>
                      </a:pPr>
                      <a:r>
                        <a:rPr lang="en-US" sz="1200" b="1" dirty="0">
                          <a:latin typeface="Times New Roman"/>
                          <a:ea typeface="Times New Roman"/>
                        </a:rPr>
                        <a:t>Expected </a:t>
                      </a:r>
                      <a:r>
                        <a:rPr lang="en-US" sz="1200" b="1" dirty="0" smtClean="0">
                          <a:latin typeface="Times New Roman"/>
                          <a:ea typeface="Times New Roman"/>
                        </a:rPr>
                        <a:t># </a:t>
                      </a:r>
                      <a:r>
                        <a:rPr lang="en-US" sz="1200" b="1" dirty="0">
                          <a:latin typeface="Times New Roman"/>
                          <a:ea typeface="Times New Roman"/>
                        </a:rPr>
                        <a:t>of </a:t>
                      </a:r>
                      <a:r>
                        <a:rPr lang="en-US" sz="1200" b="1" dirty="0" smtClean="0">
                          <a:latin typeface="Times New Roman"/>
                          <a:ea typeface="Times New Roman"/>
                        </a:rPr>
                        <a:t>Accidents</a:t>
                      </a:r>
                    </a:p>
                    <a:p>
                      <a:pPr marL="0" marR="0" algn="ctr">
                        <a:spcBef>
                          <a:spcPts val="0"/>
                        </a:spcBef>
                        <a:spcAft>
                          <a:spcPts val="0"/>
                        </a:spcAft>
                      </a:pPr>
                      <a:r>
                        <a:rPr lang="en-US" sz="1200" b="1" dirty="0" smtClean="0">
                          <a:latin typeface="Times New Roman"/>
                          <a:ea typeface="Times New Roman"/>
                        </a:rPr>
                        <a:t>(# of Accidents x Probability)</a:t>
                      </a:r>
                      <a:endParaRPr lang="en-US" sz="1200" b="1" dirty="0">
                        <a:latin typeface="Times New Roman"/>
                        <a:ea typeface="Times New Roman"/>
                      </a:endParaRPr>
                    </a:p>
                  </a:txBody>
                  <a:tcPr marL="68580" marR="68580" marT="0" marB="0"/>
                </a:tc>
                <a:tc>
                  <a:txBody>
                    <a:bodyPr/>
                    <a:lstStyle/>
                    <a:p>
                      <a:pPr marL="0" marR="0" algn="ctr">
                        <a:spcBef>
                          <a:spcPts val="0"/>
                        </a:spcBef>
                        <a:spcAft>
                          <a:spcPts val="0"/>
                        </a:spcAft>
                      </a:pPr>
                      <a:r>
                        <a:rPr lang="en-US" sz="1200" b="1" dirty="0" smtClean="0">
                          <a:latin typeface="Times New Roman"/>
                          <a:ea typeface="Times New Roman"/>
                        </a:rPr>
                        <a:t>Expected</a:t>
                      </a:r>
                      <a:r>
                        <a:rPr lang="en-US" sz="1200" b="1" baseline="0" dirty="0" smtClean="0">
                          <a:latin typeface="Times New Roman"/>
                          <a:ea typeface="Times New Roman"/>
                        </a:rPr>
                        <a:t> </a:t>
                      </a:r>
                      <a:r>
                        <a:rPr lang="en-US" sz="1200" b="1" dirty="0" smtClean="0">
                          <a:latin typeface="Times New Roman"/>
                          <a:ea typeface="Times New Roman"/>
                        </a:rPr>
                        <a:t>Monetary Loss</a:t>
                      </a:r>
                    </a:p>
                    <a:p>
                      <a:pPr marL="0" marR="0" algn="ctr">
                        <a:spcBef>
                          <a:spcPts val="0"/>
                        </a:spcBef>
                        <a:spcAft>
                          <a:spcPts val="0"/>
                        </a:spcAft>
                      </a:pPr>
                      <a:r>
                        <a:rPr lang="en-US" sz="1200" b="1" dirty="0" smtClean="0">
                          <a:latin typeface="Times New Roman"/>
                          <a:ea typeface="Times New Roman"/>
                        </a:rPr>
                        <a:t>(Monetary Loss x Expected #</a:t>
                      </a:r>
                      <a:r>
                        <a:rPr lang="en-US" sz="1200" b="1" baseline="0" dirty="0" smtClean="0">
                          <a:latin typeface="Times New Roman"/>
                          <a:ea typeface="Times New Roman"/>
                        </a:rPr>
                        <a:t> of Accidents) </a:t>
                      </a:r>
                    </a:p>
                    <a:p>
                      <a:pPr marL="0" marR="0" algn="ctr">
                        <a:spcBef>
                          <a:spcPts val="0"/>
                        </a:spcBef>
                        <a:spcAft>
                          <a:spcPts val="0"/>
                        </a:spcAft>
                      </a:pPr>
                      <a:r>
                        <a:rPr lang="en-US" sz="1200" b="1" baseline="0" dirty="0" smtClean="0">
                          <a:latin typeface="Times New Roman"/>
                          <a:ea typeface="Times New Roman"/>
                        </a:rPr>
                        <a:t>(</a:t>
                      </a:r>
                      <a:r>
                        <a:rPr lang="en-US" sz="1200" b="1" baseline="0" dirty="0" err="1" smtClean="0">
                          <a:latin typeface="Times New Roman"/>
                          <a:ea typeface="Times New Roman"/>
                        </a:rPr>
                        <a:t>i.e</a:t>
                      </a:r>
                      <a:r>
                        <a:rPr lang="en-US" sz="1200" b="1" baseline="0" dirty="0" smtClean="0">
                          <a:latin typeface="Times New Roman"/>
                          <a:ea typeface="Times New Roman"/>
                        </a:rPr>
                        <a:t>, 5,000 x 0.2592= 1296</a:t>
                      </a:r>
                      <a:r>
                        <a:rPr lang="en-US" sz="1200" b="1" dirty="0" smtClean="0">
                          <a:latin typeface="Times New Roman"/>
                          <a:ea typeface="Times New Roman"/>
                        </a:rPr>
                        <a:t>)</a:t>
                      </a:r>
                      <a:endParaRPr lang="en-US" sz="1200" b="1" dirty="0">
                        <a:latin typeface="Times New Roman"/>
                        <a:ea typeface="Times New Roman"/>
                      </a:endParaRPr>
                    </a:p>
                  </a:txBody>
                  <a:tcPr marL="68580" marR="68580" marT="0" marB="0"/>
                </a:tc>
              </a:tr>
              <a:tr h="370840">
                <a:tc>
                  <a:txBody>
                    <a:bodyPr/>
                    <a:lstStyle/>
                    <a:p>
                      <a:pPr marL="0" marR="0" algn="r">
                        <a:lnSpc>
                          <a:spcPct val="150000"/>
                        </a:lnSpc>
                        <a:spcBef>
                          <a:spcPts val="0"/>
                        </a:spcBef>
                        <a:spcAft>
                          <a:spcPts val="0"/>
                        </a:spcAft>
                      </a:pPr>
                      <a:r>
                        <a:rPr lang="en-US" sz="1200" dirty="0">
                          <a:latin typeface="Times New Roman"/>
                          <a:ea typeface="Times New Roman"/>
                        </a:rPr>
                        <a:t>0</a:t>
                      </a:r>
                    </a:p>
                  </a:txBody>
                  <a:tcPr marL="68580" marR="68580" marT="0" marB="0"/>
                </a:tc>
                <a:tc>
                  <a:txBody>
                    <a:bodyPr/>
                    <a:lstStyle/>
                    <a:p>
                      <a:pPr marL="0" marR="0" algn="r">
                        <a:lnSpc>
                          <a:spcPct val="150000"/>
                        </a:lnSpc>
                        <a:spcBef>
                          <a:spcPts val="0"/>
                        </a:spcBef>
                        <a:spcAft>
                          <a:spcPts val="0"/>
                        </a:spcAft>
                      </a:pPr>
                      <a:r>
                        <a:rPr lang="en-US" sz="1200">
                          <a:latin typeface="Times New Roman"/>
                          <a:ea typeface="Times New Roman"/>
                        </a:rPr>
                        <a:t>0</a:t>
                      </a:r>
                    </a:p>
                  </a:txBody>
                  <a:tcPr marL="68580" marR="68580" marT="0" marB="0"/>
                </a:tc>
                <a:tc>
                  <a:txBody>
                    <a:bodyPr/>
                    <a:lstStyle/>
                    <a:p>
                      <a:pPr marL="0" marR="0" algn="r">
                        <a:lnSpc>
                          <a:spcPct val="150000"/>
                        </a:lnSpc>
                        <a:spcBef>
                          <a:spcPts val="0"/>
                        </a:spcBef>
                        <a:spcAft>
                          <a:spcPts val="0"/>
                        </a:spcAft>
                      </a:pPr>
                      <a:r>
                        <a:rPr lang="en-US" sz="1200">
                          <a:latin typeface="Times New Roman"/>
                          <a:ea typeface="Times New Roman"/>
                        </a:rPr>
                        <a:t>0.07776</a:t>
                      </a:r>
                    </a:p>
                  </a:txBody>
                  <a:tcPr marL="68580" marR="68580" marT="0" marB="0"/>
                </a:tc>
                <a:tc>
                  <a:txBody>
                    <a:bodyPr/>
                    <a:lstStyle/>
                    <a:p>
                      <a:pPr marL="0" marR="0" algn="r">
                        <a:lnSpc>
                          <a:spcPct val="150000"/>
                        </a:lnSpc>
                        <a:spcBef>
                          <a:spcPts val="0"/>
                        </a:spcBef>
                        <a:spcAft>
                          <a:spcPts val="0"/>
                        </a:spcAft>
                      </a:pPr>
                      <a:r>
                        <a:rPr lang="en-US" sz="1200">
                          <a:latin typeface="Times New Roman"/>
                          <a:ea typeface="Times New Roman"/>
                        </a:rPr>
                        <a:t>0</a:t>
                      </a:r>
                    </a:p>
                  </a:txBody>
                  <a:tcPr marL="68580" marR="68580" marT="0" marB="0"/>
                </a:tc>
                <a:tc>
                  <a:txBody>
                    <a:bodyPr/>
                    <a:lstStyle/>
                    <a:p>
                      <a:pPr marL="0" marR="0" algn="r">
                        <a:lnSpc>
                          <a:spcPct val="150000"/>
                        </a:lnSpc>
                        <a:spcBef>
                          <a:spcPts val="0"/>
                        </a:spcBef>
                        <a:spcAft>
                          <a:spcPts val="0"/>
                        </a:spcAft>
                      </a:pPr>
                      <a:r>
                        <a:rPr lang="en-US" sz="1200" dirty="0" smtClean="0">
                          <a:latin typeface="Times New Roman"/>
                          <a:ea typeface="Times New Roman"/>
                        </a:rPr>
                        <a:t>              5000 x 0 =                                       Birr </a:t>
                      </a:r>
                      <a:r>
                        <a:rPr lang="en-US" sz="1200" dirty="0">
                          <a:latin typeface="Times New Roman"/>
                          <a:ea typeface="Times New Roman"/>
                        </a:rPr>
                        <a:t>0</a:t>
                      </a:r>
                    </a:p>
                  </a:txBody>
                  <a:tcPr marL="68580" marR="68580" marT="0" marB="0"/>
                </a:tc>
              </a:tr>
              <a:tr h="370840">
                <a:tc>
                  <a:txBody>
                    <a:bodyPr/>
                    <a:lstStyle/>
                    <a:p>
                      <a:pPr marL="0" marR="0" algn="r">
                        <a:lnSpc>
                          <a:spcPct val="150000"/>
                        </a:lnSpc>
                        <a:spcBef>
                          <a:spcPts val="0"/>
                        </a:spcBef>
                        <a:spcAft>
                          <a:spcPts val="0"/>
                        </a:spcAft>
                      </a:pPr>
                      <a:r>
                        <a:rPr lang="en-US" sz="1200" dirty="0">
                          <a:latin typeface="Times New Roman"/>
                          <a:ea typeface="Times New Roman"/>
                        </a:rPr>
                        <a:t>1</a:t>
                      </a:r>
                    </a:p>
                  </a:txBody>
                  <a:tcPr marL="68580" marR="68580" marT="0" marB="0"/>
                </a:tc>
                <a:tc>
                  <a:txBody>
                    <a:bodyPr/>
                    <a:lstStyle/>
                    <a:p>
                      <a:pPr marL="0" marR="0" algn="r">
                        <a:lnSpc>
                          <a:spcPct val="150000"/>
                        </a:lnSpc>
                        <a:spcBef>
                          <a:spcPts val="0"/>
                        </a:spcBef>
                        <a:spcAft>
                          <a:spcPts val="0"/>
                        </a:spcAft>
                      </a:pPr>
                      <a:r>
                        <a:rPr lang="en-US" sz="1200" dirty="0" smtClean="0">
                          <a:latin typeface="Times New Roman"/>
                          <a:ea typeface="Times New Roman"/>
                        </a:rPr>
                        <a:t>5000 x 1 =               5,000</a:t>
                      </a:r>
                      <a:endParaRPr lang="en-US" sz="1200" dirty="0">
                        <a:latin typeface="Times New Roman"/>
                        <a:ea typeface="Times New Roman"/>
                      </a:endParaRPr>
                    </a:p>
                  </a:txBody>
                  <a:tcPr marL="68580" marR="68580" marT="0" marB="0"/>
                </a:tc>
                <a:tc>
                  <a:txBody>
                    <a:bodyPr/>
                    <a:lstStyle/>
                    <a:p>
                      <a:pPr marL="0" marR="0" algn="r">
                        <a:lnSpc>
                          <a:spcPct val="150000"/>
                        </a:lnSpc>
                        <a:spcBef>
                          <a:spcPts val="0"/>
                        </a:spcBef>
                        <a:spcAft>
                          <a:spcPts val="0"/>
                        </a:spcAft>
                      </a:pPr>
                      <a:r>
                        <a:rPr lang="en-US" sz="1200">
                          <a:latin typeface="Times New Roman"/>
                          <a:ea typeface="Times New Roman"/>
                        </a:rPr>
                        <a:t>0.25920</a:t>
                      </a:r>
                    </a:p>
                  </a:txBody>
                  <a:tcPr marL="68580" marR="68580" marT="0" marB="0"/>
                </a:tc>
                <a:tc>
                  <a:txBody>
                    <a:bodyPr/>
                    <a:lstStyle/>
                    <a:p>
                      <a:pPr marL="0" marR="0" algn="r">
                        <a:lnSpc>
                          <a:spcPct val="150000"/>
                        </a:lnSpc>
                        <a:spcBef>
                          <a:spcPts val="0"/>
                        </a:spcBef>
                        <a:spcAft>
                          <a:spcPts val="0"/>
                        </a:spcAft>
                      </a:pPr>
                      <a:r>
                        <a:rPr lang="en-US" sz="1200">
                          <a:latin typeface="Times New Roman"/>
                          <a:ea typeface="Times New Roman"/>
                        </a:rPr>
                        <a:t>0.2592</a:t>
                      </a:r>
                    </a:p>
                  </a:txBody>
                  <a:tcPr marL="68580" marR="68580" marT="0" marB="0"/>
                </a:tc>
                <a:tc>
                  <a:txBody>
                    <a:bodyPr/>
                    <a:lstStyle/>
                    <a:p>
                      <a:pPr marL="0" marR="0" algn="r">
                        <a:lnSpc>
                          <a:spcPct val="150000"/>
                        </a:lnSpc>
                        <a:spcBef>
                          <a:spcPts val="0"/>
                        </a:spcBef>
                        <a:spcAft>
                          <a:spcPts val="0"/>
                        </a:spcAft>
                      </a:pPr>
                      <a:r>
                        <a:rPr lang="en-US" sz="1200" dirty="0" smtClean="0">
                          <a:latin typeface="Times New Roman"/>
                          <a:ea typeface="Times New Roman"/>
                        </a:rPr>
                        <a:t>5000 x 0.2592 =</a:t>
                      </a:r>
                      <a:r>
                        <a:rPr lang="en-US" sz="1200" baseline="0" dirty="0" smtClean="0">
                          <a:latin typeface="Times New Roman"/>
                          <a:ea typeface="Times New Roman"/>
                        </a:rPr>
                        <a:t>                                         </a:t>
                      </a:r>
                      <a:r>
                        <a:rPr lang="en-US" sz="1200" dirty="0" smtClean="0">
                          <a:latin typeface="Times New Roman"/>
                          <a:ea typeface="Times New Roman"/>
                        </a:rPr>
                        <a:t>1296</a:t>
                      </a:r>
                      <a:endParaRPr lang="en-US" sz="1200" dirty="0">
                        <a:latin typeface="Times New Roman"/>
                        <a:ea typeface="Times New Roman"/>
                      </a:endParaRPr>
                    </a:p>
                  </a:txBody>
                  <a:tcPr marL="68580" marR="68580" marT="0" marB="0"/>
                </a:tc>
              </a:tr>
              <a:tr h="370840">
                <a:tc>
                  <a:txBody>
                    <a:bodyPr/>
                    <a:lstStyle/>
                    <a:p>
                      <a:pPr marL="0" marR="0" algn="r">
                        <a:lnSpc>
                          <a:spcPct val="150000"/>
                        </a:lnSpc>
                        <a:spcBef>
                          <a:spcPts val="0"/>
                        </a:spcBef>
                        <a:spcAft>
                          <a:spcPts val="0"/>
                        </a:spcAft>
                      </a:pPr>
                      <a:r>
                        <a:rPr lang="en-US" sz="1200" dirty="0">
                          <a:latin typeface="Times New Roman"/>
                          <a:ea typeface="Times New Roman"/>
                        </a:rPr>
                        <a:t>2</a:t>
                      </a:r>
                    </a:p>
                  </a:txBody>
                  <a:tcPr marL="68580" marR="68580" marT="0" marB="0"/>
                </a:tc>
                <a:tc>
                  <a:txBody>
                    <a:bodyPr/>
                    <a:lstStyle/>
                    <a:p>
                      <a:pPr marL="0" marR="0" algn="r">
                        <a:lnSpc>
                          <a:spcPct val="150000"/>
                        </a:lnSpc>
                        <a:spcBef>
                          <a:spcPts val="0"/>
                        </a:spcBef>
                        <a:spcAft>
                          <a:spcPts val="0"/>
                        </a:spcAft>
                      </a:pPr>
                      <a:r>
                        <a:rPr lang="en-US" sz="1200" dirty="0" smtClean="0">
                          <a:latin typeface="Times New Roman"/>
                          <a:ea typeface="Times New Roman"/>
                        </a:rPr>
                        <a:t>5000 x 2 =             10,000</a:t>
                      </a:r>
                      <a:endParaRPr lang="en-US" sz="1200" dirty="0">
                        <a:latin typeface="Times New Roman"/>
                        <a:ea typeface="Times New Roman"/>
                      </a:endParaRPr>
                    </a:p>
                  </a:txBody>
                  <a:tcPr marL="68580" marR="68580" marT="0" marB="0"/>
                </a:tc>
                <a:tc>
                  <a:txBody>
                    <a:bodyPr/>
                    <a:lstStyle/>
                    <a:p>
                      <a:pPr marL="0" marR="0" algn="r">
                        <a:lnSpc>
                          <a:spcPct val="150000"/>
                        </a:lnSpc>
                        <a:spcBef>
                          <a:spcPts val="0"/>
                        </a:spcBef>
                        <a:spcAft>
                          <a:spcPts val="0"/>
                        </a:spcAft>
                      </a:pPr>
                      <a:r>
                        <a:rPr lang="en-US" sz="1200">
                          <a:latin typeface="Times New Roman"/>
                          <a:ea typeface="Times New Roman"/>
                        </a:rPr>
                        <a:t>0.34560</a:t>
                      </a:r>
                    </a:p>
                  </a:txBody>
                  <a:tcPr marL="68580" marR="68580" marT="0" marB="0"/>
                </a:tc>
                <a:tc>
                  <a:txBody>
                    <a:bodyPr/>
                    <a:lstStyle/>
                    <a:p>
                      <a:pPr marL="0" marR="0" algn="r">
                        <a:lnSpc>
                          <a:spcPct val="150000"/>
                        </a:lnSpc>
                        <a:spcBef>
                          <a:spcPts val="0"/>
                        </a:spcBef>
                        <a:spcAft>
                          <a:spcPts val="0"/>
                        </a:spcAft>
                      </a:pPr>
                      <a:r>
                        <a:rPr lang="en-US" sz="1200">
                          <a:latin typeface="Times New Roman"/>
                          <a:ea typeface="Times New Roman"/>
                        </a:rPr>
                        <a:t>0.6912</a:t>
                      </a:r>
                    </a:p>
                  </a:txBody>
                  <a:tcPr marL="68580" marR="68580" marT="0" marB="0"/>
                </a:tc>
                <a:tc>
                  <a:txBody>
                    <a:bodyPr/>
                    <a:lstStyle/>
                    <a:p>
                      <a:pPr marL="0" marR="0" algn="r">
                        <a:lnSpc>
                          <a:spcPct val="150000"/>
                        </a:lnSpc>
                        <a:spcBef>
                          <a:spcPts val="0"/>
                        </a:spcBef>
                        <a:spcAft>
                          <a:spcPts val="0"/>
                        </a:spcAft>
                      </a:pPr>
                      <a:r>
                        <a:rPr lang="en-US" sz="1200" dirty="0" smtClean="0">
                          <a:latin typeface="Times New Roman"/>
                          <a:ea typeface="Times New Roman"/>
                        </a:rPr>
                        <a:t>5000 x 0.6912 =                                         3456</a:t>
                      </a:r>
                      <a:endParaRPr lang="en-US" sz="1200" dirty="0">
                        <a:latin typeface="Times New Roman"/>
                        <a:ea typeface="Times New Roman"/>
                      </a:endParaRPr>
                    </a:p>
                  </a:txBody>
                  <a:tcPr marL="68580" marR="68580" marT="0" marB="0"/>
                </a:tc>
              </a:tr>
              <a:tr h="370840">
                <a:tc>
                  <a:txBody>
                    <a:bodyPr/>
                    <a:lstStyle/>
                    <a:p>
                      <a:pPr marL="0" marR="0" algn="r">
                        <a:lnSpc>
                          <a:spcPct val="150000"/>
                        </a:lnSpc>
                        <a:spcBef>
                          <a:spcPts val="0"/>
                        </a:spcBef>
                        <a:spcAft>
                          <a:spcPts val="0"/>
                        </a:spcAft>
                      </a:pPr>
                      <a:r>
                        <a:rPr lang="en-US" sz="1200" dirty="0">
                          <a:latin typeface="Times New Roman"/>
                          <a:ea typeface="Times New Roman"/>
                        </a:rPr>
                        <a:t>3</a:t>
                      </a:r>
                    </a:p>
                  </a:txBody>
                  <a:tcPr marL="68580" marR="68580" marT="0" marB="0"/>
                </a:tc>
                <a:tc>
                  <a:txBody>
                    <a:bodyPr/>
                    <a:lstStyle/>
                    <a:p>
                      <a:pPr marL="0" marR="0" algn="r">
                        <a:lnSpc>
                          <a:spcPct val="150000"/>
                        </a:lnSpc>
                        <a:spcBef>
                          <a:spcPts val="0"/>
                        </a:spcBef>
                        <a:spcAft>
                          <a:spcPts val="0"/>
                        </a:spcAft>
                      </a:pPr>
                      <a:r>
                        <a:rPr lang="en-US" sz="1200" dirty="0" smtClean="0">
                          <a:latin typeface="Times New Roman"/>
                          <a:ea typeface="Times New Roman"/>
                        </a:rPr>
                        <a:t>5000 x 3 =             15,000</a:t>
                      </a:r>
                      <a:endParaRPr lang="en-US" sz="1200" dirty="0">
                        <a:latin typeface="Times New Roman"/>
                        <a:ea typeface="Times New Roman"/>
                      </a:endParaRPr>
                    </a:p>
                  </a:txBody>
                  <a:tcPr marL="68580" marR="68580" marT="0" marB="0"/>
                </a:tc>
                <a:tc>
                  <a:txBody>
                    <a:bodyPr/>
                    <a:lstStyle/>
                    <a:p>
                      <a:pPr marL="0" marR="0" algn="r">
                        <a:lnSpc>
                          <a:spcPct val="150000"/>
                        </a:lnSpc>
                        <a:spcBef>
                          <a:spcPts val="0"/>
                        </a:spcBef>
                        <a:spcAft>
                          <a:spcPts val="0"/>
                        </a:spcAft>
                      </a:pPr>
                      <a:r>
                        <a:rPr lang="en-US" sz="1200">
                          <a:latin typeface="Times New Roman"/>
                          <a:ea typeface="Times New Roman"/>
                        </a:rPr>
                        <a:t>0.23040</a:t>
                      </a:r>
                    </a:p>
                  </a:txBody>
                  <a:tcPr marL="68580" marR="68580" marT="0" marB="0"/>
                </a:tc>
                <a:tc>
                  <a:txBody>
                    <a:bodyPr/>
                    <a:lstStyle/>
                    <a:p>
                      <a:pPr marL="0" marR="0" algn="r">
                        <a:lnSpc>
                          <a:spcPct val="150000"/>
                        </a:lnSpc>
                        <a:spcBef>
                          <a:spcPts val="0"/>
                        </a:spcBef>
                        <a:spcAft>
                          <a:spcPts val="0"/>
                        </a:spcAft>
                      </a:pPr>
                      <a:r>
                        <a:rPr lang="en-US" sz="1200">
                          <a:latin typeface="Times New Roman"/>
                          <a:ea typeface="Times New Roman"/>
                        </a:rPr>
                        <a:t>0.6912</a:t>
                      </a:r>
                    </a:p>
                  </a:txBody>
                  <a:tcPr marL="68580" marR="68580" marT="0" marB="0"/>
                </a:tc>
                <a:tc>
                  <a:txBody>
                    <a:bodyPr/>
                    <a:lstStyle/>
                    <a:p>
                      <a:pPr marL="0" marR="0" algn="r">
                        <a:lnSpc>
                          <a:spcPct val="150000"/>
                        </a:lnSpc>
                        <a:spcBef>
                          <a:spcPts val="0"/>
                        </a:spcBef>
                        <a:spcAft>
                          <a:spcPts val="0"/>
                        </a:spcAft>
                      </a:pPr>
                      <a:r>
                        <a:rPr lang="en-US" sz="1200" dirty="0" smtClean="0">
                          <a:latin typeface="Times New Roman"/>
                          <a:ea typeface="Times New Roman"/>
                        </a:rPr>
                        <a:t>5000 x</a:t>
                      </a:r>
                      <a:r>
                        <a:rPr lang="en-US" sz="1200" baseline="0" dirty="0" smtClean="0">
                          <a:latin typeface="Times New Roman"/>
                          <a:ea typeface="Times New Roman"/>
                        </a:rPr>
                        <a:t> 0.6912 =                                         </a:t>
                      </a:r>
                      <a:r>
                        <a:rPr lang="en-US" sz="1200" dirty="0" smtClean="0">
                          <a:latin typeface="Times New Roman"/>
                          <a:ea typeface="Times New Roman"/>
                        </a:rPr>
                        <a:t>3456</a:t>
                      </a:r>
                      <a:endParaRPr lang="en-US" sz="1200" dirty="0">
                        <a:latin typeface="Times New Roman"/>
                        <a:ea typeface="Times New Roman"/>
                      </a:endParaRPr>
                    </a:p>
                  </a:txBody>
                  <a:tcPr marL="68580" marR="68580" marT="0" marB="0"/>
                </a:tc>
              </a:tr>
              <a:tr h="370840">
                <a:tc>
                  <a:txBody>
                    <a:bodyPr/>
                    <a:lstStyle/>
                    <a:p>
                      <a:pPr marL="0" marR="0" algn="r">
                        <a:lnSpc>
                          <a:spcPct val="150000"/>
                        </a:lnSpc>
                        <a:spcBef>
                          <a:spcPts val="0"/>
                        </a:spcBef>
                        <a:spcAft>
                          <a:spcPts val="0"/>
                        </a:spcAft>
                      </a:pPr>
                      <a:r>
                        <a:rPr lang="en-US" sz="1200">
                          <a:latin typeface="Times New Roman"/>
                          <a:ea typeface="Times New Roman"/>
                        </a:rPr>
                        <a:t>4</a:t>
                      </a:r>
                    </a:p>
                  </a:txBody>
                  <a:tcPr marL="68580" marR="68580" marT="0" marB="0"/>
                </a:tc>
                <a:tc>
                  <a:txBody>
                    <a:bodyPr/>
                    <a:lstStyle/>
                    <a:p>
                      <a:pPr marL="0" marR="0" algn="r">
                        <a:lnSpc>
                          <a:spcPct val="150000"/>
                        </a:lnSpc>
                        <a:spcBef>
                          <a:spcPts val="0"/>
                        </a:spcBef>
                        <a:spcAft>
                          <a:spcPts val="0"/>
                        </a:spcAft>
                      </a:pPr>
                      <a:r>
                        <a:rPr lang="en-US" sz="1200" dirty="0" smtClean="0">
                          <a:latin typeface="Times New Roman"/>
                          <a:ea typeface="Times New Roman"/>
                        </a:rPr>
                        <a:t>5000</a:t>
                      </a:r>
                      <a:r>
                        <a:rPr lang="en-US" sz="1200" baseline="0" dirty="0" smtClean="0">
                          <a:latin typeface="Times New Roman"/>
                          <a:ea typeface="Times New Roman"/>
                        </a:rPr>
                        <a:t> x 4 =             </a:t>
                      </a:r>
                      <a:r>
                        <a:rPr lang="en-US" sz="1200" dirty="0" smtClean="0">
                          <a:latin typeface="Times New Roman"/>
                          <a:ea typeface="Times New Roman"/>
                        </a:rPr>
                        <a:t>20,000</a:t>
                      </a:r>
                      <a:endParaRPr lang="en-US" sz="1200" dirty="0">
                        <a:latin typeface="Times New Roman"/>
                        <a:ea typeface="Times New Roman"/>
                      </a:endParaRPr>
                    </a:p>
                  </a:txBody>
                  <a:tcPr marL="68580" marR="68580" marT="0" marB="0"/>
                </a:tc>
                <a:tc>
                  <a:txBody>
                    <a:bodyPr/>
                    <a:lstStyle/>
                    <a:p>
                      <a:pPr marL="0" marR="0" algn="r">
                        <a:lnSpc>
                          <a:spcPct val="150000"/>
                        </a:lnSpc>
                        <a:spcBef>
                          <a:spcPts val="0"/>
                        </a:spcBef>
                        <a:spcAft>
                          <a:spcPts val="0"/>
                        </a:spcAft>
                      </a:pPr>
                      <a:r>
                        <a:rPr lang="en-US" sz="1200">
                          <a:latin typeface="Times New Roman"/>
                          <a:ea typeface="Times New Roman"/>
                        </a:rPr>
                        <a:t>0.07680</a:t>
                      </a:r>
                    </a:p>
                  </a:txBody>
                  <a:tcPr marL="68580" marR="68580" marT="0" marB="0"/>
                </a:tc>
                <a:tc>
                  <a:txBody>
                    <a:bodyPr/>
                    <a:lstStyle/>
                    <a:p>
                      <a:pPr marL="0" marR="0" algn="r">
                        <a:lnSpc>
                          <a:spcPct val="150000"/>
                        </a:lnSpc>
                        <a:spcBef>
                          <a:spcPts val="0"/>
                        </a:spcBef>
                        <a:spcAft>
                          <a:spcPts val="0"/>
                        </a:spcAft>
                      </a:pPr>
                      <a:r>
                        <a:rPr lang="en-US" sz="1200" dirty="0">
                          <a:latin typeface="Times New Roman"/>
                          <a:ea typeface="Times New Roman"/>
                        </a:rPr>
                        <a:t>0.3072</a:t>
                      </a:r>
                    </a:p>
                  </a:txBody>
                  <a:tcPr marL="68580" marR="68580" marT="0" marB="0"/>
                </a:tc>
                <a:tc>
                  <a:txBody>
                    <a:bodyPr/>
                    <a:lstStyle/>
                    <a:p>
                      <a:pPr marL="0" marR="0" algn="r">
                        <a:lnSpc>
                          <a:spcPct val="150000"/>
                        </a:lnSpc>
                        <a:spcBef>
                          <a:spcPts val="0"/>
                        </a:spcBef>
                        <a:spcAft>
                          <a:spcPts val="0"/>
                        </a:spcAft>
                      </a:pPr>
                      <a:r>
                        <a:rPr lang="en-US" sz="1200" dirty="0" smtClean="0">
                          <a:latin typeface="Times New Roman"/>
                          <a:ea typeface="Times New Roman"/>
                        </a:rPr>
                        <a:t>5000 x 0.3072 =                                         1536</a:t>
                      </a:r>
                      <a:endParaRPr lang="en-US" sz="1200" dirty="0">
                        <a:latin typeface="Times New Roman"/>
                        <a:ea typeface="Times New Roman"/>
                      </a:endParaRPr>
                    </a:p>
                  </a:txBody>
                  <a:tcPr marL="68580" marR="68580" marT="0" marB="0"/>
                </a:tc>
              </a:tr>
              <a:tr h="370840">
                <a:tc>
                  <a:txBody>
                    <a:bodyPr/>
                    <a:lstStyle/>
                    <a:p>
                      <a:pPr marL="0" marR="0" algn="r">
                        <a:lnSpc>
                          <a:spcPct val="150000"/>
                        </a:lnSpc>
                        <a:spcBef>
                          <a:spcPts val="0"/>
                        </a:spcBef>
                        <a:spcAft>
                          <a:spcPts val="0"/>
                        </a:spcAft>
                      </a:pPr>
                      <a:r>
                        <a:rPr lang="en-US" sz="1200">
                          <a:latin typeface="Times New Roman"/>
                          <a:ea typeface="Times New Roman"/>
                        </a:rPr>
                        <a:t>5</a:t>
                      </a:r>
                    </a:p>
                  </a:txBody>
                  <a:tcPr marL="68580" marR="68580" marT="0" marB="0"/>
                </a:tc>
                <a:tc>
                  <a:txBody>
                    <a:bodyPr/>
                    <a:lstStyle/>
                    <a:p>
                      <a:pPr marL="0" marR="0" algn="r">
                        <a:lnSpc>
                          <a:spcPct val="150000"/>
                        </a:lnSpc>
                        <a:spcBef>
                          <a:spcPts val="0"/>
                        </a:spcBef>
                        <a:spcAft>
                          <a:spcPts val="0"/>
                        </a:spcAft>
                      </a:pPr>
                      <a:r>
                        <a:rPr lang="en-US" sz="1200" dirty="0" smtClean="0">
                          <a:latin typeface="Times New Roman"/>
                          <a:ea typeface="Times New Roman"/>
                        </a:rPr>
                        <a:t>5000 x 5 =             25,000</a:t>
                      </a:r>
                      <a:endParaRPr lang="en-US" sz="1200" dirty="0">
                        <a:latin typeface="Times New Roman"/>
                        <a:ea typeface="Times New Roman"/>
                      </a:endParaRPr>
                    </a:p>
                  </a:txBody>
                  <a:tcPr marL="68580" marR="68580" marT="0" marB="0"/>
                </a:tc>
                <a:tc>
                  <a:txBody>
                    <a:bodyPr/>
                    <a:lstStyle/>
                    <a:p>
                      <a:pPr marL="0" marR="0" algn="r">
                        <a:lnSpc>
                          <a:spcPct val="150000"/>
                        </a:lnSpc>
                        <a:spcBef>
                          <a:spcPts val="0"/>
                        </a:spcBef>
                        <a:spcAft>
                          <a:spcPts val="0"/>
                        </a:spcAft>
                      </a:pPr>
                      <a:r>
                        <a:rPr lang="en-US" sz="1200" dirty="0">
                          <a:latin typeface="Times New Roman"/>
                          <a:ea typeface="Times New Roman"/>
                        </a:rPr>
                        <a:t>0.010024</a:t>
                      </a:r>
                    </a:p>
                  </a:txBody>
                  <a:tcPr marL="68580" marR="68580" marT="0" marB="0"/>
                </a:tc>
                <a:tc>
                  <a:txBody>
                    <a:bodyPr/>
                    <a:lstStyle/>
                    <a:p>
                      <a:pPr marL="0" marR="0" algn="r">
                        <a:lnSpc>
                          <a:spcPct val="150000"/>
                        </a:lnSpc>
                        <a:spcBef>
                          <a:spcPts val="0"/>
                        </a:spcBef>
                        <a:spcAft>
                          <a:spcPts val="0"/>
                        </a:spcAft>
                      </a:pPr>
                      <a:r>
                        <a:rPr lang="en-US" sz="1200" dirty="0">
                          <a:latin typeface="Times New Roman"/>
                          <a:ea typeface="Times New Roman"/>
                        </a:rPr>
                        <a:t>0.0512</a:t>
                      </a:r>
                    </a:p>
                  </a:txBody>
                  <a:tcPr marL="68580" marR="68580" marT="0" marB="0"/>
                </a:tc>
                <a:tc>
                  <a:txBody>
                    <a:bodyPr/>
                    <a:lstStyle/>
                    <a:p>
                      <a:pPr marL="0" marR="0" algn="r">
                        <a:lnSpc>
                          <a:spcPct val="150000"/>
                        </a:lnSpc>
                        <a:spcBef>
                          <a:spcPts val="0"/>
                        </a:spcBef>
                        <a:spcAft>
                          <a:spcPts val="0"/>
                        </a:spcAft>
                      </a:pPr>
                      <a:r>
                        <a:rPr lang="en-US" sz="1200" dirty="0" smtClean="0">
                          <a:latin typeface="Times New Roman"/>
                          <a:ea typeface="Times New Roman"/>
                        </a:rPr>
                        <a:t>5000</a:t>
                      </a:r>
                      <a:r>
                        <a:rPr lang="en-US" sz="1200" baseline="0" dirty="0" smtClean="0">
                          <a:latin typeface="Times New Roman"/>
                          <a:ea typeface="Times New Roman"/>
                        </a:rPr>
                        <a:t> x 0.0512 =                                           </a:t>
                      </a:r>
                      <a:r>
                        <a:rPr lang="en-US" sz="1200" dirty="0" smtClean="0">
                          <a:latin typeface="Times New Roman"/>
                          <a:ea typeface="Times New Roman"/>
                        </a:rPr>
                        <a:t>256</a:t>
                      </a:r>
                      <a:endParaRPr lang="en-US" sz="1200" dirty="0">
                        <a:latin typeface="Times New Roman"/>
                        <a:ea typeface="Times New Roman"/>
                      </a:endParaRPr>
                    </a:p>
                  </a:txBody>
                  <a:tcPr marL="68580" marR="68580" marT="0" marB="0"/>
                </a:tc>
              </a:tr>
              <a:tr h="370840">
                <a:tc>
                  <a:txBody>
                    <a:bodyPr/>
                    <a:lstStyle/>
                    <a:p>
                      <a:pPr marL="0" marR="0" algn="r">
                        <a:lnSpc>
                          <a:spcPct val="150000"/>
                        </a:lnSpc>
                        <a:spcBef>
                          <a:spcPts val="0"/>
                        </a:spcBef>
                        <a:spcAft>
                          <a:spcPts val="0"/>
                        </a:spcAft>
                      </a:pPr>
                      <a:r>
                        <a:rPr lang="en-US" sz="1200" dirty="0">
                          <a:latin typeface="Times New Roman"/>
                          <a:ea typeface="Times New Roman"/>
                        </a:rPr>
                        <a:t>sum</a:t>
                      </a:r>
                    </a:p>
                  </a:txBody>
                  <a:tcPr marL="68580" marR="68580" marT="0" marB="0"/>
                </a:tc>
                <a:tc>
                  <a:txBody>
                    <a:bodyPr/>
                    <a:lstStyle/>
                    <a:p>
                      <a:pPr marL="0" marR="0" algn="r">
                        <a:lnSpc>
                          <a:spcPct val="150000"/>
                        </a:lnSpc>
                        <a:spcBef>
                          <a:spcPts val="0"/>
                        </a:spcBef>
                        <a:spcAft>
                          <a:spcPts val="0"/>
                        </a:spcAft>
                      </a:pPr>
                      <a:endParaRPr lang="en-US" sz="1200" dirty="0">
                        <a:latin typeface="Times New Roman"/>
                        <a:ea typeface="Times New Roman"/>
                      </a:endParaRPr>
                    </a:p>
                  </a:txBody>
                  <a:tcPr marL="68580" marR="68580" marT="0" marB="0"/>
                </a:tc>
                <a:tc>
                  <a:txBody>
                    <a:bodyPr/>
                    <a:lstStyle/>
                    <a:p>
                      <a:pPr marL="0" marR="0" algn="r">
                        <a:lnSpc>
                          <a:spcPct val="150000"/>
                        </a:lnSpc>
                        <a:spcBef>
                          <a:spcPts val="0"/>
                        </a:spcBef>
                        <a:spcAft>
                          <a:spcPts val="0"/>
                        </a:spcAft>
                      </a:pPr>
                      <a:r>
                        <a:rPr lang="en-US" sz="1200" dirty="0">
                          <a:latin typeface="Times New Roman"/>
                          <a:ea typeface="Times New Roman"/>
                        </a:rPr>
                        <a:t>1.00</a:t>
                      </a:r>
                    </a:p>
                  </a:txBody>
                  <a:tcPr marL="68580" marR="68580" marT="0" marB="0"/>
                </a:tc>
                <a:tc>
                  <a:txBody>
                    <a:bodyPr/>
                    <a:lstStyle/>
                    <a:p>
                      <a:pPr marL="0" marR="0" algn="r">
                        <a:lnSpc>
                          <a:spcPct val="150000"/>
                        </a:lnSpc>
                        <a:spcBef>
                          <a:spcPts val="0"/>
                        </a:spcBef>
                        <a:spcAft>
                          <a:spcPts val="0"/>
                        </a:spcAft>
                      </a:pPr>
                      <a:r>
                        <a:rPr lang="en-US" sz="1200" dirty="0">
                          <a:latin typeface="Times New Roman"/>
                          <a:ea typeface="Times New Roman"/>
                        </a:rPr>
                        <a:t>2.00</a:t>
                      </a:r>
                    </a:p>
                  </a:txBody>
                  <a:tcPr marL="68580" marR="68580" marT="0" marB="0"/>
                </a:tc>
                <a:tc>
                  <a:txBody>
                    <a:bodyPr/>
                    <a:lstStyle/>
                    <a:p>
                      <a:pPr marL="0" marR="0" algn="r">
                        <a:lnSpc>
                          <a:spcPct val="150000"/>
                        </a:lnSpc>
                        <a:spcBef>
                          <a:spcPts val="0"/>
                        </a:spcBef>
                        <a:spcAft>
                          <a:spcPts val="0"/>
                        </a:spcAft>
                      </a:pPr>
                      <a:r>
                        <a:rPr lang="en-US" sz="1200" dirty="0">
                          <a:latin typeface="Times New Roman"/>
                          <a:ea typeface="Times New Roman"/>
                        </a:rPr>
                        <a:t>10,000</a:t>
                      </a:r>
                    </a:p>
                  </a:txBody>
                  <a:tcPr marL="68580" marR="68580" marT="0" marB="0"/>
                </a:tc>
              </a:tr>
            </a:tbl>
          </a:graphicData>
        </a:graphic>
      </p:graphicFrame>
      <p:sp>
        <p:nvSpPr>
          <p:cNvPr id="5" name="Slide Number Placeholder 4"/>
          <p:cNvSpPr>
            <a:spLocks noGrp="1"/>
          </p:cNvSpPr>
          <p:nvPr>
            <p:ph type="sldNum" sz="quarter" idx="12"/>
          </p:nvPr>
        </p:nvSpPr>
        <p:spPr/>
        <p:txBody>
          <a:bodyPr/>
          <a:lstStyle/>
          <a:p>
            <a:fld id="{16B243DA-A80A-4ED9-BEF0-8548F0DDAE70}" type="slidenum">
              <a:rPr lang="en-US" smtClean="0"/>
              <a:pPr/>
              <a:t>48</a:t>
            </a:fld>
            <a:endParaRPr lang="en-US"/>
          </a:p>
        </p:txBody>
      </p:sp>
    </p:spTree>
  </p:cSld>
  <p:clrMapOvr>
    <a:masterClrMapping/>
  </p:clrMapOvr>
  <p:transition>
    <p:newsflash/>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838200"/>
            <a:ext cx="8686800" cy="5638800"/>
          </a:xfrm>
        </p:spPr>
        <p:txBody>
          <a:bodyPr>
            <a:normAutofit/>
          </a:bodyPr>
          <a:lstStyle/>
          <a:p>
            <a:pPr algn="just"/>
            <a:r>
              <a:rPr lang="en-US" dirty="0" smtClean="0"/>
              <a:t>The risk manager may also use a normal distribution method to measure risks. The assumption here is the number of accidents or total annual monetary losses are approximately normally distributed. The normal distribution can be well explained by identifying only two parameters: the mean and the standard deviation.</a:t>
            </a:r>
          </a:p>
          <a:p>
            <a:pPr marL="514350" lvl="0" indent="-514350" algn="just">
              <a:buFont typeface="+mj-lt"/>
              <a:buAutoNum type="arabicPeriod"/>
            </a:pPr>
            <a:r>
              <a:rPr lang="en-US" dirty="0" smtClean="0"/>
              <a:t>68.27% of the observations fall with in the range of one standard deviation of the mean (</a:t>
            </a:r>
            <a:r>
              <a:rPr lang="en-US" u="sng" dirty="0" smtClean="0"/>
              <a:t>+</a:t>
            </a:r>
            <a:r>
              <a:rPr lang="en-US" dirty="0" smtClean="0"/>
              <a:t>1).	</a:t>
            </a:r>
          </a:p>
          <a:p>
            <a:pPr marL="514350" lvl="0" indent="-514350" algn="just">
              <a:buFont typeface="+mj-lt"/>
              <a:buAutoNum type="arabicPeriod"/>
            </a:pPr>
            <a:r>
              <a:rPr lang="en-US" dirty="0" smtClean="0"/>
              <a:t>95.45% of the observations fall with in the range of two standard deviation of the mean (</a:t>
            </a:r>
            <a:r>
              <a:rPr lang="en-US" u="sng" dirty="0" smtClean="0"/>
              <a:t>+</a:t>
            </a:r>
            <a:r>
              <a:rPr lang="en-US" dirty="0" smtClean="0"/>
              <a:t>2).</a:t>
            </a:r>
          </a:p>
          <a:p>
            <a:pPr marL="514350" lvl="0" indent="-514350" algn="just">
              <a:buFont typeface="+mj-lt"/>
              <a:buAutoNum type="arabicPeriod"/>
            </a:pPr>
            <a:r>
              <a:rPr lang="en-US" dirty="0" smtClean="0"/>
              <a:t>99.73% of the observations fall with in the range of three standard deviations of the mean (</a:t>
            </a:r>
            <a:r>
              <a:rPr lang="en-US" u="sng" dirty="0" smtClean="0"/>
              <a:t>+</a:t>
            </a:r>
            <a:r>
              <a:rPr lang="en-US" dirty="0" smtClean="0"/>
              <a:t>3).</a:t>
            </a:r>
          </a:p>
          <a:p>
            <a:r>
              <a:rPr lang="en-US" dirty="0" smtClean="0"/>
              <a:t>For this movement it is not important to go to the detail of normal distribution.</a:t>
            </a:r>
          </a:p>
          <a:p>
            <a:endParaRPr lang="en-US" dirty="0" smtClean="0"/>
          </a:p>
          <a:p>
            <a:pPr algn="just"/>
            <a:endParaRPr lang="en-US" dirty="0"/>
          </a:p>
        </p:txBody>
      </p:sp>
      <p:sp>
        <p:nvSpPr>
          <p:cNvPr id="4" name="Title 1"/>
          <p:cNvSpPr>
            <a:spLocks noGrp="1"/>
          </p:cNvSpPr>
          <p:nvPr>
            <p:ph type="title"/>
          </p:nvPr>
        </p:nvSpPr>
        <p:spPr>
          <a:xfrm>
            <a:off x="304800" y="228600"/>
            <a:ext cx="8610600" cy="838200"/>
          </a:xfrm>
        </p:spPr>
        <p:txBody>
          <a:bodyPr>
            <a:noAutofit/>
          </a:bodyPr>
          <a:lstStyle/>
          <a:p>
            <a:r>
              <a:rPr lang="en-US" sz="3200" b="1" dirty="0" smtClean="0"/>
              <a:t/>
            </a:r>
            <a:br>
              <a:rPr lang="en-US" sz="3200" b="1" dirty="0" smtClean="0"/>
            </a:br>
            <a:r>
              <a:rPr lang="en-US" sz="3200" b="1" dirty="0" smtClean="0"/>
              <a:t/>
            </a:r>
            <a:br>
              <a:rPr lang="en-US" sz="3200" b="1" dirty="0" smtClean="0"/>
            </a:br>
            <a:r>
              <a:rPr lang="en-US" sz="3200" b="1" dirty="0" smtClean="0"/>
              <a:t/>
            </a:r>
            <a:br>
              <a:rPr lang="en-US" sz="3200" b="1" dirty="0" smtClean="0"/>
            </a:br>
            <a:r>
              <a:rPr lang="en-US" sz="3200" b="1" dirty="0" smtClean="0"/>
              <a:t/>
            </a:r>
            <a:br>
              <a:rPr lang="en-US" sz="3200" b="1" dirty="0" smtClean="0"/>
            </a:br>
            <a:r>
              <a:rPr lang="en-US" sz="3200" b="1" dirty="0" smtClean="0"/>
              <a:t/>
            </a:r>
            <a:br>
              <a:rPr lang="en-US" sz="3200" b="1" dirty="0" smtClean="0"/>
            </a:br>
            <a:r>
              <a:rPr lang="en-US" sz="3200" b="1" dirty="0" smtClean="0"/>
              <a:t/>
            </a:r>
            <a:br>
              <a:rPr lang="en-US" sz="3200" b="1" dirty="0" smtClean="0"/>
            </a:br>
            <a:r>
              <a:rPr lang="en-US" sz="3200" b="1" dirty="0" smtClean="0"/>
              <a:t/>
            </a:r>
            <a:br>
              <a:rPr lang="en-US" sz="3200" b="1" dirty="0" smtClean="0"/>
            </a:br>
            <a:r>
              <a:rPr lang="en-US" sz="3200" b="1" dirty="0" smtClean="0"/>
              <a:t>3. Normal Distribution </a:t>
            </a:r>
            <a:r>
              <a:rPr lang="en-US" sz="3200" dirty="0" smtClean="0"/>
              <a:t/>
            </a:r>
            <a:br>
              <a:rPr lang="en-US" sz="3200" dirty="0" smtClean="0"/>
            </a:br>
            <a:endParaRPr lang="en-US" sz="1600" b="1"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49</a:t>
            </a:fld>
            <a:endParaRPr lang="en-US"/>
          </a:p>
        </p:txBody>
      </p:sp>
    </p:spTree>
  </p:cSld>
  <p:clrMapOvr>
    <a:masterClrMapping/>
  </p:clrMapOvr>
  <p:transition>
    <p:newsflash/>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944562"/>
          </a:xfrm>
        </p:spPr>
        <p:txBody>
          <a:bodyPr>
            <a:normAutofit/>
          </a:bodyPr>
          <a:lstStyle/>
          <a:p>
            <a:r>
              <a:rPr lang="en-US" sz="3200" b="1" dirty="0" smtClean="0"/>
              <a:t>2.3 Risk Management Process (Cont….)</a:t>
            </a:r>
            <a:endParaRPr lang="en-US" sz="3200" b="1" dirty="0"/>
          </a:p>
        </p:txBody>
      </p:sp>
      <p:sp>
        <p:nvSpPr>
          <p:cNvPr id="3" name="Content Placeholder 2"/>
          <p:cNvSpPr>
            <a:spLocks noGrp="1"/>
          </p:cNvSpPr>
          <p:nvPr>
            <p:ph sz="quarter" idx="1"/>
          </p:nvPr>
        </p:nvSpPr>
        <p:spPr>
          <a:xfrm>
            <a:off x="152400" y="1219200"/>
            <a:ext cx="8534400" cy="5181600"/>
          </a:xfrm>
        </p:spPr>
        <p:txBody>
          <a:bodyPr>
            <a:normAutofit/>
          </a:bodyPr>
          <a:lstStyle/>
          <a:p>
            <a:pPr lvl="0" algn="just">
              <a:buNone/>
            </a:pPr>
            <a:r>
              <a:rPr lang="en-US" dirty="0" smtClean="0"/>
              <a:t>2: Risk Measurement:-</a:t>
            </a:r>
          </a:p>
          <a:p>
            <a:pPr algn="just"/>
            <a:r>
              <a:rPr lang="en-US" dirty="0" smtClean="0"/>
              <a:t>After risk identification, the next important step is the proper measurement of the losses associated with these exposures. This measurement includes a determination of:</a:t>
            </a:r>
          </a:p>
          <a:p>
            <a:pPr lvl="1" algn="just"/>
            <a:r>
              <a:rPr lang="en-US" sz="2400" dirty="0" smtClean="0"/>
              <a:t>the probability or chance that the losses will occur</a:t>
            </a:r>
          </a:p>
          <a:p>
            <a:pPr lvl="1" algn="just"/>
            <a:r>
              <a:rPr lang="en-US" sz="2400" dirty="0" smtClean="0"/>
              <a:t>The impact the losses would have upon the financial affairs of the firm or family should they occur.</a:t>
            </a:r>
          </a:p>
          <a:p>
            <a:pPr lvl="1" algn="just"/>
            <a:r>
              <a:rPr lang="en-US" sz="2400" dirty="0" smtClean="0"/>
              <a:t>The ability to predict the losses that will actually occur during the budget period.</a:t>
            </a:r>
          </a:p>
          <a:p>
            <a:pPr lvl="1" algn="just">
              <a:buNone/>
            </a:pPr>
            <a:endParaRPr lang="en-US" sz="300" dirty="0" smtClean="0"/>
          </a:p>
          <a:p>
            <a:pPr lvl="1" algn="just">
              <a:buNone/>
            </a:pPr>
            <a:r>
              <a:rPr lang="en-US" sz="2400" dirty="0" smtClean="0"/>
              <a:t>	The measurement process is important because it indicates the exposures that are most serious and consequently most in need of urgent attention. It also yields information needed in risk treatment.</a:t>
            </a:r>
          </a:p>
          <a:p>
            <a:pPr lvl="1" algn="just">
              <a:buNone/>
            </a:pPr>
            <a:endParaRPr lang="en-US" sz="2400" dirty="0" smtClean="0"/>
          </a:p>
          <a:p>
            <a:pPr algn="just">
              <a:buNone/>
            </a:pPr>
            <a:endParaRPr lang="en-US"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5</a:t>
            </a:fld>
            <a:endParaRPr lang="en-US"/>
          </a:p>
        </p:txBody>
      </p:sp>
    </p:spTree>
  </p:cSld>
  <p:clrMapOvr>
    <a:masterClrMapping/>
  </p:clrMapOvr>
  <p:transition>
    <p:newsflash/>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838200"/>
            <a:ext cx="8686800" cy="5715000"/>
          </a:xfrm>
        </p:spPr>
        <p:txBody>
          <a:bodyPr>
            <a:normAutofit/>
          </a:bodyPr>
          <a:lstStyle/>
          <a:p>
            <a:pPr algn="just"/>
            <a:r>
              <a:rPr lang="en-US" dirty="0" smtClean="0"/>
              <a:t>Law of large number states that as the number of exposure units increases, risk decreases. That means risk and number of exposure units are inversely related but not proportional.</a:t>
            </a:r>
          </a:p>
          <a:p>
            <a:pPr algn="just"/>
            <a:r>
              <a:rPr lang="en-US" dirty="0" smtClean="0"/>
              <a:t>Law of large number states that as the number of exposure units (persons or objects exposed to risk) increases, the more certain it becomes that actual loss experience will equal probable loss experience. For example, if you flip a balanced coin in to the air, the probability of getting a head is 0.5. if you flip the coin only ten times, you may get a head eight times. Although the observed probability of getting a head is 0.8, the true probability is still 0.5. If the coin were flipped one million times, however, the actual number of heads would be approximately 500,000. Thus, as the number of random tosses increases, the actual results approach the expected results.  </a:t>
            </a:r>
          </a:p>
          <a:p>
            <a:pPr algn="just">
              <a:buNone/>
            </a:pPr>
            <a:endParaRPr lang="en-US" dirty="0"/>
          </a:p>
        </p:txBody>
      </p:sp>
      <p:sp>
        <p:nvSpPr>
          <p:cNvPr id="4" name="Title 1"/>
          <p:cNvSpPr>
            <a:spLocks noGrp="1"/>
          </p:cNvSpPr>
          <p:nvPr>
            <p:ph type="title"/>
          </p:nvPr>
        </p:nvSpPr>
        <p:spPr>
          <a:xfrm>
            <a:off x="304800" y="228600"/>
            <a:ext cx="8610600" cy="609600"/>
          </a:xfrm>
        </p:spPr>
        <p:txBody>
          <a:bodyPr>
            <a:noAutofit/>
          </a:bodyPr>
          <a:lstStyle/>
          <a:p>
            <a:r>
              <a:rPr lang="en-US" sz="2400" b="1" dirty="0" smtClean="0"/>
              <a:t/>
            </a:r>
            <a:br>
              <a:rPr lang="en-US" sz="2400" b="1" dirty="0" smtClean="0"/>
            </a:br>
            <a:r>
              <a:rPr lang="en-US" sz="2400" b="1" dirty="0" smtClean="0"/>
              <a:t/>
            </a:r>
            <a:br>
              <a:rPr lang="en-US" sz="2400" b="1" dirty="0" smtClean="0"/>
            </a:br>
            <a:r>
              <a:rPr lang="en-US" sz="2400" b="1" dirty="0" smtClean="0"/>
              <a:t/>
            </a:r>
            <a:br>
              <a:rPr lang="en-US" sz="2400" b="1" dirty="0" smtClean="0"/>
            </a:br>
            <a:r>
              <a:rPr lang="en-US" sz="2400" b="1" dirty="0" smtClean="0"/>
              <a:t/>
            </a:r>
            <a:br>
              <a:rPr lang="en-US" sz="2400" b="1" dirty="0" smtClean="0"/>
            </a:br>
            <a:r>
              <a:rPr lang="en-US" sz="2400" b="1" dirty="0" smtClean="0"/>
              <a:t/>
            </a:r>
            <a:br>
              <a:rPr lang="en-US" sz="2400" b="1" dirty="0" smtClean="0"/>
            </a:br>
            <a:r>
              <a:rPr lang="en-US" sz="2400" b="1" dirty="0" smtClean="0"/>
              <a:t/>
            </a:r>
            <a:br>
              <a:rPr lang="en-US" sz="2400" b="1" dirty="0" smtClean="0"/>
            </a:br>
            <a:r>
              <a:rPr lang="en-US" sz="2400" b="1" dirty="0" smtClean="0"/>
              <a:t/>
            </a:r>
            <a:br>
              <a:rPr lang="en-US" sz="2400" b="1" dirty="0" smtClean="0"/>
            </a:br>
            <a:r>
              <a:rPr lang="en-US" sz="2400" b="1" dirty="0" smtClean="0"/>
              <a:t>Risk and Law of Large Number</a:t>
            </a:r>
            <a:endParaRPr lang="en-US" sz="2400" b="1"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50</a:t>
            </a:fld>
            <a:endParaRPr lang="en-US"/>
          </a:p>
        </p:txBody>
      </p:sp>
    </p:spTree>
  </p:cSld>
  <p:clrMapOvr>
    <a:masterClrMapping/>
  </p:clrMapOvr>
  <p:transition>
    <p:newsflash/>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quarter" idx="1"/>
          </p:nvPr>
        </p:nvSpPr>
        <p:spPr>
          <a:xfrm>
            <a:off x="152400" y="914400"/>
            <a:ext cx="8839200" cy="5715000"/>
          </a:xfrm>
        </p:spPr>
        <p:txBody>
          <a:bodyPr/>
          <a:lstStyle/>
          <a:p>
            <a:pPr algn="just"/>
            <a:r>
              <a:rPr lang="en-US" dirty="0" smtClean="0"/>
              <a:t>This section takes our attention away from the risks themselves towards the methods, resources, techniques, and strategies for managing risks and the principles governing the management of the risk.</a:t>
            </a:r>
          </a:p>
          <a:p>
            <a:pPr algn="just"/>
            <a:r>
              <a:rPr lang="en-US" dirty="0" smtClean="0"/>
              <a:t>After the risks facing the firm are identified and measured, the risk manager must decided how to handle/manage them. Risk can be handled in several ways. However, we can classify them into two broad measures/ approaches. They are;</a:t>
            </a:r>
          </a:p>
          <a:p>
            <a:pPr lvl="2" algn="just"/>
            <a:r>
              <a:rPr lang="en-US" b="1" dirty="0" smtClean="0"/>
              <a:t>Risk </a:t>
            </a:r>
            <a:r>
              <a:rPr lang="en-US" b="1" dirty="0"/>
              <a:t>C</a:t>
            </a:r>
            <a:r>
              <a:rPr lang="en-US" b="1" dirty="0" smtClean="0"/>
              <a:t>ontrol </a:t>
            </a:r>
            <a:r>
              <a:rPr lang="en-US" b="1" dirty="0"/>
              <a:t>T</a:t>
            </a:r>
            <a:r>
              <a:rPr lang="en-US" b="1" dirty="0" smtClean="0"/>
              <a:t>ools, and </a:t>
            </a:r>
          </a:p>
          <a:p>
            <a:pPr lvl="2" algn="just"/>
            <a:r>
              <a:rPr lang="en-US" b="1" dirty="0" smtClean="0"/>
              <a:t>Risk </a:t>
            </a:r>
            <a:r>
              <a:rPr lang="en-US" b="1" dirty="0"/>
              <a:t>F</a:t>
            </a:r>
            <a:r>
              <a:rPr lang="en-US" b="1" dirty="0" smtClean="0"/>
              <a:t>inancing </a:t>
            </a:r>
            <a:r>
              <a:rPr lang="en-US" b="1" dirty="0"/>
              <a:t>T</a:t>
            </a:r>
            <a:r>
              <a:rPr lang="en-US" b="1" dirty="0" smtClean="0"/>
              <a:t>ools.</a:t>
            </a:r>
            <a:endParaRPr lang="en-US" dirty="0" smtClean="0"/>
          </a:p>
          <a:p>
            <a:pPr algn="just"/>
            <a:endParaRPr lang="en-US" dirty="0"/>
          </a:p>
        </p:txBody>
      </p:sp>
      <p:sp>
        <p:nvSpPr>
          <p:cNvPr id="6" name="Title 1"/>
          <p:cNvSpPr>
            <a:spLocks noGrp="1"/>
          </p:cNvSpPr>
          <p:nvPr>
            <p:ph type="title"/>
          </p:nvPr>
        </p:nvSpPr>
        <p:spPr>
          <a:xfrm>
            <a:off x="228600" y="163296"/>
            <a:ext cx="8763000" cy="731838"/>
          </a:xfrm>
        </p:spPr>
        <p:txBody>
          <a:bodyPr>
            <a:normAutofit/>
          </a:bodyPr>
          <a:lstStyle/>
          <a:p>
            <a:r>
              <a:rPr lang="en-US" sz="3200" b="1" dirty="0" smtClean="0"/>
              <a:t>2.8   Risk Measurement Methods/ Tools</a:t>
            </a:r>
            <a:endParaRPr lang="en-US" sz="3200" dirty="0"/>
          </a:p>
        </p:txBody>
      </p:sp>
      <p:sp>
        <p:nvSpPr>
          <p:cNvPr id="7" name="Slide Number Placeholder 6"/>
          <p:cNvSpPr>
            <a:spLocks noGrp="1"/>
          </p:cNvSpPr>
          <p:nvPr>
            <p:ph type="sldNum" sz="quarter" idx="12"/>
          </p:nvPr>
        </p:nvSpPr>
        <p:spPr/>
        <p:txBody>
          <a:bodyPr/>
          <a:lstStyle/>
          <a:p>
            <a:fld id="{16B243DA-A80A-4ED9-BEF0-8548F0DDAE70}" type="slidenum">
              <a:rPr lang="en-US" smtClean="0"/>
              <a:pPr/>
              <a:t>51</a:t>
            </a:fld>
            <a:endParaRPr lang="en-US"/>
          </a:p>
        </p:txBody>
      </p:sp>
    </p:spTree>
  </p:cSld>
  <p:clrMapOvr>
    <a:masterClrMapping/>
  </p:clrMapOvr>
  <p:transition>
    <p:newsflash/>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685800"/>
            <a:ext cx="8839200" cy="2743200"/>
          </a:xfrm>
        </p:spPr>
        <p:txBody>
          <a:bodyPr>
            <a:normAutofit/>
          </a:bodyPr>
          <a:lstStyle/>
          <a:p>
            <a:pPr algn="just"/>
            <a:r>
              <a:rPr lang="en-US" sz="2400" dirty="0" smtClean="0"/>
              <a:t>Risk Control approaches are designed to reduce the firm’s expected losses and to make the annual loss experience more predictable. More specifically, risk control efforts help individuals and organizations avoid a risk, prevent loss, lessen the amount of damage if a loss occurs, or reduce undesirable effects of risk on an organization. The application of risk control techniques to achieve these ends may range from simple and low cost to complex and costly approaches.</a:t>
            </a:r>
          </a:p>
        </p:txBody>
      </p:sp>
      <p:sp>
        <p:nvSpPr>
          <p:cNvPr id="4" name="Title 3"/>
          <p:cNvSpPr>
            <a:spLocks noGrp="1"/>
          </p:cNvSpPr>
          <p:nvPr>
            <p:ph type="title"/>
          </p:nvPr>
        </p:nvSpPr>
        <p:spPr>
          <a:xfrm>
            <a:off x="0" y="274638"/>
            <a:ext cx="7772400" cy="563562"/>
          </a:xfrm>
        </p:spPr>
        <p:txBody>
          <a:bodyPr>
            <a:noAutofit/>
          </a:bodyPr>
          <a:lstStyle/>
          <a:p>
            <a:r>
              <a:rPr lang="en-US" sz="3200" b="1" dirty="0" smtClean="0"/>
              <a:t>2.8.1 Risk Control Tools</a:t>
            </a:r>
            <a:endParaRPr lang="en-US" sz="3200"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52</a:t>
            </a:fld>
            <a:endParaRPr lang="en-US"/>
          </a:p>
        </p:txBody>
      </p:sp>
      <p:sp>
        <p:nvSpPr>
          <p:cNvPr id="6" name="Content Placeholder 2"/>
          <p:cNvSpPr txBox="1">
            <a:spLocks/>
          </p:cNvSpPr>
          <p:nvPr/>
        </p:nvSpPr>
        <p:spPr>
          <a:xfrm>
            <a:off x="228600" y="3505200"/>
            <a:ext cx="8382000" cy="2667000"/>
          </a:xfrm>
          <a:prstGeom prst="rect">
            <a:avLst/>
          </a:prstGeom>
        </p:spPr>
        <p:txBody>
          <a:bodyPr vert="horz">
            <a:normAutofit lnSpcReduction="10000"/>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r>
              <a:rPr lang="en-US" sz="2400" b="1" smtClean="0"/>
              <a:t>Risk Control Techniques</a:t>
            </a:r>
            <a:r>
              <a:rPr lang="en-US" sz="2400" smtClean="0"/>
              <a:t> – attempt to reduce the frequency and severity of accidental losses to the firm. Some of the techniques are listed as follows:  </a:t>
            </a:r>
          </a:p>
          <a:p>
            <a:pPr marL="1325880" lvl="3" indent="-457200">
              <a:buFont typeface="+mj-lt"/>
              <a:buAutoNum type="alphaUcPeriod"/>
            </a:pPr>
            <a:r>
              <a:rPr lang="en-US" sz="2400" smtClean="0"/>
              <a:t>Avoidance,</a:t>
            </a:r>
          </a:p>
          <a:p>
            <a:pPr marL="1325880" lvl="3" indent="-457200">
              <a:buFont typeface="+mj-lt"/>
              <a:buAutoNum type="alphaUcPeriod"/>
            </a:pPr>
            <a:r>
              <a:rPr lang="en-US" sz="2400" smtClean="0"/>
              <a:t>Loss Control, </a:t>
            </a:r>
          </a:p>
          <a:p>
            <a:pPr marL="1325880" lvl="3" indent="-457200">
              <a:buFont typeface="+mj-lt"/>
              <a:buAutoNum type="alphaUcPeriod"/>
            </a:pPr>
            <a:r>
              <a:rPr lang="en-US" sz="2400" smtClean="0"/>
              <a:t>Separation, /Diversification/ </a:t>
            </a:r>
          </a:p>
          <a:p>
            <a:pPr marL="1325880" lvl="3" indent="-457200">
              <a:buFont typeface="+mj-lt"/>
              <a:buAutoNum type="alphaUcPeriod"/>
            </a:pPr>
            <a:r>
              <a:rPr lang="en-US" sz="2400" smtClean="0"/>
              <a:t>Combination </a:t>
            </a:r>
            <a:endParaRPr lang="en-US" sz="2400" dirty="0"/>
          </a:p>
        </p:txBody>
      </p:sp>
    </p:spTree>
  </p:cSld>
  <p:clrMapOvr>
    <a:masterClrMapping/>
  </p:clrMapOvr>
  <p:transition>
    <p:newsflash/>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6200" y="350838"/>
            <a:ext cx="7772400" cy="563562"/>
          </a:xfrm>
        </p:spPr>
        <p:txBody>
          <a:bodyPr>
            <a:noAutofit/>
          </a:bodyPr>
          <a:lstStyle/>
          <a:p>
            <a:r>
              <a:rPr lang="en-US" sz="2800" dirty="0" smtClean="0"/>
              <a:t>A. </a:t>
            </a:r>
            <a:r>
              <a:rPr lang="en-US" sz="2800" b="1" dirty="0" smtClean="0"/>
              <a:t>Avoidance</a:t>
            </a:r>
            <a:endParaRPr lang="en-US" sz="2800" dirty="0"/>
          </a:p>
        </p:txBody>
      </p:sp>
      <p:sp>
        <p:nvSpPr>
          <p:cNvPr id="2" name="Content Placeholder 1"/>
          <p:cNvSpPr>
            <a:spLocks noGrp="1"/>
          </p:cNvSpPr>
          <p:nvPr>
            <p:ph sz="quarter" idx="1"/>
          </p:nvPr>
        </p:nvSpPr>
        <p:spPr>
          <a:xfrm>
            <a:off x="228600" y="914400"/>
            <a:ext cx="8686800" cy="5715000"/>
          </a:xfrm>
        </p:spPr>
        <p:txBody>
          <a:bodyPr>
            <a:normAutofit fontScale="92500" lnSpcReduction="20000"/>
          </a:bodyPr>
          <a:lstStyle/>
          <a:p>
            <a:pPr algn="just"/>
            <a:r>
              <a:rPr lang="en-US" dirty="0" smtClean="0"/>
              <a:t>Avoidance means that  a certain loss exposure is never acquired, or an existing loss exposure is abandoned.  </a:t>
            </a:r>
          </a:p>
          <a:p>
            <a:pPr algn="just"/>
            <a:r>
              <a:rPr lang="en-US" dirty="0" smtClean="0"/>
              <a:t>Avoidance of risk exists when the individual or the firm frees itself from the exposure through (1) abandonment, or (2) refusal to accept the risk from the very beginning (proactive avoidance). To avoid the risk the individual or the firm need to avoid the property, person or activity with which the exposure is associated.</a:t>
            </a:r>
          </a:p>
          <a:p>
            <a:pPr algn="just"/>
            <a:r>
              <a:rPr lang="en-US" dirty="0" smtClean="0"/>
              <a:t>Avoidance through abandonment is not quite as common as proactive avoidance, but it does occur. For example, suppose a firm finds out that one of its product has a serious health problem on customers. Therefore, to avoid liability risk that could arise, the firm can abandon the production and sale of that specific product.</a:t>
            </a:r>
          </a:p>
          <a:p>
            <a:pPr algn="just"/>
            <a:r>
              <a:rPr lang="en-US" dirty="0" smtClean="0"/>
              <a:t>Proactive avoidance or refusal to accept the risk from the very beginning can be explained by the following example; </a:t>
            </a:r>
          </a:p>
          <a:p>
            <a:pPr lvl="2" algn="just"/>
            <a:r>
              <a:rPr lang="en-US" sz="2400" dirty="0" smtClean="0"/>
              <a:t>ABC has planned to build a 50 stair building around </a:t>
            </a:r>
            <a:r>
              <a:rPr lang="en-US" sz="2400" dirty="0" err="1" smtClean="0"/>
              <a:t>Hawelti</a:t>
            </a:r>
            <a:r>
              <a:rPr lang="en-US" sz="2400" dirty="0" smtClean="0"/>
              <a:t> area but while consultants finds out that the area cannot support more than a 20 stair building. Thus the company can refuse to under-take construction.</a:t>
            </a:r>
          </a:p>
          <a:p>
            <a:pPr algn="just"/>
            <a:endParaRPr lang="en-US" dirty="0"/>
          </a:p>
        </p:txBody>
      </p:sp>
      <p:sp>
        <p:nvSpPr>
          <p:cNvPr id="4" name="Slide Number Placeholder 3"/>
          <p:cNvSpPr>
            <a:spLocks noGrp="1"/>
          </p:cNvSpPr>
          <p:nvPr>
            <p:ph type="sldNum" sz="quarter" idx="12"/>
          </p:nvPr>
        </p:nvSpPr>
        <p:spPr/>
        <p:txBody>
          <a:bodyPr/>
          <a:lstStyle/>
          <a:p>
            <a:fld id="{16B243DA-A80A-4ED9-BEF0-8548F0DDAE70}" type="slidenum">
              <a:rPr lang="en-US" smtClean="0"/>
              <a:pPr/>
              <a:t>53</a:t>
            </a:fld>
            <a:endParaRPr lang="en-US"/>
          </a:p>
        </p:txBody>
      </p:sp>
    </p:spTree>
  </p:cSld>
  <p:clrMapOvr>
    <a:masterClrMapping/>
  </p:clrMapOvr>
  <p:transition>
    <p:newsflash/>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a:xfrm>
            <a:off x="152400" y="990600"/>
            <a:ext cx="8839200" cy="5638800"/>
          </a:xfrm>
        </p:spPr>
        <p:txBody>
          <a:bodyPr/>
          <a:lstStyle/>
          <a:p>
            <a:pPr algn="just"/>
            <a:r>
              <a:rPr lang="en-US" dirty="0" smtClean="0"/>
              <a:t>Avoidance is an effective approach to the handling of risk. By avoiding a risk, the company can avoid the uncertainty that the company experiences. However, the company loss the benefit that might have been derived from that risk.</a:t>
            </a:r>
          </a:p>
          <a:p>
            <a:pPr algn="just"/>
            <a:r>
              <a:rPr lang="en-US" dirty="0" smtClean="0"/>
              <a:t>In general, it would be impossible to use avoidance in the following situations.</a:t>
            </a:r>
          </a:p>
          <a:p>
            <a:pPr marL="788670" lvl="1" indent="-514350" algn="just">
              <a:buFont typeface="+mj-lt"/>
              <a:buAutoNum type="arabicPeriod"/>
            </a:pPr>
            <a:r>
              <a:rPr lang="en-US" dirty="0" smtClean="0"/>
              <a:t>The production of some products and the provision of some service may provide rewards whose expected value far exceeds potential loss per costs at the margin.</a:t>
            </a:r>
          </a:p>
          <a:p>
            <a:pPr marL="788670" lvl="1" indent="-514350" algn="just">
              <a:buFont typeface="+mj-lt"/>
              <a:buAutoNum type="arabicPeriod"/>
            </a:pPr>
            <a:r>
              <a:rPr lang="en-US" dirty="0" smtClean="0"/>
              <a:t>It is impossible to avoid all the properties such as vehicles, buildings, machinery, inventory etc. Without them operations of business would become impossible.</a:t>
            </a:r>
          </a:p>
          <a:p>
            <a:pPr algn="just"/>
            <a:endParaRPr lang="en-US" dirty="0"/>
          </a:p>
        </p:txBody>
      </p:sp>
      <p:sp>
        <p:nvSpPr>
          <p:cNvPr id="4" name="Title 2"/>
          <p:cNvSpPr>
            <a:spLocks noGrp="1"/>
          </p:cNvSpPr>
          <p:nvPr>
            <p:ph type="title"/>
          </p:nvPr>
        </p:nvSpPr>
        <p:spPr>
          <a:xfrm>
            <a:off x="76200" y="381000"/>
            <a:ext cx="7772400" cy="563562"/>
          </a:xfrm>
        </p:spPr>
        <p:txBody>
          <a:bodyPr>
            <a:noAutofit/>
          </a:bodyPr>
          <a:lstStyle/>
          <a:p>
            <a:r>
              <a:rPr lang="en-US" sz="2800" dirty="0" smtClean="0"/>
              <a:t>A. </a:t>
            </a:r>
            <a:r>
              <a:rPr lang="en-US" sz="2800" b="1" dirty="0" smtClean="0"/>
              <a:t>Avoidance </a:t>
            </a:r>
            <a:r>
              <a:rPr lang="en-US" sz="1800" b="1" dirty="0" smtClean="0"/>
              <a:t>(cont…)</a:t>
            </a:r>
            <a:endParaRPr lang="en-US" sz="1800"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54</a:t>
            </a:fld>
            <a:endParaRPr lang="en-US"/>
          </a:p>
        </p:txBody>
      </p:sp>
    </p:spTree>
  </p:cSld>
  <p:clrMapOvr>
    <a:masterClrMapping/>
  </p:clrMapOvr>
  <p:transition>
    <p:newsflash/>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990600"/>
            <a:ext cx="8686800" cy="5638800"/>
          </a:xfrm>
        </p:spPr>
        <p:txBody>
          <a:bodyPr>
            <a:normAutofit fontScale="92500"/>
          </a:bodyPr>
          <a:lstStyle/>
          <a:p>
            <a:pPr marL="514350" lvl="0" indent="-514350" algn="just">
              <a:buNone/>
            </a:pPr>
            <a:r>
              <a:rPr lang="en-US" dirty="0" smtClean="0"/>
              <a:t>3. The context of the decision also may make avoidance impossible. A risk does not exist in a vacuum, and a decision to avoid a risk might actually create a new risk elsewhere or enhance some existing risk. For example, if the Addis Ababa city Administration learned that </a:t>
            </a:r>
            <a:r>
              <a:rPr lang="en-US" dirty="0" err="1" smtClean="0"/>
              <a:t>Ras</a:t>
            </a:r>
            <a:r>
              <a:rPr lang="en-US" dirty="0" smtClean="0"/>
              <a:t> </a:t>
            </a:r>
            <a:r>
              <a:rPr lang="en-US" dirty="0" err="1" smtClean="0"/>
              <a:t>Tefere</a:t>
            </a:r>
            <a:r>
              <a:rPr lang="en-US" dirty="0" smtClean="0"/>
              <a:t> Bridge is in a state of serious disrepair, in response the administration decided to close the bridge and divert all traffic to the other alternative bridge. The traffic load will made failure of the second alternative bridge more likely to occur, and within a year the second bridge will collapse. That means the measure taken to avoid risk in the first bridge bring another risk in the second road.</a:t>
            </a:r>
          </a:p>
          <a:p>
            <a:pPr marL="514350" lvl="0" indent="-514350" algn="just">
              <a:buNone/>
            </a:pPr>
            <a:r>
              <a:rPr lang="en-US" dirty="0" smtClean="0"/>
              <a:t>4. The risk may be so fundamental to the organization’s reason for being that avoidance cannot be contemplated. A mining concern may not avoid the risk of tunnel collapse, but true avoidance would mean leaving the mining business, which is the reason for existence.</a:t>
            </a:r>
          </a:p>
          <a:p>
            <a:pPr algn="just"/>
            <a:endParaRPr lang="en-US" dirty="0"/>
          </a:p>
        </p:txBody>
      </p:sp>
      <p:sp>
        <p:nvSpPr>
          <p:cNvPr id="4" name="Title 2"/>
          <p:cNvSpPr>
            <a:spLocks noGrp="1"/>
          </p:cNvSpPr>
          <p:nvPr>
            <p:ph type="title"/>
          </p:nvPr>
        </p:nvSpPr>
        <p:spPr>
          <a:xfrm>
            <a:off x="76200" y="503238"/>
            <a:ext cx="7772400" cy="563562"/>
          </a:xfrm>
        </p:spPr>
        <p:txBody>
          <a:bodyPr>
            <a:noAutofit/>
          </a:bodyPr>
          <a:lstStyle/>
          <a:p>
            <a:r>
              <a:rPr lang="en-US" sz="2800" dirty="0" smtClean="0"/>
              <a:t>A. </a:t>
            </a:r>
            <a:r>
              <a:rPr lang="en-US" sz="2800" b="1" dirty="0" smtClean="0"/>
              <a:t>Avoidance </a:t>
            </a:r>
            <a:r>
              <a:rPr lang="en-US" sz="1800" b="1" dirty="0" smtClean="0"/>
              <a:t>(cont…)</a:t>
            </a:r>
            <a:endParaRPr lang="en-US" sz="1800"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55</a:t>
            </a:fld>
            <a:endParaRPr lang="en-US"/>
          </a:p>
        </p:txBody>
      </p:sp>
    </p:spTree>
  </p:cSld>
  <p:clrMapOvr>
    <a:masterClrMapping/>
  </p:clrMapOvr>
  <p:transition>
    <p:newsflash/>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76200" y="990600"/>
            <a:ext cx="8915400" cy="5410200"/>
          </a:xfrm>
        </p:spPr>
        <p:txBody>
          <a:bodyPr>
            <a:normAutofit/>
          </a:bodyPr>
          <a:lstStyle/>
          <a:p>
            <a:r>
              <a:rPr lang="en-US" sz="2400" dirty="0" smtClean="0"/>
              <a:t>Loss Control measures attack risk by lowering the chance a loss will occur (loss frequencies) or by reducing the amount of damage when the loss does occur (loss severity). Loss Control tools can be classified as: loss prevention and loss reduction measures.</a:t>
            </a:r>
          </a:p>
          <a:p>
            <a:pPr lvl="0">
              <a:buNone/>
            </a:pPr>
            <a:r>
              <a:rPr lang="en-US" sz="2400" b="1" dirty="0" smtClean="0"/>
              <a:t>a) Loss Prevention (LP)</a:t>
            </a:r>
            <a:endParaRPr lang="en-US" sz="2400" dirty="0" smtClean="0"/>
          </a:p>
          <a:p>
            <a:r>
              <a:rPr lang="en-US" sz="2400" dirty="0" smtClean="0"/>
              <a:t>Loss prevention programs seek to reduce the number of losses or to eliminate them entirely.</a:t>
            </a:r>
          </a:p>
          <a:p>
            <a:r>
              <a:rPr lang="en-US" sz="2400" dirty="0" smtClean="0"/>
              <a:t>Loss prevention activities are focused on: </a:t>
            </a:r>
          </a:p>
          <a:p>
            <a:pPr marL="1325880" lvl="3" indent="-457200">
              <a:buFont typeface="+mj-lt"/>
              <a:buAutoNum type="arabicPeriod"/>
            </a:pPr>
            <a:r>
              <a:rPr lang="en-US" sz="2400" dirty="0" smtClean="0"/>
              <a:t>Altering or modifying the hazard</a:t>
            </a:r>
          </a:p>
          <a:p>
            <a:pPr marL="1325880" lvl="3" indent="-457200">
              <a:buFont typeface="+mj-lt"/>
              <a:buAutoNum type="arabicPeriod"/>
            </a:pPr>
            <a:r>
              <a:rPr lang="en-US" sz="2400" dirty="0" smtClean="0"/>
              <a:t>Altering or modifying the environment in which the hazard exists</a:t>
            </a:r>
          </a:p>
          <a:p>
            <a:pPr marL="1325880" lvl="3" indent="-457200">
              <a:buFont typeface="+mj-lt"/>
              <a:buAutoNum type="arabicPeriod"/>
            </a:pPr>
            <a:r>
              <a:rPr lang="en-US" sz="2400" dirty="0" smtClean="0"/>
              <a:t>Intervening in the process where by hazard and environment interacts.</a:t>
            </a:r>
          </a:p>
          <a:p>
            <a:endParaRPr lang="en-US" sz="2400" dirty="0"/>
          </a:p>
        </p:txBody>
      </p:sp>
      <p:sp>
        <p:nvSpPr>
          <p:cNvPr id="4" name="Slide Number Placeholder 3"/>
          <p:cNvSpPr>
            <a:spLocks noGrp="1"/>
          </p:cNvSpPr>
          <p:nvPr>
            <p:ph type="sldNum" sz="quarter" idx="12"/>
          </p:nvPr>
        </p:nvSpPr>
        <p:spPr/>
        <p:txBody>
          <a:bodyPr/>
          <a:lstStyle/>
          <a:p>
            <a:fld id="{16B243DA-A80A-4ED9-BEF0-8548F0DDAE70}" type="slidenum">
              <a:rPr lang="en-US" smtClean="0"/>
              <a:pPr/>
              <a:t>56</a:t>
            </a:fld>
            <a:endParaRPr lang="en-US"/>
          </a:p>
        </p:txBody>
      </p:sp>
      <p:sp>
        <p:nvSpPr>
          <p:cNvPr id="5" name="Title 2"/>
          <p:cNvSpPr>
            <a:spLocks noGrp="1"/>
          </p:cNvSpPr>
          <p:nvPr>
            <p:ph type="title"/>
          </p:nvPr>
        </p:nvSpPr>
        <p:spPr>
          <a:xfrm>
            <a:off x="76200" y="427038"/>
            <a:ext cx="7772400" cy="563562"/>
          </a:xfrm>
        </p:spPr>
        <p:txBody>
          <a:bodyPr>
            <a:noAutofit/>
          </a:bodyPr>
          <a:lstStyle/>
          <a:p>
            <a:r>
              <a:rPr lang="en-US" sz="2800" dirty="0" smtClean="0"/>
              <a:t>B. </a:t>
            </a:r>
            <a:r>
              <a:rPr lang="en-US" sz="2800" b="1" dirty="0" smtClean="0"/>
              <a:t>Loss Control</a:t>
            </a:r>
            <a:endParaRPr lang="en-US" sz="1800" dirty="0"/>
          </a:p>
        </p:txBody>
      </p:sp>
    </p:spTree>
  </p:cSld>
  <p:clrMapOvr>
    <a:masterClrMapping/>
  </p:clrMapOvr>
  <p:transition>
    <p:newsflash/>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990600"/>
            <a:ext cx="8991600" cy="5410200"/>
          </a:xfrm>
        </p:spPr>
        <p:txBody>
          <a:bodyPr>
            <a:normAutofit/>
          </a:bodyPr>
          <a:lstStyle/>
          <a:p>
            <a:pPr algn="just">
              <a:buNone/>
            </a:pPr>
            <a:r>
              <a:rPr lang="en-US" sz="2200" b="1" u="sng" dirty="0" smtClean="0"/>
              <a:t>Hazard</a:t>
            </a:r>
            <a:r>
              <a:rPr lang="en-US" sz="2200" b="1" dirty="0" smtClean="0"/>
              <a:t>	 </a:t>
            </a:r>
            <a:r>
              <a:rPr lang="en-US" sz="2200" dirty="0" smtClean="0"/>
              <a:t>			</a:t>
            </a:r>
            <a:r>
              <a:rPr lang="en-US" sz="2200" b="1" u="sng" dirty="0" smtClean="0"/>
              <a:t>Loss Prevention Activities</a:t>
            </a:r>
            <a:endParaRPr lang="en-US" sz="2200" dirty="0" smtClean="0"/>
          </a:p>
          <a:p>
            <a:pPr algn="just">
              <a:buNone/>
            </a:pPr>
            <a:r>
              <a:rPr lang="en-US" sz="2200" dirty="0" smtClean="0"/>
              <a:t>1. Careless house keeping 	  	* Training and monitoring program</a:t>
            </a:r>
          </a:p>
          <a:p>
            <a:pPr algn="just">
              <a:buNone/>
            </a:pPr>
            <a:r>
              <a:rPr lang="en-US" sz="2200" dirty="0" smtClean="0"/>
              <a:t>2. Flood			   	* Construction of dams</a:t>
            </a:r>
          </a:p>
          <a:p>
            <a:pPr algn="just">
              <a:buNone/>
            </a:pPr>
            <a:r>
              <a:rPr lang="en-US" sz="2200" dirty="0" smtClean="0"/>
              <a:t>3. Smoking and Drunk driving	* Prohibition, enforcement of law, prison sentence </a:t>
            </a:r>
          </a:p>
          <a:p>
            <a:pPr algn="just">
              <a:buNone/>
            </a:pPr>
            <a:r>
              <a:rPr lang="en-US" sz="2200" dirty="0" smtClean="0"/>
              <a:t>4. Improperly trained worker	 * Training (on the job and off the job)</a:t>
            </a:r>
          </a:p>
          <a:p>
            <a:pPr algn="just">
              <a:buNone/>
            </a:pPr>
            <a:r>
              <a:rPr lang="en-US" sz="2200" dirty="0" smtClean="0"/>
              <a:t>5. Building susceptible to fire	  * Fire resistive construction</a:t>
            </a:r>
          </a:p>
          <a:p>
            <a:pPr algn="just">
              <a:buNone/>
            </a:pPr>
            <a:r>
              <a:rPr lang="en-US" sz="2200" dirty="0" smtClean="0"/>
              <a:t>6. Dangerous working environment   * Regular inspection &amp; internal control</a:t>
            </a:r>
          </a:p>
          <a:p>
            <a:pPr algn="just">
              <a:buNone/>
            </a:pPr>
            <a:endParaRPr lang="en-US" sz="2200" dirty="0"/>
          </a:p>
          <a:p>
            <a:pPr algn="just">
              <a:buNone/>
            </a:pPr>
            <a:r>
              <a:rPr lang="en-US" sz="2200" dirty="0" smtClean="0"/>
              <a:t>	Tight quality control can avoid a product liability risk that might arise due to product’s quality.</a:t>
            </a:r>
          </a:p>
          <a:p>
            <a:pPr algn="just"/>
            <a:endParaRPr lang="en-US" sz="2200" dirty="0"/>
          </a:p>
        </p:txBody>
      </p:sp>
      <p:sp>
        <p:nvSpPr>
          <p:cNvPr id="4" name="Slide Number Placeholder 3"/>
          <p:cNvSpPr>
            <a:spLocks noGrp="1"/>
          </p:cNvSpPr>
          <p:nvPr>
            <p:ph type="sldNum" sz="quarter" idx="12"/>
          </p:nvPr>
        </p:nvSpPr>
        <p:spPr/>
        <p:txBody>
          <a:bodyPr/>
          <a:lstStyle/>
          <a:p>
            <a:fld id="{16B243DA-A80A-4ED9-BEF0-8548F0DDAE70}" type="slidenum">
              <a:rPr lang="en-US" smtClean="0"/>
              <a:pPr/>
              <a:t>57</a:t>
            </a:fld>
            <a:endParaRPr lang="en-US"/>
          </a:p>
        </p:txBody>
      </p:sp>
      <p:sp>
        <p:nvSpPr>
          <p:cNvPr id="5" name="Title 2"/>
          <p:cNvSpPr>
            <a:spLocks noGrp="1"/>
          </p:cNvSpPr>
          <p:nvPr>
            <p:ph type="title"/>
          </p:nvPr>
        </p:nvSpPr>
        <p:spPr>
          <a:xfrm>
            <a:off x="0" y="350838"/>
            <a:ext cx="7772400" cy="563562"/>
          </a:xfrm>
        </p:spPr>
        <p:txBody>
          <a:bodyPr>
            <a:noAutofit/>
          </a:bodyPr>
          <a:lstStyle/>
          <a:p>
            <a:r>
              <a:rPr lang="en-US" sz="2800" dirty="0" smtClean="0"/>
              <a:t>B. </a:t>
            </a:r>
            <a:r>
              <a:rPr lang="en-US" sz="2800" b="1" dirty="0" smtClean="0"/>
              <a:t>Loss Control </a:t>
            </a:r>
            <a:r>
              <a:rPr lang="en-US" sz="1800" b="1" dirty="0" smtClean="0"/>
              <a:t>(cont… )</a:t>
            </a:r>
            <a:endParaRPr lang="en-US" sz="1800" dirty="0"/>
          </a:p>
        </p:txBody>
      </p:sp>
    </p:spTree>
  </p:cSld>
  <p:clrMapOvr>
    <a:masterClrMapping/>
  </p:clrMapOvr>
  <p:transition>
    <p:newsflash/>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1066800"/>
            <a:ext cx="8610600" cy="5410200"/>
          </a:xfrm>
        </p:spPr>
        <p:txBody>
          <a:bodyPr>
            <a:normAutofit/>
          </a:bodyPr>
          <a:lstStyle/>
          <a:p>
            <a:pPr lvl="0" algn="just">
              <a:buNone/>
            </a:pPr>
            <a:r>
              <a:rPr lang="en-US" sz="2400" b="1" dirty="0" smtClean="0"/>
              <a:t>b) Loss Reduction Measure</a:t>
            </a:r>
            <a:endParaRPr lang="en-US" sz="2400" dirty="0" smtClean="0"/>
          </a:p>
          <a:p>
            <a:pPr algn="just"/>
            <a:r>
              <a:rPr lang="en-US" sz="2400" dirty="0" smtClean="0"/>
              <a:t>Loss reduction activities on the other hand are designed to reduce the potential severity of a loss once the peril happened. Such a system does not reduce the probability of loss; instead, they reduce the amount of damage if a peril occurs. Loss reduction activities are post loss measures.</a:t>
            </a:r>
          </a:p>
          <a:p>
            <a:pPr algn="just"/>
            <a:r>
              <a:rPr lang="en-US" sz="2400" dirty="0" smtClean="0"/>
              <a:t>The best examples of loss Reduction measures are:</a:t>
            </a:r>
          </a:p>
          <a:p>
            <a:pPr lvl="1" algn="just">
              <a:buFont typeface="Wingdings" pitchFamily="2" charset="2"/>
              <a:buChar char="v"/>
            </a:pPr>
            <a:r>
              <a:rPr lang="en-US" dirty="0" smtClean="0"/>
              <a:t>Employing fire extinguishers</a:t>
            </a:r>
          </a:p>
          <a:p>
            <a:pPr lvl="1" algn="just">
              <a:buFont typeface="Wingdings" pitchFamily="2" charset="2"/>
              <a:buChar char="v"/>
            </a:pPr>
            <a:r>
              <a:rPr lang="en-US" dirty="0" smtClean="0"/>
              <a:t>Using active and trained guards</a:t>
            </a:r>
          </a:p>
          <a:p>
            <a:pPr lvl="1" algn="just">
              <a:buFont typeface="Wingdings" pitchFamily="2" charset="2"/>
              <a:buChar char="v"/>
            </a:pPr>
            <a:r>
              <a:rPr lang="en-US" dirty="0" smtClean="0"/>
              <a:t>Installing automatic sprinkler</a:t>
            </a:r>
          </a:p>
          <a:p>
            <a:pPr algn="just"/>
            <a:r>
              <a:rPr lang="en-US" sz="2400" dirty="0" smtClean="0"/>
              <a:t>A sprinkler system is a classic example of loss reduction effort; because fire is required to activate the sprinklers</a:t>
            </a:r>
            <a:endParaRPr lang="en-US" sz="2400" dirty="0"/>
          </a:p>
        </p:txBody>
      </p:sp>
      <p:sp>
        <p:nvSpPr>
          <p:cNvPr id="4" name="Slide Number Placeholder 3"/>
          <p:cNvSpPr>
            <a:spLocks noGrp="1"/>
          </p:cNvSpPr>
          <p:nvPr>
            <p:ph type="sldNum" sz="quarter" idx="12"/>
          </p:nvPr>
        </p:nvSpPr>
        <p:spPr/>
        <p:txBody>
          <a:bodyPr/>
          <a:lstStyle/>
          <a:p>
            <a:fld id="{16B243DA-A80A-4ED9-BEF0-8548F0DDAE70}" type="slidenum">
              <a:rPr lang="en-US" smtClean="0"/>
              <a:pPr/>
              <a:t>58</a:t>
            </a:fld>
            <a:endParaRPr lang="en-US"/>
          </a:p>
        </p:txBody>
      </p:sp>
      <p:sp>
        <p:nvSpPr>
          <p:cNvPr id="5" name="Title 2"/>
          <p:cNvSpPr>
            <a:spLocks noGrp="1"/>
          </p:cNvSpPr>
          <p:nvPr>
            <p:ph type="title"/>
          </p:nvPr>
        </p:nvSpPr>
        <p:spPr>
          <a:xfrm>
            <a:off x="0" y="503238"/>
            <a:ext cx="7772400" cy="563562"/>
          </a:xfrm>
        </p:spPr>
        <p:txBody>
          <a:bodyPr>
            <a:noAutofit/>
          </a:bodyPr>
          <a:lstStyle/>
          <a:p>
            <a:r>
              <a:rPr lang="en-US" sz="2800" dirty="0" smtClean="0"/>
              <a:t>B. </a:t>
            </a:r>
            <a:r>
              <a:rPr lang="en-US" sz="2800" b="1" dirty="0" smtClean="0"/>
              <a:t>Loss Control </a:t>
            </a:r>
            <a:r>
              <a:rPr lang="en-US" sz="1800" b="1" dirty="0" smtClean="0"/>
              <a:t>(cont… )</a:t>
            </a:r>
            <a:endParaRPr lang="en-US" sz="1800" dirty="0"/>
          </a:p>
        </p:txBody>
      </p:sp>
    </p:spTree>
  </p:cSld>
  <p:clrMapOvr>
    <a:masterClrMapping/>
  </p:clrMapOvr>
  <p:transition>
    <p:newsflash/>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990600"/>
            <a:ext cx="8686800" cy="5334000"/>
          </a:xfrm>
        </p:spPr>
        <p:txBody>
          <a:bodyPr>
            <a:normAutofit lnSpcReduction="10000"/>
          </a:bodyPr>
          <a:lstStyle/>
          <a:p>
            <a:pPr algn="just"/>
            <a:r>
              <a:rPr lang="en-US" dirty="0" smtClean="0"/>
              <a:t>A firm that employs an effective risk prevention and risk reduction programs is benefiting not only itself but the society as well. For instance, the firm that makes strict quality control to prevent liability losses is safeguarding the society from possible harms. A destruction of inventory of a firm may affect society because those goods are no more available to the society.</a:t>
            </a:r>
          </a:p>
          <a:p>
            <a:pPr algn="just"/>
            <a:r>
              <a:rPr lang="en-US" dirty="0" smtClean="0"/>
              <a:t>Therefore, effective loss prevention and reduction measures should be designed to benefit both the firm and the society. However, these measure involve costs which include expenditures for the acquisition of safety equipments and devices, operating expenses such as salary payments to guards, inspectors, and other employees engaged in safety work and training  and seminar costs. The risk manager will have to design the most efficient measures in order to minimize such costs without reducing the desired safety level.</a:t>
            </a:r>
          </a:p>
          <a:p>
            <a:pPr algn="just"/>
            <a:endParaRPr lang="en-US" dirty="0"/>
          </a:p>
        </p:txBody>
      </p:sp>
      <p:sp>
        <p:nvSpPr>
          <p:cNvPr id="4" name="Slide Number Placeholder 3"/>
          <p:cNvSpPr>
            <a:spLocks noGrp="1"/>
          </p:cNvSpPr>
          <p:nvPr>
            <p:ph type="sldNum" sz="quarter" idx="12"/>
          </p:nvPr>
        </p:nvSpPr>
        <p:spPr/>
        <p:txBody>
          <a:bodyPr/>
          <a:lstStyle/>
          <a:p>
            <a:fld id="{16B243DA-A80A-4ED9-BEF0-8548F0DDAE70}" type="slidenum">
              <a:rPr lang="en-US" smtClean="0"/>
              <a:pPr/>
              <a:t>59</a:t>
            </a:fld>
            <a:endParaRPr lang="en-US"/>
          </a:p>
        </p:txBody>
      </p:sp>
      <p:sp>
        <p:nvSpPr>
          <p:cNvPr id="5" name="Title 2"/>
          <p:cNvSpPr>
            <a:spLocks noGrp="1"/>
          </p:cNvSpPr>
          <p:nvPr>
            <p:ph type="title"/>
          </p:nvPr>
        </p:nvSpPr>
        <p:spPr>
          <a:xfrm>
            <a:off x="0" y="427038"/>
            <a:ext cx="7772400" cy="563562"/>
          </a:xfrm>
        </p:spPr>
        <p:txBody>
          <a:bodyPr>
            <a:noAutofit/>
          </a:bodyPr>
          <a:lstStyle/>
          <a:p>
            <a:r>
              <a:rPr lang="en-US" sz="2800" dirty="0" smtClean="0"/>
              <a:t>B. </a:t>
            </a:r>
            <a:r>
              <a:rPr lang="en-US" sz="2800" b="1" dirty="0" smtClean="0"/>
              <a:t>Loss Control </a:t>
            </a:r>
            <a:r>
              <a:rPr lang="en-US" sz="1800" b="1" dirty="0" smtClean="0"/>
              <a:t>(cont… )</a:t>
            </a:r>
            <a:endParaRPr lang="en-US" sz="1800" dirty="0"/>
          </a:p>
        </p:txBody>
      </p:sp>
    </p:spTree>
  </p:cSld>
  <p:clrMapOvr>
    <a:masterClrMapping/>
  </p:clrMapOvr>
  <p:transition>
    <p:newsflash/>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914400" y="274638"/>
            <a:ext cx="7772400" cy="868362"/>
          </a:xfrm>
        </p:spPr>
        <p:txBody>
          <a:bodyPr>
            <a:normAutofit/>
          </a:bodyPr>
          <a:lstStyle/>
          <a:p>
            <a:r>
              <a:rPr lang="en-US" sz="3200" b="1" dirty="0" smtClean="0"/>
              <a:t>2.3 Risk Management Process (Cont….)</a:t>
            </a:r>
            <a:endParaRPr lang="en-US" sz="3200" b="1" dirty="0"/>
          </a:p>
        </p:txBody>
      </p:sp>
      <p:sp>
        <p:nvSpPr>
          <p:cNvPr id="3" name="Content Placeholder 2"/>
          <p:cNvSpPr>
            <a:spLocks noGrp="1"/>
          </p:cNvSpPr>
          <p:nvPr>
            <p:ph sz="quarter" idx="1"/>
          </p:nvPr>
        </p:nvSpPr>
        <p:spPr>
          <a:xfrm>
            <a:off x="304800" y="1447800"/>
            <a:ext cx="8610600" cy="4800600"/>
          </a:xfrm>
        </p:spPr>
        <p:txBody>
          <a:bodyPr>
            <a:normAutofit/>
          </a:bodyPr>
          <a:lstStyle/>
          <a:p>
            <a:pPr lvl="0" algn="just">
              <a:buNone/>
            </a:pPr>
            <a:r>
              <a:rPr lang="en-US" sz="2800" dirty="0" smtClean="0"/>
              <a:t>3: Tools of Risk Management</a:t>
            </a:r>
          </a:p>
          <a:p>
            <a:pPr algn="just"/>
            <a:r>
              <a:rPr lang="en-US" sz="2800" dirty="0" smtClean="0"/>
              <a:t>Once the exposures has been identified and measured the various tools of risk management should be considered and a decision made with respect to the best combination of tools to be used in attacking the problems. These tools include.</a:t>
            </a:r>
          </a:p>
          <a:p>
            <a:pPr lvl="1" algn="just">
              <a:buFont typeface="Wingdings" pitchFamily="2" charset="2"/>
              <a:buChar char="Ø"/>
            </a:pPr>
            <a:r>
              <a:rPr lang="en-US" sz="2400" dirty="0" smtClean="0"/>
              <a:t>avoiding the risk</a:t>
            </a:r>
          </a:p>
          <a:p>
            <a:pPr lvl="1" algn="just">
              <a:buFont typeface="Wingdings" pitchFamily="2" charset="2"/>
              <a:buChar char="Ø"/>
            </a:pPr>
            <a:r>
              <a:rPr lang="en-US" sz="2400" dirty="0" smtClean="0"/>
              <a:t>reducing the chance that the loss will occur or reducing its magnitude if it does occur </a:t>
            </a:r>
          </a:p>
          <a:p>
            <a:pPr lvl="1" algn="just">
              <a:buFont typeface="Wingdings" pitchFamily="2" charset="2"/>
              <a:buChar char="Ø"/>
            </a:pPr>
            <a:r>
              <a:rPr lang="en-US" sz="2400" dirty="0" smtClean="0"/>
              <a:t>transferring risk to some other party, and</a:t>
            </a:r>
          </a:p>
          <a:p>
            <a:pPr lvl="1" algn="just">
              <a:buFont typeface="Wingdings" pitchFamily="2" charset="2"/>
              <a:buChar char="Ø"/>
            </a:pPr>
            <a:r>
              <a:rPr lang="en-US" sz="2400" dirty="0" smtClean="0"/>
              <a:t>retaining or bearing the risk internally</a:t>
            </a:r>
          </a:p>
          <a:p>
            <a:pPr algn="just"/>
            <a:endParaRPr lang="en-US" dirty="0"/>
          </a:p>
        </p:txBody>
      </p:sp>
      <p:sp>
        <p:nvSpPr>
          <p:cNvPr id="4" name="Slide Number Placeholder 3"/>
          <p:cNvSpPr>
            <a:spLocks noGrp="1"/>
          </p:cNvSpPr>
          <p:nvPr>
            <p:ph type="sldNum" sz="quarter" idx="12"/>
          </p:nvPr>
        </p:nvSpPr>
        <p:spPr/>
        <p:txBody>
          <a:bodyPr/>
          <a:lstStyle/>
          <a:p>
            <a:fld id="{16B243DA-A80A-4ED9-BEF0-8548F0DDAE70}" type="slidenum">
              <a:rPr lang="en-US" smtClean="0"/>
              <a:pPr/>
              <a:t>6</a:t>
            </a:fld>
            <a:endParaRPr lang="en-US"/>
          </a:p>
        </p:txBody>
      </p:sp>
    </p:spTree>
  </p:cSld>
  <p:clrMapOvr>
    <a:masterClrMapping/>
  </p:clrMapOvr>
  <p:transition>
    <p:newsflash/>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914400"/>
            <a:ext cx="8686800" cy="5410200"/>
          </a:xfrm>
        </p:spPr>
        <p:txBody>
          <a:bodyPr>
            <a:normAutofit fontScale="92500" lnSpcReduction="20000"/>
          </a:bodyPr>
          <a:lstStyle/>
          <a:p>
            <a:pPr algn="just"/>
            <a:r>
              <a:rPr lang="en-US" dirty="0" smtClean="0"/>
              <a:t>Separation refers to scattering the firm’s property exposed to risk to different places. The principle is “do not put all your eggs in one basket.” For example, instead of placing its entire inventories in one warehouse, a firm may put them in different warehouses and separate exposure. Another example, a firm can store files depending on their respective importance. Top secret files, say, can be put in fire proof cabinets, others in locked cabinets and the less important one can be left on tables.</a:t>
            </a:r>
          </a:p>
          <a:p>
            <a:pPr algn="just"/>
            <a:r>
              <a:rPr lang="en-US" dirty="0" smtClean="0"/>
              <a:t>Diversification is another risk control tool used to handle most speculative risks, For example, businesses can diversify their product line so that a decline in profit of one product could be compensated by profits from other product lines. Here we can take our country as an example. Ethiopia can minimize international trade risk by producing and selling different types of products in addition to coffee export which accounts the lion share in our export trade. This can be noticed from the current situation. The country has lost thousands of foreign exchange from coffee export because of the decline in the world price of coffee.</a:t>
            </a:r>
          </a:p>
          <a:p>
            <a:pPr algn="just">
              <a:buNone/>
            </a:pPr>
            <a:endParaRPr lang="en-US" dirty="0"/>
          </a:p>
        </p:txBody>
      </p:sp>
      <p:sp>
        <p:nvSpPr>
          <p:cNvPr id="4" name="Slide Number Placeholder 3"/>
          <p:cNvSpPr>
            <a:spLocks noGrp="1"/>
          </p:cNvSpPr>
          <p:nvPr>
            <p:ph type="sldNum" sz="quarter" idx="12"/>
          </p:nvPr>
        </p:nvSpPr>
        <p:spPr/>
        <p:txBody>
          <a:bodyPr/>
          <a:lstStyle/>
          <a:p>
            <a:fld id="{16B243DA-A80A-4ED9-BEF0-8548F0DDAE70}" type="slidenum">
              <a:rPr lang="en-US" smtClean="0"/>
              <a:pPr/>
              <a:t>60</a:t>
            </a:fld>
            <a:endParaRPr lang="en-US"/>
          </a:p>
        </p:txBody>
      </p:sp>
      <p:sp>
        <p:nvSpPr>
          <p:cNvPr id="5" name="Title 2"/>
          <p:cNvSpPr>
            <a:spLocks noGrp="1"/>
          </p:cNvSpPr>
          <p:nvPr>
            <p:ph type="title"/>
          </p:nvPr>
        </p:nvSpPr>
        <p:spPr>
          <a:xfrm>
            <a:off x="76200" y="427038"/>
            <a:ext cx="7772400" cy="563562"/>
          </a:xfrm>
        </p:spPr>
        <p:txBody>
          <a:bodyPr>
            <a:noAutofit/>
          </a:bodyPr>
          <a:lstStyle/>
          <a:p>
            <a:r>
              <a:rPr lang="en-US" sz="2800" dirty="0" smtClean="0"/>
              <a:t>C. </a:t>
            </a:r>
            <a:r>
              <a:rPr lang="en-US" sz="2800" b="1" dirty="0" smtClean="0"/>
              <a:t>Separation/ Diversification </a:t>
            </a:r>
            <a:endParaRPr lang="en-US" sz="1800" dirty="0"/>
          </a:p>
        </p:txBody>
      </p:sp>
    </p:spTree>
  </p:cSld>
  <p:clrMapOvr>
    <a:masterClrMapping/>
  </p:clrMapOvr>
  <p:transition>
    <p:newsflash/>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914400"/>
            <a:ext cx="8686800" cy="5334000"/>
          </a:xfrm>
        </p:spPr>
        <p:txBody>
          <a:bodyPr>
            <a:normAutofit fontScale="92500" lnSpcReduction="20000"/>
          </a:bodyPr>
          <a:lstStyle/>
          <a:p>
            <a:pPr algn="just"/>
            <a:r>
              <a:rPr lang="en-US" sz="2800" dirty="0" smtClean="0"/>
              <a:t>This is some how similar to separation as it involves increasing the number of exposure units to make loss exposure more predictable. Their difference lies on the fact that unlike separation, which simply spreads a specified number of exposure units, combination (pooling) increases the number of exposure units under the control of the firm. Combination follows the law of large numbers, which states that when the exposure units increase, the loss will be more predictable with high degree of accuracy and then reduces risk.</a:t>
            </a:r>
          </a:p>
          <a:p>
            <a:pPr algn="just"/>
            <a:r>
              <a:rPr lang="en-US" sz="2800" b="1" dirty="0" smtClean="0"/>
              <a:t>Example:</a:t>
            </a:r>
            <a:endParaRPr lang="en-US" sz="2800" dirty="0" smtClean="0"/>
          </a:p>
          <a:p>
            <a:pPr lvl="1" algn="just">
              <a:buFont typeface="Wingdings" pitchFamily="2" charset="2"/>
              <a:buChar char="q"/>
            </a:pPr>
            <a:r>
              <a:rPr lang="en-US" sz="2600" dirty="0" smtClean="0"/>
              <a:t>A taxi owner increasing the number of fleets</a:t>
            </a:r>
          </a:p>
          <a:p>
            <a:pPr lvl="1" algn="just">
              <a:buFont typeface="Wingdings" pitchFamily="2" charset="2"/>
              <a:buChar char="q"/>
            </a:pPr>
            <a:r>
              <a:rPr lang="en-US" sz="2600" dirty="0" smtClean="0"/>
              <a:t>Merger with other firms (the merger of Lion Insurance and </a:t>
            </a:r>
            <a:r>
              <a:rPr lang="en-US" sz="2600" dirty="0" err="1" smtClean="0"/>
              <a:t>Hibret</a:t>
            </a:r>
            <a:r>
              <a:rPr lang="en-US" sz="2600" dirty="0" smtClean="0"/>
              <a:t> Insurance). In this case combination results in the pooling of resources of the two companies. This leads to financial strength, there by reducing the adverse effect of the potential loss.</a:t>
            </a:r>
          </a:p>
          <a:p>
            <a:pPr lvl="1" algn="just">
              <a:buFont typeface="Wingdings" pitchFamily="2" charset="2"/>
              <a:buChar char="q"/>
            </a:pPr>
            <a:r>
              <a:rPr lang="en-US" sz="2600" dirty="0" smtClean="0"/>
              <a:t>Use of spare parts and reserve machines</a:t>
            </a:r>
          </a:p>
          <a:p>
            <a:pPr algn="just"/>
            <a:endParaRPr lang="en-US" dirty="0"/>
          </a:p>
        </p:txBody>
      </p:sp>
      <p:sp>
        <p:nvSpPr>
          <p:cNvPr id="4" name="Slide Number Placeholder 3"/>
          <p:cNvSpPr>
            <a:spLocks noGrp="1"/>
          </p:cNvSpPr>
          <p:nvPr>
            <p:ph type="sldNum" sz="quarter" idx="12"/>
          </p:nvPr>
        </p:nvSpPr>
        <p:spPr/>
        <p:txBody>
          <a:bodyPr/>
          <a:lstStyle/>
          <a:p>
            <a:fld id="{16B243DA-A80A-4ED9-BEF0-8548F0DDAE70}" type="slidenum">
              <a:rPr lang="en-US" smtClean="0"/>
              <a:pPr/>
              <a:t>61</a:t>
            </a:fld>
            <a:endParaRPr lang="en-US"/>
          </a:p>
        </p:txBody>
      </p:sp>
      <p:sp>
        <p:nvSpPr>
          <p:cNvPr id="5" name="Title 2"/>
          <p:cNvSpPr>
            <a:spLocks noGrp="1"/>
          </p:cNvSpPr>
          <p:nvPr>
            <p:ph type="title"/>
          </p:nvPr>
        </p:nvSpPr>
        <p:spPr>
          <a:xfrm>
            <a:off x="76200" y="381000"/>
            <a:ext cx="7772400" cy="563562"/>
          </a:xfrm>
        </p:spPr>
        <p:txBody>
          <a:bodyPr>
            <a:noAutofit/>
          </a:bodyPr>
          <a:lstStyle/>
          <a:p>
            <a:r>
              <a:rPr lang="en-US" sz="2800" dirty="0" smtClean="0"/>
              <a:t>D. </a:t>
            </a:r>
            <a:r>
              <a:rPr lang="en-US" sz="2800" b="1" dirty="0" smtClean="0"/>
              <a:t>Combination</a:t>
            </a:r>
            <a:endParaRPr lang="en-US" sz="1800" dirty="0"/>
          </a:p>
        </p:txBody>
      </p:sp>
    </p:spTree>
  </p:cSld>
  <p:clrMapOvr>
    <a:masterClrMapping/>
  </p:clrMapOvr>
  <p:transition>
    <p:newsflash/>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914400"/>
            <a:ext cx="8686800" cy="5334000"/>
          </a:xfrm>
        </p:spPr>
        <p:txBody>
          <a:bodyPr>
            <a:normAutofit/>
          </a:bodyPr>
          <a:lstStyle/>
          <a:p>
            <a:pPr algn="just"/>
            <a:r>
              <a:rPr lang="en-US" dirty="0" smtClean="0"/>
              <a:t>In most risk management programs, some losses occur in spite of the best risk control efforts. </a:t>
            </a:r>
          </a:p>
          <a:p>
            <a:pPr algn="just"/>
            <a:r>
              <a:rPr lang="en-US" dirty="0" smtClean="0"/>
              <a:t>Risk financing techniques provide for the funding of accidental losses after they occur. </a:t>
            </a:r>
          </a:p>
          <a:p>
            <a:pPr algn="just"/>
            <a:r>
              <a:rPr lang="en-US" dirty="0" smtClean="0"/>
              <a:t>This means some measures must be used to finance losses that do occur. Risk control measures by altering the loss itself, either reduce the potential losses or make those losses more predictable. The risk financing tools, on the other hand, are ways of financing the losses that do occur. Some of the techniques are listed as follows:  </a:t>
            </a:r>
          </a:p>
          <a:p>
            <a:pPr marL="1325880" lvl="3" indent="-457200" algn="just">
              <a:buFont typeface="+mj-lt"/>
              <a:buAutoNum type="alphaUcPeriod"/>
            </a:pPr>
            <a:r>
              <a:rPr lang="en-US" sz="2400" dirty="0" smtClean="0"/>
              <a:t>Retention/ Self-insurance, </a:t>
            </a:r>
          </a:p>
          <a:p>
            <a:pPr marL="1325880" lvl="3" indent="-457200" algn="just">
              <a:buFont typeface="+mj-lt"/>
              <a:buAutoNum type="alphaUcPeriod"/>
            </a:pPr>
            <a:r>
              <a:rPr lang="en-US" sz="2400" dirty="0" smtClean="0"/>
              <a:t>Non-insurance Transfers,</a:t>
            </a:r>
          </a:p>
          <a:p>
            <a:pPr marL="1325880" lvl="3" indent="-457200" algn="just">
              <a:buFont typeface="+mj-lt"/>
              <a:buAutoNum type="alphaUcPeriod"/>
            </a:pPr>
            <a:r>
              <a:rPr lang="en-US" sz="2400" dirty="0" smtClean="0"/>
              <a:t>Insurance  </a:t>
            </a:r>
            <a:endParaRPr lang="en-US" dirty="0" smtClean="0"/>
          </a:p>
          <a:p>
            <a:pPr algn="just"/>
            <a:endParaRPr lang="en-US" dirty="0"/>
          </a:p>
        </p:txBody>
      </p:sp>
      <p:sp>
        <p:nvSpPr>
          <p:cNvPr id="4" name="Slide Number Placeholder 3"/>
          <p:cNvSpPr>
            <a:spLocks noGrp="1"/>
          </p:cNvSpPr>
          <p:nvPr>
            <p:ph type="sldNum" sz="quarter" idx="12"/>
          </p:nvPr>
        </p:nvSpPr>
        <p:spPr/>
        <p:txBody>
          <a:bodyPr/>
          <a:lstStyle/>
          <a:p>
            <a:fld id="{16B243DA-A80A-4ED9-BEF0-8548F0DDAE70}" type="slidenum">
              <a:rPr lang="en-US" smtClean="0"/>
              <a:pPr/>
              <a:t>62</a:t>
            </a:fld>
            <a:endParaRPr lang="en-US"/>
          </a:p>
        </p:txBody>
      </p:sp>
      <p:sp>
        <p:nvSpPr>
          <p:cNvPr id="5" name="Title 3"/>
          <p:cNvSpPr>
            <a:spLocks noGrp="1"/>
          </p:cNvSpPr>
          <p:nvPr>
            <p:ph type="title"/>
          </p:nvPr>
        </p:nvSpPr>
        <p:spPr>
          <a:xfrm>
            <a:off x="0" y="274638"/>
            <a:ext cx="7772400" cy="563562"/>
          </a:xfrm>
        </p:spPr>
        <p:txBody>
          <a:bodyPr>
            <a:noAutofit/>
          </a:bodyPr>
          <a:lstStyle/>
          <a:p>
            <a:r>
              <a:rPr lang="en-US" sz="3200" b="1" dirty="0" smtClean="0"/>
              <a:t>2.8.2 Risk Financing Tools</a:t>
            </a:r>
            <a:endParaRPr lang="en-US" sz="3200" dirty="0"/>
          </a:p>
        </p:txBody>
      </p:sp>
    </p:spTree>
  </p:cSld>
  <p:clrMapOvr>
    <a:masterClrMapping/>
  </p:clrMapOvr>
  <p:transition>
    <p:newsflash/>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50838"/>
            <a:ext cx="7772400" cy="563562"/>
          </a:xfrm>
        </p:spPr>
        <p:txBody>
          <a:bodyPr>
            <a:noAutofit/>
          </a:bodyPr>
          <a:lstStyle/>
          <a:p>
            <a:pPr algn="just"/>
            <a:r>
              <a:rPr lang="en-US" sz="2800" dirty="0" smtClean="0"/>
              <a:t>A. </a:t>
            </a:r>
            <a:r>
              <a:rPr lang="en-US" sz="2800" b="1" dirty="0" smtClean="0"/>
              <a:t>Retention/ Self-insurance </a:t>
            </a:r>
            <a:endParaRPr lang="en-US" sz="2800" dirty="0"/>
          </a:p>
        </p:txBody>
      </p:sp>
      <p:sp>
        <p:nvSpPr>
          <p:cNvPr id="3" name="Content Placeholder 2"/>
          <p:cNvSpPr>
            <a:spLocks noGrp="1"/>
          </p:cNvSpPr>
          <p:nvPr>
            <p:ph sz="quarter" idx="1"/>
          </p:nvPr>
        </p:nvSpPr>
        <p:spPr>
          <a:xfrm>
            <a:off x="228600" y="914400"/>
            <a:ext cx="8686800" cy="5410200"/>
          </a:xfrm>
        </p:spPr>
        <p:txBody>
          <a:bodyPr>
            <a:normAutofit fontScale="92500" lnSpcReduction="10000"/>
          </a:bodyPr>
          <a:lstStyle/>
          <a:p>
            <a:pPr algn="just"/>
            <a:r>
              <a:rPr lang="en-US" dirty="0" smtClean="0"/>
              <a:t>The most common and easiest method of risk handling tools used by firm is retention. It is an arrangement under which the firm or an individual experiencing the loss bears the direct financial consequences. In other words, the person or the firm consciously or unconsciously, decides to assume the risk and pays for the loss without any attempt to transfer it to somebody else. The sources of the funds are the firm itself. Retention may be passive or active, unconscious or conscious, unplanned or planned.</a:t>
            </a:r>
          </a:p>
          <a:p>
            <a:pPr algn="just"/>
            <a:r>
              <a:rPr lang="en-US" dirty="0" smtClean="0"/>
              <a:t>The retention is passive or unplanned when the risk manager is not aware that exposure exists and consequently does not attempt to handle it. By default, therefore, the firm has elected to retain the risk associated with that exposure. Retention is active or planned when the risk manager considers other methods of handling the risk and consciously decides not to transfer the potential losses. For this, the firm may set aside a fund for the contingencies (self insurance- it is a special case of active/planned retention).</a:t>
            </a:r>
          </a:p>
          <a:p>
            <a:pPr algn="just"/>
            <a:endParaRPr lang="en-US" dirty="0"/>
          </a:p>
        </p:txBody>
      </p:sp>
      <p:sp>
        <p:nvSpPr>
          <p:cNvPr id="4" name="Slide Number Placeholder 3"/>
          <p:cNvSpPr>
            <a:spLocks noGrp="1"/>
          </p:cNvSpPr>
          <p:nvPr>
            <p:ph type="sldNum" sz="quarter" idx="12"/>
          </p:nvPr>
        </p:nvSpPr>
        <p:spPr/>
        <p:txBody>
          <a:bodyPr/>
          <a:lstStyle/>
          <a:p>
            <a:fld id="{16B243DA-A80A-4ED9-BEF0-8548F0DDAE70}" type="slidenum">
              <a:rPr lang="en-US" smtClean="0"/>
              <a:pPr/>
              <a:t>63</a:t>
            </a:fld>
            <a:endParaRPr lang="en-US"/>
          </a:p>
        </p:txBody>
      </p:sp>
    </p:spTree>
  </p:cSld>
  <p:clrMapOvr>
    <a:masterClrMapping/>
  </p:clrMapOvr>
  <p:transition>
    <p:newsflash/>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1524000"/>
            <a:ext cx="8153400" cy="3276600"/>
          </a:xfrm>
        </p:spPr>
        <p:txBody>
          <a:bodyPr>
            <a:normAutofit/>
          </a:bodyPr>
          <a:lstStyle/>
          <a:p>
            <a:pPr algn="just"/>
            <a:r>
              <a:rPr lang="en-US" dirty="0" smtClean="0"/>
              <a:t>Retention can be effectively used in a risk management program when three conditions exist: </a:t>
            </a:r>
          </a:p>
          <a:p>
            <a:pPr marL="788670" lvl="1" indent="-514350" algn="just">
              <a:buFont typeface="+mj-lt"/>
              <a:buAutoNum type="arabicPeriod"/>
            </a:pPr>
            <a:r>
              <a:rPr lang="en-US" dirty="0" smtClean="0"/>
              <a:t>When no other method of treatment is available.</a:t>
            </a:r>
          </a:p>
          <a:p>
            <a:pPr marL="788670" lvl="1" indent="-514350" algn="just">
              <a:buFont typeface="+mj-lt"/>
              <a:buAutoNum type="arabicPeriod"/>
            </a:pPr>
            <a:r>
              <a:rPr lang="en-US" dirty="0" smtClean="0"/>
              <a:t>When the worst possible loss is not serious. The risk may be too remote. </a:t>
            </a:r>
          </a:p>
          <a:p>
            <a:pPr marL="788670" lvl="1" indent="-514350" algn="just">
              <a:buFont typeface="+mj-lt"/>
              <a:buAutoNum type="arabicPeriod"/>
            </a:pPr>
            <a:r>
              <a:rPr lang="en-US" dirty="0" smtClean="0"/>
              <a:t>When losses are highly predictable. </a:t>
            </a:r>
          </a:p>
          <a:p>
            <a:pPr algn="just"/>
            <a:endParaRPr lang="en-US" dirty="0"/>
          </a:p>
        </p:txBody>
      </p:sp>
      <p:sp>
        <p:nvSpPr>
          <p:cNvPr id="4" name="Slide Number Placeholder 3"/>
          <p:cNvSpPr>
            <a:spLocks noGrp="1"/>
          </p:cNvSpPr>
          <p:nvPr>
            <p:ph type="sldNum" sz="quarter" idx="12"/>
          </p:nvPr>
        </p:nvSpPr>
        <p:spPr/>
        <p:txBody>
          <a:bodyPr/>
          <a:lstStyle/>
          <a:p>
            <a:fld id="{16B243DA-A80A-4ED9-BEF0-8548F0DDAE70}" type="slidenum">
              <a:rPr lang="en-US" smtClean="0"/>
              <a:pPr/>
              <a:t>64</a:t>
            </a:fld>
            <a:endParaRPr lang="en-US"/>
          </a:p>
        </p:txBody>
      </p:sp>
      <p:sp>
        <p:nvSpPr>
          <p:cNvPr id="7" name="Title 1"/>
          <p:cNvSpPr>
            <a:spLocks noGrp="1"/>
          </p:cNvSpPr>
          <p:nvPr>
            <p:ph type="title"/>
          </p:nvPr>
        </p:nvSpPr>
        <p:spPr>
          <a:xfrm>
            <a:off x="152400" y="731838"/>
            <a:ext cx="7772400" cy="563562"/>
          </a:xfrm>
        </p:spPr>
        <p:txBody>
          <a:bodyPr>
            <a:noAutofit/>
          </a:bodyPr>
          <a:lstStyle/>
          <a:p>
            <a:pPr algn="just"/>
            <a:r>
              <a:rPr lang="en-US" sz="2800" dirty="0" smtClean="0"/>
              <a:t>A. </a:t>
            </a:r>
            <a:r>
              <a:rPr lang="en-US" sz="2800" b="1" dirty="0" smtClean="0"/>
              <a:t>Retention/ Self-insurance </a:t>
            </a:r>
            <a:r>
              <a:rPr lang="en-US" sz="1800" b="1" dirty="0" smtClean="0"/>
              <a:t>(cont….) </a:t>
            </a:r>
            <a:endParaRPr lang="en-US" sz="1800" dirty="0"/>
          </a:p>
        </p:txBody>
      </p:sp>
    </p:spTree>
  </p:cSld>
  <p:clrMapOvr>
    <a:masterClrMapping/>
  </p:clrMapOvr>
  <p:transition>
    <p:newsflash/>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16B243DA-A80A-4ED9-BEF0-8548F0DDAE70}" type="slidenum">
              <a:rPr lang="en-US" smtClean="0"/>
              <a:pPr/>
              <a:t>65</a:t>
            </a:fld>
            <a:endParaRPr lang="en-US"/>
          </a:p>
        </p:txBody>
      </p:sp>
      <p:sp>
        <p:nvSpPr>
          <p:cNvPr id="4" name="Content Placeholder 3"/>
          <p:cNvSpPr>
            <a:spLocks noGrp="1"/>
          </p:cNvSpPr>
          <p:nvPr>
            <p:ph sz="quarter" idx="1"/>
          </p:nvPr>
        </p:nvSpPr>
        <p:spPr>
          <a:xfrm>
            <a:off x="228600" y="1143000"/>
            <a:ext cx="8712200" cy="5105400"/>
          </a:xfrm>
        </p:spPr>
        <p:txBody>
          <a:bodyPr>
            <a:normAutofit/>
          </a:bodyPr>
          <a:lstStyle/>
          <a:p>
            <a:pPr algn="just">
              <a:buFont typeface="Wingdings" pitchFamily="2" charset="2"/>
              <a:buChar char="§"/>
            </a:pPr>
            <a:r>
              <a:rPr lang="en-US" sz="2200" dirty="0" smtClean="0"/>
              <a:t>In most cases retention is not the only possible tool. The choice is between retention and insurance. The major factors to be considered in making the choice are:</a:t>
            </a:r>
          </a:p>
          <a:p>
            <a:pPr marL="777240" lvl="1" indent="-457200" algn="just">
              <a:buFont typeface="+mj-lt"/>
              <a:buAutoNum type="alphaLcPeriod"/>
            </a:pPr>
            <a:r>
              <a:rPr lang="en-US" sz="2200" dirty="0" smtClean="0"/>
              <a:t>The maximum probable cost relative to the firm’s capacity for bearing the risk, Expected loss and risk</a:t>
            </a:r>
          </a:p>
          <a:p>
            <a:pPr marL="777240" lvl="1" indent="-457200" algn="just">
              <a:buFont typeface="+mj-lt"/>
              <a:buAutoNum type="alphaLcPeriod"/>
            </a:pPr>
            <a:r>
              <a:rPr lang="en-US" sz="2200" dirty="0" smtClean="0"/>
              <a:t>Restrictions or legal limitations applying to risk transfers. In such types of situation the only option may be retention.</a:t>
            </a:r>
          </a:p>
          <a:p>
            <a:pPr marL="777240" lvl="1" indent="-457200" algn="just">
              <a:buFont typeface="+mj-lt"/>
              <a:buAutoNum type="alphaLcPeriod"/>
            </a:pPr>
            <a:r>
              <a:rPr lang="en-US" sz="2200" dirty="0" smtClean="0"/>
              <a:t>Opportunity costs related to investment of funds that is going to be paid as a premium if the risk is transferred to the insurance companies.</a:t>
            </a:r>
          </a:p>
          <a:p>
            <a:pPr marL="777240" lvl="1" indent="-457200" algn="just">
              <a:buFont typeface="+mj-lt"/>
              <a:buAutoNum type="alphaLcPeriod"/>
            </a:pPr>
            <a:r>
              <a:rPr lang="en-US" sz="2200" dirty="0" smtClean="0"/>
              <a:t>Quality of service provided by the insurance companies.</a:t>
            </a:r>
          </a:p>
          <a:p>
            <a:pPr lvl="0" algn="just">
              <a:buFont typeface="Wingdings" pitchFamily="2" charset="2"/>
              <a:buChar char="§"/>
            </a:pPr>
            <a:r>
              <a:rPr lang="en-US" sz="2200" dirty="0" smtClean="0"/>
              <a:t>The risk may be remote: If the risk manager knows that the risk is so remote that cannot exist in the near future, then he/she may prefer to retain the loss.</a:t>
            </a:r>
          </a:p>
          <a:p>
            <a:pPr algn="just"/>
            <a:endParaRPr lang="en-US" sz="2200" dirty="0"/>
          </a:p>
        </p:txBody>
      </p:sp>
      <p:sp>
        <p:nvSpPr>
          <p:cNvPr id="5" name="Title 1"/>
          <p:cNvSpPr>
            <a:spLocks noGrp="1"/>
          </p:cNvSpPr>
          <p:nvPr>
            <p:ph type="title"/>
          </p:nvPr>
        </p:nvSpPr>
        <p:spPr>
          <a:xfrm>
            <a:off x="76200" y="427038"/>
            <a:ext cx="7772400" cy="563562"/>
          </a:xfrm>
        </p:spPr>
        <p:txBody>
          <a:bodyPr>
            <a:noAutofit/>
          </a:bodyPr>
          <a:lstStyle/>
          <a:p>
            <a:pPr algn="just"/>
            <a:r>
              <a:rPr lang="en-US" sz="2800" dirty="0" smtClean="0"/>
              <a:t>A. </a:t>
            </a:r>
            <a:r>
              <a:rPr lang="en-US" sz="2800" b="1" dirty="0" smtClean="0"/>
              <a:t>Retention/ Self-insurance </a:t>
            </a:r>
            <a:r>
              <a:rPr lang="en-US" sz="1800" b="1" dirty="0" smtClean="0"/>
              <a:t>(cont….) </a:t>
            </a:r>
            <a:endParaRPr lang="en-US" sz="1800" dirty="0"/>
          </a:p>
        </p:txBody>
      </p:sp>
    </p:spTree>
  </p:cSld>
  <p:clrMapOvr>
    <a:masterClrMapping/>
  </p:clrMapOvr>
  <p:transition>
    <p:newsflash/>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16B243DA-A80A-4ED9-BEF0-8548F0DDAE70}" type="slidenum">
              <a:rPr lang="en-US" smtClean="0"/>
              <a:pPr/>
              <a:t>66</a:t>
            </a:fld>
            <a:endParaRPr lang="en-US"/>
          </a:p>
        </p:txBody>
      </p:sp>
      <p:sp>
        <p:nvSpPr>
          <p:cNvPr id="4" name="Content Placeholder 3"/>
          <p:cNvSpPr>
            <a:spLocks noGrp="1"/>
          </p:cNvSpPr>
          <p:nvPr>
            <p:ph sz="quarter" idx="1"/>
          </p:nvPr>
        </p:nvSpPr>
        <p:spPr>
          <a:xfrm>
            <a:off x="228600" y="457200"/>
            <a:ext cx="8686800" cy="6096000"/>
          </a:xfrm>
        </p:spPr>
        <p:txBody>
          <a:bodyPr>
            <a:normAutofit/>
          </a:bodyPr>
          <a:lstStyle/>
          <a:p>
            <a:pPr algn="just"/>
            <a:r>
              <a:rPr lang="en-US" sz="2000" b="1" dirty="0" smtClean="0"/>
              <a:t>Non-insurance transfers </a:t>
            </a:r>
            <a:r>
              <a:rPr lang="en-US" sz="2000" dirty="0" smtClean="0"/>
              <a:t>are methods other than insurance by which a pure risk and its potential financial consequences are transferred to another party. Neutralization or hedging and hold harmless agreements are examples of non-insurance transfer of risk. </a:t>
            </a:r>
          </a:p>
          <a:p>
            <a:pPr marL="457200" indent="-457200" algn="just">
              <a:buAutoNum type="alphaLcPeriod"/>
            </a:pPr>
            <a:r>
              <a:rPr lang="en-US" sz="2000" b="1" u="sng" dirty="0" smtClean="0"/>
              <a:t>Neutralization or Hedging</a:t>
            </a:r>
            <a:r>
              <a:rPr lang="en-US" sz="2000" dirty="0" smtClean="0"/>
              <a:t>: as a generic terms, Neutralization and hedging describe actions whereby a possible gain is balanced against a possible loss. </a:t>
            </a:r>
            <a:r>
              <a:rPr lang="en-US" sz="2000" b="1" i="1" dirty="0" smtClean="0"/>
              <a:t>Neutralization is the process of balancing a chance of loss against a chance of gain</a:t>
            </a:r>
            <a:r>
              <a:rPr lang="en-US" sz="2000" dirty="0" smtClean="0"/>
              <a:t>. For example, a person who has bet that a certain team will win the national cup series may neutralize the risk involved by also placing a bet on the opposing team. The risk is transferred to the person who accepts the second bet.</a:t>
            </a:r>
          </a:p>
          <a:p>
            <a:pPr marL="457200" indent="-457200" algn="just">
              <a:buAutoNum type="alphaLcPeriod"/>
            </a:pPr>
            <a:r>
              <a:rPr lang="en-US" sz="2000" b="1" u="sng" dirty="0" smtClean="0"/>
              <a:t>Hold-Harmless </a:t>
            </a:r>
            <a:r>
              <a:rPr lang="en-US" sz="2000" b="1" u="sng" dirty="0"/>
              <a:t>Agreements: </a:t>
            </a:r>
            <a:r>
              <a:rPr lang="en-US" sz="2000" dirty="0"/>
              <a:t>Hold-harmless Agreements are contract entered in to prior to a loss, in which one party agrees to assume a second party’s responsibility should a loss occur. For example, contractors may require subcontractors to provide the contractor with liability protection if </a:t>
            </a:r>
            <a:r>
              <a:rPr lang="en-US" sz="2000" dirty="0" smtClean="0"/>
              <a:t>they </a:t>
            </a:r>
            <a:r>
              <a:rPr lang="en-US" sz="2000" dirty="0"/>
              <a:t>are sued because of the subcontractor’s activities. Likewise, vendors request hold harmless agreements before selling a manufacturer’s goods.  </a:t>
            </a:r>
            <a:endParaRPr lang="en-US" sz="2000" dirty="0" smtClean="0"/>
          </a:p>
          <a:p>
            <a:pPr marL="457200" indent="-457200" algn="just">
              <a:buAutoNum type="alphaLcPeriod"/>
            </a:pPr>
            <a:r>
              <a:rPr lang="en-US" sz="2000" b="1" u="sng" dirty="0" smtClean="0"/>
              <a:t>Information </a:t>
            </a:r>
            <a:r>
              <a:rPr lang="en-US" sz="2000" b="1" u="sng" dirty="0"/>
              <a:t>Management</a:t>
            </a:r>
            <a:r>
              <a:rPr lang="en-US" sz="2000" b="1" dirty="0"/>
              <a:t>: </a:t>
            </a:r>
            <a:r>
              <a:rPr lang="en-US" sz="2000" dirty="0"/>
              <a:t>Information emanating from an organization’s risk management department can have important effects in reducing uncertainty in an organization’s stakeholders such as, suppliers, customers, creditors, employees etc.</a:t>
            </a:r>
          </a:p>
          <a:p>
            <a:pPr algn="just"/>
            <a:endParaRPr lang="en-US" sz="2000" dirty="0"/>
          </a:p>
          <a:p>
            <a:pPr marL="457200" indent="-457200" algn="just">
              <a:buAutoNum type="alphaLcPeriod"/>
            </a:pPr>
            <a:endParaRPr lang="en-US" sz="2000" dirty="0" smtClean="0"/>
          </a:p>
        </p:txBody>
      </p:sp>
      <p:sp>
        <p:nvSpPr>
          <p:cNvPr id="5" name="Title 1"/>
          <p:cNvSpPr>
            <a:spLocks noGrp="1"/>
          </p:cNvSpPr>
          <p:nvPr>
            <p:ph type="title"/>
          </p:nvPr>
        </p:nvSpPr>
        <p:spPr>
          <a:xfrm>
            <a:off x="76200" y="46038"/>
            <a:ext cx="7772400" cy="563562"/>
          </a:xfrm>
        </p:spPr>
        <p:txBody>
          <a:bodyPr>
            <a:noAutofit/>
          </a:bodyPr>
          <a:lstStyle/>
          <a:p>
            <a:pPr algn="just"/>
            <a:r>
              <a:rPr lang="en-US" sz="2800" b="1" dirty="0" smtClean="0"/>
              <a:t>B. Non-insurance Transfers</a:t>
            </a:r>
            <a:endParaRPr lang="en-US" sz="1800" b="1" dirty="0"/>
          </a:p>
        </p:txBody>
      </p:sp>
    </p:spTree>
  </p:cSld>
  <p:clrMapOvr>
    <a:masterClrMapping/>
  </p:clrMapOvr>
  <p:transition>
    <p:newsflash/>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16B243DA-A80A-4ED9-BEF0-8548F0DDAE70}" type="slidenum">
              <a:rPr lang="en-US" smtClean="0"/>
              <a:pPr/>
              <a:t>67</a:t>
            </a:fld>
            <a:endParaRPr lang="en-US"/>
          </a:p>
        </p:txBody>
      </p:sp>
      <p:sp>
        <p:nvSpPr>
          <p:cNvPr id="4" name="Content Placeholder 3"/>
          <p:cNvSpPr>
            <a:spLocks noGrp="1"/>
          </p:cNvSpPr>
          <p:nvPr>
            <p:ph sz="quarter" idx="1"/>
          </p:nvPr>
        </p:nvSpPr>
        <p:spPr>
          <a:xfrm>
            <a:off x="76200" y="1219200"/>
            <a:ext cx="8915400" cy="5105400"/>
          </a:xfrm>
        </p:spPr>
        <p:txBody>
          <a:bodyPr>
            <a:normAutofit/>
          </a:bodyPr>
          <a:lstStyle/>
          <a:p>
            <a:pPr algn="just"/>
            <a:r>
              <a:rPr lang="en-US" sz="2200" dirty="0" smtClean="0"/>
              <a:t>Commercial insurance is also used in a risk management program. From the risk manager’s point of view, insurance represents a contractual transfer of risk. Insurance is appropriate for loss exposures that have a low probability of loss but the severity of loss is high. If the risk manager uses insurance to treat certain loss exposures, five key areas must be emphasized. They are listed as follows:</a:t>
            </a:r>
          </a:p>
          <a:p>
            <a:pPr marL="1062990" lvl="2" indent="-514350" algn="just">
              <a:buFont typeface="+mj-lt"/>
              <a:buAutoNum type="arabicPeriod"/>
            </a:pPr>
            <a:r>
              <a:rPr lang="en-US" sz="2200" dirty="0" smtClean="0"/>
              <a:t>Selection of insurance coverage's ( Essential, Desirable, &amp; Available insurance),</a:t>
            </a:r>
          </a:p>
          <a:p>
            <a:pPr marL="1062990" lvl="2" indent="-514350" algn="just">
              <a:buFont typeface="+mj-lt"/>
              <a:buAutoNum type="arabicPeriod"/>
            </a:pPr>
            <a:r>
              <a:rPr lang="en-US" sz="2200" dirty="0" smtClean="0"/>
              <a:t>Selection of an insurer (Financial strength of the insurer, costs &amp; terms of protection),</a:t>
            </a:r>
          </a:p>
          <a:p>
            <a:pPr marL="1062990" lvl="2" indent="-514350" algn="just">
              <a:buFont typeface="+mj-lt"/>
              <a:buAutoNum type="arabicPeriod"/>
            </a:pPr>
            <a:r>
              <a:rPr lang="en-US" sz="2200" dirty="0" smtClean="0"/>
              <a:t>Negotiation of terms (on policies, forms, endorsements,  premiums etc),</a:t>
            </a:r>
          </a:p>
          <a:p>
            <a:pPr marL="1062990" lvl="2" indent="-514350" algn="just">
              <a:buFont typeface="+mj-lt"/>
              <a:buAutoNum type="arabicPeriod"/>
            </a:pPr>
            <a:r>
              <a:rPr lang="en-US" sz="2200" dirty="0" smtClean="0"/>
              <a:t>Dissemination of information concerning insurance coverage’s, and</a:t>
            </a:r>
          </a:p>
          <a:p>
            <a:pPr marL="1062990" lvl="2" indent="-514350" algn="just">
              <a:buFont typeface="+mj-lt"/>
              <a:buAutoNum type="arabicPeriod"/>
            </a:pPr>
            <a:r>
              <a:rPr lang="en-US" sz="2200" dirty="0" smtClean="0"/>
              <a:t>Periodic review of the insurance program. </a:t>
            </a:r>
          </a:p>
          <a:p>
            <a:pPr algn="just">
              <a:buNone/>
            </a:pPr>
            <a:endParaRPr lang="en-US" sz="2200" dirty="0"/>
          </a:p>
        </p:txBody>
      </p:sp>
      <p:sp>
        <p:nvSpPr>
          <p:cNvPr id="5" name="Title 1"/>
          <p:cNvSpPr>
            <a:spLocks noGrp="1"/>
          </p:cNvSpPr>
          <p:nvPr>
            <p:ph type="title"/>
          </p:nvPr>
        </p:nvSpPr>
        <p:spPr>
          <a:xfrm>
            <a:off x="152400" y="381000"/>
            <a:ext cx="7772400" cy="563562"/>
          </a:xfrm>
        </p:spPr>
        <p:txBody>
          <a:bodyPr>
            <a:noAutofit/>
          </a:bodyPr>
          <a:lstStyle/>
          <a:p>
            <a:pPr algn="just"/>
            <a:r>
              <a:rPr lang="en-US" sz="2800" b="1" dirty="0" smtClean="0"/>
              <a:t>C. Insurance </a:t>
            </a:r>
            <a:endParaRPr lang="en-US" sz="1800" b="1" dirty="0"/>
          </a:p>
        </p:txBody>
      </p:sp>
    </p:spTree>
  </p:cSld>
  <p:clrMapOvr>
    <a:masterClrMapping/>
  </p:clrMapOvr>
  <p:transition>
    <p:newsflash/>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50838"/>
            <a:ext cx="7772400" cy="487362"/>
          </a:xfrm>
        </p:spPr>
        <p:txBody>
          <a:bodyPr>
            <a:noAutofit/>
          </a:bodyPr>
          <a:lstStyle/>
          <a:p>
            <a:r>
              <a:rPr lang="en-US" sz="3200" b="1" dirty="0" smtClean="0"/>
              <a:t>Which Method Should be Used? </a:t>
            </a:r>
            <a:endParaRPr lang="en-US" sz="3200" b="1" dirty="0"/>
          </a:p>
        </p:txBody>
      </p:sp>
      <p:sp>
        <p:nvSpPr>
          <p:cNvPr id="3" name="Slide Number Placeholder 2"/>
          <p:cNvSpPr>
            <a:spLocks noGrp="1"/>
          </p:cNvSpPr>
          <p:nvPr>
            <p:ph type="sldNum" sz="quarter" idx="12"/>
          </p:nvPr>
        </p:nvSpPr>
        <p:spPr/>
        <p:txBody>
          <a:bodyPr/>
          <a:lstStyle/>
          <a:p>
            <a:fld id="{16B243DA-A80A-4ED9-BEF0-8548F0DDAE70}" type="slidenum">
              <a:rPr lang="en-US" smtClean="0"/>
              <a:pPr/>
              <a:t>68</a:t>
            </a:fld>
            <a:endParaRPr lang="en-US"/>
          </a:p>
        </p:txBody>
      </p:sp>
      <p:sp>
        <p:nvSpPr>
          <p:cNvPr id="4" name="Content Placeholder 3"/>
          <p:cNvSpPr>
            <a:spLocks noGrp="1"/>
          </p:cNvSpPr>
          <p:nvPr>
            <p:ph sz="quarter" idx="1"/>
          </p:nvPr>
        </p:nvSpPr>
        <p:spPr>
          <a:xfrm>
            <a:off x="228600" y="762000"/>
            <a:ext cx="8763000" cy="5562600"/>
          </a:xfrm>
        </p:spPr>
        <p:txBody>
          <a:bodyPr/>
          <a:lstStyle/>
          <a:p>
            <a:pPr algn="just"/>
            <a:r>
              <a:rPr lang="en-US" dirty="0" smtClean="0"/>
              <a:t>In determining the appropriate method/s for handling losses, a matrix can be used that classifies the various loss exposures according to frequency and severity. </a:t>
            </a:r>
          </a:p>
          <a:p>
            <a:pPr algn="just">
              <a:buNone/>
            </a:pPr>
            <a:r>
              <a:rPr lang="en-US" sz="2400" dirty="0" smtClean="0"/>
              <a:t>                                                                 </a:t>
            </a:r>
            <a:r>
              <a:rPr lang="en-US" sz="2400" b="1" u="sng" dirty="0"/>
              <a:t>L</a:t>
            </a:r>
            <a:r>
              <a:rPr lang="en-US" sz="2400" b="1" u="sng" dirty="0" smtClean="0"/>
              <a:t>oss Frequency</a:t>
            </a:r>
          </a:p>
          <a:p>
            <a:pPr algn="just">
              <a:buNone/>
            </a:pPr>
            <a:r>
              <a:rPr lang="en-US" sz="2400" b="1" dirty="0" smtClean="0"/>
              <a:t>                                                           </a:t>
            </a:r>
            <a:r>
              <a:rPr lang="en-US" sz="1400" b="1" dirty="0" smtClean="0"/>
              <a:t>Low                                                      High</a:t>
            </a:r>
          </a:p>
          <a:p>
            <a:pPr algn="just">
              <a:buNone/>
            </a:pPr>
            <a:r>
              <a:rPr lang="en-US" sz="2400" dirty="0" smtClean="0"/>
              <a:t>                                     </a:t>
            </a:r>
            <a:r>
              <a:rPr lang="en-US" sz="1400" b="1" dirty="0" smtClean="0"/>
              <a:t>Low</a:t>
            </a:r>
          </a:p>
          <a:p>
            <a:pPr algn="just">
              <a:buNone/>
            </a:pPr>
            <a:r>
              <a:rPr lang="en-US" sz="2400" b="1" dirty="0" smtClean="0"/>
              <a:t>          </a:t>
            </a:r>
            <a:r>
              <a:rPr lang="en-US" sz="2400" b="1" u="sng" dirty="0" smtClean="0"/>
              <a:t>loss Severity</a:t>
            </a:r>
          </a:p>
          <a:p>
            <a:pPr algn="just">
              <a:buNone/>
            </a:pPr>
            <a:r>
              <a:rPr lang="en-US" sz="2400" dirty="0" smtClean="0"/>
              <a:t>                                     </a:t>
            </a:r>
            <a:r>
              <a:rPr lang="en-US" sz="1400" b="1" dirty="0" smtClean="0"/>
              <a:t>High</a:t>
            </a:r>
          </a:p>
          <a:p>
            <a:pPr algn="r">
              <a:buNone/>
            </a:pPr>
            <a:r>
              <a:rPr lang="en-US" sz="1400" b="1" dirty="0" smtClean="0"/>
              <a:t>      Fig. Risk Management Matrix</a:t>
            </a:r>
          </a:p>
          <a:p>
            <a:pPr algn="just">
              <a:buNone/>
            </a:pPr>
            <a:r>
              <a:rPr lang="en-US" sz="1400" b="1" dirty="0" smtClean="0"/>
              <a:t> </a:t>
            </a:r>
          </a:p>
          <a:p>
            <a:pPr algn="just">
              <a:buFont typeface="Wingdings" pitchFamily="2" charset="2"/>
              <a:buChar char="§"/>
            </a:pPr>
            <a:r>
              <a:rPr lang="en-US" sz="2400" dirty="0" smtClean="0"/>
              <a:t>A risk manager should be knowledgeable enough to make analysis and select the “best” risk handling tool(s). Cost-benefit analysis is important in selecting an appropriate risk management tool(s).</a:t>
            </a:r>
            <a:endParaRPr lang="en-US" sz="2400" b="1" dirty="0"/>
          </a:p>
        </p:txBody>
      </p:sp>
      <p:graphicFrame>
        <p:nvGraphicFramePr>
          <p:cNvPr id="5" name="Table 4"/>
          <p:cNvGraphicFramePr>
            <a:graphicFrameLocks noGrp="1"/>
          </p:cNvGraphicFramePr>
          <p:nvPr/>
        </p:nvGraphicFramePr>
        <p:xfrm>
          <a:off x="3352800" y="2971801"/>
          <a:ext cx="5029200" cy="1295399"/>
        </p:xfrm>
        <a:graphic>
          <a:graphicData uri="http://schemas.openxmlformats.org/drawingml/2006/table">
            <a:tbl>
              <a:tblPr firstRow="1" bandRow="1">
                <a:tableStyleId>{5C22544A-7EE6-4342-B048-85BDC9FD1C3A}</a:tableStyleId>
              </a:tblPr>
              <a:tblGrid>
                <a:gridCol w="2326943"/>
                <a:gridCol w="2702257"/>
              </a:tblGrid>
              <a:tr h="683683">
                <a:tc>
                  <a:txBody>
                    <a:bodyPr/>
                    <a:lstStyle/>
                    <a:p>
                      <a:pPr algn="ctr"/>
                      <a:r>
                        <a:rPr lang="en-US" b="1" dirty="0" smtClean="0"/>
                        <a:t>Retention </a:t>
                      </a:r>
                      <a:endParaRPr lang="en-US" b="1" dirty="0"/>
                    </a:p>
                  </a:txBody>
                  <a:tcPr/>
                </a:tc>
                <a:tc>
                  <a:txBody>
                    <a:bodyPr/>
                    <a:lstStyle/>
                    <a:p>
                      <a:pPr algn="ctr"/>
                      <a:r>
                        <a:rPr lang="en-US" b="1" dirty="0" smtClean="0"/>
                        <a:t>Loss Control &amp; Retention </a:t>
                      </a:r>
                      <a:endParaRPr lang="en-US" b="1" dirty="0"/>
                    </a:p>
                  </a:txBody>
                  <a:tcPr/>
                </a:tc>
              </a:tr>
              <a:tr h="611716">
                <a:tc>
                  <a:txBody>
                    <a:bodyPr/>
                    <a:lstStyle/>
                    <a:p>
                      <a:pPr algn="ctr"/>
                      <a:r>
                        <a:rPr lang="en-US" b="1" dirty="0" smtClean="0"/>
                        <a:t>Insurance </a:t>
                      </a:r>
                      <a:endParaRPr lang="en-US" b="1" dirty="0"/>
                    </a:p>
                  </a:txBody>
                  <a:tcPr/>
                </a:tc>
                <a:tc>
                  <a:txBody>
                    <a:bodyPr/>
                    <a:lstStyle/>
                    <a:p>
                      <a:pPr algn="ctr"/>
                      <a:r>
                        <a:rPr lang="en-US" b="1" dirty="0" smtClean="0"/>
                        <a:t>Avoidance </a:t>
                      </a:r>
                      <a:endParaRPr lang="en-US" b="1" dirty="0"/>
                    </a:p>
                  </a:txBody>
                  <a:tcPr/>
                </a:tc>
              </a:tr>
            </a:tbl>
          </a:graphicData>
        </a:graphic>
      </p:graphicFrame>
    </p:spTree>
  </p:cSld>
  <p:clrMapOvr>
    <a:masterClrMapping/>
  </p:clrMapOvr>
  <p:transition>
    <p:newsflash/>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16B243DA-A80A-4ED9-BEF0-8548F0DDAE70}" type="slidenum">
              <a:rPr lang="en-US" smtClean="0"/>
              <a:pPr/>
              <a:t>69</a:t>
            </a:fld>
            <a:endParaRPr lang="en-US"/>
          </a:p>
        </p:txBody>
      </p:sp>
      <p:sp>
        <p:nvSpPr>
          <p:cNvPr id="4" name="Content Placeholder 3"/>
          <p:cNvSpPr>
            <a:spLocks noGrp="1"/>
          </p:cNvSpPr>
          <p:nvPr>
            <p:ph sz="quarter" idx="1"/>
          </p:nvPr>
        </p:nvSpPr>
        <p:spPr>
          <a:xfrm>
            <a:off x="685800" y="2514600"/>
            <a:ext cx="7772400" cy="1447800"/>
          </a:xfrm>
        </p:spPr>
        <p:txBody>
          <a:bodyPr>
            <a:normAutofit fontScale="77500" lnSpcReduction="20000"/>
          </a:bodyPr>
          <a:lstStyle/>
          <a:p>
            <a:pPr algn="ctr">
              <a:buNone/>
            </a:pPr>
            <a:r>
              <a:rPr lang="en-US" sz="5400" b="1" dirty="0" smtClean="0">
                <a:solidFill>
                  <a:srgbClr val="FF0000"/>
                </a:solidFill>
              </a:rPr>
              <a:t>The End</a:t>
            </a:r>
          </a:p>
          <a:p>
            <a:pPr algn="ctr">
              <a:buNone/>
            </a:pPr>
            <a:r>
              <a:rPr lang="en-US" sz="7800" b="1" dirty="0" smtClean="0">
                <a:solidFill>
                  <a:srgbClr val="FF0000"/>
                </a:solidFill>
              </a:rPr>
              <a:t>Thank you …..!!!</a:t>
            </a:r>
            <a:endParaRPr lang="en-US" sz="7800" b="1" dirty="0">
              <a:solidFill>
                <a:srgbClr val="FF0000"/>
              </a:solidFill>
            </a:endParaRPr>
          </a:p>
        </p:txBody>
      </p:sp>
    </p:spTree>
  </p:cSld>
  <p:clrMapOvr>
    <a:masterClrMapping/>
  </p:clrMapOvr>
  <p:transition>
    <p:newsflash/>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a:bodyPr>
          <a:lstStyle/>
          <a:p>
            <a:r>
              <a:rPr lang="en-US" sz="3200" dirty="0" smtClean="0"/>
              <a:t>2.3 Risk Management Process (Cont….)</a:t>
            </a:r>
            <a:endParaRPr lang="en-US" sz="3200" dirty="0"/>
          </a:p>
        </p:txBody>
      </p:sp>
      <p:sp>
        <p:nvSpPr>
          <p:cNvPr id="3" name="Content Placeholder 2"/>
          <p:cNvSpPr>
            <a:spLocks noGrp="1"/>
          </p:cNvSpPr>
          <p:nvPr>
            <p:ph sz="quarter" idx="1"/>
          </p:nvPr>
        </p:nvSpPr>
        <p:spPr>
          <a:xfrm>
            <a:off x="457200" y="1481329"/>
            <a:ext cx="8229600" cy="2862071"/>
          </a:xfrm>
        </p:spPr>
        <p:txBody>
          <a:bodyPr>
            <a:normAutofit lnSpcReduction="10000"/>
          </a:bodyPr>
          <a:lstStyle/>
          <a:p>
            <a:pPr algn="just"/>
            <a:r>
              <a:rPr lang="en-US" dirty="0" smtClean="0"/>
              <a:t>The third alternative includes, but not limited to the purchase of insurance. In selecting the proper tool or combination of tools the risk manager must establish the cost and other consequences of using each tool or combination of tools. He/she must also consider the present financial condition/position/ of the firm or family, it’s over all policy with reference to risk management and its specific objectives.</a:t>
            </a:r>
          </a:p>
          <a:p>
            <a:pPr algn="just"/>
            <a:endParaRPr lang="en-US"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7</a:t>
            </a:fld>
            <a:endParaRPr lang="en-US"/>
          </a:p>
        </p:txBody>
      </p:sp>
    </p:spTree>
  </p:cSld>
  <p:clrMapOvr>
    <a:masterClrMapping/>
  </p:clrMapOvr>
  <p:transition>
    <p:newsflash/>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274638"/>
            <a:ext cx="7772400" cy="792162"/>
          </a:xfrm>
        </p:spPr>
        <p:txBody>
          <a:bodyPr>
            <a:normAutofit/>
          </a:bodyPr>
          <a:lstStyle/>
          <a:p>
            <a:r>
              <a:rPr lang="en-US" sz="3200" b="1" dirty="0" smtClean="0"/>
              <a:t>2.3 Risk Management Process (Cont….)</a:t>
            </a:r>
            <a:endParaRPr lang="en-US" sz="3200" b="1" dirty="0"/>
          </a:p>
        </p:txBody>
      </p:sp>
      <p:sp>
        <p:nvSpPr>
          <p:cNvPr id="3" name="Content Placeholder 2"/>
          <p:cNvSpPr>
            <a:spLocks noGrp="1"/>
          </p:cNvSpPr>
          <p:nvPr>
            <p:ph sz="quarter" idx="1"/>
          </p:nvPr>
        </p:nvSpPr>
        <p:spPr>
          <a:xfrm>
            <a:off x="457200" y="1481329"/>
            <a:ext cx="8229600" cy="3624072"/>
          </a:xfrm>
        </p:spPr>
        <p:txBody>
          <a:bodyPr/>
          <a:lstStyle/>
          <a:p>
            <a:pPr lvl="0" algn="just">
              <a:buNone/>
            </a:pPr>
            <a:r>
              <a:rPr lang="en-US" dirty="0" smtClean="0"/>
              <a:t>4: Implementation:</a:t>
            </a:r>
          </a:p>
          <a:p>
            <a:pPr algn="just"/>
            <a:r>
              <a:rPr lang="en-US" dirty="0" smtClean="0"/>
              <a:t>After deciding among the alternative tools of risk treatment the risk manager must implement the decisions made. If insurance is to be purchased for example, establishing proper coverage, obtaining reasonable rates, and selecting the insurer are part of the implementation process.</a:t>
            </a:r>
          </a:p>
          <a:p>
            <a:pPr algn="just"/>
            <a:endParaRPr lang="en-US"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8</a:t>
            </a:fld>
            <a:endParaRPr lang="en-US"/>
          </a:p>
        </p:txBody>
      </p:sp>
    </p:spTree>
  </p:cSld>
  <p:clrMapOvr>
    <a:masterClrMapping/>
  </p:clrMapOvr>
  <p:transition>
    <p:newsflash/>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274638"/>
            <a:ext cx="7772400" cy="792162"/>
          </a:xfrm>
        </p:spPr>
        <p:txBody>
          <a:bodyPr>
            <a:normAutofit/>
          </a:bodyPr>
          <a:lstStyle/>
          <a:p>
            <a:r>
              <a:rPr lang="en-US" sz="3200" b="1" dirty="0" smtClean="0"/>
              <a:t>2.3 Risk Management Process (Cont….)</a:t>
            </a:r>
            <a:endParaRPr lang="en-US" sz="3200" b="1" dirty="0"/>
          </a:p>
        </p:txBody>
      </p:sp>
      <p:sp>
        <p:nvSpPr>
          <p:cNvPr id="3" name="Content Placeholder 2"/>
          <p:cNvSpPr>
            <a:spLocks noGrp="1"/>
          </p:cNvSpPr>
          <p:nvPr>
            <p:ph sz="quarter" idx="1"/>
          </p:nvPr>
        </p:nvSpPr>
        <p:spPr>
          <a:xfrm>
            <a:off x="914400" y="1447800"/>
            <a:ext cx="7772400" cy="2362200"/>
          </a:xfrm>
        </p:spPr>
        <p:txBody>
          <a:bodyPr/>
          <a:lstStyle/>
          <a:p>
            <a:pPr lvl="0" algn="just">
              <a:buNone/>
            </a:pPr>
            <a:r>
              <a:rPr lang="en-US" dirty="0" smtClean="0"/>
              <a:t>5: Controlling/monitoring:</a:t>
            </a:r>
          </a:p>
          <a:p>
            <a:pPr algn="just"/>
            <a:r>
              <a:rPr lang="en-US" dirty="0" smtClean="0"/>
              <a:t>The results of the decisions made and implemented in the first four steps must be monitored to evaluate the wisdom of those decisions and to determine whether changing conditions suggest different solutions.</a:t>
            </a:r>
          </a:p>
          <a:p>
            <a:pPr algn="just">
              <a:buNone/>
            </a:pPr>
            <a:endParaRPr lang="en-US"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9</a:t>
            </a:fld>
            <a:endParaRPr lang="en-US"/>
          </a:p>
        </p:txBody>
      </p:sp>
    </p:spTree>
  </p:cSld>
  <p:clrMapOvr>
    <a:masterClrMapping/>
  </p:clrMapOvr>
  <p:transition>
    <p:newsflash/>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1095</TotalTime>
  <Words>6373</Words>
  <Application>Microsoft Office PowerPoint</Application>
  <PresentationFormat>On-screen Show (4:3)</PresentationFormat>
  <Paragraphs>539</Paragraphs>
  <Slides>69</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69</vt:i4>
      </vt:variant>
    </vt:vector>
  </HeadingPairs>
  <TitlesOfParts>
    <vt:vector size="71" baseType="lpstr">
      <vt:lpstr>Equity</vt:lpstr>
      <vt:lpstr>Equation</vt:lpstr>
      <vt:lpstr>UNIT- 2  RISK MANAGEMENT</vt:lpstr>
      <vt:lpstr>2.1 Introduction </vt:lpstr>
      <vt:lpstr>2.2 Definition of Risk Management</vt:lpstr>
      <vt:lpstr>2.3 Risk Management Process</vt:lpstr>
      <vt:lpstr>2.3 Risk Management Process (Cont….)</vt:lpstr>
      <vt:lpstr>2.3 Risk Management Process (Cont….)</vt:lpstr>
      <vt:lpstr>2.3 Risk Management Process (Cont….)</vt:lpstr>
      <vt:lpstr>2.3 Risk Management Process (Cont….)</vt:lpstr>
      <vt:lpstr>2.3 Risk Management Process (Cont….)</vt:lpstr>
      <vt:lpstr>2.4 Objectives of Risk Management </vt:lpstr>
      <vt:lpstr>2.5 Risk Identification</vt:lpstr>
      <vt:lpstr>2.5 Risk Identification (Cont…)</vt:lpstr>
      <vt:lpstr>2.5 Risk Identification (Cont…)</vt:lpstr>
      <vt:lpstr>2.5 Risk Identification (Cont…)</vt:lpstr>
      <vt:lpstr>2.5 Risk Identification (Cont…)</vt:lpstr>
      <vt:lpstr>2.5 Risk Identification (Cont…)</vt:lpstr>
      <vt:lpstr>2.5 Risk Identification (Cont…)</vt:lpstr>
      <vt:lpstr>2.5 Risk Identification (Cont…)</vt:lpstr>
      <vt:lpstr>2.6 Liability losses</vt:lpstr>
      <vt:lpstr>2.6 Liability losses (Cont…)</vt:lpstr>
      <vt:lpstr>2.6 Liability losses (Cont…)</vt:lpstr>
      <vt:lpstr>2.6 Liability losses (Cont…)</vt:lpstr>
      <vt:lpstr>2.6 Liability losses (Cont…)</vt:lpstr>
      <vt:lpstr>         2.7 Risk Measurement </vt:lpstr>
      <vt:lpstr>2.7.1 Dimensions to be Measured</vt:lpstr>
      <vt:lpstr>2.7.1 Dimensions to be Measured (Cont…)</vt:lpstr>
      <vt:lpstr>2.7.1 Dimensions to be Measured (Cont…)</vt:lpstr>
      <vt:lpstr>2.7.2 Risk Management and Probability Distribution</vt:lpstr>
      <vt:lpstr>2.7.2 Risk Management and Probability Distribution</vt:lpstr>
      <vt:lpstr>1. Total Dollar Losses Per Year</vt:lpstr>
      <vt:lpstr>PowerPoint Presentation</vt:lpstr>
      <vt:lpstr>PowerPoint Presentation</vt:lpstr>
      <vt:lpstr>1. Total Dollar Losses Per Year </vt:lpstr>
      <vt:lpstr>1. Total Dollar Losses Per Year (Cont…)</vt:lpstr>
      <vt:lpstr>1. Total Dollar Losses Per Year (Cont…)</vt:lpstr>
      <vt:lpstr>1. Total Dollar Losses Per Year (Cont…)</vt:lpstr>
      <vt:lpstr>The Standard deviation for the example given above is calculated as follows: </vt:lpstr>
      <vt:lpstr>2. Number of Occurrences per Year</vt:lpstr>
      <vt:lpstr>3. Dollar Losses per Occurrence</vt:lpstr>
      <vt:lpstr>2.7.3. Risk Measurement Methods</vt:lpstr>
      <vt:lpstr>1. Poisson Distribution</vt:lpstr>
      <vt:lpstr>1. Poisson Distribution (Cont…)</vt:lpstr>
      <vt:lpstr>1. Poisson Distribution (Cont…)</vt:lpstr>
      <vt:lpstr>1. Poisson Distribution (Cont…)</vt:lpstr>
      <vt:lpstr>2. Binomial Distribution </vt:lpstr>
      <vt:lpstr>2. Binomial Distribution (Cont…) </vt:lpstr>
      <vt:lpstr>2. Binomial Distribution (Cont…) </vt:lpstr>
      <vt:lpstr>2. Binomial Distribution (Cont…) </vt:lpstr>
      <vt:lpstr>       3. Normal Distribution  </vt:lpstr>
      <vt:lpstr>       Risk and Law of Large Number</vt:lpstr>
      <vt:lpstr>2.8   Risk Measurement Methods/ Tools</vt:lpstr>
      <vt:lpstr>2.8.1 Risk Control Tools</vt:lpstr>
      <vt:lpstr>A. Avoidance</vt:lpstr>
      <vt:lpstr>A. Avoidance (cont…)</vt:lpstr>
      <vt:lpstr>A. Avoidance (cont…)</vt:lpstr>
      <vt:lpstr>B. Loss Control</vt:lpstr>
      <vt:lpstr>B. Loss Control (cont… )</vt:lpstr>
      <vt:lpstr>B. Loss Control (cont… )</vt:lpstr>
      <vt:lpstr>B. Loss Control (cont… )</vt:lpstr>
      <vt:lpstr>C. Separation/ Diversification </vt:lpstr>
      <vt:lpstr>D. Combination</vt:lpstr>
      <vt:lpstr>2.8.2 Risk Financing Tools</vt:lpstr>
      <vt:lpstr>A. Retention/ Self-insurance </vt:lpstr>
      <vt:lpstr>A. Retention/ Self-insurance (cont….) </vt:lpstr>
      <vt:lpstr>A. Retention/ Self-insurance (cont….) </vt:lpstr>
      <vt:lpstr>B. Non-insurance Transfers</vt:lpstr>
      <vt:lpstr>C. Insurance </vt:lpstr>
      <vt:lpstr>Which Method Should be Used?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Ashrock</dc:creator>
  <cp:lastModifiedBy>fire7-</cp:lastModifiedBy>
  <cp:revision>301</cp:revision>
  <dcterms:created xsi:type="dcterms:W3CDTF">2012-02-24T21:12:19Z</dcterms:created>
  <dcterms:modified xsi:type="dcterms:W3CDTF">2014-08-01T04:37:45Z</dcterms:modified>
</cp:coreProperties>
</file>