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6"/>
  </p:notesMasterIdLst>
  <p:sldIdLst>
    <p:sldId id="256" r:id="rId2"/>
    <p:sldId id="257" r:id="rId3"/>
    <p:sldId id="258" r:id="rId4"/>
    <p:sldId id="263" r:id="rId5"/>
    <p:sldId id="261" r:id="rId6"/>
    <p:sldId id="272" r:id="rId7"/>
    <p:sldId id="283" r:id="rId8"/>
    <p:sldId id="285" r:id="rId9"/>
    <p:sldId id="284" r:id="rId10"/>
    <p:sldId id="282" r:id="rId11"/>
    <p:sldId id="276" r:id="rId12"/>
    <p:sldId id="286" r:id="rId13"/>
    <p:sldId id="274" r:id="rId14"/>
    <p:sldId id="275" r:id="rId15"/>
    <p:sldId id="273" r:id="rId16"/>
    <p:sldId id="280" r:id="rId17"/>
    <p:sldId id="281" r:id="rId18"/>
    <p:sldId id="268" r:id="rId19"/>
    <p:sldId id="278" r:id="rId20"/>
    <p:sldId id="279" r:id="rId21"/>
    <p:sldId id="277" r:id="rId22"/>
    <p:sldId id="270" r:id="rId23"/>
    <p:sldId id="271" r:id="rId24"/>
    <p:sldId id="269" r:id="rId25"/>
    <p:sldId id="264" r:id="rId26"/>
    <p:sldId id="266" r:id="rId27"/>
    <p:sldId id="262" r:id="rId28"/>
    <p:sldId id="295" r:id="rId29"/>
    <p:sldId id="294" r:id="rId30"/>
    <p:sldId id="293" r:id="rId31"/>
    <p:sldId id="292" r:id="rId32"/>
    <p:sldId id="291" r:id="rId33"/>
    <p:sldId id="290" r:id="rId34"/>
    <p:sldId id="289" r:id="rId35"/>
    <p:sldId id="305" r:id="rId36"/>
    <p:sldId id="304" r:id="rId37"/>
    <p:sldId id="303" r:id="rId38"/>
    <p:sldId id="302" r:id="rId39"/>
    <p:sldId id="301" r:id="rId40"/>
    <p:sldId id="300" r:id="rId41"/>
    <p:sldId id="317" r:id="rId42"/>
    <p:sldId id="319" r:id="rId43"/>
    <p:sldId id="320" r:id="rId44"/>
    <p:sldId id="323" r:id="rId45"/>
    <p:sldId id="322" r:id="rId46"/>
    <p:sldId id="321" r:id="rId47"/>
    <p:sldId id="329" r:id="rId48"/>
    <p:sldId id="328" r:id="rId49"/>
    <p:sldId id="327" r:id="rId50"/>
    <p:sldId id="325" r:id="rId51"/>
    <p:sldId id="326" r:id="rId52"/>
    <p:sldId id="298" r:id="rId53"/>
    <p:sldId id="297" r:id="rId54"/>
    <p:sldId id="288" r:id="rId55"/>
    <p:sldId id="287" r:id="rId56"/>
    <p:sldId id="308" r:id="rId57"/>
    <p:sldId id="312" r:id="rId58"/>
    <p:sldId id="309" r:id="rId59"/>
    <p:sldId id="311" r:id="rId60"/>
    <p:sldId id="307" r:id="rId61"/>
    <p:sldId id="310" r:id="rId62"/>
    <p:sldId id="306" r:id="rId63"/>
    <p:sldId id="316" r:id="rId64"/>
    <p:sldId id="315"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A8F6B0-72A4-4085-A695-97E894C732D3}" type="datetimeFigureOut">
              <a:rPr lang="en-US" smtClean="0"/>
              <a:pPr/>
              <a:t>4/23/2020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F972E5-6557-4BCF-A845-C258D8D79531}" type="slidenum">
              <a:rPr lang="en-US" smtClean="0"/>
              <a:pPr/>
              <a:t>‹#›</a:t>
            </a:fld>
            <a:endParaRPr lang="en-US"/>
          </a:p>
        </p:txBody>
      </p:sp>
    </p:spTree>
    <p:extLst>
      <p:ext uri="{BB962C8B-B14F-4D97-AF65-F5344CB8AC3E}">
        <p14:creationId xmlns="" xmlns:p14="http://schemas.microsoft.com/office/powerpoint/2010/main" val="2612309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CF7F40D-9F7E-4106-97ED-6FF24D6EA6E1}" type="datetime1">
              <a:rPr lang="en-US" smtClean="0"/>
              <a:t>4/23/2020</a:t>
            </a:fld>
            <a:endParaRPr lang="en-US"/>
          </a:p>
        </p:txBody>
      </p:sp>
      <p:sp>
        <p:nvSpPr>
          <p:cNvPr id="20" name="Footer Placeholder 19"/>
          <p:cNvSpPr>
            <a:spLocks noGrp="1"/>
          </p:cNvSpPr>
          <p:nvPr>
            <p:ph type="ftr" sz="quarter" idx="11"/>
          </p:nvPr>
        </p:nvSpPr>
        <p:spPr/>
        <p:txBody>
          <a:bodyPr/>
          <a:lstStyle>
            <a:extLst/>
          </a:lstStyle>
          <a:p>
            <a:r>
              <a:rPr lang="en-US" smtClean="0"/>
              <a:t>Prepared By: YT</a:t>
            </a:r>
            <a:endParaRPr lang="en-US"/>
          </a:p>
        </p:txBody>
      </p:sp>
      <p:sp>
        <p:nvSpPr>
          <p:cNvPr id="10" name="Slide Number Placeholder 9"/>
          <p:cNvSpPr>
            <a:spLocks noGrp="1"/>
          </p:cNvSpPr>
          <p:nvPr>
            <p:ph type="sldNum" sz="quarter" idx="12"/>
          </p:nvPr>
        </p:nvSpPr>
        <p:spPr/>
        <p:txBody>
          <a:bodyPr/>
          <a:lstStyle>
            <a:extLst/>
          </a:lstStyle>
          <a:p>
            <a:fld id="{16B243DA-A80A-4ED9-BEF0-8548F0DDAE70}"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plit orient="vert" dir="in"/>
    <p:sndAc>
      <p:stSnd>
        <p:snd r:embed="rId1" name="push.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6FF15F-9106-43F5-9BD4-8DC6CCF98DCF}" type="datetime1">
              <a:rPr lang="en-US" smtClean="0"/>
              <a:t>4/23/2020</a:t>
            </a:fld>
            <a:endParaRPr lang="en-US"/>
          </a:p>
        </p:txBody>
      </p:sp>
      <p:sp>
        <p:nvSpPr>
          <p:cNvPr id="5" name="Footer Placeholder 4"/>
          <p:cNvSpPr>
            <a:spLocks noGrp="1"/>
          </p:cNvSpPr>
          <p:nvPr>
            <p:ph type="ftr" sz="quarter" idx="11"/>
          </p:nvPr>
        </p:nvSpPr>
        <p:spPr/>
        <p:txBody>
          <a:bodyPr/>
          <a:lstStyle>
            <a:extLst/>
          </a:lstStyle>
          <a:p>
            <a:r>
              <a:rPr lang="en-US" smtClean="0"/>
              <a:t>Prepared By: YT</a:t>
            </a:r>
            <a:endParaRPr lang="en-US"/>
          </a:p>
        </p:txBody>
      </p:sp>
      <p:sp>
        <p:nvSpPr>
          <p:cNvPr id="6" name="Slide Number Placeholder 5"/>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72F50D-E1B3-49BD-88E5-C059A1A0A930}" type="datetime1">
              <a:rPr lang="en-US" smtClean="0"/>
              <a:t>4/23/2020</a:t>
            </a:fld>
            <a:endParaRPr lang="en-US"/>
          </a:p>
        </p:txBody>
      </p:sp>
      <p:sp>
        <p:nvSpPr>
          <p:cNvPr id="5" name="Footer Placeholder 4"/>
          <p:cNvSpPr>
            <a:spLocks noGrp="1"/>
          </p:cNvSpPr>
          <p:nvPr>
            <p:ph type="ftr" sz="quarter" idx="11"/>
          </p:nvPr>
        </p:nvSpPr>
        <p:spPr/>
        <p:txBody>
          <a:bodyPr/>
          <a:lstStyle>
            <a:extLst/>
          </a:lstStyle>
          <a:p>
            <a:r>
              <a:rPr lang="en-US" smtClean="0"/>
              <a:t>Prepared By: YT</a:t>
            </a:r>
            <a:endParaRPr lang="en-US"/>
          </a:p>
        </p:txBody>
      </p:sp>
      <p:sp>
        <p:nvSpPr>
          <p:cNvPr id="6" name="Slide Number Placeholder 5"/>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9DD265F-379F-4053-9BD2-8109E9A93CEC}" type="datetime1">
              <a:rPr lang="en-US" smtClean="0"/>
              <a:t>4/23/2020</a:t>
            </a:fld>
            <a:endParaRPr lang="en-US"/>
          </a:p>
        </p:txBody>
      </p:sp>
      <p:sp>
        <p:nvSpPr>
          <p:cNvPr id="5" name="Footer Placeholder 4"/>
          <p:cNvSpPr>
            <a:spLocks noGrp="1"/>
          </p:cNvSpPr>
          <p:nvPr>
            <p:ph type="ftr" sz="quarter" idx="11"/>
          </p:nvPr>
        </p:nvSpPr>
        <p:spPr/>
        <p:txBody>
          <a:bodyPr/>
          <a:lstStyle>
            <a:extLst/>
          </a:lstStyle>
          <a:p>
            <a:r>
              <a:rPr lang="en-US" smtClean="0"/>
              <a:t>Prepared By: YT</a:t>
            </a:r>
            <a:endParaRPr lang="en-US"/>
          </a:p>
        </p:txBody>
      </p:sp>
      <p:sp>
        <p:nvSpPr>
          <p:cNvPr id="6" name="Slide Number Placeholder 5"/>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F84CB3E-F6EC-4DE7-9BDD-3EE56AB4CA75}" type="datetime1">
              <a:rPr lang="en-US" smtClean="0"/>
              <a:t>4/23/2020</a:t>
            </a:fld>
            <a:endParaRPr lang="en-US"/>
          </a:p>
        </p:txBody>
      </p:sp>
      <p:sp>
        <p:nvSpPr>
          <p:cNvPr id="5" name="Footer Placeholder 4"/>
          <p:cNvSpPr>
            <a:spLocks noGrp="1"/>
          </p:cNvSpPr>
          <p:nvPr>
            <p:ph type="ftr" sz="quarter" idx="11"/>
          </p:nvPr>
        </p:nvSpPr>
        <p:spPr/>
        <p:txBody>
          <a:bodyPr/>
          <a:lstStyle>
            <a:extLst/>
          </a:lstStyle>
          <a:p>
            <a:r>
              <a:rPr lang="en-US" smtClean="0"/>
              <a:t>Prepared By: YT</a:t>
            </a:r>
            <a:endParaRPr lang="en-US"/>
          </a:p>
        </p:txBody>
      </p:sp>
      <p:sp>
        <p:nvSpPr>
          <p:cNvPr id="6" name="Slide Number Placeholder 5"/>
          <p:cNvSpPr>
            <a:spLocks noGrp="1"/>
          </p:cNvSpPr>
          <p:nvPr>
            <p:ph type="sldNum" sz="quarter" idx="12"/>
          </p:nvPr>
        </p:nvSpPr>
        <p:spPr/>
        <p:txBody>
          <a:bodyPr/>
          <a:lstStyle>
            <a:extLst/>
          </a:lstStyle>
          <a:p>
            <a:fld id="{16B243DA-A80A-4ED9-BEF0-8548F0DDAE70}"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plit orient="vert" dir="in"/>
    <p:sndAc>
      <p:stSnd>
        <p:snd r:embed="rId1" name="push.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821D55-E051-47DF-B3C3-65AFA8C31A0F}" type="datetime1">
              <a:rPr lang="en-US" smtClean="0"/>
              <a:t>4/23/2020</a:t>
            </a:fld>
            <a:endParaRPr lang="en-US"/>
          </a:p>
        </p:txBody>
      </p:sp>
      <p:sp>
        <p:nvSpPr>
          <p:cNvPr id="6" name="Footer Placeholder 5"/>
          <p:cNvSpPr>
            <a:spLocks noGrp="1"/>
          </p:cNvSpPr>
          <p:nvPr>
            <p:ph type="ftr" sz="quarter" idx="11"/>
          </p:nvPr>
        </p:nvSpPr>
        <p:spPr/>
        <p:txBody>
          <a:bodyPr/>
          <a:lstStyle>
            <a:extLst/>
          </a:lstStyle>
          <a:p>
            <a:r>
              <a:rPr lang="en-US" smtClean="0"/>
              <a:t>Prepared By: YT</a:t>
            </a:r>
            <a:endParaRPr lang="en-US"/>
          </a:p>
        </p:txBody>
      </p:sp>
      <p:sp>
        <p:nvSpPr>
          <p:cNvPr id="7" name="Slide Number Placeholder 6"/>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2B50075-D756-4619-A9F8-1B344C85B555}" type="datetime1">
              <a:rPr lang="en-US" smtClean="0"/>
              <a:t>4/23/2020</a:t>
            </a:fld>
            <a:endParaRPr lang="en-US"/>
          </a:p>
        </p:txBody>
      </p:sp>
      <p:sp>
        <p:nvSpPr>
          <p:cNvPr id="8" name="Footer Placeholder 7"/>
          <p:cNvSpPr>
            <a:spLocks noGrp="1"/>
          </p:cNvSpPr>
          <p:nvPr>
            <p:ph type="ftr" sz="quarter" idx="11"/>
          </p:nvPr>
        </p:nvSpPr>
        <p:spPr/>
        <p:txBody>
          <a:bodyPr/>
          <a:lstStyle>
            <a:extLst/>
          </a:lstStyle>
          <a:p>
            <a:r>
              <a:rPr lang="en-US" smtClean="0"/>
              <a:t>Prepared By: YT</a:t>
            </a:r>
            <a:endParaRPr lang="en-US"/>
          </a:p>
        </p:txBody>
      </p:sp>
      <p:sp>
        <p:nvSpPr>
          <p:cNvPr id="9" name="Slide Number Placeholder 8"/>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FF03A8D-94EF-4576-A3AF-908C7F6FEDDB}" type="datetime1">
              <a:rPr lang="en-US" smtClean="0"/>
              <a:t>4/23/2020</a:t>
            </a:fld>
            <a:endParaRPr lang="en-US"/>
          </a:p>
        </p:txBody>
      </p:sp>
      <p:sp>
        <p:nvSpPr>
          <p:cNvPr id="4" name="Footer Placeholder 3"/>
          <p:cNvSpPr>
            <a:spLocks noGrp="1"/>
          </p:cNvSpPr>
          <p:nvPr>
            <p:ph type="ftr" sz="quarter" idx="11"/>
          </p:nvPr>
        </p:nvSpPr>
        <p:spPr/>
        <p:txBody>
          <a:bodyPr/>
          <a:lstStyle>
            <a:extLst/>
          </a:lstStyle>
          <a:p>
            <a:r>
              <a:rPr lang="en-US" smtClean="0"/>
              <a:t>Prepared By: YT</a:t>
            </a:r>
            <a:endParaRPr lang="en-US"/>
          </a:p>
        </p:txBody>
      </p:sp>
      <p:sp>
        <p:nvSpPr>
          <p:cNvPr id="5" name="Slide Number Placeholder 4"/>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3921FC9-0764-4331-952E-8436EE5B3E57}" type="datetime1">
              <a:rPr lang="en-US" smtClean="0"/>
              <a:t>4/23/2020</a:t>
            </a:fld>
            <a:endParaRPr lang="en-US"/>
          </a:p>
        </p:txBody>
      </p:sp>
      <p:sp>
        <p:nvSpPr>
          <p:cNvPr id="3" name="Footer Placeholder 2"/>
          <p:cNvSpPr>
            <a:spLocks noGrp="1"/>
          </p:cNvSpPr>
          <p:nvPr>
            <p:ph type="ftr" sz="quarter" idx="11"/>
          </p:nvPr>
        </p:nvSpPr>
        <p:spPr/>
        <p:txBody>
          <a:bodyPr/>
          <a:lstStyle>
            <a:extLst/>
          </a:lstStyle>
          <a:p>
            <a:r>
              <a:rPr lang="en-US" smtClean="0"/>
              <a:t>Prepared By: YT</a:t>
            </a:r>
            <a:endParaRPr lang="en-US"/>
          </a:p>
        </p:txBody>
      </p:sp>
      <p:sp>
        <p:nvSpPr>
          <p:cNvPr id="4" name="Slide Number Placeholder 3"/>
          <p:cNvSpPr>
            <a:spLocks noGrp="1"/>
          </p:cNvSpPr>
          <p:nvPr>
            <p:ph type="sldNum" sz="quarter" idx="12"/>
          </p:nvPr>
        </p:nvSpPr>
        <p:spPr/>
        <p:txBody>
          <a:bodyPr/>
          <a:lstStyle>
            <a:extLst/>
          </a:lstStyle>
          <a:p>
            <a:fld id="{16B243DA-A80A-4ED9-BEF0-8548F0DDAE70}"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split orient="vert" dir="in"/>
    <p:sndAc>
      <p:stSnd>
        <p:snd r:embed="rId1" name="push.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8ADDEF5-32D0-4BAD-804C-045008EED4E4}" type="datetime1">
              <a:rPr lang="en-US" smtClean="0"/>
              <a:t>4/23/2020</a:t>
            </a:fld>
            <a:endParaRPr lang="en-US"/>
          </a:p>
        </p:txBody>
      </p:sp>
      <p:sp>
        <p:nvSpPr>
          <p:cNvPr id="6" name="Footer Placeholder 5"/>
          <p:cNvSpPr>
            <a:spLocks noGrp="1"/>
          </p:cNvSpPr>
          <p:nvPr>
            <p:ph type="ftr" sz="quarter" idx="11"/>
          </p:nvPr>
        </p:nvSpPr>
        <p:spPr/>
        <p:txBody>
          <a:bodyPr/>
          <a:lstStyle>
            <a:extLst/>
          </a:lstStyle>
          <a:p>
            <a:r>
              <a:rPr lang="en-US" smtClean="0"/>
              <a:t>Prepared By: YT</a:t>
            </a:r>
            <a:endParaRPr lang="en-US"/>
          </a:p>
        </p:txBody>
      </p:sp>
      <p:sp>
        <p:nvSpPr>
          <p:cNvPr id="7" name="Slide Number Placeholder 6"/>
          <p:cNvSpPr>
            <a:spLocks noGrp="1"/>
          </p:cNvSpPr>
          <p:nvPr>
            <p:ph type="sldNum" sz="quarter" idx="12"/>
          </p:nvPr>
        </p:nvSpPr>
        <p:spPr/>
        <p:txBody>
          <a:bodyPr/>
          <a:lstStyle>
            <a:extLst/>
          </a:lstStyle>
          <a:p>
            <a:fld id="{16B243DA-A80A-4ED9-BEF0-8548F0DDAE70}" type="slidenum">
              <a:rPr lang="en-US" smtClean="0"/>
              <a:pPr/>
              <a:t>‹#›</a:t>
            </a:fld>
            <a:endParaRPr lang="en-US"/>
          </a:p>
        </p:txBody>
      </p:sp>
    </p:spTree>
  </p:cSld>
  <p:clrMapOvr>
    <a:masterClrMapping/>
  </p:clrMapOvr>
  <p:transition>
    <p:split orient="vert" dir="in"/>
    <p:sndAc>
      <p:stSnd>
        <p:snd r:embed="rId1" name="push.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BC75932B-0C72-40C7-A7D6-17A308789FB4}" type="datetime1">
              <a:rPr lang="en-US" smtClean="0"/>
              <a:t>4/23/2020</a:t>
            </a:fld>
            <a:endParaRPr lang="en-US"/>
          </a:p>
        </p:txBody>
      </p:sp>
      <p:sp>
        <p:nvSpPr>
          <p:cNvPr id="6" name="Footer Placeholder 5"/>
          <p:cNvSpPr>
            <a:spLocks noGrp="1"/>
          </p:cNvSpPr>
          <p:nvPr>
            <p:ph type="ftr" sz="quarter" idx="11"/>
          </p:nvPr>
        </p:nvSpPr>
        <p:spPr/>
        <p:txBody>
          <a:bodyPr/>
          <a:lstStyle>
            <a:extLst/>
          </a:lstStyle>
          <a:p>
            <a:r>
              <a:rPr lang="en-US" smtClean="0"/>
              <a:t>Prepared By: YT</a:t>
            </a:r>
            <a:endParaRPr lang="en-US"/>
          </a:p>
        </p:txBody>
      </p:sp>
      <p:sp>
        <p:nvSpPr>
          <p:cNvPr id="7" name="Slide Number Placeholder 6"/>
          <p:cNvSpPr>
            <a:spLocks noGrp="1"/>
          </p:cNvSpPr>
          <p:nvPr>
            <p:ph type="sldNum" sz="quarter" idx="12"/>
          </p:nvPr>
        </p:nvSpPr>
        <p:spPr/>
        <p:txBody>
          <a:bodyPr/>
          <a:lstStyle>
            <a:extLst/>
          </a:lstStyle>
          <a:p>
            <a:fld id="{16B243DA-A80A-4ED9-BEF0-8548F0DDAE70}"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p:split orient="vert" dir="in"/>
    <p:sndAc>
      <p:stSnd>
        <p:snd r:embed="rId1" name="push.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1B90472-29B5-464F-8141-12064ABEE18E}" type="datetime1">
              <a:rPr lang="en-US" smtClean="0"/>
              <a:t>4/23/2020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Prepared By: YT</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6B243DA-A80A-4ED9-BEF0-8548F0DDAE70}"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split orient="vert" dir="in"/>
    <p:sndAc>
      <p:stSnd>
        <p:snd r:embed="rId13" name="push.wav"/>
      </p:stSnd>
    </p:sndAc>
  </p:transition>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133600"/>
            <a:ext cx="2057400" cy="685800"/>
          </a:xfrm>
        </p:spPr>
        <p:txBody>
          <a:bodyPr>
            <a:normAutofit/>
          </a:bodyPr>
          <a:lstStyle/>
          <a:p>
            <a:r>
              <a:rPr lang="en-US" sz="3200" b="1" dirty="0" smtClean="0"/>
              <a:t>U</a:t>
            </a:r>
            <a:r>
              <a:rPr sz="3200" b="1" smtClean="0"/>
              <a:t>nit- 4</a:t>
            </a:r>
            <a:endParaRPr lang="en-US" sz="3200" b="1" dirty="0"/>
          </a:p>
        </p:txBody>
      </p:sp>
      <p:sp>
        <p:nvSpPr>
          <p:cNvPr id="3" name="Subtitle 2"/>
          <p:cNvSpPr>
            <a:spLocks noGrp="1"/>
          </p:cNvSpPr>
          <p:nvPr>
            <p:ph type="subTitle" idx="1"/>
          </p:nvPr>
        </p:nvSpPr>
        <p:spPr>
          <a:xfrm>
            <a:off x="1447800" y="2819400"/>
            <a:ext cx="7406640" cy="914400"/>
          </a:xfrm>
        </p:spPr>
        <p:txBody>
          <a:bodyPr>
            <a:normAutofit/>
          </a:bodyPr>
          <a:lstStyle/>
          <a:p>
            <a:r>
              <a:rPr lang="en-US" sz="4400" b="1" dirty="0" smtClean="0"/>
              <a:t>KINDS OF INSURANCE </a:t>
            </a:r>
            <a:endParaRPr lang="en-US" sz="4400" b="1"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a:t>
            </a:fld>
            <a:endParaRPr lang="en-US"/>
          </a:p>
        </p:txBody>
      </p:sp>
      <p:sp>
        <p:nvSpPr>
          <p:cNvPr id="6"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2"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p:tgtEl>
                                          <p:spTgt spid="3">
                                            <p:txEl>
                                              <p:pRg st="0" end="0"/>
                                            </p:txEl>
                                          </p:spTgt>
                                        </p:tgtEl>
                                        <p:attrNameLst>
                                          <p:attrName>ppt_y</p:attrName>
                                        </p:attrNameLst>
                                      </p:cBhvr>
                                      <p:tavLst>
                                        <p:tav tm="0">
                                          <p:val>
                                            <p:strVal val="ppt_y"/>
                                          </p:val>
                                        </p:tav>
                                        <p:tav tm="100000">
                                          <p:val>
                                            <p:strVal val="1+ppt_h/2"/>
                                          </p:val>
                                        </p:tav>
                                      </p:tavLst>
                                    </p:anim>
                                    <p:set>
                                      <p:cBhvr>
                                        <p:cTn id="14"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Rectangle 4"/>
          <p:cNvSpPr/>
          <p:nvPr/>
        </p:nvSpPr>
        <p:spPr>
          <a:xfrm>
            <a:off x="990600" y="990598"/>
            <a:ext cx="8001000" cy="5909310"/>
          </a:xfrm>
          <a:prstGeom prst="rect">
            <a:avLst/>
          </a:prstGeom>
        </p:spPr>
        <p:txBody>
          <a:bodyPr wrap="square">
            <a:spAutoFit/>
          </a:bodyPr>
          <a:lstStyle/>
          <a:p>
            <a:pPr lvl="1" algn="just">
              <a:buFont typeface="Wingdings" pitchFamily="2" charset="2"/>
              <a:buChar char="q"/>
            </a:pPr>
            <a:r>
              <a:rPr lang="en-US" sz="2100" b="1" dirty="0" smtClean="0"/>
              <a:t>Reinsurance </a:t>
            </a:r>
          </a:p>
          <a:p>
            <a:pPr algn="just"/>
            <a:r>
              <a:rPr lang="en-US" sz="2100" dirty="0" smtClean="0"/>
              <a:t>	It is a process by which an insurer transfers a part of his risk 	on a particular insurance by insuring it with another insurer 	or other insurers. It means insuring against by the insurer of 	a risk already insured. It is a contract between two insurers 	and the original contract or the insurer of a risk already 	insured. It is a contract between two insurers and the 	original contract or the insured is not at all affected by it. In 	this case there are two contracts on the same subject 	matter. These are;</a:t>
            </a:r>
          </a:p>
          <a:p>
            <a:pPr lvl="0" algn="just"/>
            <a:r>
              <a:rPr lang="en-US" sz="2100" dirty="0" smtClean="0"/>
              <a:t>	The contract between the original insurer or direct insurer 	and the owner of the subject matter or the original insured.</a:t>
            </a:r>
          </a:p>
          <a:p>
            <a:pPr lvl="0" algn="just"/>
            <a:r>
              <a:rPr lang="en-US" sz="2100" dirty="0" smtClean="0"/>
              <a:t>	The contract between the original insurer (re- insured, 	ceding company or principal insurer) and the reinsures 	(guaranteeing company).</a:t>
            </a:r>
          </a:p>
          <a:p>
            <a:pPr algn="just"/>
            <a:r>
              <a:rPr lang="en-US" sz="2100" dirty="0" smtClean="0"/>
              <a:t>	In the event of loss, the original insurer collects the insured 	some from the re- insurer and then settles the less value in 	full to the original insured.</a:t>
            </a:r>
            <a:endParaRPr lang="en-US" sz="21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10</a:t>
            </a:fld>
            <a:endParaRPr lang="en-US"/>
          </a:p>
        </p:txBody>
      </p:sp>
      <p:sp>
        <p:nvSpPr>
          <p:cNvPr id="8" name="Footer Placeholder 3"/>
          <p:cNvSpPr>
            <a:spLocks noGrp="1"/>
          </p:cNvSpPr>
          <p:nvPr>
            <p:ph type="ftr" sz="quarter" idx="11"/>
          </p:nvPr>
        </p:nvSpPr>
        <p:spPr>
          <a:xfrm>
            <a:off x="5715000" y="6400800"/>
            <a:ext cx="2895600" cy="381000"/>
          </a:xfrm>
        </p:spPr>
        <p:txBody>
          <a:bodyPr/>
          <a:lstStyle/>
          <a:p>
            <a:r>
              <a:rPr lang="en-US" b="1" smtClean="0"/>
              <a:t>Prepared By: YT</a:t>
            </a:r>
            <a:endParaRPr lang="en-US" b="1"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48260"/>
            <a:ext cx="8109680" cy="6019800"/>
          </a:xfrm>
        </p:spPr>
        <p:txBody>
          <a:bodyPr>
            <a:noAutofit/>
          </a:bodyPr>
          <a:lstStyle/>
          <a:p>
            <a:pPr algn="just">
              <a:buNone/>
            </a:pPr>
            <a:r>
              <a:rPr lang="en-US" sz="2200" dirty="0" smtClean="0"/>
              <a:t>	The major differences of double insurance and re-insurance are</a:t>
            </a:r>
          </a:p>
          <a:p>
            <a:pPr marL="859536" lvl="1" indent="-457200" algn="just">
              <a:buFont typeface="+mj-lt"/>
              <a:buAutoNum type="arabicPeriod"/>
            </a:pPr>
            <a:r>
              <a:rPr lang="en-US" sz="2000" dirty="0" smtClean="0"/>
              <a:t>The reinsurance business is entered into by the original insurer with other insurers. But in double insurance the insured gets the same subject matter insured with more than one insurer or under more that one policy with in the same insurer.</a:t>
            </a:r>
          </a:p>
          <a:p>
            <a:pPr marL="859536" lvl="1" indent="-457200" algn="just">
              <a:buFont typeface="+mj-lt"/>
              <a:buAutoNum type="arabicPeriod"/>
            </a:pPr>
            <a:r>
              <a:rPr lang="en-US" sz="2000" dirty="0" smtClean="0"/>
              <a:t>In double insurance the insured can claim only his actual loss from each of the insurers up to the amount insured with them. But in re-insurance the insured cannot claim any part of his loss from the insurer.</a:t>
            </a:r>
          </a:p>
          <a:p>
            <a:pPr algn="just">
              <a:buNone/>
            </a:pPr>
            <a:r>
              <a:rPr lang="en-US" sz="2200" b="1" dirty="0" smtClean="0"/>
              <a:t>5. Over-insurance Vs Under-insurance</a:t>
            </a:r>
          </a:p>
          <a:p>
            <a:pPr algn="just">
              <a:buNone/>
            </a:pPr>
            <a:r>
              <a:rPr lang="en-US" sz="2200" dirty="0" smtClean="0"/>
              <a:t>	</a:t>
            </a:r>
            <a:r>
              <a:rPr lang="en-US" sz="2000" dirty="0" smtClean="0"/>
              <a:t>When the insurance is taken for more than the value of the property under one or more policies, it amounts to over- insurance, where as when insurance is purchase for values less than the value of the property, it amounts to under insurance. Over insurance is not advantageous because only the actual loss subject to the value of the property is claimed from the insurer when the risk occurs.</a:t>
            </a:r>
          </a:p>
          <a:p>
            <a:pPr algn="just"/>
            <a:endParaRPr lang="en-US" sz="2200" dirty="0"/>
          </a:p>
        </p:txBody>
      </p:sp>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11</a:t>
            </a:fld>
            <a:endParaRPr lang="en-US"/>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4.3 Life Insurance </a:t>
            </a:r>
            <a:endParaRPr lang="en-US" sz="3200" dirty="0"/>
          </a:p>
        </p:txBody>
      </p:sp>
      <p:sp>
        <p:nvSpPr>
          <p:cNvPr id="5" name="Content Placeholder 2"/>
          <p:cNvSpPr>
            <a:spLocks noGrp="1"/>
          </p:cNvSpPr>
          <p:nvPr>
            <p:ph idx="1"/>
          </p:nvPr>
        </p:nvSpPr>
        <p:spPr>
          <a:xfrm>
            <a:off x="885670" y="914400"/>
            <a:ext cx="8153400" cy="4191000"/>
          </a:xfrm>
        </p:spPr>
        <p:txBody>
          <a:bodyPr>
            <a:noAutofit/>
          </a:bodyPr>
          <a:lstStyle/>
          <a:p>
            <a:pPr algn="just"/>
            <a:r>
              <a:rPr lang="en-US" sz="2400" dirty="0" smtClean="0"/>
              <a:t>Life insurance is one of the most common form of insurance. It has gained greater acceptance all over the world. Following the liberalization of the economy of the country in 1993, private insurance companies has emerged in Ethiopia; this is encouraged and motivated the society to use life insurance policies.</a:t>
            </a:r>
          </a:p>
          <a:p>
            <a:pPr algn="just"/>
            <a:r>
              <a:rPr lang="en-US" sz="2400" dirty="0" smtClean="0"/>
              <a:t>The main purpose of life insurance is financial protection of the dependents of the insured and saving for an old age, to cover personal loan and tuition fees for education expense.</a:t>
            </a: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12</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5670" y="779490"/>
            <a:ext cx="8153400" cy="5773710"/>
          </a:xfrm>
        </p:spPr>
        <p:txBody>
          <a:bodyPr>
            <a:noAutofit/>
          </a:bodyPr>
          <a:lstStyle/>
          <a:p>
            <a:pPr algn="just">
              <a:buNone/>
            </a:pPr>
            <a:r>
              <a:rPr lang="en-US" sz="2800" b="1" dirty="0" smtClean="0"/>
              <a:t>4.3.1 Definition</a:t>
            </a:r>
          </a:p>
          <a:p>
            <a:pPr algn="just"/>
            <a:r>
              <a:rPr lang="en-US" sz="2400" dirty="0" smtClean="0"/>
              <a:t>Commercial code of Ethiopia defines life insurance as a contract by which the insurer, for a certain sum of money or premium proportioned to the age, health, profession, and other circumstances of the person whose life is insured engages that, if such person shall die with in the period limited in the policy, the insurer will pay according to the terms specified there of, to the person in whose favor such policies are granted.</a:t>
            </a:r>
          </a:p>
          <a:p>
            <a:pPr algn="just"/>
            <a:r>
              <a:rPr lang="en-US" sz="2400" dirty="0" smtClean="0"/>
              <a:t>From this definition we can consider the following important features of life insurance.</a:t>
            </a:r>
          </a:p>
          <a:p>
            <a:pPr algn="just">
              <a:buNone/>
            </a:pPr>
            <a:r>
              <a:rPr lang="en-US" sz="2400" dirty="0" smtClean="0"/>
              <a:t>	1. 	Life insurance, like other insurances, is a contract 	between 	the insurer the insured whose life is 	insured or some one who has an insurable interest.</a:t>
            </a:r>
          </a:p>
          <a:p>
            <a:pPr algn="just">
              <a:buNone/>
            </a:pPr>
            <a:endParaRPr lang="en-US" sz="2400" dirty="0"/>
          </a:p>
        </p:txBody>
      </p:sp>
      <p:sp>
        <p:nvSpPr>
          <p:cNvPr id="4"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13</a:t>
            </a:fld>
            <a:endParaRPr lang="en-US"/>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5" name="Content Placeholder 2"/>
          <p:cNvSpPr>
            <a:spLocks noGrp="1"/>
          </p:cNvSpPr>
          <p:nvPr>
            <p:ph idx="1"/>
          </p:nvPr>
        </p:nvSpPr>
        <p:spPr>
          <a:xfrm>
            <a:off x="885670" y="779490"/>
            <a:ext cx="8153400" cy="5773710"/>
          </a:xfrm>
        </p:spPr>
        <p:txBody>
          <a:bodyPr>
            <a:noAutofit/>
          </a:bodyPr>
          <a:lstStyle/>
          <a:p>
            <a:pPr algn="just">
              <a:buNone/>
            </a:pPr>
            <a:r>
              <a:rPr lang="en-US" sz="2400" dirty="0" smtClean="0"/>
              <a:t>2. Its purpose is financial protection of the dependents of the insured with financial compensation amounting the sum assured if the insured die while the policy is in force. Of course, life insurance may also be engaged in encouraging savings to accumulate an educational fund that could be used to pay tuition fees for children when they join higher education, and to settle an outstanding balance of a debt.</a:t>
            </a:r>
          </a:p>
          <a:p>
            <a:pPr lvl="0" algn="just">
              <a:buNone/>
            </a:pPr>
            <a:r>
              <a:rPr lang="en-US" sz="2400" dirty="0" smtClean="0"/>
              <a:t>3. The insurance charges premium based on age, sex, health condition, occupation and other criteria.</a:t>
            </a:r>
          </a:p>
          <a:p>
            <a:pPr lvl="0" algn="just">
              <a:buNone/>
            </a:pPr>
            <a:r>
              <a:rPr lang="en-US" sz="2400" dirty="0" smtClean="0"/>
              <a:t>4. Life insurance policy gives protection against special types of risks i.e., death whose occurrence is certain. The uncertainty is related to the causes and time of death.</a:t>
            </a:r>
          </a:p>
          <a:p>
            <a:pPr lvl="0" algn="just">
              <a:buNone/>
            </a:pPr>
            <a:r>
              <a:rPr lang="en-US" sz="2400" dirty="0" smtClean="0"/>
              <a:t>5. The benefit, financial compensation up on death is determined in advance based on the decision made by the insured and reasonableness of the premium.</a:t>
            </a: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14</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ox(in)">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5" name="Content Placeholder 2"/>
          <p:cNvSpPr>
            <a:spLocks noGrp="1"/>
          </p:cNvSpPr>
          <p:nvPr>
            <p:ph idx="1"/>
          </p:nvPr>
        </p:nvSpPr>
        <p:spPr>
          <a:xfrm>
            <a:off x="885670" y="1066800"/>
            <a:ext cx="8153400" cy="5486400"/>
          </a:xfrm>
        </p:spPr>
        <p:txBody>
          <a:bodyPr>
            <a:noAutofit/>
          </a:bodyPr>
          <a:lstStyle/>
          <a:p>
            <a:pPr lvl="0" algn="just">
              <a:buNone/>
            </a:pPr>
            <a:r>
              <a:rPr lang="en-US" sz="2400" dirty="0" smtClean="0"/>
              <a:t>6. The insured and policy owner may be different. For example, an individual may insurance the life of another person, if, he/she has a financial interest.</a:t>
            </a:r>
          </a:p>
          <a:p>
            <a:pPr lvl="0" algn="just">
              <a:buNone/>
            </a:pPr>
            <a:r>
              <a:rPr lang="en-US" sz="2400" dirty="0" smtClean="0"/>
              <a:t>7. Life insurance is not strictly a contract of indemnity. Because life is priceless. For this reason, if the insured buys more than one policy all of the insurance companies will indemnify fully.</a:t>
            </a:r>
          </a:p>
          <a:p>
            <a:pPr lvl="0" algn="just">
              <a:buNone/>
            </a:pPr>
            <a:r>
              <a:rPr lang="en-US" sz="2400" dirty="0" smtClean="0"/>
              <a:t>8. The probability of claim for compensation increases with the passage of time due to insured s deteriorating health conditions as they grow old. </a:t>
            </a: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15</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ox(i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7866888" cy="5638800"/>
          </a:xfrm>
        </p:spPr>
        <p:txBody>
          <a:bodyPr>
            <a:noAutofit/>
          </a:bodyPr>
          <a:lstStyle/>
          <a:p>
            <a:pPr algn="just">
              <a:buNone/>
            </a:pPr>
            <a:r>
              <a:rPr lang="en-US" sz="2800" b="1" dirty="0" smtClean="0"/>
              <a:t>4.3.2. Kinds of life insurance policies</a:t>
            </a:r>
          </a:p>
          <a:p>
            <a:pPr algn="just"/>
            <a:r>
              <a:rPr lang="en-US" sz="2200" dirty="0" smtClean="0"/>
              <a:t>According to the duration. Life insurance policies may be of the following kinds.</a:t>
            </a:r>
          </a:p>
          <a:p>
            <a:pPr lvl="0" algn="just">
              <a:buNone/>
            </a:pPr>
            <a:r>
              <a:rPr lang="en-US" sz="2200" b="1" dirty="0" smtClean="0"/>
              <a:t>	</a:t>
            </a:r>
            <a:r>
              <a:rPr lang="en-US" sz="2200" b="1" u="sng" dirty="0" smtClean="0"/>
              <a:t>1.  Whole- Life Policies/Contracts</a:t>
            </a:r>
          </a:p>
          <a:p>
            <a:pPr lvl="1" algn="just">
              <a:buFont typeface="Wingdings" pitchFamily="2" charset="2"/>
              <a:buChar char="q"/>
            </a:pPr>
            <a:r>
              <a:rPr lang="en-US" sz="1800" dirty="0" smtClean="0"/>
              <a:t> </a:t>
            </a:r>
            <a:r>
              <a:rPr lang="en-US" sz="2200" dirty="0" smtClean="0"/>
              <a:t>This policy provides financial protection to the dependents of insured up on the event of his death. The policy will mature for payment only on the death of the assured or as an exception on the death of his attaining 100 years of age. In other words, the insured can. pay premium as long as he/she lives or payment of premium may be made for a specified number of years such as up to retirement date.</a:t>
            </a:r>
          </a:p>
          <a:p>
            <a:pPr lvl="1" algn="just">
              <a:buFont typeface="Wingdings" pitchFamily="2" charset="2"/>
              <a:buChar char="q"/>
            </a:pPr>
            <a:r>
              <a:rPr lang="en-US" sz="2200" dirty="0" smtClean="0"/>
              <a:t>Whole life policy provides permanent protection to the insured s dependants in the event of death and it also allows for the accumulation of savings over the life of the insured.</a:t>
            </a:r>
            <a:endParaRPr lang="en-US" sz="2200" dirty="0"/>
          </a:p>
        </p:txBody>
      </p:sp>
      <p:sp>
        <p:nvSpPr>
          <p:cNvPr id="4"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8" name="Slide Number Placeholder 7"/>
          <p:cNvSpPr>
            <a:spLocks noGrp="1"/>
          </p:cNvSpPr>
          <p:nvPr>
            <p:ph type="sldNum" sz="quarter" idx="12"/>
          </p:nvPr>
        </p:nvSpPr>
        <p:spPr/>
        <p:txBody>
          <a:bodyPr/>
          <a:lstStyle/>
          <a:p>
            <a:fld id="{16B243DA-A80A-4ED9-BEF0-8548F0DDAE70}" type="slidenum">
              <a:rPr lang="en-US" smtClean="0"/>
              <a:pPr/>
              <a:t>16</a:t>
            </a:fld>
            <a:endParaRPr lang="en-US"/>
          </a:p>
        </p:txBody>
      </p:sp>
      <p:sp>
        <p:nvSpPr>
          <p:cNvPr id="6"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8200"/>
            <a:ext cx="7848600" cy="6019800"/>
          </a:xfrm>
        </p:spPr>
        <p:txBody>
          <a:bodyPr>
            <a:noAutofit/>
          </a:bodyPr>
          <a:lstStyle/>
          <a:p>
            <a:pPr algn="just">
              <a:buNone/>
            </a:pPr>
            <a:r>
              <a:rPr lang="en-US" sz="1800" b="1" dirty="0" smtClean="0"/>
              <a:t>A. Ordinary whole life policy</a:t>
            </a:r>
          </a:p>
          <a:p>
            <a:pPr algn="just"/>
            <a:r>
              <a:rPr lang="en-US" sz="1800" dirty="0" smtClean="0"/>
              <a:t>Under ordinary whole life policy, also known as straight life insurance, the same amount of premium is to be paid at a regular interval, usually annually until the death of the assured or until the achievement of the specified age limit i.e., 100 years. This policy provides life time or permanent protection at a lower cost/premium.</a:t>
            </a:r>
          </a:p>
          <a:p>
            <a:pPr algn="just">
              <a:buNone/>
            </a:pPr>
            <a:r>
              <a:rPr lang="en-US" sz="1800" b="1" dirty="0" smtClean="0"/>
              <a:t>B. Limited – payment whole life insurance </a:t>
            </a:r>
          </a:p>
          <a:p>
            <a:pPr algn="just"/>
            <a:r>
              <a:rPr lang="en-US" sz="1800" dirty="0" smtClean="0"/>
              <a:t>Under the limited payment whole- life policy the premiums are paid for a limited or selected period of time, which is determined in advance (say 10, 15, 30 years or up to the retirement age of the insured). But the policy will mature for payment only on the death of the assured. That means, after the expiration of the specified period, the policy is said to be paid up and no more premium payment is required to keep the policy in force until the death of the insured.</a:t>
            </a:r>
          </a:p>
          <a:p>
            <a:pPr algn="just"/>
            <a:r>
              <a:rPr lang="en-US" sz="1800" dirty="0" smtClean="0"/>
              <a:t>Limited payment life insurance is desirable when new intends to stop premium payments after reaching a given age level, usually up on retirement, but wants to keep the policy in force until his/her death. </a:t>
            </a:r>
          </a:p>
          <a:p>
            <a:pPr algn="just"/>
            <a:r>
              <a:rPr lang="en-US" sz="1800" dirty="0" smtClean="0"/>
              <a:t>The insured pays a higher premium than he would be required on ordinary life plan .because premium is paid only for a limited number of years in the limited pay insurance plan.</a:t>
            </a:r>
          </a:p>
          <a:p>
            <a:pPr algn="just"/>
            <a:endParaRPr lang="en-US" sz="18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17</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762000"/>
            <a:ext cx="7924800" cy="5715000"/>
          </a:xfrm>
        </p:spPr>
        <p:txBody>
          <a:bodyPr>
            <a:normAutofit fontScale="70000" lnSpcReduction="20000"/>
          </a:bodyPr>
          <a:lstStyle/>
          <a:p>
            <a:pPr algn="just">
              <a:buNone/>
            </a:pPr>
            <a:r>
              <a:rPr lang="en-US" b="1" dirty="0" smtClean="0"/>
              <a:t>C. Single- payment whole life policy</a:t>
            </a:r>
          </a:p>
          <a:p>
            <a:pPr algn="just"/>
            <a:r>
              <a:rPr lang="en-US" dirty="0" smtClean="0"/>
              <a:t>In this policy premium is paid in a single installment at the purchase of the whole life insurance. This mode of payment is not preferred by most buyers.</a:t>
            </a:r>
          </a:p>
          <a:p>
            <a:pPr algn="just"/>
            <a:r>
              <a:rPr lang="en-US" dirty="0" smtClean="0"/>
              <a:t>Both the premium payments have the same goal. They reach at the same destination. However .the straight pay is better for the insured if the person dies early because she/he pay smaller amount as compared to the other two modes of payment. On the other hand, if the person terminates the contract, the single pay provide a higher cash value.</a:t>
            </a:r>
          </a:p>
          <a:p>
            <a:pPr lvl="0" algn="just">
              <a:buNone/>
            </a:pPr>
            <a:r>
              <a:rPr lang="en-US" sz="4000" b="1" u="sng" dirty="0" smtClean="0"/>
              <a:t>2. Term Insurance </a:t>
            </a:r>
          </a:p>
          <a:p>
            <a:pPr algn="just"/>
            <a:r>
              <a:rPr lang="en-US" dirty="0" smtClean="0"/>
              <a:t>The term – insurance is issued to provide death benefit to the beneficiary if the insured dies with in the specified time period stated in the policy. This police matures for payment only on the death of the insured with in the term period, but if he/she survives the policy will expire and nothing is payable to the insured. The policy provides only temporary protection and has no saving element another important feature of this policy is that since it is relatively low.</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Prepared By: YT</a:t>
            </a:r>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927300" cy="5562600"/>
          </a:xfrm>
        </p:spPr>
        <p:txBody>
          <a:bodyPr>
            <a:normAutofit/>
          </a:bodyPr>
          <a:lstStyle/>
          <a:p>
            <a:pPr algn="just"/>
            <a:r>
              <a:rPr lang="en-US" sz="2400" dirty="0" smtClean="0"/>
              <a:t>Term policy is issued for short term ranging from few months to a specified number of years such as 10 years, 15 years, 20 years etc.</a:t>
            </a:r>
          </a:p>
          <a:p>
            <a:pPr algn="just"/>
            <a:r>
              <a:rPr lang="en-US" sz="2400" dirty="0" smtClean="0"/>
              <a:t>This insurance also often used when maximum coverage is desired at a minimum premium payment. The following are the different types of term insurance policies.</a:t>
            </a:r>
          </a:p>
          <a:p>
            <a:pPr lvl="0" algn="just">
              <a:buNone/>
            </a:pPr>
            <a:r>
              <a:rPr lang="en-US" sz="2400" dirty="0" smtClean="0"/>
              <a:t>	</a:t>
            </a:r>
            <a:r>
              <a:rPr lang="en-US" sz="2400" b="1" dirty="0" smtClean="0"/>
              <a:t>i. Level term policy</a:t>
            </a:r>
          </a:p>
          <a:p>
            <a:pPr algn="just"/>
            <a:r>
              <a:rPr lang="en-US" sz="2400" dirty="0" smtClean="0"/>
              <a:t>The policy provides a constant sum assured (amount of money payable in the event of death) though out the term of the policy. For example, under a 20 year term policy of br. 50000, the amount of payment / compensation to the insured s beneficiaries will be birr50000 if the insured dies at anytime during the term of the policy.</a:t>
            </a:r>
          </a:p>
          <a:p>
            <a:pPr algn="just"/>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19</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487362"/>
          </a:xfrm>
        </p:spPr>
        <p:txBody>
          <a:bodyPr>
            <a:noAutofit/>
          </a:bodyPr>
          <a:lstStyle/>
          <a:p>
            <a:r>
              <a:rPr lang="en-US" sz="3200" dirty="0" smtClean="0"/>
              <a:t>4.1 Introduction</a:t>
            </a:r>
            <a:endParaRPr lang="en-US" sz="3200" dirty="0"/>
          </a:p>
        </p:txBody>
      </p:sp>
      <p:sp>
        <p:nvSpPr>
          <p:cNvPr id="3" name="Content Placeholder 2"/>
          <p:cNvSpPr>
            <a:spLocks noGrp="1"/>
          </p:cNvSpPr>
          <p:nvPr>
            <p:ph idx="1"/>
          </p:nvPr>
        </p:nvSpPr>
        <p:spPr>
          <a:xfrm>
            <a:off x="1053060" y="990600"/>
            <a:ext cx="7709940" cy="4724400"/>
          </a:xfrm>
        </p:spPr>
        <p:txBody>
          <a:bodyPr>
            <a:noAutofit/>
          </a:bodyPr>
          <a:lstStyle/>
          <a:p>
            <a:pPr lvl="1" algn="just">
              <a:buNone/>
            </a:pPr>
            <a:r>
              <a:rPr lang="en-US" sz="2400" dirty="0" smtClean="0"/>
              <a:t>	As it is discussed in the previous units, there are large numbers of risks that surround our day- to-day life or our business operation. Among these only few have got insurance coverage. The diversified nature of the insurable risks also demands different provisions and conditions, resulting in large number of insurance contracts or policies. In this unit, we will discuss the different type of insurance contracts (property and life) how ever; more time will be devoted in the discussing life insurance contract, its features and provisions and condition that apply to it.</a:t>
            </a:r>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a:t>
            </a:fld>
            <a:endParaRPr lang="en-US"/>
          </a:p>
        </p:txBody>
      </p:sp>
      <p:sp>
        <p:nvSpPr>
          <p:cNvPr id="6"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1"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8001798" cy="5650040"/>
          </a:xfrm>
        </p:spPr>
        <p:txBody>
          <a:bodyPr>
            <a:normAutofit fontScale="62500" lnSpcReduction="20000"/>
          </a:bodyPr>
          <a:lstStyle/>
          <a:p>
            <a:pPr lvl="0" algn="just">
              <a:buNone/>
            </a:pPr>
            <a:r>
              <a:rPr lang="en-US" b="1" dirty="0" smtClean="0"/>
              <a:t>ii. Decreasing (or diminishing) Term policy</a:t>
            </a:r>
          </a:p>
          <a:p>
            <a:pPr algn="just"/>
            <a:r>
              <a:rPr lang="en-US" dirty="0" smtClean="0"/>
              <a:t> In this policy the amount of claims to be paid to the insured decreases periodically. These policies are usually issued to borrowers of money and the amount of the policy payable at the end of each year is automatically reduced and is equal to the outstanding loan which will be paid if the insured dies before the end of the term. This is also known as mortgage- Redemption Policy.</a:t>
            </a:r>
          </a:p>
          <a:p>
            <a:pPr algn="just"/>
            <a:r>
              <a:rPr lang="en-US" dirty="0" smtClean="0"/>
              <a:t>These types of policies provide financial protection to the policy holder (creditors) and the dependents of the debtor who are supposed to cover the debt otherwise. Premiums for such type of policies are paid at the beginning of the policy.</a:t>
            </a:r>
          </a:p>
          <a:p>
            <a:pPr algn="just">
              <a:buNone/>
            </a:pPr>
            <a:r>
              <a:rPr lang="en-US" dirty="0" smtClean="0"/>
              <a:t>The following are types of decreasing term policies </a:t>
            </a:r>
          </a:p>
          <a:p>
            <a:pPr algn="just">
              <a:buNone/>
            </a:pPr>
            <a:r>
              <a:rPr lang="en-US" b="1" dirty="0" smtClean="0"/>
              <a:t>	A. Mortgage Protection Insurance</a:t>
            </a:r>
          </a:p>
          <a:p>
            <a:pPr algn="just"/>
            <a:r>
              <a:rPr lang="en-US" dirty="0" smtClean="0"/>
              <a:t>Mortgage protection insurance is issued in connection with real estate loans made by banks. It gives financial protection to the creditor and the dependents of the debtor of the outstanding mortgage loans in the event of accidental death of the debtor. Since a mortgage loan is paid on an installment basis, the outstanding loan decrease over time. As a result the sum assured decreases and finally becomes zero. This is why it is called decreasing term insurance </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Prepared By: YT</a:t>
            </a:r>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79080" cy="5638800"/>
          </a:xfrm>
        </p:spPr>
        <p:txBody>
          <a:bodyPr>
            <a:normAutofit fontScale="85000" lnSpcReduction="20000"/>
          </a:bodyPr>
          <a:lstStyle/>
          <a:p>
            <a:pPr algn="just">
              <a:buNone/>
            </a:pPr>
            <a:r>
              <a:rPr lang="en-US" dirty="0" smtClean="0"/>
              <a:t>	</a:t>
            </a:r>
            <a:r>
              <a:rPr lang="en-US" b="1" dirty="0" smtClean="0"/>
              <a:t>B. Credit life insurance </a:t>
            </a:r>
          </a:p>
          <a:p>
            <a:pPr lvl="1" algn="just"/>
            <a:r>
              <a:rPr lang="en-US" dirty="0" smtClean="0"/>
              <a:t>Credit life insurance is issued to give protection to a lender/borrower s dependent of the unpaid balance of a credit transaction if the borrower s dies before setting the unpaid balance of his debt.</a:t>
            </a:r>
          </a:p>
          <a:p>
            <a:pPr algn="just">
              <a:buNone/>
            </a:pPr>
            <a:r>
              <a:rPr lang="en-US" b="1" dirty="0" smtClean="0"/>
              <a:t>	C. Credit Cooperative insurance </a:t>
            </a:r>
          </a:p>
          <a:p>
            <a:pPr lvl="1" algn="just"/>
            <a:r>
              <a:rPr lang="en-US" dirty="0" smtClean="0"/>
              <a:t>This policy is issued to protect savings and credit associations from facing a financial losses on the loans they provide to their members, due to death before setting his/her debt.</a:t>
            </a:r>
          </a:p>
          <a:p>
            <a:pPr lvl="0" algn="just">
              <a:buNone/>
            </a:pPr>
            <a:r>
              <a:rPr lang="en-US" b="1" dirty="0" smtClean="0"/>
              <a:t>iii. Renewal (Renewable) Term policy</a:t>
            </a:r>
          </a:p>
          <a:p>
            <a:pPr lvl="1" algn="just"/>
            <a:r>
              <a:rPr lang="en-US" dirty="0" smtClean="0"/>
              <a:t>This is a term policy that can be renewed after the expiry of the term with out medical examination but at a different rate of premium applicable to the age level reached at the time of renewal .for instance, a one year term policies require renewal every year. Similarly, a10 year term policy may be renewed up on its maturity. </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21</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a:xfrm>
            <a:off x="5715000" y="6477000"/>
            <a:ext cx="2895600" cy="304800"/>
          </a:xfrm>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895618" cy="5562600"/>
          </a:xfrm>
        </p:spPr>
        <p:txBody>
          <a:bodyPr>
            <a:noAutofit/>
          </a:bodyPr>
          <a:lstStyle/>
          <a:p>
            <a:pPr lvl="0" algn="just">
              <a:buNone/>
            </a:pPr>
            <a:r>
              <a:rPr lang="en-US" sz="2000" b="1" dirty="0" smtClean="0"/>
              <a:t>iv. Convertible Term Policy</a:t>
            </a:r>
          </a:p>
          <a:p>
            <a:pPr algn="just"/>
            <a:r>
              <a:rPr lang="en-US" sz="2000" dirty="0" smtClean="0"/>
              <a:t>Under the convertible term policy an option is available to the insured to convert it into whole life or endowment life police with out going in for new medical examination .however, the premium may be adjusted either at the attained age at the time of conversion of the term policy or using the initial policy issued.</a:t>
            </a:r>
          </a:p>
          <a:p>
            <a:pPr algn="just"/>
            <a:r>
              <a:rPr lang="en-US" sz="2000" dirty="0" smtClean="0"/>
              <a:t>To make the conversation process simple, the following requirements are to be met up on conversation.</a:t>
            </a:r>
          </a:p>
          <a:p>
            <a:pPr marL="813816" lvl="1" indent="-457200" algn="just">
              <a:buFont typeface="+mj-lt"/>
              <a:buAutoNum type="arabicPeriod"/>
            </a:pPr>
            <a:r>
              <a:rPr lang="en-US" sz="2000" dirty="0" smtClean="0"/>
              <a:t>There will not an increase or decrease in the sum assured.</a:t>
            </a:r>
          </a:p>
          <a:p>
            <a:pPr marL="813816" lvl="1" indent="-457200" algn="just">
              <a:buFont typeface="+mj-lt"/>
              <a:buAutoNum type="arabicPeriod"/>
            </a:pPr>
            <a:r>
              <a:rPr lang="en-US" sz="2000" dirty="0" smtClean="0"/>
              <a:t>Conversion will have to be made with in a specified period, usually before the maturity date of the term policy.</a:t>
            </a:r>
          </a:p>
          <a:p>
            <a:pPr algn="just">
              <a:buNone/>
            </a:pPr>
            <a:r>
              <a:rPr lang="en-US" sz="2000" b="1" dirty="0" smtClean="0"/>
              <a:t>v. Non- convertible term policy</a:t>
            </a:r>
          </a:p>
          <a:p>
            <a:pPr algn="just"/>
            <a:r>
              <a:rPr lang="en-US" sz="2000" dirty="0" smtClean="0"/>
              <a:t>Under this non- convertible term policy an option is not available to the assured to convert into other forms of life insurance contracts. The police expire up on maturity. However, it gives the policy holder the option to renew it up on expiration.</a:t>
            </a:r>
          </a:p>
          <a:p>
            <a:pPr algn="just"/>
            <a:endParaRPr lang="en-US" sz="20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22</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066800"/>
            <a:ext cx="7866888" cy="5334000"/>
          </a:xfrm>
        </p:spPr>
        <p:txBody>
          <a:bodyPr>
            <a:normAutofit fontScale="70000" lnSpcReduction="20000"/>
          </a:bodyPr>
          <a:lstStyle/>
          <a:p>
            <a:pPr algn="just">
              <a:buNone/>
            </a:pPr>
            <a:r>
              <a:rPr lang="en-US" b="1" dirty="0" smtClean="0"/>
              <a:t>vi. Increasing Term Contract</a:t>
            </a:r>
          </a:p>
          <a:p>
            <a:pPr algn="just"/>
            <a:r>
              <a:rPr lang="en-US" dirty="0" smtClean="0"/>
              <a:t>Under this policy the sum assured can be arranged each year to correspond to a need of the insured that increases periodically.</a:t>
            </a:r>
          </a:p>
          <a:p>
            <a:pPr algn="just"/>
            <a:r>
              <a:rPr lang="en-US" dirty="0" smtClean="0"/>
              <a:t>On the basis of mode of premium payment, term insurance policies can also be classified as.</a:t>
            </a:r>
          </a:p>
          <a:p>
            <a:pPr marL="870966" lvl="1" indent="-514350" algn="just">
              <a:buFont typeface="+mj-lt"/>
              <a:buAutoNum type="alphaLcParenR"/>
            </a:pPr>
            <a:r>
              <a:rPr lang="en-US" sz="3400" dirty="0" smtClean="0"/>
              <a:t>Level Premium Policy or Regular Premium Policy- the level –premium policy requires the payment of premium regularly in equal installments at fixed intervals throughout the policy such as monthly, quarterly or yearly.</a:t>
            </a:r>
          </a:p>
          <a:p>
            <a:pPr marL="870966" lvl="1" indent="-514350" algn="just">
              <a:buFont typeface="+mj-lt"/>
              <a:buAutoNum type="alphaLcParenR"/>
            </a:pPr>
            <a:r>
              <a:rPr lang="en-US" sz="3400" dirty="0" smtClean="0"/>
              <a:t>Limited Premium Policy- the payment of premium is limited to a period of attaining certain age of the assured, say retirement age.</a:t>
            </a:r>
          </a:p>
          <a:p>
            <a:pPr marL="870966" lvl="1" indent="-514350" algn="just">
              <a:buFont typeface="+mj-lt"/>
              <a:buAutoNum type="alphaLcParenR"/>
            </a:pPr>
            <a:r>
              <a:rPr lang="en-US" sz="3400" dirty="0" smtClean="0"/>
              <a:t>Single premium policy- single premium policy requires the payment of all the premium only once in a lump sum at the policy is issued.</a:t>
            </a:r>
          </a:p>
          <a:p>
            <a:pPr algn="just"/>
            <a:endParaRPr lang="en-US"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23</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848600" cy="5410200"/>
          </a:xfrm>
        </p:spPr>
        <p:txBody>
          <a:bodyPr>
            <a:normAutofit/>
          </a:bodyPr>
          <a:lstStyle/>
          <a:p>
            <a:pPr algn="just">
              <a:buNone/>
            </a:pPr>
            <a:r>
              <a:rPr lang="en-US" sz="2800" b="1" u="sng" dirty="0" smtClean="0"/>
              <a:t>3. Endowment Insurance Policy</a:t>
            </a:r>
            <a:endParaRPr lang="en-US" sz="2800" u="sng" dirty="0" smtClean="0"/>
          </a:p>
          <a:p>
            <a:pPr algn="just"/>
            <a:r>
              <a:rPr lang="en-US" sz="2400" dirty="0" smtClean="0"/>
              <a:t>Endowment policy is issued for a fixed period (endowment period) and premium is payable during that period only. This policy provides protection of the beneficiary of the insured if he/she dies within endowment period. In addition, it provides for the payment of the face value of the policy to the insured if he/she is living at the end of the policy period.</a:t>
            </a:r>
          </a:p>
          <a:p>
            <a:pPr algn="just"/>
            <a:r>
              <a:rPr lang="en-US" sz="2400" dirty="0" smtClean="0"/>
              <a:t>This period is known as a modified form of whole life insurance policy. The period of this policy is shorter than that of whole life insurance and hence the premiums are higher for the same age level. In general, the shorter the endowment period, the higher the premium will be.</a:t>
            </a:r>
          </a:p>
          <a:p>
            <a:pPr algn="just"/>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24</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334000"/>
          </a:xfrm>
        </p:spPr>
        <p:txBody>
          <a:bodyPr>
            <a:noAutofit/>
          </a:bodyPr>
          <a:lstStyle/>
          <a:p>
            <a:pPr algn="just"/>
            <a:r>
              <a:rPr lang="en-US" sz="2400" dirty="0" smtClean="0"/>
              <a:t>One important advantage of this policy over that of term policy is that the insured can terminate the contact at anytime and can collect the cash value in a lump sum which normally becomes positive after two or more years. The policy , there fore, has dual purpose; financial protection and accumulation of funds for possible contingencies in the future. Unlike the term insurance whose purpose is only protecting the insured s dependents up on the death of the insured, endowment policy helps insured s to save money for some other purposes.</a:t>
            </a:r>
          </a:p>
          <a:p>
            <a:pPr algn="just"/>
            <a:r>
              <a:rPr lang="en-US" sz="2400" dirty="0" smtClean="0"/>
              <a:t>Another advantage of endowment policy is that it provides the assured with loan facility after the policy acquires cash value.</a:t>
            </a:r>
          </a:p>
          <a:p>
            <a:pPr algn="just"/>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25</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790688" cy="5410200"/>
          </a:xfrm>
        </p:spPr>
        <p:txBody>
          <a:bodyPr>
            <a:noAutofit/>
          </a:bodyPr>
          <a:lstStyle/>
          <a:p>
            <a:pPr algn="just">
              <a:buNone/>
            </a:pPr>
            <a:r>
              <a:rPr lang="en-US" sz="2200" dirty="0" smtClean="0"/>
              <a:t>The following are the different types of endowment policies.</a:t>
            </a:r>
          </a:p>
          <a:p>
            <a:pPr lvl="0" algn="just">
              <a:buFont typeface="Wingdings" pitchFamily="2" charset="2"/>
              <a:buChar char="q"/>
            </a:pPr>
            <a:r>
              <a:rPr lang="en-US" sz="2200" b="1" dirty="0" smtClean="0"/>
              <a:t>Ordinary Endowment Policy</a:t>
            </a:r>
          </a:p>
          <a:p>
            <a:pPr algn="just"/>
            <a:r>
              <a:rPr lang="en-US" sz="2200" dirty="0" smtClean="0"/>
              <a:t>This policy will mature for payment on the survival of the assured on the date of maturity or on the date of his death with in the endowment period. This means payment to the insured or his dependents is certain whether or not he dies before the policy matures or survives the endowment period. </a:t>
            </a:r>
          </a:p>
          <a:p>
            <a:pPr lvl="0" algn="just">
              <a:buFont typeface="Wingdings" pitchFamily="2" charset="2"/>
              <a:buChar char="q"/>
            </a:pPr>
            <a:r>
              <a:rPr lang="en-US" sz="2200" b="1" dirty="0" smtClean="0"/>
              <a:t>Pure Endowment policy</a:t>
            </a:r>
          </a:p>
          <a:p>
            <a:pPr algn="just"/>
            <a:r>
              <a:rPr lang="en-US" sz="2200" dirty="0" smtClean="0"/>
              <a:t>The pure endowment policy will mature only if the insured person survives the endowment period. In other words the sum assured is payable only if the insured survive beyond the endowment period. In this case, payment to the insured is uncertain. The objective of this policy is to benefit the insured himself rather than his dependents. As a more of an investment than protection.</a:t>
            </a:r>
          </a:p>
          <a:p>
            <a:pPr algn="just"/>
            <a:endParaRPr lang="en-US" sz="22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26</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7790688" cy="5334000"/>
          </a:xfrm>
        </p:spPr>
        <p:txBody>
          <a:bodyPr>
            <a:normAutofit/>
          </a:bodyPr>
          <a:lstStyle/>
          <a:p>
            <a:pPr algn="just">
              <a:buNone/>
            </a:pPr>
            <a:r>
              <a:rPr lang="en-US" sz="2800" b="1" u="sng" dirty="0" smtClean="0"/>
              <a:t>4. Supplementary Insurance policies</a:t>
            </a:r>
          </a:p>
          <a:p>
            <a:pPr algn="just"/>
            <a:r>
              <a:rPr lang="en-US" sz="2400" dirty="0" smtClean="0"/>
              <a:t>Supplementary policies as their name suggests are issued only in conjunction with the main life insurance policies i.e., term whole life or endowment for additional premium for each contract. Supplementary policies also known as RIDERS. The supplementary contracts. Include; </a:t>
            </a:r>
          </a:p>
          <a:p>
            <a:pPr marL="1060704" lvl="2" indent="-457200" algn="just">
              <a:buFont typeface="Wingdings" pitchFamily="2" charset="2"/>
              <a:buChar char="v"/>
            </a:pPr>
            <a:r>
              <a:rPr lang="en-US" dirty="0" smtClean="0"/>
              <a:t>Supplementary accident insurance</a:t>
            </a:r>
          </a:p>
          <a:p>
            <a:pPr marL="1060704" lvl="2" indent="-457200" algn="just">
              <a:buFont typeface="Wingdings" pitchFamily="2" charset="2"/>
              <a:buChar char="v"/>
            </a:pPr>
            <a:r>
              <a:rPr lang="en-US" dirty="0" smtClean="0"/>
              <a:t>Total and permanent disability benefit</a:t>
            </a:r>
          </a:p>
          <a:p>
            <a:pPr marL="1060704" lvl="2" indent="-457200" algn="just">
              <a:buFont typeface="Wingdings" pitchFamily="2" charset="2"/>
              <a:buChar char="v"/>
            </a:pPr>
            <a:r>
              <a:rPr lang="en-US" dirty="0" smtClean="0"/>
              <a:t>Supplementary group accident insurance.</a:t>
            </a:r>
          </a:p>
          <a:p>
            <a:pPr algn="just"/>
            <a:endParaRPr lang="en-US" sz="2400" dirty="0"/>
          </a:p>
        </p:txBody>
      </p:sp>
      <p:sp>
        <p:nvSpPr>
          <p:cNvPr id="4" name="Slide Number Placeholder 3"/>
          <p:cNvSpPr>
            <a:spLocks noGrp="1"/>
          </p:cNvSpPr>
          <p:nvPr>
            <p:ph type="sldNum" sz="quarter" idx="12"/>
          </p:nvPr>
        </p:nvSpPr>
        <p:spPr/>
        <p:txBody>
          <a:bodyPr/>
          <a:lstStyle/>
          <a:p>
            <a:fld id="{16B243DA-A80A-4ED9-BEF0-8548F0DDAE70}" type="slidenum">
              <a:rPr lang="en-US" smtClean="0"/>
              <a:pPr/>
              <a:t>27</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334000"/>
          </a:xfrm>
        </p:spPr>
        <p:txBody>
          <a:bodyPr>
            <a:normAutofit fontScale="70000" lnSpcReduction="20000"/>
          </a:bodyPr>
          <a:lstStyle/>
          <a:p>
            <a:pPr algn="just">
              <a:buNone/>
            </a:pPr>
            <a:r>
              <a:rPr lang="en-US" sz="4000" b="1" dirty="0" smtClean="0"/>
              <a:t>4.3.3. Provisions of life insurance</a:t>
            </a:r>
          </a:p>
          <a:p>
            <a:pPr algn="just"/>
            <a:r>
              <a:rPr lang="en-US" dirty="0" smtClean="0"/>
              <a:t>The policy conditions and provisions in life insurance that must be agreed by all parties of the contract include the following.</a:t>
            </a:r>
          </a:p>
          <a:p>
            <a:pPr marL="596646" lvl="0" indent="-514350" algn="just">
              <a:buFont typeface="+mj-lt"/>
              <a:buAutoNum type="arabicPeriod"/>
            </a:pPr>
            <a:r>
              <a:rPr lang="en-US" b="1" dirty="0" smtClean="0"/>
              <a:t>Contract documents; </a:t>
            </a:r>
            <a:r>
              <a:rPr lang="en-US" dirty="0" smtClean="0"/>
              <a:t>the life insurance contract requires documents such as the proposal form, the policy term, the medical report and any other supplementary contracts.</a:t>
            </a:r>
          </a:p>
          <a:p>
            <a:pPr marL="596646" lvl="0" indent="-514350" algn="just">
              <a:buFont typeface="+mj-lt"/>
              <a:buAutoNum type="arabicPeriod"/>
            </a:pPr>
            <a:r>
              <a:rPr lang="en-US" b="1" dirty="0" smtClean="0"/>
              <a:t>General information; </a:t>
            </a:r>
            <a:r>
              <a:rPr lang="en-US" dirty="0" smtClean="0"/>
              <a:t>the general information relates to the granting of insurance which is based on the following factors for selection of lives.</a:t>
            </a:r>
          </a:p>
          <a:p>
            <a:pPr lvl="1" algn="just">
              <a:buFont typeface="Courier New" pitchFamily="49" charset="0"/>
              <a:buChar char="o"/>
            </a:pPr>
            <a:r>
              <a:rPr lang="en-US" dirty="0" smtClean="0"/>
              <a:t>The build; it relates to the present condition of health and physical build, such as height, weight and other measurements of the life to be insured.</a:t>
            </a:r>
          </a:p>
          <a:p>
            <a:pPr lvl="1" algn="just">
              <a:buFont typeface="Courier New" pitchFamily="49" charset="0"/>
              <a:buChar char="o"/>
            </a:pPr>
            <a:r>
              <a:rPr lang="en-US" dirty="0" smtClean="0"/>
              <a:t>Physical condition; the medical examiner s report will reveal the physical condition of the life to be insured.</a:t>
            </a:r>
          </a:p>
          <a:p>
            <a:pPr lvl="1" algn="just">
              <a:buFont typeface="Courier New" pitchFamily="49" charset="0"/>
              <a:buChar char="o"/>
            </a:pPr>
            <a:r>
              <a:rPr lang="en-US" dirty="0" smtClean="0"/>
              <a:t>Personal history; relates to the records of illness suffered, accidents met with, surgical operations undergone , etc by the life to be insured.</a:t>
            </a:r>
          </a:p>
          <a:p>
            <a:pPr lvl="0" algn="just">
              <a:buFont typeface="Courier New" pitchFamily="49" charset="0"/>
              <a:buChar char="o"/>
            </a:pPr>
            <a:endParaRPr lang="en-US" dirty="0" smtClean="0"/>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28</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par>
                                <p:cTn id="23" presetID="1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slide(fromBottom)">
                                      <p:cBhvr>
                                        <p:cTn id="25" dur="500"/>
                                        <p:tgtEl>
                                          <p:spTgt spid="3">
                                            <p:txEl>
                                              <p:pRg st="4" end="4"/>
                                            </p:txEl>
                                          </p:spTgt>
                                        </p:tgtEl>
                                      </p:cBhvr>
                                    </p:animEffect>
                                  </p:childTnLst>
                                </p:cTn>
                              </p:par>
                              <p:par>
                                <p:cTn id="26" presetID="12" presetClass="entr" presetSubtype="4"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slide(fromBottom)">
                                      <p:cBhvr>
                                        <p:cTn id="28" dur="500"/>
                                        <p:tgtEl>
                                          <p:spTgt spid="3">
                                            <p:txEl>
                                              <p:pRg st="5" end="5"/>
                                            </p:txEl>
                                          </p:spTgt>
                                        </p:tgtEl>
                                      </p:cBhvr>
                                    </p:animEffect>
                                  </p:childTnLst>
                                </p:cTn>
                              </p:par>
                              <p:par>
                                <p:cTn id="29" presetID="1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slide(fromBottom)">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143000"/>
            <a:ext cx="7498080" cy="5105400"/>
          </a:xfrm>
        </p:spPr>
        <p:txBody>
          <a:bodyPr>
            <a:normAutofit/>
          </a:bodyPr>
          <a:lstStyle/>
          <a:p>
            <a:pPr lvl="1" algn="just">
              <a:buFont typeface="Courier New" pitchFamily="49" charset="0"/>
              <a:buChar char="o"/>
            </a:pPr>
            <a:r>
              <a:rPr lang="en-US" sz="2000" dirty="0" smtClean="0"/>
              <a:t>Habits and temperaments</a:t>
            </a:r>
          </a:p>
          <a:p>
            <a:pPr lvl="1" algn="just">
              <a:buFont typeface="Courier New" pitchFamily="49" charset="0"/>
              <a:buChar char="o"/>
            </a:pPr>
            <a:r>
              <a:rPr lang="en-US" sz="2000" dirty="0" smtClean="0"/>
              <a:t>Moral hazards</a:t>
            </a:r>
          </a:p>
          <a:p>
            <a:pPr lvl="1" algn="just">
              <a:buFont typeface="Courier New" pitchFamily="49" charset="0"/>
              <a:buChar char="o"/>
            </a:pPr>
            <a:r>
              <a:rPr lang="en-US" sz="2000" dirty="0" smtClean="0"/>
              <a:t>Hobbies or avocations</a:t>
            </a:r>
          </a:p>
          <a:p>
            <a:pPr lvl="1" algn="just">
              <a:buFont typeface="Courier New" pitchFamily="49" charset="0"/>
              <a:buChar char="o"/>
            </a:pPr>
            <a:r>
              <a:rPr lang="en-US" sz="2000" dirty="0" smtClean="0"/>
              <a:t>Family history </a:t>
            </a:r>
          </a:p>
          <a:p>
            <a:pPr lvl="1" algn="just">
              <a:buFont typeface="Courier New" pitchFamily="49" charset="0"/>
              <a:buChar char="o"/>
            </a:pPr>
            <a:r>
              <a:rPr lang="en-US" sz="2000" dirty="0" smtClean="0"/>
              <a:t>Occupational hazard</a:t>
            </a:r>
          </a:p>
          <a:p>
            <a:pPr lvl="1" algn="just">
              <a:buFont typeface="Courier New" pitchFamily="49" charset="0"/>
              <a:buChar char="o"/>
            </a:pPr>
            <a:r>
              <a:rPr lang="en-US" sz="2000" dirty="0" smtClean="0"/>
              <a:t>Age, sex</a:t>
            </a:r>
          </a:p>
          <a:p>
            <a:pPr lvl="1" algn="just">
              <a:buFont typeface="Courier New" pitchFamily="49" charset="0"/>
              <a:buChar char="o"/>
            </a:pPr>
            <a:r>
              <a:rPr lang="en-US" sz="2000" dirty="0" smtClean="0"/>
              <a:t>Residence and the like</a:t>
            </a:r>
          </a:p>
          <a:p>
            <a:pPr lvl="1" algn="just">
              <a:buNone/>
            </a:pPr>
            <a:r>
              <a:rPr lang="en-US" sz="2000" dirty="0" smtClean="0"/>
              <a:t>These are the factors used to assess the insurability of individual or group lives.</a:t>
            </a:r>
          </a:p>
          <a:p>
            <a:pPr algn="just">
              <a:buNone/>
            </a:pPr>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29</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a:t>
            </a:r>
            <a:endParaRPr lang="en-US" sz="3200" dirty="0"/>
          </a:p>
        </p:txBody>
      </p:sp>
      <p:sp>
        <p:nvSpPr>
          <p:cNvPr id="5" name="Content Placeholder 2"/>
          <p:cNvSpPr>
            <a:spLocks noGrp="1"/>
          </p:cNvSpPr>
          <p:nvPr>
            <p:ph idx="1"/>
          </p:nvPr>
        </p:nvSpPr>
        <p:spPr>
          <a:xfrm>
            <a:off x="990600" y="810720"/>
            <a:ext cx="8001000" cy="6047280"/>
          </a:xfrm>
        </p:spPr>
        <p:txBody>
          <a:bodyPr>
            <a:noAutofit/>
          </a:bodyPr>
          <a:lstStyle/>
          <a:p>
            <a:pPr algn="just">
              <a:buNone/>
            </a:pPr>
            <a:r>
              <a:rPr lang="en-US" sz="2400" dirty="0" smtClean="0"/>
              <a:t>Insurance can be classified as follows; </a:t>
            </a:r>
          </a:p>
          <a:p>
            <a:pPr marL="539496" lvl="0" indent="-457200" algn="just">
              <a:buNone/>
            </a:pPr>
            <a:r>
              <a:rPr lang="en-US" sz="2400" b="1" dirty="0" smtClean="0"/>
              <a:t>1. Life insurance Vs Non- life Insurance</a:t>
            </a:r>
          </a:p>
          <a:p>
            <a:pPr marL="539496" lvl="0" indent="-457200" algn="just">
              <a:buNone/>
            </a:pPr>
            <a:r>
              <a:rPr lang="en-US" sz="2400" b="1" dirty="0" smtClean="0"/>
              <a:t>	A. Life insurance</a:t>
            </a:r>
          </a:p>
          <a:p>
            <a:pPr marL="539496" indent="-457200" algn="just">
              <a:buNone/>
            </a:pPr>
            <a:r>
              <a:rPr lang="en-US" sz="2400" dirty="0" smtClean="0"/>
              <a:t>	Life/ personal insurance sell on the individual persons. Human lives are insured under this insurance. It also includes supplementary policies that sells to protect households against a loss of earning from disability (disability insurance); injury or incurring a disease (health insurance and living a certain period (endowments, annuities, and pensions). </a:t>
            </a:r>
          </a:p>
          <a:p>
            <a:pPr marL="539496" indent="-457200" algn="just">
              <a:buNone/>
            </a:pPr>
            <a:r>
              <a:rPr lang="en-US" sz="2400" b="1" dirty="0" smtClean="0"/>
              <a:t>	B. Non- Life Insurance</a:t>
            </a:r>
          </a:p>
          <a:p>
            <a:pPr marL="539496" indent="-457200" algn="just">
              <a:buNone/>
            </a:pPr>
            <a:r>
              <a:rPr lang="en-US" sz="2400" dirty="0" smtClean="0"/>
              <a:t>	Non-life/property/ general insurance sell insurance to protect property. Non- life insurance companies’ sell polices to protect households and firms from the risks of theft, fire, accident, or natural disaster.</a:t>
            </a:r>
          </a:p>
          <a:p>
            <a:pPr lvl="1" algn="just">
              <a:buNone/>
            </a:pP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3</a:t>
            </a:fld>
            <a:endParaRPr lang="en-US"/>
          </a:p>
        </p:txBody>
      </p:sp>
      <p:sp>
        <p:nvSpPr>
          <p:cNvPr id="8" name="Footer Placeholder 3"/>
          <p:cNvSpPr>
            <a:spLocks noGrp="1"/>
          </p:cNvSpPr>
          <p:nvPr>
            <p:ph type="ftr" sz="quarter" idx="11"/>
          </p:nvPr>
        </p:nvSpPr>
        <p:spPr>
          <a:xfrm>
            <a:off x="6477000" y="6400800"/>
            <a:ext cx="2133600" cy="381000"/>
          </a:xfrm>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1"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Effect transition="in" filter="box(in)">
                                      <p:cBhvr>
                                        <p:cTn id="43" dur="500"/>
                                        <p:tgtEl>
                                          <p:spTgt spid="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1" nodeType="clickEffect">
                                  <p:stCondLst>
                                    <p:cond delay="0"/>
                                  </p:stCondLst>
                                  <p:childTnLst>
                                    <p:set>
                                      <p:cBhvr>
                                        <p:cTn id="47" dur="1" fill="hold">
                                          <p:stCondLst>
                                            <p:cond delay="0"/>
                                          </p:stCondLst>
                                        </p:cTn>
                                        <p:tgtEl>
                                          <p:spTgt spid="5">
                                            <p:txEl>
                                              <p:pRg st="1" end="1"/>
                                            </p:txEl>
                                          </p:spTgt>
                                        </p:tgtEl>
                                        <p:attrNameLst>
                                          <p:attrName>style.visibility</p:attrName>
                                        </p:attrNameLst>
                                      </p:cBhvr>
                                      <p:to>
                                        <p:strVal val="visible"/>
                                      </p:to>
                                    </p:set>
                                    <p:animEffect transition="in" filter="box(in)">
                                      <p:cBhvr>
                                        <p:cTn id="48" dur="500"/>
                                        <p:tgtEl>
                                          <p:spTgt spid="5">
                                            <p:txEl>
                                              <p:pRg st="1" end="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1" nodeType="clickEffect">
                                  <p:stCondLst>
                                    <p:cond delay="0"/>
                                  </p:stCondLst>
                                  <p:childTnLst>
                                    <p:set>
                                      <p:cBhvr>
                                        <p:cTn id="52" dur="1" fill="hold">
                                          <p:stCondLst>
                                            <p:cond delay="0"/>
                                          </p:stCondLst>
                                        </p:cTn>
                                        <p:tgtEl>
                                          <p:spTgt spid="5">
                                            <p:txEl>
                                              <p:pRg st="2" end="2"/>
                                            </p:txEl>
                                          </p:spTgt>
                                        </p:tgtEl>
                                        <p:attrNameLst>
                                          <p:attrName>style.visibility</p:attrName>
                                        </p:attrNameLst>
                                      </p:cBhvr>
                                      <p:to>
                                        <p:strVal val="visible"/>
                                      </p:to>
                                    </p:set>
                                    <p:animEffect transition="in" filter="box(in)">
                                      <p:cBhvr>
                                        <p:cTn id="53" dur="500"/>
                                        <p:tgtEl>
                                          <p:spTgt spid="5">
                                            <p:txEl>
                                              <p:pRg st="2" end="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1" nodeType="clickEffect">
                                  <p:stCondLst>
                                    <p:cond delay="0"/>
                                  </p:stCondLst>
                                  <p:childTnLst>
                                    <p:set>
                                      <p:cBhvr>
                                        <p:cTn id="57" dur="1" fill="hold">
                                          <p:stCondLst>
                                            <p:cond delay="0"/>
                                          </p:stCondLst>
                                        </p:cTn>
                                        <p:tgtEl>
                                          <p:spTgt spid="5">
                                            <p:txEl>
                                              <p:pRg st="3" end="3"/>
                                            </p:txEl>
                                          </p:spTgt>
                                        </p:tgtEl>
                                        <p:attrNameLst>
                                          <p:attrName>style.visibility</p:attrName>
                                        </p:attrNameLst>
                                      </p:cBhvr>
                                      <p:to>
                                        <p:strVal val="visible"/>
                                      </p:to>
                                    </p:set>
                                    <p:animEffect transition="in" filter="box(in)">
                                      <p:cBhvr>
                                        <p:cTn id="58" dur="500"/>
                                        <p:tgtEl>
                                          <p:spTgt spid="5">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1" nodeType="clickEffect">
                                  <p:stCondLst>
                                    <p:cond delay="0"/>
                                  </p:stCondLst>
                                  <p:childTnLst>
                                    <p:set>
                                      <p:cBhvr>
                                        <p:cTn id="62" dur="1" fill="hold">
                                          <p:stCondLst>
                                            <p:cond delay="0"/>
                                          </p:stCondLst>
                                        </p:cTn>
                                        <p:tgtEl>
                                          <p:spTgt spid="5">
                                            <p:txEl>
                                              <p:pRg st="4" end="4"/>
                                            </p:txEl>
                                          </p:spTgt>
                                        </p:tgtEl>
                                        <p:attrNameLst>
                                          <p:attrName>style.visibility</p:attrName>
                                        </p:attrNameLst>
                                      </p:cBhvr>
                                      <p:to>
                                        <p:strVal val="visible"/>
                                      </p:to>
                                    </p:set>
                                    <p:animEffect transition="in" filter="box(in)">
                                      <p:cBhvr>
                                        <p:cTn id="63" dur="500"/>
                                        <p:tgtEl>
                                          <p:spTgt spid="5">
                                            <p:txEl>
                                              <p:pRg st="4" end="4"/>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1" nodeType="clickEffect">
                                  <p:stCondLst>
                                    <p:cond delay="0"/>
                                  </p:stCondLst>
                                  <p:childTnLst>
                                    <p:set>
                                      <p:cBhvr>
                                        <p:cTn id="67" dur="1" fill="hold">
                                          <p:stCondLst>
                                            <p:cond delay="0"/>
                                          </p:stCondLst>
                                        </p:cTn>
                                        <p:tgtEl>
                                          <p:spTgt spid="5">
                                            <p:txEl>
                                              <p:pRg st="5" end="5"/>
                                            </p:txEl>
                                          </p:spTgt>
                                        </p:tgtEl>
                                        <p:attrNameLst>
                                          <p:attrName>style.visibility</p:attrName>
                                        </p:attrNameLst>
                                      </p:cBhvr>
                                      <p:to>
                                        <p:strVal val="visible"/>
                                      </p:to>
                                    </p:set>
                                    <p:animEffect transition="in" filter="box(in)">
                                      <p:cBhvr>
                                        <p:cTn id="6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5" grpI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8077200" cy="5410200"/>
          </a:xfrm>
        </p:spPr>
        <p:txBody>
          <a:bodyPr>
            <a:noAutofit/>
          </a:bodyPr>
          <a:lstStyle/>
          <a:p>
            <a:pPr marL="539496" lvl="0" indent="-457200" algn="just">
              <a:buNone/>
            </a:pPr>
            <a:r>
              <a:rPr lang="en-US" sz="2400" dirty="0" smtClean="0"/>
              <a:t>3. </a:t>
            </a:r>
            <a:r>
              <a:rPr lang="en-US" sz="2400" b="1" dirty="0" smtClean="0"/>
              <a:t>Payment of premium; </a:t>
            </a:r>
            <a:r>
              <a:rPr lang="en-US" sz="2400" dirty="0" smtClean="0"/>
              <a:t>one of the responsibilities of an insured is to pay the premium agreed at the time of the contract. Payment can be made in different arrangement such as annually, semi-annually, quarterly or monthly. In an annual premium payment arrangement, the insured is expected to pay in advance. However, the insured have the following privileges;</a:t>
            </a:r>
          </a:p>
          <a:p>
            <a:pPr lvl="1" algn="just">
              <a:buFont typeface="Wingdings" pitchFamily="2" charset="2"/>
              <a:buChar char="§"/>
            </a:pPr>
            <a:r>
              <a:rPr lang="en-US" sz="2000" b="1" dirty="0" smtClean="0"/>
              <a:t>Grace period; </a:t>
            </a:r>
            <a:r>
              <a:rPr lang="en-US" sz="2000" dirty="0" smtClean="0"/>
              <a:t>the insured will usually receive a notice of reminder for the payment of premium on the due date for the payment of yearly, semi-annually or quarterly premium not for the monthly payment premium. Usually 30-day grace period is given to the insured. If death occurs with the grace period, the total sum assured less the outstanding premium will be payable to the beneficiary.</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30</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8019288" cy="5410200"/>
          </a:xfrm>
        </p:spPr>
        <p:txBody>
          <a:bodyPr>
            <a:noAutofit/>
          </a:bodyPr>
          <a:lstStyle/>
          <a:p>
            <a:pPr lvl="1" algn="just">
              <a:buFont typeface="Wingdings" pitchFamily="2" charset="2"/>
              <a:buChar char="§"/>
            </a:pPr>
            <a:r>
              <a:rPr lang="en-US" sz="2000" b="1" dirty="0" smtClean="0"/>
              <a:t>Non-forfeiture options; </a:t>
            </a:r>
            <a:r>
              <a:rPr lang="en-US" sz="2000" dirty="0" smtClean="0"/>
              <a:t>as explained earlier, the cash surrender value of a life insurance contract (whole life and endowment) is the amount the policy owner could receive if the policy is surrendered to the insured prior to the insured s death. If the policy owners discontinues payment of premiums. He/she can use the cash value to keep the policy in force under the automatic premium loan provision. The insurer will allow the policy to continue automatic premium out of the net surrender value.</a:t>
            </a:r>
          </a:p>
          <a:p>
            <a:pPr lvl="1" algn="just">
              <a:buFont typeface="Wingdings" pitchFamily="2" charset="2"/>
              <a:buChar char="§"/>
            </a:pPr>
            <a:r>
              <a:rPr lang="en-US" sz="2000" b="1" dirty="0" smtClean="0"/>
              <a:t>Loan provision; </a:t>
            </a:r>
            <a:r>
              <a:rPr lang="en-US" sz="2000" dirty="0" smtClean="0"/>
              <a:t>it permits the policy owner to borrow against the policy s cash surrender value. Methods for determining the upper limit on the borrowed amount vary among policies.</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31</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143000"/>
            <a:ext cx="7943088" cy="5257800"/>
          </a:xfrm>
        </p:spPr>
        <p:txBody>
          <a:bodyPr>
            <a:normAutofit/>
          </a:bodyPr>
          <a:lstStyle/>
          <a:p>
            <a:pPr lvl="0" algn="just">
              <a:buNone/>
            </a:pPr>
            <a:r>
              <a:rPr lang="en-US" sz="2400" dirty="0" smtClean="0"/>
              <a:t>4. </a:t>
            </a:r>
            <a:r>
              <a:rPr lang="en-US" sz="2400" b="1" dirty="0" smtClean="0"/>
              <a:t>Policy conversions; </a:t>
            </a:r>
            <a:r>
              <a:rPr lang="en-US" sz="2400" dirty="0" smtClean="0"/>
              <a:t>a policy change clause permits the insured to convert the policy with out demonstrating evidence of insurability to some other form requiring a higher premium. </a:t>
            </a:r>
          </a:p>
          <a:p>
            <a:pPr lvl="0" algn="just">
              <a:buNone/>
            </a:pPr>
            <a:r>
              <a:rPr lang="en-US" sz="2400" dirty="0" smtClean="0"/>
              <a:t>5. </a:t>
            </a:r>
            <a:r>
              <a:rPr lang="en-US" sz="2400" b="1" dirty="0" smtClean="0"/>
              <a:t>Restrictions; </a:t>
            </a:r>
            <a:r>
              <a:rPr lang="en-US" sz="2400" dirty="0" smtClean="0"/>
              <a:t>A life policy is subject to the following restrictions;</a:t>
            </a:r>
          </a:p>
          <a:p>
            <a:pPr lvl="1" algn="just"/>
            <a:r>
              <a:rPr lang="en-US" sz="2000" b="1" dirty="0" smtClean="0"/>
              <a:t>Occupation; </a:t>
            </a:r>
            <a:r>
              <a:rPr lang="en-US" sz="2000" dirty="0" smtClean="0"/>
              <a:t>all policies are free from all restrictions as travel, residence and occupation except where a propose has at the time of proposal an intention to take up a hazardous occupation or the propose is a student. In all such causes, policies will be issued subject to a suitable endorsement and, if necessary, extra premium will be charged to cover any additional risk, if any.</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32</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14400"/>
            <a:ext cx="8019288" cy="5334000"/>
          </a:xfrm>
        </p:spPr>
        <p:txBody>
          <a:bodyPr>
            <a:noAutofit/>
          </a:bodyPr>
          <a:lstStyle/>
          <a:p>
            <a:pPr lvl="1" algn="just"/>
            <a:r>
              <a:rPr lang="en-US" sz="2000" b="1" dirty="0" smtClean="0"/>
              <a:t>Suicide-</a:t>
            </a:r>
            <a:r>
              <a:rPr lang="en-US" sz="2000" dirty="0" smtClean="0"/>
              <a:t> if the insured commits suicide within one year of taking insurance, noting is payable to the beneficiary. In the absence of a suicide clause, adverse selection could occur when a person contemplating suicide takes out a large amount of coverage shortly before committing suicide. The suicide clause makes this type of adverse selection unlikely.</a:t>
            </a:r>
          </a:p>
          <a:p>
            <a:pPr lvl="1" algn="just"/>
            <a:r>
              <a:rPr lang="en-US" sz="2000" b="1" dirty="0" smtClean="0"/>
              <a:t>Proof of Age </a:t>
            </a:r>
            <a:r>
              <a:rPr lang="en-US" sz="2000" dirty="0" smtClean="0"/>
              <a:t>– as the premium is charged on the basis of age of the propose, proof of age by any one of the prescribed certificates should be submitted a long with the proposal invariably where the age of the life insurance at entry is found to be lower than the age given in the proposal form, the premium shall be payable at the correct age and the excess premium already collected will be refunded. On the other hand, if it is higher than the age given in the proposal form, the difference between the premium for the correct age and original premium already paid will be collected with in a certain interest rate.</a:t>
            </a:r>
          </a:p>
          <a:p>
            <a:pPr algn="just"/>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33</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143000"/>
            <a:ext cx="7866888" cy="5105400"/>
          </a:xfrm>
        </p:spPr>
        <p:txBody>
          <a:bodyPr>
            <a:normAutofit/>
          </a:bodyPr>
          <a:lstStyle/>
          <a:p>
            <a:pPr algn="just">
              <a:buNone/>
            </a:pPr>
            <a:r>
              <a:rPr lang="en-US" sz="2800" b="1" dirty="0" smtClean="0"/>
              <a:t>4.3.4 Life Insurance Premium Determination </a:t>
            </a:r>
          </a:p>
          <a:p>
            <a:pPr algn="just"/>
            <a:r>
              <a:rPr lang="en-US" sz="2400" dirty="0" smtClean="0"/>
              <a:t>The determination of a price for insurance is a complex activity and involves the incorporation of a mathematical analysis into competitive business decision processes. This price is known as premium, which may be paid annually, semi – annually, quarterly or monthly.</a:t>
            </a:r>
          </a:p>
          <a:p>
            <a:pPr algn="just"/>
            <a:r>
              <a:rPr lang="en-US" sz="2400" dirty="0" smtClean="0"/>
              <a:t>Life insurance premium are influenced by the following major determinants;</a:t>
            </a:r>
          </a:p>
          <a:p>
            <a:pPr lvl="0" algn="just">
              <a:buNone/>
            </a:pPr>
            <a:r>
              <a:rPr lang="en-US" sz="2400" dirty="0" smtClean="0"/>
              <a:t>1. Expected mortality rates in the insured population. The morality table can be prepared from the census records or from the records of the first class insurance companies.</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34</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486400"/>
          </a:xfrm>
        </p:spPr>
        <p:txBody>
          <a:bodyPr>
            <a:normAutofit fontScale="70000" lnSpcReduction="20000"/>
          </a:bodyPr>
          <a:lstStyle/>
          <a:p>
            <a:pPr lvl="0" algn="just">
              <a:buNone/>
            </a:pPr>
            <a:r>
              <a:rPr lang="en-US" dirty="0" smtClean="0"/>
              <a:t>2. Investment income earned by the insurer on invested premium income- interest factor. Life insurance is a long term contact and premium so received is invested in securities or deposited in a bank yielding interest. Such income may help reduce the cost of insurance. So interest – earning is also a factor for calculating the premium rate.</a:t>
            </a:r>
          </a:p>
          <a:p>
            <a:pPr lvl="0" algn="just">
              <a:buNone/>
            </a:pPr>
            <a:r>
              <a:rPr lang="en-US" dirty="0" smtClean="0"/>
              <a:t>3. Expenses incurred in operating an insurance enterprise and in providing insurance – related services. The expense includes policy expenses. Commission to against, cost of preparing policy, administrative and local charges loaded, and other service charges.</a:t>
            </a:r>
          </a:p>
          <a:p>
            <a:pPr lvl="0" algn="just">
              <a:buNone/>
            </a:pPr>
            <a:r>
              <a:rPr lang="en-US" dirty="0" smtClean="0"/>
              <a:t>4. Other factors required to determine premium rate include; age and sex of the insured, period of the insurance policy, and sum assured.</a:t>
            </a:r>
          </a:p>
          <a:p>
            <a:pPr algn="just">
              <a:buNone/>
            </a:pPr>
            <a:r>
              <a:rPr lang="en-US" dirty="0" smtClean="0"/>
              <a:t>	We will illustrate using a hypothetical example how these determinants are incorporated into rates for life insurance coverage. But first let us discuss the following terms.</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35</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7790688" cy="5334000"/>
          </a:xfrm>
        </p:spPr>
        <p:txBody>
          <a:bodyPr>
            <a:normAutofit fontScale="70000" lnSpcReduction="20000"/>
          </a:bodyPr>
          <a:lstStyle/>
          <a:p>
            <a:pPr algn="just"/>
            <a:endParaRPr lang="en-US" dirty="0" smtClean="0"/>
          </a:p>
          <a:p>
            <a:pPr lvl="1" algn="just">
              <a:buFont typeface="Courier New" pitchFamily="49" charset="0"/>
              <a:buChar char="o"/>
            </a:pPr>
            <a:r>
              <a:rPr lang="en-US" b="1" dirty="0" smtClean="0"/>
              <a:t>Net Premium; </a:t>
            </a:r>
            <a:r>
              <a:rPr lang="en-US" dirty="0" smtClean="0"/>
              <a:t>the net premium is a rate determined based on the mortality and interest rates only. No consideration is given for expense incurred and the future contingencies. The net premium is an amount of money collected by the insured to meet only death claims.</a:t>
            </a:r>
          </a:p>
          <a:p>
            <a:pPr lvl="1" algn="just">
              <a:buFont typeface="Courier New" pitchFamily="49" charset="0"/>
              <a:buChar char="o"/>
            </a:pPr>
            <a:r>
              <a:rPr lang="en-US" b="1" dirty="0" smtClean="0"/>
              <a:t>Gross Premium; </a:t>
            </a:r>
            <a:r>
              <a:rPr lang="en-US" dirty="0" smtClean="0"/>
              <a:t>gross premium includes all the insured s costs of running the business known as loading. These costs include operating expenses. Commissions, advertisement expenses, etc. so if these expenses and the expected profit to policy issuer are added to net premium, it becomes gross premium, also known as the office premium. It is a premium the policy holder actually pays to the insurer to keep the policy in force.</a:t>
            </a:r>
          </a:p>
          <a:p>
            <a:pPr algn="just">
              <a:buNone/>
            </a:pPr>
            <a:r>
              <a:rPr lang="en-US" dirty="0" smtClean="0"/>
              <a:t>		</a:t>
            </a:r>
            <a:r>
              <a:rPr lang="en-US" sz="2900" b="1" i="1" dirty="0" smtClean="0"/>
              <a:t>Gross premium = Net Premium + Loading</a:t>
            </a:r>
          </a:p>
          <a:p>
            <a:pPr algn="just"/>
            <a:r>
              <a:rPr lang="en-US" b="1" dirty="0" smtClean="0"/>
              <a:t>Loading: </a:t>
            </a:r>
            <a:r>
              <a:rPr lang="en-US" dirty="0" smtClean="0"/>
              <a:t>Loading of the premium refers to the process of adding expenses to the net premium. In the next section of this unit, we will illustrate how to determine premium for the life insurance using a hypothetical exercise.</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36</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slide(fromBottom)">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slide(fromBottom)">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slide(fromBottom)">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790688" cy="5257800"/>
          </a:xfrm>
        </p:spPr>
        <p:txBody>
          <a:bodyPr>
            <a:normAutofit fontScale="70000" lnSpcReduction="20000"/>
          </a:bodyPr>
          <a:lstStyle/>
          <a:p>
            <a:pPr algn="just">
              <a:buNone/>
            </a:pPr>
            <a:r>
              <a:rPr lang="en-US" dirty="0" smtClean="0"/>
              <a:t>                      you are given the following information</a:t>
            </a:r>
          </a:p>
          <a:p>
            <a:pPr marL="596646" lvl="0" indent="-514350" algn="just">
              <a:buFont typeface="+mj-lt"/>
              <a:buAutoNum type="arabicPeriod"/>
            </a:pPr>
            <a:r>
              <a:rPr lang="en-US" dirty="0" smtClean="0"/>
              <a:t>According to the 1995 Ethiopian central statistic office of mortality table, out of an initial population size of 1,500,000 male people of </a:t>
            </a:r>
            <a:r>
              <a:rPr lang="en-US" dirty="0" err="1" smtClean="0"/>
              <a:t>Bahir</a:t>
            </a:r>
            <a:r>
              <a:rPr lang="en-US" dirty="0" smtClean="0"/>
              <a:t> Dar city, 100,000 live at the age of 40.</a:t>
            </a:r>
          </a:p>
          <a:p>
            <a:pPr marL="596646" lvl="0" indent="-514350" algn="just">
              <a:buFont typeface="+mj-lt"/>
              <a:buAutoNum type="arabicPeriod"/>
            </a:pPr>
            <a:r>
              <a:rPr lang="en-US" dirty="0" smtClean="0"/>
              <a:t>the number of people expected to die at age 40 is 500. this means that the probability of death at age 40 will be 500/100,000= 0.005or 0.5%</a:t>
            </a:r>
          </a:p>
          <a:p>
            <a:pPr marL="596646" lvl="0" indent="-514350" algn="just">
              <a:buFont typeface="+mj-lt"/>
              <a:buAutoNum type="arabicPeriod"/>
            </a:pPr>
            <a:r>
              <a:rPr lang="en-US" dirty="0" smtClean="0"/>
              <a:t>Assume that Ethiopian insurance cooperation issued a one – year term insurance to these entire male individuals aged 40 for death benefit of birr. 10,000each.</a:t>
            </a:r>
          </a:p>
          <a:p>
            <a:pPr marL="596646" lvl="0" indent="-514350" algn="just">
              <a:buFont typeface="+mj-lt"/>
              <a:buAutoNum type="arabicPeriod"/>
            </a:pPr>
            <a:r>
              <a:rPr lang="en-US" dirty="0" smtClean="0"/>
              <a:t>Death claim is to be paid at the end of the term and premium is collected at the beginning of the policy.</a:t>
            </a:r>
          </a:p>
          <a:p>
            <a:pPr marL="596646" lvl="0" indent="-514350" algn="just">
              <a:buFont typeface="+mj-lt"/>
              <a:buAutoNum type="arabicPeriod"/>
            </a:pPr>
            <a:r>
              <a:rPr lang="en-US" dirty="0" smtClean="0"/>
              <a:t>interest rate is 3%</a:t>
            </a:r>
          </a:p>
          <a:p>
            <a:pPr marL="596646" lvl="0" indent="-514350" algn="just">
              <a:buFont typeface="+mj-lt"/>
              <a:buAutoNum type="arabicPeriod"/>
            </a:pPr>
            <a:r>
              <a:rPr lang="en-US" dirty="0" smtClean="0"/>
              <a:t>Each insured is assumed to bring the same level of risk to the group.</a:t>
            </a:r>
          </a:p>
          <a:p>
            <a:pPr algn="just">
              <a:buNone/>
            </a:pPr>
            <a:r>
              <a:rPr lang="en-US" b="1" dirty="0" smtClean="0"/>
              <a:t>Required; </a:t>
            </a:r>
            <a:r>
              <a:rPr lang="en-US" dirty="0" smtClean="0"/>
              <a:t>based on the information given, how much premium the insurer should charge each insured? (Net single premium)</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37</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Rounded Rectangle 6"/>
          <p:cNvSpPr/>
          <p:nvPr/>
        </p:nvSpPr>
        <p:spPr>
          <a:xfrm>
            <a:off x="1247336" y="886264"/>
            <a:ext cx="16764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Illustration 1;</a:t>
            </a:r>
            <a:r>
              <a:rPr lang="en-US" dirty="0" smtClean="0"/>
              <a:t> </a:t>
            </a:r>
            <a:endParaRPr lang="en-US" dirty="0"/>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5791200"/>
          </a:xfrm>
        </p:spPr>
        <p:txBody>
          <a:bodyPr>
            <a:normAutofit fontScale="47500" lnSpcReduction="20000"/>
          </a:bodyPr>
          <a:lstStyle/>
          <a:p>
            <a:pPr algn="just">
              <a:buNone/>
            </a:pPr>
            <a:r>
              <a:rPr lang="en-US" b="1" dirty="0" smtClean="0"/>
              <a:t>Solution;</a:t>
            </a:r>
          </a:p>
          <a:p>
            <a:pPr algn="just">
              <a:buFont typeface="Courier New" pitchFamily="49" charset="0"/>
              <a:buChar char="o"/>
            </a:pPr>
            <a:r>
              <a:rPr lang="en-US" dirty="0" smtClean="0"/>
              <a:t>Expected Death Benefit (Amount) = (No of insured expected to die)x (the sum assured death   			            benefit/insured)</a:t>
            </a:r>
          </a:p>
          <a:p>
            <a:pPr algn="just">
              <a:buNone/>
            </a:pPr>
            <a:r>
              <a:rPr lang="en-US" dirty="0" smtClean="0"/>
              <a:t>	              =     500x 10,000</a:t>
            </a:r>
          </a:p>
          <a:p>
            <a:pPr algn="just">
              <a:buNone/>
            </a:pPr>
            <a:r>
              <a:rPr lang="en-US" dirty="0" smtClean="0"/>
              <a:t>	              =      </a:t>
            </a:r>
            <a:r>
              <a:rPr lang="en-US" u="sng" dirty="0" smtClean="0"/>
              <a:t>birr 5,000,000.00</a:t>
            </a:r>
            <a:endParaRPr lang="en-US" dirty="0" smtClean="0"/>
          </a:p>
          <a:p>
            <a:pPr algn="just">
              <a:buFont typeface="Courier New" pitchFamily="49" charset="0"/>
              <a:buChar char="o"/>
            </a:pPr>
            <a:r>
              <a:rPr lang="en-US" dirty="0" smtClean="0"/>
              <a:t>This is an amount expected to be paid by EIC at the end of the one- year term. The question here is how much money EIC need to collect from premium payments to satisfy this death claim? The answer is the present value of the future death claims, because money has a time </a:t>
            </a:r>
          </a:p>
          <a:p>
            <a:pPr algn="just">
              <a:buNone/>
            </a:pPr>
            <a:r>
              <a:rPr lang="en-US" dirty="0" smtClean="0"/>
              <a:t>	</a:t>
            </a:r>
          </a:p>
          <a:p>
            <a:pPr algn="just">
              <a:buNone/>
            </a:pPr>
            <a:r>
              <a:rPr lang="en-US" dirty="0" smtClean="0"/>
              <a:t>Present value (PV) = Amount (A) x (1+r)</a:t>
            </a:r>
            <a:r>
              <a:rPr lang="en-US" baseline="30000" dirty="0" smtClean="0"/>
              <a:t>-n</a:t>
            </a:r>
          </a:p>
          <a:p>
            <a:pPr algn="just"/>
            <a:r>
              <a:rPr lang="en-US" dirty="0" smtClean="0"/>
              <a:t>PV =     A      = A (1+r)</a:t>
            </a:r>
            <a:r>
              <a:rPr lang="en-US" baseline="30000" dirty="0" smtClean="0"/>
              <a:t>-n                           </a:t>
            </a:r>
          </a:p>
          <a:p>
            <a:pPr algn="just">
              <a:buNone/>
            </a:pPr>
            <a:r>
              <a:rPr lang="en-US" dirty="0" smtClean="0"/>
              <a:t>	        (1+r) </a:t>
            </a:r>
            <a:r>
              <a:rPr lang="en-US" baseline="30000" dirty="0" smtClean="0"/>
              <a:t>n</a:t>
            </a:r>
            <a:r>
              <a:rPr lang="en-US" dirty="0" smtClean="0"/>
              <a:t>       	                                                     where;     PV= Present Value </a:t>
            </a:r>
          </a:p>
          <a:p>
            <a:pPr algn="just">
              <a:buNone/>
            </a:pPr>
            <a:r>
              <a:rPr lang="en-US" dirty="0" smtClean="0"/>
              <a:t>	                                                                                                 A= Amount (Future Value)                                                                                                                                                                    					                 r = Interest Rate per period                                    </a:t>
            </a:r>
          </a:p>
          <a:p>
            <a:pPr algn="just">
              <a:buNone/>
            </a:pPr>
            <a:r>
              <a:rPr lang="en-US" dirty="0" smtClean="0"/>
              <a:t>	                                                                                                  n= number of periods</a:t>
            </a:r>
          </a:p>
          <a:p>
            <a:pPr algn="just">
              <a:buNone/>
            </a:pPr>
            <a:r>
              <a:rPr lang="en-US" b="1" dirty="0" smtClean="0"/>
              <a:t>Given;</a:t>
            </a:r>
          </a:p>
          <a:p>
            <a:pPr algn="just"/>
            <a:r>
              <a:rPr lang="en-US" dirty="0" smtClean="0"/>
              <a:t>r= 0.03=3%</a:t>
            </a:r>
          </a:p>
          <a:p>
            <a:pPr algn="just"/>
            <a:r>
              <a:rPr lang="en-US" dirty="0" smtClean="0"/>
              <a:t>A= 5,000,000</a:t>
            </a:r>
          </a:p>
          <a:p>
            <a:pPr algn="just"/>
            <a:r>
              <a:rPr lang="en-US" dirty="0" smtClean="0"/>
              <a:t>n= 1 year</a:t>
            </a:r>
          </a:p>
          <a:p>
            <a:pPr algn="just"/>
            <a:r>
              <a:rPr lang="en-US" dirty="0" smtClean="0"/>
              <a:t>PV of claims=  A (1+r)</a:t>
            </a:r>
            <a:r>
              <a:rPr lang="en-US" baseline="30000" dirty="0" smtClean="0"/>
              <a:t>-n</a:t>
            </a:r>
          </a:p>
          <a:p>
            <a:pPr algn="just">
              <a:buNone/>
            </a:pPr>
            <a:r>
              <a:rPr lang="en-US" dirty="0" smtClean="0"/>
              <a:t>		        = 5,000,000 (1.03)</a:t>
            </a:r>
            <a:r>
              <a:rPr lang="en-US" baseline="30000" dirty="0" smtClean="0"/>
              <a:t>-1 </a:t>
            </a:r>
          </a:p>
          <a:p>
            <a:pPr algn="just">
              <a:buNone/>
            </a:pPr>
            <a:r>
              <a:rPr lang="en-US" dirty="0" smtClean="0"/>
              <a:t>	                  =  </a:t>
            </a:r>
            <a:r>
              <a:rPr lang="en-US" u="sng" dirty="0" smtClean="0"/>
              <a:t>Br,4,854,368.93</a:t>
            </a:r>
            <a:endParaRPr lang="en-US" dirty="0" smtClean="0"/>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38</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cxnSp>
        <p:nvCxnSpPr>
          <p:cNvPr id="8" name="Straight Connector 7"/>
          <p:cNvCxnSpPr/>
          <p:nvPr/>
        </p:nvCxnSpPr>
        <p:spPr>
          <a:xfrm>
            <a:off x="1046852" y="3352800"/>
            <a:ext cx="533400" cy="1588"/>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lide(fromBottom)">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slide(fromBottom)">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slide(fromBottom)">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2" presetClass="entr" presetSubtype="4"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slide(fromBottom)">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2" presetClass="entr" presetSubtype="4"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slide(fromBottom)">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2" presetClass="entr" presetSubtype="4"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slide(fromBottom)">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2" presetClass="entr" presetSubtype="4"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slide(fromBottom)">
                                      <p:cBhvr>
                                        <p:cTn id="92"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410200"/>
          </a:xfrm>
        </p:spPr>
        <p:txBody>
          <a:bodyPr>
            <a:normAutofit fontScale="70000" lnSpcReduction="20000"/>
          </a:bodyPr>
          <a:lstStyle/>
          <a:p>
            <a:pPr algn="just"/>
            <a:r>
              <a:rPr lang="en-US" dirty="0" smtClean="0"/>
              <a:t>This (</a:t>
            </a:r>
            <a:r>
              <a:rPr lang="en-US" u="sng" dirty="0" smtClean="0"/>
              <a:t>Br,4,854,368.93)</a:t>
            </a:r>
            <a:r>
              <a:rPr lang="en-US" dirty="0" smtClean="0"/>
              <a:t> is the total net premium that EIC is going to collect from the insured’s at the beginning of the policy. The net single premium (NSP) can be calculated by dividing the present value of premium collected by the number of insured at the age of 40.</a:t>
            </a:r>
          </a:p>
          <a:p>
            <a:pPr algn="just">
              <a:buNone/>
            </a:pPr>
            <a:r>
              <a:rPr lang="en-US" dirty="0" smtClean="0"/>
              <a:t>		NSP= </a:t>
            </a:r>
            <a:r>
              <a:rPr lang="en-US" u="sng" dirty="0" smtClean="0"/>
              <a:t>PV of the expected total claim</a:t>
            </a:r>
            <a:endParaRPr lang="en-US" dirty="0" smtClean="0"/>
          </a:p>
          <a:p>
            <a:pPr algn="just">
              <a:buNone/>
            </a:pPr>
            <a:r>
              <a:rPr lang="en-US" dirty="0" smtClean="0"/>
              <a:t>		         No. of policy holders (insured)</a:t>
            </a:r>
          </a:p>
          <a:p>
            <a:pPr algn="just">
              <a:buNone/>
            </a:pPr>
            <a:r>
              <a:rPr lang="en-US" dirty="0" smtClean="0"/>
              <a:t>		       = </a:t>
            </a:r>
            <a:r>
              <a:rPr lang="en-US" u="sng" dirty="0" smtClean="0"/>
              <a:t>4,854,368.932</a:t>
            </a:r>
            <a:endParaRPr lang="en-US" dirty="0" smtClean="0"/>
          </a:p>
          <a:p>
            <a:pPr algn="just">
              <a:buNone/>
            </a:pPr>
            <a:r>
              <a:rPr lang="en-US" dirty="0" smtClean="0"/>
              <a:t>		               100,000 </a:t>
            </a:r>
          </a:p>
          <a:p>
            <a:pPr algn="just">
              <a:buNone/>
            </a:pPr>
            <a:r>
              <a:rPr lang="en-US" dirty="0" smtClean="0"/>
              <a:t>		       = </a:t>
            </a:r>
            <a:r>
              <a:rPr lang="en-US" u="sng" dirty="0" smtClean="0"/>
              <a:t>48.54 </a:t>
            </a:r>
            <a:endParaRPr lang="en-US" dirty="0" smtClean="0"/>
          </a:p>
          <a:p>
            <a:pPr algn="just"/>
            <a:r>
              <a:rPr lang="en-US" dirty="0" smtClean="0"/>
              <a:t>The amount that EIC will collect from each insured can Br. 48.54 and total of Br. 4,854,368.93 at the beginning of the term which will grow to Br. 5,000,000 in one year at 3% interest rate. The 48.544 Birr does not including </a:t>
            </a:r>
            <a:r>
              <a:rPr lang="en-US" b="1" dirty="0" smtClean="0"/>
              <a:t>Loading</a:t>
            </a:r>
            <a:r>
              <a:rPr lang="en-US" dirty="0" smtClean="0"/>
              <a:t>. The insurer may charge a fixed sum of money or certain percentage of the net premium. For example , if the insurer charges each insured 20 % of the net premium as an additional cost, the gross premium will be Birr 48.544 </a:t>
            </a:r>
            <a:r>
              <a:rPr lang="en-US" smtClean="0"/>
              <a:t>+ 0.2(48.54</a:t>
            </a:r>
            <a:r>
              <a:rPr lang="en-US" dirty="0" smtClean="0"/>
              <a:t>)= 58.25Br. </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39</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a:spLocks noGrp="1"/>
          </p:cNvSpPr>
          <p:nvPr>
            <p:ph idx="1"/>
          </p:nvPr>
        </p:nvSpPr>
        <p:spPr>
          <a:xfrm>
            <a:off x="990600" y="810720"/>
            <a:ext cx="8001000" cy="6047280"/>
          </a:xfrm>
        </p:spPr>
        <p:txBody>
          <a:bodyPr>
            <a:noAutofit/>
          </a:bodyPr>
          <a:lstStyle/>
          <a:p>
            <a:pPr algn="just">
              <a:buNone/>
            </a:pPr>
            <a:r>
              <a:rPr lang="en-US" sz="2400" dirty="0" smtClean="0"/>
              <a:t>	It includes insurance to cover</a:t>
            </a:r>
          </a:p>
          <a:p>
            <a:pPr marL="1060704" lvl="2" indent="-457200" algn="just">
              <a:buFont typeface="+mj-lt"/>
              <a:buAutoNum type="arabicPeriod"/>
            </a:pPr>
            <a:r>
              <a:rPr lang="en-US" dirty="0" smtClean="0"/>
              <a:t>Property losses (i.e., damage to or destructions of homes, automobiles, business, aircraft, etc)</a:t>
            </a:r>
          </a:p>
          <a:p>
            <a:pPr marL="1060704" lvl="2" indent="-457200" algn="just">
              <a:buFont typeface="+mj-lt"/>
              <a:buAutoNum type="arabicPeriod"/>
            </a:pPr>
            <a:r>
              <a:rPr lang="en-US" dirty="0" smtClean="0"/>
              <a:t>Liability losses (i.e., Payments due to professional negligence, product defects, negligent automobile operation etc.</a:t>
            </a:r>
          </a:p>
          <a:p>
            <a:pPr marL="1060704" lvl="2" indent="-457200" algn="just">
              <a:buFont typeface="+mj-lt"/>
              <a:buAutoNum type="arabicPeriod"/>
            </a:pPr>
            <a:r>
              <a:rPr lang="en-US" dirty="0" smtClean="0"/>
              <a:t>Workers compensation and health insurance payments.</a:t>
            </a:r>
          </a:p>
          <a:p>
            <a:pPr algn="just">
              <a:buNone/>
            </a:pPr>
            <a:endParaRPr lang="en-US" sz="2400" dirty="0" smtClean="0"/>
          </a:p>
          <a:p>
            <a:pPr lvl="1" algn="just">
              <a:buNone/>
            </a:pP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4</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xit" presetSubtype="0" decel="100000" fill="hold" grpId="0" nodeType="clickEffect">
                                  <p:stCondLst>
                                    <p:cond delay="0"/>
                                  </p:stCondLst>
                                  <p:childTnLst>
                                    <p:anim calcmode="lin" valueType="num">
                                      <p:cBhvr>
                                        <p:cTn id="6" dur="500"/>
                                        <p:tgtEl>
                                          <p:spTgt spid="5">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 dur="500"/>
                                        <p:tgtEl>
                                          <p:spTgt spid="5">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8" dur="500"/>
                                        <p:tgtEl>
                                          <p:spTgt spid="5">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9" dur="500"/>
                                        <p:tgtEl>
                                          <p:spTgt spid="5">
                                            <p:txEl>
                                              <p:pRg st="0" end="0"/>
                                            </p:txEl>
                                          </p:spTgt>
                                        </p:tgtEl>
                                        <p:attrNameLst>
                                          <p:attrName>ppt_y</p:attrName>
                                        </p:attrNameLst>
                                      </p:cBhvr>
                                      <p:tavLst>
                                        <p:tav tm="0">
                                          <p:val>
                                            <p:strVal val="ppt_y"/>
                                          </p:val>
                                        </p:tav>
                                        <p:tav tm="100000">
                                          <p:val>
                                            <p:strVal val="ppt_y"/>
                                          </p:val>
                                        </p:tav>
                                      </p:tavLst>
                                    </p:anim>
                                    <p:set>
                                      <p:cBhvr>
                                        <p:cTn id="10" dur="1" fill="hold">
                                          <p:stCondLst>
                                            <p:cond delay="499"/>
                                          </p:stCondLst>
                                        </p:cTn>
                                        <p:tgtEl>
                                          <p:spTgt spid="5">
                                            <p:txEl>
                                              <p:pRg st="0" end="0"/>
                                            </p:txEl>
                                          </p:spTgt>
                                        </p:tgtEl>
                                        <p:attrNameLst>
                                          <p:attrName>style.visibility</p:attrName>
                                        </p:attrNameLst>
                                      </p:cBhvr>
                                      <p:to>
                                        <p:strVal val="hidden"/>
                                      </p:to>
                                    </p:set>
                                  </p:childTnLst>
                                </p:cTn>
                              </p:par>
                              <p:par>
                                <p:cTn id="11" presetID="39" presetClass="exit" presetSubtype="0" decel="100000" fill="hold" grpId="0" nodeType="withEffect">
                                  <p:stCondLst>
                                    <p:cond delay="0"/>
                                  </p:stCondLst>
                                  <p:childTnLst>
                                    <p:anim calcmode="lin" valueType="num">
                                      <p:cBhvr>
                                        <p:cTn id="12" dur="500"/>
                                        <p:tgtEl>
                                          <p:spTgt spid="5">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3" dur="500"/>
                                        <p:tgtEl>
                                          <p:spTgt spid="5">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14" dur="500"/>
                                        <p:tgtEl>
                                          <p:spTgt spid="5">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15" dur="500"/>
                                        <p:tgtEl>
                                          <p:spTgt spid="5">
                                            <p:txEl>
                                              <p:pRg st="1" end="1"/>
                                            </p:txEl>
                                          </p:spTgt>
                                        </p:tgtEl>
                                        <p:attrNameLst>
                                          <p:attrName>ppt_y</p:attrName>
                                        </p:attrNameLst>
                                      </p:cBhvr>
                                      <p:tavLst>
                                        <p:tav tm="0">
                                          <p:val>
                                            <p:strVal val="ppt_y"/>
                                          </p:val>
                                        </p:tav>
                                        <p:tav tm="100000">
                                          <p:val>
                                            <p:strVal val="ppt_y"/>
                                          </p:val>
                                        </p:tav>
                                      </p:tavLst>
                                    </p:anim>
                                    <p:set>
                                      <p:cBhvr>
                                        <p:cTn id="16" dur="1" fill="hold">
                                          <p:stCondLst>
                                            <p:cond delay="499"/>
                                          </p:stCondLst>
                                        </p:cTn>
                                        <p:tgtEl>
                                          <p:spTgt spid="5">
                                            <p:txEl>
                                              <p:pRg st="1" end="1"/>
                                            </p:txEl>
                                          </p:spTgt>
                                        </p:tgtEl>
                                        <p:attrNameLst>
                                          <p:attrName>style.visibility</p:attrName>
                                        </p:attrNameLst>
                                      </p:cBhvr>
                                      <p:to>
                                        <p:strVal val="hidden"/>
                                      </p:to>
                                    </p:set>
                                  </p:childTnLst>
                                </p:cTn>
                              </p:par>
                              <p:par>
                                <p:cTn id="17" presetID="39" presetClass="exit" presetSubtype="0" decel="100000" fill="hold" grpId="0" nodeType="withEffect">
                                  <p:stCondLst>
                                    <p:cond delay="0"/>
                                  </p:stCondLst>
                                  <p:childTnLst>
                                    <p:anim calcmode="lin" valueType="num">
                                      <p:cBhvr>
                                        <p:cTn id="18" dur="500"/>
                                        <p:tgtEl>
                                          <p:spTgt spid="5">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19" dur="500"/>
                                        <p:tgtEl>
                                          <p:spTgt spid="5">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20" dur="500"/>
                                        <p:tgtEl>
                                          <p:spTgt spid="5">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21" dur="500"/>
                                        <p:tgtEl>
                                          <p:spTgt spid="5">
                                            <p:txEl>
                                              <p:pRg st="2" end="2"/>
                                            </p:txEl>
                                          </p:spTgt>
                                        </p:tgtEl>
                                        <p:attrNameLst>
                                          <p:attrName>ppt_y</p:attrName>
                                        </p:attrNameLst>
                                      </p:cBhvr>
                                      <p:tavLst>
                                        <p:tav tm="0">
                                          <p:val>
                                            <p:strVal val="ppt_y"/>
                                          </p:val>
                                        </p:tav>
                                        <p:tav tm="100000">
                                          <p:val>
                                            <p:strVal val="ppt_y"/>
                                          </p:val>
                                        </p:tav>
                                      </p:tavLst>
                                    </p:anim>
                                    <p:set>
                                      <p:cBhvr>
                                        <p:cTn id="22" dur="1" fill="hold">
                                          <p:stCondLst>
                                            <p:cond delay="499"/>
                                          </p:stCondLst>
                                        </p:cTn>
                                        <p:tgtEl>
                                          <p:spTgt spid="5">
                                            <p:txEl>
                                              <p:pRg st="2" end="2"/>
                                            </p:txEl>
                                          </p:spTgt>
                                        </p:tgtEl>
                                        <p:attrNameLst>
                                          <p:attrName>style.visibility</p:attrName>
                                        </p:attrNameLst>
                                      </p:cBhvr>
                                      <p:to>
                                        <p:strVal val="hidden"/>
                                      </p:to>
                                    </p:set>
                                  </p:childTnLst>
                                </p:cTn>
                              </p:par>
                              <p:par>
                                <p:cTn id="23" presetID="39" presetClass="exit" presetSubtype="0" decel="100000" fill="hold" grpId="0" nodeType="withEffect">
                                  <p:stCondLst>
                                    <p:cond delay="0"/>
                                  </p:stCondLst>
                                  <p:childTnLst>
                                    <p:anim calcmode="lin" valueType="num">
                                      <p:cBhvr>
                                        <p:cTn id="24" dur="500"/>
                                        <p:tgtEl>
                                          <p:spTgt spid="5">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25" dur="500"/>
                                        <p:tgtEl>
                                          <p:spTgt spid="5">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26" dur="500"/>
                                        <p:tgtEl>
                                          <p:spTgt spid="5">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27" dur="500"/>
                                        <p:tgtEl>
                                          <p:spTgt spid="5">
                                            <p:txEl>
                                              <p:pRg st="3" end="3"/>
                                            </p:txEl>
                                          </p:spTgt>
                                        </p:tgtEl>
                                        <p:attrNameLst>
                                          <p:attrName>ppt_y</p:attrName>
                                        </p:attrNameLst>
                                      </p:cBhvr>
                                      <p:tavLst>
                                        <p:tav tm="0">
                                          <p:val>
                                            <p:strVal val="ppt_y"/>
                                          </p:val>
                                        </p:tav>
                                        <p:tav tm="100000">
                                          <p:val>
                                            <p:strVal val="ppt_y"/>
                                          </p:val>
                                        </p:tav>
                                      </p:tavLst>
                                    </p:anim>
                                    <p:set>
                                      <p:cBhvr>
                                        <p:cTn id="28" dur="1" fill="hold">
                                          <p:stCondLst>
                                            <p:cond delay="499"/>
                                          </p:stCondLst>
                                        </p:cTn>
                                        <p:tgtEl>
                                          <p:spTgt spid="5">
                                            <p:txEl>
                                              <p:pRg st="3" end="3"/>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1"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animEffect transition="in" filter="box(in)">
                                      <p:cBhvr>
                                        <p:cTn id="33" dur="500"/>
                                        <p:tgtEl>
                                          <p:spTgt spid="5">
                                            <p:txEl>
                                              <p:pRg st="0" end="0"/>
                                            </p:txEl>
                                          </p:spTgt>
                                        </p:tgtEl>
                                      </p:cBhvr>
                                    </p:animEffect>
                                  </p:childTnLst>
                                </p:cTn>
                              </p:par>
                              <p:par>
                                <p:cTn id="34" presetID="4" presetClass="entr" presetSubtype="16" fill="hold" grpId="1" nodeType="withEffect">
                                  <p:stCondLst>
                                    <p:cond delay="0"/>
                                  </p:stCondLst>
                                  <p:childTnLst>
                                    <p:set>
                                      <p:cBhvr>
                                        <p:cTn id="35" dur="1" fill="hold">
                                          <p:stCondLst>
                                            <p:cond delay="0"/>
                                          </p:stCondLst>
                                        </p:cTn>
                                        <p:tgtEl>
                                          <p:spTgt spid="5">
                                            <p:txEl>
                                              <p:pRg st="1" end="1"/>
                                            </p:txEl>
                                          </p:spTgt>
                                        </p:tgtEl>
                                        <p:attrNameLst>
                                          <p:attrName>style.visibility</p:attrName>
                                        </p:attrNameLst>
                                      </p:cBhvr>
                                      <p:to>
                                        <p:strVal val="visible"/>
                                      </p:to>
                                    </p:set>
                                    <p:animEffect transition="in" filter="box(in)">
                                      <p:cBhvr>
                                        <p:cTn id="36" dur="500"/>
                                        <p:tgtEl>
                                          <p:spTgt spid="5">
                                            <p:txEl>
                                              <p:pRg st="1" end="1"/>
                                            </p:txEl>
                                          </p:spTgt>
                                        </p:tgtEl>
                                      </p:cBhvr>
                                    </p:animEffect>
                                  </p:childTnLst>
                                </p:cTn>
                              </p:par>
                              <p:par>
                                <p:cTn id="37" presetID="4" presetClass="entr" presetSubtype="16" fill="hold" grpId="1" nodeType="withEffect">
                                  <p:stCondLst>
                                    <p:cond delay="0"/>
                                  </p:stCondLst>
                                  <p:childTnLst>
                                    <p:set>
                                      <p:cBhvr>
                                        <p:cTn id="38" dur="1" fill="hold">
                                          <p:stCondLst>
                                            <p:cond delay="0"/>
                                          </p:stCondLst>
                                        </p:cTn>
                                        <p:tgtEl>
                                          <p:spTgt spid="5">
                                            <p:txEl>
                                              <p:pRg st="2" end="2"/>
                                            </p:txEl>
                                          </p:spTgt>
                                        </p:tgtEl>
                                        <p:attrNameLst>
                                          <p:attrName>style.visibility</p:attrName>
                                        </p:attrNameLst>
                                      </p:cBhvr>
                                      <p:to>
                                        <p:strVal val="visible"/>
                                      </p:to>
                                    </p:set>
                                    <p:animEffect transition="in" filter="box(in)">
                                      <p:cBhvr>
                                        <p:cTn id="39" dur="500"/>
                                        <p:tgtEl>
                                          <p:spTgt spid="5">
                                            <p:txEl>
                                              <p:pRg st="2" end="2"/>
                                            </p:txEl>
                                          </p:spTgt>
                                        </p:tgtEl>
                                      </p:cBhvr>
                                    </p:animEffect>
                                  </p:childTnLst>
                                </p:cTn>
                              </p:par>
                              <p:par>
                                <p:cTn id="40" presetID="4" presetClass="entr" presetSubtype="16" fill="hold" grpId="1" nodeType="withEffect">
                                  <p:stCondLst>
                                    <p:cond delay="0"/>
                                  </p:stCondLst>
                                  <p:childTnLst>
                                    <p:set>
                                      <p:cBhvr>
                                        <p:cTn id="41" dur="1" fill="hold">
                                          <p:stCondLst>
                                            <p:cond delay="0"/>
                                          </p:stCondLst>
                                        </p:cTn>
                                        <p:tgtEl>
                                          <p:spTgt spid="5">
                                            <p:txEl>
                                              <p:pRg st="3" end="3"/>
                                            </p:txEl>
                                          </p:spTgt>
                                        </p:tgtEl>
                                        <p:attrNameLst>
                                          <p:attrName>style.visibility</p:attrName>
                                        </p:attrNameLst>
                                      </p:cBhvr>
                                      <p:to>
                                        <p:strVal val="visible"/>
                                      </p:to>
                                    </p:set>
                                    <p:animEffect transition="in" filter="box(in)">
                                      <p:cBhvr>
                                        <p:cTn id="42" dur="500"/>
                                        <p:tgtEl>
                                          <p:spTgt spid="5">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xit" presetSubtype="16" fill="hold" grpId="0" nodeType="clickEffect">
                                  <p:stCondLst>
                                    <p:cond delay="0"/>
                                  </p:stCondLst>
                                  <p:childTnLst>
                                    <p:animEffect transition="out" filter="box(in)">
                                      <p:cBhvr>
                                        <p:cTn id="46" dur="500"/>
                                        <p:tgtEl>
                                          <p:spTgt spid="4"/>
                                        </p:tgtEl>
                                      </p:cBhvr>
                                    </p:animEffect>
                                    <p:set>
                                      <p:cBhvr>
                                        <p:cTn id="4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5" grpI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8200"/>
            <a:ext cx="7790688" cy="5977719"/>
          </a:xfrm>
        </p:spPr>
        <p:txBody>
          <a:bodyPr>
            <a:noAutofit/>
          </a:bodyPr>
          <a:lstStyle/>
          <a:p>
            <a:pPr algn="just">
              <a:buNone/>
            </a:pPr>
            <a:r>
              <a:rPr lang="en-US" sz="2000" dirty="0" smtClean="0"/>
              <a:t>                                  </a:t>
            </a:r>
          </a:p>
          <a:p>
            <a:pPr algn="just">
              <a:buNone/>
            </a:pPr>
            <a:r>
              <a:rPr lang="en-US" sz="2000" dirty="0" smtClean="0"/>
              <a:t>	based on the above information and the following mortality table answer the questions that follow; </a:t>
            </a:r>
          </a:p>
          <a:p>
            <a:pPr algn="just">
              <a:buNone/>
            </a:pPr>
            <a:r>
              <a:rPr lang="en-US" sz="2000" b="1" dirty="0" smtClean="0"/>
              <a:t>Year                 Age             No. of living             Number of dying</a:t>
            </a:r>
          </a:p>
          <a:p>
            <a:pPr marL="82296" indent="0" algn="just">
              <a:buNone/>
            </a:pPr>
            <a:r>
              <a:rPr lang="en-US" sz="2000" dirty="0" smtClean="0"/>
              <a:t>   1.                     40                        100,000                               500</a:t>
            </a:r>
          </a:p>
          <a:p>
            <a:pPr marL="82296" indent="0" algn="just">
              <a:buNone/>
            </a:pPr>
            <a:r>
              <a:rPr lang="en-US" sz="2000" dirty="0" smtClean="0"/>
              <a:t>   2.                     41                          99,500                              750</a:t>
            </a:r>
          </a:p>
          <a:p>
            <a:pPr marL="82296" indent="0" algn="just">
              <a:buNone/>
            </a:pPr>
            <a:r>
              <a:rPr lang="en-US" sz="2000" dirty="0" smtClean="0"/>
              <a:t>   3.                     42                          98,750                            1,250</a:t>
            </a:r>
          </a:p>
          <a:p>
            <a:pPr marL="82296" indent="0" algn="just">
              <a:buNone/>
            </a:pPr>
            <a:r>
              <a:rPr lang="en-US" sz="2000" dirty="0" smtClean="0"/>
              <a:t>   4.                     43                          97,500                           1,500</a:t>
            </a:r>
          </a:p>
          <a:p>
            <a:pPr marL="82296" indent="0" algn="just">
              <a:buNone/>
            </a:pPr>
            <a:r>
              <a:rPr lang="en-US" sz="2000" dirty="0" smtClean="0"/>
              <a:t>   5.                     44                          96,000                           ---</a:t>
            </a:r>
          </a:p>
          <a:p>
            <a:pPr algn="just">
              <a:buNone/>
            </a:pPr>
            <a:r>
              <a:rPr lang="en-US" sz="2000" dirty="0" smtClean="0"/>
              <a:t>	Assume that the 100,000 population has purchase a 4 year term insurance at the age of 40 for a sum assured equal to Br. 10,000.</a:t>
            </a:r>
          </a:p>
          <a:p>
            <a:pPr algn="just">
              <a:buNone/>
            </a:pPr>
            <a:r>
              <a:rPr lang="en-US" sz="2000" b="1" dirty="0" smtClean="0"/>
              <a:t>Required;</a:t>
            </a:r>
            <a:r>
              <a:rPr lang="en-US" sz="2000" dirty="0" smtClean="0"/>
              <a:t> determine</a:t>
            </a:r>
          </a:p>
          <a:p>
            <a:pPr marL="870966" lvl="1" indent="-514350" algn="just">
              <a:buFont typeface="+mj-lt"/>
              <a:buAutoNum type="alphaUcPeriod"/>
            </a:pPr>
            <a:r>
              <a:rPr lang="en-US" sz="1600" dirty="0" smtClean="0"/>
              <a:t>the net single premium (NSP) of term insurance </a:t>
            </a:r>
          </a:p>
          <a:p>
            <a:pPr marL="870966" lvl="1" indent="-514350" algn="just">
              <a:buFont typeface="+mj-lt"/>
              <a:buAutoNum type="alphaUcPeriod"/>
            </a:pPr>
            <a:r>
              <a:rPr lang="en-US" sz="1600" dirty="0" smtClean="0"/>
              <a:t>the net level premium (NLP) of Term insurance </a:t>
            </a:r>
          </a:p>
          <a:p>
            <a:pPr marL="870966" lvl="1" indent="-514350" algn="just">
              <a:buFont typeface="+mj-lt"/>
              <a:buAutoNum type="alphaUcPeriod"/>
            </a:pPr>
            <a:r>
              <a:rPr lang="en-US" sz="1600" dirty="0" smtClean="0"/>
              <a:t>the net level premium of pure and ordinary endowment</a:t>
            </a:r>
          </a:p>
          <a:p>
            <a:pPr marL="870966" lvl="1" indent="-514350" algn="just">
              <a:buFont typeface="+mj-lt"/>
              <a:buAutoNum type="alphaUcPeriod"/>
            </a:pPr>
            <a:r>
              <a:rPr lang="en-US" sz="1600" dirty="0" smtClean="0"/>
              <a:t>the total gross premium, if 40% of the gross premium is the cost of running the business (loaded amount).</a:t>
            </a:r>
          </a:p>
          <a:p>
            <a:pPr algn="just"/>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40</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Rounded Rectangle 6"/>
          <p:cNvSpPr/>
          <p:nvPr/>
        </p:nvSpPr>
        <p:spPr>
          <a:xfrm>
            <a:off x="1524000" y="886264"/>
            <a:ext cx="1676400" cy="369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Illustration 2;</a:t>
            </a:r>
            <a:r>
              <a:rPr lang="en-US" dirty="0" smtClean="0"/>
              <a:t> </a:t>
            </a:r>
            <a:endParaRPr lang="en-US" dirty="0"/>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112" y="762000"/>
            <a:ext cx="8933688" cy="5867400"/>
          </a:xfrm>
        </p:spPr>
        <p:txBody>
          <a:bodyPr>
            <a:normAutofit lnSpcReduction="10000"/>
          </a:bodyPr>
          <a:lstStyle/>
          <a:p>
            <a:pPr marL="596646" indent="-514350" algn="just">
              <a:buAutoNum type="alphaUcParenR"/>
            </a:pPr>
            <a:r>
              <a:rPr lang="en-US" sz="1700" dirty="0" smtClean="0"/>
              <a:t>First we can calculate the probability of dying and the expected death claims in each of the years during the term of the policy as follows: </a:t>
            </a:r>
          </a:p>
          <a:p>
            <a:pPr marL="596646" indent="-514350" algn="just">
              <a:buFont typeface="Wingdings 2"/>
              <a:buAutoNum type="alphaUcParenR"/>
            </a:pPr>
            <a:r>
              <a:rPr lang="en-US" sz="1700" dirty="0"/>
              <a:t>As it is discussed above, the insurer will not collect birr. 40,000,000  from the insured's. Rather it will collect the present value of the claims. The calculate is shown as follows; </a:t>
            </a:r>
          </a:p>
          <a:p>
            <a:pPr marL="596646" indent="-514350" algn="just">
              <a:buAutoNum type="alphaUcParenR"/>
            </a:pPr>
            <a:endParaRPr lang="en-US" sz="1700" dirty="0" smtClean="0"/>
          </a:p>
          <a:p>
            <a:pPr marL="596646" indent="-514350" algn="just">
              <a:buAutoNum type="alphaUcParenR"/>
            </a:pPr>
            <a:endParaRPr lang="en-US" sz="1700" dirty="0"/>
          </a:p>
          <a:p>
            <a:pPr marL="596646" indent="-514350" algn="just">
              <a:buAutoNum type="alphaUcParenR"/>
            </a:pPr>
            <a:endParaRPr lang="en-US" sz="1700" dirty="0"/>
          </a:p>
          <a:p>
            <a:pPr marL="596646" indent="-514350" algn="just">
              <a:buAutoNum type="alphaUcParenR"/>
            </a:pPr>
            <a:endParaRPr lang="en-US" sz="2400" dirty="0" smtClean="0"/>
          </a:p>
          <a:p>
            <a:pPr algn="just" fontAlgn="t">
              <a:buNone/>
            </a:pPr>
            <a:endParaRPr lang="en-US" b="1" dirty="0" smtClean="0"/>
          </a:p>
          <a:p>
            <a:pPr algn="just" fontAlgn="t"/>
            <a:endParaRPr lang="en-US" b="1" dirty="0" smtClean="0"/>
          </a:p>
          <a:p>
            <a:pPr algn="just" fontAlgn="t"/>
            <a:endParaRPr lang="en-US" b="1" dirty="0" smtClean="0"/>
          </a:p>
          <a:p>
            <a:pPr algn="just" fontAlgn="t"/>
            <a:endParaRPr lang="en-US" b="1" dirty="0" smtClean="0"/>
          </a:p>
          <a:p>
            <a:pPr algn="just" fontAlgn="t"/>
            <a:r>
              <a:rPr lang="en-US" sz="1400" b="1" dirty="0" smtClean="0"/>
              <a:t>Probability of Dying =            No. of Dying              =             500        = 0.005</a:t>
            </a:r>
          </a:p>
          <a:p>
            <a:pPr algn="just" fontAlgn="t">
              <a:buNone/>
            </a:pPr>
            <a:r>
              <a:rPr lang="en-US" sz="1400" b="1" dirty="0" smtClean="0"/>
              <a:t>			  No. of Living at the Age of 40   </a:t>
            </a:r>
            <a:r>
              <a:rPr lang="en-US" sz="1400" b="1" dirty="0"/>
              <a:t> </a:t>
            </a:r>
            <a:r>
              <a:rPr lang="en-US" sz="1400" b="1" dirty="0" smtClean="0"/>
              <a:t>            100,000</a:t>
            </a:r>
          </a:p>
          <a:p>
            <a:pPr algn="just"/>
            <a:r>
              <a:rPr lang="en-US" sz="1600" b="1" dirty="0"/>
              <a:t>Note: *Present Value of 1 </a:t>
            </a:r>
            <a:r>
              <a:rPr lang="en-US" sz="1600" b="1" dirty="0" smtClean="0"/>
              <a:t>Birr  =    </a:t>
            </a:r>
            <a:r>
              <a:rPr lang="en-US" sz="1600" b="1" dirty="0"/>
              <a:t>1       =     </a:t>
            </a:r>
            <a:r>
              <a:rPr lang="en-US" sz="1600" b="1" dirty="0" smtClean="0"/>
              <a:t> 1         = </a:t>
            </a:r>
            <a:r>
              <a:rPr lang="en-US" sz="1600" b="1" dirty="0"/>
              <a:t>(1.03)</a:t>
            </a:r>
            <a:r>
              <a:rPr lang="en-US" sz="1600" b="1" baseline="30000" dirty="0"/>
              <a:t>-n</a:t>
            </a:r>
          </a:p>
          <a:p>
            <a:pPr algn="just">
              <a:buNone/>
            </a:pPr>
            <a:r>
              <a:rPr lang="en-US" sz="1600" b="1" dirty="0"/>
              <a:t>                                                  </a:t>
            </a:r>
            <a:r>
              <a:rPr lang="en-US" sz="1600" b="1" dirty="0" smtClean="0"/>
              <a:t>         (</a:t>
            </a:r>
            <a:r>
              <a:rPr lang="en-US" sz="1600" b="1" dirty="0"/>
              <a:t>1+r)</a:t>
            </a:r>
            <a:r>
              <a:rPr lang="en-US" sz="1600" b="1" baseline="30000" dirty="0"/>
              <a:t>n</a:t>
            </a:r>
            <a:r>
              <a:rPr lang="en-US" sz="1600" b="1" dirty="0"/>
              <a:t>     (1+0.03)</a:t>
            </a:r>
            <a:r>
              <a:rPr lang="en-US" sz="1600" b="1" baseline="30000" dirty="0"/>
              <a:t>n</a:t>
            </a:r>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b="1" dirty="0" smtClean="0"/>
          </a:p>
          <a:p>
            <a:pPr algn="just" fontAlgn="t"/>
            <a:endParaRPr lang="en-US" b="1" dirty="0" smtClean="0"/>
          </a:p>
          <a:p>
            <a:pPr algn="just" fontAlgn="t"/>
            <a:endParaRPr lang="en-US" b="1" dirty="0" smtClean="0"/>
          </a:p>
          <a:p>
            <a:pPr algn="just" fontAlgn="t"/>
            <a:endParaRPr lang="en-US" b="1" dirty="0" smtClean="0"/>
          </a:p>
          <a:p>
            <a:pPr algn="just" fontAlgn="t"/>
            <a:endParaRPr lang="en-US" b="1"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algn="just" fontAlgn="t"/>
            <a:endParaRPr lang="en-US" dirty="0" smtClean="0"/>
          </a:p>
          <a:p>
            <a:pPr marL="596646" indent="-514350" algn="just">
              <a:buAutoNum type="alphaUcParenR"/>
            </a:pPr>
            <a:endParaRPr lang="en-US" dirty="0" smtClean="0"/>
          </a:p>
          <a:p>
            <a:pPr marL="596646" indent="-514350" algn="just">
              <a:buAutoNum type="alphaUcParenR"/>
            </a:pPr>
            <a:endParaRPr lang="en-US" dirty="0" smtClean="0"/>
          </a:p>
          <a:p>
            <a:pPr marL="596646" indent="-514350" algn="just">
              <a:buNone/>
            </a:pPr>
            <a:endParaRPr lang="en-US" dirty="0" smtClean="0"/>
          </a:p>
          <a:p>
            <a:pPr marL="596646" indent="-514350" algn="just">
              <a:buNone/>
            </a:pP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41</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graphicFrame>
        <p:nvGraphicFramePr>
          <p:cNvPr id="7" name="Table 6"/>
          <p:cNvGraphicFramePr>
            <a:graphicFrameLocks noGrp="1"/>
          </p:cNvGraphicFramePr>
          <p:nvPr>
            <p:extLst>
              <p:ext uri="{D42A27DB-BD31-4B8C-83A1-F6EECF244321}">
                <p14:modId xmlns="" xmlns:p14="http://schemas.microsoft.com/office/powerpoint/2010/main" val="2262476874"/>
              </p:ext>
            </p:extLst>
          </p:nvPr>
        </p:nvGraphicFramePr>
        <p:xfrm>
          <a:off x="76200" y="1942373"/>
          <a:ext cx="8991599" cy="3163027"/>
        </p:xfrm>
        <a:graphic>
          <a:graphicData uri="http://schemas.openxmlformats.org/drawingml/2006/table">
            <a:tbl>
              <a:tblPr firstRow="1" bandRow="1">
                <a:tableStyleId>{69CF1AB2-1976-4502-BF36-3FF5EA218861}</a:tableStyleId>
              </a:tblPr>
              <a:tblGrid>
                <a:gridCol w="680036"/>
                <a:gridCol w="678089"/>
                <a:gridCol w="844018"/>
                <a:gridCol w="858437"/>
                <a:gridCol w="1248635"/>
                <a:gridCol w="1404716"/>
                <a:gridCol w="858437"/>
                <a:gridCol w="1370211"/>
                <a:gridCol w="1049020"/>
              </a:tblGrid>
              <a:tr h="827083">
                <a:tc>
                  <a:txBody>
                    <a:bodyPr/>
                    <a:lstStyle/>
                    <a:p>
                      <a:r>
                        <a:rPr lang="en-US" sz="1600" dirty="0" smtClean="0"/>
                        <a:t>No.</a:t>
                      </a:r>
                      <a:endParaRPr lang="en-US" sz="1600" dirty="0"/>
                    </a:p>
                  </a:txBody>
                  <a:tcPr/>
                </a:tc>
                <a:tc>
                  <a:txBody>
                    <a:bodyPr/>
                    <a:lstStyle/>
                    <a:p>
                      <a:r>
                        <a:rPr lang="en-US" sz="1600" dirty="0" smtClean="0"/>
                        <a:t>Age</a:t>
                      </a:r>
                      <a:endParaRPr lang="en-US" sz="1600" dirty="0"/>
                    </a:p>
                  </a:txBody>
                  <a:tcPr/>
                </a:tc>
                <a:tc>
                  <a:txBody>
                    <a:bodyPr/>
                    <a:lstStyle/>
                    <a:p>
                      <a:r>
                        <a:rPr lang="en-US" sz="1600" dirty="0" smtClean="0"/>
                        <a:t>No. of Dying (1)</a:t>
                      </a:r>
                      <a:endParaRPr lang="en-US" sz="1600" dirty="0"/>
                    </a:p>
                  </a:txBody>
                  <a:tcPr/>
                </a:tc>
                <a:tc>
                  <a:txBody>
                    <a:bodyPr/>
                    <a:lstStyle/>
                    <a:p>
                      <a:r>
                        <a:rPr lang="en-US" sz="1600" dirty="0" smtClean="0"/>
                        <a:t>Prob.</a:t>
                      </a:r>
                      <a:r>
                        <a:rPr lang="en-US" sz="1600" baseline="0" dirty="0" smtClean="0"/>
                        <a:t> of Dying</a:t>
                      </a:r>
                      <a:endParaRPr lang="en-US" sz="1600" dirty="0"/>
                    </a:p>
                  </a:txBody>
                  <a:tcPr/>
                </a:tc>
                <a:tc>
                  <a:txBody>
                    <a:bodyPr/>
                    <a:lstStyle/>
                    <a:p>
                      <a:r>
                        <a:rPr lang="en-US" sz="1600" dirty="0" smtClean="0"/>
                        <a:t>Amount of Policy (2)</a:t>
                      </a:r>
                      <a:endParaRPr lang="en-US" sz="1600" dirty="0"/>
                    </a:p>
                  </a:txBody>
                  <a:tcPr/>
                </a:tc>
                <a:tc>
                  <a:txBody>
                    <a:bodyPr/>
                    <a:lstStyle/>
                    <a:p>
                      <a:r>
                        <a:rPr lang="en-US" sz="1600" dirty="0" smtClean="0"/>
                        <a:t>Expected Death Claim (1x2)</a:t>
                      </a:r>
                      <a:endParaRPr lang="en-US" sz="1600" dirty="0"/>
                    </a:p>
                  </a:txBody>
                  <a:tcPr/>
                </a:tc>
                <a:tc>
                  <a:txBody>
                    <a:bodyPr/>
                    <a:lstStyle/>
                    <a:p>
                      <a:r>
                        <a:rPr lang="en-US" sz="1600" dirty="0" smtClean="0"/>
                        <a:t>PV* Factor at 3% (b)</a:t>
                      </a:r>
                      <a:endParaRPr lang="en-US" sz="1600" dirty="0"/>
                    </a:p>
                  </a:txBody>
                  <a:tcPr/>
                </a:tc>
                <a:tc>
                  <a:txBody>
                    <a:bodyPr/>
                    <a:lstStyle/>
                    <a:p>
                      <a:r>
                        <a:rPr lang="en-US" sz="1600" dirty="0" smtClean="0"/>
                        <a:t>PV of Claim C = (axb)</a:t>
                      </a:r>
                      <a:endParaRPr lang="en-US" sz="1600" dirty="0"/>
                    </a:p>
                  </a:txBody>
                  <a:tcPr/>
                </a:tc>
                <a:tc>
                  <a:txBody>
                    <a:bodyPr/>
                    <a:lstStyle/>
                    <a:p>
                      <a:r>
                        <a:rPr lang="en-US" sz="1600" dirty="0" smtClean="0"/>
                        <a:t>Annual Net Premium**</a:t>
                      </a:r>
                      <a:endParaRPr lang="en-US" sz="1600" dirty="0"/>
                    </a:p>
                  </a:txBody>
                  <a:tcPr/>
                </a:tc>
              </a:tr>
              <a:tr h="457200">
                <a:tc>
                  <a:txBody>
                    <a:bodyPr/>
                    <a:lstStyle/>
                    <a:p>
                      <a:r>
                        <a:rPr lang="en-US" sz="1600" dirty="0" smtClean="0"/>
                        <a:t>1</a:t>
                      </a:r>
                      <a:endParaRPr lang="en-US" sz="1600" dirty="0"/>
                    </a:p>
                  </a:txBody>
                  <a:tcPr/>
                </a:tc>
                <a:tc>
                  <a:txBody>
                    <a:bodyPr/>
                    <a:lstStyle/>
                    <a:p>
                      <a:r>
                        <a:rPr lang="en-US" sz="1600" dirty="0" smtClean="0"/>
                        <a:t>40</a:t>
                      </a:r>
                      <a:endParaRPr lang="en-US" sz="1600" dirty="0"/>
                    </a:p>
                  </a:txBody>
                  <a:tcPr/>
                </a:tc>
                <a:tc>
                  <a:txBody>
                    <a:bodyPr/>
                    <a:lstStyle/>
                    <a:p>
                      <a:r>
                        <a:rPr lang="en-US" sz="1600" dirty="0" smtClean="0"/>
                        <a:t>500</a:t>
                      </a:r>
                      <a:endParaRPr lang="en-US" sz="1600" dirty="0"/>
                    </a:p>
                  </a:txBody>
                  <a:tcPr/>
                </a:tc>
                <a:tc>
                  <a:txBody>
                    <a:bodyPr/>
                    <a:lstStyle/>
                    <a:p>
                      <a:r>
                        <a:rPr lang="en-US" sz="1600" dirty="0" smtClean="0"/>
                        <a:t>0.005*</a:t>
                      </a:r>
                      <a:endParaRPr lang="en-US" sz="1600" dirty="0"/>
                    </a:p>
                  </a:txBody>
                  <a:tcPr/>
                </a:tc>
                <a:tc>
                  <a:txBody>
                    <a:bodyPr/>
                    <a:lstStyle/>
                    <a:p>
                      <a:r>
                        <a:rPr lang="en-US" sz="1600" dirty="0" smtClean="0"/>
                        <a:t>10,000</a:t>
                      </a:r>
                      <a:endParaRPr lang="en-US" sz="1600" dirty="0"/>
                    </a:p>
                  </a:txBody>
                  <a:tcPr/>
                </a:tc>
                <a:tc>
                  <a:txBody>
                    <a:bodyPr/>
                    <a:lstStyle/>
                    <a:p>
                      <a:r>
                        <a:rPr lang="en-US" sz="1600" dirty="0" smtClean="0"/>
                        <a:t>5,000,000</a:t>
                      </a:r>
                      <a:endParaRPr lang="en-US" sz="1600" dirty="0"/>
                    </a:p>
                  </a:txBody>
                  <a:tcPr/>
                </a:tc>
                <a:tc>
                  <a:txBody>
                    <a:bodyPr/>
                    <a:lstStyle/>
                    <a:p>
                      <a:r>
                        <a:rPr lang="en-US" sz="1600" dirty="0" smtClean="0"/>
                        <a:t>0.9709</a:t>
                      </a:r>
                      <a:endParaRPr lang="en-US" sz="1600" dirty="0"/>
                    </a:p>
                  </a:txBody>
                  <a:tcPr/>
                </a:tc>
                <a:tc>
                  <a:txBody>
                    <a:bodyPr/>
                    <a:lstStyle/>
                    <a:p>
                      <a:r>
                        <a:rPr lang="en-US" sz="1600" dirty="0" smtClean="0"/>
                        <a:t>4,854,500</a:t>
                      </a:r>
                      <a:endParaRPr lang="en-US" sz="1600" dirty="0"/>
                    </a:p>
                  </a:txBody>
                  <a:tcPr/>
                </a:tc>
                <a:tc>
                  <a:txBody>
                    <a:bodyPr/>
                    <a:lstStyle/>
                    <a:p>
                      <a:r>
                        <a:rPr lang="en-US" sz="1600" dirty="0" smtClean="0"/>
                        <a:t>48.55</a:t>
                      </a:r>
                      <a:endParaRPr lang="en-US" sz="1600" dirty="0"/>
                    </a:p>
                  </a:txBody>
                  <a:tcPr/>
                </a:tc>
              </a:tr>
              <a:tr h="419827">
                <a:tc>
                  <a:txBody>
                    <a:bodyPr/>
                    <a:lstStyle/>
                    <a:p>
                      <a:r>
                        <a:rPr lang="en-US" sz="1600" dirty="0" smtClean="0"/>
                        <a:t>2</a:t>
                      </a:r>
                      <a:endParaRPr lang="en-US" sz="1600" dirty="0"/>
                    </a:p>
                  </a:txBody>
                  <a:tcPr/>
                </a:tc>
                <a:tc>
                  <a:txBody>
                    <a:bodyPr/>
                    <a:lstStyle/>
                    <a:p>
                      <a:r>
                        <a:rPr lang="en-US" sz="1600" dirty="0" smtClean="0"/>
                        <a:t>41</a:t>
                      </a:r>
                      <a:endParaRPr lang="en-US" sz="1600" dirty="0"/>
                    </a:p>
                  </a:txBody>
                  <a:tcPr/>
                </a:tc>
                <a:tc>
                  <a:txBody>
                    <a:bodyPr/>
                    <a:lstStyle/>
                    <a:p>
                      <a:r>
                        <a:rPr lang="en-US" sz="1600" dirty="0" smtClean="0"/>
                        <a:t>750</a:t>
                      </a:r>
                      <a:endParaRPr lang="en-US" sz="1600" dirty="0"/>
                    </a:p>
                  </a:txBody>
                  <a:tcPr/>
                </a:tc>
                <a:tc>
                  <a:txBody>
                    <a:bodyPr/>
                    <a:lstStyle/>
                    <a:p>
                      <a:r>
                        <a:rPr lang="en-US" sz="1600" dirty="0" smtClean="0"/>
                        <a:t>0.0075</a:t>
                      </a:r>
                      <a:endParaRPr lang="en-US" sz="1600" dirty="0"/>
                    </a:p>
                  </a:txBody>
                  <a:tcPr/>
                </a:tc>
                <a:tc>
                  <a:txBody>
                    <a:bodyPr/>
                    <a:lstStyle/>
                    <a:p>
                      <a:r>
                        <a:rPr lang="en-US" sz="1600" dirty="0" smtClean="0"/>
                        <a:t>10,000</a:t>
                      </a:r>
                      <a:endParaRPr lang="en-US" sz="1600" dirty="0"/>
                    </a:p>
                  </a:txBody>
                  <a:tcPr/>
                </a:tc>
                <a:tc>
                  <a:txBody>
                    <a:bodyPr/>
                    <a:lstStyle/>
                    <a:p>
                      <a:r>
                        <a:rPr lang="en-US" sz="1600" dirty="0" smtClean="0"/>
                        <a:t>7,500,000</a:t>
                      </a:r>
                      <a:endParaRPr lang="en-US" sz="1600" dirty="0"/>
                    </a:p>
                  </a:txBody>
                  <a:tcPr/>
                </a:tc>
                <a:tc>
                  <a:txBody>
                    <a:bodyPr/>
                    <a:lstStyle/>
                    <a:p>
                      <a:r>
                        <a:rPr lang="en-US" sz="1600" dirty="0" smtClean="0"/>
                        <a:t>0.9426</a:t>
                      </a:r>
                      <a:endParaRPr lang="en-US" sz="1600" dirty="0"/>
                    </a:p>
                  </a:txBody>
                  <a:tcPr/>
                </a:tc>
                <a:tc>
                  <a:txBody>
                    <a:bodyPr/>
                    <a:lstStyle/>
                    <a:p>
                      <a:r>
                        <a:rPr lang="en-US" sz="1600" dirty="0" smtClean="0"/>
                        <a:t>7,069,500</a:t>
                      </a:r>
                      <a:endParaRPr lang="en-US" sz="1600" dirty="0"/>
                    </a:p>
                  </a:txBody>
                  <a:tcPr/>
                </a:tc>
                <a:tc>
                  <a:txBody>
                    <a:bodyPr/>
                    <a:lstStyle/>
                    <a:p>
                      <a:r>
                        <a:rPr lang="en-US" sz="1600" dirty="0" smtClean="0"/>
                        <a:t>70.70</a:t>
                      </a:r>
                      <a:endParaRPr lang="en-US" sz="1600" dirty="0"/>
                    </a:p>
                  </a:txBody>
                  <a:tcPr/>
                </a:tc>
              </a:tr>
              <a:tr h="418373">
                <a:tc>
                  <a:txBody>
                    <a:bodyPr/>
                    <a:lstStyle/>
                    <a:p>
                      <a:r>
                        <a:rPr lang="en-US" sz="1600" dirty="0" smtClean="0"/>
                        <a:t>3</a:t>
                      </a:r>
                    </a:p>
                  </a:txBody>
                  <a:tcPr/>
                </a:tc>
                <a:tc>
                  <a:txBody>
                    <a:bodyPr/>
                    <a:lstStyle/>
                    <a:p>
                      <a:r>
                        <a:rPr lang="en-US" sz="1600" dirty="0" smtClean="0"/>
                        <a:t>42</a:t>
                      </a:r>
                      <a:endParaRPr lang="en-US" sz="1600" dirty="0"/>
                    </a:p>
                  </a:txBody>
                  <a:tcPr/>
                </a:tc>
                <a:tc>
                  <a:txBody>
                    <a:bodyPr/>
                    <a:lstStyle/>
                    <a:p>
                      <a:r>
                        <a:rPr lang="en-US" sz="1600" dirty="0" smtClean="0"/>
                        <a:t>1250</a:t>
                      </a:r>
                      <a:endParaRPr lang="en-US" sz="1600" dirty="0"/>
                    </a:p>
                  </a:txBody>
                  <a:tcPr/>
                </a:tc>
                <a:tc>
                  <a:txBody>
                    <a:bodyPr/>
                    <a:lstStyle/>
                    <a:p>
                      <a:r>
                        <a:rPr lang="en-US" sz="1600" dirty="0" smtClean="0"/>
                        <a:t>0.0125</a:t>
                      </a:r>
                      <a:endParaRPr lang="en-US" sz="1600" dirty="0"/>
                    </a:p>
                  </a:txBody>
                  <a:tcPr/>
                </a:tc>
                <a:tc>
                  <a:txBody>
                    <a:bodyPr/>
                    <a:lstStyle/>
                    <a:p>
                      <a:r>
                        <a:rPr lang="en-US" sz="1600" dirty="0" smtClean="0"/>
                        <a:t>10,000</a:t>
                      </a:r>
                      <a:endParaRPr lang="en-US" sz="1600" dirty="0"/>
                    </a:p>
                  </a:txBody>
                  <a:tcPr/>
                </a:tc>
                <a:tc>
                  <a:txBody>
                    <a:bodyPr/>
                    <a:lstStyle/>
                    <a:p>
                      <a:r>
                        <a:rPr lang="en-US" sz="1600" dirty="0" smtClean="0"/>
                        <a:t>12,500,000</a:t>
                      </a:r>
                      <a:endParaRPr lang="en-US" sz="1600" dirty="0"/>
                    </a:p>
                  </a:txBody>
                  <a:tcPr/>
                </a:tc>
                <a:tc>
                  <a:txBody>
                    <a:bodyPr/>
                    <a:lstStyle/>
                    <a:p>
                      <a:r>
                        <a:rPr lang="en-US" sz="1600" dirty="0" smtClean="0"/>
                        <a:t>0.9151</a:t>
                      </a:r>
                      <a:endParaRPr lang="en-US" sz="1600" dirty="0"/>
                    </a:p>
                  </a:txBody>
                  <a:tcPr/>
                </a:tc>
                <a:tc>
                  <a:txBody>
                    <a:bodyPr/>
                    <a:lstStyle/>
                    <a:p>
                      <a:r>
                        <a:rPr lang="en-US" sz="1600" dirty="0" smtClean="0"/>
                        <a:t>11,438,750</a:t>
                      </a:r>
                      <a:endParaRPr lang="en-US" sz="1600" dirty="0"/>
                    </a:p>
                  </a:txBody>
                  <a:tcPr/>
                </a:tc>
                <a:tc>
                  <a:txBody>
                    <a:bodyPr/>
                    <a:lstStyle/>
                    <a:p>
                      <a:r>
                        <a:rPr lang="en-US" sz="1600" dirty="0" smtClean="0"/>
                        <a:t>114.39</a:t>
                      </a:r>
                      <a:endParaRPr lang="en-US" sz="1600" dirty="0"/>
                    </a:p>
                  </a:txBody>
                  <a:tcPr/>
                </a:tc>
              </a:tr>
              <a:tr h="381000">
                <a:tc>
                  <a:txBody>
                    <a:bodyPr/>
                    <a:lstStyle/>
                    <a:p>
                      <a:r>
                        <a:rPr lang="en-US" sz="1600" dirty="0" smtClean="0"/>
                        <a:t>4</a:t>
                      </a:r>
                    </a:p>
                  </a:txBody>
                  <a:tcPr/>
                </a:tc>
                <a:tc>
                  <a:txBody>
                    <a:bodyPr/>
                    <a:lstStyle/>
                    <a:p>
                      <a:r>
                        <a:rPr lang="en-US" sz="1600" dirty="0" smtClean="0"/>
                        <a:t>43</a:t>
                      </a:r>
                      <a:endParaRPr lang="en-US" sz="1600" dirty="0"/>
                    </a:p>
                  </a:txBody>
                  <a:tcPr/>
                </a:tc>
                <a:tc>
                  <a:txBody>
                    <a:bodyPr/>
                    <a:lstStyle/>
                    <a:p>
                      <a:r>
                        <a:rPr lang="en-US" sz="1600" dirty="0" smtClean="0"/>
                        <a:t>1500</a:t>
                      </a:r>
                      <a:endParaRPr lang="en-US" sz="1600" dirty="0"/>
                    </a:p>
                  </a:txBody>
                  <a:tcPr/>
                </a:tc>
                <a:tc>
                  <a:txBody>
                    <a:bodyPr/>
                    <a:lstStyle/>
                    <a:p>
                      <a:r>
                        <a:rPr lang="en-US" sz="1600" dirty="0" smtClean="0"/>
                        <a:t>0.015</a:t>
                      </a:r>
                      <a:endParaRPr lang="en-US" sz="1600" dirty="0"/>
                    </a:p>
                  </a:txBody>
                  <a:tcPr/>
                </a:tc>
                <a:tc>
                  <a:txBody>
                    <a:bodyPr/>
                    <a:lstStyle/>
                    <a:p>
                      <a:r>
                        <a:rPr lang="en-US" sz="1600" dirty="0" smtClean="0"/>
                        <a:t>10,000</a:t>
                      </a:r>
                    </a:p>
                  </a:txBody>
                  <a:tcPr/>
                </a:tc>
                <a:tc>
                  <a:txBody>
                    <a:bodyPr/>
                    <a:lstStyle/>
                    <a:p>
                      <a:r>
                        <a:rPr lang="en-US" sz="1600" dirty="0" smtClean="0"/>
                        <a:t>15,000,000</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0.8885</a:t>
                      </a:r>
                    </a:p>
                  </a:txBody>
                  <a:tcPr/>
                </a:tc>
                <a:tc>
                  <a:txBody>
                    <a:bodyPr/>
                    <a:lstStyle/>
                    <a:p>
                      <a:r>
                        <a:rPr lang="en-US" sz="1600" dirty="0" smtClean="0"/>
                        <a:t>13,327,305.72</a:t>
                      </a:r>
                      <a:endParaRPr lang="en-US" sz="1600" dirty="0"/>
                    </a:p>
                  </a:txBody>
                  <a:tcPr/>
                </a:tc>
                <a:tc>
                  <a:txBody>
                    <a:bodyPr/>
                    <a:lstStyle/>
                    <a:p>
                      <a:r>
                        <a:rPr lang="en-US" sz="1600" dirty="0" smtClean="0"/>
                        <a:t>133.27</a:t>
                      </a:r>
                      <a:endParaRPr lang="en-US" sz="1600" dirty="0"/>
                    </a:p>
                  </a:txBody>
                  <a:tcPr/>
                </a:tc>
              </a:tr>
              <a:tr h="419827">
                <a:tc>
                  <a:txBody>
                    <a:bodyPr/>
                    <a:lstStyle/>
                    <a:p>
                      <a:endParaRPr lang="en-US" sz="1600" dirty="0"/>
                    </a:p>
                  </a:txBody>
                  <a:tcPr/>
                </a:tc>
                <a:tc gridSpan="4">
                  <a:txBody>
                    <a:bodyPr/>
                    <a:lstStyle/>
                    <a:p>
                      <a:r>
                        <a:rPr lang="en-US" sz="1600" b="1" dirty="0" smtClean="0"/>
                        <a:t>Total Expected Claims</a:t>
                      </a:r>
                      <a:endParaRPr lang="en-US" sz="1600" b="1"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r>
                        <a:rPr lang="en-US" sz="1600" b="1" u="sng" dirty="0" smtClean="0"/>
                        <a:t>40,000,000</a:t>
                      </a:r>
                      <a:endParaRPr lang="en-US" sz="1600" b="1" u="sng" dirty="0"/>
                    </a:p>
                  </a:txBody>
                  <a:tcPr/>
                </a:tc>
                <a:tc>
                  <a:txBody>
                    <a:bodyPr/>
                    <a:lstStyle/>
                    <a:p>
                      <a:endParaRPr lang="en-US" sz="1600" dirty="0"/>
                    </a:p>
                  </a:txBody>
                  <a:tcPr/>
                </a:tc>
                <a:tc>
                  <a:txBody>
                    <a:bodyPr/>
                    <a:lstStyle/>
                    <a:p>
                      <a:r>
                        <a:rPr lang="en-US" sz="1600" b="1" dirty="0" smtClean="0"/>
                        <a:t>36,690,055.7</a:t>
                      </a:r>
                      <a:endParaRPr lang="en-US" sz="1600" b="1" dirty="0"/>
                    </a:p>
                  </a:txBody>
                  <a:tcPr/>
                </a:tc>
                <a:tc>
                  <a:txBody>
                    <a:bodyPr/>
                    <a:lstStyle/>
                    <a:p>
                      <a:r>
                        <a:rPr lang="en-US" sz="1600" b="1" dirty="0" smtClean="0"/>
                        <a:t>366.91</a:t>
                      </a:r>
                      <a:endParaRPr lang="en-US" sz="1600" b="1" dirty="0"/>
                    </a:p>
                  </a:txBody>
                  <a:tcPr/>
                </a:tc>
              </a:tr>
            </a:tbl>
          </a:graphicData>
        </a:graphic>
      </p:graphicFrame>
      <p:cxnSp>
        <p:nvCxnSpPr>
          <p:cNvPr id="9" name="Straight Connector 8"/>
          <p:cNvCxnSpPr/>
          <p:nvPr/>
        </p:nvCxnSpPr>
        <p:spPr>
          <a:xfrm>
            <a:off x="2362200" y="5486400"/>
            <a:ext cx="1905000"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5147604" y="5484812"/>
            <a:ext cx="948396" cy="1588"/>
          </a:xfrm>
          <a:prstGeom prst="line">
            <a:avLst/>
          </a:prstGeom>
        </p:spPr>
        <p:style>
          <a:lnRef idx="1">
            <a:schemeClr val="dk1"/>
          </a:lnRef>
          <a:fillRef idx="0">
            <a:schemeClr val="dk1"/>
          </a:fillRef>
          <a:effectRef idx="0">
            <a:schemeClr val="dk1"/>
          </a:effectRef>
          <a:fontRef idx="minor">
            <a:schemeClr val="tx1"/>
          </a:fontRef>
        </p:style>
      </p:cxnSp>
      <p:sp>
        <p:nvSpPr>
          <p:cNvPr id="10" name="Footer Placeholder 3"/>
          <p:cNvSpPr>
            <a:spLocks noGrp="1"/>
          </p:cNvSpPr>
          <p:nvPr>
            <p:ph type="ftr" sz="quarter" idx="11"/>
          </p:nvPr>
        </p:nvSpPr>
        <p:spPr/>
        <p:txBody>
          <a:bodyPr/>
          <a:lstStyle/>
          <a:p>
            <a:r>
              <a:rPr lang="en-US" smtClean="0"/>
              <a:t>Prepared By: YT</a:t>
            </a:r>
            <a:endParaRPr lang="en-US" dirty="0"/>
          </a:p>
        </p:txBody>
      </p:sp>
      <p:cxnSp>
        <p:nvCxnSpPr>
          <p:cNvPr id="12" name="Straight Connector 11"/>
          <p:cNvCxnSpPr/>
          <p:nvPr/>
        </p:nvCxnSpPr>
        <p:spPr>
          <a:xfrm>
            <a:off x="3657600" y="6018212"/>
            <a:ext cx="609600" cy="158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4572000" y="6018212"/>
            <a:ext cx="6096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animEffect transition="in" filter="slide(fromBottom)">
                                      <p:cBhvr>
                                        <p:cTn id="17" dur="500"/>
                                        <p:tgtEl>
                                          <p:spTgt spid="3">
                                            <p:txEl>
                                              <p:pRg st="10" end="1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slide(fromBottom)">
                                      <p:cBhvr>
                                        <p:cTn id="22" dur="500"/>
                                        <p:tgtEl>
                                          <p:spTgt spid="3">
                                            <p:txEl>
                                              <p:pRg st="11" end="1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animEffect transition="in" filter="slide(fromBottom)">
                                      <p:cBhvr>
                                        <p:cTn id="27" dur="500"/>
                                        <p:tgtEl>
                                          <p:spTgt spid="3">
                                            <p:txEl>
                                              <p:pRg st="12" end="1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slide(fromBottom)">
                                      <p:cBhvr>
                                        <p:cTn id="3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7924800" cy="5562600"/>
          </a:xfrm>
        </p:spPr>
        <p:txBody>
          <a:bodyPr>
            <a:normAutofit lnSpcReduction="10000"/>
          </a:bodyPr>
          <a:lstStyle/>
          <a:p>
            <a:pPr algn="just"/>
            <a:r>
              <a:rPr lang="en-US" sz="2200" dirty="0" smtClean="0"/>
              <a:t>So when n=1, the present value of 1 birr is (1+0.03)</a:t>
            </a:r>
            <a:r>
              <a:rPr lang="en-US" sz="2200" baseline="30000" dirty="0" smtClean="0"/>
              <a:t>-1  </a:t>
            </a:r>
            <a:r>
              <a:rPr lang="en-US" sz="2200" dirty="0" smtClean="0"/>
              <a:t>= 0.9709 and when n=2, the present value is 0.9426 and so on as shown in the table above in column b. </a:t>
            </a:r>
          </a:p>
          <a:p>
            <a:pPr algn="just">
              <a:buNone/>
            </a:pPr>
            <a:endParaRPr lang="en-US" sz="2000" dirty="0" smtClean="0"/>
          </a:p>
          <a:p>
            <a:r>
              <a:rPr lang="en-US" sz="2200" dirty="0" smtClean="0"/>
              <a:t>** Annual premium is calculated by dividing the present value by the number of insured (i.e. , 100,000). For example, 4,854,500/100,000=48.55. when we add the annual premium per insured of the four years, we can find the total Net Single Premium, which is equal to Br. 366.91(48.55+70.70+114.39+133.27) or we can divide the total present value by the number of insured at the beginning of the policy period, which gives: </a:t>
            </a:r>
          </a:p>
          <a:p>
            <a:pPr algn="just">
              <a:buNone/>
            </a:pPr>
            <a:r>
              <a:rPr lang="en-US" sz="2200" dirty="0" smtClean="0"/>
              <a:t>		Net Single Premium= 36,690,055.7</a:t>
            </a:r>
          </a:p>
          <a:p>
            <a:pPr algn="just">
              <a:buNone/>
            </a:pPr>
            <a:r>
              <a:rPr lang="en-US" sz="2200" dirty="0" smtClean="0"/>
              <a:t>                                            100,000</a:t>
            </a:r>
          </a:p>
          <a:p>
            <a:pPr algn="just">
              <a:buNone/>
            </a:pPr>
            <a:r>
              <a:rPr lang="en-US" sz="2200" dirty="0" smtClean="0"/>
              <a:t>			        NSP  = </a:t>
            </a:r>
            <a:r>
              <a:rPr lang="en-US" sz="2200" b="1" u="sng" dirty="0" smtClean="0"/>
              <a:t>366.90</a:t>
            </a:r>
          </a:p>
          <a:p>
            <a:pPr algn="just">
              <a:buNone/>
            </a:pPr>
            <a:r>
              <a:rPr lang="en-US" sz="2200" dirty="0" smtClean="0"/>
              <a:t>                                          </a:t>
            </a:r>
            <a:endParaRPr lang="en-US" sz="22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42</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cxnSp>
        <p:nvCxnSpPr>
          <p:cNvPr id="8" name="Straight Connector 7"/>
          <p:cNvCxnSpPr/>
          <p:nvPr/>
        </p:nvCxnSpPr>
        <p:spPr>
          <a:xfrm>
            <a:off x="4419600" y="5181600"/>
            <a:ext cx="1371600" cy="1588"/>
          </a:xfrm>
          <a:prstGeom prst="line">
            <a:avLst/>
          </a:prstGeom>
        </p:spPr>
        <p:style>
          <a:lnRef idx="1">
            <a:schemeClr val="dk1"/>
          </a:lnRef>
          <a:fillRef idx="0">
            <a:schemeClr val="dk1"/>
          </a:fillRef>
          <a:effectRef idx="0">
            <a:schemeClr val="dk1"/>
          </a:effectRef>
          <a:fontRef idx="minor">
            <a:schemeClr val="tx1"/>
          </a:fontRef>
        </p:style>
      </p:cxn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90600"/>
            <a:ext cx="7943088" cy="5257800"/>
          </a:xfrm>
        </p:spPr>
        <p:txBody>
          <a:bodyPr>
            <a:normAutofit/>
          </a:bodyPr>
          <a:lstStyle/>
          <a:p>
            <a:pPr algn="just"/>
            <a:r>
              <a:rPr lang="en-US" sz="2000" dirty="0" smtClean="0"/>
              <a:t>It is also possible to use actuarial formula to calculate the net single premium. The following variables are used in the calculation of the NSP.</a:t>
            </a:r>
          </a:p>
          <a:p>
            <a:pPr algn="just"/>
            <a:r>
              <a:rPr lang="en-US" sz="2000" dirty="0" smtClean="0"/>
              <a:t>NSP=          d</a:t>
            </a:r>
            <a:r>
              <a:rPr lang="en-US" sz="2000" baseline="-25000" dirty="0" smtClean="0"/>
              <a:t>x</a:t>
            </a:r>
            <a:r>
              <a:rPr lang="en-US" sz="2000" dirty="0" smtClean="0"/>
              <a:t>                </a:t>
            </a:r>
            <a:r>
              <a:rPr lang="en-US" sz="2000" dirty="0" err="1" smtClean="0"/>
              <a:t>d</a:t>
            </a:r>
            <a:r>
              <a:rPr lang="en-US" sz="2000" baseline="-25000" dirty="0" err="1" smtClean="0"/>
              <a:t>x</a:t>
            </a:r>
            <a:r>
              <a:rPr lang="en-US" sz="2000" baseline="-25000" dirty="0" smtClean="0"/>
              <a:t> </a:t>
            </a:r>
            <a:r>
              <a:rPr lang="en-US" sz="2000" dirty="0" smtClean="0"/>
              <a:t>+ 1                             d</a:t>
            </a:r>
            <a:r>
              <a:rPr lang="en-US" sz="2000" baseline="-25000" dirty="0" smtClean="0"/>
              <a:t>x</a:t>
            </a:r>
            <a:r>
              <a:rPr lang="en-US" sz="2000" dirty="0" smtClean="0"/>
              <a:t>+t     </a:t>
            </a:r>
          </a:p>
          <a:p>
            <a:pPr algn="just">
              <a:buNone/>
            </a:pPr>
            <a:r>
              <a:rPr lang="en-US" sz="2000" dirty="0" smtClean="0"/>
              <a:t>               S        l</a:t>
            </a:r>
            <a:r>
              <a:rPr lang="en-US" sz="2000" baseline="-25000" dirty="0" smtClean="0"/>
              <a:t>x</a:t>
            </a:r>
            <a:r>
              <a:rPr lang="en-US" sz="2000" dirty="0" smtClean="0"/>
              <a:t>        + S       l</a:t>
            </a:r>
            <a:r>
              <a:rPr lang="en-US" sz="2000" baseline="-25000" dirty="0" smtClean="0"/>
              <a:t>x</a:t>
            </a:r>
            <a:r>
              <a:rPr lang="en-US" sz="2000" dirty="0" smtClean="0"/>
              <a:t>       + ……...+ S          L</a:t>
            </a:r>
            <a:r>
              <a:rPr lang="en-US" sz="2000" baseline="-25000" dirty="0" smtClean="0"/>
              <a:t>x</a:t>
            </a:r>
          </a:p>
          <a:p>
            <a:pPr algn="just">
              <a:buNone/>
            </a:pPr>
            <a:r>
              <a:rPr lang="en-US" sz="2000" dirty="0" smtClean="0"/>
              <a:t>                     (1+r)</a:t>
            </a:r>
            <a:r>
              <a:rPr lang="en-US" sz="2000" baseline="30000" dirty="0" smtClean="0"/>
              <a:t>1                    </a:t>
            </a:r>
            <a:r>
              <a:rPr lang="en-US" sz="2000" dirty="0" smtClean="0"/>
              <a:t>(1+r)</a:t>
            </a:r>
            <a:r>
              <a:rPr lang="en-US" sz="2000" baseline="30000" dirty="0" smtClean="0"/>
              <a:t>2                                         </a:t>
            </a:r>
            <a:r>
              <a:rPr lang="en-US" sz="2000" dirty="0" smtClean="0"/>
              <a:t>(1+r)</a:t>
            </a:r>
            <a:r>
              <a:rPr lang="en-US" sz="2000" baseline="30000" dirty="0" smtClean="0"/>
              <a:t>t                    </a:t>
            </a:r>
            <a:endParaRPr lang="en-US" sz="2000" dirty="0" smtClean="0"/>
          </a:p>
          <a:p>
            <a:pPr algn="just"/>
            <a:r>
              <a:rPr lang="en-US" sz="1500" dirty="0" smtClean="0"/>
              <a:t>Where:  t= time in years</a:t>
            </a:r>
          </a:p>
          <a:p>
            <a:pPr algn="just">
              <a:buNone/>
            </a:pPr>
            <a:r>
              <a:rPr lang="en-US" sz="1500" dirty="0" smtClean="0"/>
              <a:t>		     x= Age at a time of insurance purchase</a:t>
            </a:r>
          </a:p>
          <a:p>
            <a:pPr algn="just">
              <a:buNone/>
            </a:pPr>
            <a:r>
              <a:rPr lang="en-US" sz="1500" dirty="0" smtClean="0"/>
              <a:t>		     L</a:t>
            </a:r>
            <a:r>
              <a:rPr lang="en-US" sz="1500" baseline="-25000" dirty="0" smtClean="0"/>
              <a:t>x</a:t>
            </a:r>
            <a:r>
              <a:rPr lang="en-US" sz="1500" dirty="0" smtClean="0"/>
              <a:t>= number of people living during age x</a:t>
            </a:r>
          </a:p>
          <a:p>
            <a:pPr algn="just">
              <a:buNone/>
            </a:pPr>
            <a:r>
              <a:rPr lang="en-US" sz="1500" dirty="0" smtClean="0"/>
              <a:t> 		     d</a:t>
            </a:r>
            <a:r>
              <a:rPr lang="en-US" sz="1500" baseline="-25000" dirty="0" smtClean="0"/>
              <a:t>x</a:t>
            </a:r>
            <a:r>
              <a:rPr lang="en-US" sz="1500" dirty="0" smtClean="0"/>
              <a:t>= number of people dying during age x</a:t>
            </a:r>
          </a:p>
          <a:p>
            <a:pPr algn="just">
              <a:buNone/>
            </a:pPr>
            <a:r>
              <a:rPr lang="en-US" sz="1500" dirty="0" smtClean="0"/>
              <a:t>		     P</a:t>
            </a:r>
            <a:r>
              <a:rPr lang="en-US" sz="1500" baseline="-25000" dirty="0" smtClean="0"/>
              <a:t>x</a:t>
            </a:r>
            <a:r>
              <a:rPr lang="en-US" sz="1500" dirty="0" smtClean="0"/>
              <a:t>= probability of dying during age x</a:t>
            </a:r>
          </a:p>
          <a:p>
            <a:pPr algn="just">
              <a:buNone/>
            </a:pPr>
            <a:r>
              <a:rPr lang="en-US" sz="1500" dirty="0" smtClean="0"/>
              <a:t>		     1- P</a:t>
            </a:r>
            <a:r>
              <a:rPr lang="en-US" sz="1500" baseline="-25000" dirty="0" smtClean="0"/>
              <a:t>x</a:t>
            </a:r>
            <a:r>
              <a:rPr lang="en-US" sz="1500" dirty="0" smtClean="0"/>
              <a:t>= probability that an individual survive at age x</a:t>
            </a:r>
          </a:p>
          <a:p>
            <a:pPr algn="just">
              <a:buNone/>
            </a:pPr>
            <a:r>
              <a:rPr lang="en-US" sz="1500" dirty="0" smtClean="0"/>
              <a:t>		      S= sum assured</a:t>
            </a:r>
          </a:p>
          <a:p>
            <a:pPr algn="just">
              <a:buNone/>
            </a:pPr>
            <a:r>
              <a:rPr lang="en-US" sz="1500" dirty="0" smtClean="0"/>
              <a:t>		      r= interest rate</a:t>
            </a:r>
          </a:p>
          <a:p>
            <a:pPr algn="just"/>
            <a:r>
              <a:rPr lang="en-US" sz="2000" dirty="0" smtClean="0"/>
              <a:t>Using this formula NSP of the above exercise is computed as of the follows:                    </a:t>
            </a:r>
            <a:endParaRPr lang="en-US" sz="2000" baseline="30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43</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cxnSp>
        <p:nvCxnSpPr>
          <p:cNvPr id="9" name="Straight Connector 8"/>
          <p:cNvCxnSpPr/>
          <p:nvPr/>
        </p:nvCxnSpPr>
        <p:spPr>
          <a:xfrm>
            <a:off x="2768988" y="2133600"/>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2438400" y="2438400"/>
            <a:ext cx="762000" cy="158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4164048" y="2057400"/>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4198044" y="2514600"/>
            <a:ext cx="609600" cy="1588"/>
          </a:xfrm>
          <a:prstGeom prst="line">
            <a:avLst/>
          </a:prstGeom>
        </p:spPr>
        <p:style>
          <a:lnRef idx="1">
            <a:schemeClr val="dk1"/>
          </a:lnRef>
          <a:fillRef idx="0">
            <a:schemeClr val="dk1"/>
          </a:fillRef>
          <a:effectRef idx="0">
            <a:schemeClr val="dk1"/>
          </a:effectRef>
          <a:fontRef idx="minor">
            <a:schemeClr val="tx1"/>
          </a:fontRef>
        </p:style>
      </p:cxnSp>
      <p:sp>
        <p:nvSpPr>
          <p:cNvPr id="25" name="Left Bracket 24"/>
          <p:cNvSpPr/>
          <p:nvPr/>
        </p:nvSpPr>
        <p:spPr>
          <a:xfrm>
            <a:off x="2362200" y="1676400"/>
            <a:ext cx="45719" cy="121334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6" name="Right Bracket 25"/>
          <p:cNvSpPr/>
          <p:nvPr/>
        </p:nvSpPr>
        <p:spPr>
          <a:xfrm>
            <a:off x="3276600" y="1676400"/>
            <a:ext cx="76200" cy="1227408"/>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7" name="Left Bracket 26"/>
          <p:cNvSpPr/>
          <p:nvPr/>
        </p:nvSpPr>
        <p:spPr>
          <a:xfrm>
            <a:off x="4038600" y="1676400"/>
            <a:ext cx="76200" cy="121920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8" name="Right Bracket 27"/>
          <p:cNvSpPr/>
          <p:nvPr/>
        </p:nvSpPr>
        <p:spPr>
          <a:xfrm>
            <a:off x="4800600" y="1676400"/>
            <a:ext cx="45719" cy="1219200"/>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4" name="Left Bracket 13"/>
          <p:cNvSpPr/>
          <p:nvPr/>
        </p:nvSpPr>
        <p:spPr>
          <a:xfrm>
            <a:off x="6477000" y="1752600"/>
            <a:ext cx="76200" cy="114300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5" name="Right Bracket 14"/>
          <p:cNvSpPr/>
          <p:nvPr/>
        </p:nvSpPr>
        <p:spPr>
          <a:xfrm>
            <a:off x="7467600" y="1752600"/>
            <a:ext cx="45719" cy="1143000"/>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cxnSp>
        <p:nvCxnSpPr>
          <p:cNvPr id="17" name="Straight Connector 16"/>
          <p:cNvCxnSpPr/>
          <p:nvPr/>
        </p:nvCxnSpPr>
        <p:spPr>
          <a:xfrm>
            <a:off x="6684508" y="2057400"/>
            <a:ext cx="645944" cy="158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6670440" y="2438400"/>
            <a:ext cx="762000" cy="1588"/>
          </a:xfrm>
          <a:prstGeom prst="line">
            <a:avLst/>
          </a:prstGeom>
        </p:spPr>
        <p:style>
          <a:lnRef idx="1">
            <a:schemeClr val="dk1"/>
          </a:lnRef>
          <a:fillRef idx="0">
            <a:schemeClr val="dk1"/>
          </a:fillRef>
          <a:effectRef idx="0">
            <a:schemeClr val="dk1"/>
          </a:effectRef>
          <a:fontRef idx="minor">
            <a:schemeClr val="tx1"/>
          </a:fontRef>
        </p:style>
      </p:cxnSp>
      <p:sp>
        <p:nvSpPr>
          <p:cNvPr id="19"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lide(fromBottom)">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slide(fromBottom)">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838200"/>
            <a:ext cx="8171688" cy="5410200"/>
          </a:xfrm>
        </p:spPr>
        <p:txBody>
          <a:bodyPr>
            <a:normAutofit fontScale="85000" lnSpcReduction="20000"/>
          </a:bodyPr>
          <a:lstStyle/>
          <a:p>
            <a:pPr algn="just"/>
            <a:r>
              <a:rPr lang="en-US" sz="1400" dirty="0" smtClean="0"/>
              <a:t>NSP= 10,000  500/100,000      +10,0000  750/100,000     + 10,000    1250/100,000   + 10,000   15000/100,000</a:t>
            </a:r>
          </a:p>
          <a:p>
            <a:pPr algn="just">
              <a:buNone/>
            </a:pPr>
            <a:r>
              <a:rPr lang="en-US" sz="1400" dirty="0" smtClean="0"/>
              <a:t>                                (1.03)</a:t>
            </a:r>
            <a:r>
              <a:rPr lang="en-US" sz="1400" baseline="30000" dirty="0" smtClean="0"/>
              <a:t>1</a:t>
            </a:r>
            <a:r>
              <a:rPr lang="en-US" sz="1400" dirty="0" smtClean="0"/>
              <a:t>                             (1.03)</a:t>
            </a:r>
            <a:r>
              <a:rPr lang="en-US" sz="1400" baseline="30000" dirty="0" smtClean="0"/>
              <a:t>2</a:t>
            </a:r>
            <a:r>
              <a:rPr lang="en-US" sz="1400" dirty="0" smtClean="0"/>
              <a:t>                            (1.03)</a:t>
            </a:r>
            <a:r>
              <a:rPr lang="en-US" sz="1400" baseline="30000" dirty="0" smtClean="0"/>
              <a:t>3</a:t>
            </a:r>
            <a:r>
              <a:rPr lang="en-US" sz="1400" dirty="0" smtClean="0"/>
              <a:t>                             (1.03)</a:t>
            </a:r>
            <a:r>
              <a:rPr lang="en-US" sz="1400" baseline="30000" dirty="0" smtClean="0"/>
              <a:t>4</a:t>
            </a:r>
            <a:r>
              <a:rPr lang="en-US" sz="1400" dirty="0" smtClean="0"/>
              <a:t>  </a:t>
            </a:r>
          </a:p>
          <a:p>
            <a:pPr algn="just">
              <a:buNone/>
            </a:pPr>
            <a:r>
              <a:rPr lang="en-US" sz="1400" dirty="0" smtClean="0"/>
              <a:t>              </a:t>
            </a:r>
          </a:p>
          <a:p>
            <a:pPr algn="just">
              <a:buNone/>
            </a:pPr>
            <a:r>
              <a:rPr lang="en-US" sz="1400" dirty="0" smtClean="0"/>
              <a:t>              = 48.54 + 70.70 + 114.39 + 133.27</a:t>
            </a:r>
          </a:p>
          <a:p>
            <a:pPr algn="just">
              <a:buNone/>
            </a:pPr>
            <a:r>
              <a:rPr lang="en-US" sz="1400" b="1" dirty="0" smtClean="0"/>
              <a:t>              = 366.90</a:t>
            </a:r>
          </a:p>
          <a:p>
            <a:pPr algn="just">
              <a:buNone/>
            </a:pPr>
            <a:r>
              <a:rPr lang="en-US" sz="1400" dirty="0" smtClean="0"/>
              <a:t> </a:t>
            </a:r>
            <a:r>
              <a:rPr lang="en-US" sz="1400" b="1" dirty="0" smtClean="0"/>
              <a:t> B) </a:t>
            </a:r>
            <a:r>
              <a:rPr lang="en-US" sz="2000" b="1" dirty="0" smtClean="0"/>
              <a:t>Determine the Net Level Premium (NLP): </a:t>
            </a:r>
            <a:r>
              <a:rPr lang="en-US" sz="2000" dirty="0" smtClean="0"/>
              <a:t>NLP</a:t>
            </a:r>
            <a:r>
              <a:rPr lang="en-US" sz="2000" b="1" dirty="0" smtClean="0"/>
              <a:t>  </a:t>
            </a:r>
            <a:r>
              <a:rPr lang="en-US" sz="2000" dirty="0" smtClean="0"/>
              <a:t>is an equal annual premiums paid by the insured. Some life insurance policies may allow the insured’s to pay annual premiums of equal size. In this case, all the policy holders may not pay all the annual level premium. Because some of them are expected to die before the end of the policy period. Another point here is that the insurer will collect limited amount of premiums to invest at the beginning of the policy. As a result the annual net level premium paid by the insured under this arrangement is greater than the single premium paid at the beginning of the policy. </a:t>
            </a:r>
          </a:p>
          <a:p>
            <a:pPr algn="just">
              <a:buNone/>
            </a:pPr>
            <a:r>
              <a:rPr lang="en-US" sz="2000" dirty="0" smtClean="0"/>
              <a:t>      The NLP is calculated as follows:</a:t>
            </a:r>
          </a:p>
          <a:p>
            <a:pPr algn="just">
              <a:buNone/>
            </a:pPr>
            <a:r>
              <a:rPr lang="en-US" sz="2000" dirty="0" smtClean="0"/>
              <a:t>		1. Assumed each insured pays constant premium of Br. 1 throughout the term of 	    the policy.</a:t>
            </a:r>
          </a:p>
          <a:p>
            <a:pPr algn="just">
              <a:buNone/>
            </a:pPr>
            <a:r>
              <a:rPr lang="en-US" sz="2000" dirty="0" smtClean="0"/>
              <a:t>		2. Determine present value of Br. 1 collected from each insured. </a:t>
            </a:r>
          </a:p>
          <a:p>
            <a:pPr algn="just">
              <a:buNone/>
            </a:pPr>
            <a:r>
              <a:rPr lang="en-US" sz="2000" dirty="0" smtClean="0"/>
              <a:t>		3. Divide the total present value of Br. 1 by the number of insured's to arrive at 	   the present value of Br. 1 premium payment per insured. </a:t>
            </a:r>
          </a:p>
          <a:p>
            <a:pPr algn="just">
              <a:buNone/>
            </a:pPr>
            <a:r>
              <a:rPr lang="en-US" sz="2000" dirty="0" smtClean="0"/>
              <a:t>		4. Divide the NSP by the present value of Br. 1 premium payment per insured. 	    This gives you the net level premium. The following next tables shows the 	    calculations.</a:t>
            </a:r>
          </a:p>
          <a:p>
            <a:pPr algn="just">
              <a:buNone/>
            </a:pPr>
            <a:r>
              <a:rPr lang="en-US" sz="2000" dirty="0" smtClean="0"/>
              <a:t>	</a:t>
            </a:r>
          </a:p>
          <a:p>
            <a:pPr algn="just">
              <a:buNone/>
            </a:pPr>
            <a:endParaRPr lang="en-US" sz="1400" dirty="0" smtClean="0"/>
          </a:p>
          <a:p>
            <a:pPr algn="just">
              <a:buNone/>
            </a:pPr>
            <a:endParaRPr lang="en-US" sz="1400" dirty="0" smtClean="0"/>
          </a:p>
          <a:p>
            <a:pPr algn="just">
              <a:buNone/>
            </a:pPr>
            <a:endParaRPr lang="en-US" sz="1400" dirty="0" smtClean="0"/>
          </a:p>
          <a:p>
            <a:pPr algn="just">
              <a:buNone/>
            </a:pPr>
            <a:endParaRPr lang="en-US" sz="1400" dirty="0" smtClean="0"/>
          </a:p>
          <a:p>
            <a:pPr algn="just">
              <a:buNone/>
            </a:pPr>
            <a:endParaRPr lang="en-US" sz="1400" dirty="0" smtClean="0"/>
          </a:p>
          <a:p>
            <a:pPr algn="just">
              <a:buNone/>
            </a:pPr>
            <a:endParaRPr lang="en-US" sz="1400" dirty="0" smtClean="0"/>
          </a:p>
          <a:p>
            <a:pPr algn="just">
              <a:buNone/>
            </a:pPr>
            <a:endParaRPr lang="en-US" sz="1400" dirty="0"/>
          </a:p>
        </p:txBody>
      </p:sp>
      <p:sp>
        <p:nvSpPr>
          <p:cNvPr id="4" name="Footer Placeholder 3"/>
          <p:cNvSpPr>
            <a:spLocks noGrp="1"/>
          </p:cNvSpPr>
          <p:nvPr>
            <p:ph type="ftr" sz="quarter" idx="11"/>
          </p:nvPr>
        </p:nvSpPr>
        <p:spPr/>
        <p:txBody>
          <a:bodyPr/>
          <a:lstStyle/>
          <a:p>
            <a:r>
              <a:rPr lang="en-US" smtClean="0"/>
              <a:t>Prepared By: YT</a:t>
            </a: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44</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Left Bracket 6"/>
          <p:cNvSpPr/>
          <p:nvPr/>
        </p:nvSpPr>
        <p:spPr>
          <a:xfrm>
            <a:off x="2103116" y="838200"/>
            <a:ext cx="45719" cy="533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ight Bracket 7"/>
          <p:cNvSpPr/>
          <p:nvPr/>
        </p:nvSpPr>
        <p:spPr>
          <a:xfrm>
            <a:off x="3005796" y="838200"/>
            <a:ext cx="45719" cy="5334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2133600" y="1066800"/>
            <a:ext cx="914400" cy="1588"/>
          </a:xfrm>
          <a:prstGeom prst="line">
            <a:avLst/>
          </a:prstGeom>
        </p:spPr>
        <p:style>
          <a:lnRef idx="1">
            <a:schemeClr val="dk1"/>
          </a:lnRef>
          <a:fillRef idx="0">
            <a:schemeClr val="dk1"/>
          </a:fillRef>
          <a:effectRef idx="0">
            <a:schemeClr val="dk1"/>
          </a:effectRef>
          <a:fontRef idx="minor">
            <a:schemeClr val="tx1"/>
          </a:fontRef>
        </p:style>
      </p:cxnSp>
      <p:sp>
        <p:nvSpPr>
          <p:cNvPr id="14" name="Left Bracket 13"/>
          <p:cNvSpPr/>
          <p:nvPr/>
        </p:nvSpPr>
        <p:spPr>
          <a:xfrm>
            <a:off x="3810000" y="762000"/>
            <a:ext cx="45719" cy="533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Right Bracket 14"/>
          <p:cNvSpPr/>
          <p:nvPr/>
        </p:nvSpPr>
        <p:spPr>
          <a:xfrm>
            <a:off x="8229600" y="762000"/>
            <a:ext cx="45719" cy="5334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ight Bracket 15"/>
          <p:cNvSpPr/>
          <p:nvPr/>
        </p:nvSpPr>
        <p:spPr>
          <a:xfrm>
            <a:off x="6400800" y="762000"/>
            <a:ext cx="76200" cy="5334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ight Bracket 16"/>
          <p:cNvSpPr/>
          <p:nvPr/>
        </p:nvSpPr>
        <p:spPr>
          <a:xfrm>
            <a:off x="4648200" y="762000"/>
            <a:ext cx="45719" cy="533400"/>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Left Bracket 17"/>
          <p:cNvSpPr/>
          <p:nvPr/>
        </p:nvSpPr>
        <p:spPr>
          <a:xfrm>
            <a:off x="5410200" y="762000"/>
            <a:ext cx="45719" cy="533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Left Bracket 18"/>
          <p:cNvSpPr/>
          <p:nvPr/>
        </p:nvSpPr>
        <p:spPr>
          <a:xfrm>
            <a:off x="7086600" y="762000"/>
            <a:ext cx="45719" cy="5334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2" name="Straight Connector 21"/>
          <p:cNvCxnSpPr/>
          <p:nvPr/>
        </p:nvCxnSpPr>
        <p:spPr>
          <a:xfrm>
            <a:off x="3886200" y="1066800"/>
            <a:ext cx="750280" cy="158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a:off x="7162800" y="1066800"/>
            <a:ext cx="1066800" cy="1588"/>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5486400" y="1066800"/>
            <a:ext cx="8382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slide(fromBottom)">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486400"/>
          </a:xfrm>
        </p:spPr>
        <p:txBody>
          <a:bodyPr>
            <a:normAutofit/>
          </a:bodyPr>
          <a:lstStyle/>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endParaRPr lang="en-US" sz="1800" dirty="0" smtClean="0"/>
          </a:p>
          <a:p>
            <a:pPr>
              <a:buNone/>
            </a:pPr>
            <a:r>
              <a:rPr lang="en-US" sz="1800" dirty="0" smtClean="0"/>
              <a:t> </a:t>
            </a:r>
          </a:p>
          <a:p>
            <a:endParaRPr lang="en-US" sz="1800" dirty="0" smtClean="0"/>
          </a:p>
          <a:p>
            <a:r>
              <a:rPr lang="en-US" sz="1800" dirty="0" smtClean="0"/>
              <a:t>PV of 1 Br. Premium = 378,912.21</a:t>
            </a:r>
          </a:p>
          <a:p>
            <a:r>
              <a:rPr lang="en-US" sz="1800" dirty="0" smtClean="0"/>
              <a:t>Payment per insured    100,000</a:t>
            </a:r>
            <a:endParaRPr lang="en-US" sz="1800" dirty="0"/>
          </a:p>
          <a:p>
            <a:pPr>
              <a:buNone/>
            </a:pPr>
            <a:r>
              <a:rPr lang="en-US" sz="1800" dirty="0" smtClean="0"/>
              <a:t>                                   = 3.789 Br.</a:t>
            </a:r>
          </a:p>
        </p:txBody>
      </p:sp>
      <p:sp>
        <p:nvSpPr>
          <p:cNvPr id="4" name="Footer Placeholder 3"/>
          <p:cNvSpPr>
            <a:spLocks noGrp="1"/>
          </p:cNvSpPr>
          <p:nvPr>
            <p:ph type="ftr" sz="quarter" idx="11"/>
          </p:nvPr>
        </p:nvSpPr>
        <p:spPr/>
        <p:txBody>
          <a:bodyPr/>
          <a:lstStyle/>
          <a:p>
            <a:r>
              <a:rPr lang="en-US" smtClean="0"/>
              <a:t>Prepared By: YT</a:t>
            </a: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45</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graphicFrame>
        <p:nvGraphicFramePr>
          <p:cNvPr id="7" name="Table 6"/>
          <p:cNvGraphicFramePr>
            <a:graphicFrameLocks noGrp="1"/>
          </p:cNvGraphicFramePr>
          <p:nvPr/>
        </p:nvGraphicFramePr>
        <p:xfrm>
          <a:off x="1219200" y="1066800"/>
          <a:ext cx="7315200" cy="3317240"/>
        </p:xfrm>
        <a:graphic>
          <a:graphicData uri="http://schemas.openxmlformats.org/drawingml/2006/table">
            <a:tbl>
              <a:tblPr firstRow="1" bandRow="1">
                <a:tableStyleId>{D7AC3CCA-C797-4891-BE02-D94E43425B78}</a:tableStyleId>
              </a:tblPr>
              <a:tblGrid>
                <a:gridCol w="762000"/>
                <a:gridCol w="609600"/>
                <a:gridCol w="1295400"/>
                <a:gridCol w="1371600"/>
                <a:gridCol w="1828800"/>
                <a:gridCol w="1447800"/>
              </a:tblGrid>
              <a:tr h="944879">
                <a:tc>
                  <a:txBody>
                    <a:bodyPr/>
                    <a:lstStyle/>
                    <a:p>
                      <a:r>
                        <a:rPr lang="en-US" dirty="0" smtClean="0"/>
                        <a:t>Year </a:t>
                      </a:r>
                      <a:endParaRPr lang="en-US" dirty="0"/>
                    </a:p>
                  </a:txBody>
                  <a:tcPr/>
                </a:tc>
                <a:tc>
                  <a:txBody>
                    <a:bodyPr/>
                    <a:lstStyle/>
                    <a:p>
                      <a:r>
                        <a:rPr lang="en-US" dirty="0" smtClean="0"/>
                        <a:t>Age </a:t>
                      </a:r>
                      <a:endParaRPr lang="en-US" dirty="0"/>
                    </a:p>
                  </a:txBody>
                  <a:tcPr/>
                </a:tc>
                <a:tc>
                  <a:txBody>
                    <a:bodyPr/>
                    <a:lstStyle/>
                    <a:p>
                      <a:r>
                        <a:rPr lang="en-US" dirty="0" smtClean="0"/>
                        <a:t>No.  Of insured’s  paying premium</a:t>
                      </a:r>
                      <a:endParaRPr lang="en-US" dirty="0"/>
                    </a:p>
                  </a:txBody>
                  <a:tcPr/>
                </a:tc>
                <a:tc>
                  <a:txBody>
                    <a:bodyPr/>
                    <a:lstStyle/>
                    <a:p>
                      <a:r>
                        <a:rPr lang="en-US" dirty="0" smtClean="0"/>
                        <a:t>Br. 1 premium collected from each insured</a:t>
                      </a:r>
                      <a:endParaRPr lang="en-US" dirty="0"/>
                    </a:p>
                  </a:txBody>
                  <a:tcPr/>
                </a:tc>
                <a:tc>
                  <a:txBody>
                    <a:bodyPr/>
                    <a:lstStyle/>
                    <a:p>
                      <a:r>
                        <a:rPr lang="en-US" dirty="0" smtClean="0"/>
                        <a:t>PV of</a:t>
                      </a:r>
                      <a:r>
                        <a:rPr lang="en-US" baseline="0" dirty="0" smtClean="0"/>
                        <a:t> Br. 1 to be collected at the beginning of the year</a:t>
                      </a:r>
                      <a:endParaRPr lang="en-US" dirty="0"/>
                    </a:p>
                  </a:txBody>
                  <a:tcPr/>
                </a:tc>
                <a:tc>
                  <a:txBody>
                    <a:bodyPr/>
                    <a:lstStyle/>
                    <a:p>
                      <a:r>
                        <a:rPr lang="en-US" dirty="0" smtClean="0"/>
                        <a:t>PV of Br. 1 premium</a:t>
                      </a:r>
                      <a:endParaRPr lang="en-US" dirty="0"/>
                    </a:p>
                  </a:txBody>
                  <a:tcPr/>
                </a:tc>
              </a:tr>
              <a:tr h="370840">
                <a:tc>
                  <a:txBody>
                    <a:bodyPr/>
                    <a:lstStyle/>
                    <a:p>
                      <a:pPr algn="r"/>
                      <a:r>
                        <a:rPr lang="en-US" dirty="0" smtClean="0"/>
                        <a:t>1</a:t>
                      </a:r>
                      <a:endParaRPr lang="en-US" dirty="0"/>
                    </a:p>
                  </a:txBody>
                  <a:tcPr/>
                </a:tc>
                <a:tc>
                  <a:txBody>
                    <a:bodyPr/>
                    <a:lstStyle/>
                    <a:p>
                      <a:pPr algn="r"/>
                      <a:r>
                        <a:rPr lang="en-US" dirty="0" smtClean="0"/>
                        <a:t>40</a:t>
                      </a:r>
                      <a:endParaRPr lang="en-US" dirty="0"/>
                    </a:p>
                  </a:txBody>
                  <a:tcPr/>
                </a:tc>
                <a:tc>
                  <a:txBody>
                    <a:bodyPr/>
                    <a:lstStyle/>
                    <a:p>
                      <a:pPr algn="r"/>
                      <a:r>
                        <a:rPr lang="en-US" dirty="0" smtClean="0"/>
                        <a:t>100,000</a:t>
                      </a:r>
                      <a:endParaRPr lang="en-US" dirty="0"/>
                    </a:p>
                  </a:txBody>
                  <a:tcPr/>
                </a:tc>
                <a:tc>
                  <a:txBody>
                    <a:bodyPr/>
                    <a:lstStyle/>
                    <a:p>
                      <a:pPr algn="r"/>
                      <a:r>
                        <a:rPr lang="en-US" dirty="0" smtClean="0"/>
                        <a:t>100,000</a:t>
                      </a:r>
                      <a:endParaRPr lang="en-US" dirty="0"/>
                    </a:p>
                  </a:txBody>
                  <a:tcPr/>
                </a:tc>
                <a:tc>
                  <a:txBody>
                    <a:bodyPr/>
                    <a:lstStyle/>
                    <a:p>
                      <a:pPr algn="ctr"/>
                      <a:r>
                        <a:rPr lang="en-US" dirty="0" smtClean="0"/>
                        <a:t>1</a:t>
                      </a:r>
                      <a:endParaRPr lang="en-US" dirty="0"/>
                    </a:p>
                  </a:txBody>
                  <a:tcPr/>
                </a:tc>
                <a:tc>
                  <a:txBody>
                    <a:bodyPr/>
                    <a:lstStyle/>
                    <a:p>
                      <a:pPr algn="r"/>
                      <a:r>
                        <a:rPr lang="en-US" dirty="0" smtClean="0"/>
                        <a:t>100,000.00</a:t>
                      </a:r>
                      <a:endParaRPr lang="en-US" dirty="0"/>
                    </a:p>
                  </a:txBody>
                  <a:tcPr/>
                </a:tc>
              </a:tr>
              <a:tr h="370840">
                <a:tc>
                  <a:txBody>
                    <a:bodyPr/>
                    <a:lstStyle/>
                    <a:p>
                      <a:pPr algn="r"/>
                      <a:r>
                        <a:rPr lang="en-US" dirty="0" smtClean="0"/>
                        <a:t>2</a:t>
                      </a:r>
                      <a:endParaRPr lang="en-US" dirty="0"/>
                    </a:p>
                  </a:txBody>
                  <a:tcPr/>
                </a:tc>
                <a:tc>
                  <a:txBody>
                    <a:bodyPr/>
                    <a:lstStyle/>
                    <a:p>
                      <a:pPr algn="r"/>
                      <a:r>
                        <a:rPr lang="en-US" dirty="0" smtClean="0"/>
                        <a:t>41</a:t>
                      </a:r>
                      <a:endParaRPr lang="en-US" dirty="0"/>
                    </a:p>
                  </a:txBody>
                  <a:tcPr/>
                </a:tc>
                <a:tc>
                  <a:txBody>
                    <a:bodyPr/>
                    <a:lstStyle/>
                    <a:p>
                      <a:pPr algn="r"/>
                      <a:r>
                        <a:rPr lang="en-US" dirty="0" smtClean="0"/>
                        <a:t>99,500</a:t>
                      </a:r>
                      <a:endParaRPr lang="en-US" dirty="0"/>
                    </a:p>
                  </a:txBody>
                  <a:tcPr/>
                </a:tc>
                <a:tc>
                  <a:txBody>
                    <a:bodyPr/>
                    <a:lstStyle/>
                    <a:p>
                      <a:pPr algn="r"/>
                      <a:r>
                        <a:rPr lang="en-US" dirty="0" smtClean="0"/>
                        <a:t>99,500</a:t>
                      </a:r>
                      <a:endParaRPr lang="en-US" dirty="0"/>
                    </a:p>
                  </a:txBody>
                  <a:tcPr/>
                </a:tc>
                <a:tc>
                  <a:txBody>
                    <a:bodyPr/>
                    <a:lstStyle/>
                    <a:p>
                      <a:pPr algn="ctr"/>
                      <a:r>
                        <a:rPr lang="en-US" dirty="0" smtClean="0"/>
                        <a:t>0.9709</a:t>
                      </a:r>
                      <a:endParaRPr lang="en-US" dirty="0"/>
                    </a:p>
                  </a:txBody>
                  <a:tcPr/>
                </a:tc>
                <a:tc>
                  <a:txBody>
                    <a:bodyPr/>
                    <a:lstStyle/>
                    <a:p>
                      <a:pPr algn="r"/>
                      <a:r>
                        <a:rPr lang="en-US" dirty="0" smtClean="0"/>
                        <a:t>96,604.55</a:t>
                      </a:r>
                      <a:endParaRPr lang="en-US" dirty="0"/>
                    </a:p>
                  </a:txBody>
                  <a:tcPr/>
                </a:tc>
              </a:tr>
              <a:tr h="370840">
                <a:tc>
                  <a:txBody>
                    <a:bodyPr/>
                    <a:lstStyle/>
                    <a:p>
                      <a:pPr algn="r"/>
                      <a:r>
                        <a:rPr lang="en-US" dirty="0" smtClean="0"/>
                        <a:t>3</a:t>
                      </a:r>
                      <a:endParaRPr lang="en-US" dirty="0"/>
                    </a:p>
                  </a:txBody>
                  <a:tcPr/>
                </a:tc>
                <a:tc>
                  <a:txBody>
                    <a:bodyPr/>
                    <a:lstStyle/>
                    <a:p>
                      <a:pPr algn="r"/>
                      <a:r>
                        <a:rPr lang="en-US" dirty="0" smtClean="0"/>
                        <a:t>42</a:t>
                      </a:r>
                      <a:endParaRPr lang="en-US" dirty="0"/>
                    </a:p>
                  </a:txBody>
                  <a:tcPr/>
                </a:tc>
                <a:tc>
                  <a:txBody>
                    <a:bodyPr/>
                    <a:lstStyle/>
                    <a:p>
                      <a:pPr algn="r"/>
                      <a:r>
                        <a:rPr lang="en-US" dirty="0" smtClean="0"/>
                        <a:t>98,750</a:t>
                      </a:r>
                      <a:endParaRPr lang="en-US" dirty="0"/>
                    </a:p>
                  </a:txBody>
                  <a:tcPr/>
                </a:tc>
                <a:tc>
                  <a:txBody>
                    <a:bodyPr/>
                    <a:lstStyle/>
                    <a:p>
                      <a:pPr algn="r"/>
                      <a:r>
                        <a:rPr lang="en-US" dirty="0" smtClean="0"/>
                        <a:t>98,750</a:t>
                      </a:r>
                      <a:endParaRPr lang="en-US" dirty="0"/>
                    </a:p>
                  </a:txBody>
                  <a:tcPr/>
                </a:tc>
                <a:tc>
                  <a:txBody>
                    <a:bodyPr/>
                    <a:lstStyle/>
                    <a:p>
                      <a:pPr algn="ctr"/>
                      <a:r>
                        <a:rPr lang="en-US" dirty="0" smtClean="0"/>
                        <a:t>0.9426</a:t>
                      </a:r>
                      <a:endParaRPr lang="en-US" dirty="0"/>
                    </a:p>
                  </a:txBody>
                  <a:tcPr/>
                </a:tc>
                <a:tc>
                  <a:txBody>
                    <a:bodyPr/>
                    <a:lstStyle/>
                    <a:p>
                      <a:pPr algn="r"/>
                      <a:r>
                        <a:rPr lang="en-US" dirty="0" smtClean="0"/>
                        <a:t>93,081.35</a:t>
                      </a:r>
                      <a:endParaRPr lang="en-US" dirty="0"/>
                    </a:p>
                  </a:txBody>
                  <a:tcPr/>
                </a:tc>
              </a:tr>
              <a:tr h="370840">
                <a:tc>
                  <a:txBody>
                    <a:bodyPr/>
                    <a:lstStyle/>
                    <a:p>
                      <a:pPr algn="r"/>
                      <a:r>
                        <a:rPr lang="en-US" dirty="0" smtClean="0"/>
                        <a:t>4</a:t>
                      </a:r>
                      <a:endParaRPr lang="en-US" dirty="0"/>
                    </a:p>
                  </a:txBody>
                  <a:tcPr/>
                </a:tc>
                <a:tc>
                  <a:txBody>
                    <a:bodyPr/>
                    <a:lstStyle/>
                    <a:p>
                      <a:pPr algn="r"/>
                      <a:r>
                        <a:rPr lang="en-US" dirty="0" smtClean="0"/>
                        <a:t>43</a:t>
                      </a:r>
                      <a:endParaRPr lang="en-US" dirty="0"/>
                    </a:p>
                  </a:txBody>
                  <a:tcPr/>
                </a:tc>
                <a:tc>
                  <a:txBody>
                    <a:bodyPr/>
                    <a:lstStyle/>
                    <a:p>
                      <a:pPr algn="r"/>
                      <a:r>
                        <a:rPr lang="en-US" dirty="0" smtClean="0"/>
                        <a:t>97,500</a:t>
                      </a:r>
                      <a:endParaRPr lang="en-US" dirty="0"/>
                    </a:p>
                  </a:txBody>
                  <a:tcPr/>
                </a:tc>
                <a:tc>
                  <a:txBody>
                    <a:bodyPr/>
                    <a:lstStyle/>
                    <a:p>
                      <a:pPr algn="r"/>
                      <a:r>
                        <a:rPr lang="en-US" dirty="0" smtClean="0"/>
                        <a:t>97,500</a:t>
                      </a:r>
                      <a:endParaRPr lang="en-US" dirty="0"/>
                    </a:p>
                  </a:txBody>
                  <a:tcPr/>
                </a:tc>
                <a:tc>
                  <a:txBody>
                    <a:bodyPr/>
                    <a:lstStyle/>
                    <a:p>
                      <a:pPr algn="ctr"/>
                      <a:r>
                        <a:rPr lang="en-US" dirty="0" smtClean="0"/>
                        <a:t>0.9151</a:t>
                      </a:r>
                      <a:endParaRPr lang="en-US" dirty="0"/>
                    </a:p>
                  </a:txBody>
                  <a:tcPr/>
                </a:tc>
                <a:tc>
                  <a:txBody>
                    <a:bodyPr/>
                    <a:lstStyle/>
                    <a:p>
                      <a:pPr algn="r"/>
                      <a:r>
                        <a:rPr lang="en-US" dirty="0" smtClean="0"/>
                        <a:t>89,226.31</a:t>
                      </a:r>
                      <a:endParaRPr lang="en-US" dirty="0"/>
                    </a:p>
                  </a:txBody>
                  <a:tcPr/>
                </a:tc>
              </a:tr>
              <a:tr h="370840">
                <a:tc gridSpan="5">
                  <a:txBody>
                    <a:bodyPr/>
                    <a:lstStyle/>
                    <a:p>
                      <a:pPr algn="r"/>
                      <a:r>
                        <a:rPr lang="en-US" dirty="0" smtClean="0"/>
                        <a:t>Total </a:t>
                      </a:r>
                      <a:endParaRPr lang="en-US" b="1"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a:txBody>
                    <a:bodyPr/>
                    <a:lstStyle/>
                    <a:p>
                      <a:pPr algn="r"/>
                      <a:r>
                        <a:rPr lang="en-US" dirty="0" smtClean="0"/>
                        <a:t>378,912.21</a:t>
                      </a:r>
                      <a:endParaRPr lang="en-US" b="1" dirty="0"/>
                    </a:p>
                  </a:txBody>
                  <a:tcPr/>
                </a:tc>
              </a:tr>
            </a:tbl>
          </a:graphicData>
        </a:graphic>
      </p:graphicFrame>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animEffect transition="in" filter="slide(fromBottom)">
                                      <p:cBhvr>
                                        <p:cTn id="12" dur="500"/>
                                        <p:tgtEl>
                                          <p:spTgt spid="3">
                                            <p:txEl>
                                              <p:pRg st="9" end="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animEffect transition="in" filter="slide(fromBottom)">
                                      <p:cBhvr>
                                        <p:cTn id="17" dur="500"/>
                                        <p:tgtEl>
                                          <p:spTgt spid="3">
                                            <p:txEl>
                                              <p:pRg st="11" end="1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slide(fromBottom)">
                                      <p:cBhvr>
                                        <p:cTn id="22" dur="500"/>
                                        <p:tgtEl>
                                          <p:spTgt spid="3">
                                            <p:txEl>
                                              <p:pRg st="12" end="1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animEffect transition="in" filter="slide(fromBottom)">
                                      <p:cBhvr>
                                        <p:cTn id="2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6B243DA-A80A-4ED9-BEF0-8548F0DDAE70}" type="slidenum">
              <a:rPr lang="en-US" smtClean="0"/>
              <a:pPr/>
              <a:t>46</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8" name="Content Placeholder 7"/>
          <p:cNvSpPr>
            <a:spLocks noGrp="1"/>
          </p:cNvSpPr>
          <p:nvPr>
            <p:ph idx="1"/>
          </p:nvPr>
        </p:nvSpPr>
        <p:spPr>
          <a:xfrm>
            <a:off x="1066800" y="914400"/>
            <a:ext cx="7866888" cy="5334000"/>
          </a:xfrm>
        </p:spPr>
        <p:txBody>
          <a:bodyPr>
            <a:normAutofit/>
          </a:bodyPr>
          <a:lstStyle/>
          <a:p>
            <a:r>
              <a:rPr lang="en-US" sz="2000" dirty="0" smtClean="0"/>
              <a:t>Therefore,  </a:t>
            </a:r>
          </a:p>
          <a:p>
            <a:r>
              <a:rPr lang="en-US" sz="2000" dirty="0" smtClean="0"/>
              <a:t>NLP =                      NSP                        = 366.91 = </a:t>
            </a:r>
            <a:r>
              <a:rPr lang="en-US" sz="2000" b="1" dirty="0" smtClean="0"/>
              <a:t>96.84 Br. </a:t>
            </a:r>
            <a:endParaRPr lang="en-US" sz="2000" b="1" dirty="0"/>
          </a:p>
          <a:p>
            <a:pPr>
              <a:buNone/>
            </a:pPr>
            <a:r>
              <a:rPr lang="en-US" sz="2000" dirty="0" smtClean="0"/>
              <a:t>		    PV of Br. 1 premium per insured      3.789  </a:t>
            </a:r>
          </a:p>
          <a:p>
            <a:pPr>
              <a:buNone/>
            </a:pPr>
            <a:r>
              <a:rPr lang="en-US" sz="2000" dirty="0" smtClean="0"/>
              <a:t>	Therefore, each insured is expected to pay Br. 96.84 every year for four years in order to get coverage of Br. 10,000 in the event of death. </a:t>
            </a:r>
          </a:p>
          <a:p>
            <a:pPr>
              <a:buNone/>
            </a:pPr>
            <a:r>
              <a:rPr lang="en-US" sz="2000" dirty="0" smtClean="0"/>
              <a:t>	Actuarial formula can be used to find the present value of Br. 1 premium payment. The formula is given as follows: </a:t>
            </a:r>
          </a:p>
          <a:p>
            <a:pPr>
              <a:buNone/>
            </a:pPr>
            <a:r>
              <a:rPr lang="en-US" sz="2000" dirty="0" smtClean="0"/>
              <a:t>	PV of Br. 1 premium payment = ∑P</a:t>
            </a:r>
            <a:r>
              <a:rPr lang="en-US" sz="2000" baseline="-25000" dirty="0" smtClean="0"/>
              <a:t>L</a:t>
            </a:r>
            <a:r>
              <a:rPr lang="en-US" sz="2000" dirty="0" smtClean="0"/>
              <a:t> . P</a:t>
            </a:r>
            <a:r>
              <a:rPr lang="en-US" sz="2000" baseline="-25000" dirty="0" smtClean="0"/>
              <a:t>v</a:t>
            </a:r>
            <a:r>
              <a:rPr lang="en-US" sz="2000" dirty="0" smtClean="0"/>
              <a:t> factor</a:t>
            </a:r>
          </a:p>
          <a:p>
            <a:r>
              <a:rPr lang="en-US" sz="2000" dirty="0" smtClean="0"/>
              <a:t>Actuarial formula can be used to find the PV of Br. 1 premium payment. The formula is given as follows: </a:t>
            </a:r>
          </a:p>
          <a:p>
            <a:pPr lvl="1"/>
            <a:r>
              <a:rPr lang="en-US" sz="1600" dirty="0" smtClean="0"/>
              <a:t>PV of Br. 1 premium payment = ∑ P</a:t>
            </a:r>
            <a:r>
              <a:rPr lang="en-US" sz="1600" baseline="-25000" dirty="0" smtClean="0"/>
              <a:t>L </a:t>
            </a:r>
            <a:r>
              <a:rPr lang="en-US" sz="1600" baseline="-25000" dirty="0" err="1" smtClean="0"/>
              <a:t>x</a:t>
            </a:r>
            <a:r>
              <a:rPr lang="en-US" sz="1600" dirty="0" err="1" smtClean="0"/>
              <a:t>P</a:t>
            </a:r>
            <a:r>
              <a:rPr lang="en-US" sz="1600" baseline="-25000" dirty="0" err="1" smtClean="0"/>
              <a:t>V</a:t>
            </a:r>
            <a:r>
              <a:rPr lang="en-US" sz="1600" dirty="0" smtClean="0"/>
              <a:t> factor </a:t>
            </a:r>
          </a:p>
          <a:p>
            <a:pPr lvl="1"/>
            <a:r>
              <a:rPr lang="en-US" sz="1600" dirty="0" smtClean="0"/>
              <a:t>Where: P</a:t>
            </a:r>
            <a:r>
              <a:rPr lang="en-US" sz="1600" baseline="-25000" dirty="0" smtClean="0"/>
              <a:t>L</a:t>
            </a:r>
            <a:r>
              <a:rPr lang="en-US" sz="1600" dirty="0" smtClean="0"/>
              <a:t> = Probability of Living</a:t>
            </a:r>
          </a:p>
          <a:p>
            <a:pPr lvl="1"/>
            <a:r>
              <a:rPr lang="en-US" sz="1600" dirty="0" smtClean="0"/>
              <a:t>P</a:t>
            </a:r>
            <a:r>
              <a:rPr lang="en-US" sz="1600" baseline="-25000" dirty="0" smtClean="0"/>
              <a:t>v</a:t>
            </a:r>
            <a:r>
              <a:rPr lang="en-US" sz="1600" dirty="0" smtClean="0"/>
              <a:t> factor = Present Value factor</a:t>
            </a:r>
          </a:p>
          <a:p>
            <a:pPr lvl="1">
              <a:buNone/>
            </a:pPr>
            <a:r>
              <a:rPr lang="en-US" sz="1600" dirty="0" smtClean="0"/>
              <a:t>   	             =      (L</a:t>
            </a:r>
            <a:r>
              <a:rPr lang="en-US" sz="1600" baseline="-25000" dirty="0" smtClean="0"/>
              <a:t>x</a:t>
            </a:r>
            <a:r>
              <a:rPr lang="en-US" sz="1600" dirty="0" smtClean="0"/>
              <a:t>/L</a:t>
            </a:r>
            <a:r>
              <a:rPr lang="en-US" sz="1600" baseline="-25000" dirty="0" smtClean="0"/>
              <a:t>x</a:t>
            </a:r>
            <a:r>
              <a:rPr lang="en-US" sz="1600" smtClean="0"/>
              <a:t>)  +  </a:t>
            </a:r>
            <a:r>
              <a:rPr lang="en-US" sz="1600" dirty="0" smtClean="0"/>
              <a:t>(L</a:t>
            </a:r>
            <a:r>
              <a:rPr lang="en-US" sz="1600" baseline="-25000" dirty="0" smtClean="0"/>
              <a:t>x+1</a:t>
            </a:r>
            <a:r>
              <a:rPr lang="en-US" sz="1600" dirty="0" smtClean="0"/>
              <a:t>/L</a:t>
            </a:r>
            <a:r>
              <a:rPr lang="en-US" sz="1600" baseline="-25000" dirty="0" smtClean="0"/>
              <a:t>x</a:t>
            </a:r>
            <a:r>
              <a:rPr lang="en-US" sz="1600" dirty="0" smtClean="0"/>
              <a:t>)  + …. +    (L</a:t>
            </a:r>
            <a:r>
              <a:rPr lang="en-US" sz="1600" baseline="-25000" dirty="0" smtClean="0"/>
              <a:t>x+t-1</a:t>
            </a:r>
            <a:r>
              <a:rPr lang="en-US" sz="1600" dirty="0" smtClean="0"/>
              <a:t>/L</a:t>
            </a:r>
            <a:r>
              <a:rPr lang="en-US" sz="1600" baseline="-25000" dirty="0" smtClean="0"/>
              <a:t>x</a:t>
            </a:r>
            <a:r>
              <a:rPr lang="en-US" sz="1600" dirty="0" smtClean="0"/>
              <a:t>)  </a:t>
            </a:r>
          </a:p>
          <a:p>
            <a:pPr lvl="1">
              <a:buNone/>
            </a:pPr>
            <a:r>
              <a:rPr lang="en-US" sz="1600" dirty="0" smtClean="0"/>
              <a:t>                         (1+r)</a:t>
            </a:r>
            <a:r>
              <a:rPr lang="en-US" sz="1600" baseline="30000" dirty="0" smtClean="0"/>
              <a:t>0</a:t>
            </a:r>
            <a:r>
              <a:rPr lang="en-US" sz="1600" dirty="0" smtClean="0"/>
              <a:t>        (1+r)</a:t>
            </a:r>
            <a:r>
              <a:rPr lang="en-US" sz="1600" baseline="30000" dirty="0" smtClean="0"/>
              <a:t>1</a:t>
            </a:r>
            <a:r>
              <a:rPr lang="en-US" sz="1600" dirty="0" smtClean="0"/>
              <a:t>                    (1+r)</a:t>
            </a:r>
            <a:r>
              <a:rPr lang="en-US" sz="1600" baseline="30000" dirty="0" smtClean="0"/>
              <a:t>t-1</a:t>
            </a:r>
          </a:p>
          <a:p>
            <a:pPr lvl="1"/>
            <a:endParaRPr lang="en-US" sz="16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p:txBody>
      </p:sp>
      <p:sp>
        <p:nvSpPr>
          <p:cNvPr id="10" name="Footer Placeholder 3"/>
          <p:cNvSpPr>
            <a:spLocks noGrp="1"/>
          </p:cNvSpPr>
          <p:nvPr>
            <p:ph type="ftr" sz="quarter" idx="11"/>
          </p:nvPr>
        </p:nvSpPr>
        <p:spPr/>
        <p:txBody>
          <a:bodyPr/>
          <a:lstStyle/>
          <a:p>
            <a:r>
              <a:rPr lang="en-US" smtClean="0"/>
              <a:t>Prepared By: YT</a:t>
            </a:r>
            <a:endParaRPr lang="en-US" dirty="0"/>
          </a:p>
        </p:txBody>
      </p:sp>
      <p:cxnSp>
        <p:nvCxnSpPr>
          <p:cNvPr id="12" name="Straight Connector 11"/>
          <p:cNvCxnSpPr/>
          <p:nvPr/>
        </p:nvCxnSpPr>
        <p:spPr>
          <a:xfrm>
            <a:off x="2235588" y="1670540"/>
            <a:ext cx="3505200" cy="158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5997524" y="1656472"/>
            <a:ext cx="762000" cy="158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2971800" y="5791200"/>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3886200" y="5791200"/>
            <a:ext cx="609600" cy="158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5461796" y="5791200"/>
            <a:ext cx="759652" cy="1588"/>
          </a:xfrm>
          <a:prstGeom prst="line">
            <a:avLst/>
          </a:prstGeom>
        </p:spPr>
        <p:style>
          <a:lnRef idx="1">
            <a:schemeClr val="dk1"/>
          </a:lnRef>
          <a:fillRef idx="0">
            <a:schemeClr val="dk1"/>
          </a:fillRef>
          <a:effectRef idx="0">
            <a:schemeClr val="dk1"/>
          </a:effectRef>
          <a:fontRef idx="minor">
            <a:schemeClr val="tx1"/>
          </a:fontRef>
        </p:style>
      </p:cxnSp>
      <p:sp>
        <p:nvSpPr>
          <p:cNvPr id="22" name="Left Bracket 21"/>
          <p:cNvSpPr/>
          <p:nvPr/>
        </p:nvSpPr>
        <p:spPr>
          <a:xfrm>
            <a:off x="2895600" y="5486400"/>
            <a:ext cx="45719" cy="60960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3" name="Left Bracket 22"/>
          <p:cNvSpPr/>
          <p:nvPr/>
        </p:nvSpPr>
        <p:spPr>
          <a:xfrm>
            <a:off x="3810000" y="5486400"/>
            <a:ext cx="45719" cy="60960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4" name="Left Bracket 23"/>
          <p:cNvSpPr/>
          <p:nvPr/>
        </p:nvSpPr>
        <p:spPr>
          <a:xfrm>
            <a:off x="5419592" y="5486400"/>
            <a:ext cx="45719" cy="609600"/>
          </a:xfrm>
          <a:prstGeom prst="lef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6" name="Right Bracket 25"/>
          <p:cNvSpPr/>
          <p:nvPr/>
        </p:nvSpPr>
        <p:spPr>
          <a:xfrm>
            <a:off x="3511060" y="5486400"/>
            <a:ext cx="45719" cy="609600"/>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7" name="Right Bracket 26"/>
          <p:cNvSpPr/>
          <p:nvPr/>
        </p:nvSpPr>
        <p:spPr>
          <a:xfrm>
            <a:off x="4572000" y="5486400"/>
            <a:ext cx="45719" cy="609600"/>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8" name="Right Bracket 27"/>
          <p:cNvSpPr/>
          <p:nvPr/>
        </p:nvSpPr>
        <p:spPr>
          <a:xfrm>
            <a:off x="6248400" y="5486400"/>
            <a:ext cx="45719" cy="609600"/>
          </a:xfrm>
          <a:prstGeom prst="rightBracket">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lide(fromBottom)">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lide(fromBottom)">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lide(fromBottom)">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lide(fromBottom)">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slide(fromBottom)">
                                      <p:cBhvr>
                                        <p:cTn id="27" dur="500"/>
                                        <p:tgtEl>
                                          <p:spTgt spid="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8">
                                            <p:txEl>
                                              <p:pRg st="5" end="5"/>
                                            </p:txEl>
                                          </p:spTgt>
                                        </p:tgtEl>
                                        <p:attrNameLst>
                                          <p:attrName>style.visibility</p:attrName>
                                        </p:attrNameLst>
                                      </p:cBhvr>
                                      <p:to>
                                        <p:strVal val="visible"/>
                                      </p:to>
                                    </p:set>
                                    <p:animEffect transition="in" filter="slide(fromBottom)">
                                      <p:cBhvr>
                                        <p:cTn id="32" dur="500"/>
                                        <p:tgtEl>
                                          <p:spTgt spid="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slide(fromBottom)">
                                      <p:cBhvr>
                                        <p:cTn id="37" dur="500"/>
                                        <p:tgtEl>
                                          <p:spTgt spid="8">
                                            <p:txEl>
                                              <p:pRg st="6" end="6"/>
                                            </p:txEl>
                                          </p:spTgt>
                                        </p:tgtEl>
                                      </p:cBhvr>
                                    </p:animEffect>
                                  </p:childTnLst>
                                </p:cTn>
                              </p:par>
                              <p:par>
                                <p:cTn id="38" presetID="12" presetClass="entr" presetSubtype="4" fill="hold" grpId="0" nodeType="withEffect">
                                  <p:stCondLst>
                                    <p:cond delay="0"/>
                                  </p:stCondLst>
                                  <p:childTnLst>
                                    <p:set>
                                      <p:cBhvr>
                                        <p:cTn id="39" dur="1" fill="hold">
                                          <p:stCondLst>
                                            <p:cond delay="0"/>
                                          </p:stCondLst>
                                        </p:cTn>
                                        <p:tgtEl>
                                          <p:spTgt spid="8">
                                            <p:txEl>
                                              <p:pRg st="7" end="7"/>
                                            </p:txEl>
                                          </p:spTgt>
                                        </p:tgtEl>
                                        <p:attrNameLst>
                                          <p:attrName>style.visibility</p:attrName>
                                        </p:attrNameLst>
                                      </p:cBhvr>
                                      <p:to>
                                        <p:strVal val="visible"/>
                                      </p:to>
                                    </p:set>
                                    <p:animEffect transition="in" filter="slide(fromBottom)">
                                      <p:cBhvr>
                                        <p:cTn id="40" dur="500"/>
                                        <p:tgtEl>
                                          <p:spTgt spid="8">
                                            <p:txEl>
                                              <p:pRg st="7" end="7"/>
                                            </p:txEl>
                                          </p:spTgt>
                                        </p:tgtEl>
                                      </p:cBhvr>
                                    </p:animEffect>
                                  </p:childTnLst>
                                </p:cTn>
                              </p:par>
                              <p:par>
                                <p:cTn id="41" presetID="12" presetClass="entr" presetSubtype="4" fill="hold" grpId="0" nodeType="withEffect">
                                  <p:stCondLst>
                                    <p:cond delay="0"/>
                                  </p:stCondLst>
                                  <p:childTnLst>
                                    <p:set>
                                      <p:cBhvr>
                                        <p:cTn id="42" dur="1" fill="hold">
                                          <p:stCondLst>
                                            <p:cond delay="0"/>
                                          </p:stCondLst>
                                        </p:cTn>
                                        <p:tgtEl>
                                          <p:spTgt spid="8">
                                            <p:txEl>
                                              <p:pRg st="8" end="8"/>
                                            </p:txEl>
                                          </p:spTgt>
                                        </p:tgtEl>
                                        <p:attrNameLst>
                                          <p:attrName>style.visibility</p:attrName>
                                        </p:attrNameLst>
                                      </p:cBhvr>
                                      <p:to>
                                        <p:strVal val="visible"/>
                                      </p:to>
                                    </p:set>
                                    <p:animEffect transition="in" filter="slide(fromBottom)">
                                      <p:cBhvr>
                                        <p:cTn id="43" dur="500"/>
                                        <p:tgtEl>
                                          <p:spTgt spid="8">
                                            <p:txEl>
                                              <p:pRg st="8" end="8"/>
                                            </p:txEl>
                                          </p:spTgt>
                                        </p:tgtEl>
                                      </p:cBhvr>
                                    </p:animEffect>
                                  </p:childTnLst>
                                </p:cTn>
                              </p:par>
                              <p:par>
                                <p:cTn id="44" presetID="12" presetClass="entr" presetSubtype="4" fill="hold" grpId="0" nodeType="withEffect">
                                  <p:stCondLst>
                                    <p:cond delay="0"/>
                                  </p:stCondLst>
                                  <p:childTnLst>
                                    <p:set>
                                      <p:cBhvr>
                                        <p:cTn id="45" dur="1" fill="hold">
                                          <p:stCondLst>
                                            <p:cond delay="0"/>
                                          </p:stCondLst>
                                        </p:cTn>
                                        <p:tgtEl>
                                          <p:spTgt spid="8">
                                            <p:txEl>
                                              <p:pRg st="9" end="9"/>
                                            </p:txEl>
                                          </p:spTgt>
                                        </p:tgtEl>
                                        <p:attrNameLst>
                                          <p:attrName>style.visibility</p:attrName>
                                        </p:attrNameLst>
                                      </p:cBhvr>
                                      <p:to>
                                        <p:strVal val="visible"/>
                                      </p:to>
                                    </p:set>
                                    <p:animEffect transition="in" filter="slide(fromBottom)">
                                      <p:cBhvr>
                                        <p:cTn id="46" dur="500"/>
                                        <p:tgtEl>
                                          <p:spTgt spid="8">
                                            <p:txEl>
                                              <p:pRg st="9" end="9"/>
                                            </p:txEl>
                                          </p:spTgt>
                                        </p:tgtEl>
                                      </p:cBhvr>
                                    </p:animEffect>
                                  </p:childTnLst>
                                </p:cTn>
                              </p:par>
                              <p:par>
                                <p:cTn id="47" presetID="12" presetClass="entr" presetSubtype="4" fill="hold" grpId="0" nodeType="withEffect">
                                  <p:stCondLst>
                                    <p:cond delay="0"/>
                                  </p:stCondLst>
                                  <p:childTnLst>
                                    <p:set>
                                      <p:cBhvr>
                                        <p:cTn id="48" dur="1" fill="hold">
                                          <p:stCondLst>
                                            <p:cond delay="0"/>
                                          </p:stCondLst>
                                        </p:cTn>
                                        <p:tgtEl>
                                          <p:spTgt spid="8">
                                            <p:txEl>
                                              <p:pRg st="10" end="10"/>
                                            </p:txEl>
                                          </p:spTgt>
                                        </p:tgtEl>
                                        <p:attrNameLst>
                                          <p:attrName>style.visibility</p:attrName>
                                        </p:attrNameLst>
                                      </p:cBhvr>
                                      <p:to>
                                        <p:strVal val="visible"/>
                                      </p:to>
                                    </p:set>
                                    <p:animEffect transition="in" filter="slide(fromBottom)">
                                      <p:cBhvr>
                                        <p:cTn id="49" dur="500"/>
                                        <p:tgtEl>
                                          <p:spTgt spid="8">
                                            <p:txEl>
                                              <p:pRg st="10" end="10"/>
                                            </p:txEl>
                                          </p:spTgt>
                                        </p:tgtEl>
                                      </p:cBhvr>
                                    </p:animEffect>
                                  </p:childTnLst>
                                </p:cTn>
                              </p:par>
                              <p:par>
                                <p:cTn id="50" presetID="12" presetClass="entr" presetSubtype="4" fill="hold" grpId="0" nodeType="withEffect">
                                  <p:stCondLst>
                                    <p:cond delay="0"/>
                                  </p:stCondLst>
                                  <p:childTnLst>
                                    <p:set>
                                      <p:cBhvr>
                                        <p:cTn id="51" dur="1" fill="hold">
                                          <p:stCondLst>
                                            <p:cond delay="0"/>
                                          </p:stCondLst>
                                        </p:cTn>
                                        <p:tgtEl>
                                          <p:spTgt spid="8">
                                            <p:txEl>
                                              <p:pRg st="11" end="11"/>
                                            </p:txEl>
                                          </p:spTgt>
                                        </p:tgtEl>
                                        <p:attrNameLst>
                                          <p:attrName>style.visibility</p:attrName>
                                        </p:attrNameLst>
                                      </p:cBhvr>
                                      <p:to>
                                        <p:strVal val="visible"/>
                                      </p:to>
                                    </p:set>
                                    <p:animEffect transition="in" filter="slide(fromBottom)">
                                      <p:cBhvr>
                                        <p:cTn id="52" dur="500"/>
                                        <p:tgtEl>
                                          <p:spTgt spid="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7866888" cy="5410200"/>
          </a:xfrm>
        </p:spPr>
        <p:txBody>
          <a:bodyPr>
            <a:normAutofit/>
          </a:bodyPr>
          <a:lstStyle/>
          <a:p>
            <a:pPr algn="just"/>
            <a:r>
              <a:rPr lang="en-US" sz="2000" dirty="0" smtClean="0"/>
              <a:t>Accordingly, the PV of Br.1 annual premium payment for four periods become: </a:t>
            </a:r>
          </a:p>
          <a:p>
            <a:pPr algn="just"/>
            <a:r>
              <a:rPr lang="en-US" sz="2000" dirty="0" smtClean="0"/>
              <a:t>PV of Br. 1 premium payment = </a:t>
            </a:r>
          </a:p>
          <a:p>
            <a:pPr algn="just">
              <a:buNone/>
            </a:pPr>
            <a:r>
              <a:rPr lang="en-US" sz="2000" dirty="0" smtClean="0"/>
              <a:t>	</a:t>
            </a:r>
            <a:r>
              <a:rPr lang="en-US" sz="1800" dirty="0" smtClean="0"/>
              <a:t> 100,000           99,500                    98,750                    97,500</a:t>
            </a:r>
          </a:p>
          <a:p>
            <a:pPr algn="just">
              <a:buNone/>
            </a:pPr>
            <a:r>
              <a:rPr lang="en-US" sz="1800" dirty="0" smtClean="0"/>
              <a:t>	 100,000  (1) +  100,000  (0.9709)+  100,000  (0.9426)+ 100,000 (0.9151)</a:t>
            </a:r>
          </a:p>
          <a:p>
            <a:pPr algn="just">
              <a:buNone/>
            </a:pPr>
            <a:endParaRPr lang="en-US" sz="1800" dirty="0" smtClean="0"/>
          </a:p>
          <a:p>
            <a:pPr algn="just">
              <a:buNone/>
            </a:pPr>
            <a:r>
              <a:rPr lang="en-US" sz="1800" dirty="0" smtClean="0"/>
              <a:t>               = 1+ 0.966+ 0.9308+ 0.8922</a:t>
            </a:r>
          </a:p>
          <a:p>
            <a:pPr algn="just">
              <a:buNone/>
            </a:pPr>
            <a:r>
              <a:rPr lang="en-US" sz="1800" dirty="0" smtClean="0"/>
              <a:t>                = </a:t>
            </a:r>
            <a:r>
              <a:rPr lang="en-US" sz="1800" b="1" dirty="0" smtClean="0"/>
              <a:t>Br. 3.789</a:t>
            </a:r>
          </a:p>
          <a:p>
            <a:pPr algn="just"/>
            <a:r>
              <a:rPr lang="en-US" sz="2000" dirty="0" smtClean="0"/>
              <a:t>Note: The total present value of premiums collected from the insured’s will be the same whether net single premium or net level premium is charged. </a:t>
            </a:r>
          </a:p>
          <a:p>
            <a:pPr algn="just">
              <a:buNone/>
            </a:pPr>
            <a:r>
              <a:rPr lang="en-US" sz="2000" dirty="0" smtClean="0"/>
              <a:t> </a:t>
            </a:r>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47</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cxnSp>
        <p:nvCxnSpPr>
          <p:cNvPr id="9" name="Straight Connector 8"/>
          <p:cNvCxnSpPr/>
          <p:nvPr/>
        </p:nvCxnSpPr>
        <p:spPr>
          <a:xfrm>
            <a:off x="1557996" y="2286000"/>
            <a:ext cx="728004" cy="1588"/>
          </a:xfrm>
          <a:prstGeom prst="line">
            <a:avLst/>
          </a:prstGeom>
        </p:spPr>
        <p:style>
          <a:lnRef idx="1">
            <a:schemeClr val="dk1"/>
          </a:lnRef>
          <a:fillRef idx="0">
            <a:schemeClr val="dk1"/>
          </a:fillRef>
          <a:effectRef idx="0">
            <a:schemeClr val="dk1"/>
          </a:effectRef>
          <a:fontRef idx="minor">
            <a:schemeClr val="tx1"/>
          </a:fontRef>
        </p:style>
      </p:cxnSp>
      <p:sp>
        <p:nvSpPr>
          <p:cNvPr id="10" name="Double Bracket 9"/>
          <p:cNvSpPr/>
          <p:nvPr/>
        </p:nvSpPr>
        <p:spPr>
          <a:xfrm>
            <a:off x="2929596" y="1981200"/>
            <a:ext cx="880404" cy="6858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cxnSp>
        <p:nvCxnSpPr>
          <p:cNvPr id="13" name="Straight Connector 12"/>
          <p:cNvCxnSpPr/>
          <p:nvPr/>
        </p:nvCxnSpPr>
        <p:spPr>
          <a:xfrm>
            <a:off x="3017516" y="2286000"/>
            <a:ext cx="762000" cy="1588"/>
          </a:xfrm>
          <a:prstGeom prst="line">
            <a:avLst/>
          </a:prstGeom>
        </p:spPr>
        <p:style>
          <a:lnRef idx="1">
            <a:schemeClr val="dk1"/>
          </a:lnRef>
          <a:fillRef idx="0">
            <a:schemeClr val="dk1"/>
          </a:fillRef>
          <a:effectRef idx="0">
            <a:schemeClr val="dk1"/>
          </a:effectRef>
          <a:fontRef idx="minor">
            <a:schemeClr val="tx1"/>
          </a:fontRef>
        </p:style>
      </p:cxnSp>
      <p:sp>
        <p:nvSpPr>
          <p:cNvPr id="14" name="Double Bracket 13"/>
          <p:cNvSpPr/>
          <p:nvPr/>
        </p:nvSpPr>
        <p:spPr>
          <a:xfrm>
            <a:off x="1447800" y="1981200"/>
            <a:ext cx="930816" cy="6858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5" name="Double Bracket 14"/>
          <p:cNvSpPr/>
          <p:nvPr/>
        </p:nvSpPr>
        <p:spPr>
          <a:xfrm>
            <a:off x="6705600" y="1981200"/>
            <a:ext cx="838200" cy="6858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6" name="Double Bracket 15"/>
          <p:cNvSpPr/>
          <p:nvPr/>
        </p:nvSpPr>
        <p:spPr>
          <a:xfrm>
            <a:off x="4800600" y="1981200"/>
            <a:ext cx="914400" cy="6858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cxnSp>
        <p:nvCxnSpPr>
          <p:cNvPr id="26" name="Straight Connector 25"/>
          <p:cNvCxnSpPr/>
          <p:nvPr/>
        </p:nvCxnSpPr>
        <p:spPr>
          <a:xfrm>
            <a:off x="6705600" y="2286000"/>
            <a:ext cx="762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4876800" y="2286000"/>
            <a:ext cx="762000" cy="1588"/>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slide(fromBottom)">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334000"/>
          </a:xfrm>
        </p:spPr>
        <p:txBody>
          <a:bodyPr>
            <a:normAutofit/>
          </a:bodyPr>
          <a:lstStyle/>
          <a:p>
            <a:pPr algn="just">
              <a:buNone/>
            </a:pPr>
            <a:r>
              <a:rPr lang="en-US" sz="2000" b="1" dirty="0" smtClean="0"/>
              <a:t>C) Pure Endowment</a:t>
            </a:r>
          </a:p>
          <a:p>
            <a:pPr algn="just"/>
            <a:r>
              <a:rPr lang="en-US" sz="2000" dirty="0" smtClean="0"/>
              <a:t>The NSP and NLP for pure and ordinary endowment using the information given above can be calculated as follows:</a:t>
            </a:r>
          </a:p>
          <a:p>
            <a:pPr algn="just">
              <a:buNone/>
            </a:pPr>
            <a:r>
              <a:rPr lang="en-US" sz="2000" b="1" dirty="0" smtClean="0"/>
              <a:t>Pure Endowment Policy</a:t>
            </a:r>
          </a:p>
          <a:p>
            <a:pPr algn="just"/>
            <a:r>
              <a:rPr lang="en-US" sz="2000" dirty="0" smtClean="0"/>
              <a:t>Under the pure endowment policy, the insurer expects to pay the face value of the policy, Br. 10,000, if the insured survives the policy period. Accordingly, it would be necessary to determine the probability of survival for the insured.</a:t>
            </a:r>
          </a:p>
          <a:p>
            <a:pPr algn="just"/>
            <a:r>
              <a:rPr lang="en-US" sz="2000" dirty="0" smtClean="0"/>
              <a:t>Survival Rate= Number of Persons Living at Age 43 (End of the Policy)</a:t>
            </a:r>
          </a:p>
          <a:p>
            <a:pPr algn="just">
              <a:buNone/>
            </a:pPr>
            <a:r>
              <a:rPr lang="en-US" sz="2000" dirty="0" smtClean="0"/>
              <a:t>			 No. of Persons Living at Age 40 (Beginning of the Policy)</a:t>
            </a:r>
          </a:p>
          <a:p>
            <a:pPr algn="just"/>
            <a:r>
              <a:rPr lang="en-US" sz="2000" dirty="0" smtClean="0"/>
              <a:t>Out of the 100,000 people insured at the age of 40, 96,000 of them are expected to survive at the end of the policy period. Then, the probability of survival becomes: </a:t>
            </a:r>
          </a:p>
          <a:p>
            <a:pPr algn="just">
              <a:buNone/>
            </a:pPr>
            <a:r>
              <a:rPr lang="en-US" sz="2000" dirty="0" smtClean="0"/>
              <a:t>		Probability of Survival= 96,000  = 0.96 = or = 96%</a:t>
            </a:r>
          </a:p>
          <a:p>
            <a:pPr algn="just">
              <a:buNone/>
            </a:pPr>
            <a:r>
              <a:rPr lang="en-US" sz="2000" dirty="0" smtClean="0"/>
              <a:t>				        100,000</a:t>
            </a:r>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48</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cxnSp>
        <p:nvCxnSpPr>
          <p:cNvPr id="9" name="Straight Connector 8"/>
          <p:cNvCxnSpPr/>
          <p:nvPr/>
        </p:nvCxnSpPr>
        <p:spPr>
          <a:xfrm>
            <a:off x="3019864" y="4038600"/>
            <a:ext cx="57150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4461804" y="5791200"/>
            <a:ext cx="8382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7866888" cy="5410200"/>
          </a:xfrm>
        </p:spPr>
        <p:txBody>
          <a:bodyPr>
            <a:normAutofit/>
          </a:bodyPr>
          <a:lstStyle/>
          <a:p>
            <a:r>
              <a:rPr lang="en-US" sz="2000" dirty="0" smtClean="0"/>
              <a:t>The NSP for Pure Endowment is calculated as: </a:t>
            </a:r>
          </a:p>
          <a:p>
            <a:pPr>
              <a:buNone/>
            </a:pPr>
            <a:r>
              <a:rPr lang="en-US" sz="1800" b="1" dirty="0" smtClean="0"/>
              <a:t>	NSP= Sum Assured x Probability of Survival x Present Value Factor</a:t>
            </a:r>
          </a:p>
          <a:p>
            <a:pPr>
              <a:buNone/>
            </a:pPr>
            <a:r>
              <a:rPr lang="en-US" sz="2000" dirty="0" smtClean="0"/>
              <a:t>	NSP = 10,000 x 0.96 x (1.03)</a:t>
            </a:r>
            <a:r>
              <a:rPr lang="en-US" sz="2000" baseline="30000" dirty="0" smtClean="0"/>
              <a:t>-4</a:t>
            </a:r>
          </a:p>
          <a:p>
            <a:pPr>
              <a:buNone/>
            </a:pPr>
            <a:r>
              <a:rPr lang="en-US" sz="2000" baseline="30000" dirty="0" smtClean="0"/>
              <a:t>	 </a:t>
            </a:r>
            <a:r>
              <a:rPr lang="en-US" sz="2000" dirty="0" smtClean="0"/>
              <a:t>       = 10,000 x 0.96 x 0.8885</a:t>
            </a:r>
          </a:p>
          <a:p>
            <a:pPr>
              <a:buNone/>
            </a:pPr>
            <a:r>
              <a:rPr lang="en-US" sz="2000" dirty="0" smtClean="0"/>
              <a:t>            = </a:t>
            </a:r>
            <a:r>
              <a:rPr lang="en-US" sz="2000" b="1" u="sng" dirty="0" smtClean="0"/>
              <a:t>Br. 8529.48</a:t>
            </a:r>
          </a:p>
          <a:p>
            <a:r>
              <a:rPr lang="en-US" sz="2000" dirty="0" smtClean="0"/>
              <a:t>NLP for Pure Endowment can also be calculated in a similar fashion as of NLP for Term Insurance. </a:t>
            </a:r>
          </a:p>
          <a:p>
            <a:pPr>
              <a:buNone/>
            </a:pPr>
            <a:r>
              <a:rPr lang="en-US" sz="2000" dirty="0" smtClean="0"/>
              <a:t>	Net Level Premium =                  Net Single Premium</a:t>
            </a:r>
          </a:p>
          <a:p>
            <a:pPr>
              <a:buNone/>
            </a:pPr>
            <a:r>
              <a:rPr lang="en-US" sz="2000" dirty="0" smtClean="0"/>
              <a:t>			            Present Value of Br. 1 Premium per Insured</a:t>
            </a:r>
          </a:p>
          <a:p>
            <a:pPr>
              <a:buNone/>
            </a:pPr>
            <a:r>
              <a:rPr lang="en-US" sz="2000" dirty="0" smtClean="0"/>
              <a:t>			        = 8529.48</a:t>
            </a:r>
          </a:p>
          <a:p>
            <a:pPr>
              <a:buNone/>
            </a:pPr>
            <a:r>
              <a:rPr lang="en-US" sz="2000" dirty="0" smtClean="0"/>
              <a:t>			             3.789</a:t>
            </a:r>
          </a:p>
          <a:p>
            <a:pPr>
              <a:buNone/>
            </a:pPr>
            <a:r>
              <a:rPr lang="en-US" sz="2000" dirty="0" smtClean="0"/>
              <a:t>			        = </a:t>
            </a:r>
            <a:r>
              <a:rPr lang="en-US" sz="2000" b="1" u="sng" dirty="0" smtClean="0"/>
              <a:t>2251.12</a:t>
            </a:r>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49</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cxnSp>
        <p:nvCxnSpPr>
          <p:cNvPr id="9" name="Straight Connector 8"/>
          <p:cNvCxnSpPr/>
          <p:nvPr/>
        </p:nvCxnSpPr>
        <p:spPr>
          <a:xfrm>
            <a:off x="3810000" y="3804140"/>
            <a:ext cx="44196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3747868" y="4572000"/>
            <a:ext cx="8382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slide(fromBottom)">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a:spLocks noGrp="1"/>
          </p:cNvSpPr>
          <p:nvPr>
            <p:ph idx="1"/>
          </p:nvPr>
        </p:nvSpPr>
        <p:spPr>
          <a:xfrm>
            <a:off x="990600" y="810720"/>
            <a:ext cx="8001000" cy="6047280"/>
          </a:xfrm>
        </p:spPr>
        <p:txBody>
          <a:bodyPr>
            <a:noAutofit/>
          </a:bodyPr>
          <a:lstStyle/>
          <a:p>
            <a:pPr algn="just">
              <a:buNone/>
            </a:pPr>
            <a:r>
              <a:rPr lang="en-US" sz="2200" b="1" dirty="0" smtClean="0"/>
              <a:t>2. Social Vs Private Insurance</a:t>
            </a:r>
          </a:p>
          <a:p>
            <a:pPr algn="just">
              <a:buNone/>
            </a:pPr>
            <a:r>
              <a:rPr lang="en-US" sz="2200" dirty="0" smtClean="0"/>
              <a:t>	</a:t>
            </a:r>
            <a:r>
              <a:rPr lang="en-US" sz="2200" b="1" dirty="0" smtClean="0"/>
              <a:t>A. Social Insurance</a:t>
            </a:r>
          </a:p>
          <a:p>
            <a:pPr algn="just"/>
            <a:r>
              <a:rPr lang="en-US" sz="2200" dirty="0" smtClean="0"/>
              <a:t>The social insurance is meant to protect and uplift the weaker sections of the society and may be in different forms like pension plans, disability benefits, unemployment benefits, sickness insurance, industrial insurance etc. premium under such insurance schemes is paid by the government or the employers or by both. In some cases the employees or beneficiaries also contribute their share of the premium.</a:t>
            </a:r>
          </a:p>
          <a:p>
            <a:pPr algn="just">
              <a:buNone/>
            </a:pPr>
            <a:r>
              <a:rPr lang="en-US" sz="2200" b="1" dirty="0" smtClean="0"/>
              <a:t>	B. Private Insurance</a:t>
            </a:r>
          </a:p>
          <a:p>
            <a:pPr algn="just"/>
            <a:r>
              <a:rPr lang="en-US" sz="2200" dirty="0" smtClean="0"/>
              <a:t>Private insurance emphasizes individual actuarial equity, i.e., premiums reflect the expected value of losses. Most private insurances are voluntary although the purchase of some insurance is required by low. A major part of social (governmental insurance) is involuntary, i.e., it is required by low to be purchased by certain groups under certain conditions.</a:t>
            </a:r>
          </a:p>
          <a:p>
            <a:pPr lvl="1" algn="just">
              <a:buNone/>
            </a:pPr>
            <a:endParaRPr lang="en-US" sz="22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5</a:t>
            </a:fld>
            <a:endParaRPr lang="en-US"/>
          </a:p>
        </p:txBody>
      </p:sp>
      <p:sp>
        <p:nvSpPr>
          <p:cNvPr id="8" name="Footer Placeholder 3"/>
          <p:cNvSpPr>
            <a:spLocks noGrp="1"/>
          </p:cNvSpPr>
          <p:nvPr>
            <p:ph type="ftr" sz="quarter" idx="11"/>
          </p:nvPr>
        </p:nvSpPr>
        <p:spPr>
          <a:xfrm>
            <a:off x="5715000" y="6477000"/>
            <a:ext cx="2895600" cy="304800"/>
          </a:xfrm>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7866888" cy="4343400"/>
          </a:xfrm>
        </p:spPr>
        <p:txBody>
          <a:bodyPr>
            <a:normAutofit/>
          </a:bodyPr>
          <a:lstStyle/>
          <a:p>
            <a:pPr algn="just">
              <a:buNone/>
            </a:pPr>
            <a:r>
              <a:rPr lang="en-US" sz="2000" b="1" dirty="0" smtClean="0"/>
              <a:t>Ordinary Endowment Policy</a:t>
            </a:r>
          </a:p>
          <a:p>
            <a:pPr algn="just"/>
            <a:r>
              <a:rPr lang="en-US" sz="2000" dirty="0" smtClean="0"/>
              <a:t>Under this policy, the determination of the NSP should reflect the probability of death of the insured within the policy period and its survival to the end of the policy period. This is because payment to the insured is certain whether or not the insured dies before the policy matures or survives the policy period. As a result, the net single premium of an ordinary endowment policy and the NSP of the term policy for the same period. </a:t>
            </a:r>
          </a:p>
          <a:p>
            <a:pPr algn="just"/>
            <a:r>
              <a:rPr lang="en-US" sz="2000" dirty="0" smtClean="0"/>
              <a:t>Therefore, NSP for the above illustration is calculated as:</a:t>
            </a:r>
          </a:p>
          <a:p>
            <a:pPr algn="just">
              <a:buNone/>
            </a:pPr>
            <a:r>
              <a:rPr lang="en-US" sz="2000" dirty="0" smtClean="0"/>
              <a:t>	 NSP = NSP for Term + NSP for Pure Endowment </a:t>
            </a:r>
          </a:p>
          <a:p>
            <a:pPr algn="just">
              <a:buNone/>
            </a:pPr>
            <a:r>
              <a:rPr lang="en-US" sz="2000" dirty="0" smtClean="0"/>
              <a:t>		 = 366.69 + 8529.48</a:t>
            </a:r>
          </a:p>
          <a:p>
            <a:pPr algn="just">
              <a:buNone/>
            </a:pPr>
            <a:r>
              <a:rPr lang="en-US" sz="2000" dirty="0" smtClean="0"/>
              <a:t>		 = </a:t>
            </a:r>
            <a:r>
              <a:rPr lang="en-US" sz="2000" b="1" u="sng" dirty="0" smtClean="0"/>
              <a:t>8,896.17</a:t>
            </a:r>
          </a:p>
          <a:p>
            <a:pPr algn="just">
              <a:buNone/>
            </a:pPr>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50</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14400"/>
            <a:ext cx="7866888" cy="5334000"/>
          </a:xfrm>
        </p:spPr>
        <p:txBody>
          <a:bodyPr>
            <a:normAutofit/>
          </a:bodyPr>
          <a:lstStyle/>
          <a:p>
            <a:pPr>
              <a:buNone/>
            </a:pPr>
            <a:r>
              <a:rPr lang="en-US" sz="2000" dirty="0" smtClean="0"/>
              <a:t>D</a:t>
            </a:r>
            <a:r>
              <a:rPr lang="en-US" sz="1800" dirty="0" smtClean="0"/>
              <a:t>) If Loading = 40% Gross Premium, then, </a:t>
            </a:r>
          </a:p>
          <a:p>
            <a:pPr>
              <a:buNone/>
            </a:pPr>
            <a:r>
              <a:rPr lang="en-US" sz="1800" dirty="0" smtClean="0"/>
              <a:t>	Net Premium = 60% of Gross Premium</a:t>
            </a:r>
          </a:p>
          <a:p>
            <a:pPr>
              <a:buNone/>
            </a:pPr>
            <a:r>
              <a:rPr lang="en-US" sz="1800" dirty="0" smtClean="0"/>
              <a:t>	Goss Premium =   Net Premium</a:t>
            </a:r>
          </a:p>
          <a:p>
            <a:pPr>
              <a:buNone/>
            </a:pPr>
            <a:r>
              <a:rPr lang="en-US" sz="1800" dirty="0" smtClean="0"/>
              <a:t>			           60%</a:t>
            </a:r>
          </a:p>
          <a:p>
            <a:pPr marL="596646" indent="-514350">
              <a:buNone/>
            </a:pPr>
            <a:r>
              <a:rPr lang="en-US" sz="1800" dirty="0" smtClean="0"/>
              <a:t>1. Gross Single Premium of Term = Net Single Premium = 366.69 = Br. </a:t>
            </a:r>
            <a:r>
              <a:rPr lang="en-US" sz="1800" b="1" u="sng" dirty="0" smtClean="0"/>
              <a:t>611.15</a:t>
            </a:r>
          </a:p>
          <a:p>
            <a:pPr marL="596646" indent="-514350">
              <a:buNone/>
            </a:pPr>
            <a:r>
              <a:rPr lang="en-US" sz="1800" dirty="0" smtClean="0"/>
              <a:t>					      0.6	                0.6</a:t>
            </a:r>
          </a:p>
          <a:p>
            <a:pPr marL="596646" indent="-514350">
              <a:buNone/>
            </a:pPr>
            <a:r>
              <a:rPr lang="en-US" sz="1800" dirty="0" smtClean="0"/>
              <a:t>	Br. 611.15 is an actual amount that the insured should pay to the insurer at the beginning of the policy.</a:t>
            </a:r>
          </a:p>
          <a:p>
            <a:pPr marL="596646" indent="-514350">
              <a:buNone/>
            </a:pPr>
            <a:r>
              <a:rPr lang="en-US" sz="1800" dirty="0" smtClean="0"/>
              <a:t>2. Gross Level Premium of Term = Net Level Premium = 96.84   = </a:t>
            </a:r>
            <a:r>
              <a:rPr lang="en-US" sz="1800" b="1" u="sng" dirty="0" smtClean="0"/>
              <a:t>Br. 161.4</a:t>
            </a:r>
          </a:p>
          <a:p>
            <a:pPr marL="596646" indent="-514350">
              <a:buNone/>
            </a:pPr>
            <a:r>
              <a:rPr lang="en-US" sz="1800" dirty="0" smtClean="0"/>
              <a:t>					     60%</a:t>
            </a:r>
            <a:r>
              <a:rPr lang="en-US" sz="2000" dirty="0" smtClean="0"/>
              <a:t>	             0.6 </a:t>
            </a:r>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51</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4.3 Life Insurance (Cont…)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cxnSp>
        <p:nvCxnSpPr>
          <p:cNvPr id="9" name="Straight Connector 8"/>
          <p:cNvCxnSpPr/>
          <p:nvPr/>
        </p:nvCxnSpPr>
        <p:spPr>
          <a:xfrm>
            <a:off x="3189844" y="2006988"/>
            <a:ext cx="14478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flipV="1">
            <a:off x="4494616" y="2720924"/>
            <a:ext cx="1811220" cy="14068"/>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6553200" y="2723272"/>
            <a:ext cx="685800" cy="1588"/>
          </a:xfrm>
          <a:prstGeom prst="line">
            <a:avLst/>
          </a:prstGeom>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flipV="1">
            <a:off x="4419600" y="4038600"/>
            <a:ext cx="1811220" cy="14068"/>
          </a:xfrm>
          <a:prstGeom prst="line">
            <a:avLst/>
          </a:prstGeom>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6477000" y="4038600"/>
            <a:ext cx="685800" cy="1588"/>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Connector 18"/>
          <p:cNvCxnSpPr/>
          <p:nvPr/>
        </p:nvCxnSpPr>
        <p:spPr>
          <a:xfrm>
            <a:off x="7696200" y="3990536"/>
            <a:ext cx="685800" cy="1588"/>
          </a:xfrm>
          <a:prstGeom prst="line">
            <a:avLst/>
          </a:prstGeom>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7758332" y="2652932"/>
            <a:ext cx="6858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90600"/>
            <a:ext cx="7943088" cy="5562600"/>
          </a:xfrm>
        </p:spPr>
        <p:txBody>
          <a:bodyPr>
            <a:noAutofit/>
          </a:bodyPr>
          <a:lstStyle/>
          <a:p>
            <a:pPr algn="just"/>
            <a:r>
              <a:rPr lang="en-US" sz="2400" dirty="0" smtClean="0"/>
              <a:t>Insurance is a financial tool into which many contribute and out of which the few who suffer losses are compensated. In other words, small contribution from many insured will pay the large losses of the few. Insurance can be called a safeguard of any business enterprise, i.e., factory may burn, a ship may sink, money may be lost through deception, but provided there is adequate protection, one may not be left destitute as a result of any unfortunate events, because business will not suffer as prompt payment of claim ensures that a man can continue in the previous section, we have discussed life insurance, its distinguished characteristics, and type of life insurance contracts. In this section we will briefly discuss types of non- life insurance contracts, their exceptions and subject matter insured under each type of contract.</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52</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790688" cy="5334000"/>
          </a:xfrm>
        </p:spPr>
        <p:txBody>
          <a:bodyPr>
            <a:normAutofit fontScale="70000" lnSpcReduction="20000"/>
          </a:bodyPr>
          <a:lstStyle/>
          <a:p>
            <a:pPr algn="just">
              <a:buNone/>
            </a:pPr>
            <a:r>
              <a:rPr lang="en-US" sz="4000" b="1" dirty="0" smtClean="0"/>
              <a:t>4.4.1.   Property and Liability Insurance</a:t>
            </a:r>
          </a:p>
          <a:p>
            <a:pPr algn="just">
              <a:buNone/>
            </a:pPr>
            <a:r>
              <a:rPr lang="en-US" sz="3400" b="1" dirty="0" smtClean="0"/>
              <a:t>Property Insurance </a:t>
            </a:r>
          </a:p>
          <a:p>
            <a:pPr algn="just"/>
            <a:r>
              <a:rPr lang="en-US" dirty="0" smtClean="0"/>
              <a:t>Property insurance contracts may be written to cover either real property or personal property, or both. It is a contract of indemnity. Typically, the contract reimburses loss as defined in the terms of coverage.</a:t>
            </a:r>
          </a:p>
          <a:p>
            <a:pPr algn="just">
              <a:buNone/>
            </a:pPr>
            <a:r>
              <a:rPr lang="en-US" sz="3400" b="1" dirty="0" smtClean="0"/>
              <a:t>Liability Insurance</a:t>
            </a:r>
          </a:p>
          <a:p>
            <a:pPr algn="just"/>
            <a:r>
              <a:rPr lang="en-US" dirty="0" smtClean="0"/>
              <a:t>Liability insurance reimburses amounts that insured person become legally obligated to pay as a result of injury to others or damage to their property. Insurance may be written to cover liability arising from specially identified source of liability or more broadly; to provide comprehensive coverage, comprehensive liability insurance covers all sources of liability except those specifically excluded. Until recently, most liability insurance contracts usually give coverage to (1) bodily injuries and (2) property damage with some limited amount of coverage.</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53</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714488" cy="5410200"/>
          </a:xfrm>
        </p:spPr>
        <p:txBody>
          <a:bodyPr>
            <a:normAutofit fontScale="85000" lnSpcReduction="20000"/>
          </a:bodyPr>
          <a:lstStyle/>
          <a:p>
            <a:pPr algn="just">
              <a:buNone/>
            </a:pPr>
            <a:r>
              <a:rPr lang="en-US" sz="3300" b="1" dirty="0" smtClean="0"/>
              <a:t>4.4.2. Major Types of Insurance Cover</a:t>
            </a:r>
          </a:p>
          <a:p>
            <a:pPr algn="just">
              <a:buNone/>
            </a:pPr>
            <a:r>
              <a:rPr lang="en-US" dirty="0" smtClean="0"/>
              <a:t>	For example; the Ethiopian insurance (EIC) provides life, property and liability insurance policies. The general insurance policies include; </a:t>
            </a:r>
          </a:p>
          <a:p>
            <a:pPr marL="870966" lvl="1" indent="-514350" algn="just">
              <a:buFont typeface="+mj-lt"/>
              <a:buAutoNum type="arabicPeriod"/>
            </a:pPr>
            <a:r>
              <a:rPr lang="en-US" dirty="0" smtClean="0"/>
              <a:t>All risks</a:t>
            </a:r>
          </a:p>
          <a:p>
            <a:pPr marL="870966" lvl="1" indent="-514350" algn="just">
              <a:buFont typeface="+mj-lt"/>
              <a:buAutoNum type="arabicPeriod"/>
            </a:pPr>
            <a:r>
              <a:rPr lang="en-US" dirty="0" smtClean="0"/>
              <a:t>Aviation(cargo and hull)</a:t>
            </a:r>
          </a:p>
          <a:p>
            <a:pPr marL="870966" lvl="1" indent="-514350" algn="just">
              <a:buFont typeface="+mj-lt"/>
              <a:buAutoNum type="arabicPeriod"/>
            </a:pPr>
            <a:r>
              <a:rPr lang="en-US" dirty="0" smtClean="0"/>
              <a:t>Burglary and house breaking</a:t>
            </a:r>
          </a:p>
          <a:p>
            <a:pPr marL="870966" lvl="1" indent="-514350" algn="just">
              <a:buFont typeface="+mj-lt"/>
              <a:buAutoNum type="arabicPeriod"/>
            </a:pPr>
            <a:r>
              <a:rPr lang="en-US" dirty="0" smtClean="0"/>
              <a:t>Bonds</a:t>
            </a:r>
          </a:p>
          <a:p>
            <a:pPr marL="870966" lvl="1" indent="-514350" algn="just">
              <a:buFont typeface="+mj-lt"/>
              <a:buAutoNum type="arabicPeriod"/>
            </a:pPr>
            <a:r>
              <a:rPr lang="en-US" dirty="0" smtClean="0"/>
              <a:t>Consequential loss (business interruption)</a:t>
            </a:r>
          </a:p>
          <a:p>
            <a:pPr marL="870966" lvl="1" indent="-514350" algn="just">
              <a:buFont typeface="+mj-lt"/>
              <a:buAutoNum type="arabicPeriod"/>
            </a:pPr>
            <a:r>
              <a:rPr lang="en-US" dirty="0" smtClean="0"/>
              <a:t>Depositors personal accident</a:t>
            </a:r>
          </a:p>
          <a:p>
            <a:pPr marL="870966" lvl="1" indent="-514350" algn="just">
              <a:buFont typeface="+mj-lt"/>
              <a:buAutoNum type="arabicPeriod"/>
            </a:pPr>
            <a:r>
              <a:rPr lang="en-US" dirty="0" smtClean="0"/>
              <a:t>Fidelity guarantee</a:t>
            </a:r>
          </a:p>
          <a:p>
            <a:pPr marL="870966" lvl="1" indent="-514350" algn="just">
              <a:buFont typeface="+mj-lt"/>
              <a:buAutoNum type="arabicPeriod"/>
            </a:pPr>
            <a:r>
              <a:rPr lang="en-US" dirty="0" smtClean="0"/>
              <a:t>Fire and allied perils</a:t>
            </a:r>
          </a:p>
          <a:p>
            <a:pPr marL="870966" lvl="1" indent="-514350" algn="just">
              <a:buFont typeface="+mj-lt"/>
              <a:buAutoNum type="arabicPeriod"/>
            </a:pPr>
            <a:r>
              <a:rPr lang="en-US" dirty="0" smtClean="0"/>
              <a:t>Marine (cargo and hull)</a:t>
            </a:r>
          </a:p>
          <a:p>
            <a:pPr marL="870966" lvl="1" indent="-514350" algn="just">
              <a:buFont typeface="+mj-lt"/>
              <a:buAutoNum type="arabicPeriod"/>
            </a:pPr>
            <a:r>
              <a:rPr lang="en-US" dirty="0" smtClean="0"/>
              <a:t>Motor (commercial and personal)</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54</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lide(fromBottom)">
                                      <p:cBhvr>
                                        <p:cTn id="24" dur="500"/>
                                        <p:tgtEl>
                                          <p:spTgt spid="3">
                                            <p:txEl>
                                              <p:pRg st="5" end="5"/>
                                            </p:txEl>
                                          </p:spTgt>
                                        </p:tgtEl>
                                      </p:cBhvr>
                                    </p:animEffect>
                                  </p:childTnLst>
                                </p:cTn>
                              </p:par>
                              <p:par>
                                <p:cTn id="25" presetID="1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500"/>
                                        <p:tgtEl>
                                          <p:spTgt spid="3">
                                            <p:txEl>
                                              <p:pRg st="6" end="6"/>
                                            </p:txEl>
                                          </p:spTgt>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slide(fromBottom)">
                                      <p:cBhvr>
                                        <p:cTn id="30" dur="500"/>
                                        <p:tgtEl>
                                          <p:spTgt spid="3">
                                            <p:txEl>
                                              <p:pRg st="7" end="7"/>
                                            </p:txEl>
                                          </p:spTgt>
                                        </p:tgtEl>
                                      </p:cBhvr>
                                    </p:animEffect>
                                  </p:childTnLst>
                                </p:cTn>
                              </p:par>
                              <p:par>
                                <p:cTn id="31" presetID="12" presetClass="entr" presetSubtype="4"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slide(fromBottom)">
                                      <p:cBhvr>
                                        <p:cTn id="33" dur="500"/>
                                        <p:tgtEl>
                                          <p:spTgt spid="3">
                                            <p:txEl>
                                              <p:pRg st="8" end="8"/>
                                            </p:txEl>
                                          </p:spTgt>
                                        </p:tgtEl>
                                      </p:cBhvr>
                                    </p:animEffect>
                                  </p:childTnLst>
                                </p:cTn>
                              </p:par>
                              <p:par>
                                <p:cTn id="34" presetID="12" presetClass="entr" presetSubtype="4" fill="hold" grpId="0"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slide(fromBottom)">
                                      <p:cBhvr>
                                        <p:cTn id="36" dur="500"/>
                                        <p:tgtEl>
                                          <p:spTgt spid="3">
                                            <p:txEl>
                                              <p:pRg st="9" end="9"/>
                                            </p:txEl>
                                          </p:spTgt>
                                        </p:tgtEl>
                                      </p:cBhvr>
                                    </p:animEffect>
                                  </p:childTnLst>
                                </p:cTn>
                              </p:par>
                              <p:par>
                                <p:cTn id="37" presetID="12" presetClass="entr" presetSubtype="4" fill="hold" grpId="0"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slide(fromBottom)">
                                      <p:cBhvr>
                                        <p:cTn id="39" dur="500"/>
                                        <p:tgtEl>
                                          <p:spTgt spid="3">
                                            <p:txEl>
                                              <p:pRg st="10" end="10"/>
                                            </p:txEl>
                                          </p:spTgt>
                                        </p:tgtEl>
                                      </p:cBhvr>
                                    </p:animEffect>
                                  </p:childTnLst>
                                </p:cTn>
                              </p:par>
                              <p:par>
                                <p:cTn id="40" presetID="12" presetClass="entr" presetSubtype="4"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slide(fromBottom)">
                                      <p:cBhvr>
                                        <p:cTn id="4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848600" cy="4953000"/>
          </a:xfrm>
        </p:spPr>
        <p:txBody>
          <a:bodyPr>
            <a:normAutofit fontScale="85000" lnSpcReduction="20000"/>
          </a:bodyPr>
          <a:lstStyle/>
          <a:p>
            <a:pPr marL="596646" lvl="0" indent="-514350">
              <a:buNone/>
            </a:pPr>
            <a:r>
              <a:rPr lang="en-US" dirty="0" smtClean="0"/>
              <a:t>11. Engineering </a:t>
            </a:r>
          </a:p>
          <a:p>
            <a:pPr marL="916686" lvl="1" indent="-514350">
              <a:buFont typeface="Wingdings" pitchFamily="2" charset="2"/>
              <a:buChar char="§"/>
            </a:pPr>
            <a:r>
              <a:rPr lang="en-US" dirty="0" smtClean="0"/>
              <a:t>Boiler insurance </a:t>
            </a:r>
          </a:p>
          <a:p>
            <a:pPr marL="916686" lvl="1" indent="-514350">
              <a:buFont typeface="Wingdings" pitchFamily="2" charset="2"/>
              <a:buChar char="§"/>
            </a:pPr>
            <a:r>
              <a:rPr lang="en-US" dirty="0" smtClean="0"/>
              <a:t>Contractor s plant and machinery</a:t>
            </a:r>
          </a:p>
          <a:p>
            <a:pPr marL="916686" lvl="1" indent="-514350">
              <a:buFont typeface="Wingdings" pitchFamily="2" charset="2"/>
              <a:buChar char="§"/>
            </a:pPr>
            <a:r>
              <a:rPr lang="en-US" dirty="0" smtClean="0"/>
              <a:t>Machinery breakdown etc.</a:t>
            </a:r>
          </a:p>
          <a:p>
            <a:pPr marL="596646" lvl="0" indent="-514350">
              <a:buNone/>
            </a:pPr>
            <a:r>
              <a:rPr lang="en-US" dirty="0" smtClean="0"/>
              <a:t>12. Personal/group personal accident</a:t>
            </a:r>
          </a:p>
          <a:p>
            <a:pPr marL="596646" lvl="0" indent="-514350">
              <a:buNone/>
            </a:pPr>
            <a:r>
              <a:rPr lang="en-US" dirty="0" smtClean="0"/>
              <a:t>13. Money</a:t>
            </a:r>
          </a:p>
          <a:p>
            <a:pPr marL="596646" lvl="0" indent="-514350">
              <a:buNone/>
            </a:pPr>
            <a:r>
              <a:rPr lang="en-US" dirty="0" smtClean="0"/>
              <a:t>14. Plate glass</a:t>
            </a:r>
          </a:p>
          <a:p>
            <a:pPr marL="596646" lvl="0" indent="-514350">
              <a:buNone/>
            </a:pPr>
            <a:r>
              <a:rPr lang="en-US" dirty="0" smtClean="0"/>
              <a:t>15. Product liability </a:t>
            </a:r>
          </a:p>
          <a:p>
            <a:pPr marL="596646" lvl="0" indent="-514350">
              <a:buNone/>
            </a:pPr>
            <a:r>
              <a:rPr lang="en-US" dirty="0" smtClean="0"/>
              <a:t>16. Professional indemnity</a:t>
            </a:r>
          </a:p>
          <a:p>
            <a:pPr marL="596646" lvl="0" indent="-514350">
              <a:buNone/>
            </a:pPr>
            <a:r>
              <a:rPr lang="en-US" dirty="0" smtClean="0"/>
              <a:t>17. Public liability</a:t>
            </a:r>
          </a:p>
          <a:p>
            <a:pPr marL="596646" lvl="0" indent="-514350">
              <a:buNone/>
            </a:pPr>
            <a:r>
              <a:rPr lang="en-US" dirty="0" smtClean="0"/>
              <a:t>18. Workmen s compensation </a:t>
            </a:r>
          </a:p>
          <a:p>
            <a:pPr marL="596646" lvl="0" indent="-514350">
              <a:buNone/>
            </a:pPr>
            <a:r>
              <a:rPr lang="en-US" dirty="0" smtClean="0"/>
              <a:t>19. Other non- life insurance </a:t>
            </a:r>
          </a:p>
          <a:p>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55</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slide(fromBottom)">
                                      <p:cBhvr>
                                        <p:cTn id="10" dur="500"/>
                                        <p:tgtEl>
                                          <p:spTgt spid="3">
                                            <p:txEl>
                                              <p:pRg st="1" end="1"/>
                                            </p:txEl>
                                          </p:spTgt>
                                        </p:tgtEl>
                                      </p:cBhvr>
                                    </p:animEffect>
                                  </p:childTnLst>
                                </p:cTn>
                              </p:par>
                              <p:par>
                                <p:cTn id="11" presetID="1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slide(fromBottom)">
                                      <p:cBhvr>
                                        <p:cTn id="13" dur="500"/>
                                        <p:tgtEl>
                                          <p:spTgt spid="3">
                                            <p:txEl>
                                              <p:pRg st="2" end="2"/>
                                            </p:txEl>
                                          </p:spTgt>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slide(fromBottom)">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slide(fromBottom)">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slide(fromBottom)">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4"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slide(fromBottom)">
                                      <p:cBhvr>
                                        <p:cTn id="41" dur="50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grpId="0"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slide(fromBottom)">
                                      <p:cBhvr>
                                        <p:cTn id="46" dur="500"/>
                                        <p:tgtEl>
                                          <p:spTgt spid="3">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2" presetClass="entr" presetSubtype="4"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slide(fromBottom)">
                                      <p:cBhvr>
                                        <p:cTn id="51" dur="500"/>
                                        <p:tgtEl>
                                          <p:spTgt spid="3">
                                            <p:txEl>
                                              <p:pRg st="10" end="1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2" presetClass="entr" presetSubtype="4" fill="hold" grpId="0" nodeType="click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slide(fromBottom)">
                                      <p:cBhvr>
                                        <p:cTn id="5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8019288" cy="5410200"/>
          </a:xfrm>
        </p:spPr>
        <p:txBody>
          <a:bodyPr>
            <a:normAutofit fontScale="92500"/>
          </a:bodyPr>
          <a:lstStyle/>
          <a:p>
            <a:pPr lvl="0" algn="just">
              <a:buNone/>
            </a:pPr>
            <a:r>
              <a:rPr lang="en-US" sz="2600" b="1" dirty="0" smtClean="0"/>
              <a:t>1. Fire Insurance </a:t>
            </a:r>
          </a:p>
          <a:p>
            <a:pPr algn="just"/>
            <a:r>
              <a:rPr lang="en-US" sz="2600" dirty="0" smtClean="0"/>
              <a:t>The basic fire policy covers the insured property against loss or damage by fire or lightning, as result of the principle of proximate cause, the following losses/damages are also covered by fire or lighting.</a:t>
            </a:r>
          </a:p>
          <a:p>
            <a:pPr lvl="2" algn="just">
              <a:buFont typeface="Arial" pitchFamily="34" charset="0"/>
              <a:buChar char="•"/>
            </a:pPr>
            <a:r>
              <a:rPr lang="en-US" dirty="0" smtClean="0"/>
              <a:t>Property damaged by water or other extinguishing agents used for extinguishments purpose.</a:t>
            </a:r>
          </a:p>
          <a:p>
            <a:pPr lvl="2" algn="just">
              <a:buFont typeface="Arial" pitchFamily="34" charset="0"/>
              <a:buChar char="•"/>
            </a:pPr>
            <a:r>
              <a:rPr lang="en-US" dirty="0" smtClean="0"/>
              <a:t>Damage done by fire brigade in the execution of its duties.</a:t>
            </a:r>
          </a:p>
          <a:p>
            <a:pPr lvl="2" algn="just">
              <a:buFont typeface="Arial" pitchFamily="34" charset="0"/>
              <a:buChar char="•"/>
            </a:pPr>
            <a:r>
              <a:rPr lang="en-US" dirty="0" smtClean="0"/>
              <a:t>Property blow up on prevent a fire spreading.</a:t>
            </a:r>
          </a:p>
          <a:p>
            <a:pPr algn="just"/>
            <a:r>
              <a:rPr lang="en-US" sz="2600" dirty="0" smtClean="0"/>
              <a:t>The property insured under fire policy are;</a:t>
            </a:r>
          </a:p>
          <a:p>
            <a:pPr lvl="2" algn="just"/>
            <a:r>
              <a:rPr lang="en-US" dirty="0" smtClean="0"/>
              <a:t>Buildings(office, hospitals, warehouses, factories etc)</a:t>
            </a:r>
          </a:p>
          <a:p>
            <a:pPr lvl="2" algn="just"/>
            <a:r>
              <a:rPr lang="en-US" dirty="0" smtClean="0"/>
              <a:t>Machinery, equipment , furniture etc</a:t>
            </a:r>
          </a:p>
          <a:p>
            <a:pPr lvl="2" algn="just"/>
            <a:r>
              <a:rPr lang="en-US" dirty="0" smtClean="0"/>
              <a:t>Stocks(inventory stored in a warehouse)</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56</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slide(fromBottom)">
                                      <p:cBhvr>
                                        <p:cTn id="29" dur="500"/>
                                        <p:tgtEl>
                                          <p:spTgt spid="3">
                                            <p:txEl>
                                              <p:pRg st="6" end="6"/>
                                            </p:txEl>
                                          </p:spTgt>
                                        </p:tgtEl>
                                      </p:cBhvr>
                                    </p:animEffect>
                                  </p:childTnLst>
                                </p:cTn>
                              </p:par>
                              <p:par>
                                <p:cTn id="30" presetID="12" presetClass="entr" presetSubtype="4"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slide(fromBottom)">
                                      <p:cBhvr>
                                        <p:cTn id="32" dur="500"/>
                                        <p:tgtEl>
                                          <p:spTgt spid="3">
                                            <p:txEl>
                                              <p:pRg st="7" end="7"/>
                                            </p:txEl>
                                          </p:spTgt>
                                        </p:tgtEl>
                                      </p:cBhvr>
                                    </p:animEffect>
                                  </p:childTnLst>
                                </p:cTn>
                              </p:par>
                              <p:par>
                                <p:cTn id="33" presetID="12" presetClass="entr" presetSubtype="4"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slide(fromBottom)">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8019288" cy="5791200"/>
          </a:xfrm>
        </p:spPr>
        <p:txBody>
          <a:bodyPr>
            <a:noAutofit/>
          </a:bodyPr>
          <a:lstStyle/>
          <a:p>
            <a:pPr lvl="0">
              <a:buNone/>
            </a:pPr>
            <a:r>
              <a:rPr lang="en-US" sz="2400" b="1" dirty="0" smtClean="0"/>
              <a:t>2. Machinery insurance</a:t>
            </a:r>
          </a:p>
          <a:p>
            <a:r>
              <a:rPr lang="en-US" sz="2000" dirty="0" smtClean="0"/>
              <a:t>It was developed to give cover against the economic loss suffered as the result of damage or destruction of machinery due to accidents. In this policy all types of machinery, plant mechanical equipment and apparatus may be covered. It includes the following;</a:t>
            </a:r>
          </a:p>
          <a:p>
            <a:pPr lvl="1"/>
            <a:r>
              <a:rPr lang="en-US" sz="2000" dirty="0" smtClean="0"/>
              <a:t>power generating units(boilers, turbines, generator);</a:t>
            </a:r>
          </a:p>
          <a:p>
            <a:pPr lvl="1"/>
            <a:r>
              <a:rPr lang="en-US" sz="2000" dirty="0" smtClean="0"/>
              <a:t>power distribution plant(transformers, how and low tension equipment)</a:t>
            </a:r>
          </a:p>
          <a:p>
            <a:pPr lvl="1"/>
            <a:r>
              <a:rPr lang="en-US" sz="2000" dirty="0" smtClean="0"/>
              <a:t>Production machinery and auxiliary equipment (machine tools, wearing looms, paper machines, compressors etc).</a:t>
            </a:r>
          </a:p>
          <a:p>
            <a:r>
              <a:rPr lang="en-US" sz="2000" dirty="0" smtClean="0"/>
              <a:t>the sum insured should be the new replacement cost of the insured machinery(value of the item plus customs duties, transportation and installation charges) the insured is indemnified in respect of total cost of repairs, in the event of damage which can be repaired. In the event of an insured item being totally destroyed, the indemnity is based on the market value of the item on the date of loss, the value of any scrap or remains being deducted from the sum payable to the insured.</a:t>
            </a:r>
          </a:p>
          <a:p>
            <a:endParaRPr lang="en-US" sz="20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57</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lide(fromBottom)">
                                      <p:cBhvr>
                                        <p:cTn id="18" dur="500"/>
                                        <p:tgtEl>
                                          <p:spTgt spid="3">
                                            <p:txEl>
                                              <p:pRg st="3" end="3"/>
                                            </p:txEl>
                                          </p:spTgt>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slide(fromBottom)">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14400"/>
            <a:ext cx="8019288" cy="5410200"/>
          </a:xfrm>
        </p:spPr>
        <p:txBody>
          <a:bodyPr>
            <a:normAutofit fontScale="85000" lnSpcReduction="20000"/>
          </a:bodyPr>
          <a:lstStyle/>
          <a:p>
            <a:pPr lvl="0" algn="just">
              <a:buNone/>
            </a:pPr>
            <a:r>
              <a:rPr lang="en-US" dirty="0" smtClean="0"/>
              <a:t>3. </a:t>
            </a:r>
            <a:r>
              <a:rPr lang="en-US" sz="2800" b="1" dirty="0" smtClean="0"/>
              <a:t>Burglary and House breaking Insurance</a:t>
            </a:r>
          </a:p>
          <a:p>
            <a:pPr algn="just"/>
            <a:r>
              <a:rPr lang="en-US" sz="2800" dirty="0" smtClean="0"/>
              <a:t>Theft/burglary is another risk to which property, especially easily   portable and valuable          stocks, is exposed. The subject matter insured can be any of the following.</a:t>
            </a:r>
          </a:p>
          <a:p>
            <a:pPr lvl="1" algn="just"/>
            <a:r>
              <a:rPr lang="en-US" dirty="0" smtClean="0"/>
              <a:t>Stock and materials insured can be property held by the insured in trust or on commission and all other contents with in the insured premises such as machinery, fixtures, fittings, furniture, etc.</a:t>
            </a:r>
          </a:p>
          <a:p>
            <a:pPr algn="just"/>
            <a:r>
              <a:rPr lang="en-US" sz="2800" dirty="0" smtClean="0"/>
              <a:t> This policy pays compensation for</a:t>
            </a:r>
          </a:p>
          <a:p>
            <a:pPr lvl="1" algn="just"/>
            <a:r>
              <a:rPr lang="en-US" dirty="0" smtClean="0"/>
              <a:t>losses /damage to the insured property while with in the premises by theft or any attempt threat but only accompanied by actual forcible and violent breaking into or out of a building; and</a:t>
            </a:r>
          </a:p>
          <a:p>
            <a:pPr lvl="1" algn="just"/>
            <a:r>
              <a:rPr lang="en-US" dirty="0" smtClean="0"/>
              <a:t>Any damage to the premises falling to be borne by the insured caused by theft or attempts threat.</a:t>
            </a:r>
          </a:p>
          <a:p>
            <a:pPr algn="just"/>
            <a:endParaRPr lang="en-US" dirty="0"/>
          </a:p>
        </p:txBody>
      </p:sp>
      <p:sp>
        <p:nvSpPr>
          <p:cNvPr id="4" name="Footer Placeholder 3"/>
          <p:cNvSpPr>
            <a:spLocks noGrp="1"/>
          </p:cNvSpPr>
          <p:nvPr>
            <p:ph type="ftr" sz="quarter" idx="11"/>
          </p:nvPr>
        </p:nvSpPr>
        <p:spPr/>
        <p:txBody>
          <a:bodyPr/>
          <a:lstStyle/>
          <a:p>
            <a:r>
              <a:rPr lang="en-US" smtClean="0"/>
              <a:t>Prepared By: YT</a:t>
            </a:r>
            <a:endParaRPr lang="en-US"/>
          </a:p>
        </p:txBody>
      </p:sp>
      <p:sp>
        <p:nvSpPr>
          <p:cNvPr id="5" name="Slide Number Placeholder 4"/>
          <p:cNvSpPr>
            <a:spLocks noGrp="1"/>
          </p:cNvSpPr>
          <p:nvPr>
            <p:ph type="sldNum" sz="quarter" idx="12"/>
          </p:nvPr>
        </p:nvSpPr>
        <p:spPr/>
        <p:txBody>
          <a:bodyPr/>
          <a:lstStyle/>
          <a:p>
            <a:fld id="{16B243DA-A80A-4ED9-BEF0-8548F0DDAE70}" type="slidenum">
              <a:rPr lang="en-US" smtClean="0"/>
              <a:pPr/>
              <a:t>58</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lide(fromBottom)">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lide(fromBottom)">
                                      <p:cBhvr>
                                        <p:cTn id="20" dur="500"/>
                                        <p:tgtEl>
                                          <p:spTgt spid="3">
                                            <p:txEl>
                                              <p:pRg st="3" end="3"/>
                                            </p:txEl>
                                          </p:spTgt>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slide(fromBottom)">
                                      <p:cBhvr>
                                        <p:cTn id="23" dur="500"/>
                                        <p:tgtEl>
                                          <p:spTgt spid="3">
                                            <p:txEl>
                                              <p:pRg st="4" end="4"/>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066800"/>
            <a:ext cx="8019288" cy="5181600"/>
          </a:xfrm>
        </p:spPr>
        <p:txBody>
          <a:bodyPr>
            <a:noAutofit/>
          </a:bodyPr>
          <a:lstStyle/>
          <a:p>
            <a:pPr lvl="0" algn="just">
              <a:buNone/>
            </a:pPr>
            <a:r>
              <a:rPr lang="en-US" sz="2400" b="1" dirty="0" smtClean="0"/>
              <a:t>4. Motor Vehicle Insurance</a:t>
            </a:r>
          </a:p>
          <a:p>
            <a:pPr algn="just"/>
            <a:r>
              <a:rPr lang="en-US" sz="1600" dirty="0" smtClean="0"/>
              <a:t>Motor insurance is the most familiar of all types of insurance. For instance purposes, motor vehicles are classified as follows.</a:t>
            </a:r>
          </a:p>
          <a:p>
            <a:pPr algn="just">
              <a:buNone/>
            </a:pPr>
            <a:r>
              <a:rPr lang="en-US" sz="1600" dirty="0" smtClean="0"/>
              <a:t>	1. Private vehicles used for taxi, domestic pleasure professional and business    car of the insured. these re cars not used for carrying passengers for hire or reward.</a:t>
            </a:r>
          </a:p>
          <a:p>
            <a:pPr algn="just">
              <a:buNone/>
            </a:pPr>
            <a:r>
              <a:rPr lang="en-US" sz="1600" dirty="0" smtClean="0"/>
              <a:t>	2. Commercial vehicles – these are vehicles used for carrying goods or passengers.</a:t>
            </a:r>
          </a:p>
          <a:p>
            <a:pPr algn="just">
              <a:buNone/>
            </a:pPr>
            <a:r>
              <a:rPr lang="en-US" sz="1600" dirty="0" smtClean="0"/>
              <a:t>	3.  Agricultural vehicles</a:t>
            </a:r>
          </a:p>
          <a:p>
            <a:pPr algn="just">
              <a:buNone/>
            </a:pPr>
            <a:r>
              <a:rPr lang="en-US" sz="1600" dirty="0" smtClean="0"/>
              <a:t>	4. Motor cycles, motor trade, vehicle of special construction</a:t>
            </a:r>
          </a:p>
          <a:p>
            <a:pPr algn="just"/>
            <a:r>
              <a:rPr lang="en-US" sz="1600" dirty="0" smtClean="0"/>
              <a:t> The scope of cover for private and commercial vehicles depends on the wish of the insured. It can take any one of the following;</a:t>
            </a:r>
          </a:p>
          <a:p>
            <a:pPr algn="just"/>
            <a:r>
              <a:rPr lang="en-US" sz="1600" dirty="0" smtClean="0"/>
              <a:t>A, third party only; which covers only the insured s liability in respect of death or bodily injury caused to third parties or damage caused to third party property though the use of the insured vehicle.</a:t>
            </a:r>
          </a:p>
          <a:p>
            <a:pPr algn="just"/>
            <a:r>
              <a:rPr lang="en-US" sz="1600" dirty="0" smtClean="0"/>
              <a:t>B, third part, fire and theft; this policy covers third party liability as above plus damage to the insured vehicle caused by fire or loss of the vehicle.</a:t>
            </a:r>
          </a:p>
          <a:p>
            <a:pPr algn="just"/>
            <a:r>
              <a:rPr lang="en-US" sz="1600" dirty="0" smtClean="0"/>
              <a:t>C, comprehensive ; this is the widest form of cover that and covers destruction of or damage to the insured vehicles caused by other accidental caused such as collusion or overturning and malicious acts in addition to third party and  fire and theft loss discussed above.</a:t>
            </a:r>
          </a:p>
          <a:p>
            <a:pPr algn="just"/>
            <a:endParaRPr lang="en-US" sz="16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59</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lide(fromBottom)">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slide(fromBottom)">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a:spLocks noGrp="1"/>
          </p:cNvSpPr>
          <p:nvPr>
            <p:ph idx="1"/>
          </p:nvPr>
        </p:nvSpPr>
        <p:spPr>
          <a:xfrm>
            <a:off x="990600" y="1295400"/>
            <a:ext cx="8001000" cy="5562600"/>
          </a:xfrm>
        </p:spPr>
        <p:txBody>
          <a:bodyPr>
            <a:noAutofit/>
          </a:bodyPr>
          <a:lstStyle/>
          <a:p>
            <a:pPr lvl="0" algn="just">
              <a:buNone/>
            </a:pPr>
            <a:r>
              <a:rPr lang="en-US" sz="2400" b="1" dirty="0" smtClean="0"/>
              <a:t>3. Direct insurance Vs indirect Insurance</a:t>
            </a:r>
          </a:p>
          <a:p>
            <a:pPr algn="just">
              <a:buFont typeface="Wingdings" pitchFamily="2" charset="2"/>
              <a:buChar char="§"/>
            </a:pPr>
            <a:r>
              <a:rPr lang="en-US" sz="2400" b="1" dirty="0" smtClean="0"/>
              <a:t>Direct Insurance: </a:t>
            </a:r>
            <a:r>
              <a:rPr lang="en-US" sz="2400" dirty="0" smtClean="0"/>
              <a:t>is life or non- life insurance sold to public and to non-insurance commercial and individual enterprises.</a:t>
            </a:r>
          </a:p>
          <a:p>
            <a:pPr algn="just">
              <a:buFont typeface="Wingdings" pitchFamily="2" charset="2"/>
              <a:buChar char="§"/>
            </a:pPr>
            <a:r>
              <a:rPr lang="en-US" sz="2400" b="1" dirty="0" smtClean="0"/>
              <a:t>Indirect Insurance (Re-insurance): </a:t>
            </a:r>
            <a:r>
              <a:rPr lang="en-US" sz="2400" dirty="0" smtClean="0"/>
              <a:t>is sold by direct writing insurers to hedge their own portfolio. </a:t>
            </a:r>
          </a:p>
          <a:p>
            <a:pPr lvl="1" algn="just">
              <a:buNone/>
            </a:pPr>
            <a:endParaRPr lang="en-US" sz="24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6</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checkerboard(across)">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checkerboard(across)">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790688" cy="5257800"/>
          </a:xfrm>
        </p:spPr>
        <p:txBody>
          <a:bodyPr>
            <a:normAutofit fontScale="70000" lnSpcReduction="20000"/>
          </a:bodyPr>
          <a:lstStyle/>
          <a:p>
            <a:pPr algn="just">
              <a:buNone/>
            </a:pPr>
            <a:r>
              <a:rPr lang="en-US" b="1" dirty="0" smtClean="0"/>
              <a:t>5. Marine Cargo Insurance</a:t>
            </a:r>
          </a:p>
          <a:p>
            <a:pPr algn="just"/>
            <a:r>
              <a:rPr lang="en-US" dirty="0" smtClean="0"/>
              <a:t>The marine cargo policy covers all types of goods transported by sea, air or island waterways including land transit by or rail incidents. It can also cover sending by ordinary or registered mail, airmail, airmail and parcel post. The cover in this policy is normally for agreed value.</a:t>
            </a:r>
          </a:p>
          <a:p>
            <a:pPr algn="just">
              <a:buNone/>
            </a:pPr>
            <a:r>
              <a:rPr lang="en-US" b="1" dirty="0" smtClean="0"/>
              <a:t> 6. Money Insurance </a:t>
            </a:r>
          </a:p>
          <a:p>
            <a:pPr algn="just"/>
            <a:r>
              <a:rPr lang="en-US" dirty="0" smtClean="0"/>
              <a:t>One of the pecuniary insurance is money insurance, which compensate the insured for loss of money sustained as the result of fortuitous circumstances including though the unlawful acts of other persons such as burglars and thieves. Money is to mean cash, bank notes, currency notes, </a:t>
            </a:r>
            <a:r>
              <a:rPr lang="en-US" dirty="0" err="1" smtClean="0"/>
              <a:t>cheques</a:t>
            </a:r>
            <a:r>
              <a:rPr lang="en-US" dirty="0" smtClean="0"/>
              <a:t>, post orders, money orders, postage stamps, revenue stamps belonging to the insured or for which the insured is responsible.</a:t>
            </a:r>
          </a:p>
          <a:p>
            <a:pPr algn="just"/>
            <a:r>
              <a:rPr lang="en-US" dirty="0" smtClean="0"/>
              <a:t>The policy cover applies to money in transit between the insured s premises and the bank or post office, or any agreed points, and money in the insured s premises at the same time as in a locked safe or strong room.</a:t>
            </a: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60</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90600"/>
            <a:ext cx="7866888" cy="5257800"/>
          </a:xfrm>
        </p:spPr>
        <p:txBody>
          <a:bodyPr>
            <a:normAutofit fontScale="62500" lnSpcReduction="20000"/>
          </a:bodyPr>
          <a:lstStyle/>
          <a:p>
            <a:pPr algn="just">
              <a:buNone/>
            </a:pPr>
            <a:r>
              <a:rPr lang="en-US" sz="3800" b="1" dirty="0" smtClean="0"/>
              <a:t>7.   Fidelity Guarantee</a:t>
            </a:r>
          </a:p>
          <a:p>
            <a:pPr algn="just"/>
            <a:r>
              <a:rPr lang="en-US" dirty="0" smtClean="0"/>
              <a:t>This policy provides compensation to an insured for loss suffered due to the fraud or dishonesty of his/her employees. This help the employer to protect from this risk of his staff especially that main duty involves the handling of money or securities.</a:t>
            </a:r>
          </a:p>
          <a:p>
            <a:pPr algn="just">
              <a:buNone/>
            </a:pPr>
            <a:r>
              <a:rPr lang="en-US" sz="3800" b="1" dirty="0" smtClean="0"/>
              <a:t>8. Workmen s compensation Insurance</a:t>
            </a:r>
          </a:p>
          <a:p>
            <a:pPr algn="just"/>
            <a:r>
              <a:rPr lang="en-US" dirty="0" smtClean="0"/>
              <a:t>The Ethiopian labor low proclamation no. 42/1993 holds an employer liable for death, bodily injury or illness befalling employees from circumstances connected with their work or at the place of work. This policy protects the insured, employer, from any loss he might have to suffer as a result of his having to meet such liability.</a:t>
            </a:r>
          </a:p>
          <a:p>
            <a:pPr algn="just">
              <a:buNone/>
            </a:pPr>
            <a:r>
              <a:rPr lang="en-US" sz="3800" b="1" dirty="0" smtClean="0"/>
              <a:t>9. Public Liability Insurance</a:t>
            </a:r>
          </a:p>
          <a:p>
            <a:pPr algn="just"/>
            <a:r>
              <a:rPr lang="en-US" dirty="0" smtClean="0"/>
              <a:t>This insurance policy covers the insured against damage for which he may be held legally liable to a member of the general public.</a:t>
            </a:r>
          </a:p>
          <a:p>
            <a:pPr algn="just">
              <a:buNone/>
            </a:pPr>
            <a:r>
              <a:rPr lang="en-US" sz="3800" b="1" dirty="0" smtClean="0"/>
              <a:t>10. Plat Glass</a:t>
            </a:r>
          </a:p>
          <a:p>
            <a:pPr algn="just"/>
            <a:r>
              <a:rPr lang="en-US" dirty="0" smtClean="0"/>
              <a:t>This is a risks policy, which indemnifies the insured for the breakage or destruction of plate glass by any accident or misfortune or fortuitous character.</a:t>
            </a: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61</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lide(fromBottom)">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lide(fromBottom)">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lide(fromBottom)">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90600"/>
            <a:ext cx="7866888" cy="5257800"/>
          </a:xfrm>
        </p:spPr>
        <p:txBody>
          <a:bodyPr>
            <a:normAutofit fontScale="55000" lnSpcReduction="20000"/>
          </a:bodyPr>
          <a:lstStyle/>
          <a:p>
            <a:pPr algn="just">
              <a:buNone/>
            </a:pPr>
            <a:r>
              <a:rPr lang="en-US" sz="4400" b="1" dirty="0" smtClean="0"/>
              <a:t>11. Bonds </a:t>
            </a:r>
          </a:p>
          <a:p>
            <a:pPr algn="just"/>
            <a:r>
              <a:rPr lang="en-US" dirty="0" smtClean="0"/>
              <a:t>There are bid, performance, supply and maintenance bonds. There the insurer assumes the position of a surely guaranteeing the faithful performance by a contractor of his obligation to an employer.</a:t>
            </a:r>
          </a:p>
          <a:p>
            <a:pPr algn="just">
              <a:buNone/>
            </a:pPr>
            <a:r>
              <a:rPr lang="en-US" sz="4400" b="1" dirty="0" smtClean="0"/>
              <a:t>12. Personal Accident</a:t>
            </a:r>
          </a:p>
          <a:p>
            <a:pPr algn="just"/>
            <a:r>
              <a:rPr lang="en-US" dirty="0" smtClean="0"/>
              <a:t>This policy compensates the insured person in accordance with a scale of benefits specified in the policy for bodily injury caused by accidental means. Compensations are benefits that are paid for death, permanent disability, temporary partial disability, and medical expense.</a:t>
            </a:r>
          </a:p>
          <a:p>
            <a:pPr algn="just">
              <a:buNone/>
            </a:pPr>
            <a:r>
              <a:rPr lang="en-US" sz="4400" b="1" dirty="0" smtClean="0"/>
              <a:t>13. Marine Hull and Aviation</a:t>
            </a:r>
          </a:p>
          <a:p>
            <a:pPr algn="just"/>
            <a:r>
              <a:rPr lang="en-US" dirty="0" smtClean="0"/>
              <a:t>These types of insurance are limited to the two national carrier’s i.e., Ethiopian airlines, and the Ethiopian shipping line.</a:t>
            </a:r>
          </a:p>
          <a:p>
            <a:pPr algn="just">
              <a:buNone/>
            </a:pPr>
            <a:r>
              <a:rPr lang="en-US" dirty="0" smtClean="0"/>
              <a:t>	In general, these are the main non- life insurance policies available to customer in Ethiopia .each policy has their own conditions and terms that should be fulfill by the contracting parties; exceptions or exclusions and limits, which can be specified in the policy document. There fore, any one who wants to have an insurance policy should have knowledge of the terms, conditions and exclusions of each policy before signing the contact.</a:t>
            </a:r>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62</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295400"/>
            <a:ext cx="7790688" cy="4953000"/>
          </a:xfrm>
        </p:spPr>
        <p:txBody>
          <a:bodyPr>
            <a:normAutofit/>
          </a:bodyPr>
          <a:lstStyle/>
          <a:p>
            <a:pPr algn="just">
              <a:buNone/>
            </a:pPr>
            <a:r>
              <a:rPr lang="en-US" sz="2400" dirty="0" smtClean="0"/>
              <a:t>Health Insurance</a:t>
            </a:r>
          </a:p>
          <a:p>
            <a:pPr algn="just"/>
            <a:r>
              <a:rPr lang="en-US" sz="2400" dirty="0" smtClean="0"/>
              <a:t>Health insurance is an insurance against loss by sickness or accidental bodily injury. The risk may be loss of income due to disability or medical expenses. The common health insurance policies are disability income insurance and medical expense insurance. The costs are; </a:t>
            </a:r>
          </a:p>
          <a:p>
            <a:pPr lvl="1" algn="just"/>
            <a:r>
              <a:rPr lang="en-US" sz="2000" dirty="0" smtClean="0"/>
              <a:t>Hospital Expense </a:t>
            </a:r>
          </a:p>
          <a:p>
            <a:pPr lvl="1" algn="just"/>
            <a:r>
              <a:rPr lang="en-US" sz="2000" dirty="0" smtClean="0"/>
              <a:t>Surgical Expense </a:t>
            </a:r>
          </a:p>
          <a:p>
            <a:pPr algn="just"/>
            <a:endParaRPr lang="en-US" sz="2400"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63</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4.4 Non-Life Insurance Policies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7790688" cy="5257800"/>
          </a:xfrm>
        </p:spPr>
        <p:txBody>
          <a:bodyPr>
            <a:normAutofit fontScale="62500" lnSpcReduction="20000"/>
          </a:bodyPr>
          <a:lstStyle/>
          <a:p>
            <a:pPr algn="just"/>
            <a:r>
              <a:rPr lang="en-US" dirty="0" smtClean="0"/>
              <a:t>Life insurance is most commonly used form of insurance whose purpose is financial protection of the dependents(families) of the insured and savings for an old age, to cover personal loan and tuition for education expense, life insurance insures special type of risk whose occurrence is certain i.e., death. The death claim is decided in advance and premium is charged based on age, health condition, or occupation of the person whose life is insured.</a:t>
            </a:r>
          </a:p>
          <a:p>
            <a:pPr algn="just"/>
            <a:r>
              <a:rPr lang="en-US" dirty="0" smtClean="0"/>
              <a:t>According to the duration, life insurance policies may be classified as; whole life, term and endowment contracts. Whole life insurance policy provides permanent protection at a minimum premium payment and it also has a savings element. Term insurance is issued to provide only temporary protection to the beneficiaries of the insured. It has no any savings element. If the period elapsed, the policy will expire and nothings will be paid to the insured. It provides maximum protection with a minimum cost. Endowment policy is a modified form while life policy and provides policy holders both protection and cash if the person services the endowment period or terminates the policy anytime.</a:t>
            </a:r>
          </a:p>
          <a:p>
            <a:pPr algn="just"/>
            <a:endParaRPr lang="en-US" dirty="0"/>
          </a:p>
        </p:txBody>
      </p:sp>
      <p:sp>
        <p:nvSpPr>
          <p:cNvPr id="5" name="Slide Number Placeholder 4"/>
          <p:cNvSpPr>
            <a:spLocks noGrp="1"/>
          </p:cNvSpPr>
          <p:nvPr>
            <p:ph type="sldNum" sz="quarter" idx="12"/>
          </p:nvPr>
        </p:nvSpPr>
        <p:spPr/>
        <p:txBody>
          <a:bodyPr/>
          <a:lstStyle/>
          <a:p>
            <a:fld id="{16B243DA-A80A-4ED9-BEF0-8548F0DDAE70}" type="slidenum">
              <a:rPr lang="en-US" smtClean="0"/>
              <a:pPr/>
              <a:t>64</a:t>
            </a:fld>
            <a:endParaRPr lang="en-US"/>
          </a:p>
        </p:txBody>
      </p:sp>
      <p:sp>
        <p:nvSpPr>
          <p:cNvPr id="6" name="Title 1"/>
          <p:cNvSpPr>
            <a:spLocks noGrp="1"/>
          </p:cNvSpPr>
          <p:nvPr>
            <p:ph type="title"/>
          </p:nvPr>
        </p:nvSpPr>
        <p:spPr>
          <a:xfrm>
            <a:off x="1143000" y="274638"/>
            <a:ext cx="7790688" cy="487362"/>
          </a:xfrm>
        </p:spPr>
        <p:txBody>
          <a:bodyPr>
            <a:noAutofit/>
          </a:bodyPr>
          <a:lstStyle/>
          <a:p>
            <a:r>
              <a:rPr lang="en-US" sz="3200" dirty="0" smtClean="0"/>
              <a:t>4.5 Summary </a:t>
            </a:r>
            <a:endParaRPr lang="en-US" sz="3200" dirty="0"/>
          </a:p>
        </p:txBody>
      </p:sp>
      <p:sp>
        <p:nvSpPr>
          <p:cNvPr id="7"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a:spLocks noGrp="1"/>
          </p:cNvSpPr>
          <p:nvPr>
            <p:ph idx="1"/>
          </p:nvPr>
        </p:nvSpPr>
        <p:spPr>
          <a:xfrm>
            <a:off x="838200" y="810720"/>
            <a:ext cx="8153400" cy="6047280"/>
          </a:xfrm>
        </p:spPr>
        <p:txBody>
          <a:bodyPr>
            <a:noAutofit/>
          </a:bodyPr>
          <a:lstStyle/>
          <a:p>
            <a:pPr algn="ctr">
              <a:buNone/>
            </a:pPr>
            <a:r>
              <a:rPr lang="en-US" sz="2000" dirty="0" smtClean="0"/>
              <a:t>	</a:t>
            </a:r>
            <a:r>
              <a:rPr lang="en-US" sz="2000" b="1" dirty="0" smtClean="0"/>
              <a:t>The difference between life insurance and general insurance (non- life insurance). </a:t>
            </a:r>
          </a:p>
          <a:p>
            <a:pPr algn="just">
              <a:buNone/>
            </a:pPr>
            <a:r>
              <a:rPr lang="en-US" sz="2000" b="1" dirty="0" smtClean="0"/>
              <a:t>	</a:t>
            </a:r>
            <a:r>
              <a:rPr lang="en-US" sz="2000" dirty="0" smtClean="0"/>
              <a:t>The following are some of the factors that differentiate life insurance from property (general insurance); </a:t>
            </a:r>
          </a:p>
          <a:p>
            <a:pPr lvl="0" algn="just">
              <a:buNone/>
            </a:pPr>
            <a:r>
              <a:rPr lang="en-US" sz="2000" b="1" dirty="0" smtClean="0"/>
              <a:t>	A. Risk</a:t>
            </a:r>
          </a:p>
          <a:p>
            <a:pPr lvl="1" algn="just"/>
            <a:r>
              <a:rPr lang="en-US" sz="2000" dirty="0" smtClean="0"/>
              <a:t>The occurrence of risk (death) in life insurance is certain. But in other insurance the occurrence of the risk insured is uncertain.</a:t>
            </a:r>
          </a:p>
          <a:p>
            <a:pPr algn="just">
              <a:buNone/>
            </a:pPr>
            <a:r>
              <a:rPr lang="en-US" sz="2000" b="1" dirty="0" smtClean="0"/>
              <a:t>	B. Procedure</a:t>
            </a:r>
          </a:p>
          <a:p>
            <a:pPr lvl="1" algn="just"/>
            <a:r>
              <a:rPr lang="en-US" sz="2000" dirty="0" smtClean="0"/>
              <a:t>Life insurance requires medical certificate where as survey is made before a property is insured.</a:t>
            </a:r>
          </a:p>
          <a:p>
            <a:pPr algn="just">
              <a:buNone/>
            </a:pPr>
            <a:r>
              <a:rPr lang="en-US" sz="2000" dirty="0" smtClean="0"/>
              <a:t>	</a:t>
            </a:r>
            <a:r>
              <a:rPr lang="en-US" sz="2000" b="1" dirty="0" smtClean="0"/>
              <a:t>C. Premium and Amount</a:t>
            </a:r>
          </a:p>
          <a:p>
            <a:pPr lvl="1" algn="just"/>
            <a:r>
              <a:rPr lang="en-US" sz="2000" dirty="0" smtClean="0"/>
              <a:t>Since it is difficult to express life in monetary terms the amount insured depends on the personal requirements of the insured. The  insure also charges the insured a premium determined according to the age and heath condition of the insured. But in other forms of insurance the premium is determined according to the risks involved. The amount of the policy in the property insurance can be taken up to the value of the property .</a:t>
            </a:r>
          </a:p>
          <a:p>
            <a:pPr lvl="1" algn="just">
              <a:buNone/>
            </a:pPr>
            <a:endParaRPr lang="en-US" sz="2000" dirty="0"/>
          </a:p>
        </p:txBody>
      </p:sp>
      <p:sp>
        <p:nvSpPr>
          <p:cNvPr id="6" name="Slide Number Placeholder 5"/>
          <p:cNvSpPr>
            <a:spLocks noGrp="1"/>
          </p:cNvSpPr>
          <p:nvPr>
            <p:ph type="sldNum" sz="quarter" idx="12"/>
          </p:nvPr>
        </p:nvSpPr>
        <p:spPr/>
        <p:txBody>
          <a:bodyPr/>
          <a:lstStyle/>
          <a:p>
            <a:fld id="{16B243DA-A80A-4ED9-BEF0-8548F0DDAE70}" type="slidenum">
              <a:rPr lang="en-US" smtClean="0"/>
              <a:pPr/>
              <a:t>7</a:t>
            </a:fld>
            <a:endParaRPr lang="en-US"/>
          </a:p>
        </p:txBody>
      </p:sp>
      <p:sp>
        <p:nvSpPr>
          <p:cNvPr id="8"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a:spLocks noGrp="1"/>
          </p:cNvSpPr>
          <p:nvPr>
            <p:ph idx="1"/>
          </p:nvPr>
        </p:nvSpPr>
        <p:spPr>
          <a:xfrm>
            <a:off x="838200" y="810720"/>
            <a:ext cx="8153400" cy="6047280"/>
          </a:xfrm>
        </p:spPr>
        <p:txBody>
          <a:bodyPr>
            <a:noAutofit/>
          </a:bodyPr>
          <a:lstStyle/>
          <a:p>
            <a:pPr algn="just">
              <a:buNone/>
            </a:pPr>
            <a:r>
              <a:rPr lang="en-US" sz="2000" dirty="0" smtClean="0"/>
              <a:t>	</a:t>
            </a:r>
            <a:endParaRPr lang="en-US" sz="2000" dirty="0"/>
          </a:p>
        </p:txBody>
      </p:sp>
      <p:sp>
        <p:nvSpPr>
          <p:cNvPr id="6" name="Content Placeholder 2"/>
          <p:cNvSpPr txBox="1">
            <a:spLocks/>
          </p:cNvSpPr>
          <p:nvPr/>
        </p:nvSpPr>
        <p:spPr>
          <a:xfrm>
            <a:off x="990600" y="963120"/>
            <a:ext cx="8153400" cy="5361480"/>
          </a:xfrm>
          <a:prstGeom prst="rect">
            <a:avLst/>
          </a:prstGeom>
        </p:spPr>
        <p:txBody>
          <a:bodyPr>
            <a:noAutofit/>
          </a:bodyPr>
          <a:lstStyle/>
          <a:p>
            <a:pPr algn="just"/>
            <a:r>
              <a:rPr lang="en-US" b="1" dirty="0" smtClean="0"/>
              <a:t>       D. Insurable interest and transfer of the policy</a:t>
            </a:r>
          </a:p>
          <a:p>
            <a:pPr lvl="1" algn="just">
              <a:buFont typeface="Wingdings" pitchFamily="2" charset="2"/>
              <a:buChar char="q"/>
            </a:pPr>
            <a:r>
              <a:rPr lang="en-US" dirty="0" smtClean="0"/>
              <a:t>Insurable interest principles is applicable to both life and non- life insurance. However, the time of its requirement may vary. In other words, insurable interest must exist at the time of purchase of a life policy. In marine police such interest must exist at the time of loss and in fire insurance both at the time of taking the policy and at the time of loss. A life insurance policy can be transferred either by assignment or by nomination. But in other insurances. The financial right can be transferred only by assignment with prior permission of the insurer.</a:t>
            </a:r>
          </a:p>
          <a:p>
            <a:pPr algn="just"/>
            <a:r>
              <a:rPr lang="en-US" b="1" dirty="0" smtClean="0"/>
              <a:t>       E. Contract </a:t>
            </a:r>
          </a:p>
          <a:p>
            <a:pPr lvl="1" algn="just">
              <a:buFont typeface="Wingdings" pitchFamily="2" charset="2"/>
              <a:buChar char="q"/>
            </a:pPr>
            <a:r>
              <a:rPr lang="en-US" dirty="0" smtClean="0"/>
              <a:t>General insurance contracts are contracts of indemnity, whose purpose is to recover the loss. But life insurance is not a contact of indemnity and </a:t>
            </a:r>
            <a:r>
              <a:rPr lang="en-US" dirty="0" err="1" smtClean="0"/>
              <a:t>and</a:t>
            </a:r>
            <a:r>
              <a:rPr lang="en-US" dirty="0" smtClean="0"/>
              <a:t> subrogation. The amount of compensation is the insured sum in life insurance and life insurance is never a protection against partial loss as compared to the other forms of insurance.</a:t>
            </a:r>
          </a:p>
          <a:p>
            <a:pPr algn="just"/>
            <a:r>
              <a:rPr lang="en-US" b="1" dirty="0" smtClean="0"/>
              <a:t>      F. Elements and purposes of Insurance</a:t>
            </a:r>
          </a:p>
          <a:p>
            <a:pPr lvl="1" algn="just">
              <a:buFont typeface="Wingdings" pitchFamily="2" charset="2"/>
              <a:buChar char="q"/>
            </a:pPr>
            <a:r>
              <a:rPr lang="en-US" dirty="0" smtClean="0"/>
              <a:t>Life insurance contains both elements of protection and savings (investment). However, in other insurances the investment part is totally absent. Its purpose is simply the protection of the property.</a:t>
            </a:r>
          </a:p>
          <a:p>
            <a:pPr marL="640080" marR="0" lvl="1" indent="-237744" algn="just" defTabSz="914400" rtl="0" eaLnBrk="1" fontAlgn="auto" latinLnBrk="0" hangingPunct="1">
              <a:lnSpc>
                <a:spcPct val="100000"/>
              </a:lnSpc>
              <a:spcBef>
                <a:spcPts val="550"/>
              </a:spcBef>
              <a:spcAft>
                <a:spcPts val="0"/>
              </a:spcAft>
              <a:buClr>
                <a:schemeClr val="accent1"/>
              </a:buClr>
              <a:buSzTx/>
              <a:buFont typeface="Verdana"/>
              <a:buNone/>
              <a:tabLst/>
              <a:defRPr/>
            </a:pPr>
            <a:endParaRPr kumimoji="0" lang="en-US" b="0" i="0" u="none" strike="noStrike" kern="1200" cap="none" spc="0" normalizeH="0" baseline="0" noProof="0" dirty="0">
              <a:ln>
                <a:noFill/>
              </a:ln>
              <a:solidFill>
                <a:schemeClr val="tx1"/>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fld id="{16B243DA-A80A-4ED9-BEF0-8548F0DDAE70}" type="slidenum">
              <a:rPr lang="en-US" smtClean="0"/>
              <a:pPr/>
              <a:t>8</a:t>
            </a:fld>
            <a:endParaRPr lang="en-US"/>
          </a:p>
        </p:txBody>
      </p:sp>
      <p:sp>
        <p:nvSpPr>
          <p:cNvPr id="9"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43000" y="274638"/>
            <a:ext cx="7790688" cy="487362"/>
          </a:xfrm>
        </p:spPr>
        <p:txBody>
          <a:bodyPr>
            <a:noAutofit/>
          </a:bodyPr>
          <a:lstStyle/>
          <a:p>
            <a:r>
              <a:rPr lang="en-US" sz="3200" dirty="0" smtClean="0"/>
              <a:t>4.2 Classification of Insurance (Cont…)</a:t>
            </a:r>
            <a:endParaRPr lang="en-US" sz="3200" dirty="0"/>
          </a:p>
        </p:txBody>
      </p:sp>
      <p:sp>
        <p:nvSpPr>
          <p:cNvPr id="5" name="Content Placeholder 2"/>
          <p:cNvSpPr txBox="1">
            <a:spLocks/>
          </p:cNvSpPr>
          <p:nvPr/>
        </p:nvSpPr>
        <p:spPr>
          <a:xfrm>
            <a:off x="990600" y="963120"/>
            <a:ext cx="8153400" cy="6047280"/>
          </a:xfrm>
          <a:prstGeom prst="rect">
            <a:avLst/>
          </a:prstGeom>
        </p:spPr>
        <p:txBody>
          <a:bodyPr>
            <a:noAutofit/>
          </a:bodyPr>
          <a:lstStyle/>
          <a:p>
            <a:pPr marL="640080" marR="0" lvl="1" indent="-237744" algn="just" defTabSz="914400" rtl="0" eaLnBrk="1" fontAlgn="auto" latinLnBrk="0" hangingPunct="1">
              <a:lnSpc>
                <a:spcPct val="100000"/>
              </a:lnSpc>
              <a:spcBef>
                <a:spcPts val="550"/>
              </a:spcBef>
              <a:spcAft>
                <a:spcPts val="0"/>
              </a:spcAft>
              <a:buClr>
                <a:schemeClr val="accent1"/>
              </a:buClr>
              <a:buSzTx/>
              <a:buFont typeface="Verdana"/>
              <a:buNone/>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990600" y="810720"/>
            <a:ext cx="8153400" cy="6047280"/>
          </a:xfrm>
          <a:prstGeom prst="rect">
            <a:avLst/>
          </a:prstGeom>
        </p:spPr>
        <p:txBody>
          <a:bodyPr>
            <a:noAutofit/>
          </a:bodyPr>
          <a:lstStyle/>
          <a:p>
            <a:pPr marL="640080" marR="0" lvl="1" indent="-237744" algn="just" defTabSz="914400" rtl="0" eaLnBrk="1" fontAlgn="auto" latinLnBrk="0" hangingPunct="1">
              <a:lnSpc>
                <a:spcPct val="100000"/>
              </a:lnSpc>
              <a:spcBef>
                <a:spcPts val="550"/>
              </a:spcBef>
              <a:spcAft>
                <a:spcPts val="0"/>
              </a:spcAft>
              <a:buClr>
                <a:schemeClr val="accent1"/>
              </a:buClr>
              <a:buSzTx/>
              <a:buFont typeface="Verdana"/>
              <a:buNone/>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a:xfrm>
            <a:off x="990600" y="990598"/>
            <a:ext cx="8001000" cy="4524315"/>
          </a:xfrm>
          <a:prstGeom prst="rect">
            <a:avLst/>
          </a:prstGeom>
        </p:spPr>
        <p:txBody>
          <a:bodyPr wrap="square">
            <a:spAutoFit/>
          </a:bodyPr>
          <a:lstStyle/>
          <a:p>
            <a:pPr algn="just"/>
            <a:r>
              <a:rPr lang="en-US" sz="2400" b="1" dirty="0" smtClean="0"/>
              <a:t>4. Double Insurance Vs Reinsurance</a:t>
            </a:r>
          </a:p>
          <a:p>
            <a:pPr lvl="1" algn="just">
              <a:buFont typeface="Wingdings" pitchFamily="2" charset="2"/>
              <a:buChar char="q"/>
            </a:pPr>
            <a:r>
              <a:rPr lang="en-US" sz="2400" b="1" dirty="0" smtClean="0"/>
              <a:t>Double insurance: </a:t>
            </a:r>
          </a:p>
          <a:p>
            <a:pPr algn="just"/>
            <a:r>
              <a:rPr lang="en-US" sz="2400" dirty="0" smtClean="0"/>
              <a:t>	It implies that the subject matter of insurance has been 	insured with two or more insurers or with the same 	insurer under two or more policies. In this case of life 	insurance, the insured can insure his life with many 	insurers as he likes for any amount and up on maturity 	of the policies he can collect amount of all policies from 	all insurers. This is possible because life insurance’s not 	contract of indemnity since life is priceless. In the case 	of property insurance, this situation is handled by the 	principle of contribution and indemnity.</a:t>
            </a:r>
            <a:endParaRPr lang="en-US" sz="2400" dirty="0"/>
          </a:p>
        </p:txBody>
      </p:sp>
      <p:sp>
        <p:nvSpPr>
          <p:cNvPr id="8" name="Slide Number Placeholder 7"/>
          <p:cNvSpPr>
            <a:spLocks noGrp="1"/>
          </p:cNvSpPr>
          <p:nvPr>
            <p:ph type="sldNum" sz="quarter" idx="12"/>
          </p:nvPr>
        </p:nvSpPr>
        <p:spPr/>
        <p:txBody>
          <a:bodyPr/>
          <a:lstStyle/>
          <a:p>
            <a:fld id="{16B243DA-A80A-4ED9-BEF0-8548F0DDAE70}" type="slidenum">
              <a:rPr lang="en-US" smtClean="0"/>
              <a:pPr/>
              <a:t>9</a:t>
            </a:fld>
            <a:endParaRPr lang="en-US"/>
          </a:p>
        </p:txBody>
      </p:sp>
      <p:sp>
        <p:nvSpPr>
          <p:cNvPr id="10" name="Footer Placeholder 3"/>
          <p:cNvSpPr>
            <a:spLocks noGrp="1"/>
          </p:cNvSpPr>
          <p:nvPr>
            <p:ph type="ftr" sz="quarter" idx="11"/>
          </p:nvPr>
        </p:nvSpPr>
        <p:spPr/>
        <p:txBody>
          <a:bodyPr/>
          <a:lstStyle/>
          <a:p>
            <a:r>
              <a:rPr lang="en-US" smtClean="0"/>
              <a:t>Prepared By: YT</a:t>
            </a:r>
            <a:endParaRPr lang="en-US" dirty="0"/>
          </a:p>
        </p:txBody>
      </p:sp>
    </p:spTree>
  </p:cSld>
  <p:clrMapOvr>
    <a:masterClrMapping/>
  </p:clrMapOvr>
  <p:transition>
    <p:split orient="vert" dir="in"/>
    <p:sndAc>
      <p:stSnd>
        <p:snd r:embed="rId2"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lide(fromBottom)">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1673</TotalTime>
  <Words>6506</Words>
  <Application>Microsoft Office PowerPoint</Application>
  <PresentationFormat>On-screen Show (4:3)</PresentationFormat>
  <Paragraphs>756</Paragraphs>
  <Slides>64</Slides>
  <Notes>0</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Solstice</vt:lpstr>
      <vt:lpstr>Unit- 4</vt:lpstr>
      <vt:lpstr>4.1 Introduction</vt:lpstr>
      <vt:lpstr>4.2 Classification of Insurance</vt:lpstr>
      <vt:lpstr>4.2 Classification of Insurance (Cont…)</vt:lpstr>
      <vt:lpstr>4.2 Classification of Insurance (Cont…)</vt:lpstr>
      <vt:lpstr>4.2 Classification of Insurance (Cont…)</vt:lpstr>
      <vt:lpstr>4.2 Classification of Insurance (Cont…)</vt:lpstr>
      <vt:lpstr>4.2 Classification of Insurance (Cont…)</vt:lpstr>
      <vt:lpstr>4.2 Classification of Insurance (Cont…)</vt:lpstr>
      <vt:lpstr>4.2 Classification of Insurance (Cont…)</vt:lpstr>
      <vt:lpstr>4.2 Classification of Insurance (Cont…)</vt:lpstr>
      <vt:lpstr>4.3 Life Insurance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4.3 Life Insurance (Cont…)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4.4 Non-Life Insurance Policies </vt:lpstr>
      <vt:lpstr>4.5 Summary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Ashrock</dc:creator>
  <cp:lastModifiedBy>capua</cp:lastModifiedBy>
  <cp:revision>276</cp:revision>
  <dcterms:created xsi:type="dcterms:W3CDTF">2012-02-24T21:12:19Z</dcterms:created>
  <dcterms:modified xsi:type="dcterms:W3CDTF">2020-04-23T10:10:13Z</dcterms:modified>
</cp:coreProperties>
</file>