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49"/>
  </p:notesMasterIdLst>
  <p:handoutMasterIdLst>
    <p:handoutMasterId r:id="rId50"/>
  </p:handoutMasterIdLst>
  <p:sldIdLst>
    <p:sldId id="495" r:id="rId2"/>
    <p:sldId id="428" r:id="rId3"/>
    <p:sldId id="491" r:id="rId4"/>
    <p:sldId id="492" r:id="rId5"/>
    <p:sldId id="493" r:id="rId6"/>
    <p:sldId id="494" r:id="rId7"/>
    <p:sldId id="384" r:id="rId8"/>
    <p:sldId id="430" r:id="rId9"/>
    <p:sldId id="467" r:id="rId10"/>
    <p:sldId id="446" r:id="rId11"/>
    <p:sldId id="447" r:id="rId12"/>
    <p:sldId id="462" r:id="rId13"/>
    <p:sldId id="448" r:id="rId14"/>
    <p:sldId id="449" r:id="rId15"/>
    <p:sldId id="472" r:id="rId16"/>
    <p:sldId id="463" r:id="rId17"/>
    <p:sldId id="464" r:id="rId18"/>
    <p:sldId id="465" r:id="rId19"/>
    <p:sldId id="455" r:id="rId20"/>
    <p:sldId id="456" r:id="rId21"/>
    <p:sldId id="457" r:id="rId22"/>
    <p:sldId id="458" r:id="rId23"/>
    <p:sldId id="459" r:id="rId24"/>
    <p:sldId id="460" r:id="rId25"/>
    <p:sldId id="461" r:id="rId26"/>
    <p:sldId id="468" r:id="rId27"/>
    <p:sldId id="469" r:id="rId28"/>
    <p:sldId id="470" r:id="rId29"/>
    <p:sldId id="396" r:id="rId30"/>
    <p:sldId id="475" r:id="rId31"/>
    <p:sldId id="476" r:id="rId32"/>
    <p:sldId id="477" r:id="rId33"/>
    <p:sldId id="478" r:id="rId34"/>
    <p:sldId id="479" r:id="rId35"/>
    <p:sldId id="480" r:id="rId36"/>
    <p:sldId id="481" r:id="rId37"/>
    <p:sldId id="482" r:id="rId38"/>
    <p:sldId id="483" r:id="rId39"/>
    <p:sldId id="484" r:id="rId40"/>
    <p:sldId id="485" r:id="rId41"/>
    <p:sldId id="487" r:id="rId42"/>
    <p:sldId id="488" r:id="rId43"/>
    <p:sldId id="489" r:id="rId44"/>
    <p:sldId id="490" r:id="rId45"/>
    <p:sldId id="471" r:id="rId46"/>
    <p:sldId id="496" r:id="rId47"/>
    <p:sldId id="427" r:id="rId4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60093"/>
    <a:srgbClr val="FF33CC"/>
    <a:srgbClr val="9933FF"/>
    <a:srgbClr val="0099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5" autoAdjust="0"/>
    <p:restoredTop sz="94660"/>
  </p:normalViewPr>
  <p:slideViewPr>
    <p:cSldViewPr>
      <p:cViewPr varScale="1">
        <p:scale>
          <a:sx n="67" d="100"/>
          <a:sy n="67" d="100"/>
        </p:scale>
        <p:origin x="126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E697A6BD-4447-459F-91D6-253E70F012BE}" type="datetimeFigureOut">
              <a:rPr lang="en-US" smtClean="0"/>
              <a:t>1/14/2020</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DC357CDE-4694-446F-9928-F026502160DC}" type="slidenum">
              <a:rPr lang="en-US" smtClean="0"/>
              <a:t>‹#›</a:t>
            </a:fld>
            <a:endParaRPr lang="en-US"/>
          </a:p>
        </p:txBody>
      </p:sp>
    </p:spTree>
    <p:extLst>
      <p:ext uri="{BB962C8B-B14F-4D97-AF65-F5344CB8AC3E}">
        <p14:creationId xmlns:p14="http://schemas.microsoft.com/office/powerpoint/2010/main" val="7207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EB268CAC-820C-4C5B-9A30-0BFAA0100981}" type="datetimeFigureOut">
              <a:rPr lang="en-US" smtClean="0"/>
              <a:pPr/>
              <a:t>1/14/2020</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EB5A47C0-2C2B-4C8A-BE3D-606767538F98}" type="slidenum">
              <a:rPr lang="en-US" smtClean="0"/>
              <a:pPr/>
              <a:t>‹#›</a:t>
            </a:fld>
            <a:endParaRPr lang="en-US"/>
          </a:p>
        </p:txBody>
      </p:sp>
    </p:spTree>
    <p:extLst>
      <p:ext uri="{BB962C8B-B14F-4D97-AF65-F5344CB8AC3E}">
        <p14:creationId xmlns:p14="http://schemas.microsoft.com/office/powerpoint/2010/main" val="1056374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5A47C0-2C2B-4C8A-BE3D-606767538F98}" type="slidenum">
              <a:rPr lang="en-US" smtClean="0"/>
              <a:pPr/>
              <a:t>9</a:t>
            </a:fld>
            <a:endParaRPr lang="en-US"/>
          </a:p>
        </p:txBody>
      </p:sp>
    </p:spTree>
    <p:extLst>
      <p:ext uri="{BB962C8B-B14F-4D97-AF65-F5344CB8AC3E}">
        <p14:creationId xmlns:p14="http://schemas.microsoft.com/office/powerpoint/2010/main" val="1188360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0838A7-D12E-4C34-A68A-2CCB0190FF27}" type="datetime1">
              <a:rPr lang="en-US" smtClean="0"/>
              <a:t>1/14/2020</a:t>
            </a:fld>
            <a:endParaRPr lang="en-US"/>
          </a:p>
        </p:txBody>
      </p:sp>
      <p:sp>
        <p:nvSpPr>
          <p:cNvPr id="5" name="Footer Placeholder 4"/>
          <p:cNvSpPr>
            <a:spLocks noGrp="1"/>
          </p:cNvSpPr>
          <p:nvPr>
            <p:ph type="ftr" sz="quarter" idx="11"/>
          </p:nvPr>
        </p:nvSpPr>
        <p:spPr/>
        <p:txBody>
          <a:bodyPr/>
          <a:lstStyle/>
          <a:p>
            <a:r>
              <a:rPr lang="en-US" smtClean="0"/>
              <a:t>Motivational speek</a:t>
            </a:r>
            <a:endParaRPr lang="en-US"/>
          </a:p>
        </p:txBody>
      </p:sp>
      <p:sp>
        <p:nvSpPr>
          <p:cNvPr id="6" name="Slide Number Placeholder 5"/>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74AC-CF2D-43C6-A7B5-5F0640C4EB7D}" type="datetime1">
              <a:rPr lang="en-US" smtClean="0"/>
              <a:t>1/14/2020</a:t>
            </a:fld>
            <a:endParaRPr lang="en-US"/>
          </a:p>
        </p:txBody>
      </p:sp>
      <p:sp>
        <p:nvSpPr>
          <p:cNvPr id="5" name="Footer Placeholder 4"/>
          <p:cNvSpPr>
            <a:spLocks noGrp="1"/>
          </p:cNvSpPr>
          <p:nvPr>
            <p:ph type="ftr" sz="quarter" idx="11"/>
          </p:nvPr>
        </p:nvSpPr>
        <p:spPr/>
        <p:txBody>
          <a:bodyPr/>
          <a:lstStyle/>
          <a:p>
            <a:r>
              <a:rPr lang="en-US" smtClean="0"/>
              <a:t>Motivational speek</a:t>
            </a:r>
            <a:endParaRPr lang="en-US"/>
          </a:p>
        </p:txBody>
      </p:sp>
      <p:sp>
        <p:nvSpPr>
          <p:cNvPr id="6" name="Slide Number Placeholder 5"/>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CE1C9-3C26-4E22-ACF0-D16B795BD7B3}" type="datetime1">
              <a:rPr lang="en-US" smtClean="0"/>
              <a:t>1/14/2020</a:t>
            </a:fld>
            <a:endParaRPr lang="en-US"/>
          </a:p>
        </p:txBody>
      </p:sp>
      <p:sp>
        <p:nvSpPr>
          <p:cNvPr id="5" name="Footer Placeholder 4"/>
          <p:cNvSpPr>
            <a:spLocks noGrp="1"/>
          </p:cNvSpPr>
          <p:nvPr>
            <p:ph type="ftr" sz="quarter" idx="11"/>
          </p:nvPr>
        </p:nvSpPr>
        <p:spPr/>
        <p:txBody>
          <a:bodyPr/>
          <a:lstStyle/>
          <a:p>
            <a:r>
              <a:rPr lang="en-US" smtClean="0"/>
              <a:t>Motivational speek</a:t>
            </a:r>
            <a:endParaRPr lang="en-US"/>
          </a:p>
        </p:txBody>
      </p:sp>
      <p:sp>
        <p:nvSpPr>
          <p:cNvPr id="6" name="Slide Number Placeholder 5"/>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0CE11-6022-40D8-A0B5-582953B136BB}" type="datetime1">
              <a:rPr lang="en-US" smtClean="0"/>
              <a:t>1/14/2020</a:t>
            </a:fld>
            <a:endParaRPr lang="en-US"/>
          </a:p>
        </p:txBody>
      </p:sp>
      <p:sp>
        <p:nvSpPr>
          <p:cNvPr id="5" name="Footer Placeholder 4"/>
          <p:cNvSpPr>
            <a:spLocks noGrp="1"/>
          </p:cNvSpPr>
          <p:nvPr>
            <p:ph type="ftr" sz="quarter" idx="11"/>
          </p:nvPr>
        </p:nvSpPr>
        <p:spPr/>
        <p:txBody>
          <a:bodyPr/>
          <a:lstStyle/>
          <a:p>
            <a:r>
              <a:rPr lang="en-US" smtClean="0"/>
              <a:t>Motivational speek</a:t>
            </a:r>
            <a:endParaRPr lang="en-US"/>
          </a:p>
        </p:txBody>
      </p:sp>
      <p:sp>
        <p:nvSpPr>
          <p:cNvPr id="6" name="Slide Number Placeholder 5"/>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4E6056-7E5F-4CE5-849B-3486383D78B4}" type="datetime1">
              <a:rPr lang="en-US" smtClean="0"/>
              <a:t>1/14/2020</a:t>
            </a:fld>
            <a:endParaRPr lang="en-US"/>
          </a:p>
        </p:txBody>
      </p:sp>
      <p:sp>
        <p:nvSpPr>
          <p:cNvPr id="5" name="Footer Placeholder 4"/>
          <p:cNvSpPr>
            <a:spLocks noGrp="1"/>
          </p:cNvSpPr>
          <p:nvPr>
            <p:ph type="ftr" sz="quarter" idx="11"/>
          </p:nvPr>
        </p:nvSpPr>
        <p:spPr/>
        <p:txBody>
          <a:bodyPr/>
          <a:lstStyle/>
          <a:p>
            <a:r>
              <a:rPr lang="en-US" smtClean="0"/>
              <a:t>Motivational speek</a:t>
            </a:r>
            <a:endParaRPr lang="en-US"/>
          </a:p>
        </p:txBody>
      </p:sp>
      <p:sp>
        <p:nvSpPr>
          <p:cNvPr id="6" name="Slide Number Placeholder 5"/>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B891BE-7C29-4709-8C1F-6991F565DAAE}" type="datetime1">
              <a:rPr lang="en-US" smtClean="0"/>
              <a:t>1/14/2020</a:t>
            </a:fld>
            <a:endParaRPr lang="en-US"/>
          </a:p>
        </p:txBody>
      </p:sp>
      <p:sp>
        <p:nvSpPr>
          <p:cNvPr id="6" name="Footer Placeholder 5"/>
          <p:cNvSpPr>
            <a:spLocks noGrp="1"/>
          </p:cNvSpPr>
          <p:nvPr>
            <p:ph type="ftr" sz="quarter" idx="11"/>
          </p:nvPr>
        </p:nvSpPr>
        <p:spPr/>
        <p:txBody>
          <a:bodyPr/>
          <a:lstStyle/>
          <a:p>
            <a:r>
              <a:rPr lang="en-US" smtClean="0"/>
              <a:t>Motivational speek</a:t>
            </a:r>
            <a:endParaRPr lang="en-US"/>
          </a:p>
        </p:txBody>
      </p:sp>
      <p:sp>
        <p:nvSpPr>
          <p:cNvPr id="7" name="Slide Number Placeholder 6"/>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684DE5-8726-4A51-A218-553F2093F3D7}" type="datetime1">
              <a:rPr lang="en-US" smtClean="0"/>
              <a:t>1/14/2020</a:t>
            </a:fld>
            <a:endParaRPr lang="en-US"/>
          </a:p>
        </p:txBody>
      </p:sp>
      <p:sp>
        <p:nvSpPr>
          <p:cNvPr id="8" name="Footer Placeholder 7"/>
          <p:cNvSpPr>
            <a:spLocks noGrp="1"/>
          </p:cNvSpPr>
          <p:nvPr>
            <p:ph type="ftr" sz="quarter" idx="11"/>
          </p:nvPr>
        </p:nvSpPr>
        <p:spPr/>
        <p:txBody>
          <a:bodyPr/>
          <a:lstStyle/>
          <a:p>
            <a:r>
              <a:rPr lang="en-US" smtClean="0"/>
              <a:t>Motivational speek</a:t>
            </a:r>
            <a:endParaRPr lang="en-US"/>
          </a:p>
        </p:txBody>
      </p:sp>
      <p:sp>
        <p:nvSpPr>
          <p:cNvPr id="9" name="Slide Number Placeholder 8"/>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2E4CF6-02D0-42E6-A15A-DCEA8B096FF6}" type="datetime1">
              <a:rPr lang="en-US" smtClean="0"/>
              <a:t>1/14/2020</a:t>
            </a:fld>
            <a:endParaRPr lang="en-US"/>
          </a:p>
        </p:txBody>
      </p:sp>
      <p:sp>
        <p:nvSpPr>
          <p:cNvPr id="4" name="Footer Placeholder 3"/>
          <p:cNvSpPr>
            <a:spLocks noGrp="1"/>
          </p:cNvSpPr>
          <p:nvPr>
            <p:ph type="ftr" sz="quarter" idx="11"/>
          </p:nvPr>
        </p:nvSpPr>
        <p:spPr/>
        <p:txBody>
          <a:bodyPr/>
          <a:lstStyle/>
          <a:p>
            <a:r>
              <a:rPr lang="en-US" smtClean="0"/>
              <a:t>Motivational speek</a:t>
            </a:r>
            <a:endParaRPr lang="en-US"/>
          </a:p>
        </p:txBody>
      </p:sp>
      <p:sp>
        <p:nvSpPr>
          <p:cNvPr id="5" name="Slide Number Placeholder 4"/>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F4731-915D-49EC-8767-B95A41254F5B}" type="datetime1">
              <a:rPr lang="en-US" smtClean="0"/>
              <a:t>1/14/2020</a:t>
            </a:fld>
            <a:endParaRPr lang="en-US"/>
          </a:p>
        </p:txBody>
      </p:sp>
      <p:sp>
        <p:nvSpPr>
          <p:cNvPr id="3" name="Footer Placeholder 2"/>
          <p:cNvSpPr>
            <a:spLocks noGrp="1"/>
          </p:cNvSpPr>
          <p:nvPr>
            <p:ph type="ftr" sz="quarter" idx="11"/>
          </p:nvPr>
        </p:nvSpPr>
        <p:spPr/>
        <p:txBody>
          <a:bodyPr/>
          <a:lstStyle/>
          <a:p>
            <a:r>
              <a:rPr lang="en-US" smtClean="0"/>
              <a:t>Motivational speek</a:t>
            </a:r>
            <a:endParaRPr lang="en-US"/>
          </a:p>
        </p:txBody>
      </p:sp>
      <p:sp>
        <p:nvSpPr>
          <p:cNvPr id="4" name="Slide Number Placeholder 3"/>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ADF6B9-8490-4A9C-B3AF-F98309069268}" type="datetime1">
              <a:rPr lang="en-US" smtClean="0"/>
              <a:t>1/14/2020</a:t>
            </a:fld>
            <a:endParaRPr lang="en-US"/>
          </a:p>
        </p:txBody>
      </p:sp>
      <p:sp>
        <p:nvSpPr>
          <p:cNvPr id="6" name="Footer Placeholder 5"/>
          <p:cNvSpPr>
            <a:spLocks noGrp="1"/>
          </p:cNvSpPr>
          <p:nvPr>
            <p:ph type="ftr" sz="quarter" idx="11"/>
          </p:nvPr>
        </p:nvSpPr>
        <p:spPr/>
        <p:txBody>
          <a:bodyPr/>
          <a:lstStyle/>
          <a:p>
            <a:r>
              <a:rPr lang="en-US" smtClean="0"/>
              <a:t>Motivational speek</a:t>
            </a:r>
            <a:endParaRPr lang="en-US"/>
          </a:p>
        </p:txBody>
      </p:sp>
      <p:sp>
        <p:nvSpPr>
          <p:cNvPr id="7" name="Slide Number Placeholder 6"/>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C466D-C92C-4D59-9806-D354D958FE0C}" type="datetime1">
              <a:rPr lang="en-US" smtClean="0"/>
              <a:t>1/14/2020</a:t>
            </a:fld>
            <a:endParaRPr lang="en-US"/>
          </a:p>
        </p:txBody>
      </p:sp>
      <p:sp>
        <p:nvSpPr>
          <p:cNvPr id="6" name="Footer Placeholder 5"/>
          <p:cNvSpPr>
            <a:spLocks noGrp="1"/>
          </p:cNvSpPr>
          <p:nvPr>
            <p:ph type="ftr" sz="quarter" idx="11"/>
          </p:nvPr>
        </p:nvSpPr>
        <p:spPr/>
        <p:txBody>
          <a:bodyPr/>
          <a:lstStyle/>
          <a:p>
            <a:r>
              <a:rPr lang="en-US" smtClean="0"/>
              <a:t>Motivational speek</a:t>
            </a:r>
            <a:endParaRPr lang="en-US"/>
          </a:p>
        </p:txBody>
      </p:sp>
      <p:sp>
        <p:nvSpPr>
          <p:cNvPr id="7" name="Slide Number Placeholder 6"/>
          <p:cNvSpPr>
            <a:spLocks noGrp="1"/>
          </p:cNvSpPr>
          <p:nvPr>
            <p:ph type="sldNum" sz="quarter" idx="12"/>
          </p:nvPr>
        </p:nvSpPr>
        <p:spPr/>
        <p:txBody>
          <a:bodyPr/>
          <a:lstStyle/>
          <a:p>
            <a:fld id="{3D8889B5-05E4-42EE-8D1A-0D9B04855A1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97BB79-4161-4A57-AFD8-DB5635D4FE10}" type="datetime1">
              <a:rPr lang="en-US" smtClean="0"/>
              <a:t>1/14/2020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Motivational speek</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889B5-05E4-42EE-8D1A-0D9B04855A1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Desktop/DECISION.jpg" TargetMode="External"/><Relationship Id="rId2" Type="http://schemas.openxmlformats.org/officeDocument/2006/relationships/hyperlink" Target="../../../Desktop/Inspiration_-_Leadership.mp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04800" y="260350"/>
            <a:ext cx="8458200" cy="5789613"/>
          </a:xfrm>
        </p:spPr>
        <p:style>
          <a:lnRef idx="0">
            <a:schemeClr val="accent3"/>
          </a:lnRef>
          <a:fillRef idx="3">
            <a:schemeClr val="accent3"/>
          </a:fillRef>
          <a:effectRef idx="3">
            <a:schemeClr val="accent3"/>
          </a:effectRef>
          <a:fontRef idx="minor">
            <a:schemeClr val="lt1"/>
          </a:fontRef>
        </p:style>
        <p:txBody>
          <a:bodyPr anchor="ctr">
            <a:normAutofit/>
          </a:bodyPr>
          <a:lstStyle/>
          <a:p>
            <a:pPr algn="ctr">
              <a:defRPr/>
            </a:pPr>
            <a:r>
              <a:rPr lang="en-GB" sz="2900" dirty="0" smtClean="0">
                <a:solidFill>
                  <a:srgbClr val="FFFFFF"/>
                </a:solidFill>
                <a:latin typeface="Goudy Stout" pitchFamily="18" charset="0"/>
              </a:rPr>
              <a:t>ARBA MINCH </a:t>
            </a:r>
            <a:br>
              <a:rPr lang="en-GB" sz="2900" dirty="0" smtClean="0">
                <a:solidFill>
                  <a:srgbClr val="FFFFFF"/>
                </a:solidFill>
                <a:latin typeface="Goudy Stout" pitchFamily="18" charset="0"/>
              </a:rPr>
            </a:br>
            <a:r>
              <a:rPr lang="en-GB" sz="2900" dirty="0" smtClean="0">
                <a:solidFill>
                  <a:srgbClr val="FFFFFF"/>
                </a:solidFill>
                <a:latin typeface="Goudy Stout" pitchFamily="18" charset="0"/>
              </a:rPr>
              <a:t>UNIVERSITY</a:t>
            </a:r>
            <a:r>
              <a:rPr lang="en-GB" sz="2900" dirty="0" smtClean="0">
                <a:solidFill>
                  <a:srgbClr val="FFFFFF"/>
                </a:solidFill>
                <a:latin typeface="Garamond" pitchFamily="18" charset="0"/>
              </a:rPr>
              <a:t/>
            </a:r>
            <a:br>
              <a:rPr lang="en-GB" sz="2900" dirty="0" smtClean="0">
                <a:solidFill>
                  <a:srgbClr val="FFFFFF"/>
                </a:solidFill>
                <a:latin typeface="Garamond" pitchFamily="18" charset="0"/>
              </a:rPr>
            </a:br>
            <a:r>
              <a:rPr lang="en-GB" sz="2700" dirty="0" smtClean="0">
                <a:latin typeface="Copperplate Gothic Bold" pitchFamily="34" charset="0"/>
              </a:rPr>
              <a:t>COLLEGE OF BUSINESS AND ECONOMICS</a:t>
            </a:r>
            <a:br>
              <a:rPr lang="en-GB" sz="2700" dirty="0" smtClean="0">
                <a:latin typeface="Copperplate Gothic Bold" pitchFamily="34" charset="0"/>
              </a:rPr>
            </a:br>
            <a:r>
              <a:rPr lang="en-GB" sz="2700" dirty="0" smtClean="0">
                <a:latin typeface="Copperplate Gothic Bold" pitchFamily="34" charset="0"/>
              </a:rPr>
              <a:t>DEPARTMENT OF MANAGEMENT</a:t>
            </a:r>
            <a:br>
              <a:rPr lang="en-GB" sz="2700" dirty="0" smtClean="0">
                <a:latin typeface="Copperplate Gothic Bold" pitchFamily="34" charset="0"/>
              </a:rPr>
            </a:br>
            <a:r>
              <a:rPr lang="en-GB" sz="2700" dirty="0" smtClean="0">
                <a:latin typeface="Copperplate Gothic Bold" pitchFamily="34" charset="0"/>
              </a:rPr>
              <a:t>      </a:t>
            </a:r>
            <a:br>
              <a:rPr lang="en-GB" sz="2700" dirty="0" smtClean="0">
                <a:latin typeface="Copperplate Gothic Bold" pitchFamily="34" charset="0"/>
              </a:rPr>
            </a:br>
            <a:r>
              <a:rPr lang="en-GB" sz="2700" dirty="0" smtClean="0">
                <a:solidFill>
                  <a:schemeClr val="tx1"/>
                </a:solidFill>
                <a:latin typeface="Copperplate Gothic Bold" pitchFamily="34" charset="0"/>
              </a:rPr>
              <a:t>ENTREPRENEURSHIP &amp; Enterprise DEV’T </a:t>
            </a:r>
            <a:r>
              <a:rPr lang="en-GB" sz="3200" b="1" dirty="0" smtClean="0">
                <a:solidFill>
                  <a:schemeClr val="accent1">
                    <a:lumMod val="60000"/>
                    <a:lumOff val="40000"/>
                  </a:schemeClr>
                </a:solidFill>
                <a:latin typeface="Copperplate Gothic Bold" pitchFamily="34" charset="0"/>
              </a:rPr>
              <a:t/>
            </a:r>
            <a:br>
              <a:rPr lang="en-GB" sz="3200" b="1" dirty="0" smtClean="0">
                <a:solidFill>
                  <a:schemeClr val="accent1">
                    <a:lumMod val="60000"/>
                    <a:lumOff val="40000"/>
                  </a:schemeClr>
                </a:solidFill>
                <a:latin typeface="Copperplate Gothic Bold" pitchFamily="34" charset="0"/>
              </a:rPr>
            </a:br>
            <a:r>
              <a:rPr lang="en-GB" sz="2900" dirty="0">
                <a:solidFill>
                  <a:srgbClr val="FFFFFF"/>
                </a:solidFill>
                <a:latin typeface="Garamond" pitchFamily="18" charset="0"/>
              </a:rPr>
              <a:t/>
            </a:r>
            <a:br>
              <a:rPr lang="en-GB" sz="2900" dirty="0">
                <a:solidFill>
                  <a:srgbClr val="FFFFFF"/>
                </a:solidFill>
                <a:latin typeface="Garamond" pitchFamily="18" charset="0"/>
              </a:rPr>
            </a:br>
            <a:endParaRPr lang="en-GB" sz="2900" dirty="0" smtClean="0">
              <a:solidFill>
                <a:srgbClr val="FFFFFF"/>
              </a:solidFill>
              <a:latin typeface="Garamond" pitchFamily="18" charset="0"/>
            </a:endParaRPr>
          </a:p>
        </p:txBody>
      </p:sp>
      <p:sp>
        <p:nvSpPr>
          <p:cNvPr id="3077" name="Rectangle 10"/>
          <p:cNvSpPr>
            <a:spLocks noChangeArrowheads="1"/>
          </p:cNvSpPr>
          <p:nvPr/>
        </p:nvSpPr>
        <p:spPr bwMode="auto">
          <a:xfrm rot="21298165">
            <a:off x="494115" y="4317564"/>
            <a:ext cx="8153400" cy="1200150"/>
          </a:xfrm>
          <a:prstGeom prst="rect">
            <a:avLst/>
          </a:prstGeom>
          <a:ln/>
        </p:spPr>
        <p:style>
          <a:lnRef idx="2">
            <a:schemeClr val="dk1"/>
          </a:lnRef>
          <a:fillRef idx="1">
            <a:schemeClr val="lt1"/>
          </a:fillRef>
          <a:effectRef idx="0">
            <a:schemeClr val="dk1"/>
          </a:effectRef>
          <a:fontRef idx="minor">
            <a:schemeClr val="dk1"/>
          </a:fontRef>
        </p:style>
        <p:txBody>
          <a:bodyPr>
            <a:spAutoFit/>
          </a:bodyPr>
          <a:lstStyle/>
          <a:p>
            <a:pPr algn="ctr">
              <a:defRPr/>
            </a:pPr>
            <a:r>
              <a:rPr lang="en-GB" sz="2400" b="1" dirty="0" smtClean="0">
                <a:solidFill>
                  <a:schemeClr val="tx1"/>
                </a:solidFill>
                <a:latin typeface="Algerian" pitchFamily="82" charset="0"/>
              </a:rPr>
              <a:t>Picture Your Future  Using Entrepreneurship  As  A Master  Key For  Economic Growth And Good Governance.</a:t>
            </a:r>
            <a:r>
              <a:rPr lang="en-GB" b="1" dirty="0" smtClean="0">
                <a:solidFill>
                  <a:schemeClr val="tx1"/>
                </a:solidFill>
              </a:rPr>
              <a:t>.</a:t>
            </a:r>
            <a:endParaRPr lang="en-GB" b="1" dirty="0">
              <a:solidFill>
                <a:schemeClr val="tx1"/>
              </a:solidFill>
            </a:endParaRPr>
          </a:p>
        </p:txBody>
      </p:sp>
      <p:pic>
        <p:nvPicPr>
          <p:cNvPr id="4100" name="Picture 13" descr="E:\AMU.jpg"/>
          <p:cNvPicPr>
            <a:picLocks noChangeAspect="1" noChangeArrowheads="1"/>
          </p:cNvPicPr>
          <p:nvPr/>
        </p:nvPicPr>
        <p:blipFill>
          <a:blip r:embed="rId2"/>
          <a:srcRect/>
          <a:stretch>
            <a:fillRect/>
          </a:stretch>
        </p:blipFill>
        <p:spPr bwMode="auto">
          <a:xfrm>
            <a:off x="609600" y="381000"/>
            <a:ext cx="1524000" cy="995363"/>
          </a:xfrm>
          <a:prstGeom prst="rect">
            <a:avLst/>
          </a:prstGeom>
          <a:noFill/>
          <a:ln w="9525">
            <a:noFill/>
            <a:miter lim="800000"/>
            <a:headEnd/>
            <a:tailEnd/>
          </a:ln>
        </p:spPr>
      </p:pic>
      <p:sp>
        <p:nvSpPr>
          <p:cNvPr id="10" name="Slide Number Placeholder 9"/>
          <p:cNvSpPr>
            <a:spLocks noGrp="1"/>
          </p:cNvSpPr>
          <p:nvPr>
            <p:ph type="sldNum" sz="quarter" idx="12"/>
          </p:nvPr>
        </p:nvSpPr>
        <p:spPr/>
        <p:txBody>
          <a:bodyPr/>
          <a:lstStyle/>
          <a:p>
            <a:pPr>
              <a:defRPr/>
            </a:pPr>
            <a:fld id="{2828FF68-2216-415E-9660-B30BB067B551}" type="slidenum">
              <a:rPr lang="en-US" altLang="en-US" smtClean="0"/>
              <a:pPr>
                <a:defRPr/>
              </a:pPr>
              <a:t>1</a:t>
            </a:fld>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68" decel="100000"/>
                                        <p:tgtEl>
                                          <p:spTgt spid="2"/>
                                        </p:tgtEl>
                                      </p:cBhvr>
                                    </p:animEffect>
                                    <p:animScale>
                                      <p:cBhvr>
                                        <p:cTn id="8" dur="768" decel="100000"/>
                                        <p:tgtEl>
                                          <p:spTgt spid="2"/>
                                        </p:tgtEl>
                                      </p:cBhvr>
                                      <p:from x="10000" y="10000"/>
                                      <p:to x="200000" y="450000"/>
                                    </p:animScale>
                                    <p:animScale>
                                      <p:cBhvr>
                                        <p:cTn id="9" dur="1230" accel="100000" fill="hold">
                                          <p:stCondLst>
                                            <p:cond delay="768"/>
                                          </p:stCondLst>
                                        </p:cTn>
                                        <p:tgtEl>
                                          <p:spTgt spid="2"/>
                                        </p:tgtEl>
                                      </p:cBhvr>
                                      <p:from x="200000" y="450000"/>
                                      <p:to x="100000" y="100000"/>
                                    </p:animScale>
                                    <p:set>
                                      <p:cBhvr>
                                        <p:cTn id="10" dur="768" fill="hold"/>
                                        <p:tgtEl>
                                          <p:spTgt spid="2"/>
                                        </p:tgtEl>
                                        <p:attrNameLst>
                                          <p:attrName>ppt_x</p:attrName>
                                        </p:attrNameLst>
                                      </p:cBhvr>
                                      <p:to>
                                        <p:strVal val="(0.5)"/>
                                      </p:to>
                                    </p:set>
                                    <p:anim from="(0.5)" to="(#ppt_x)" calcmode="lin" valueType="num">
                                      <p:cBhvr>
                                        <p:cTn id="11" dur="1230" accel="100000" fill="hold">
                                          <p:stCondLst>
                                            <p:cond delay="768"/>
                                          </p:stCondLst>
                                        </p:cTn>
                                        <p:tgtEl>
                                          <p:spTgt spid="2"/>
                                        </p:tgtEl>
                                        <p:attrNameLst>
                                          <p:attrName>ppt_x</p:attrName>
                                        </p:attrNameLst>
                                      </p:cBhvr>
                                    </p:anim>
                                    <p:set>
                                      <p:cBhvr>
                                        <p:cTn id="12" dur="768" fill="hold"/>
                                        <p:tgtEl>
                                          <p:spTgt spid="2"/>
                                        </p:tgtEl>
                                        <p:attrNameLst>
                                          <p:attrName>ppt_y</p:attrName>
                                        </p:attrNameLst>
                                      </p:cBhvr>
                                      <p:to>
                                        <p:strVal val="(#ppt_y+0.4)"/>
                                      </p:to>
                                    </p:set>
                                    <p:anim from="(#ppt_y+0.4)" to="(#ppt_y)" calcmode="lin" valueType="num">
                                      <p:cBhvr>
                                        <p:cTn id="13" dur="1230" accel="100000" fill="hold">
                                          <p:stCondLst>
                                            <p:cond delay="768"/>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305800" cy="1143000"/>
          </a:xfrm>
        </p:spPr>
        <p:style>
          <a:lnRef idx="2">
            <a:schemeClr val="dk1"/>
          </a:lnRef>
          <a:fillRef idx="1">
            <a:schemeClr val="lt1"/>
          </a:fillRef>
          <a:effectRef idx="0">
            <a:schemeClr val="dk1"/>
          </a:effectRef>
          <a:fontRef idx="minor">
            <a:schemeClr val="dk1"/>
          </a:fontRef>
        </p:style>
        <p:txBody>
          <a:bodyPr/>
          <a:lstStyle/>
          <a:p>
            <a:pPr algn="ctr"/>
            <a:r>
              <a:rPr lang="en-US" b="1" dirty="0">
                <a:solidFill>
                  <a:srgbClr val="002060"/>
                </a:solidFill>
                <a:latin typeface="Times New Roman" pitchFamily="18" charset="0"/>
                <a:cs typeface="Times New Roman" pitchFamily="18" charset="0"/>
              </a:rPr>
              <a:t>History of Entrepreneur</a:t>
            </a:r>
          </a:p>
        </p:txBody>
      </p:sp>
      <p:sp>
        <p:nvSpPr>
          <p:cNvPr id="5" name="Content Placeholder 4"/>
          <p:cNvSpPr>
            <a:spLocks noGrp="1"/>
          </p:cNvSpPr>
          <p:nvPr>
            <p:ph idx="1"/>
          </p:nvPr>
        </p:nvSpPr>
        <p:spPr>
          <a:xfrm>
            <a:off x="457201" y="1443835"/>
            <a:ext cx="8305800" cy="5185566"/>
          </a:xfrm>
        </p:spPr>
        <p:style>
          <a:lnRef idx="2">
            <a:schemeClr val="dk1"/>
          </a:lnRef>
          <a:fillRef idx="1">
            <a:schemeClr val="lt1"/>
          </a:fillRef>
          <a:effectRef idx="0">
            <a:schemeClr val="dk1"/>
          </a:effectRef>
          <a:fontRef idx="minor">
            <a:schemeClr val="dk1"/>
          </a:fontRef>
        </p:style>
        <p:txBody>
          <a:bodyPr>
            <a:normAutofit lnSpcReduction="10000"/>
          </a:bodyPr>
          <a:lstStyle/>
          <a:p>
            <a:pPr lvl="1">
              <a:buFont typeface="Wingdings" pitchFamily="2" charset="2"/>
              <a:buChar char="v"/>
            </a:pPr>
            <a:r>
              <a:rPr lang="en-US" b="1" dirty="0">
                <a:solidFill>
                  <a:schemeClr val="tx1"/>
                </a:solidFill>
                <a:latin typeface="Times New Roman" pitchFamily="18" charset="0"/>
                <a:cs typeface="Times New Roman" pitchFamily="18" charset="0"/>
              </a:rPr>
              <a:t>Earliest </a:t>
            </a:r>
            <a:r>
              <a:rPr lang="en-US" b="1" dirty="0" smtClean="0">
                <a:solidFill>
                  <a:schemeClr val="tx1"/>
                </a:solidFill>
                <a:latin typeface="Times New Roman" pitchFamily="18" charset="0"/>
                <a:cs typeface="Times New Roman" pitchFamily="18" charset="0"/>
              </a:rPr>
              <a:t>Period:</a:t>
            </a:r>
          </a:p>
          <a:p>
            <a:pPr lvl="2" algn="just">
              <a:buFont typeface="Wingdings" pitchFamily="2" charset="2"/>
              <a:buChar char="ü"/>
            </a:pPr>
            <a:r>
              <a:rPr lang="en-US" sz="3000" dirty="0">
                <a:solidFill>
                  <a:schemeClr val="tx1"/>
                </a:solidFill>
                <a:latin typeface="Times New Roman" pitchFamily="18" charset="0"/>
                <a:cs typeface="Times New Roman" pitchFamily="18" charset="0"/>
              </a:rPr>
              <a:t>An entrepreneur was viewed as the one, who attempt to </a:t>
            </a:r>
            <a:r>
              <a:rPr lang="en-US" sz="3000" dirty="0">
                <a:solidFill>
                  <a:srgbClr val="FF0000"/>
                </a:solidFill>
                <a:latin typeface="Times New Roman" pitchFamily="18" charset="0"/>
                <a:cs typeface="Times New Roman" pitchFamily="18" charset="0"/>
              </a:rPr>
              <a:t>establish trade routes </a:t>
            </a:r>
            <a:r>
              <a:rPr lang="en-US" sz="3000" dirty="0">
                <a:solidFill>
                  <a:schemeClr val="tx1"/>
                </a:solidFill>
                <a:latin typeface="Times New Roman" pitchFamily="18" charset="0"/>
                <a:cs typeface="Times New Roman" pitchFamily="18" charset="0"/>
              </a:rPr>
              <a:t>and signed contracts with many persons to sell his good.</a:t>
            </a:r>
          </a:p>
          <a:p>
            <a:pPr lvl="1">
              <a:buFont typeface="Wingdings" pitchFamily="2" charset="2"/>
              <a:buChar char="v"/>
            </a:pPr>
            <a:r>
              <a:rPr lang="en-US" b="1" dirty="0">
                <a:solidFill>
                  <a:schemeClr val="tx1"/>
                </a:solidFill>
                <a:latin typeface="Times New Roman" pitchFamily="18" charset="0"/>
                <a:cs typeface="Times New Roman" pitchFamily="18" charset="0"/>
              </a:rPr>
              <a:t>Middle </a:t>
            </a:r>
            <a:r>
              <a:rPr lang="en-US" b="1" dirty="0" smtClean="0">
                <a:solidFill>
                  <a:schemeClr val="tx1"/>
                </a:solidFill>
                <a:latin typeface="Times New Roman" pitchFamily="18" charset="0"/>
                <a:cs typeface="Times New Roman" pitchFamily="18" charset="0"/>
              </a:rPr>
              <a:t>Ages:</a:t>
            </a:r>
          </a:p>
          <a:p>
            <a:pPr lvl="2" algn="just">
              <a:buFont typeface="Wingdings" pitchFamily="2" charset="2"/>
              <a:buChar char="ü"/>
            </a:pPr>
            <a:r>
              <a:rPr lang="en-US" sz="2800" dirty="0">
                <a:solidFill>
                  <a:schemeClr val="tx1"/>
                </a:solidFill>
                <a:latin typeface="Times New Roman" pitchFamily="18" charset="0"/>
                <a:cs typeface="Times New Roman" pitchFamily="18" charset="0"/>
              </a:rPr>
              <a:t>Entrepreneur used to describe both as an actor and a person who </a:t>
            </a:r>
            <a:r>
              <a:rPr lang="en-US" sz="2800" dirty="0">
                <a:solidFill>
                  <a:srgbClr val="0000FF"/>
                </a:solidFill>
                <a:latin typeface="Times New Roman" pitchFamily="18" charset="0"/>
                <a:cs typeface="Times New Roman" pitchFamily="18" charset="0"/>
              </a:rPr>
              <a:t>managed large production </a:t>
            </a:r>
            <a:r>
              <a:rPr lang="en-US" sz="2800" dirty="0" smtClean="0">
                <a:solidFill>
                  <a:srgbClr val="0000FF"/>
                </a:solidFill>
                <a:latin typeface="Times New Roman" pitchFamily="18" charset="0"/>
                <a:cs typeface="Times New Roman" pitchFamily="18" charset="0"/>
              </a:rPr>
              <a:t>projects.</a:t>
            </a:r>
          </a:p>
          <a:p>
            <a:pPr lvl="2" algn="just">
              <a:buFont typeface="Wingdings" pitchFamily="2" charset="2"/>
              <a:buChar char="ü"/>
            </a:pPr>
            <a:r>
              <a:rPr lang="en-US" sz="2800" dirty="0" smtClean="0">
                <a:solidFill>
                  <a:schemeClr val="tx1"/>
                </a:solidFill>
                <a:latin typeface="Times New Roman" pitchFamily="18" charset="0"/>
                <a:cs typeface="Times New Roman" pitchFamily="18" charset="0"/>
              </a:rPr>
              <a:t>Individuals </a:t>
            </a:r>
            <a:r>
              <a:rPr lang="en-US" sz="2800" dirty="0">
                <a:solidFill>
                  <a:srgbClr val="FF0000"/>
                </a:solidFill>
                <a:latin typeface="Times New Roman" pitchFamily="18" charset="0"/>
                <a:cs typeface="Times New Roman" pitchFamily="18" charset="0"/>
              </a:rPr>
              <a:t>did not take any risks b/c all the resources used to provided by the government </a:t>
            </a:r>
            <a:r>
              <a:rPr lang="en-US" sz="2800" dirty="0">
                <a:solidFill>
                  <a:schemeClr val="tx1"/>
                </a:solidFill>
                <a:latin typeface="Times New Roman" pitchFamily="18" charset="0"/>
                <a:cs typeface="Times New Roman" pitchFamily="18" charset="0"/>
              </a:rPr>
              <a:t>of the country, all an entrepreneur should do is to manage it.</a:t>
            </a:r>
          </a:p>
          <a:p>
            <a:pPr marL="0" indent="0">
              <a:buNone/>
            </a:pPr>
            <a:endParaRPr lang="en-US" dirty="0" smtClean="0">
              <a:solidFill>
                <a:schemeClr val="tx1"/>
              </a:solidFill>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3D8889B5-05E4-42EE-8D1A-0D9B04855A1C}" type="slidenum">
              <a:rPr lang="en-US" smtClean="0"/>
              <a:pPr/>
              <a:t>10</a:t>
            </a:fld>
            <a:endParaRPr lang="en-US"/>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b="1" dirty="0" smtClean="0"/>
              <a:t>17</a:t>
            </a:r>
            <a:r>
              <a:rPr lang="en-US" b="1" baseline="30000" dirty="0" smtClean="0"/>
              <a:t>th</a:t>
            </a:r>
            <a:r>
              <a:rPr lang="en-US" b="1" dirty="0" smtClean="0"/>
              <a:t> Century</a:t>
            </a:r>
            <a:endParaRPr lang="en-US" b="1" dirty="0"/>
          </a:p>
        </p:txBody>
      </p:sp>
      <p:sp>
        <p:nvSpPr>
          <p:cNvPr id="8" name="Content Placeholder 7"/>
          <p:cNvSpPr>
            <a:spLocks noGrp="1"/>
          </p:cNvSpPr>
          <p:nvPr>
            <p:ph idx="1"/>
          </p:nvPr>
        </p:nvSpPr>
        <p:spPr>
          <a:xfrm>
            <a:off x="457200" y="1371600"/>
            <a:ext cx="8229600" cy="4754563"/>
          </a:xfrm>
        </p:spPr>
        <p:txBody>
          <a:bodyPr>
            <a:normAutofit fontScale="92500"/>
          </a:bodyPr>
          <a:lstStyle/>
          <a:p>
            <a:pPr algn="just">
              <a:buFont typeface="Wingdings" pitchFamily="2" charset="2"/>
              <a:buChar char="§"/>
            </a:pPr>
            <a:r>
              <a:rPr lang="en-US" dirty="0" smtClean="0">
                <a:latin typeface="Bodoni MT" pitchFamily="18" charset="0"/>
              </a:rPr>
              <a:t>An entrepreneur was a person who entered in to a </a:t>
            </a:r>
            <a:r>
              <a:rPr lang="en-US" dirty="0" smtClean="0">
                <a:solidFill>
                  <a:srgbClr val="FF0000"/>
                </a:solidFill>
                <a:latin typeface="Bodoni MT" pitchFamily="18" charset="0"/>
              </a:rPr>
              <a:t>contract with the government to perform a service</a:t>
            </a:r>
            <a:r>
              <a:rPr lang="en-US" dirty="0" smtClean="0">
                <a:latin typeface="Bodoni MT" pitchFamily="18" charset="0"/>
              </a:rPr>
              <a:t> or to supply stipulated products.</a:t>
            </a:r>
          </a:p>
          <a:p>
            <a:pPr algn="just">
              <a:buFont typeface="Wingdings" pitchFamily="2" charset="2"/>
              <a:buChar char="§"/>
            </a:pPr>
            <a:endParaRPr lang="en-US" dirty="0" smtClean="0">
              <a:latin typeface="Bodoni MT" pitchFamily="18" charset="0"/>
            </a:endParaRPr>
          </a:p>
          <a:p>
            <a:pPr algn="just">
              <a:buFont typeface="Wingdings" pitchFamily="2" charset="2"/>
              <a:buChar char="§"/>
            </a:pPr>
            <a:r>
              <a:rPr lang="en-US" dirty="0" smtClean="0">
                <a:latin typeface="Bodoni MT" pitchFamily="18" charset="0"/>
              </a:rPr>
              <a:t>The connection of the risk with entrepreneurship developed in the 17th C.</a:t>
            </a:r>
          </a:p>
          <a:p>
            <a:pPr algn="just">
              <a:buFont typeface="Wingdings" pitchFamily="2" charset="2"/>
              <a:buChar char="§"/>
            </a:pPr>
            <a:endParaRPr lang="en-US" dirty="0" smtClean="0">
              <a:latin typeface="Bodoni MT" pitchFamily="18" charset="0"/>
              <a:cs typeface="Times New Roman" pitchFamily="18" charset="0"/>
            </a:endParaRPr>
          </a:p>
          <a:p>
            <a:pPr algn="just">
              <a:buFont typeface="Wingdings" pitchFamily="2" charset="2"/>
              <a:buChar char="§"/>
            </a:pPr>
            <a:r>
              <a:rPr lang="en-US" dirty="0" smtClean="0">
                <a:latin typeface="Bodoni MT" pitchFamily="18" charset="0"/>
                <a:cs typeface="Times New Roman" pitchFamily="18" charset="0"/>
              </a:rPr>
              <a:t>Entrepreneur as a risk taker, “ buy at certain price and sell at uncertain price”</a:t>
            </a:r>
          </a:p>
          <a:p>
            <a:endParaRPr lang="en-US" dirty="0"/>
          </a:p>
        </p:txBody>
      </p:sp>
      <p:sp>
        <p:nvSpPr>
          <p:cNvPr id="2" name="Slide Number Placeholder 1"/>
          <p:cNvSpPr>
            <a:spLocks noGrp="1"/>
          </p:cNvSpPr>
          <p:nvPr>
            <p:ph type="sldNum" sz="quarter" idx="12"/>
          </p:nvPr>
        </p:nvSpPr>
        <p:spPr/>
        <p:txBody>
          <a:bodyPr/>
          <a:lstStyle/>
          <a:p>
            <a:fld id="{3D8889B5-05E4-42EE-8D1A-0D9B04855A1C}" type="slidenum">
              <a:rPr lang="en-US" smtClean="0"/>
              <a:pPr/>
              <a:t>11</a:t>
            </a:fld>
            <a:endParaRPr lang="en-US"/>
          </a:p>
        </p:txBody>
      </p:sp>
    </p:spTree>
    <p:extLst>
      <p:ext uri="{BB962C8B-B14F-4D97-AF65-F5344CB8AC3E}">
        <p14:creationId xmlns:p14="http://schemas.microsoft.com/office/powerpoint/2010/main" val="4170783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274638"/>
            <a:ext cx="8229600" cy="715962"/>
          </a:xfrm>
        </p:spPr>
        <p:txBody>
          <a:bodyPr>
            <a:normAutofit fontScale="90000"/>
          </a:bodyPr>
          <a:lstStyle/>
          <a:p>
            <a:pPr algn="l"/>
            <a:r>
              <a:rPr lang="en-US" b="1" dirty="0" smtClean="0">
                <a:ln w="3175" cmpd="sng">
                  <a:noFill/>
                </a:ln>
                <a:latin typeface="Times New Roman" panose="02020603050405020304" pitchFamily="18" charset="0"/>
                <a:cs typeface="Times New Roman" panose="02020603050405020304" pitchFamily="18" charset="0"/>
              </a:rPr>
              <a:t/>
            </a:r>
            <a:br>
              <a:rPr lang="en-US" b="1" dirty="0" smtClean="0">
                <a:ln w="3175" cmpd="sng">
                  <a:noFill/>
                </a:ln>
                <a:latin typeface="Times New Roman" panose="02020603050405020304" pitchFamily="18" charset="0"/>
                <a:cs typeface="Times New Roman" panose="02020603050405020304" pitchFamily="18" charset="0"/>
              </a:rPr>
            </a:br>
            <a:r>
              <a:rPr lang="en-US" b="1" dirty="0" smtClean="0">
                <a:ln w="3175" cmpd="sng">
                  <a:noFill/>
                </a:ln>
                <a:latin typeface="Times New Roman" panose="02020603050405020304" pitchFamily="18" charset="0"/>
                <a:cs typeface="Times New Roman" panose="02020603050405020304" pitchFamily="18" charset="0"/>
              </a:rPr>
              <a:t>18</a:t>
            </a:r>
            <a:r>
              <a:rPr lang="en-US" b="1" baseline="30000" dirty="0" smtClean="0">
                <a:ln w="3175" cmpd="sng">
                  <a:noFill/>
                </a:ln>
                <a:latin typeface="Times New Roman" panose="02020603050405020304" pitchFamily="18" charset="0"/>
                <a:cs typeface="Times New Roman" panose="02020603050405020304" pitchFamily="18" charset="0"/>
              </a:rPr>
              <a:t>th</a:t>
            </a:r>
            <a:r>
              <a:rPr lang="en-US" b="1" dirty="0" smtClean="0">
                <a:ln w="3175" cmpd="sng">
                  <a:noFill/>
                </a:ln>
                <a:latin typeface="Times New Roman" panose="02020603050405020304" pitchFamily="18" charset="0"/>
                <a:cs typeface="Times New Roman" panose="02020603050405020304" pitchFamily="18" charset="0"/>
              </a:rPr>
              <a:t> Century</a:t>
            </a:r>
            <a:r>
              <a:rPr lang="en-US" b="1" dirty="0" smtClean="0"/>
              <a:t/>
            </a:r>
            <a:br>
              <a:rPr lang="en-US" b="1" dirty="0" smtClean="0"/>
            </a:br>
            <a:endParaRPr lang="en-US" b="1" dirty="0"/>
          </a:p>
        </p:txBody>
      </p:sp>
      <p:sp>
        <p:nvSpPr>
          <p:cNvPr id="11" name="Content Placeholder 10"/>
          <p:cNvSpPr>
            <a:spLocks noGrp="1"/>
          </p:cNvSpPr>
          <p:nvPr>
            <p:ph idx="1"/>
          </p:nvPr>
        </p:nvSpPr>
        <p:spPr>
          <a:xfrm>
            <a:off x="457200" y="1219200"/>
            <a:ext cx="8229600" cy="4906963"/>
          </a:xfrm>
        </p:spPr>
        <p:txBody>
          <a:bodyPr>
            <a:normAutofit fontScale="92500"/>
          </a:bodyPr>
          <a:lstStyle/>
          <a:p>
            <a:pPr algn="just"/>
            <a:r>
              <a:rPr lang="en-US" dirty="0" smtClean="0"/>
              <a:t>In the 18th century, the person with capital was differentiated from the one who needed capital.</a:t>
            </a:r>
          </a:p>
          <a:p>
            <a:pPr algn="just"/>
            <a:endParaRPr lang="en-US" dirty="0" smtClean="0"/>
          </a:p>
          <a:p>
            <a:pPr algn="just"/>
            <a:r>
              <a:rPr lang="en-US" dirty="0" smtClean="0"/>
              <a:t>The </a:t>
            </a:r>
            <a:r>
              <a:rPr lang="en-US" b="1" dirty="0" smtClean="0">
                <a:solidFill>
                  <a:srgbClr val="0000FF"/>
                </a:solidFill>
              </a:rPr>
              <a:t>entrepreneur was </a:t>
            </a:r>
            <a:r>
              <a:rPr lang="en-US" dirty="0" smtClean="0"/>
              <a:t>distinguished from the </a:t>
            </a:r>
            <a:r>
              <a:rPr lang="en-US" b="1" dirty="0" smtClean="0">
                <a:solidFill>
                  <a:srgbClr val="FF0000"/>
                </a:solidFill>
              </a:rPr>
              <a:t>capital provider</a:t>
            </a:r>
            <a:r>
              <a:rPr lang="en-US" dirty="0" smtClean="0">
                <a:solidFill>
                  <a:srgbClr val="FF0000"/>
                </a:solidFill>
              </a:rPr>
              <a:t>.</a:t>
            </a:r>
          </a:p>
          <a:p>
            <a:pPr algn="just"/>
            <a:endParaRPr lang="en-US" dirty="0" smtClean="0"/>
          </a:p>
          <a:p>
            <a:pPr algn="just"/>
            <a:r>
              <a:rPr lang="en-US" dirty="0" smtClean="0"/>
              <a:t>Thomas Edison, the inventor of many inventions. He was a capital user (</a:t>
            </a:r>
            <a:r>
              <a:rPr lang="en-US" b="1" dirty="0" smtClean="0">
                <a:solidFill>
                  <a:srgbClr val="0000FF"/>
                </a:solidFill>
              </a:rPr>
              <a:t>an entrepreneur</a:t>
            </a:r>
            <a:r>
              <a:rPr lang="en-US" dirty="0" smtClean="0"/>
              <a:t>), not capital a provider (</a:t>
            </a:r>
            <a:r>
              <a:rPr lang="en-US" b="1" dirty="0" smtClean="0">
                <a:solidFill>
                  <a:srgbClr val="FF0000"/>
                </a:solidFill>
              </a:rPr>
              <a:t>a venture capitalist).</a:t>
            </a:r>
          </a:p>
          <a:p>
            <a:endParaRPr lang="en-US" dirty="0"/>
          </a:p>
        </p:txBody>
      </p:sp>
      <p:sp>
        <p:nvSpPr>
          <p:cNvPr id="9" name="Slide Number Placeholder 8"/>
          <p:cNvSpPr>
            <a:spLocks noGrp="1"/>
          </p:cNvSpPr>
          <p:nvPr>
            <p:ph type="sldNum" sz="quarter" idx="12"/>
          </p:nvPr>
        </p:nvSpPr>
        <p:spPr/>
        <p:txBody>
          <a:bodyPr/>
          <a:lstStyle/>
          <a:p>
            <a:fld id="{3D8889B5-05E4-42EE-8D1A-0D9B04855A1C}"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1"/>
            <a:ext cx="8229600" cy="916230"/>
          </a:xfrm>
        </p:spPr>
        <p:txBody>
          <a:bodyPr/>
          <a:lstStyle/>
          <a:p>
            <a:pPr algn="ctr"/>
            <a:r>
              <a:rPr lang="en-US" b="1" dirty="0">
                <a:latin typeface="Times New Roman" pitchFamily="18" charset="0"/>
                <a:cs typeface="Times New Roman" pitchFamily="18" charset="0"/>
              </a:rPr>
              <a:t>19th </a:t>
            </a:r>
            <a:r>
              <a:rPr lang="en-US" b="1" dirty="0" smtClean="0">
                <a:latin typeface="Times New Roman" pitchFamily="18" charset="0"/>
                <a:cs typeface="Times New Roman" pitchFamily="18" charset="0"/>
              </a:rPr>
              <a:t>Centuries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143555" y="985720"/>
            <a:ext cx="8856890" cy="5497379"/>
          </a:xfrm>
        </p:spPr>
        <p:txBody>
          <a:bodyPr>
            <a:normAutofit/>
          </a:bodyPr>
          <a:lstStyle/>
          <a:p>
            <a:pPr lvl="1" algn="just">
              <a:buFont typeface="Wingdings" pitchFamily="2" charset="2"/>
              <a:buChar char="ü"/>
            </a:pPr>
            <a:r>
              <a:rPr lang="en-US" sz="3200" dirty="0">
                <a:latin typeface="Times New Roman" pitchFamily="18" charset="0"/>
                <a:cs typeface="Times New Roman" pitchFamily="18" charset="0"/>
              </a:rPr>
              <a:t>In the late 19th and early 20th centuries, entrepreneurs were frequently not distinguished from managers and were viewed mostly from an </a:t>
            </a:r>
            <a:r>
              <a:rPr lang="en-US" sz="3200" dirty="0">
                <a:solidFill>
                  <a:srgbClr val="FF0000"/>
                </a:solidFill>
                <a:latin typeface="Times New Roman" pitchFamily="18" charset="0"/>
                <a:cs typeface="Times New Roman" pitchFamily="18" charset="0"/>
              </a:rPr>
              <a:t>economic perspective</a:t>
            </a:r>
            <a:r>
              <a:rPr lang="en-US" sz="3200" dirty="0" smtClean="0">
                <a:latin typeface="Times New Roman" pitchFamily="18" charset="0"/>
                <a:cs typeface="Times New Roman" pitchFamily="18" charset="0"/>
              </a:rPr>
              <a:t>.</a:t>
            </a:r>
          </a:p>
          <a:p>
            <a:pPr lvl="1" algn="just">
              <a:buFont typeface="Wingdings" pitchFamily="2" charset="2"/>
              <a:buChar char="ü"/>
            </a:pPr>
            <a:endParaRPr lang="en-US" sz="3200" dirty="0">
              <a:latin typeface="Times New Roman" pitchFamily="18" charset="0"/>
              <a:cs typeface="Times New Roman" pitchFamily="18" charset="0"/>
            </a:endParaRPr>
          </a:p>
          <a:p>
            <a:pPr lvl="1" algn="just">
              <a:buFont typeface="Wingdings" pitchFamily="2" charset="2"/>
              <a:buChar char="ü"/>
            </a:pPr>
            <a:r>
              <a:rPr lang="en-US" sz="3200" dirty="0">
                <a:latin typeface="Times New Roman" pitchFamily="18" charset="0"/>
                <a:cs typeface="Times New Roman" pitchFamily="18" charset="0"/>
              </a:rPr>
              <a:t>The entrepreneur organizes and manages an </a:t>
            </a:r>
            <a:r>
              <a:rPr lang="en-US" sz="3200" b="1" dirty="0">
                <a:solidFill>
                  <a:srgbClr val="9933FF"/>
                </a:solidFill>
                <a:latin typeface="Times New Roman" pitchFamily="18" charset="0"/>
                <a:cs typeface="Times New Roman" pitchFamily="18" charset="0"/>
              </a:rPr>
              <a:t>enterprises for personal gain.</a:t>
            </a:r>
          </a:p>
          <a:p>
            <a:pPr algn="just"/>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D8889B5-05E4-42EE-8D1A-0D9B04855A1C}" type="slidenum">
              <a:rPr lang="en-US" smtClean="0"/>
              <a:pPr/>
              <a:t>13</a:t>
            </a:fld>
            <a:endParaRPr lang="en-US"/>
          </a:p>
        </p:txBody>
      </p:sp>
    </p:spTree>
    <p:extLst>
      <p:ext uri="{BB962C8B-B14F-4D97-AF65-F5344CB8AC3E}">
        <p14:creationId xmlns:p14="http://schemas.microsoft.com/office/powerpoint/2010/main" val="5500431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1"/>
            <a:ext cx="8229600" cy="916230"/>
          </a:xfrm>
        </p:spPr>
        <p:txBody>
          <a:bodyPr/>
          <a:lstStyle/>
          <a:p>
            <a:pPr algn="ctr"/>
            <a:r>
              <a:rPr lang="en-US" b="1" dirty="0" smtClean="0">
                <a:latin typeface="Times New Roman" pitchFamily="18" charset="0"/>
                <a:cs typeface="Times New Roman" pitchFamily="18" charset="0"/>
              </a:rPr>
              <a:t>20th </a:t>
            </a:r>
            <a:r>
              <a:rPr lang="en-US" b="1" dirty="0">
                <a:latin typeface="Times New Roman" pitchFamily="18" charset="0"/>
                <a:cs typeface="Times New Roman" pitchFamily="18" charset="0"/>
              </a:rPr>
              <a:t>century</a:t>
            </a:r>
          </a:p>
        </p:txBody>
      </p:sp>
      <p:sp>
        <p:nvSpPr>
          <p:cNvPr id="3" name="Content Placeholder 2"/>
          <p:cNvSpPr>
            <a:spLocks noGrp="1"/>
          </p:cNvSpPr>
          <p:nvPr>
            <p:ph idx="1"/>
          </p:nvPr>
        </p:nvSpPr>
        <p:spPr>
          <a:xfrm>
            <a:off x="143555" y="833015"/>
            <a:ext cx="8856889" cy="5140443"/>
          </a:xfrm>
        </p:spPr>
        <p:txBody>
          <a:bodyPr>
            <a:normAutofit/>
          </a:bodyPr>
          <a:lstStyle/>
          <a:p>
            <a:pPr lvl="1" algn="just">
              <a:buNone/>
            </a:pPr>
            <a:endParaRPr lang="en-US" sz="3600" dirty="0" smtClean="0">
              <a:latin typeface="Times New Roman" pitchFamily="18" charset="0"/>
              <a:cs typeface="Times New Roman" pitchFamily="18" charset="0"/>
            </a:endParaRPr>
          </a:p>
          <a:p>
            <a:pPr lvl="1" algn="just">
              <a:buFont typeface="Wingdings" pitchFamily="2" charset="2"/>
              <a:buChar char="ü"/>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function of the entrepreneurs is to </a:t>
            </a:r>
            <a:r>
              <a:rPr lang="en-US" sz="3600" dirty="0">
                <a:solidFill>
                  <a:srgbClr val="FF0000"/>
                </a:solidFill>
                <a:latin typeface="Times New Roman" pitchFamily="18" charset="0"/>
                <a:cs typeface="Times New Roman" pitchFamily="18" charset="0"/>
              </a:rPr>
              <a:t>recreate or revolutionize </a:t>
            </a:r>
            <a:r>
              <a:rPr lang="en-US" sz="3600" dirty="0">
                <a:latin typeface="Times New Roman" pitchFamily="18" charset="0"/>
                <a:cs typeface="Times New Roman" pitchFamily="18" charset="0"/>
              </a:rPr>
              <a:t>the pattern of production by introducing an </a:t>
            </a:r>
            <a:r>
              <a:rPr lang="en-US" sz="3600" dirty="0" smtClean="0">
                <a:latin typeface="Times New Roman" pitchFamily="18" charset="0"/>
                <a:cs typeface="Times New Roman" pitchFamily="18" charset="0"/>
              </a:rPr>
              <a:t>invention.</a:t>
            </a:r>
          </a:p>
          <a:p>
            <a:pPr lvl="1" algn="just">
              <a:buNone/>
            </a:pPr>
            <a:endParaRPr lang="en-US" sz="3600" dirty="0" smtClean="0">
              <a:latin typeface="Times New Roman" pitchFamily="18" charset="0"/>
              <a:cs typeface="Times New Roman" pitchFamily="18" charset="0"/>
            </a:endParaRPr>
          </a:p>
          <a:p>
            <a:pPr lvl="1" algn="just">
              <a:buFont typeface="Wingdings" pitchFamily="2" charset="2"/>
              <a:buChar char="ü"/>
            </a:pPr>
            <a:r>
              <a:rPr lang="en-US" sz="3600" dirty="0" smtClean="0">
                <a:latin typeface="Times New Roman" pitchFamily="18" charset="0"/>
                <a:cs typeface="Times New Roman" pitchFamily="18" charset="0"/>
              </a:rPr>
              <a:t>Innovation</a:t>
            </a:r>
            <a:r>
              <a:rPr lang="en-US" sz="3600" dirty="0">
                <a:latin typeface="Times New Roman" pitchFamily="18" charset="0"/>
                <a:cs typeface="Times New Roman" pitchFamily="18" charset="0"/>
              </a:rPr>
              <a:t>, the act of introducing some new ideas, is one of the most difficult tasks for the </a:t>
            </a:r>
            <a:r>
              <a:rPr lang="en-US" sz="3600" dirty="0" smtClean="0">
                <a:latin typeface="Times New Roman" pitchFamily="18" charset="0"/>
                <a:cs typeface="Times New Roman" pitchFamily="18" charset="0"/>
              </a:rPr>
              <a:t>entrepreneur.</a:t>
            </a:r>
          </a:p>
          <a:p>
            <a:pPr lvl="1" algn="just">
              <a:buFont typeface="Wingdings" pitchFamily="2" charset="2"/>
              <a:buChar char="ü"/>
            </a:pPr>
            <a:endParaRPr lang="en-US" sz="3600"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D8889B5-05E4-42EE-8D1A-0D9B04855A1C}" type="slidenum">
              <a:rPr lang="en-US" smtClean="0"/>
              <a:pPr/>
              <a:t>14</a:t>
            </a:fld>
            <a:endParaRPr lang="en-US"/>
          </a:p>
        </p:txBody>
      </p:sp>
    </p:spTree>
    <p:extLst>
      <p:ext uri="{BB962C8B-B14F-4D97-AF65-F5344CB8AC3E}">
        <p14:creationId xmlns:p14="http://schemas.microsoft.com/office/powerpoint/2010/main" val="7179437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srcRect/>
          <a:stretch>
            <a:fillRect/>
          </a:stretch>
        </p:blipFill>
        <p:spPr bwMode="auto">
          <a:xfrm>
            <a:off x="3124200" y="3124200"/>
            <a:ext cx="3135313" cy="2971800"/>
          </a:xfrm>
          <a:prstGeom prst="rect">
            <a:avLst/>
          </a:prstGeom>
          <a:noFill/>
          <a:ln w="9525">
            <a:noFill/>
            <a:miter lim="800000"/>
            <a:headEnd/>
            <a:tailEnd/>
          </a:ln>
        </p:spPr>
      </p:pic>
      <p:sp>
        <p:nvSpPr>
          <p:cNvPr id="5" name="Rectangle 4"/>
          <p:cNvSpPr/>
          <p:nvPr/>
        </p:nvSpPr>
        <p:spPr>
          <a:xfrm>
            <a:off x="533400" y="304800"/>
            <a:ext cx="8153400" cy="2819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rot="21086391">
            <a:off x="919163" y="858838"/>
            <a:ext cx="7543800" cy="1384300"/>
          </a:xfrm>
          <a:prstGeom prst="rect">
            <a:avLst/>
          </a:prstGeom>
          <a:solidFill>
            <a:schemeClr val="tx2">
              <a:lumMod val="75000"/>
            </a:schemeClr>
          </a:solidFill>
        </p:spPr>
        <p:txBody>
          <a:bodyPr>
            <a:spAutoFit/>
          </a:bodyPr>
          <a:lstStyle/>
          <a:p>
            <a:pPr>
              <a:defRPr/>
            </a:pPr>
            <a:r>
              <a:rPr lang="en-US" sz="2800" dirty="0">
                <a:solidFill>
                  <a:schemeClr val="bg1"/>
                </a:solidFill>
                <a:latin typeface="Times New Roman" pitchFamily="18" charset="0"/>
                <a:cs typeface="Times New Roman" pitchFamily="18" charset="0"/>
              </a:rPr>
              <a:t>What common terms did you understand while defining entrepreneurship and entrepreneurs in ways?</a:t>
            </a:r>
          </a:p>
        </p:txBody>
      </p:sp>
      <p:sp>
        <p:nvSpPr>
          <p:cNvPr id="9" name="Slide Number Placeholder 8"/>
          <p:cNvSpPr>
            <a:spLocks noGrp="1"/>
          </p:cNvSpPr>
          <p:nvPr>
            <p:ph type="sldNum" sz="quarter" idx="12"/>
          </p:nvPr>
        </p:nvSpPr>
        <p:spPr/>
        <p:txBody>
          <a:bodyPr/>
          <a:lstStyle/>
          <a:p>
            <a:pPr>
              <a:defRPr/>
            </a:pPr>
            <a:fld id="{A5B5D4C8-23C7-4708-BDD4-AF848786DC52}" type="slidenum">
              <a:rPr lang="en-US" altLang="en-US" smtClean="0"/>
              <a:pPr>
                <a:defRPr/>
              </a:pPr>
              <a:t>15</a:t>
            </a:fld>
            <a:endParaRPr lang="en-US" alt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r>
              <a:rPr lang="en-US"/>
              <a:t>1-</a:t>
            </a:r>
            <a:fld id="{B81D0281-B99F-4295-9A20-811FBBCCD193}" type="slidenum">
              <a:rPr lang="en-US"/>
              <a:pPr>
                <a:defRPr/>
              </a:pPr>
              <a:t>16</a:t>
            </a:fld>
            <a:endParaRPr lang="en-US"/>
          </a:p>
        </p:txBody>
      </p:sp>
      <p:sp>
        <p:nvSpPr>
          <p:cNvPr id="46083" name="Rectangle 2"/>
          <p:cNvSpPr>
            <a:spLocks noGrp="1" noChangeArrowheads="1"/>
          </p:cNvSpPr>
          <p:nvPr>
            <p:ph type="title"/>
          </p:nvPr>
        </p:nvSpPr>
        <p:spPr>
          <a:xfrm>
            <a:off x="457200" y="152400"/>
            <a:ext cx="8229600" cy="1143000"/>
          </a:xfrm>
        </p:spPr>
        <p:txBody>
          <a:bodyPr>
            <a:normAutofit fontScale="90000"/>
          </a:bodyPr>
          <a:lstStyle/>
          <a:p>
            <a:pPr eaLnBrk="1" hangingPunct="1"/>
            <a:r>
              <a:rPr lang="en-US" sz="3600" b="1" dirty="0" smtClean="0">
                <a:latin typeface="Times New Roman" pitchFamily="18" charset="0"/>
              </a:rPr>
              <a:t>Economic Impact of Entrepreneurial Firms</a:t>
            </a:r>
          </a:p>
        </p:txBody>
      </p:sp>
      <p:sp>
        <p:nvSpPr>
          <p:cNvPr id="46084" name="Rectangle 3"/>
          <p:cNvSpPr>
            <a:spLocks noGrp="1" noChangeArrowheads="1"/>
          </p:cNvSpPr>
          <p:nvPr>
            <p:ph type="body" idx="1"/>
          </p:nvPr>
        </p:nvSpPr>
        <p:spPr>
          <a:xfrm>
            <a:off x="457200" y="1524000"/>
            <a:ext cx="8229600" cy="4525963"/>
          </a:xfrm>
        </p:spPr>
        <p:txBody>
          <a:bodyPr/>
          <a:lstStyle/>
          <a:p>
            <a:pPr eaLnBrk="1" hangingPunct="1"/>
            <a:r>
              <a:rPr lang="en-US" sz="2800" b="1" dirty="0" smtClean="0">
                <a:latin typeface="Times New Roman" pitchFamily="18" charset="0"/>
              </a:rPr>
              <a:t>Innovation</a:t>
            </a:r>
          </a:p>
          <a:p>
            <a:pPr lvl="1" eaLnBrk="1" hangingPunct="1"/>
            <a:r>
              <a:rPr lang="en-US" sz="2400" dirty="0" smtClean="0">
                <a:latin typeface="Times New Roman" pitchFamily="18" charset="0"/>
              </a:rPr>
              <a:t>Is the process of creating something new, which is central to the entrepreneurial process.</a:t>
            </a:r>
          </a:p>
          <a:p>
            <a:pPr lvl="1" eaLnBrk="1" hangingPunct="1"/>
            <a:r>
              <a:rPr lang="en-US" sz="2400" dirty="0" smtClean="0">
                <a:latin typeface="Times New Roman" pitchFamily="18" charset="0"/>
              </a:rPr>
              <a:t>Small firms are twice as innovative per employee as large firms. </a:t>
            </a:r>
          </a:p>
          <a:p>
            <a:pPr eaLnBrk="1" hangingPunct="1"/>
            <a:r>
              <a:rPr lang="en-US" sz="2800" b="1" dirty="0" smtClean="0">
                <a:latin typeface="Times New Roman" pitchFamily="18" charset="0"/>
              </a:rPr>
              <a:t>Job Creation</a:t>
            </a:r>
          </a:p>
          <a:p>
            <a:pPr lvl="1" eaLnBrk="1" hangingPunct="1"/>
            <a:r>
              <a:rPr lang="en-US" sz="2400" dirty="0" smtClean="0">
                <a:latin typeface="Times New Roman" pitchFamily="18" charset="0"/>
              </a:rPr>
              <a:t>In the past two decades, economic activity has moved in the direction of smaller entrepreneurial firms, which may be due to their unique ability to innovate and focus on specialized tasks.</a:t>
            </a:r>
          </a:p>
        </p:txBody>
      </p:sp>
      <p:sp>
        <p:nvSpPr>
          <p:cNvPr id="46085" name="Line 4"/>
          <p:cNvSpPr>
            <a:spLocks noChangeShapeType="1"/>
          </p:cNvSpPr>
          <p:nvPr/>
        </p:nvSpPr>
        <p:spPr bwMode="auto">
          <a:xfrm>
            <a:off x="0" y="1219200"/>
            <a:ext cx="9144000" cy="0"/>
          </a:xfrm>
          <a:prstGeom prst="line">
            <a:avLst/>
          </a:prstGeom>
          <a:noFill/>
          <a:ln w="38100">
            <a:solidFill>
              <a:srgbClr val="9933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r>
              <a:rPr lang="en-US"/>
              <a:t>1-</a:t>
            </a:r>
            <a:fld id="{3CC9D7B0-5316-413C-82E3-56C50B59EEDC}" type="slidenum">
              <a:rPr lang="en-US"/>
              <a:pPr>
                <a:defRPr/>
              </a:pPr>
              <a:t>17</a:t>
            </a:fld>
            <a:endParaRPr lang="en-US"/>
          </a:p>
        </p:txBody>
      </p:sp>
      <p:sp>
        <p:nvSpPr>
          <p:cNvPr id="47107" name="Rectangle 2"/>
          <p:cNvSpPr>
            <a:spLocks noGrp="1" noChangeArrowheads="1"/>
          </p:cNvSpPr>
          <p:nvPr>
            <p:ph type="title"/>
          </p:nvPr>
        </p:nvSpPr>
        <p:spPr>
          <a:xfrm>
            <a:off x="457200" y="152400"/>
            <a:ext cx="8229600" cy="1143000"/>
          </a:xfrm>
        </p:spPr>
        <p:txBody>
          <a:bodyPr>
            <a:normAutofit fontScale="90000"/>
          </a:bodyPr>
          <a:lstStyle/>
          <a:p>
            <a:pPr eaLnBrk="1" hangingPunct="1"/>
            <a:r>
              <a:rPr lang="en-US" sz="3600" b="1" dirty="0" smtClean="0">
                <a:latin typeface="Times New Roman" pitchFamily="18" charset="0"/>
              </a:rPr>
              <a:t>Entrepreneurial Firms’ Impact on Society and Larger Firms</a:t>
            </a:r>
          </a:p>
        </p:txBody>
      </p:sp>
      <p:sp>
        <p:nvSpPr>
          <p:cNvPr id="47108" name="Rectangle 3"/>
          <p:cNvSpPr>
            <a:spLocks noGrp="1" noChangeArrowheads="1"/>
          </p:cNvSpPr>
          <p:nvPr>
            <p:ph type="body" idx="1"/>
          </p:nvPr>
        </p:nvSpPr>
        <p:spPr/>
        <p:txBody>
          <a:bodyPr/>
          <a:lstStyle/>
          <a:p>
            <a:pPr eaLnBrk="1" hangingPunct="1"/>
            <a:r>
              <a:rPr lang="en-US" sz="2800" b="1" dirty="0" smtClean="0">
                <a:latin typeface="Times New Roman" pitchFamily="18" charset="0"/>
              </a:rPr>
              <a:t>Impact on Society</a:t>
            </a:r>
          </a:p>
          <a:p>
            <a:pPr lvl="1" eaLnBrk="1" hangingPunct="1"/>
            <a:r>
              <a:rPr lang="en-US" sz="2400" dirty="0" smtClean="0">
                <a:latin typeface="Times New Roman" pitchFamily="18" charset="0"/>
              </a:rPr>
              <a:t>The innovations of entrepreneurial firms have a dramatic impact on society.</a:t>
            </a:r>
          </a:p>
          <a:p>
            <a:pPr lvl="1" eaLnBrk="1" hangingPunct="1"/>
            <a:r>
              <a:rPr lang="en-US" sz="2400" dirty="0" smtClean="0">
                <a:latin typeface="Times New Roman" pitchFamily="18" charset="0"/>
              </a:rPr>
              <a:t>Think of all the new products and services that make our lives easier, enhance our productivity at work, improve our health, and entertain us in new ways.</a:t>
            </a:r>
          </a:p>
          <a:p>
            <a:pPr eaLnBrk="1" hangingPunct="1"/>
            <a:r>
              <a:rPr lang="en-US" sz="2800" b="1" dirty="0" smtClean="0">
                <a:latin typeface="Times New Roman" pitchFamily="18" charset="0"/>
              </a:rPr>
              <a:t>Impact on Larger Firms</a:t>
            </a:r>
          </a:p>
          <a:p>
            <a:pPr lvl="1" eaLnBrk="1" hangingPunct="1"/>
            <a:r>
              <a:rPr lang="en-US" sz="2400" dirty="0" smtClean="0">
                <a:latin typeface="Times New Roman" pitchFamily="18" charset="0"/>
              </a:rPr>
              <a:t>Many entrepreneurial firms have built their entire business models around producing products and services that help larger firms become more efficient and effective.</a:t>
            </a:r>
          </a:p>
        </p:txBody>
      </p:sp>
      <p:sp>
        <p:nvSpPr>
          <p:cNvPr id="47109" name="Line 4"/>
          <p:cNvSpPr>
            <a:spLocks noChangeShapeType="1"/>
          </p:cNvSpPr>
          <p:nvPr/>
        </p:nvSpPr>
        <p:spPr bwMode="auto">
          <a:xfrm>
            <a:off x="0" y="1371600"/>
            <a:ext cx="9144000" cy="0"/>
          </a:xfrm>
          <a:prstGeom prst="line">
            <a:avLst/>
          </a:prstGeom>
          <a:noFill/>
          <a:ln w="38100">
            <a:solidFill>
              <a:srgbClr val="9933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r>
              <a:rPr lang="en-US"/>
              <a:t>1-</a:t>
            </a:r>
            <a:fld id="{E235F468-8CC3-4521-9C05-E4DFC7DCA564}" type="slidenum">
              <a:rPr lang="en-US"/>
              <a:pPr>
                <a:defRPr/>
              </a:pPr>
              <a:t>18</a:t>
            </a:fld>
            <a:endParaRPr lang="en-US"/>
          </a:p>
        </p:txBody>
      </p:sp>
      <p:sp>
        <p:nvSpPr>
          <p:cNvPr id="48131" name="Rectangle 2"/>
          <p:cNvSpPr>
            <a:spLocks noGrp="1" noChangeArrowheads="1"/>
          </p:cNvSpPr>
          <p:nvPr>
            <p:ph type="title"/>
          </p:nvPr>
        </p:nvSpPr>
        <p:spPr>
          <a:xfrm>
            <a:off x="457200" y="152400"/>
            <a:ext cx="8229600" cy="1143000"/>
          </a:xfrm>
        </p:spPr>
        <p:txBody>
          <a:bodyPr/>
          <a:lstStyle/>
          <a:p>
            <a:pPr eaLnBrk="1" hangingPunct="1"/>
            <a:r>
              <a:rPr lang="en-US" sz="3600" b="1" dirty="0" smtClean="0">
                <a:latin typeface="Times New Roman" pitchFamily="18" charset="0"/>
              </a:rPr>
              <a:t>The Entrepreneurial Process</a:t>
            </a:r>
          </a:p>
        </p:txBody>
      </p:sp>
      <p:sp>
        <p:nvSpPr>
          <p:cNvPr id="48132" name="Line 3"/>
          <p:cNvSpPr>
            <a:spLocks noChangeShapeType="1"/>
          </p:cNvSpPr>
          <p:nvPr/>
        </p:nvSpPr>
        <p:spPr bwMode="auto">
          <a:xfrm>
            <a:off x="0" y="1371600"/>
            <a:ext cx="9144000" cy="0"/>
          </a:xfrm>
          <a:prstGeom prst="line">
            <a:avLst/>
          </a:prstGeom>
          <a:noFill/>
          <a:ln w="38100">
            <a:solidFill>
              <a:srgbClr val="993300"/>
            </a:solidFill>
            <a:round/>
            <a:headEnd/>
            <a:tailEnd/>
          </a:ln>
        </p:spPr>
        <p:txBody>
          <a:bodyPr/>
          <a:lstStyle/>
          <a:p>
            <a:endParaRPr lang="en-US"/>
          </a:p>
        </p:txBody>
      </p:sp>
      <p:sp>
        <p:nvSpPr>
          <p:cNvPr id="48133" name="Text Box 4"/>
          <p:cNvSpPr txBox="1">
            <a:spLocks noChangeArrowheads="1"/>
          </p:cNvSpPr>
          <p:nvPr/>
        </p:nvSpPr>
        <p:spPr bwMode="auto">
          <a:xfrm>
            <a:off x="228600" y="1752600"/>
            <a:ext cx="8229600" cy="4524315"/>
          </a:xfrm>
          <a:prstGeom prst="rect">
            <a:avLst/>
          </a:prstGeom>
          <a:noFill/>
          <a:ln w="9525">
            <a:noFill/>
            <a:miter lim="800000"/>
            <a:headEnd/>
            <a:tailEnd/>
          </a:ln>
        </p:spPr>
        <p:txBody>
          <a:bodyPr wrap="square">
            <a:spAutoFit/>
          </a:bodyPr>
          <a:lstStyle/>
          <a:p>
            <a:pPr>
              <a:lnSpc>
                <a:spcPct val="200000"/>
              </a:lnSpc>
              <a:spcBef>
                <a:spcPct val="50000"/>
              </a:spcBef>
            </a:pPr>
            <a:r>
              <a:rPr lang="en-US" sz="2400" b="1" dirty="0">
                <a:latin typeface="Berlin Sans FB" pitchFamily="34" charset="0"/>
              </a:rPr>
              <a:t>The Entrepreneurial Process Consists of Four Steps</a:t>
            </a:r>
          </a:p>
          <a:p>
            <a:pPr lvl="1">
              <a:lnSpc>
                <a:spcPct val="200000"/>
              </a:lnSpc>
              <a:spcBef>
                <a:spcPct val="50000"/>
              </a:spcBef>
            </a:pPr>
            <a:r>
              <a:rPr lang="en-US" sz="2400" dirty="0">
                <a:latin typeface="Berlin Sans FB" pitchFamily="34" charset="0"/>
              </a:rPr>
              <a:t>   </a:t>
            </a:r>
            <a:r>
              <a:rPr lang="en-US" sz="2400" dirty="0">
                <a:latin typeface="Times New Roman" pitchFamily="18" charset="0"/>
                <a:cs typeface="Times New Roman" pitchFamily="18" charset="0"/>
              </a:rPr>
              <a:t>Step 1: Deciding to become an entrepreneur.</a:t>
            </a:r>
          </a:p>
          <a:p>
            <a:pPr lvl="1">
              <a:lnSpc>
                <a:spcPct val="200000"/>
              </a:lnSpc>
              <a:spcBef>
                <a:spcPct val="50000"/>
              </a:spcBef>
            </a:pPr>
            <a:r>
              <a:rPr lang="en-US" sz="2400" dirty="0">
                <a:latin typeface="Times New Roman" pitchFamily="18" charset="0"/>
                <a:cs typeface="Times New Roman" pitchFamily="18" charset="0"/>
              </a:rPr>
              <a:t>   Step 2: Developing successful business ideas.</a:t>
            </a:r>
          </a:p>
          <a:p>
            <a:pPr lvl="1">
              <a:lnSpc>
                <a:spcPct val="200000"/>
              </a:lnSpc>
              <a:spcBef>
                <a:spcPct val="50000"/>
              </a:spcBef>
            </a:pPr>
            <a:r>
              <a:rPr lang="en-US" sz="2400" dirty="0">
                <a:latin typeface="Times New Roman" pitchFamily="18" charset="0"/>
                <a:cs typeface="Times New Roman" pitchFamily="18" charset="0"/>
              </a:rPr>
              <a:t>   Step 3: Moving from an idea to an entrepreneurial firm.</a:t>
            </a:r>
          </a:p>
          <a:p>
            <a:pPr lvl="1">
              <a:lnSpc>
                <a:spcPct val="200000"/>
              </a:lnSpc>
              <a:spcBef>
                <a:spcPct val="50000"/>
              </a:spcBef>
            </a:pPr>
            <a:r>
              <a:rPr lang="en-US" sz="2400" dirty="0">
                <a:latin typeface="Times New Roman" pitchFamily="18" charset="0"/>
                <a:cs typeface="Times New Roman" pitchFamily="18" charset="0"/>
              </a:rPr>
              <a:t>   Step 4: Managing and growing the entrepreneurial firm.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1"/>
            <a:ext cx="8229600" cy="916230"/>
          </a:xfrm>
        </p:spPr>
        <p:txBody>
          <a:bodyPr>
            <a:normAutofit fontScale="90000"/>
          </a:bodyPr>
          <a:lstStyle/>
          <a:p>
            <a:pPr algn="ctr"/>
            <a:r>
              <a:rPr lang="en-US" b="1" dirty="0">
                <a:latin typeface="Times New Roman" pitchFamily="18" charset="0"/>
                <a:cs typeface="Times New Roman" pitchFamily="18" charset="0"/>
              </a:rPr>
              <a:t>Qualities of successful entrepreneur</a:t>
            </a:r>
          </a:p>
        </p:txBody>
      </p:sp>
      <p:sp>
        <p:nvSpPr>
          <p:cNvPr id="3" name="Content Placeholder 2"/>
          <p:cNvSpPr>
            <a:spLocks noGrp="1"/>
          </p:cNvSpPr>
          <p:nvPr>
            <p:ph idx="1"/>
          </p:nvPr>
        </p:nvSpPr>
        <p:spPr>
          <a:xfrm>
            <a:off x="143556" y="1138425"/>
            <a:ext cx="6871724" cy="4835033"/>
          </a:xfrm>
        </p:spPr>
        <p:txBody>
          <a:bodyPr>
            <a:normAutofit lnSpcReduction="10000"/>
          </a:bodyPr>
          <a:lstStyle/>
          <a:p>
            <a:pPr algn="just"/>
            <a:r>
              <a:rPr lang="en-US" b="1" dirty="0">
                <a:solidFill>
                  <a:srgbClr val="7030A0"/>
                </a:solidFill>
                <a:latin typeface="Times New Roman" pitchFamily="18" charset="0"/>
                <a:cs typeface="Times New Roman" pitchFamily="18" charset="0"/>
              </a:rPr>
              <a:t>Need for Achievement</a:t>
            </a:r>
            <a:r>
              <a:rPr lang="en-US" b="1" dirty="0" smtClean="0">
                <a:solidFill>
                  <a:srgbClr val="7030A0"/>
                </a:solidFill>
                <a:latin typeface="Times New Roman" pitchFamily="18" charset="0"/>
                <a:cs typeface="Times New Roman" pitchFamily="18" charset="0"/>
              </a:rPr>
              <a:t>: </a:t>
            </a:r>
            <a:r>
              <a:rPr lang="en-US" dirty="0" smtClean="0">
                <a:latin typeface="Times New Roman" pitchFamily="18" charset="0"/>
                <a:cs typeface="Times New Roman" pitchFamily="18" charset="0"/>
              </a:rPr>
              <a:t>individuals </a:t>
            </a:r>
            <a:r>
              <a:rPr lang="en-US" dirty="0">
                <a:latin typeface="Times New Roman" pitchFamily="18" charset="0"/>
                <a:cs typeface="Times New Roman" pitchFamily="18" charset="0"/>
              </a:rPr>
              <a:t>with a high need for achievement, i.e. a desire to succeed, where success is measured against a personal standard of excellence.</a:t>
            </a:r>
          </a:p>
          <a:p>
            <a:pPr algn="just"/>
            <a:r>
              <a:rPr lang="en-US" b="1" dirty="0">
                <a:solidFill>
                  <a:srgbClr val="7030A0"/>
                </a:solidFill>
                <a:latin typeface="Times New Roman" pitchFamily="18" charset="0"/>
                <a:cs typeface="Times New Roman" pitchFamily="18" charset="0"/>
              </a:rPr>
              <a:t>Willingness to take risk:</a:t>
            </a:r>
            <a:r>
              <a:rPr lang="en-US" dirty="0">
                <a:latin typeface="Times New Roman" pitchFamily="18" charset="0"/>
                <a:cs typeface="Times New Roman" pitchFamily="18" charset="0"/>
              </a:rPr>
              <a:t> The risks that the entrepreneur takes in starting and or operating their own business are varied. </a:t>
            </a:r>
            <a:r>
              <a:rPr lang="en-US" dirty="0" smtClean="0">
                <a:latin typeface="Times New Roman" pitchFamily="18" charset="0"/>
                <a:cs typeface="Times New Roman" pitchFamily="18" charset="0"/>
              </a:rPr>
              <a:t>Most entrepreneurs </a:t>
            </a:r>
            <a:r>
              <a:rPr lang="en-US" dirty="0">
                <a:latin typeface="Times New Roman" pitchFamily="18" charset="0"/>
                <a:cs typeface="Times New Roman" pitchFamily="18" charset="0"/>
              </a:rPr>
              <a:t>are calculated risk takers. </a:t>
            </a:r>
          </a:p>
        </p:txBody>
      </p:sp>
      <p:pic>
        <p:nvPicPr>
          <p:cNvPr id="4"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7984" y="680310"/>
            <a:ext cx="1976015" cy="22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bd06988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4267200"/>
            <a:ext cx="17526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fld id="{3D8889B5-05E4-42EE-8D1A-0D9B04855A1C}" type="slidenum">
              <a:rPr lang="en-US" smtClean="0"/>
              <a:pPr/>
              <a:t>19</a:t>
            </a:fld>
            <a:endParaRPr lang="en-US"/>
          </a:p>
        </p:txBody>
      </p:sp>
    </p:spTree>
    <p:extLst>
      <p:ext uri="{BB962C8B-B14F-4D97-AF65-F5344CB8AC3E}">
        <p14:creationId xmlns:p14="http://schemas.microsoft.com/office/powerpoint/2010/main" val="4011182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Berlin Sans FB" pitchFamily="34" charset="0"/>
              </a:rPr>
              <a:t>Chapter one </a:t>
            </a:r>
            <a:endParaRPr lang="en-US" b="1" dirty="0">
              <a:latin typeface="Berlin Sans FB" pitchFamily="34" charset="0"/>
            </a:endParaRPr>
          </a:p>
        </p:txBody>
      </p:sp>
      <p:sp>
        <p:nvSpPr>
          <p:cNvPr id="3" name="Content Placeholder 2"/>
          <p:cNvSpPr>
            <a:spLocks noGrp="1"/>
          </p:cNvSpPr>
          <p:nvPr>
            <p:ph idx="1"/>
          </p:nvPr>
        </p:nvSpPr>
        <p:spPr/>
        <p:txBody>
          <a:bodyPr/>
          <a:lstStyle/>
          <a:p>
            <a:pPr algn="ctr">
              <a:buNone/>
            </a:pPr>
            <a:r>
              <a:rPr lang="en-US" sz="4000" b="1" dirty="0" smtClean="0">
                <a:latin typeface="Berlin Sans FB" pitchFamily="34" charset="0"/>
              </a:rPr>
              <a:t>Introduction </a:t>
            </a:r>
          </a:p>
          <a:p>
            <a:pPr marL="0" indent="0">
              <a:buFontTx/>
              <a:buNone/>
            </a:pPr>
            <a:r>
              <a:rPr lang="en-US" dirty="0" smtClean="0">
                <a:latin typeface="Berlin Sans FB" pitchFamily="34" charset="0"/>
              </a:rPr>
              <a:t>There are four basic factors of production:</a:t>
            </a:r>
          </a:p>
          <a:p>
            <a:pPr marL="914400" lvl="1" indent="-514350">
              <a:buFont typeface="+mj-lt"/>
              <a:buAutoNum type="arabicPeriod"/>
            </a:pPr>
            <a:r>
              <a:rPr lang="en-US" dirty="0" smtClean="0">
                <a:latin typeface="Berlin Sans FB" pitchFamily="34" charset="0"/>
              </a:rPr>
              <a:t>Land</a:t>
            </a:r>
          </a:p>
          <a:p>
            <a:pPr marL="914400" lvl="1" indent="-514350">
              <a:buFont typeface="+mj-lt"/>
              <a:buAutoNum type="arabicPeriod"/>
            </a:pPr>
            <a:r>
              <a:rPr lang="en-US" dirty="0" smtClean="0">
                <a:latin typeface="Berlin Sans FB" pitchFamily="34" charset="0"/>
              </a:rPr>
              <a:t>Labor</a:t>
            </a:r>
          </a:p>
          <a:p>
            <a:pPr marL="914400" lvl="1" indent="-514350">
              <a:buFont typeface="+mj-lt"/>
              <a:buAutoNum type="arabicPeriod"/>
            </a:pPr>
            <a:r>
              <a:rPr lang="en-US" dirty="0" smtClean="0">
                <a:latin typeface="Berlin Sans FB" pitchFamily="34" charset="0"/>
              </a:rPr>
              <a:t>Entrepreneurship</a:t>
            </a:r>
          </a:p>
          <a:p>
            <a:pPr marL="914400" lvl="1" indent="-514350">
              <a:buFont typeface="+mj-lt"/>
              <a:buAutoNum type="arabicPeriod"/>
            </a:pPr>
            <a:r>
              <a:rPr lang="en-US" dirty="0" smtClean="0">
                <a:latin typeface="Berlin Sans FB" pitchFamily="34" charset="0"/>
              </a:rPr>
              <a:t>Capital</a:t>
            </a:r>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56" y="69490"/>
            <a:ext cx="7024430" cy="6719019"/>
          </a:xfrm>
        </p:spPr>
        <p:txBody>
          <a:bodyPr/>
          <a:lstStyle/>
          <a:p>
            <a:pPr algn="just"/>
            <a:r>
              <a:rPr lang="en-US" b="1" dirty="0">
                <a:solidFill>
                  <a:srgbClr val="7030A0"/>
                </a:solidFill>
                <a:latin typeface="Times New Roman" pitchFamily="18" charset="0"/>
                <a:cs typeface="Times New Roman" pitchFamily="18" charset="0"/>
              </a:rPr>
              <a:t>Self-Confidence</a:t>
            </a:r>
            <a:r>
              <a:rPr lang="en-US" dirty="0">
                <a:latin typeface="Times New Roman" pitchFamily="18" charset="0"/>
                <a:cs typeface="Times New Roman" pitchFamily="18" charset="0"/>
              </a:rPr>
              <a:t>: Individuals who possess self-confidence feel they can </a:t>
            </a:r>
            <a:r>
              <a:rPr lang="en-US" dirty="0" smtClean="0">
                <a:latin typeface="Times New Roman" pitchFamily="18" charset="0"/>
                <a:cs typeface="Times New Roman" pitchFamily="18" charset="0"/>
              </a:rPr>
              <a:t>meet the </a:t>
            </a:r>
            <a:r>
              <a:rPr lang="en-US" dirty="0">
                <a:latin typeface="Times New Roman" pitchFamily="18" charset="0"/>
                <a:cs typeface="Times New Roman" pitchFamily="18" charset="0"/>
              </a:rPr>
              <a:t>challenges that confront them. They see the problem in launching a new venture but </a:t>
            </a:r>
            <a:r>
              <a:rPr lang="en-US" dirty="0" smtClean="0">
                <a:latin typeface="Times New Roman" pitchFamily="18" charset="0"/>
                <a:cs typeface="Times New Roman" pitchFamily="18" charset="0"/>
              </a:rPr>
              <a:t>believe </a:t>
            </a:r>
            <a:r>
              <a:rPr lang="en-US" dirty="0">
                <a:latin typeface="Times New Roman" pitchFamily="18" charset="0"/>
                <a:cs typeface="Times New Roman" pitchFamily="18" charset="0"/>
              </a:rPr>
              <a:t>in their own ability to overcome these </a:t>
            </a:r>
            <a:r>
              <a:rPr lang="en-US" dirty="0" smtClean="0">
                <a:latin typeface="Times New Roman" pitchFamily="18" charset="0"/>
                <a:cs typeface="Times New Roman" pitchFamily="18" charset="0"/>
              </a:rPr>
              <a:t>problems</a:t>
            </a:r>
            <a:r>
              <a:rPr lang="en-US" dirty="0">
                <a:latin typeface="Times New Roman" pitchFamily="18" charset="0"/>
                <a:cs typeface="Times New Roman" pitchFamily="18" charset="0"/>
              </a:rPr>
              <a:t>. </a:t>
            </a:r>
          </a:p>
          <a:p>
            <a:pPr algn="just"/>
            <a:r>
              <a:rPr lang="en-US" b="1" dirty="0">
                <a:solidFill>
                  <a:srgbClr val="7030A0"/>
                </a:solidFill>
                <a:latin typeface="Times New Roman" pitchFamily="18" charset="0"/>
                <a:cs typeface="Times New Roman" pitchFamily="18" charset="0"/>
              </a:rPr>
              <a:t>Innovation and </a:t>
            </a:r>
            <a:r>
              <a:rPr lang="en-US" b="1" dirty="0" smtClean="0">
                <a:solidFill>
                  <a:srgbClr val="7030A0"/>
                </a:solidFill>
                <a:latin typeface="Times New Roman" pitchFamily="18" charset="0"/>
                <a:cs typeface="Times New Roman" pitchFamily="18" charset="0"/>
              </a:rPr>
              <a:t>creativity</a:t>
            </a:r>
            <a:r>
              <a:rPr lang="en-US" dirty="0" smtClean="0">
                <a:latin typeface="Times New Roman" pitchFamily="18" charset="0"/>
                <a:cs typeface="Times New Roman" pitchFamily="18" charset="0"/>
              </a:rPr>
              <a:t>: Creativity </a:t>
            </a:r>
            <a:r>
              <a:rPr lang="en-US" dirty="0">
                <a:latin typeface="Times New Roman" pitchFamily="18" charset="0"/>
                <a:cs typeface="Times New Roman" pitchFamily="18" charset="0"/>
              </a:rPr>
              <a:t>is related to the generation of ideas which are new and unique. Conversely, Innovation is related to introduce something better into the market.</a:t>
            </a:r>
          </a:p>
        </p:txBody>
      </p:sp>
      <p:pic>
        <p:nvPicPr>
          <p:cNvPr id="4" name="Picture 4" descr="bd0535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73760"/>
            <a:ext cx="1904999" cy="2439010"/>
          </a:xfrm>
          <a:prstGeom prst="rect">
            <a:avLst/>
          </a:prstGeom>
          <a:solidFill>
            <a:srgbClr val="CC00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3D8889B5-05E4-42EE-8D1A-0D9B04855A1C}" type="slidenum">
              <a:rPr lang="en-US" smtClean="0"/>
              <a:pPr/>
              <a:t>20</a:t>
            </a:fld>
            <a:endParaRPr lang="en-US"/>
          </a:p>
        </p:txBody>
      </p:sp>
    </p:spTree>
    <p:extLst>
      <p:ext uri="{BB962C8B-B14F-4D97-AF65-F5344CB8AC3E}">
        <p14:creationId xmlns:p14="http://schemas.microsoft.com/office/powerpoint/2010/main" val="4723662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55" y="69490"/>
            <a:ext cx="8543245" cy="6719019"/>
          </a:xfrm>
        </p:spPr>
        <p:txBody>
          <a:bodyPr/>
          <a:lstStyle/>
          <a:p>
            <a:pPr algn="just"/>
            <a:r>
              <a:rPr lang="en-US" b="1" dirty="0">
                <a:solidFill>
                  <a:srgbClr val="7030A0"/>
                </a:solidFill>
                <a:latin typeface="Times New Roman" pitchFamily="18" charset="0"/>
                <a:cs typeface="Times New Roman" pitchFamily="18" charset="0"/>
              </a:rPr>
              <a:t>Total commitment: </a:t>
            </a:r>
            <a:r>
              <a:rPr lang="en-US" dirty="0">
                <a:latin typeface="Times New Roman" pitchFamily="18" charset="0"/>
                <a:cs typeface="Times New Roman" pitchFamily="18" charset="0"/>
              </a:rPr>
              <a:t>Hard work, energy, and single mindedness are 	essential elements in the entrepreneurial 	profile, Such as running </a:t>
            </a:r>
            <a:r>
              <a:rPr lang="en-US" dirty="0" smtClean="0">
                <a:latin typeface="Times New Roman" pitchFamily="18" charset="0"/>
                <a:cs typeface="Times New Roman" pitchFamily="18" charset="0"/>
              </a:rPr>
              <a:t>your own </a:t>
            </a:r>
            <a:r>
              <a:rPr lang="en-US" dirty="0">
                <a:latin typeface="Times New Roman" pitchFamily="18" charset="0"/>
                <a:cs typeface="Times New Roman" pitchFamily="18" charset="0"/>
              </a:rPr>
              <a:t>business in a </a:t>
            </a:r>
            <a:r>
              <a:rPr lang="en-US" dirty="0" smtClean="0">
                <a:latin typeface="Times New Roman" pitchFamily="18" charset="0"/>
                <a:cs typeface="Times New Roman" pitchFamily="18" charset="0"/>
              </a:rPr>
              <a:t>24-hours- a-day</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7-days-a-week commitment</a:t>
            </a:r>
            <a:r>
              <a:rPr lang="en-US" dirty="0">
                <a:latin typeface="Times New Roman" pitchFamily="18" charset="0"/>
                <a:cs typeface="Times New Roman" pitchFamily="18" charset="0"/>
              </a:rPr>
              <a:t>.</a:t>
            </a:r>
          </a:p>
          <a:p>
            <a:pPr algn="just"/>
            <a:r>
              <a:rPr lang="en-US" b="1" dirty="0">
                <a:solidFill>
                  <a:srgbClr val="7030A0"/>
                </a:solidFill>
                <a:latin typeface="Times New Roman" pitchFamily="18" charset="0"/>
                <a:cs typeface="Times New Roman" pitchFamily="18" charset="0"/>
              </a:rPr>
              <a:t>Effective time </a:t>
            </a:r>
            <a:r>
              <a:rPr lang="en-US" b="1" dirty="0" smtClean="0">
                <a:solidFill>
                  <a:srgbClr val="7030A0"/>
                </a:solidFill>
                <a:latin typeface="Times New Roman" pitchFamily="18" charset="0"/>
                <a:cs typeface="Times New Roman" pitchFamily="18" charset="0"/>
              </a:rPr>
              <a:t>management: </a:t>
            </a:r>
            <a:r>
              <a:rPr lang="en-US" dirty="0" smtClean="0">
                <a:latin typeface="Times New Roman" pitchFamily="18" charset="0"/>
                <a:cs typeface="Times New Roman" pitchFamily="18" charset="0"/>
              </a:rPr>
              <a:t>Establishing </a:t>
            </a:r>
            <a:r>
              <a:rPr lang="en-US" dirty="0">
                <a:latin typeface="Times New Roman" pitchFamily="18" charset="0"/>
                <a:cs typeface="Times New Roman" pitchFamily="18" charset="0"/>
              </a:rPr>
              <a:t>goals, determining deadlines, allocating time for each and every important activity are personality traits entrepreneurs are identified with.</a:t>
            </a:r>
          </a:p>
        </p:txBody>
      </p:sp>
      <p:sp>
        <p:nvSpPr>
          <p:cNvPr id="2" name="Slide Number Placeholder 1"/>
          <p:cNvSpPr>
            <a:spLocks noGrp="1"/>
          </p:cNvSpPr>
          <p:nvPr>
            <p:ph type="sldNum" sz="quarter" idx="12"/>
          </p:nvPr>
        </p:nvSpPr>
        <p:spPr/>
        <p:txBody>
          <a:bodyPr/>
          <a:lstStyle/>
          <a:p>
            <a:fld id="{3D8889B5-05E4-42EE-8D1A-0D9B04855A1C}" type="slidenum">
              <a:rPr lang="en-US" smtClean="0"/>
              <a:pPr/>
              <a:t>21</a:t>
            </a:fld>
            <a:endParaRPr lang="en-US"/>
          </a:p>
        </p:txBody>
      </p:sp>
    </p:spTree>
    <p:extLst>
      <p:ext uri="{BB962C8B-B14F-4D97-AF65-F5344CB8AC3E}">
        <p14:creationId xmlns:p14="http://schemas.microsoft.com/office/powerpoint/2010/main" val="34836415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55" y="69491"/>
            <a:ext cx="8543245" cy="6566314"/>
          </a:xfrm>
        </p:spPr>
        <p:txBody>
          <a:bodyPr/>
          <a:lstStyle/>
          <a:p>
            <a:pPr algn="just"/>
            <a:r>
              <a:rPr lang="en-US" b="1" dirty="0">
                <a:solidFill>
                  <a:srgbClr val="7030A0"/>
                </a:solidFill>
                <a:latin typeface="Times New Roman" pitchFamily="18" charset="0"/>
                <a:cs typeface="Times New Roman" pitchFamily="18" charset="0"/>
              </a:rPr>
              <a:t>An Ability of </a:t>
            </a:r>
            <a:r>
              <a:rPr lang="en-US" b="1" dirty="0">
                <a:solidFill>
                  <a:srgbClr val="7030A0"/>
                </a:solidFill>
                <a:latin typeface="Times New Roman" pitchFamily="18" charset="0"/>
                <a:cs typeface="Times New Roman" pitchFamily="18" charset="0"/>
                <a:hlinkClick r:id="rId2" action="ppaction://hlinkfile"/>
              </a:rPr>
              <a:t>leadership:</a:t>
            </a:r>
            <a:r>
              <a:rPr lang="en-US" b="1" dirty="0">
                <a:solidFill>
                  <a:srgbClr val="7030A0"/>
                </a:solidFill>
                <a:latin typeface="Times New Roman" pitchFamily="18" charset="0"/>
                <a:cs typeface="Times New Roman" pitchFamily="18" charset="0"/>
              </a:rPr>
              <a:t> </a:t>
            </a:r>
            <a:r>
              <a:rPr lang="en-US" dirty="0">
                <a:latin typeface="Times New Roman" pitchFamily="18" charset="0"/>
                <a:cs typeface="Times New Roman" pitchFamily="18" charset="0"/>
              </a:rPr>
              <a:t>Successful entrepreneurs are successful leaders, </a:t>
            </a:r>
            <a:r>
              <a:rPr lang="en-US" dirty="0" smtClean="0">
                <a:latin typeface="Times New Roman" pitchFamily="18" charset="0"/>
                <a:cs typeface="Times New Roman" pitchFamily="18" charset="0"/>
              </a:rPr>
              <a:t>they </a:t>
            </a:r>
            <a:r>
              <a:rPr lang="en-US" dirty="0">
                <a:latin typeface="Times New Roman" pitchFamily="18" charset="0"/>
                <a:cs typeface="Times New Roman" pitchFamily="18" charset="0"/>
              </a:rPr>
              <a:t>set goals for themselves and for others, and 	</a:t>
            </a:r>
            <a:r>
              <a:rPr lang="en-US" dirty="0">
                <a:solidFill>
                  <a:srgbClr val="FF0000"/>
                </a:solidFill>
                <a:latin typeface="Times New Roman" pitchFamily="18" charset="0"/>
                <a:cs typeface="Times New Roman" pitchFamily="18" charset="0"/>
              </a:rPr>
              <a:t>direct and guide others</a:t>
            </a:r>
            <a:r>
              <a:rPr lang="en-US" dirty="0">
                <a:latin typeface="Times New Roman" pitchFamily="18" charset="0"/>
                <a:cs typeface="Times New Roman" pitchFamily="18" charset="0"/>
              </a:rPr>
              <a:t> to accomplish goals.</a:t>
            </a:r>
          </a:p>
          <a:p>
            <a:pPr algn="just"/>
            <a:r>
              <a:rPr lang="en-US" b="1" dirty="0">
                <a:solidFill>
                  <a:srgbClr val="7030A0"/>
                </a:solidFill>
                <a:latin typeface="Times New Roman" pitchFamily="18" charset="0"/>
                <a:cs typeface="Times New Roman" pitchFamily="18" charset="0"/>
              </a:rPr>
              <a:t>An ability of decision </a:t>
            </a:r>
            <a:r>
              <a:rPr lang="en-US" b="1" dirty="0">
                <a:solidFill>
                  <a:srgbClr val="FF0000"/>
                </a:solidFill>
                <a:latin typeface="Times New Roman" pitchFamily="18" charset="0"/>
                <a:cs typeface="Times New Roman" pitchFamily="18" charset="0"/>
                <a:hlinkClick r:id="rId3" action="ppaction://hlinkfile"/>
              </a:rPr>
              <a:t>making</a:t>
            </a:r>
            <a:r>
              <a:rPr lang="en-US" b="1"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Successful </a:t>
            </a:r>
            <a:r>
              <a:rPr lang="en-US" dirty="0">
                <a:latin typeface="Times New Roman" pitchFamily="18" charset="0"/>
                <a:cs typeface="Times New Roman" pitchFamily="18" charset="0"/>
              </a:rPr>
              <a:t>entrepreneurs are creative decision 	makers. </a:t>
            </a:r>
            <a:r>
              <a:rPr lang="en-US" dirty="0">
                <a:solidFill>
                  <a:srgbClr val="FF0000"/>
                </a:solidFill>
                <a:latin typeface="Times New Roman" pitchFamily="18" charset="0"/>
                <a:cs typeface="Times New Roman" pitchFamily="18" charset="0"/>
              </a:rPr>
              <a:t>Looking matters from different angles, </a:t>
            </a:r>
            <a:r>
              <a:rPr lang="en-US" dirty="0">
                <a:latin typeface="Times New Roman" pitchFamily="18" charset="0"/>
                <a:cs typeface="Times New Roman" pitchFamily="18" charset="0"/>
              </a:rPr>
              <a:t>gathering </a:t>
            </a:r>
            <a:r>
              <a:rPr lang="en-US" dirty="0" smtClean="0">
                <a:latin typeface="Times New Roman" pitchFamily="18" charset="0"/>
                <a:cs typeface="Times New Roman" pitchFamily="18" charset="0"/>
              </a:rPr>
              <a:t>relevant </a:t>
            </a:r>
            <a:r>
              <a:rPr lang="en-US" dirty="0">
                <a:latin typeface="Times New Roman" pitchFamily="18" charset="0"/>
                <a:cs typeface="Times New Roman" pitchFamily="18" charset="0"/>
              </a:rPr>
              <a:t>information for decision making </a:t>
            </a:r>
          </a:p>
          <a:p>
            <a:pPr algn="just"/>
            <a:r>
              <a:rPr lang="en-US" b="1" dirty="0">
                <a:solidFill>
                  <a:srgbClr val="7030A0"/>
                </a:solidFill>
                <a:latin typeface="Times New Roman" pitchFamily="18" charset="0"/>
                <a:cs typeface="Times New Roman" pitchFamily="18" charset="0"/>
              </a:rPr>
              <a:t>Desire for Independency</a:t>
            </a:r>
            <a:r>
              <a:rPr lang="en-US" b="1" dirty="0" smtClean="0">
                <a:solidFill>
                  <a:srgbClr val="7030A0"/>
                </a:solidFill>
                <a:latin typeface="Times New Roman" pitchFamily="18" charset="0"/>
                <a:cs typeface="Times New Roman" pitchFamily="18" charset="0"/>
              </a:rPr>
              <a:t>: </a:t>
            </a:r>
            <a:r>
              <a:rPr lang="en-US" dirty="0" smtClean="0">
                <a:latin typeface="Times New Roman" pitchFamily="18" charset="0"/>
                <a:cs typeface="Times New Roman" pitchFamily="18" charset="0"/>
              </a:rPr>
              <a:t>They </a:t>
            </a:r>
            <a:r>
              <a:rPr lang="en-US" dirty="0">
                <a:latin typeface="Times New Roman" pitchFamily="18" charset="0"/>
                <a:cs typeface="Times New Roman" pitchFamily="18" charset="0"/>
              </a:rPr>
              <a:t>wish for autonomy, They believe that independency of action is the </a:t>
            </a:r>
            <a:r>
              <a:rPr lang="en-US" dirty="0" smtClean="0">
                <a:latin typeface="Times New Roman" pitchFamily="18" charset="0"/>
                <a:cs typeface="Times New Roman" pitchFamily="18" charset="0"/>
              </a:rPr>
              <a:t>only sure </a:t>
            </a:r>
            <a:r>
              <a:rPr lang="en-US" dirty="0">
                <a:latin typeface="Times New Roman" pitchFamily="18" charset="0"/>
                <a:cs typeface="Times New Roman" pitchFamily="18" charset="0"/>
              </a:rPr>
              <a:t>way to get what they need</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endParaRPr lang="en-US" dirty="0"/>
          </a:p>
          <a:p>
            <a:endParaRPr lang="en-US" dirty="0"/>
          </a:p>
        </p:txBody>
      </p:sp>
      <p:sp>
        <p:nvSpPr>
          <p:cNvPr id="2" name="Slide Number Placeholder 1"/>
          <p:cNvSpPr>
            <a:spLocks noGrp="1"/>
          </p:cNvSpPr>
          <p:nvPr>
            <p:ph type="sldNum" sz="quarter" idx="12"/>
          </p:nvPr>
        </p:nvSpPr>
        <p:spPr/>
        <p:txBody>
          <a:bodyPr/>
          <a:lstStyle/>
          <a:p>
            <a:fld id="{3D8889B5-05E4-42EE-8D1A-0D9B04855A1C}" type="slidenum">
              <a:rPr lang="en-US" smtClean="0"/>
              <a:pPr/>
              <a:t>22</a:t>
            </a:fld>
            <a:endParaRPr lang="en-US"/>
          </a:p>
        </p:txBody>
      </p:sp>
    </p:spTree>
    <p:extLst>
      <p:ext uri="{BB962C8B-B14F-4D97-AF65-F5344CB8AC3E}">
        <p14:creationId xmlns:p14="http://schemas.microsoft.com/office/powerpoint/2010/main" val="30925219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1"/>
            <a:ext cx="8229600" cy="916230"/>
          </a:xfrm>
        </p:spPr>
        <p:txBody>
          <a:bodyPr/>
          <a:lstStyle/>
          <a:p>
            <a:pPr algn="ctr"/>
            <a:r>
              <a:rPr lang="en-US" b="1" dirty="0">
                <a:latin typeface="Times New Roman" pitchFamily="18" charset="0"/>
                <a:cs typeface="Times New Roman" pitchFamily="18" charset="0"/>
              </a:rPr>
              <a:t>Motivation for starting a business</a:t>
            </a:r>
          </a:p>
        </p:txBody>
      </p:sp>
      <p:sp>
        <p:nvSpPr>
          <p:cNvPr id="3" name="Content Placeholder 2"/>
          <p:cNvSpPr>
            <a:spLocks noGrp="1"/>
          </p:cNvSpPr>
          <p:nvPr>
            <p:ph idx="1"/>
          </p:nvPr>
        </p:nvSpPr>
        <p:spPr>
          <a:xfrm>
            <a:off x="457200" y="1138425"/>
            <a:ext cx="8229600" cy="4835033"/>
          </a:xfrm>
        </p:spPr>
        <p:txBody>
          <a:bodyPr/>
          <a:lstStyle/>
          <a:p>
            <a:pPr algn="just"/>
            <a:r>
              <a:rPr lang="en-US" b="1" dirty="0">
                <a:solidFill>
                  <a:srgbClr val="7030A0"/>
                </a:solidFill>
                <a:latin typeface="Times New Roman" pitchFamily="18" charset="0"/>
                <a:cs typeface="Times New Roman" pitchFamily="18" charset="0"/>
              </a:rPr>
              <a:t>Pull influences: </a:t>
            </a:r>
            <a:r>
              <a:rPr lang="en-US" dirty="0">
                <a:latin typeface="Times New Roman" pitchFamily="18" charset="0"/>
                <a:cs typeface="Times New Roman" pitchFamily="18" charset="0"/>
              </a:rPr>
              <a:t>Some individuals are attracted towards small business ownership by positive motives such as:</a:t>
            </a:r>
          </a:p>
          <a:p>
            <a:pPr lvl="1" algn="just">
              <a:buFont typeface="Wingdings" pitchFamily="2" charset="2"/>
              <a:buChar char="ü"/>
            </a:pPr>
            <a:r>
              <a:rPr lang="en-US" dirty="0">
                <a:latin typeface="Times New Roman" pitchFamily="18" charset="0"/>
                <a:cs typeface="Times New Roman" pitchFamily="18" charset="0"/>
              </a:rPr>
              <a:t>F</a:t>
            </a:r>
            <a:r>
              <a:rPr lang="en-US" dirty="0" smtClean="0">
                <a:latin typeface="Times New Roman" pitchFamily="18" charset="0"/>
                <a:cs typeface="Times New Roman" pitchFamily="18" charset="0"/>
              </a:rPr>
              <a:t>or independence</a:t>
            </a:r>
          </a:p>
          <a:p>
            <a:pPr lvl="1" algn="just">
              <a:buFont typeface="Wingdings" pitchFamily="2" charset="2"/>
              <a:buChar char="ü"/>
            </a:pPr>
            <a:r>
              <a:rPr lang="en-US" dirty="0" smtClean="0">
                <a:latin typeface="Times New Roman" pitchFamily="18" charset="0"/>
                <a:cs typeface="Times New Roman" pitchFamily="18" charset="0"/>
              </a:rPr>
              <a:t>Desire </a:t>
            </a:r>
            <a:r>
              <a:rPr lang="en-US" dirty="0">
                <a:latin typeface="Times New Roman" pitchFamily="18" charset="0"/>
                <a:cs typeface="Times New Roman" pitchFamily="18" charset="0"/>
              </a:rPr>
              <a:t>to exploit an </a:t>
            </a:r>
            <a:r>
              <a:rPr lang="en-US" dirty="0" smtClean="0">
                <a:latin typeface="Times New Roman" pitchFamily="18" charset="0"/>
                <a:cs typeface="Times New Roman" pitchFamily="18" charset="0"/>
              </a:rPr>
              <a:t>opportunity</a:t>
            </a:r>
          </a:p>
          <a:p>
            <a:pPr lvl="1" algn="just">
              <a:buFont typeface="Wingdings" pitchFamily="2" charset="2"/>
              <a:buChar char="ü"/>
            </a:pPr>
            <a:r>
              <a:rPr lang="en-US" dirty="0" smtClean="0">
                <a:latin typeface="Times New Roman" pitchFamily="18" charset="0"/>
                <a:cs typeface="Times New Roman" pitchFamily="18" charset="0"/>
              </a:rPr>
              <a:t>Turning </a:t>
            </a:r>
            <a:r>
              <a:rPr lang="en-US" dirty="0">
                <a:latin typeface="Times New Roman" pitchFamily="18" charset="0"/>
                <a:cs typeface="Times New Roman" pitchFamily="18" charset="0"/>
              </a:rPr>
              <a:t>previous work experience into </a:t>
            </a:r>
            <a:r>
              <a:rPr lang="en-US" dirty="0" smtClean="0">
                <a:latin typeface="Times New Roman" pitchFamily="18" charset="0"/>
                <a:cs typeface="Times New Roman" pitchFamily="18" charset="0"/>
              </a:rPr>
              <a:t>business</a:t>
            </a:r>
          </a:p>
          <a:p>
            <a:pPr lvl="1" algn="just">
              <a:buFont typeface="Wingdings" pitchFamily="2" charset="2"/>
              <a:buChar char="ü"/>
            </a:pPr>
            <a:r>
              <a:rPr lang="en-US" dirty="0" smtClean="0">
                <a:latin typeface="Times New Roman" pitchFamily="18" charset="0"/>
                <a:cs typeface="Times New Roman" pitchFamily="18" charset="0"/>
              </a:rPr>
              <a:t>Financial </a:t>
            </a:r>
            <a:r>
              <a:rPr lang="en-US" dirty="0">
                <a:latin typeface="Times New Roman" pitchFamily="18" charset="0"/>
                <a:cs typeface="Times New Roman" pitchFamily="18" charset="0"/>
              </a:rPr>
              <a:t>incentive</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D8889B5-05E4-42EE-8D1A-0D9B04855A1C}" type="slidenum">
              <a:rPr lang="en-US" smtClean="0"/>
              <a:pPr/>
              <a:t>23</a:t>
            </a:fld>
            <a:endParaRPr lang="en-US"/>
          </a:p>
        </p:txBody>
      </p:sp>
    </p:spTree>
    <p:extLst>
      <p:ext uri="{BB962C8B-B14F-4D97-AF65-F5344CB8AC3E}">
        <p14:creationId xmlns:p14="http://schemas.microsoft.com/office/powerpoint/2010/main" val="1817691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491"/>
            <a:ext cx="8229600" cy="5903968"/>
          </a:xfrm>
        </p:spPr>
        <p:txBody>
          <a:bodyPr>
            <a:normAutofit fontScale="92500" lnSpcReduction="10000"/>
          </a:bodyPr>
          <a:lstStyle/>
          <a:p>
            <a:pPr algn="just"/>
            <a:r>
              <a:rPr lang="en-US" sz="3200" b="1" dirty="0">
                <a:solidFill>
                  <a:srgbClr val="7030A0"/>
                </a:solidFill>
                <a:latin typeface="Times New Roman" pitchFamily="18" charset="0"/>
                <a:cs typeface="Times New Roman" pitchFamily="18" charset="0"/>
              </a:rPr>
              <a:t>Push influences: </a:t>
            </a:r>
            <a:r>
              <a:rPr lang="en-US" sz="3200" dirty="0">
                <a:latin typeface="Times New Roman" pitchFamily="18" charset="0"/>
                <a:cs typeface="Times New Roman" pitchFamily="18" charset="0"/>
              </a:rPr>
              <a:t>Many people are pushed into founding a new enterprise by variety of factors including;</a:t>
            </a:r>
          </a:p>
          <a:p>
            <a:pPr lvl="1" algn="just">
              <a:lnSpc>
                <a:spcPct val="150000"/>
              </a:lnSpc>
              <a:buFont typeface="Wingdings" pitchFamily="2" charset="2"/>
              <a:buChar char="ü"/>
            </a:pPr>
            <a:r>
              <a:rPr lang="en-US" dirty="0"/>
              <a:t>Community </a:t>
            </a:r>
            <a:r>
              <a:rPr lang="en-US" dirty="0" smtClean="0"/>
              <a:t>attitude</a:t>
            </a:r>
          </a:p>
          <a:p>
            <a:pPr lvl="1" algn="just">
              <a:lnSpc>
                <a:spcPct val="150000"/>
              </a:lnSpc>
              <a:buFont typeface="Wingdings" pitchFamily="2" charset="2"/>
              <a:buChar char="ü"/>
            </a:pPr>
            <a:r>
              <a:rPr lang="en-US" dirty="0" smtClean="0"/>
              <a:t>Unemployment</a:t>
            </a:r>
          </a:p>
          <a:p>
            <a:pPr lvl="1" algn="just">
              <a:lnSpc>
                <a:spcPct val="150000"/>
              </a:lnSpc>
              <a:buFont typeface="Wingdings" pitchFamily="2" charset="2"/>
              <a:buChar char="ü"/>
            </a:pPr>
            <a:r>
              <a:rPr lang="en-US" dirty="0" smtClean="0"/>
              <a:t>Boring job assignment</a:t>
            </a:r>
          </a:p>
          <a:p>
            <a:pPr lvl="1" algn="just">
              <a:lnSpc>
                <a:spcPct val="150000"/>
              </a:lnSpc>
              <a:buFont typeface="Wingdings" pitchFamily="2" charset="2"/>
              <a:buChar char="ü"/>
            </a:pPr>
            <a:r>
              <a:rPr lang="en-US" dirty="0" smtClean="0"/>
              <a:t>Organization’s lack of vision and direction</a:t>
            </a:r>
          </a:p>
          <a:p>
            <a:pPr lvl="1" algn="just">
              <a:lnSpc>
                <a:spcPct val="150000"/>
              </a:lnSpc>
              <a:buFont typeface="Wingdings" pitchFamily="2" charset="2"/>
              <a:buChar char="ü"/>
            </a:pPr>
            <a:r>
              <a:rPr lang="en-US" dirty="0" smtClean="0"/>
              <a:t>Hopelessness in increment of salary or wage</a:t>
            </a:r>
          </a:p>
          <a:p>
            <a:pPr lvl="1" algn="just">
              <a:lnSpc>
                <a:spcPct val="150000"/>
              </a:lnSpc>
              <a:buFont typeface="Wingdings" pitchFamily="2" charset="2"/>
              <a:buChar char="ü"/>
            </a:pPr>
            <a:r>
              <a:rPr lang="en-US" dirty="0" smtClean="0"/>
              <a:t>Repetitive/ </a:t>
            </a:r>
            <a:r>
              <a:rPr lang="en-US" dirty="0" err="1" smtClean="0"/>
              <a:t>routinize</a:t>
            </a:r>
            <a:r>
              <a:rPr lang="en-US" dirty="0" smtClean="0"/>
              <a:t> work  environment/situation</a:t>
            </a:r>
          </a:p>
          <a:p>
            <a:pPr lvl="1" algn="just">
              <a:lnSpc>
                <a:spcPct val="150000"/>
              </a:lnSpc>
              <a:buFont typeface="Wingdings" pitchFamily="2" charset="2"/>
              <a:buChar char="ü"/>
            </a:pPr>
            <a:r>
              <a:rPr lang="en-US" dirty="0" smtClean="0"/>
              <a:t>Dislike to have another boss for the work</a:t>
            </a:r>
          </a:p>
          <a:p>
            <a:pPr lvl="2" algn="just">
              <a:buFont typeface="Wingdings" pitchFamily="2" charset="2"/>
              <a:buChar char="ü"/>
            </a:pPr>
            <a:endParaRPr lang="en-US" sz="3200" dirty="0">
              <a:latin typeface="Times New Roman" pitchFamily="18" charset="0"/>
              <a:cs typeface="Times New Roman" pitchFamily="18" charset="0"/>
            </a:endParaRPr>
          </a:p>
          <a:p>
            <a:pPr algn="just"/>
            <a:endParaRPr lang="en-US" sz="32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3D8889B5-05E4-42EE-8D1A-0D9B04855A1C}" type="slidenum">
              <a:rPr lang="en-US" smtClean="0"/>
              <a:pPr/>
              <a:t>24</a:t>
            </a:fld>
            <a:endParaRPr lang="en-US"/>
          </a:p>
        </p:txBody>
      </p:sp>
    </p:spTree>
    <p:extLst>
      <p:ext uri="{BB962C8B-B14F-4D97-AF65-F5344CB8AC3E}">
        <p14:creationId xmlns:p14="http://schemas.microsoft.com/office/powerpoint/2010/main" val="32571302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55" y="69490"/>
            <a:ext cx="8856890" cy="1143000"/>
          </a:xfrm>
        </p:spPr>
        <p:txBody>
          <a:bodyPr>
            <a:normAutofit fontScale="90000"/>
          </a:bodyPr>
          <a:lstStyle/>
          <a:p>
            <a:pPr algn="ctr"/>
            <a:r>
              <a:rPr lang="en-US" b="1" dirty="0">
                <a:latin typeface="Times New Roman" pitchFamily="18" charset="0"/>
                <a:cs typeface="Times New Roman" pitchFamily="18" charset="0"/>
              </a:rPr>
              <a:t>Entrepreneurship, Creativity and Innovation</a:t>
            </a:r>
          </a:p>
        </p:txBody>
      </p:sp>
      <p:sp>
        <p:nvSpPr>
          <p:cNvPr id="3" name="Content Placeholder 2"/>
          <p:cNvSpPr>
            <a:spLocks noGrp="1"/>
          </p:cNvSpPr>
          <p:nvPr>
            <p:ph idx="1"/>
          </p:nvPr>
        </p:nvSpPr>
        <p:spPr>
          <a:xfrm>
            <a:off x="143555" y="1291130"/>
            <a:ext cx="8856890" cy="5497380"/>
          </a:xfrm>
        </p:spPr>
        <p:txBody>
          <a:bodyPr>
            <a:normAutofit lnSpcReduction="10000"/>
          </a:bodyPr>
          <a:lstStyle/>
          <a:p>
            <a:pPr marL="514350" indent="-514350" algn="just">
              <a:buFont typeface="+mj-lt"/>
              <a:buAutoNum type="arabicPeriod"/>
            </a:pPr>
            <a:r>
              <a:rPr lang="en-US" b="1" dirty="0" smtClean="0">
                <a:solidFill>
                  <a:srgbClr val="FF0000"/>
                </a:solidFill>
                <a:latin typeface="Times New Roman" pitchFamily="18" charset="0"/>
                <a:cs typeface="Times New Roman" pitchFamily="18" charset="0"/>
              </a:rPr>
              <a:t>Creativity:</a:t>
            </a:r>
          </a:p>
          <a:p>
            <a:r>
              <a:rPr lang="en-US" dirty="0" smtClean="0"/>
              <a:t>Creativity is the ability to develop new ideas and to discover new ways of looking at problems and Opportunities. </a:t>
            </a:r>
          </a:p>
          <a:p>
            <a:pPr>
              <a:buFont typeface="Wingdings" pitchFamily="2" charset="2"/>
              <a:buChar char="ü"/>
            </a:pPr>
            <a:r>
              <a:rPr lang="en-US" dirty="0" smtClean="0">
                <a:cs typeface="Times New Roman" pitchFamily="18" charset="0"/>
              </a:rPr>
              <a:t>Creativity </a:t>
            </a:r>
            <a:r>
              <a:rPr lang="en-US" dirty="0">
                <a:cs typeface="Times New Roman" pitchFamily="18" charset="0"/>
              </a:rPr>
              <a:t>is </a:t>
            </a:r>
            <a:r>
              <a:rPr lang="en-US" dirty="0">
                <a:solidFill>
                  <a:srgbClr val="0000FF"/>
                </a:solidFill>
                <a:cs typeface="Times New Roman" pitchFamily="18" charset="0"/>
              </a:rPr>
              <a:t>not ability to create out of </a:t>
            </a:r>
            <a:r>
              <a:rPr lang="en-US" dirty="0" smtClean="0">
                <a:solidFill>
                  <a:srgbClr val="0000FF"/>
                </a:solidFill>
                <a:cs typeface="Times New Roman" pitchFamily="18" charset="0"/>
              </a:rPr>
              <a:t>nothing</a:t>
            </a:r>
            <a:r>
              <a:rPr lang="en-US" dirty="0" smtClean="0">
                <a:cs typeface="Times New Roman" pitchFamily="18" charset="0"/>
              </a:rPr>
              <a:t>, </a:t>
            </a:r>
            <a:r>
              <a:rPr lang="en-US" dirty="0">
                <a:cs typeface="Times New Roman" pitchFamily="18" charset="0"/>
              </a:rPr>
              <a:t>but the ability to generate new ideas by </a:t>
            </a:r>
            <a:r>
              <a:rPr lang="en-US" dirty="0">
                <a:solidFill>
                  <a:srgbClr val="0000FF"/>
                </a:solidFill>
                <a:cs typeface="Times New Roman" pitchFamily="18" charset="0"/>
              </a:rPr>
              <a:t>combining, changing, or reapplying existing </a:t>
            </a:r>
            <a:r>
              <a:rPr lang="en-US" dirty="0" smtClean="0">
                <a:solidFill>
                  <a:srgbClr val="0000FF"/>
                </a:solidFill>
                <a:cs typeface="Times New Roman" pitchFamily="18" charset="0"/>
              </a:rPr>
              <a:t>ideas</a:t>
            </a:r>
            <a:r>
              <a:rPr lang="en-US" dirty="0" smtClean="0">
                <a:cs typeface="Times New Roman" pitchFamily="18" charset="0"/>
              </a:rPr>
              <a:t>.</a:t>
            </a:r>
          </a:p>
          <a:p>
            <a:pPr>
              <a:buFont typeface="Wingdings" pitchFamily="2" charset="2"/>
              <a:buChar char="ü"/>
            </a:pPr>
            <a:r>
              <a:rPr lang="en-US" dirty="0" smtClean="0">
                <a:cs typeface="Times New Roman" pitchFamily="18" charset="0"/>
              </a:rPr>
              <a:t>People </a:t>
            </a:r>
            <a:r>
              <a:rPr lang="en-US" dirty="0">
                <a:cs typeface="Times New Roman" pitchFamily="18" charset="0"/>
              </a:rPr>
              <a:t>become more creative when they feel motivated primarily by the interest, satisfaction, and challenge of the situation and not by external pressures.</a:t>
            </a:r>
          </a:p>
        </p:txBody>
      </p:sp>
      <p:sp>
        <p:nvSpPr>
          <p:cNvPr id="4" name="Slide Number Placeholder 3"/>
          <p:cNvSpPr>
            <a:spLocks noGrp="1"/>
          </p:cNvSpPr>
          <p:nvPr>
            <p:ph type="sldNum" sz="quarter" idx="12"/>
          </p:nvPr>
        </p:nvSpPr>
        <p:spPr/>
        <p:txBody>
          <a:bodyPr/>
          <a:lstStyle/>
          <a:p>
            <a:fld id="{3D8889B5-05E4-42EE-8D1A-0D9B04855A1C}" type="slidenum">
              <a:rPr lang="en-US" smtClean="0"/>
              <a:pPr/>
              <a:t>25</a:t>
            </a:fld>
            <a:endParaRPr lang="en-US"/>
          </a:p>
        </p:txBody>
      </p:sp>
    </p:spTree>
    <p:extLst>
      <p:ext uri="{BB962C8B-B14F-4D97-AF65-F5344CB8AC3E}">
        <p14:creationId xmlns:p14="http://schemas.microsoft.com/office/powerpoint/2010/main" val="3848065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marL="742950" indent="-742950" algn="l"/>
            <a:r>
              <a:rPr lang="en-US" sz="4000" b="1" dirty="0" smtClean="0">
                <a:solidFill>
                  <a:srgbClr val="FF0000"/>
                </a:solidFill>
                <a:latin typeface="Berlin Sans FB" pitchFamily="34" charset="0"/>
              </a:rPr>
              <a:t>2. Innovation </a:t>
            </a:r>
            <a:endParaRPr lang="en-US" sz="4000" b="1" dirty="0">
              <a:solidFill>
                <a:srgbClr val="FF0000"/>
              </a:solidFill>
              <a:latin typeface="Berlin Sans FB" pitchFamily="34" charset="0"/>
            </a:endParaRPr>
          </a:p>
        </p:txBody>
      </p:sp>
      <p:sp>
        <p:nvSpPr>
          <p:cNvPr id="3" name="Content Placeholder 2"/>
          <p:cNvSpPr>
            <a:spLocks noGrp="1"/>
          </p:cNvSpPr>
          <p:nvPr>
            <p:ph idx="1"/>
          </p:nvPr>
        </p:nvSpPr>
        <p:spPr>
          <a:xfrm>
            <a:off x="457200" y="1143000"/>
            <a:ext cx="8382000" cy="4983163"/>
          </a:xfrm>
        </p:spPr>
        <p:txBody>
          <a:bodyPr>
            <a:normAutofit fontScale="92500" lnSpcReduction="20000"/>
          </a:bodyPr>
          <a:lstStyle/>
          <a:p>
            <a:r>
              <a:rPr lang="en-US" dirty="0" smtClean="0">
                <a:latin typeface="Berlin Sans FB" pitchFamily="34" charset="0"/>
              </a:rPr>
              <a:t>Innovation is the </a:t>
            </a:r>
            <a:r>
              <a:rPr lang="en-US" dirty="0" smtClean="0">
                <a:solidFill>
                  <a:srgbClr val="FF0000"/>
                </a:solidFill>
                <a:latin typeface="Berlin Sans FB" pitchFamily="34" charset="0"/>
              </a:rPr>
              <a:t>ability to apply </a:t>
            </a:r>
            <a:r>
              <a:rPr lang="en-US" dirty="0" smtClean="0">
                <a:latin typeface="Berlin Sans FB" pitchFamily="34" charset="0"/>
              </a:rPr>
              <a:t>creative solutions to those problems and opportunities in order to enhance people’s lives or to enrich society. </a:t>
            </a:r>
          </a:p>
          <a:p>
            <a:endParaRPr lang="en-US" dirty="0" smtClean="0">
              <a:latin typeface="Berlin Sans FB" pitchFamily="34" charset="0"/>
            </a:endParaRPr>
          </a:p>
          <a:p>
            <a:pPr marL="0" indent="0" algn="just">
              <a:buNone/>
            </a:pPr>
            <a:r>
              <a:rPr lang="en-US" altLang="en-US" dirty="0" smtClean="0">
                <a:solidFill>
                  <a:srgbClr val="FF0000"/>
                </a:solidFill>
                <a:latin typeface="Book Antiqua" pitchFamily="18" charset="0"/>
              </a:rPr>
              <a:t>“Don't wait for extraordinary opportunities. Seize common occasions and make them great. </a:t>
            </a:r>
          </a:p>
          <a:p>
            <a:pPr marL="0" indent="0" algn="just">
              <a:buNone/>
            </a:pPr>
            <a:r>
              <a:rPr lang="en-US" altLang="en-US" dirty="0" smtClean="0">
                <a:solidFill>
                  <a:srgbClr val="FF0000"/>
                </a:solidFill>
                <a:latin typeface="Book Antiqua" pitchFamily="18" charset="0"/>
              </a:rPr>
              <a:t>Weak men wait for opportunities; strong men make them.”</a:t>
            </a:r>
            <a:endParaRPr lang="en-US" altLang="ja-JP" dirty="0" smtClean="0">
              <a:latin typeface="Book Antiqua" pitchFamily="18" charset="0"/>
              <a:cs typeface="HG創英ﾌﾟﾚｾﾞﾝｽEB"/>
            </a:endParaRPr>
          </a:p>
          <a:p>
            <a:pPr marL="0" indent="0">
              <a:buNone/>
            </a:pPr>
            <a:endParaRPr lang="en-US" altLang="en-US" dirty="0" smtClean="0"/>
          </a:p>
          <a:p>
            <a:pPr marL="0" indent="0">
              <a:buNone/>
            </a:pPr>
            <a:r>
              <a:rPr lang="en-US" altLang="en-US" dirty="0" smtClean="0"/>
              <a:t>		       </a:t>
            </a:r>
            <a:r>
              <a:rPr lang="en-US" altLang="en-US" dirty="0" smtClean="0">
                <a:solidFill>
                  <a:srgbClr val="0000FF"/>
                </a:solidFill>
              </a:rPr>
              <a:t>-</a:t>
            </a:r>
            <a:r>
              <a:rPr lang="en-US" altLang="en-US" dirty="0" smtClean="0"/>
              <a:t> </a:t>
            </a:r>
            <a:r>
              <a:rPr lang="en-US" altLang="en-US" b="1" dirty="0" smtClean="0">
                <a:solidFill>
                  <a:srgbClr val="0000FF"/>
                </a:solidFill>
                <a:latin typeface="Rockwell Extra Bold" pitchFamily="18" charset="0"/>
              </a:rPr>
              <a:t>Orison </a:t>
            </a:r>
            <a:r>
              <a:rPr lang="en-US" altLang="en-US" b="1" dirty="0" err="1" smtClean="0">
                <a:solidFill>
                  <a:srgbClr val="0000FF"/>
                </a:solidFill>
                <a:latin typeface="Rockwell Extra Bold" pitchFamily="18" charset="0"/>
              </a:rPr>
              <a:t>Swett</a:t>
            </a:r>
            <a:r>
              <a:rPr lang="en-US" altLang="en-US" b="1" dirty="0" smtClean="0">
                <a:solidFill>
                  <a:srgbClr val="0000FF"/>
                </a:solidFill>
                <a:latin typeface="Rockwell Extra Bold" pitchFamily="18" charset="0"/>
              </a:rPr>
              <a:t> </a:t>
            </a:r>
            <a:r>
              <a:rPr lang="en-US" altLang="en-US" b="1" dirty="0" err="1" smtClean="0">
                <a:solidFill>
                  <a:srgbClr val="0000FF"/>
                </a:solidFill>
                <a:latin typeface="Rockwell Extra Bold" pitchFamily="18" charset="0"/>
              </a:rPr>
              <a:t>Marden</a:t>
            </a:r>
            <a:endParaRPr lang="en-US" altLang="en-US" b="1" dirty="0" smtClean="0">
              <a:solidFill>
                <a:srgbClr val="0000FF"/>
              </a:solidFill>
              <a:latin typeface="Rockwell Extra Bold" pitchFamily="18" charset="0"/>
            </a:endParaRPr>
          </a:p>
          <a:p>
            <a:endParaRPr lang="en-US" dirty="0">
              <a:latin typeface="Berlin Sans FB" pitchFamily="34" charset="0"/>
            </a:endParaRPr>
          </a:p>
        </p:txBody>
      </p:sp>
      <p:sp>
        <p:nvSpPr>
          <p:cNvPr id="6" name="Slide Number Placeholder 5"/>
          <p:cNvSpPr>
            <a:spLocks noGrp="1"/>
          </p:cNvSpPr>
          <p:nvPr>
            <p:ph type="sldNum" sz="quarter" idx="12"/>
          </p:nvPr>
        </p:nvSpPr>
        <p:spPr/>
        <p:txBody>
          <a:bodyPr/>
          <a:lstStyle/>
          <a:p>
            <a:fld id="{3D8889B5-05E4-42EE-8D1A-0D9B04855A1C}"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t/>
            </a:r>
            <a:br>
              <a:rPr lang="en-US" dirty="0" smtClean="0"/>
            </a:br>
            <a:r>
              <a:rPr lang="en-US" dirty="0" smtClean="0">
                <a:latin typeface="Berlin Sans FB" pitchFamily="34" charset="0"/>
              </a:rPr>
              <a:t>Four types of innovation</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buFont typeface="Wingdings" pitchFamily="2" charset="2"/>
              <a:buChar char="§"/>
            </a:pPr>
            <a:r>
              <a:rPr lang="en-US" sz="3800" dirty="0" smtClean="0">
                <a:latin typeface="Berlin Sans FB" pitchFamily="34" charset="0"/>
              </a:rPr>
              <a:t>Invention: </a:t>
            </a:r>
            <a:r>
              <a:rPr lang="en-US" sz="3800" dirty="0" smtClean="0"/>
              <a:t>described as the creation of a </a:t>
            </a:r>
            <a:r>
              <a:rPr lang="en-US" sz="3800" b="1" dirty="0" smtClean="0">
                <a:solidFill>
                  <a:srgbClr val="FF0000"/>
                </a:solidFill>
              </a:rPr>
              <a:t>new</a:t>
            </a:r>
            <a:r>
              <a:rPr lang="en-US" sz="3800" dirty="0" smtClean="0"/>
              <a:t> product, service or process</a:t>
            </a:r>
          </a:p>
          <a:p>
            <a:pPr>
              <a:buFont typeface="Wingdings" pitchFamily="2" charset="2"/>
              <a:buChar char="§"/>
            </a:pPr>
            <a:r>
              <a:rPr lang="en-US" sz="3800" dirty="0" smtClean="0">
                <a:latin typeface="Berlin Sans FB" pitchFamily="34" charset="0"/>
              </a:rPr>
              <a:t>Extension: </a:t>
            </a:r>
            <a:r>
              <a:rPr lang="en-US" sz="3800" dirty="0" smtClean="0"/>
              <a:t>the </a:t>
            </a:r>
            <a:r>
              <a:rPr lang="en-US" sz="3800" b="1" dirty="0" smtClean="0">
                <a:solidFill>
                  <a:srgbClr val="0000FF"/>
                </a:solidFill>
              </a:rPr>
              <a:t>expansion</a:t>
            </a:r>
            <a:r>
              <a:rPr lang="en-US" sz="3800" dirty="0" smtClean="0"/>
              <a:t> of a product, service or process</a:t>
            </a:r>
          </a:p>
          <a:p>
            <a:pPr>
              <a:buFont typeface="Wingdings" pitchFamily="2" charset="2"/>
              <a:buChar char="§"/>
            </a:pPr>
            <a:r>
              <a:rPr lang="en-US" sz="3800" dirty="0" smtClean="0">
                <a:latin typeface="Berlin Sans FB" pitchFamily="34" charset="0"/>
              </a:rPr>
              <a:t>Duplication: </a:t>
            </a:r>
            <a:r>
              <a:rPr lang="en-US" sz="3800" dirty="0" smtClean="0"/>
              <a:t>defined as </a:t>
            </a:r>
            <a:r>
              <a:rPr lang="en-US" sz="3800" b="1" dirty="0" smtClean="0">
                <a:solidFill>
                  <a:srgbClr val="0000FF"/>
                </a:solidFill>
              </a:rPr>
              <a:t>replication</a:t>
            </a:r>
            <a:r>
              <a:rPr lang="en-US" sz="3800" dirty="0" smtClean="0"/>
              <a:t> of an already existing product, service or process</a:t>
            </a:r>
          </a:p>
          <a:p>
            <a:pPr>
              <a:buFont typeface="Wingdings" pitchFamily="2" charset="2"/>
              <a:buChar char="§"/>
            </a:pPr>
            <a:r>
              <a:rPr lang="en-US" sz="3800" dirty="0" smtClean="0">
                <a:latin typeface="Berlin Sans FB" pitchFamily="34" charset="0"/>
              </a:rPr>
              <a:t>Synthesis: </a:t>
            </a:r>
            <a:r>
              <a:rPr lang="en-US" sz="3800" dirty="0" smtClean="0"/>
              <a:t>the </a:t>
            </a:r>
            <a:r>
              <a:rPr lang="en-US" sz="3800" b="1" dirty="0" smtClean="0">
                <a:solidFill>
                  <a:srgbClr val="0000FF"/>
                </a:solidFill>
              </a:rPr>
              <a:t>combination of existing concepts</a:t>
            </a:r>
            <a:r>
              <a:rPr lang="en-US" sz="3800" dirty="0" smtClean="0"/>
              <a:t> and factors into a new formulation</a:t>
            </a:r>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solidFill>
                  <a:srgbClr val="FF0000"/>
                </a:solidFill>
                <a:latin typeface="Berlin Sans FB" pitchFamily="34" charset="0"/>
              </a:rPr>
              <a:t>3. Entrepreneurship</a:t>
            </a:r>
            <a:endParaRPr lang="en-US" dirty="0">
              <a:solidFill>
                <a:srgbClr val="FF0000"/>
              </a:solidFill>
              <a:latin typeface="Berlin Sans FB" pitchFamily="34" charset="0"/>
            </a:endParaRPr>
          </a:p>
        </p:txBody>
      </p:sp>
      <p:sp>
        <p:nvSpPr>
          <p:cNvPr id="3" name="Content Placeholder 2"/>
          <p:cNvSpPr>
            <a:spLocks noGrp="1"/>
          </p:cNvSpPr>
          <p:nvPr>
            <p:ph idx="1"/>
          </p:nvPr>
        </p:nvSpPr>
        <p:spPr>
          <a:xfrm>
            <a:off x="152400" y="990600"/>
            <a:ext cx="8839200" cy="5135563"/>
          </a:xfrm>
        </p:spPr>
        <p:txBody>
          <a:bodyPr/>
          <a:lstStyle/>
          <a:p>
            <a:r>
              <a:rPr lang="en-US" dirty="0" smtClean="0"/>
              <a:t>Entrepreneurship is the result of a process that </a:t>
            </a:r>
            <a:r>
              <a:rPr lang="en-US" b="1" dirty="0" smtClean="0">
                <a:solidFill>
                  <a:srgbClr val="0000FF"/>
                </a:solidFill>
              </a:rPr>
              <a:t>apply both creativity and innovation </a:t>
            </a:r>
            <a:r>
              <a:rPr lang="en-US" dirty="0" smtClean="0"/>
              <a:t>to capitalize on marketplace opportunities.</a:t>
            </a:r>
          </a:p>
          <a:p>
            <a:endParaRPr lang="en-US" dirty="0" smtClean="0"/>
          </a:p>
          <a:p>
            <a:pPr>
              <a:buNone/>
            </a:pPr>
            <a:r>
              <a:rPr lang="en-US" dirty="0" smtClean="0"/>
              <a:t>  </a:t>
            </a:r>
            <a:r>
              <a:rPr lang="en-US" sz="2800" b="1" dirty="0" smtClean="0">
                <a:solidFill>
                  <a:srgbClr val="D60093"/>
                </a:solidFill>
                <a:latin typeface="Arial Black" pitchFamily="34" charset="0"/>
              </a:rPr>
              <a:t>Entrepreneurship = creativity + innovation</a:t>
            </a:r>
            <a:endParaRPr lang="en-US" sz="2400" b="1" dirty="0" smtClean="0">
              <a:solidFill>
                <a:srgbClr val="D60093"/>
              </a:solidFill>
              <a:latin typeface="Arial Black" pitchFamily="34" charset="0"/>
            </a:endParaRPr>
          </a:p>
          <a:p>
            <a:pPr>
              <a:buNone/>
            </a:pPr>
            <a:endParaRPr lang="en-US" dirty="0" smtClean="0"/>
          </a:p>
          <a:p>
            <a:endParaRPr lang="en-US" dirty="0" smtClean="0"/>
          </a:p>
          <a:p>
            <a:pPr>
              <a:buNone/>
            </a:pPr>
            <a:r>
              <a:rPr lang="en-US" sz="2800" dirty="0" smtClean="0">
                <a:solidFill>
                  <a:srgbClr val="0000FF"/>
                </a:solidFill>
                <a:latin typeface="Berlin Sans FB" pitchFamily="34" charset="0"/>
              </a:rPr>
              <a:t>                                        Thinking New          Doing New </a:t>
            </a:r>
            <a:endParaRPr lang="en-US" sz="2800" dirty="0">
              <a:solidFill>
                <a:srgbClr val="0000FF"/>
              </a:solidFill>
              <a:latin typeface="Berlin Sans FB" pitchFamily="34" charset="0"/>
            </a:endParaRPr>
          </a:p>
        </p:txBody>
      </p:sp>
      <p:sp>
        <p:nvSpPr>
          <p:cNvPr id="6" name="Slide Number Placeholder 5"/>
          <p:cNvSpPr>
            <a:spLocks noGrp="1"/>
          </p:cNvSpPr>
          <p:nvPr>
            <p:ph type="sldNum" sz="quarter" idx="12"/>
          </p:nvPr>
        </p:nvSpPr>
        <p:spPr/>
        <p:txBody>
          <a:bodyPr/>
          <a:lstStyle/>
          <a:p>
            <a:fld id="{3D8889B5-05E4-42EE-8D1A-0D9B04855A1C}" type="slidenum">
              <a:rPr lang="en-US" smtClean="0"/>
              <a:pPr/>
              <a:t>28</a:t>
            </a:fld>
            <a:endParaRPr lang="en-US"/>
          </a:p>
        </p:txBody>
      </p:sp>
      <p:pic>
        <p:nvPicPr>
          <p:cNvPr id="10" name="Picture 2"/>
          <p:cNvPicPr>
            <a:picLocks noChangeAspect="1" noChangeArrowheads="1"/>
          </p:cNvPicPr>
          <p:nvPr/>
        </p:nvPicPr>
        <p:blipFill>
          <a:blip r:embed="rId2"/>
          <a:srcRect/>
          <a:stretch>
            <a:fillRect/>
          </a:stretch>
        </p:blipFill>
        <p:spPr bwMode="auto">
          <a:xfrm>
            <a:off x="4495800" y="3581400"/>
            <a:ext cx="762000" cy="1282700"/>
          </a:xfrm>
          <a:prstGeom prst="rect">
            <a:avLst/>
          </a:prstGeom>
          <a:noFill/>
          <a:ln w="9525">
            <a:noFill/>
            <a:miter lim="800000"/>
            <a:headEnd/>
            <a:tailEnd/>
          </a:ln>
          <a:effectLst/>
        </p:spPr>
      </p:pic>
      <p:pic>
        <p:nvPicPr>
          <p:cNvPr id="11" name="Picture 2"/>
          <p:cNvPicPr>
            <a:picLocks noChangeAspect="1" noChangeArrowheads="1"/>
          </p:cNvPicPr>
          <p:nvPr/>
        </p:nvPicPr>
        <p:blipFill>
          <a:blip r:embed="rId2"/>
          <a:srcRect/>
          <a:stretch>
            <a:fillRect/>
          </a:stretch>
        </p:blipFill>
        <p:spPr bwMode="auto">
          <a:xfrm>
            <a:off x="7010400" y="3657600"/>
            <a:ext cx="762000" cy="1282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extLst>
          </p:cNvPr>
          <p:cNvSpPr>
            <a:spLocks noGrp="1"/>
          </p:cNvSpPr>
          <p:nvPr>
            <p:ph type="title"/>
          </p:nvPr>
        </p:nvSpPr>
        <p:spPr/>
        <p:txBody>
          <a:bodyPr>
            <a:normAutofit fontScale="90000"/>
          </a:bodyPr>
          <a:lstStyle/>
          <a:p>
            <a:pPr eaLnBrk="1" fontAlgn="auto" hangingPunct="1">
              <a:spcAft>
                <a:spcPts val="0"/>
              </a:spcAft>
              <a:defRPr/>
            </a:pPr>
            <a:r>
              <a:rPr lang="en-US" altLang="en-US" b="1" dirty="0">
                <a:solidFill>
                  <a:srgbClr val="FF0000"/>
                </a:solidFill>
                <a:latin typeface="Constantia" panose="02030602050306030303" pitchFamily="18" charset="0"/>
              </a:rPr>
              <a:t/>
            </a:r>
            <a:br>
              <a:rPr lang="en-US" altLang="en-US" b="1" dirty="0">
                <a:solidFill>
                  <a:srgbClr val="FF0000"/>
                </a:solidFill>
                <a:latin typeface="Constantia" panose="02030602050306030303" pitchFamily="18" charset="0"/>
              </a:rPr>
            </a:br>
            <a:r>
              <a:rPr lang="en-US" altLang="en-US" b="1" dirty="0" smtClean="0">
                <a:solidFill>
                  <a:srgbClr val="FF0000"/>
                </a:solidFill>
                <a:latin typeface="Constantia" panose="02030602050306030303" pitchFamily="18" charset="0"/>
              </a:rPr>
              <a:t/>
            </a:r>
            <a:br>
              <a:rPr lang="en-US" altLang="en-US" b="1" dirty="0" smtClean="0">
                <a:solidFill>
                  <a:srgbClr val="FF0000"/>
                </a:solidFill>
                <a:latin typeface="Constantia" panose="02030602050306030303" pitchFamily="18" charset="0"/>
              </a:rPr>
            </a:br>
            <a:endParaRPr lang="en-US" altLang="en-US" dirty="0">
              <a:solidFill>
                <a:srgbClr val="FF0000"/>
              </a:solidFill>
              <a:latin typeface="Constantia" panose="02030602050306030303" pitchFamily="18" charset="0"/>
            </a:endParaRPr>
          </a:p>
        </p:txBody>
      </p:sp>
      <p:sp>
        <p:nvSpPr>
          <p:cNvPr id="3" name="Content Placeholder 2">
            <a:extLst>
              <a:ext uri="{FF2B5EF4-FFF2-40B4-BE49-F238E27FC236}"/>
            </a:extLst>
          </p:cNvPr>
          <p:cNvSpPr>
            <a:spLocks noGrp="1"/>
          </p:cNvSpPr>
          <p:nvPr>
            <p:ph sz="quarter" idx="1"/>
          </p:nvPr>
        </p:nvSpPr>
        <p:spPr>
          <a:xfrm>
            <a:off x="285750" y="1143001"/>
            <a:ext cx="8401050" cy="2362200"/>
          </a:xfrm>
        </p:spPr>
        <p:style>
          <a:lnRef idx="0">
            <a:schemeClr val="accent4"/>
          </a:lnRef>
          <a:fillRef idx="3">
            <a:schemeClr val="accent4"/>
          </a:fillRef>
          <a:effectRef idx="3">
            <a:schemeClr val="accent4"/>
          </a:effectRef>
          <a:fontRef idx="minor">
            <a:schemeClr val="lt1"/>
          </a:fontRef>
        </p:style>
        <p:txBody>
          <a:bodyPr>
            <a:normAutofit/>
          </a:bodyPr>
          <a:lstStyle/>
          <a:p>
            <a:pPr marL="0" indent="0" algn="just" eaLnBrk="1" fontAlgn="auto" hangingPunct="1">
              <a:spcBef>
                <a:spcPts val="580"/>
              </a:spcBef>
              <a:spcAft>
                <a:spcPts val="0"/>
              </a:spcAft>
              <a:buFontTx/>
              <a:buNone/>
              <a:defRPr/>
            </a:pPr>
            <a:endParaRPr lang="en-US" sz="2800" dirty="0">
              <a:latin typeface="Book Antiqua" pitchFamily="18" charset="0"/>
              <a:ea typeface="ＭＳ Ｐゴシック" charset="0"/>
              <a:cs typeface="Constantia"/>
            </a:endParaRPr>
          </a:p>
          <a:p>
            <a:pPr marL="274320" indent="-274320" algn="ctr">
              <a:spcBef>
                <a:spcPts val="580"/>
              </a:spcBef>
              <a:buNone/>
              <a:defRPr/>
            </a:pPr>
            <a:r>
              <a:rPr lang="en-US" altLang="en-US" sz="4000" b="1" dirty="0" smtClean="0">
                <a:latin typeface="Constantia" panose="02030602050306030303" pitchFamily="18" charset="0"/>
              </a:rPr>
              <a:t>What is Opportunity?</a:t>
            </a:r>
            <a:endParaRPr lang="en-US" sz="2800" b="1" dirty="0" smtClean="0">
              <a:latin typeface="Constantia" panose="02030602050306030303" pitchFamily="18" charset="0"/>
              <a:ea typeface="ＭＳ Ｐゴシック" charset="0"/>
            </a:endParaRPr>
          </a:p>
          <a:p>
            <a:pPr marL="274320" indent="-274320" algn="ctr">
              <a:spcBef>
                <a:spcPts val="580"/>
              </a:spcBef>
              <a:buNone/>
              <a:defRPr/>
            </a:pPr>
            <a:r>
              <a:rPr lang="en-US" sz="2800" b="1" dirty="0" smtClean="0">
                <a:latin typeface="Constantia" panose="02030602050306030303" pitchFamily="18" charset="0"/>
                <a:ea typeface="ＭＳ Ｐゴシック" charset="0"/>
              </a:rPr>
              <a:t>(It is your independent reading part)</a:t>
            </a:r>
            <a:endParaRPr lang="en-US" sz="2800" dirty="0">
              <a:latin typeface="Book Antiqua" pitchFamily="18" charset="0"/>
              <a:ea typeface="ＭＳ Ｐゴシック" charset="0"/>
            </a:endParaRPr>
          </a:p>
        </p:txBody>
      </p:sp>
      <p:sp>
        <p:nvSpPr>
          <p:cNvPr id="5" name="Slide Number Placeholder 4"/>
          <p:cNvSpPr>
            <a:spLocks noGrp="1"/>
          </p:cNvSpPr>
          <p:nvPr>
            <p:ph type="sldNum" sz="quarter" idx="12"/>
          </p:nvPr>
        </p:nvSpPr>
        <p:spPr/>
        <p:txBody>
          <a:bodyPr/>
          <a:lstStyle/>
          <a:p>
            <a:pPr>
              <a:defRPr/>
            </a:pPr>
            <a:fld id="{F267D81B-3B75-4A41-ABC2-4036E73EFCAB}" type="slidenum">
              <a:rPr lang="es-ES" altLang="en-US" smtClean="0"/>
              <a:pPr>
                <a:defRPr/>
              </a:pPr>
              <a:t>29</a:t>
            </a:fld>
            <a:endParaRPr lang="es-ES" altLang="en-US"/>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following are among social sciences views available on entrepreneurship.</a:t>
            </a:r>
            <a:endParaRPr lang="en-US" sz="2800" dirty="0" smtClean="0"/>
          </a:p>
          <a:p>
            <a:r>
              <a:rPr lang="en-US" dirty="0" smtClean="0"/>
              <a:t>Economist‘s View</a:t>
            </a:r>
            <a:endParaRPr lang="en-US" sz="2400" dirty="0" smtClean="0"/>
          </a:p>
          <a:p>
            <a:r>
              <a:rPr lang="en-US" dirty="0" smtClean="0"/>
              <a:t> Sociologist‘s View</a:t>
            </a:r>
            <a:endParaRPr lang="en-US" sz="2400" dirty="0" smtClean="0"/>
          </a:p>
          <a:p>
            <a:r>
              <a:rPr lang="en-US" dirty="0" smtClean="0"/>
              <a:t> Psychologist‘s View</a:t>
            </a:r>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be 2"/>
          <p:cNvSpPr/>
          <p:nvPr/>
        </p:nvSpPr>
        <p:spPr>
          <a:xfrm>
            <a:off x="457200" y="304800"/>
            <a:ext cx="8077200" cy="5867400"/>
          </a:xfrm>
          <a:prstGeom prst="cube">
            <a:avLst>
              <a:gd name="adj" fmla="val 8683"/>
            </a:avLst>
          </a:prstGeom>
          <a:pattFill prst="plaid">
            <a:fgClr>
              <a:srgbClr val="C00000"/>
            </a:fgClr>
            <a:bgClr>
              <a:srgbClr val="00FF00"/>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p:cNvSpPr/>
          <p:nvPr/>
        </p:nvSpPr>
        <p:spPr>
          <a:xfrm>
            <a:off x="712788" y="1066800"/>
            <a:ext cx="7239000" cy="575542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2400" b="1" dirty="0">
                <a:solidFill>
                  <a:srgbClr val="002060"/>
                </a:solidFill>
                <a:latin typeface="Arial" pitchFamily="34" charset="0"/>
                <a:cs typeface="+mn-cs"/>
              </a:rPr>
              <a:t>1.7. Benefits and Limitations of Entrepreneurship</a:t>
            </a:r>
          </a:p>
          <a:p>
            <a:pPr algn="just">
              <a:defRPr/>
            </a:pPr>
            <a:r>
              <a:rPr lang="en-US" sz="3200" dirty="0">
                <a:solidFill>
                  <a:srgbClr val="002060"/>
                </a:solidFill>
                <a:latin typeface="Berlin Sans FB" pitchFamily="34" charset="0"/>
              </a:rPr>
              <a:t>People start their own business for a Varity of reasons. Some have a bright </a:t>
            </a:r>
            <a:r>
              <a:rPr lang="en-US" sz="3200" dirty="0">
                <a:solidFill>
                  <a:srgbClr val="FF0000"/>
                </a:solidFill>
                <a:latin typeface="Berlin Sans FB" pitchFamily="34" charset="0"/>
              </a:rPr>
              <a:t>idea that will make them rich</a:t>
            </a:r>
            <a:r>
              <a:rPr lang="en-US" sz="3200" dirty="0">
                <a:solidFill>
                  <a:srgbClr val="002060"/>
                </a:solidFill>
                <a:latin typeface="Berlin Sans FB" pitchFamily="34" charset="0"/>
              </a:rPr>
              <a:t>, others find themselves unemployed and start their own </a:t>
            </a:r>
            <a:r>
              <a:rPr lang="en-US" sz="3200" dirty="0">
                <a:solidFill>
                  <a:srgbClr val="FF0000"/>
                </a:solidFill>
                <a:latin typeface="Berlin Sans FB" pitchFamily="34" charset="0"/>
              </a:rPr>
              <a:t>business to survive</a:t>
            </a:r>
            <a:r>
              <a:rPr lang="en-US" sz="3200" dirty="0">
                <a:solidFill>
                  <a:srgbClr val="002060"/>
                </a:solidFill>
                <a:latin typeface="Berlin Sans FB" pitchFamily="34" charset="0"/>
              </a:rPr>
              <a:t>; some are happy when they </a:t>
            </a:r>
            <a:r>
              <a:rPr lang="en-US" sz="3200" dirty="0">
                <a:solidFill>
                  <a:srgbClr val="0000FF"/>
                </a:solidFill>
                <a:latin typeface="Berlin Sans FB" pitchFamily="34" charset="0"/>
              </a:rPr>
              <a:t>are their own boss; </a:t>
            </a:r>
            <a:r>
              <a:rPr lang="en-US" sz="3200" dirty="0">
                <a:solidFill>
                  <a:srgbClr val="002060"/>
                </a:solidFill>
                <a:latin typeface="Berlin Sans FB" pitchFamily="34" charset="0"/>
              </a:rPr>
              <a:t>others want to make a particular </a:t>
            </a:r>
            <a:r>
              <a:rPr lang="en-US" sz="3200" dirty="0">
                <a:solidFill>
                  <a:srgbClr val="0000FF"/>
                </a:solidFill>
                <a:latin typeface="Berlin Sans FB" pitchFamily="34" charset="0"/>
              </a:rPr>
              <a:t>contribution to their community</a:t>
            </a:r>
            <a:r>
              <a:rPr lang="en-US" sz="3200" dirty="0">
                <a:solidFill>
                  <a:srgbClr val="002060"/>
                </a:solidFill>
                <a:latin typeface="Berlin Sans FB" pitchFamily="34" charset="0"/>
              </a:rPr>
              <a:t> and can see no other way of doing it except by setting upon their own business. </a:t>
            </a:r>
          </a:p>
        </p:txBody>
      </p:sp>
      <p:sp>
        <p:nvSpPr>
          <p:cNvPr id="9" name="Slide Number Placeholder 8"/>
          <p:cNvSpPr>
            <a:spLocks noGrp="1"/>
          </p:cNvSpPr>
          <p:nvPr>
            <p:ph type="sldNum" sz="quarter" idx="12"/>
          </p:nvPr>
        </p:nvSpPr>
        <p:spPr/>
        <p:txBody>
          <a:bodyPr/>
          <a:lstStyle/>
          <a:p>
            <a:pPr>
              <a:defRPr/>
            </a:pPr>
            <a:fld id="{013B5B0B-D4E9-428A-AB60-3EA83CF9F57A}" type="slidenum">
              <a:rPr lang="en-US" altLang="en-US" smtClean="0"/>
              <a:pPr>
                <a:defRPr/>
              </a:pPr>
              <a:t>30</a:t>
            </a:fld>
            <a:endParaRPr lang="en-US" alt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ChangeArrowheads="1"/>
          </p:cNvSpPr>
          <p:nvPr/>
        </p:nvSpPr>
        <p:spPr bwMode="auto">
          <a:xfrm>
            <a:off x="228600" y="457200"/>
            <a:ext cx="8610600" cy="5940088"/>
          </a:xfrm>
          <a:prstGeom prst="rect">
            <a:avLst/>
          </a:prstGeom>
          <a:ln/>
          <a:extLst/>
        </p:spPr>
        <p:style>
          <a:lnRef idx="2">
            <a:schemeClr val="accent6"/>
          </a:lnRef>
          <a:fillRef idx="1">
            <a:schemeClr val="lt1"/>
          </a:fillRef>
          <a:effectRef idx="0">
            <a:schemeClr val="accent6"/>
          </a:effectRef>
          <a:fontRef idx="minor">
            <a:schemeClr val="dk1"/>
          </a:fontRef>
        </p:style>
        <p:txBody>
          <a:bodyPr wrap="square">
            <a:spAutoFit/>
          </a:bodyPr>
          <a:lstStyle/>
          <a:p>
            <a:pPr algn="ctr">
              <a:defRPr/>
            </a:pPr>
            <a:r>
              <a:rPr lang="en-US" sz="2400" dirty="0">
                <a:latin typeface="Berlin Sans FB" pitchFamily="34" charset="0"/>
              </a:rPr>
              <a:t> </a:t>
            </a:r>
            <a:r>
              <a:rPr lang="en-US" sz="2400" b="1" dirty="0">
                <a:latin typeface="Berlin Sans FB" pitchFamily="34" charset="0"/>
              </a:rPr>
              <a:t> </a:t>
            </a:r>
            <a:r>
              <a:rPr lang="en-US" sz="4400" b="1" dirty="0">
                <a:latin typeface="Berlin Sans FB" pitchFamily="34" charset="0"/>
                <a:cs typeface="Aharoni" pitchFamily="2" charset="-79"/>
              </a:rPr>
              <a:t>Benefits of </a:t>
            </a:r>
            <a:r>
              <a:rPr lang="en-US" sz="4400" b="1" dirty="0" smtClean="0">
                <a:latin typeface="Berlin Sans FB" pitchFamily="34" charset="0"/>
                <a:cs typeface="Aharoni" pitchFamily="2" charset="-79"/>
              </a:rPr>
              <a:t>Entrepreneurship</a:t>
            </a:r>
          </a:p>
          <a:p>
            <a:pPr algn="ctr">
              <a:defRPr/>
            </a:pPr>
            <a:endParaRPr lang="en-US" sz="2800" b="1" dirty="0">
              <a:latin typeface="Berlin Sans FB" pitchFamily="34" charset="0"/>
              <a:cs typeface="Aharoni" pitchFamily="2" charset="-79"/>
            </a:endParaRPr>
          </a:p>
          <a:p>
            <a:pPr marL="457200" indent="-457200" algn="just">
              <a:buFont typeface="+mj-lt"/>
              <a:buAutoNum type="arabicParenR"/>
              <a:defRPr/>
            </a:pPr>
            <a:r>
              <a:rPr lang="en-US" sz="2800" b="1" dirty="0">
                <a:solidFill>
                  <a:schemeClr val="tx1"/>
                </a:solidFill>
                <a:latin typeface="Albertus Medium" pitchFamily="34" charset="0"/>
              </a:rPr>
              <a:t>Opportunity to gain control over your destiny</a:t>
            </a:r>
            <a:r>
              <a:rPr lang="en-US" sz="2800" b="1" dirty="0" smtClean="0">
                <a:solidFill>
                  <a:schemeClr val="tx1"/>
                </a:solidFill>
                <a:latin typeface="Albertus Medium" pitchFamily="34" charset="0"/>
              </a:rPr>
              <a:t>:</a:t>
            </a:r>
          </a:p>
          <a:p>
            <a:pPr marL="457200" indent="-457200" algn="just">
              <a:defRPr/>
            </a:pPr>
            <a:r>
              <a:rPr lang="en-US" sz="2800" b="1" dirty="0" smtClean="0">
                <a:solidFill>
                  <a:schemeClr val="tx1"/>
                </a:solidFill>
                <a:latin typeface="Berlin Sans FB" pitchFamily="34" charset="0"/>
              </a:rPr>
              <a:t> </a:t>
            </a:r>
            <a:endParaRPr lang="en-US" sz="2800" b="1" dirty="0">
              <a:solidFill>
                <a:schemeClr val="tx1"/>
              </a:solidFill>
              <a:latin typeface="Berlin Sans FB" pitchFamily="34" charset="0"/>
            </a:endParaRPr>
          </a:p>
          <a:p>
            <a:pPr marL="1035050" lvl="1" indent="-414338" algn="just">
              <a:buFont typeface="Wingdings" pitchFamily="2" charset="2"/>
              <a:buChar char="ü"/>
              <a:defRPr/>
            </a:pPr>
            <a:r>
              <a:rPr lang="en-US" sz="2800" dirty="0" smtClean="0">
                <a:latin typeface="Berlin Sans FB" pitchFamily="34" charset="0"/>
                <a:cs typeface="Times New Roman" pitchFamily="18" charset="0"/>
              </a:rPr>
              <a:t>Owning a business provides </a:t>
            </a:r>
            <a:r>
              <a:rPr lang="en-US" sz="2800" dirty="0" smtClean="0">
                <a:solidFill>
                  <a:srgbClr val="FF0000"/>
                </a:solidFill>
                <a:latin typeface="Berlin Sans FB" pitchFamily="34" charset="0"/>
                <a:cs typeface="Times New Roman" pitchFamily="18" charset="0"/>
              </a:rPr>
              <a:t>entrepreneurs with independency</a:t>
            </a:r>
            <a:r>
              <a:rPr lang="en-US" sz="2800" dirty="0" smtClean="0">
                <a:latin typeface="Berlin Sans FB" pitchFamily="34" charset="0"/>
                <a:cs typeface="Times New Roman" pitchFamily="18" charset="0"/>
              </a:rPr>
              <a:t> </a:t>
            </a:r>
          </a:p>
          <a:p>
            <a:pPr marL="1035050" lvl="1" indent="-414338" algn="just">
              <a:buFont typeface="Wingdings" pitchFamily="2" charset="2"/>
              <a:buChar char="ü"/>
              <a:defRPr/>
            </a:pPr>
            <a:endParaRPr lang="en-US" sz="2800" dirty="0" smtClean="0">
              <a:latin typeface="Berlin Sans FB" pitchFamily="34" charset="0"/>
              <a:cs typeface="Times New Roman" pitchFamily="18" charset="0"/>
            </a:endParaRPr>
          </a:p>
          <a:p>
            <a:pPr marL="1035050" lvl="1" indent="-414338" algn="just">
              <a:buFont typeface="Wingdings" pitchFamily="2" charset="2"/>
              <a:buChar char="ü"/>
              <a:defRPr/>
            </a:pPr>
            <a:r>
              <a:rPr lang="en-US" sz="2800" dirty="0" smtClean="0">
                <a:latin typeface="Berlin Sans FB" pitchFamily="34" charset="0"/>
                <a:cs typeface="Times New Roman" pitchFamily="18" charset="0"/>
              </a:rPr>
              <a:t>The opportunity to </a:t>
            </a:r>
            <a:r>
              <a:rPr lang="en-US" sz="2800" dirty="0" smtClean="0">
                <a:solidFill>
                  <a:srgbClr val="0000FF"/>
                </a:solidFill>
                <a:latin typeface="Berlin Sans FB" pitchFamily="34" charset="0"/>
                <a:cs typeface="Times New Roman" pitchFamily="18" charset="0"/>
              </a:rPr>
              <a:t>achieve what is important to them</a:t>
            </a:r>
            <a:r>
              <a:rPr lang="en-US" sz="2800" dirty="0" smtClean="0">
                <a:latin typeface="Berlin Sans FB" pitchFamily="34" charset="0"/>
                <a:cs typeface="Times New Roman" pitchFamily="18" charset="0"/>
              </a:rPr>
              <a:t>.</a:t>
            </a:r>
          </a:p>
          <a:p>
            <a:pPr lvl="1" algn="just">
              <a:buFont typeface="Wingdings" pitchFamily="2" charset="2"/>
              <a:buChar char="ü"/>
              <a:defRPr/>
            </a:pPr>
            <a:r>
              <a:rPr lang="en-US" sz="2800" dirty="0" smtClean="0">
                <a:latin typeface="Berlin Sans FB" pitchFamily="34" charset="0"/>
                <a:cs typeface="Times New Roman" pitchFamily="18" charset="0"/>
              </a:rPr>
              <a:t>They used their business to bring this desire to life</a:t>
            </a:r>
          </a:p>
          <a:p>
            <a:pPr lvl="1" algn="just">
              <a:defRPr/>
            </a:pPr>
            <a:endParaRPr lang="en-US" sz="2800" dirty="0" smtClean="0">
              <a:latin typeface="Berlin Sans FB" pitchFamily="34" charset="0"/>
              <a:cs typeface="Times New Roman" pitchFamily="18" charset="0"/>
            </a:endParaRPr>
          </a:p>
          <a:p>
            <a:pPr lvl="1" algn="just">
              <a:buFont typeface="Wingdings" pitchFamily="2" charset="2"/>
              <a:buChar char="ü"/>
              <a:defRPr/>
            </a:pPr>
            <a:r>
              <a:rPr lang="en-US" sz="2800" dirty="0" smtClean="0">
                <a:latin typeface="Berlin Sans FB" pitchFamily="34" charset="0"/>
                <a:cs typeface="Times New Roman" pitchFamily="18" charset="0"/>
              </a:rPr>
              <a:t>They </a:t>
            </a:r>
            <a:r>
              <a:rPr lang="en-US" sz="2800" dirty="0" smtClean="0">
                <a:solidFill>
                  <a:srgbClr val="FF0000"/>
                </a:solidFill>
                <a:latin typeface="Berlin Sans FB" pitchFamily="34" charset="0"/>
                <a:cs typeface="Times New Roman" pitchFamily="18" charset="0"/>
              </a:rPr>
              <a:t>reap the intrinsic rewards of knowing they are  driving forces behind their business.</a:t>
            </a:r>
            <a:endParaRPr lang="en-US" sz="2800" dirty="0">
              <a:solidFill>
                <a:srgbClr val="FF0000"/>
              </a:solidFill>
              <a:latin typeface="Berlin Sans FB" pitchFamily="34" charset="0"/>
              <a:cs typeface="Times New Roman" pitchFamily="18" charset="0"/>
            </a:endParaRPr>
          </a:p>
        </p:txBody>
      </p:sp>
      <p:sp>
        <p:nvSpPr>
          <p:cNvPr id="8" name="Slide Number Placeholder 7"/>
          <p:cNvSpPr>
            <a:spLocks noGrp="1"/>
          </p:cNvSpPr>
          <p:nvPr>
            <p:ph type="sldNum" sz="quarter" idx="12"/>
          </p:nvPr>
        </p:nvSpPr>
        <p:spPr/>
        <p:txBody>
          <a:bodyPr/>
          <a:lstStyle/>
          <a:p>
            <a:pPr>
              <a:defRPr/>
            </a:pPr>
            <a:fld id="{D7E56AA3-AB24-42BD-9057-0878A9243A8F}" type="slidenum">
              <a:rPr lang="en-US" altLang="en-US" smtClean="0"/>
              <a:pPr>
                <a:defRPr/>
              </a:pPr>
              <a:t>31</a:t>
            </a:fld>
            <a:endParaRPr lang="en-US" alt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5"/>
          <p:cNvSpPr>
            <a:spLocks noChangeArrowheads="1"/>
          </p:cNvSpPr>
          <p:nvPr/>
        </p:nvSpPr>
        <p:spPr bwMode="auto">
          <a:xfrm>
            <a:off x="609600" y="858838"/>
            <a:ext cx="7613650" cy="532453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n-US" sz="2800" b="1" dirty="0">
                <a:solidFill>
                  <a:srgbClr val="002060"/>
                </a:solidFill>
                <a:latin typeface="Times New Roman" pitchFamily="18" charset="0"/>
                <a:cs typeface="Times New Roman" pitchFamily="18" charset="0"/>
              </a:rPr>
              <a:t>2</a:t>
            </a:r>
            <a:r>
              <a:rPr lang="en-US" sz="2400" b="1" dirty="0">
                <a:solidFill>
                  <a:srgbClr val="002060"/>
                </a:solidFill>
                <a:latin typeface="Times New Roman" pitchFamily="18" charset="0"/>
                <a:cs typeface="Times New Roman" pitchFamily="18" charset="0"/>
              </a:rPr>
              <a:t>) </a:t>
            </a:r>
            <a:r>
              <a:rPr lang="en-US" sz="2800" b="1" dirty="0">
                <a:solidFill>
                  <a:srgbClr val="002060"/>
                </a:solidFill>
                <a:latin typeface="Times New Roman" pitchFamily="18" charset="0"/>
                <a:cs typeface="Times New Roman" pitchFamily="18" charset="0"/>
              </a:rPr>
              <a:t>Opportunity to reach your full </a:t>
            </a:r>
            <a:r>
              <a:rPr lang="en-US" sz="2800" b="1" dirty="0" smtClean="0">
                <a:solidFill>
                  <a:srgbClr val="002060"/>
                </a:solidFill>
                <a:latin typeface="Times New Roman" pitchFamily="18" charset="0"/>
                <a:cs typeface="Times New Roman" pitchFamily="18" charset="0"/>
              </a:rPr>
              <a:t>potential</a:t>
            </a:r>
            <a:r>
              <a:rPr lang="en-US" sz="3200" b="1" dirty="0" smtClean="0">
                <a:solidFill>
                  <a:srgbClr val="002060"/>
                </a:solidFill>
                <a:latin typeface="Times New Roman" pitchFamily="18" charset="0"/>
                <a:cs typeface="Times New Roman" pitchFamily="18" charset="0"/>
              </a:rPr>
              <a:t>:</a:t>
            </a:r>
          </a:p>
          <a:p>
            <a:pPr lvl="1" algn="just">
              <a:buFont typeface="Wingdings" pitchFamily="2" charset="2"/>
              <a:buChar char="v"/>
            </a:pPr>
            <a:r>
              <a:rPr lang="en-US" sz="2800" dirty="0" smtClean="0">
                <a:latin typeface="Times New Roman" pitchFamily="18" charset="0"/>
                <a:cs typeface="Times New Roman" pitchFamily="18" charset="0"/>
              </a:rPr>
              <a:t>Too </a:t>
            </a:r>
            <a:r>
              <a:rPr lang="en-US" sz="2800" dirty="0">
                <a:latin typeface="Times New Roman" pitchFamily="18" charset="0"/>
                <a:cs typeface="Times New Roman" pitchFamily="18" charset="0"/>
              </a:rPr>
              <a:t>many people find their work </a:t>
            </a:r>
            <a:r>
              <a:rPr lang="en-US" sz="2800" dirty="0">
                <a:solidFill>
                  <a:srgbClr val="FF0000"/>
                </a:solidFill>
                <a:latin typeface="Times New Roman" pitchFamily="18" charset="0"/>
                <a:cs typeface="Times New Roman" pitchFamily="18" charset="0"/>
              </a:rPr>
              <a:t>boring, </a:t>
            </a:r>
            <a:r>
              <a:rPr lang="en-US" sz="2800" dirty="0" smtClean="0">
                <a:solidFill>
                  <a:srgbClr val="FF0000"/>
                </a:solidFill>
                <a:latin typeface="Times New Roman" pitchFamily="18" charset="0"/>
                <a:cs typeface="Times New Roman" pitchFamily="18" charset="0"/>
              </a:rPr>
              <a:t>unchallenging, and unexciting. </a:t>
            </a:r>
            <a:r>
              <a:rPr lang="en-US" sz="2800" dirty="0" smtClean="0">
                <a:latin typeface="Times New Roman" pitchFamily="18" charset="0"/>
                <a:cs typeface="Times New Roman" pitchFamily="18" charset="0"/>
              </a:rPr>
              <a:t>But to most entrepreneurs their is </a:t>
            </a:r>
            <a:r>
              <a:rPr lang="en-US" sz="2800" dirty="0" smtClean="0">
                <a:solidFill>
                  <a:srgbClr val="0000FF"/>
                </a:solidFill>
                <a:latin typeface="Times New Roman" pitchFamily="18" charset="0"/>
                <a:cs typeface="Times New Roman" pitchFamily="18" charset="0"/>
              </a:rPr>
              <a:t>little difference between work and play</a:t>
            </a:r>
            <a:r>
              <a:rPr lang="en-US" sz="2800" dirty="0" smtClean="0">
                <a:latin typeface="Times New Roman" pitchFamily="18" charset="0"/>
                <a:cs typeface="Times New Roman" pitchFamily="18" charset="0"/>
              </a:rPr>
              <a:t>. The </a:t>
            </a:r>
            <a:r>
              <a:rPr lang="en-US" sz="2800" dirty="0">
                <a:latin typeface="Times New Roman" pitchFamily="18" charset="0"/>
                <a:cs typeface="Times New Roman" pitchFamily="18" charset="0"/>
              </a:rPr>
              <a:t>two are </a:t>
            </a:r>
            <a:r>
              <a:rPr lang="en-US" sz="2800" dirty="0" smtClean="0">
                <a:latin typeface="Times New Roman" pitchFamily="18" charset="0"/>
                <a:cs typeface="Times New Roman" pitchFamily="18" charset="0"/>
              </a:rPr>
              <a:t>synonymous.</a:t>
            </a:r>
          </a:p>
          <a:p>
            <a:pPr lvl="1" algn="just">
              <a:buFont typeface="Wingdings" pitchFamily="2" charset="2"/>
              <a:buChar char="v"/>
            </a:pPr>
            <a:endParaRPr lang="en-US" sz="2800" dirty="0" smtClean="0">
              <a:latin typeface="Times New Roman" pitchFamily="18" charset="0"/>
              <a:cs typeface="Times New Roman" pitchFamily="18" charset="0"/>
            </a:endParaRPr>
          </a:p>
          <a:p>
            <a:pPr lvl="1" algn="just">
              <a:buFont typeface="Wingdings" pitchFamily="2" charset="2"/>
              <a:buChar char="v"/>
            </a:pPr>
            <a:r>
              <a:rPr lang="en-US" sz="2800" dirty="0" smtClean="0">
                <a:latin typeface="Times New Roman" pitchFamily="18" charset="0"/>
                <a:cs typeface="Times New Roman" pitchFamily="18" charset="0"/>
              </a:rPr>
              <a:t>Entrepreneurs </a:t>
            </a:r>
            <a:r>
              <a:rPr lang="en-US" sz="2800" dirty="0">
                <a:latin typeface="Times New Roman" pitchFamily="18" charset="0"/>
                <a:cs typeface="Times New Roman" pitchFamily="18" charset="0"/>
              </a:rPr>
              <a:t>business becomes the instrument for self-expression and self-actualization. </a:t>
            </a:r>
            <a:endParaRPr lang="en-US" sz="2800" dirty="0" smtClean="0">
              <a:latin typeface="Times New Roman" pitchFamily="18" charset="0"/>
              <a:cs typeface="Times New Roman" pitchFamily="18" charset="0"/>
            </a:endParaRPr>
          </a:p>
          <a:p>
            <a:pPr lvl="1" algn="just">
              <a:buFont typeface="Wingdings" pitchFamily="2" charset="2"/>
              <a:buChar char="v"/>
            </a:pPr>
            <a:r>
              <a:rPr lang="en-US" sz="2800" dirty="0" smtClean="0">
                <a:latin typeface="Times New Roman" pitchFamily="18" charset="0"/>
                <a:cs typeface="Times New Roman" pitchFamily="18" charset="0"/>
              </a:rPr>
              <a:t>That </a:t>
            </a:r>
            <a:r>
              <a:rPr lang="en-US" sz="2800" dirty="0">
                <a:latin typeface="Times New Roman" pitchFamily="18" charset="0"/>
                <a:cs typeface="Times New Roman" pitchFamily="18" charset="0"/>
              </a:rPr>
              <a:t>is his/her talent, energy, limits entrepreneurs growth and that...means entrepreneurial situations.</a:t>
            </a:r>
          </a:p>
        </p:txBody>
      </p:sp>
      <p:sp>
        <p:nvSpPr>
          <p:cNvPr id="8" name="Slide Number Placeholder 7"/>
          <p:cNvSpPr>
            <a:spLocks noGrp="1"/>
          </p:cNvSpPr>
          <p:nvPr>
            <p:ph type="sldNum" sz="quarter" idx="12"/>
          </p:nvPr>
        </p:nvSpPr>
        <p:spPr/>
        <p:txBody>
          <a:bodyPr/>
          <a:lstStyle/>
          <a:p>
            <a:pPr>
              <a:defRPr/>
            </a:pPr>
            <a:fld id="{E2841CBB-C52A-4665-B03F-94D7EF91CC10}" type="slidenum">
              <a:rPr lang="en-US" altLang="en-US" smtClean="0"/>
              <a:pPr>
                <a:defRPr/>
              </a:pPr>
              <a:t>32</a:t>
            </a:fld>
            <a:endParaRPr lang="en-US" alt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ChangeArrowheads="1"/>
          </p:cNvSpPr>
          <p:nvPr/>
        </p:nvSpPr>
        <p:spPr bwMode="auto">
          <a:xfrm>
            <a:off x="838200" y="682624"/>
            <a:ext cx="7353300" cy="3539430"/>
          </a:xfrm>
          <a:prstGeom prst="rect">
            <a:avLst/>
          </a:prstGeom>
          <a:solidFill>
            <a:schemeClr val="bg1"/>
          </a:solidFill>
          <a:ln w="9525">
            <a:noFill/>
            <a:miter lim="800000"/>
            <a:headEnd/>
            <a:tailEnd/>
          </a:ln>
        </p:spPr>
        <p:txBody>
          <a:bodyPr wrap="square">
            <a:spAutoFit/>
          </a:bodyPr>
          <a:lstStyle/>
          <a:p>
            <a:pPr algn="just"/>
            <a:r>
              <a:rPr lang="en-US" sz="2800" b="1" i="1" dirty="0">
                <a:latin typeface="Times New Roman" pitchFamily="18" charset="0"/>
                <a:cs typeface="Times New Roman" pitchFamily="18" charset="0"/>
              </a:rPr>
              <a:t>3.Opportunity to reap unlimited profits: </a:t>
            </a:r>
            <a:r>
              <a:rPr lang="en-US" sz="2800" dirty="0">
                <a:latin typeface="Times New Roman" pitchFamily="18" charset="0"/>
                <a:cs typeface="Times New Roman" pitchFamily="18" charset="0"/>
              </a:rPr>
              <a:t>The profits their business can earn are an important motivating factor in the entrepreneur's decisions to launch companies. One venture capitalist that has financed many small companies says, "Starting your own company has always been the best way to create wealth. And even if you do not get rich doing it, you will still have more fun.</a:t>
            </a:r>
          </a:p>
        </p:txBody>
      </p:sp>
      <p:sp>
        <p:nvSpPr>
          <p:cNvPr id="9" name="Slide Number Placeholder 8"/>
          <p:cNvSpPr>
            <a:spLocks noGrp="1"/>
          </p:cNvSpPr>
          <p:nvPr>
            <p:ph type="sldNum" sz="quarter" idx="12"/>
          </p:nvPr>
        </p:nvSpPr>
        <p:spPr/>
        <p:txBody>
          <a:bodyPr/>
          <a:lstStyle/>
          <a:p>
            <a:pPr>
              <a:defRPr/>
            </a:pPr>
            <a:fld id="{3C57F105-44DB-4AFB-AD71-A9997BD2E45B}" type="slidenum">
              <a:rPr lang="en-US" altLang="en-US" smtClean="0"/>
              <a:pPr>
                <a:defRPr/>
              </a:pPr>
              <a:t>33</a:t>
            </a:fld>
            <a:endParaRPr lang="en-US" alt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p:cNvSpPr/>
          <p:nvPr/>
        </p:nvSpPr>
        <p:spPr>
          <a:xfrm>
            <a:off x="457200" y="381000"/>
            <a:ext cx="8382000" cy="5410200"/>
          </a:xfrm>
          <a:prstGeom prst="flowChartAlternateProcess">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838200" y="669925"/>
            <a:ext cx="7543800" cy="48323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defRPr/>
            </a:pPr>
            <a:r>
              <a:rPr lang="en-US" sz="2800" b="1" i="1" dirty="0">
                <a:latin typeface="Times New Roman" pitchFamily="18" charset="0"/>
                <a:cs typeface="Times New Roman" pitchFamily="18" charset="0"/>
              </a:rPr>
              <a:t>4.Opportunity to contribute to society and recognized for your effort: </a:t>
            </a:r>
            <a:endParaRPr lang="en-US" sz="2800" dirty="0">
              <a:latin typeface="Times New Roman" pitchFamily="18" charset="0"/>
              <a:cs typeface="Times New Roman" pitchFamily="18" charset="0"/>
            </a:endParaRPr>
          </a:p>
          <a:p>
            <a:pPr algn="just">
              <a:defRPr/>
            </a:pPr>
            <a:r>
              <a:rPr lang="en-US" sz="2800" dirty="0">
                <a:latin typeface="Times New Roman" pitchFamily="18" charset="0"/>
                <a:cs typeface="Times New Roman" pitchFamily="18" charset="0"/>
              </a:rPr>
              <a:t>MSE are  the most respected </a:t>
            </a:r>
            <a:r>
              <a:rPr lang="en-US" sz="2800" dirty="0">
                <a:solidFill>
                  <a:srgbClr val="0000FF"/>
                </a:solidFill>
                <a:latin typeface="Times New Roman" pitchFamily="18" charset="0"/>
                <a:cs typeface="Times New Roman" pitchFamily="18" charset="0"/>
              </a:rPr>
              <a:t>and trusted in their communities. </a:t>
            </a:r>
            <a:r>
              <a:rPr lang="en-US" sz="2800" dirty="0">
                <a:latin typeface="Times New Roman" pitchFamily="18" charset="0"/>
                <a:cs typeface="Times New Roman" pitchFamily="18" charset="0"/>
              </a:rPr>
              <a:t>Trust and mutual respect are the hallmark companies have. </a:t>
            </a:r>
            <a:r>
              <a:rPr lang="en-US" sz="2800" dirty="0">
                <a:solidFill>
                  <a:srgbClr val="0000FF"/>
                </a:solidFill>
                <a:latin typeface="Times New Roman" pitchFamily="18" charset="0"/>
                <a:cs typeface="Times New Roman" pitchFamily="18" charset="0"/>
              </a:rPr>
              <a:t>Owners enjoy the trust and recognition they receive from the customer </a:t>
            </a:r>
            <a:r>
              <a:rPr lang="en-US" sz="2800" dirty="0">
                <a:latin typeface="Times New Roman" pitchFamily="18" charset="0"/>
                <a:cs typeface="Times New Roman" pitchFamily="18" charset="0"/>
              </a:rPr>
              <a:t>whom they have served faithfully. Playing a vital role in their local business systems and knowing that their work has a significant impact on how smoothly the nation's economy functions is yet another reward for small business managers.</a:t>
            </a:r>
          </a:p>
        </p:txBody>
      </p:sp>
      <p:sp>
        <p:nvSpPr>
          <p:cNvPr id="8" name="Slide Number Placeholder 7"/>
          <p:cNvSpPr>
            <a:spLocks noGrp="1"/>
          </p:cNvSpPr>
          <p:nvPr>
            <p:ph type="sldNum" sz="quarter" idx="12"/>
          </p:nvPr>
        </p:nvSpPr>
        <p:spPr/>
        <p:txBody>
          <a:bodyPr/>
          <a:lstStyle/>
          <a:p>
            <a:pPr>
              <a:defRPr/>
            </a:pPr>
            <a:fld id="{FB9DD536-8342-4453-A977-54B70110EBEF}" type="slidenum">
              <a:rPr lang="en-US" altLang="en-US" smtClean="0"/>
              <a:pPr>
                <a:defRPr/>
              </a:pPr>
              <a:t>34</a:t>
            </a:fld>
            <a:endParaRPr lang="en-US" alt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a:xfrm>
            <a:off x="381000" y="304800"/>
            <a:ext cx="8229600" cy="4343400"/>
          </a:xfrm>
          <a:prstGeom prst="wedgeRectCallout">
            <a:avLst>
              <a:gd name="adj1" fmla="val 370"/>
              <a:gd name="adj2" fmla="val 68481"/>
            </a:avLst>
          </a:prstGeom>
          <a:pattFill prst="lgCheck">
            <a:fgClr>
              <a:schemeClr val="tx2"/>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p:cNvSpPr/>
          <p:nvPr/>
        </p:nvSpPr>
        <p:spPr>
          <a:xfrm>
            <a:off x="609600" y="457200"/>
            <a:ext cx="7696200" cy="397033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defRPr/>
            </a:pPr>
            <a:r>
              <a:rPr lang="en-US" sz="2800" b="1" dirty="0">
                <a:latin typeface="Times New Roman" pitchFamily="18" charset="0"/>
                <a:cs typeface="Times New Roman" pitchFamily="18" charset="0"/>
              </a:rPr>
              <a:t>5.Opportunity To Do What You Enjoy: </a:t>
            </a:r>
            <a:r>
              <a:rPr lang="en-US" sz="2800" dirty="0">
                <a:latin typeface="Times New Roman" pitchFamily="18" charset="0"/>
                <a:cs typeface="Times New Roman" pitchFamily="18" charset="0"/>
              </a:rPr>
              <a:t>A common sentiment among small business owners is that their work is no work. Most successful entrepreneurs choose to enter their particular business fields because they have an interest in them and enjoy those lines of work. They have their avocation </a:t>
            </a:r>
            <a:r>
              <a:rPr lang="en-US" sz="2800" dirty="0" smtClean="0">
                <a:latin typeface="Times New Roman" pitchFamily="18" charset="0"/>
                <a:cs typeface="Times New Roman" pitchFamily="18" charset="0"/>
              </a:rPr>
              <a:t>(</a:t>
            </a:r>
            <a:r>
              <a:rPr lang="en-US" sz="2800" dirty="0" smtClean="0">
                <a:solidFill>
                  <a:srgbClr val="0000FF"/>
                </a:solidFill>
                <a:latin typeface="Times New Roman" pitchFamily="18" charset="0"/>
                <a:cs typeface="Times New Roman" pitchFamily="18" charset="0"/>
              </a:rPr>
              <a:t>hobbies</a:t>
            </a:r>
            <a:r>
              <a:rPr lang="en-US" sz="2800" dirty="0" smtClean="0">
                <a:latin typeface="Times New Roman" pitchFamily="18" charset="0"/>
                <a:cs typeface="Times New Roman" pitchFamily="18" charset="0"/>
              </a:rPr>
              <a:t>) their </a:t>
            </a:r>
            <a:r>
              <a:rPr lang="en-US" sz="2800" dirty="0">
                <a:latin typeface="Times New Roman" pitchFamily="18" charset="0"/>
                <a:cs typeface="Times New Roman" pitchFamily="18" charset="0"/>
              </a:rPr>
              <a:t>vocations (work) and are glad they did "find a job doing what they love, and  will never have to work a day in their life</a:t>
            </a:r>
            <a:r>
              <a:rPr lang="en-US" sz="2400" dirty="0">
                <a:latin typeface="Arial" pitchFamily="34" charset="0"/>
                <a:cs typeface="+mn-cs"/>
              </a:rPr>
              <a:t>".</a:t>
            </a:r>
          </a:p>
        </p:txBody>
      </p:sp>
      <p:sp>
        <p:nvSpPr>
          <p:cNvPr id="6" name="Up Arrow Callout 5"/>
          <p:cNvSpPr/>
          <p:nvPr/>
        </p:nvSpPr>
        <p:spPr>
          <a:xfrm>
            <a:off x="609600" y="4648200"/>
            <a:ext cx="8001000" cy="1447800"/>
          </a:xfrm>
          <a:prstGeom prst="upArrowCallout">
            <a:avLst>
              <a:gd name="adj1" fmla="val 114000"/>
              <a:gd name="adj2" fmla="val 260828"/>
              <a:gd name="adj3" fmla="val 14818"/>
              <a:gd name="adj4" fmla="val 78374"/>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
        <p:nvSpPr>
          <p:cNvPr id="9" name="Slide Number Placeholder 8"/>
          <p:cNvSpPr>
            <a:spLocks noGrp="1"/>
          </p:cNvSpPr>
          <p:nvPr>
            <p:ph type="sldNum" sz="quarter" idx="12"/>
          </p:nvPr>
        </p:nvSpPr>
        <p:spPr/>
        <p:txBody>
          <a:bodyPr/>
          <a:lstStyle/>
          <a:p>
            <a:pPr>
              <a:defRPr/>
            </a:pPr>
            <a:fld id="{39B8D89B-7F61-44A9-B109-0554C15E2D6E}" type="slidenum">
              <a:rPr lang="en-US" altLang="en-US" smtClean="0"/>
              <a:pPr>
                <a:defRPr/>
              </a:pPr>
              <a:t>35</a:t>
            </a:fld>
            <a:endParaRPr lang="en-US" alt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57200" y="331788"/>
            <a:ext cx="8001000" cy="22463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r>
              <a:rPr lang="en-US" sz="2800" b="1" dirty="0">
                <a:latin typeface="Times New Roman" pitchFamily="18" charset="0"/>
                <a:cs typeface="Times New Roman" pitchFamily="18" charset="0"/>
              </a:rPr>
              <a:t> </a:t>
            </a:r>
            <a:r>
              <a:rPr lang="en-US" sz="2800" b="1" dirty="0">
                <a:solidFill>
                  <a:srgbClr val="0066FF"/>
                </a:solidFill>
                <a:latin typeface="Times New Roman" pitchFamily="18" charset="0"/>
                <a:cs typeface="Times New Roman" pitchFamily="18" charset="0"/>
              </a:rPr>
              <a:t>The Potential Limitations Of Entrepreneurship</a:t>
            </a:r>
          </a:p>
          <a:p>
            <a:pPr algn="just"/>
            <a:r>
              <a:rPr lang="en-US" sz="2800" dirty="0">
                <a:latin typeface="Times New Roman" pitchFamily="18" charset="0"/>
                <a:cs typeface="Times New Roman" pitchFamily="18" charset="0"/>
              </a:rPr>
              <a:t>Although owning a business has many benefits and provides many opportunities, any one planning to enter the world of entrepreneurship should be aware of its potential drawbacks.</a:t>
            </a:r>
          </a:p>
        </p:txBody>
      </p:sp>
      <p:sp>
        <p:nvSpPr>
          <p:cNvPr id="4" name="Rounded Rectangle 3"/>
          <p:cNvSpPr/>
          <p:nvPr/>
        </p:nvSpPr>
        <p:spPr>
          <a:xfrm>
            <a:off x="304800" y="2578100"/>
            <a:ext cx="8305800" cy="3594100"/>
          </a:xfrm>
          <a:prstGeom prst="roundRect">
            <a:avLst>
              <a:gd name="adj" fmla="val 1791"/>
            </a:avLst>
          </a:prstGeom>
          <a:pattFill prst="wdDnDiag">
            <a:fgClr>
              <a:srgbClr val="002060"/>
            </a:fgClr>
            <a:bgClr>
              <a:srgbClr val="D60093"/>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457200" y="2698750"/>
            <a:ext cx="8001000" cy="3354388"/>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just">
              <a:defRPr/>
            </a:pPr>
            <a:r>
              <a:rPr lang="en-US" sz="2400" b="1" i="1" dirty="0">
                <a:latin typeface="Times New Roman" pitchFamily="18" charset="0"/>
                <a:cs typeface="Times New Roman" pitchFamily="18" charset="0"/>
              </a:rPr>
              <a:t>1</a:t>
            </a:r>
            <a:r>
              <a:rPr lang="en-US" sz="2800" b="1" i="1" dirty="0">
                <a:latin typeface="Times New Roman" pitchFamily="18" charset="0"/>
                <a:cs typeface="Times New Roman" pitchFamily="18" charset="0"/>
              </a:rPr>
              <a:t>. Uncertainty of income</a:t>
            </a:r>
            <a:r>
              <a:rPr lang="en-US" sz="2800" dirty="0">
                <a:latin typeface="Times New Roman" pitchFamily="18" charset="0"/>
                <a:cs typeface="Times New Roman" pitchFamily="18" charset="0"/>
              </a:rPr>
              <a:t>: </a:t>
            </a:r>
            <a:r>
              <a:rPr lang="en-US" sz="2800" dirty="0">
                <a:solidFill>
                  <a:srgbClr val="FF0000"/>
                </a:solidFill>
                <a:latin typeface="Times New Roman" pitchFamily="18" charset="0"/>
                <a:cs typeface="Times New Roman" pitchFamily="18" charset="0"/>
              </a:rPr>
              <a:t>Opening and running a business provides no guarantees that an entrepreneur will earn enough money to survive</a:t>
            </a:r>
            <a:r>
              <a:rPr lang="en-US" sz="2800" dirty="0">
                <a:latin typeface="Times New Roman" pitchFamily="18" charset="0"/>
                <a:cs typeface="Times New Roman" pitchFamily="18" charset="0"/>
              </a:rPr>
              <a:t>. MSEs barely earns enough to provide the owner manager with an adequate income. </a:t>
            </a:r>
            <a:r>
              <a:rPr lang="en-US" sz="2400" b="1" i="1" dirty="0">
                <a:latin typeface="Times New Roman" pitchFamily="18" charset="0"/>
                <a:cs typeface="Times New Roman" pitchFamily="18" charset="0"/>
              </a:rPr>
              <a:t>In early days, the owner often has trouble meeting financial obligations and may have to live on saving. The steady income that comes with working for someone else is absent and the owner is always the last one to be paid.</a:t>
            </a:r>
          </a:p>
        </p:txBody>
      </p:sp>
      <p:sp>
        <p:nvSpPr>
          <p:cNvPr id="9" name="Slide Number Placeholder 8"/>
          <p:cNvSpPr>
            <a:spLocks noGrp="1"/>
          </p:cNvSpPr>
          <p:nvPr>
            <p:ph type="sldNum" sz="quarter" idx="12"/>
          </p:nvPr>
        </p:nvSpPr>
        <p:spPr/>
        <p:txBody>
          <a:bodyPr/>
          <a:lstStyle/>
          <a:p>
            <a:pPr>
              <a:defRPr/>
            </a:pPr>
            <a:fld id="{FEFA5248-DC68-414F-9350-1CAB1E1362EE}" type="slidenum">
              <a:rPr lang="en-US" altLang="en-US" smtClean="0"/>
              <a:pPr>
                <a:defRPr/>
              </a:pPr>
              <a:t>36</a:t>
            </a:fld>
            <a:endParaRPr lang="en-US" alt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304800"/>
            <a:ext cx="8229600" cy="583088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867" name="Rectangle 4"/>
          <p:cNvSpPr>
            <a:spLocks noChangeArrowheads="1"/>
          </p:cNvSpPr>
          <p:nvPr/>
        </p:nvSpPr>
        <p:spPr bwMode="auto">
          <a:xfrm>
            <a:off x="609600" y="588963"/>
            <a:ext cx="7772400" cy="5262562"/>
          </a:xfrm>
          <a:prstGeom prst="rect">
            <a:avLst/>
          </a:prstGeom>
          <a:solidFill>
            <a:schemeClr val="bg1"/>
          </a:solidFill>
          <a:ln w="9525">
            <a:noFill/>
            <a:miter lim="800000"/>
            <a:headEnd/>
            <a:tailEnd/>
          </a:ln>
        </p:spPr>
        <p:txBody>
          <a:bodyPr>
            <a:spAutoFit/>
          </a:bodyPr>
          <a:lstStyle/>
          <a:p>
            <a:pPr algn="just"/>
            <a:r>
              <a:rPr lang="en-US" sz="2800" b="1" i="1">
                <a:solidFill>
                  <a:srgbClr val="002060"/>
                </a:solidFill>
                <a:latin typeface="Times New Roman" pitchFamily="18" charset="0"/>
                <a:cs typeface="Times New Roman" pitchFamily="18" charset="0"/>
              </a:rPr>
              <a:t>2. Risk:  </a:t>
            </a:r>
            <a:r>
              <a:rPr lang="en-US" sz="2800">
                <a:solidFill>
                  <a:srgbClr val="002060"/>
                </a:solidFill>
                <a:latin typeface="Times New Roman" pitchFamily="18" charset="0"/>
                <a:cs typeface="Times New Roman" pitchFamily="18" charset="0"/>
              </a:rPr>
              <a:t>Starting or buying a new business involves risk, and the higher the rewards, the greater the risk entrepreneurs usually face. This is why entrepreneurs tend to evaluate risk carefully. It should be noted, "People who successfully innovate and start businesses come in all shapes and sizes but they do have a few things others do not. In the deepest sense, they are willing to accept risk for what they believe in”. They have the ability to cope with a professional life riddled by ambiguity, a consistent lack of clarity. Most have a drive to put their imprint on whatever they are creating</a:t>
            </a:r>
            <a:r>
              <a:rPr lang="en-US" sz="2800">
                <a:latin typeface="Times New Roman" pitchFamily="18" charset="0"/>
                <a:cs typeface="Times New Roman" pitchFamily="18" charset="0"/>
              </a:rPr>
              <a:t>. </a:t>
            </a:r>
            <a:r>
              <a:rPr lang="en-US" sz="2800" i="1">
                <a:solidFill>
                  <a:srgbClr val="0066FF"/>
                </a:solidFill>
                <a:latin typeface="Times New Roman" pitchFamily="18" charset="0"/>
                <a:cs typeface="Times New Roman" pitchFamily="18" charset="0"/>
              </a:rPr>
              <a:t>LOOK TYPES OF RISK BELOW</a:t>
            </a:r>
            <a:r>
              <a:rPr lang="en-US" sz="2800" i="1">
                <a:solidFill>
                  <a:srgbClr val="FFFF00"/>
                </a:solidFill>
                <a:latin typeface="Times New Roman" pitchFamily="18" charset="0"/>
                <a:cs typeface="Times New Roman" pitchFamily="18" charset="0"/>
              </a:rPr>
              <a:t>:</a:t>
            </a:r>
          </a:p>
        </p:txBody>
      </p:sp>
      <p:sp>
        <p:nvSpPr>
          <p:cNvPr id="8" name="Slide Number Placeholder 7"/>
          <p:cNvSpPr>
            <a:spLocks noGrp="1"/>
          </p:cNvSpPr>
          <p:nvPr>
            <p:ph type="sldNum" sz="quarter" idx="12"/>
          </p:nvPr>
        </p:nvSpPr>
        <p:spPr/>
        <p:txBody>
          <a:bodyPr/>
          <a:lstStyle/>
          <a:p>
            <a:pPr>
              <a:defRPr/>
            </a:pPr>
            <a:fld id="{7CC25697-96A1-408B-BD0F-FBD7859F6D2A}" type="slidenum">
              <a:rPr lang="en-US" altLang="en-US" smtClean="0"/>
              <a:pPr>
                <a:defRPr/>
              </a:pPr>
              <a:t>37</a:t>
            </a:fld>
            <a:endParaRPr lang="en-US" alt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57200" y="298450"/>
            <a:ext cx="8153400" cy="5264150"/>
          </a:xfrm>
          <a:prstGeom prst="roundRect">
            <a:avLst>
              <a:gd name="adj" fmla="val 11651"/>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891" name="Rectangle 2"/>
          <p:cNvSpPr>
            <a:spLocks noChangeArrowheads="1"/>
          </p:cNvSpPr>
          <p:nvPr/>
        </p:nvSpPr>
        <p:spPr bwMode="auto">
          <a:xfrm>
            <a:off x="963613" y="609600"/>
            <a:ext cx="7140575" cy="4400550"/>
          </a:xfrm>
          <a:prstGeom prst="rect">
            <a:avLst/>
          </a:prstGeom>
          <a:solidFill>
            <a:schemeClr val="bg1"/>
          </a:solidFill>
          <a:ln w="9525">
            <a:noFill/>
            <a:miter lim="800000"/>
            <a:headEnd/>
            <a:tailEnd/>
          </a:ln>
        </p:spPr>
        <p:txBody>
          <a:bodyPr>
            <a:spAutoFit/>
          </a:bodyPr>
          <a:lstStyle/>
          <a:p>
            <a:pPr algn="just"/>
            <a:r>
              <a:rPr lang="en-US" sz="2800" b="1">
                <a:latin typeface="Times New Roman" pitchFamily="18" charset="0"/>
                <a:cs typeface="Times New Roman" pitchFamily="18" charset="0"/>
              </a:rPr>
              <a:t>A. Financial Risk</a:t>
            </a:r>
            <a:r>
              <a:rPr lang="en-US" sz="2800" i="1">
                <a:latin typeface="Times New Roman" pitchFamily="18" charset="0"/>
                <a:cs typeface="Times New Roman" pitchFamily="18" charset="0"/>
              </a:rPr>
              <a:t>: </a:t>
            </a:r>
            <a:r>
              <a:rPr lang="en-US" sz="2800">
                <a:latin typeface="Times New Roman" pitchFamily="18" charset="0"/>
                <a:cs typeface="Times New Roman" pitchFamily="18" charset="0"/>
              </a:rPr>
              <a:t>In most new ventures, the individual puts a significant portion of his or her saving or other resources at stake. This money or resources will, in all likelihood, be lost if the venture fails. The entrepreneur also may be required to sign personally on company obligations that far exceed his or her personal bankruptcy. Many people are unwilling to risk their savings, house, property and salary to start a new business.</a:t>
            </a:r>
          </a:p>
        </p:txBody>
      </p:sp>
      <p:sp>
        <p:nvSpPr>
          <p:cNvPr id="10" name="Slide Number Placeholder 9"/>
          <p:cNvSpPr>
            <a:spLocks noGrp="1"/>
          </p:cNvSpPr>
          <p:nvPr>
            <p:ph type="sldNum" sz="quarter" idx="12"/>
          </p:nvPr>
        </p:nvSpPr>
        <p:spPr/>
        <p:txBody>
          <a:bodyPr/>
          <a:lstStyle/>
          <a:p>
            <a:pPr>
              <a:defRPr/>
            </a:pPr>
            <a:fld id="{E57D697D-834F-4E9B-AD13-904B9749DEC4}" type="slidenum">
              <a:rPr lang="en-US" altLang="en-US" smtClean="0"/>
              <a:pPr>
                <a:defRPr/>
              </a:pPr>
              <a:t>38</a:t>
            </a:fld>
            <a:endParaRPr lang="en-US" altLang="en-US"/>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81000"/>
            <a:ext cx="8001000" cy="5486400"/>
          </a:xfrm>
          <a:prstGeom prst="roundRect">
            <a:avLst>
              <a:gd name="adj" fmla="val 13236"/>
            </a:avLst>
          </a:prstGeom>
          <a:solidFill>
            <a:srgbClr val="4587F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1066800" y="762000"/>
            <a:ext cx="7086600" cy="44005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defRPr/>
            </a:pPr>
            <a:r>
              <a:rPr lang="en-US" sz="2800" b="1" dirty="0">
                <a:latin typeface="Times New Roman" pitchFamily="18" charset="0"/>
                <a:cs typeface="Times New Roman" pitchFamily="18" charset="0"/>
              </a:rPr>
              <a:t>B. Family and Social Risk: </a:t>
            </a:r>
            <a:r>
              <a:rPr lang="en-US" sz="2800" dirty="0">
                <a:latin typeface="Times New Roman" pitchFamily="18" charset="0"/>
                <a:cs typeface="Times New Roman" pitchFamily="18" charset="0"/>
              </a:rPr>
              <a:t>Starting anew venture uses much of the </a:t>
            </a:r>
            <a:r>
              <a:rPr lang="en-US" sz="2800" dirty="0">
                <a:solidFill>
                  <a:srgbClr val="FF0000"/>
                </a:solidFill>
                <a:latin typeface="Times New Roman" pitchFamily="18" charset="0"/>
                <a:cs typeface="Times New Roman" pitchFamily="18" charset="0"/>
              </a:rPr>
              <a:t>entrepreneur's energy and time</a:t>
            </a:r>
            <a:r>
              <a:rPr lang="en-US" sz="2800" dirty="0">
                <a:latin typeface="Times New Roman" pitchFamily="18" charset="0"/>
                <a:cs typeface="Times New Roman" pitchFamily="18" charset="0"/>
              </a:rPr>
              <a:t>. Consequently, his or her other commitments may suffer. </a:t>
            </a:r>
            <a:r>
              <a:rPr lang="en-US" sz="2800" dirty="0">
                <a:solidFill>
                  <a:srgbClr val="0000FF"/>
                </a:solidFill>
                <a:latin typeface="Times New Roman" pitchFamily="18" charset="0"/>
                <a:cs typeface="Times New Roman" pitchFamily="18" charset="0"/>
              </a:rPr>
              <a:t>Entrepreneurs, who are married, and specially those with children, expose their families to risk of an incomplete family experience </a:t>
            </a:r>
            <a:r>
              <a:rPr lang="en-US" sz="2800" dirty="0">
                <a:latin typeface="Times New Roman" pitchFamily="18" charset="0"/>
                <a:cs typeface="Times New Roman" pitchFamily="18" charset="0"/>
              </a:rPr>
              <a:t>and the possibility of permanent emotional scars. In addition, </a:t>
            </a:r>
            <a:r>
              <a:rPr lang="en-US" sz="2800" dirty="0">
                <a:solidFill>
                  <a:srgbClr val="0000FF"/>
                </a:solidFill>
                <a:latin typeface="Times New Roman" pitchFamily="18" charset="0"/>
                <a:cs typeface="Times New Roman" pitchFamily="18" charset="0"/>
              </a:rPr>
              <a:t>old friends may vanish slowly </a:t>
            </a:r>
            <a:r>
              <a:rPr lang="en-US" sz="2800" dirty="0">
                <a:latin typeface="Times New Roman" pitchFamily="18" charset="0"/>
                <a:cs typeface="Times New Roman" pitchFamily="18" charset="0"/>
              </a:rPr>
              <a:t>because of missed ‘get- together’.</a:t>
            </a:r>
          </a:p>
        </p:txBody>
      </p:sp>
      <p:sp>
        <p:nvSpPr>
          <p:cNvPr id="8" name="Slide Number Placeholder 7"/>
          <p:cNvSpPr>
            <a:spLocks noGrp="1"/>
          </p:cNvSpPr>
          <p:nvPr>
            <p:ph type="sldNum" sz="quarter" idx="12"/>
          </p:nvPr>
        </p:nvSpPr>
        <p:spPr/>
        <p:txBody>
          <a:bodyPr/>
          <a:lstStyle/>
          <a:p>
            <a:pPr>
              <a:defRPr/>
            </a:pPr>
            <a:fld id="{03DAD01F-B726-4504-8394-A24AD53BE4C3}" type="slidenum">
              <a:rPr lang="en-US" altLang="en-US" smtClean="0"/>
              <a:pPr>
                <a:defRPr/>
              </a:pPr>
              <a:t>39</a:t>
            </a:fld>
            <a:endParaRPr lang="en-US"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Economist’s View</a:t>
            </a:r>
            <a:endParaRPr lang="en-US" dirty="0"/>
          </a:p>
        </p:txBody>
      </p:sp>
      <p:sp>
        <p:nvSpPr>
          <p:cNvPr id="3" name="Content Placeholder 2"/>
          <p:cNvSpPr>
            <a:spLocks noGrp="1"/>
          </p:cNvSpPr>
          <p:nvPr>
            <p:ph idx="1"/>
          </p:nvPr>
        </p:nvSpPr>
        <p:spPr/>
        <p:txBody>
          <a:bodyPr/>
          <a:lstStyle/>
          <a:p>
            <a:r>
              <a:rPr lang="en-US" dirty="0" smtClean="0"/>
              <a:t>entrepreneurship and economic growth will take place in those situations where particular economic conditions are most favorable.</a:t>
            </a:r>
          </a:p>
          <a:p>
            <a:r>
              <a:rPr lang="en-US" dirty="0" smtClean="0"/>
              <a:t>Economic incentives are the main drive for the entrepreneurial activities.</a:t>
            </a:r>
          </a:p>
          <a:p>
            <a:r>
              <a:rPr lang="en-US" dirty="0" smtClean="0"/>
              <a:t>a well development market and efficient economic policies foster entrepreneurship a big way. </a:t>
            </a:r>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04800" y="228600"/>
            <a:ext cx="8458200" cy="5791200"/>
          </a:xfrm>
          <a:prstGeom prst="roundRect">
            <a:avLst>
              <a:gd name="adj" fmla="val 7704"/>
            </a:avLst>
          </a:prstGeom>
          <a:pattFill prst="sphere">
            <a:fgClr>
              <a:schemeClr val="accent5">
                <a:lumMod val="75000"/>
              </a:schemeClr>
            </a:fgClr>
            <a:bgClr>
              <a:srgbClr val="0066FF"/>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939" name="Rectangle 2"/>
          <p:cNvSpPr>
            <a:spLocks noChangeArrowheads="1"/>
          </p:cNvSpPr>
          <p:nvPr/>
        </p:nvSpPr>
        <p:spPr bwMode="auto">
          <a:xfrm>
            <a:off x="685800" y="492125"/>
            <a:ext cx="7696200" cy="526415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just"/>
            <a:r>
              <a:rPr lang="en-US" sz="2800" b="1" dirty="0">
                <a:latin typeface="Times New Roman" pitchFamily="18" charset="0"/>
                <a:cs typeface="Times New Roman" pitchFamily="18" charset="0"/>
              </a:rPr>
              <a:t>C. Career Risk</a:t>
            </a:r>
            <a:r>
              <a:rPr lang="en-US" sz="2800" dirty="0">
                <a:latin typeface="Times New Roman" pitchFamily="18" charset="0"/>
                <a:cs typeface="Times New Roman" pitchFamily="18" charset="0"/>
              </a:rPr>
              <a:t>: a question frequently raised by would-be entrepreneurs is whether they will be able to find a job and </a:t>
            </a:r>
            <a:r>
              <a:rPr lang="en-US" sz="2800" dirty="0">
                <a:solidFill>
                  <a:srgbClr val="0000FF"/>
                </a:solidFill>
                <a:latin typeface="Times New Roman" pitchFamily="18" charset="0"/>
                <a:cs typeface="Times New Roman" pitchFamily="18" charset="0"/>
              </a:rPr>
              <a:t>go back to old job if their ventures fail. </a:t>
            </a:r>
            <a:r>
              <a:rPr lang="en-US" sz="2800" dirty="0">
                <a:latin typeface="Times New Roman" pitchFamily="18" charset="0"/>
                <a:cs typeface="Times New Roman" pitchFamily="18" charset="0"/>
              </a:rPr>
              <a:t>This is a major concern to managers who have a secure organizational job with a high salary and a good benefit package.</a:t>
            </a:r>
          </a:p>
          <a:p>
            <a:pPr algn="just"/>
            <a:r>
              <a:rPr lang="en-US" sz="2800" dirty="0">
                <a:latin typeface="Times New Roman" pitchFamily="18" charset="0"/>
                <a:cs typeface="Times New Roman" pitchFamily="18" charset="0"/>
              </a:rPr>
              <a:t>To reduce such risk, starting a part time business is popular gateway to entrepreneurship. </a:t>
            </a:r>
            <a:r>
              <a:rPr lang="en-US" sz="2800" dirty="0">
                <a:solidFill>
                  <a:srgbClr val="0000FF"/>
                </a:solidFill>
                <a:latin typeface="Times New Roman" pitchFamily="18" charset="0"/>
                <a:cs typeface="Times New Roman" pitchFamily="18" charset="0"/>
              </a:rPr>
              <a:t>Part-time entrepreneurs have the best of best worlds; </a:t>
            </a:r>
            <a:r>
              <a:rPr lang="en-US" sz="2800" dirty="0">
                <a:latin typeface="Times New Roman" pitchFamily="18" charset="0"/>
                <a:cs typeface="Times New Roman" pitchFamily="18" charset="0"/>
              </a:rPr>
              <a:t>they can ease in to business for themselves with out scarifying the security of a steady paycheck and benefits. </a:t>
            </a:r>
          </a:p>
        </p:txBody>
      </p:sp>
      <p:sp>
        <p:nvSpPr>
          <p:cNvPr id="8" name="Slide Number Placeholder 7"/>
          <p:cNvSpPr>
            <a:spLocks noGrp="1"/>
          </p:cNvSpPr>
          <p:nvPr>
            <p:ph type="sldNum" sz="quarter" idx="12"/>
          </p:nvPr>
        </p:nvSpPr>
        <p:spPr/>
        <p:txBody>
          <a:bodyPr/>
          <a:lstStyle/>
          <a:p>
            <a:pPr>
              <a:defRPr/>
            </a:pPr>
            <a:fld id="{E9273226-A7EE-4206-808E-9EA2D78FE426}" type="slidenum">
              <a:rPr lang="en-US" altLang="en-US" smtClean="0"/>
              <a:pPr>
                <a:defRPr/>
              </a:pPr>
              <a:t>40</a:t>
            </a:fld>
            <a:endParaRPr lang="en-US" altLang="en-US"/>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p:cNvSpPr/>
          <p:nvPr/>
        </p:nvSpPr>
        <p:spPr>
          <a:xfrm>
            <a:off x="457200" y="319088"/>
            <a:ext cx="8153400" cy="2667000"/>
          </a:xfrm>
          <a:prstGeom prst="flowChartProcess">
            <a:avLst/>
          </a:prstGeom>
          <a:solidFill>
            <a:srgbClr val="D6009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987" name="Rectangle 2"/>
          <p:cNvSpPr>
            <a:spLocks noChangeArrowheads="1"/>
          </p:cNvSpPr>
          <p:nvPr/>
        </p:nvSpPr>
        <p:spPr bwMode="auto">
          <a:xfrm>
            <a:off x="609600" y="506413"/>
            <a:ext cx="7772400" cy="2308225"/>
          </a:xfrm>
          <a:prstGeom prst="rect">
            <a:avLst/>
          </a:prstGeom>
          <a:solidFill>
            <a:schemeClr val="bg1"/>
          </a:solidFill>
          <a:ln w="9525">
            <a:noFill/>
            <a:miter lim="800000"/>
            <a:headEnd/>
            <a:tailEnd/>
          </a:ln>
        </p:spPr>
        <p:txBody>
          <a:bodyPr>
            <a:spAutoFit/>
          </a:bodyPr>
          <a:lstStyle/>
          <a:p>
            <a:pPr algn="just"/>
            <a:r>
              <a:rPr lang="en-US" sz="2400" b="1" dirty="0">
                <a:latin typeface="Times New Roman" pitchFamily="18" charset="0"/>
                <a:cs typeface="Times New Roman" pitchFamily="18" charset="0"/>
              </a:rPr>
              <a:t>D. Psychic Risk: </a:t>
            </a:r>
            <a:r>
              <a:rPr lang="en-US" sz="2400" dirty="0">
                <a:latin typeface="Times New Roman" pitchFamily="18" charset="0"/>
                <a:cs typeface="Times New Roman" pitchFamily="18" charset="0"/>
              </a:rPr>
              <a:t>The greatest risk may to the well being of the entrepreneur. Money can be replaced, a new house can be built, children, and friends can be adapted. However, some entrepreneurs who have suffered </a:t>
            </a:r>
            <a:r>
              <a:rPr lang="en-US" sz="2400" dirty="0">
                <a:solidFill>
                  <a:srgbClr val="0000FF"/>
                </a:solidFill>
                <a:latin typeface="Times New Roman" pitchFamily="18" charset="0"/>
                <a:cs typeface="Times New Roman" pitchFamily="18" charset="0"/>
              </a:rPr>
              <a:t>financial catastrophes have been unable to bounce back,</a:t>
            </a:r>
            <a:r>
              <a:rPr lang="en-US" sz="2400" dirty="0">
                <a:latin typeface="Times New Roman" pitchFamily="18" charset="0"/>
                <a:cs typeface="Times New Roman" pitchFamily="18" charset="0"/>
              </a:rPr>
              <a:t> </a:t>
            </a:r>
            <a:r>
              <a:rPr lang="en-US" sz="2400" dirty="0">
                <a:solidFill>
                  <a:srgbClr val="0000FF"/>
                </a:solidFill>
                <a:latin typeface="Times New Roman" pitchFamily="18" charset="0"/>
                <a:cs typeface="Times New Roman" pitchFamily="18" charset="0"/>
              </a:rPr>
              <a:t>at least immediately. </a:t>
            </a:r>
            <a:r>
              <a:rPr lang="en-US" sz="2400" dirty="0">
                <a:latin typeface="Times New Roman" pitchFamily="18" charset="0"/>
                <a:cs typeface="Times New Roman" pitchFamily="18" charset="0"/>
              </a:rPr>
              <a:t>The psychological impact has proven to be too severe for them. </a:t>
            </a:r>
          </a:p>
        </p:txBody>
      </p:sp>
      <p:sp>
        <p:nvSpPr>
          <p:cNvPr id="4" name="Flowchart: Process 3"/>
          <p:cNvSpPr/>
          <p:nvPr/>
        </p:nvSpPr>
        <p:spPr>
          <a:xfrm>
            <a:off x="457200" y="3124200"/>
            <a:ext cx="8153400" cy="2971800"/>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989" name="Rectangle 4"/>
          <p:cNvSpPr>
            <a:spLocks noChangeArrowheads="1"/>
          </p:cNvSpPr>
          <p:nvPr/>
        </p:nvSpPr>
        <p:spPr bwMode="auto">
          <a:xfrm>
            <a:off x="609600" y="3271838"/>
            <a:ext cx="7772400" cy="2676525"/>
          </a:xfrm>
          <a:prstGeom prst="rect">
            <a:avLst/>
          </a:prstGeom>
          <a:solidFill>
            <a:schemeClr val="bg1"/>
          </a:solidFill>
          <a:ln w="9525">
            <a:noFill/>
            <a:miter lim="800000"/>
            <a:headEnd/>
            <a:tailEnd/>
          </a:ln>
        </p:spPr>
        <p:txBody>
          <a:bodyPr>
            <a:spAutoFit/>
          </a:bodyPr>
          <a:lstStyle/>
          <a:p>
            <a:pPr algn="just"/>
            <a:r>
              <a:rPr lang="en-US" sz="2400" b="1" dirty="0">
                <a:latin typeface="Times New Roman" pitchFamily="18" charset="0"/>
                <a:cs typeface="Times New Roman" pitchFamily="18" charset="0"/>
              </a:rPr>
              <a:t>3.Long hours and hard work:  </a:t>
            </a:r>
            <a:r>
              <a:rPr lang="en-US" sz="2400" dirty="0">
                <a:latin typeface="Times New Roman" pitchFamily="18" charset="0"/>
                <a:cs typeface="Times New Roman" pitchFamily="18" charset="0"/>
              </a:rPr>
              <a:t>Business start-ups often demand that owners keep nightmarish schedule. In many start-ups, six or seven day workweeks with no paid vacations are that norm. When the business closes, the revenue stops coming in and the customers go elsewhere. Even when you own your own business, you still always are working for some one else ‘your customer and clients’. </a:t>
            </a:r>
          </a:p>
        </p:txBody>
      </p:sp>
      <p:sp>
        <p:nvSpPr>
          <p:cNvPr id="10" name="Slide Number Placeholder 9"/>
          <p:cNvSpPr>
            <a:spLocks noGrp="1"/>
          </p:cNvSpPr>
          <p:nvPr>
            <p:ph type="sldNum" sz="quarter" idx="12"/>
          </p:nvPr>
        </p:nvSpPr>
        <p:spPr/>
        <p:txBody>
          <a:bodyPr/>
          <a:lstStyle/>
          <a:p>
            <a:pPr>
              <a:defRPr/>
            </a:pPr>
            <a:fld id="{B1547733-30F9-4BDF-BBDB-85CBBCB032A9}" type="slidenum">
              <a:rPr lang="en-US" altLang="en-US" smtClean="0"/>
              <a:pPr>
                <a:defRPr/>
              </a:pPr>
              <a:t>41</a:t>
            </a:fld>
            <a:endParaRPr lang="en-US" alt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p:cNvSpPr/>
          <p:nvPr/>
        </p:nvSpPr>
        <p:spPr>
          <a:xfrm>
            <a:off x="381000" y="152400"/>
            <a:ext cx="8229600" cy="5999163"/>
          </a:xfrm>
          <a:prstGeom prst="flowChartProcess">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011" name="Rectangle 2"/>
          <p:cNvSpPr>
            <a:spLocks noChangeArrowheads="1"/>
          </p:cNvSpPr>
          <p:nvPr/>
        </p:nvSpPr>
        <p:spPr bwMode="auto">
          <a:xfrm>
            <a:off x="592138" y="304800"/>
            <a:ext cx="7807325" cy="5694363"/>
          </a:xfrm>
          <a:prstGeom prst="rect">
            <a:avLst/>
          </a:prstGeom>
          <a:solidFill>
            <a:schemeClr val="bg1"/>
          </a:solidFill>
          <a:ln w="9525">
            <a:noFill/>
            <a:miter lim="800000"/>
            <a:headEnd/>
            <a:tailEnd/>
          </a:ln>
        </p:spPr>
        <p:txBody>
          <a:bodyPr>
            <a:spAutoFit/>
          </a:bodyPr>
          <a:lstStyle/>
          <a:p>
            <a:pPr algn="just"/>
            <a:r>
              <a:rPr lang="en-US" sz="2800" b="1" i="1">
                <a:latin typeface="Times New Roman" pitchFamily="18" charset="0"/>
                <a:cs typeface="Times New Roman" pitchFamily="18" charset="0"/>
              </a:rPr>
              <a:t>4. Lower quality of life until the business gets established</a:t>
            </a:r>
            <a:r>
              <a:rPr lang="en-US" sz="2800">
                <a:latin typeface="Times New Roman" pitchFamily="18" charset="0"/>
                <a:cs typeface="Times New Roman" pitchFamily="18" charset="0"/>
              </a:rPr>
              <a:t>: The long hour and handwork needed to launch a business can take their toll on the rest of the entrepreneurs’ life. Business owners always find that their roles as husband or wives and fathers and mothers take a back seat to their roles as a business founders. Part of the problem is that most entrepreneurs launch their business between the age of 25 and 39, just when they start their families. It is very tough to give the amount of work that is required to build a company with out slighting your family. As a result, marriages and friendships are too often casualties of small business ownership.</a:t>
            </a:r>
          </a:p>
        </p:txBody>
      </p:sp>
      <p:sp>
        <p:nvSpPr>
          <p:cNvPr id="8" name="Slide Number Placeholder 7"/>
          <p:cNvSpPr>
            <a:spLocks noGrp="1"/>
          </p:cNvSpPr>
          <p:nvPr>
            <p:ph type="sldNum" sz="quarter" idx="12"/>
          </p:nvPr>
        </p:nvSpPr>
        <p:spPr/>
        <p:txBody>
          <a:bodyPr/>
          <a:lstStyle/>
          <a:p>
            <a:pPr>
              <a:defRPr/>
            </a:pPr>
            <a:fld id="{D306E27B-ACBB-4F87-8F44-EDA27969C1E5}" type="slidenum">
              <a:rPr lang="en-US" altLang="en-US" smtClean="0"/>
              <a:pPr>
                <a:defRPr/>
              </a:pPr>
              <a:t>42</a:t>
            </a:fld>
            <a:endParaRPr lang="en-US" altLang="en-US"/>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01638" y="609600"/>
            <a:ext cx="8382000" cy="5029200"/>
          </a:xfrm>
          <a:prstGeom prst="roundRect">
            <a:avLst>
              <a:gd name="adj" fmla="val 5437"/>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035" name="Rectangle 3"/>
          <p:cNvSpPr>
            <a:spLocks noChangeArrowheads="1"/>
          </p:cNvSpPr>
          <p:nvPr/>
        </p:nvSpPr>
        <p:spPr bwMode="auto">
          <a:xfrm>
            <a:off x="717550" y="1139825"/>
            <a:ext cx="7696200" cy="3968750"/>
          </a:xfrm>
          <a:prstGeom prst="rect">
            <a:avLst/>
          </a:prstGeom>
          <a:solidFill>
            <a:schemeClr val="bg1"/>
          </a:solidFill>
          <a:ln w="9525">
            <a:noFill/>
            <a:miter lim="800000"/>
            <a:headEnd/>
            <a:tailEnd/>
          </a:ln>
        </p:spPr>
        <p:txBody>
          <a:bodyPr>
            <a:spAutoFit/>
          </a:bodyPr>
          <a:lstStyle/>
          <a:p>
            <a:pPr algn="just"/>
            <a:r>
              <a:rPr lang="en-US" sz="2800" b="1" i="1">
                <a:latin typeface="Times New Roman" pitchFamily="18" charset="0"/>
                <a:cs typeface="Times New Roman" pitchFamily="18" charset="0"/>
              </a:rPr>
              <a:t>5.High level of stress</a:t>
            </a:r>
            <a:r>
              <a:rPr lang="en-US" sz="2800">
                <a:latin typeface="Times New Roman" pitchFamily="18" charset="0"/>
                <a:cs typeface="Times New Roman" pitchFamily="18" charset="0"/>
              </a:rPr>
              <a:t>: starting and managing a business can be an incredibly rewarding experience, but it also can be a highly stressful. Entrepreneurs often have made significant investments in their companies, have left behind the safety and security of a steady paycheck and have mortgaged everything they own to get in to businesses. Failure may mean total financial run, and that creates intense level of stress and anxiety.</a:t>
            </a:r>
          </a:p>
        </p:txBody>
      </p:sp>
      <p:sp>
        <p:nvSpPr>
          <p:cNvPr id="8" name="Slide Number Placeholder 7"/>
          <p:cNvSpPr>
            <a:spLocks noGrp="1"/>
          </p:cNvSpPr>
          <p:nvPr>
            <p:ph type="sldNum" sz="quarter" idx="12"/>
          </p:nvPr>
        </p:nvSpPr>
        <p:spPr/>
        <p:txBody>
          <a:bodyPr/>
          <a:lstStyle/>
          <a:p>
            <a:pPr>
              <a:defRPr/>
            </a:pPr>
            <a:fld id="{F6FC3580-EF4C-48CB-A984-C156645D346C}" type="slidenum">
              <a:rPr lang="en-US" altLang="en-US" smtClean="0"/>
              <a:pPr>
                <a:defRPr/>
              </a:pPr>
              <a:t>43</a:t>
            </a:fld>
            <a:endParaRPr lang="en-US" altLang="en-US"/>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547688" y="533400"/>
            <a:ext cx="8062912" cy="4800600"/>
          </a:xfrm>
          <a:prstGeom prst="roundRect">
            <a:avLst>
              <a:gd name="adj" fmla="val 9596"/>
            </a:avLst>
          </a:prstGeom>
          <a:solidFill>
            <a:srgbClr val="D6009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59" name="Rectangle 4"/>
          <p:cNvSpPr>
            <a:spLocks noChangeArrowheads="1"/>
          </p:cNvSpPr>
          <p:nvPr/>
        </p:nvSpPr>
        <p:spPr bwMode="auto">
          <a:xfrm>
            <a:off x="990600" y="990600"/>
            <a:ext cx="7315200" cy="3970338"/>
          </a:xfrm>
          <a:prstGeom prst="rect">
            <a:avLst/>
          </a:prstGeom>
          <a:solidFill>
            <a:schemeClr val="bg1"/>
          </a:solidFill>
          <a:ln w="9525">
            <a:noFill/>
            <a:miter lim="800000"/>
            <a:headEnd/>
            <a:tailEnd/>
          </a:ln>
        </p:spPr>
        <p:txBody>
          <a:bodyPr>
            <a:spAutoFit/>
          </a:bodyPr>
          <a:lstStyle/>
          <a:p>
            <a:pPr algn="just"/>
            <a:r>
              <a:rPr lang="en-US" sz="2800"/>
              <a:t>6</a:t>
            </a:r>
            <a:r>
              <a:rPr lang="en-US" sz="2800" b="1" i="1">
                <a:latin typeface="Times New Roman" pitchFamily="18" charset="0"/>
                <a:cs typeface="Times New Roman" pitchFamily="18" charset="0"/>
              </a:rPr>
              <a:t>. Complete Responsibility</a:t>
            </a:r>
            <a:r>
              <a:rPr lang="en-US" sz="2800">
                <a:latin typeface="Times New Roman" pitchFamily="18" charset="0"/>
                <a:cs typeface="Times New Roman" pitchFamily="18" charset="0"/>
              </a:rPr>
              <a:t>: It is great to be the boss, but many entrepreneurs find that they must make decisions on issues about which they are not knowledgeable. When there is no one to ask, the pressure can build quickly. The realization that the decisions they make are the cause of success or failure has a devastating effect on some people. Small business owners discover quickly that they are the business. </a:t>
            </a:r>
          </a:p>
        </p:txBody>
      </p:sp>
      <p:sp>
        <p:nvSpPr>
          <p:cNvPr id="8" name="Slide Number Placeholder 7"/>
          <p:cNvSpPr>
            <a:spLocks noGrp="1"/>
          </p:cNvSpPr>
          <p:nvPr>
            <p:ph type="sldNum" sz="quarter" idx="12"/>
          </p:nvPr>
        </p:nvSpPr>
        <p:spPr/>
        <p:txBody>
          <a:bodyPr/>
          <a:lstStyle/>
          <a:p>
            <a:pPr>
              <a:defRPr/>
            </a:pPr>
            <a:fld id="{826B3C04-5689-404E-BA4D-A79318CBFF81}" type="slidenum">
              <a:rPr lang="en-US" altLang="en-US" smtClean="0"/>
              <a:pPr>
                <a:defRPr/>
              </a:pPr>
              <a:t>44</a:t>
            </a:fld>
            <a:endParaRPr lang="en-US" altLang="en-US"/>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t>Ethical issues governing Entrepreneurship</a:t>
            </a:r>
            <a:endParaRPr lang="en-US" sz="3600" b="1" dirty="0"/>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dirty="0" smtClean="0"/>
              <a:t>An entrepreneur is a person who undertakes business activity with the help of societal resources</a:t>
            </a:r>
            <a:endParaRPr lang="en-US" dirty="0" smtClean="0">
              <a:solidFill>
                <a:srgbClr val="000066"/>
              </a:solidFill>
              <a:cs typeface="Arial" charset="0"/>
            </a:endParaRPr>
          </a:p>
          <a:p>
            <a:r>
              <a:rPr lang="en-US" dirty="0" smtClean="0">
                <a:solidFill>
                  <a:srgbClr val="000066"/>
                </a:solidFill>
                <a:cs typeface="Arial" charset="0"/>
              </a:rPr>
              <a:t>Businesses must do more than provide jobs and make a profit. </a:t>
            </a:r>
          </a:p>
          <a:p>
            <a:r>
              <a:rPr lang="en-US" dirty="0" smtClean="0">
                <a:solidFill>
                  <a:srgbClr val="000066"/>
                </a:solidFill>
                <a:cs typeface="Arial" charset="0"/>
              </a:rPr>
              <a:t>Employ environmental affairs personnel.</a:t>
            </a:r>
          </a:p>
          <a:p>
            <a:r>
              <a:rPr lang="en-US" dirty="0" smtClean="0">
                <a:solidFill>
                  <a:srgbClr val="000066"/>
                </a:solidFill>
                <a:cs typeface="Arial" charset="0"/>
              </a:rPr>
              <a:t>Eliminate wasteful practices and emissions of pollutants from manufacturing processes.</a:t>
            </a:r>
          </a:p>
          <a:p>
            <a:r>
              <a:rPr lang="en-US" dirty="0" smtClean="0">
                <a:solidFill>
                  <a:srgbClr val="000066"/>
                </a:solidFill>
                <a:cs typeface="Arial" charset="0"/>
              </a:rPr>
              <a:t>Improve products to increase efficiency.</a:t>
            </a:r>
          </a:p>
          <a:p>
            <a:r>
              <a:rPr lang="en-US" dirty="0" smtClean="0">
                <a:solidFill>
                  <a:srgbClr val="000066"/>
                </a:solidFill>
                <a:cs typeface="Arial" charset="0"/>
              </a:rPr>
              <a:t>Avoid product adulteration </a:t>
            </a:r>
            <a:endParaRPr lang="en-US" dirty="0">
              <a:solidFill>
                <a:srgbClr val="000066"/>
              </a:solidFill>
              <a:cs typeface="Arial" charset="0"/>
            </a:endParaRPr>
          </a:p>
        </p:txBody>
      </p:sp>
      <p:sp>
        <p:nvSpPr>
          <p:cNvPr id="6" name="Slide Number Placeholder 5"/>
          <p:cNvSpPr>
            <a:spLocks noGrp="1"/>
          </p:cNvSpPr>
          <p:nvPr>
            <p:ph type="sldNum" sz="quarter" idx="12"/>
          </p:nvPr>
        </p:nvSpPr>
        <p:spPr/>
        <p:txBody>
          <a:bodyPr/>
          <a:lstStyle/>
          <a:p>
            <a:fld id="{3D8889B5-05E4-42EE-8D1A-0D9B04855A1C}"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Their responsibility towards society can be understood as follows</a:t>
            </a:r>
            <a:endParaRPr lang="en-US" dirty="0"/>
          </a:p>
        </p:txBody>
      </p:sp>
      <p:sp>
        <p:nvSpPr>
          <p:cNvPr id="3" name="Content Placeholder 2"/>
          <p:cNvSpPr>
            <a:spLocks noGrp="1"/>
          </p:cNvSpPr>
          <p:nvPr>
            <p:ph idx="1"/>
          </p:nvPr>
        </p:nvSpPr>
        <p:spPr/>
        <p:txBody>
          <a:bodyPr>
            <a:normAutofit lnSpcReduction="10000"/>
          </a:bodyPr>
          <a:lstStyle/>
          <a:p>
            <a:pPr lvl="0">
              <a:buFont typeface="Wingdings" pitchFamily="2" charset="2"/>
              <a:buChar char="ü"/>
            </a:pPr>
            <a:r>
              <a:rPr lang="en-US" dirty="0" smtClean="0"/>
              <a:t>Responsibility for Consumers – customers are king </a:t>
            </a:r>
          </a:p>
          <a:p>
            <a:pPr lvl="0">
              <a:buFont typeface="Wingdings" pitchFamily="2" charset="2"/>
              <a:buChar char="ü"/>
            </a:pPr>
            <a:r>
              <a:rPr lang="en-US" dirty="0" smtClean="0"/>
              <a:t>Responsibility for Employees – life blood of the organization </a:t>
            </a:r>
          </a:p>
          <a:p>
            <a:pPr lvl="0">
              <a:buFont typeface="Wingdings" pitchFamily="2" charset="2"/>
              <a:buChar char="ü"/>
            </a:pPr>
            <a:r>
              <a:rPr lang="en-US" dirty="0" smtClean="0"/>
              <a:t>Responsibility for Related Professional Institutes: </a:t>
            </a:r>
            <a:r>
              <a:rPr lang="en-US" dirty="0" smtClean="0">
                <a:solidFill>
                  <a:srgbClr val="0000FF"/>
                </a:solidFill>
              </a:rPr>
              <a:t>chamber of commerce, labor union, mercantile federation, social welfare institute </a:t>
            </a:r>
          </a:p>
          <a:p>
            <a:pPr lvl="0">
              <a:buFont typeface="Wingdings" pitchFamily="2" charset="2"/>
              <a:buChar char="ü"/>
            </a:pPr>
            <a:r>
              <a:rPr lang="en-US" dirty="0" smtClean="0"/>
              <a:t>Responsibility for Local Public</a:t>
            </a:r>
          </a:p>
          <a:p>
            <a:pPr lvl="0">
              <a:buFont typeface="Wingdings" pitchFamily="2" charset="2"/>
              <a:buChar char="ü"/>
            </a:pPr>
            <a:r>
              <a:rPr lang="en-US" dirty="0" smtClean="0"/>
              <a:t>Responsibility for the Nation</a:t>
            </a:r>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8" name="WordArt 4"/>
          <p:cNvSpPr>
            <a:spLocks noChangeArrowheads="1" noChangeShapeType="1" noTextEdit="1"/>
          </p:cNvSpPr>
          <p:nvPr/>
        </p:nvSpPr>
        <p:spPr bwMode="auto">
          <a:xfrm>
            <a:off x="1138238" y="320675"/>
            <a:ext cx="7005637" cy="2498725"/>
          </a:xfrm>
          <a:prstGeom prst="rect">
            <a:avLst/>
          </a:prstGeom>
        </p:spPr>
        <p:txBody>
          <a:bodyPr wrap="none" fromWordArt="1">
            <a:prstTxWarp prst="textCascadeUp">
              <a:avLst>
                <a:gd name="adj" fmla="val 100000"/>
              </a:avLst>
            </a:prstTxWarp>
            <a:scene3d>
              <a:camera prst="legacyPerspectiveBottomLeft"/>
              <a:lightRig rig="legacyHarsh3" dir="t"/>
            </a:scene3d>
            <a:sp3d extrusionH="121893000" prstMaterial="legacyMatte">
              <a:extrusionClr>
                <a:srgbClr val="FF6600"/>
              </a:extrusionClr>
            </a:sp3d>
          </a:bodyPr>
          <a:lstStyle/>
          <a:p>
            <a:pPr algn="ctr"/>
            <a:r>
              <a:rPr lang="en-US" sz="3600" kern="10">
                <a:ln w="9525">
                  <a:round/>
                  <a:headEnd/>
                  <a:tailEnd/>
                </a:ln>
                <a:solidFill>
                  <a:srgbClr val="600655"/>
                </a:solidFill>
                <a:latin typeface="Impact"/>
              </a:rPr>
              <a:t>THANK YOU !!</a:t>
            </a:r>
          </a:p>
        </p:txBody>
      </p:sp>
      <p:sp>
        <p:nvSpPr>
          <p:cNvPr id="10" name="Slide Number Placeholder 9"/>
          <p:cNvSpPr>
            <a:spLocks noGrp="1"/>
          </p:cNvSpPr>
          <p:nvPr>
            <p:ph type="sldNum" sz="quarter" idx="12"/>
          </p:nvPr>
        </p:nvSpPr>
        <p:spPr/>
        <p:txBody>
          <a:bodyPr/>
          <a:lstStyle/>
          <a:p>
            <a:pPr>
              <a:defRPr/>
            </a:pPr>
            <a:fld id="{96F04565-4422-498F-B02F-5D425402AF0D}" type="slidenum">
              <a:rPr lang="es-ES" altLang="en-US" smtClean="0"/>
              <a:pPr>
                <a:defRPr/>
              </a:pPr>
              <a:t>47</a:t>
            </a:fld>
            <a:endParaRPr lang="es-ES" altLang="en-US"/>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grpId="0" nodeType="clickEffect">
                                  <p:stCondLst>
                                    <p:cond delay="0"/>
                                  </p:stCondLst>
                                  <p:childTnLst>
                                    <p:animRot by="21600000">
                                      <p:cBhvr>
                                        <p:cTn id="6" dur="2000" fill="hold"/>
                                        <p:tgtEl>
                                          <p:spTgt spid="4198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Sociologist’s View</a:t>
            </a:r>
            <a:endParaRPr lang="en-US" dirty="0"/>
          </a:p>
        </p:txBody>
      </p:sp>
      <p:sp>
        <p:nvSpPr>
          <p:cNvPr id="3" name="Content Placeholder 2"/>
          <p:cNvSpPr>
            <a:spLocks noGrp="1"/>
          </p:cNvSpPr>
          <p:nvPr>
            <p:ph idx="1"/>
          </p:nvPr>
        </p:nvSpPr>
        <p:spPr/>
        <p:txBody>
          <a:bodyPr/>
          <a:lstStyle/>
          <a:p>
            <a:r>
              <a:rPr lang="en-US" dirty="0" smtClean="0"/>
              <a:t>Entrepreneurship is inhibited by the social system</a:t>
            </a:r>
          </a:p>
          <a:p>
            <a:r>
              <a:rPr lang="en-US" dirty="0" smtClean="0"/>
              <a:t>entrepreneurship is most likely to emerge under a specific social culture. </a:t>
            </a:r>
          </a:p>
          <a:p>
            <a:r>
              <a:rPr lang="en-US" dirty="0" smtClean="0"/>
              <a:t>According to them social sanctions, cultural values and role expectations are responsible for the emergence of entrepreneurship.</a:t>
            </a:r>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Psychologist’s View</a:t>
            </a: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a:buFont typeface="Wingdings" pitchFamily="2" charset="2"/>
              <a:buChar char="v"/>
            </a:pPr>
            <a:r>
              <a:rPr lang="en-US" dirty="0" smtClean="0"/>
              <a:t>entrepreneurship is most likely to emerge when a society possessing particular psychological characteristics</a:t>
            </a:r>
          </a:p>
          <a:p>
            <a:r>
              <a:rPr lang="en-US" dirty="0" smtClean="0"/>
              <a:t>An institutional capacity to see things in new way (vision)</a:t>
            </a:r>
          </a:p>
          <a:p>
            <a:pPr lvl="0"/>
            <a:r>
              <a:rPr lang="en-US" dirty="0" smtClean="0"/>
              <a:t>Energy of will and mind to overcome fixed habits of thought</a:t>
            </a:r>
          </a:p>
          <a:p>
            <a:pPr lvl="0"/>
            <a:r>
              <a:rPr lang="en-US" dirty="0" smtClean="0"/>
              <a:t>An urge to do something</a:t>
            </a:r>
          </a:p>
          <a:p>
            <a:pPr lvl="0"/>
            <a:r>
              <a:rPr lang="en-US" dirty="0" smtClean="0"/>
              <a:t>Dedication to fulfill a dream</a:t>
            </a:r>
          </a:p>
          <a:p>
            <a:pPr lvl="0"/>
            <a:r>
              <a:rPr lang="en-US" dirty="0" smtClean="0"/>
              <a:t>The capacity to withstand social opposition</a:t>
            </a:r>
          </a:p>
          <a:p>
            <a:pPr lvl="0"/>
            <a:r>
              <a:rPr lang="en-US" dirty="0" smtClean="0"/>
              <a:t>The high need for achievement</a:t>
            </a:r>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715962"/>
          </a:xfrm>
        </p:spPr>
        <p:txBody>
          <a:bodyPr>
            <a:normAutofit fontScale="90000"/>
          </a:bodyPr>
          <a:lstStyle/>
          <a:p>
            <a:pPr eaLnBrk="1" hangingPunct="1"/>
            <a:r>
              <a:rPr lang="en-US" b="1" dirty="0" smtClean="0">
                <a:solidFill>
                  <a:srgbClr val="0070C0"/>
                </a:solidFill>
                <a:latin typeface="Book Antiqua" pitchFamily="18" charset="0"/>
              </a:rPr>
              <a:t>Entrepreneurship</a:t>
            </a:r>
            <a:endParaRPr lang="en-US" b="1" dirty="0" smtClean="0">
              <a:solidFill>
                <a:srgbClr val="0070C0"/>
              </a:solidFill>
            </a:endParaRPr>
          </a:p>
        </p:txBody>
      </p:sp>
      <p:sp>
        <p:nvSpPr>
          <p:cNvPr id="10243" name="Content Placeholder 2"/>
          <p:cNvSpPr>
            <a:spLocks noGrp="1"/>
          </p:cNvSpPr>
          <p:nvPr>
            <p:ph sz="quarter" idx="1"/>
          </p:nvPr>
        </p:nvSpPr>
        <p:spPr>
          <a:xfrm>
            <a:off x="457200" y="990600"/>
            <a:ext cx="8229600" cy="5486400"/>
          </a:xfrm>
        </p:spPr>
        <p:txBody>
          <a:bodyPr>
            <a:normAutofit/>
          </a:bodyPr>
          <a:lstStyle/>
          <a:p>
            <a:pPr marL="342900" lvl="1" indent="-342900">
              <a:lnSpc>
                <a:spcPct val="90000"/>
              </a:lnSpc>
              <a:buFont typeface="Wingdings" pitchFamily="2" charset="2"/>
              <a:buChar char="§"/>
            </a:pPr>
            <a:r>
              <a:rPr lang="en-US" sz="3600" dirty="0" smtClean="0">
                <a:latin typeface="Berlin Sans FB" pitchFamily="34" charset="0"/>
              </a:rPr>
              <a:t>It is the process of </a:t>
            </a:r>
            <a:r>
              <a:rPr lang="en-US" sz="3600" dirty="0" smtClean="0">
                <a:solidFill>
                  <a:srgbClr val="FF0000"/>
                </a:solidFill>
                <a:latin typeface="Berlin Sans FB" pitchFamily="34" charset="0"/>
              </a:rPr>
              <a:t>identifying, </a:t>
            </a:r>
            <a:r>
              <a:rPr lang="en-US" sz="3600" dirty="0" smtClean="0">
                <a:solidFill>
                  <a:srgbClr val="0000FF"/>
                </a:solidFill>
                <a:latin typeface="Berlin Sans FB" pitchFamily="34" charset="0"/>
              </a:rPr>
              <a:t>evaluating</a:t>
            </a:r>
            <a:r>
              <a:rPr lang="en-US" sz="3600" dirty="0" smtClean="0">
                <a:latin typeface="Berlin Sans FB" pitchFamily="34" charset="0"/>
              </a:rPr>
              <a:t> and </a:t>
            </a:r>
            <a:r>
              <a:rPr lang="en-US" sz="3600" dirty="0" smtClean="0">
                <a:solidFill>
                  <a:srgbClr val="FF0000"/>
                </a:solidFill>
                <a:latin typeface="Berlin Sans FB" pitchFamily="34" charset="0"/>
              </a:rPr>
              <a:t>exploiting</a:t>
            </a:r>
            <a:r>
              <a:rPr lang="en-US" sz="3600" dirty="0" smtClean="0">
                <a:latin typeface="Berlin Sans FB" pitchFamily="34" charset="0"/>
              </a:rPr>
              <a:t> opportunities. </a:t>
            </a:r>
          </a:p>
          <a:p>
            <a:pPr>
              <a:lnSpc>
                <a:spcPct val="90000"/>
              </a:lnSpc>
              <a:buFont typeface="Wingdings" pitchFamily="2" charset="2"/>
              <a:buChar char="§"/>
            </a:pPr>
            <a:r>
              <a:rPr lang="en-US" sz="3600" dirty="0" smtClean="0">
                <a:latin typeface="Berlin Sans FB" pitchFamily="34" charset="0"/>
              </a:rPr>
              <a:t>Entrepreneurship is the art of turning an idea into a business.</a:t>
            </a:r>
          </a:p>
          <a:p>
            <a:pPr>
              <a:lnSpc>
                <a:spcPct val="90000"/>
              </a:lnSpc>
              <a:buFont typeface="Wingdings" pitchFamily="2" charset="2"/>
              <a:buChar char="§"/>
            </a:pPr>
            <a:r>
              <a:rPr lang="en-US" sz="3600" dirty="0" smtClean="0">
                <a:latin typeface="Berlin Sans FB" pitchFamily="34" charset="0"/>
              </a:rPr>
              <a:t>Entrepreneurs assemble and then integrate all the resources needed –the money, the people, the business model, the strategy—needed to transform an </a:t>
            </a:r>
            <a:r>
              <a:rPr lang="en-US" sz="3600" dirty="0" smtClean="0">
                <a:solidFill>
                  <a:srgbClr val="FF0000"/>
                </a:solidFill>
                <a:latin typeface="Berlin Sans FB" pitchFamily="34" charset="0"/>
              </a:rPr>
              <a:t>invention or an idea into a viable business.</a:t>
            </a:r>
          </a:p>
          <a:p>
            <a:pPr>
              <a:lnSpc>
                <a:spcPct val="90000"/>
              </a:lnSpc>
              <a:buFont typeface="Wingdings" pitchFamily="2" charset="2"/>
              <a:buChar char="§"/>
            </a:pPr>
            <a:endParaRPr lang="en-US" sz="3600" dirty="0" smtClean="0">
              <a:latin typeface="+mj-lt"/>
            </a:endParaRPr>
          </a:p>
          <a:p>
            <a:pPr algn="just" eaLnBrk="1" hangingPunct="1"/>
            <a:endParaRPr lang="en-US" altLang="en-US" sz="2800" b="1" dirty="0" smtClean="0">
              <a:solidFill>
                <a:srgbClr val="FF0000"/>
              </a:solidFill>
              <a:latin typeface="Book Antiqua" pitchFamily="18" charset="0"/>
            </a:endParaRPr>
          </a:p>
          <a:p>
            <a:pPr eaLnBrk="1" hangingPunct="1">
              <a:buFont typeface="Wingdings 2" pitchFamily="18" charset="2"/>
              <a:buNone/>
            </a:pPr>
            <a:endParaRPr lang="en-US" dirty="0" smtClean="0"/>
          </a:p>
        </p:txBody>
      </p:sp>
      <p:sp>
        <p:nvSpPr>
          <p:cNvPr id="5" name="Slide Number Placeholder 4"/>
          <p:cNvSpPr>
            <a:spLocks noGrp="1"/>
          </p:cNvSpPr>
          <p:nvPr>
            <p:ph type="sldNum" sz="quarter" idx="12"/>
          </p:nvPr>
        </p:nvSpPr>
        <p:spPr/>
        <p:txBody>
          <a:bodyPr/>
          <a:lstStyle/>
          <a:p>
            <a:pPr>
              <a:defRPr/>
            </a:pPr>
            <a:fld id="{C6450088-F922-462E-827D-4B5C87772335}" type="slidenum">
              <a:rPr lang="es-ES" altLang="en-US" smtClean="0"/>
              <a:pPr>
                <a:defRPr/>
              </a:pPr>
              <a:t>7</a:t>
            </a:fld>
            <a:endParaRPr lang="es-ES" altLang="en-US"/>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latin typeface="Berlin Sans FB" pitchFamily="34" charset="0"/>
              </a:rPr>
              <a:t>Entrepreneurs </a:t>
            </a:r>
            <a:endParaRPr lang="en-US" dirty="0">
              <a:latin typeface="Berlin Sans FB" pitchFamily="34" charset="0"/>
            </a:endParaRPr>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pPr>
              <a:buNone/>
            </a:pPr>
            <a:r>
              <a:rPr lang="en-US" b="1" dirty="0" smtClean="0">
                <a:solidFill>
                  <a:srgbClr val="0000FF"/>
                </a:solidFill>
                <a:latin typeface="Berlin Sans FB" pitchFamily="34" charset="0"/>
              </a:rPr>
              <a:t>What is entrepreneur?</a:t>
            </a:r>
          </a:p>
          <a:p>
            <a:pPr>
              <a:buFont typeface="Wingdings" pitchFamily="2" charset="2"/>
              <a:buChar char="v"/>
            </a:pPr>
            <a:r>
              <a:rPr lang="en-US" dirty="0" smtClean="0">
                <a:latin typeface="Berlin Sans FB" pitchFamily="34" charset="0"/>
              </a:rPr>
              <a:t>An individual who undertakes the creation, organization, and ownership of a business.</a:t>
            </a:r>
          </a:p>
          <a:p>
            <a:pPr>
              <a:buFont typeface="Wingdings" pitchFamily="2" charset="2"/>
              <a:buChar char="v"/>
            </a:pPr>
            <a:endParaRPr lang="en-US" dirty="0" smtClean="0">
              <a:latin typeface="Berlin Sans FB" pitchFamily="34" charset="0"/>
            </a:endParaRPr>
          </a:p>
          <a:p>
            <a:pPr>
              <a:buFont typeface="Wingdings" pitchFamily="2" charset="2"/>
              <a:buChar char="v"/>
            </a:pPr>
            <a:r>
              <a:rPr lang="en-US" dirty="0" smtClean="0">
                <a:latin typeface="Berlin Sans FB" pitchFamily="34" charset="0"/>
              </a:rPr>
              <a:t>As an </a:t>
            </a:r>
            <a:r>
              <a:rPr lang="en-US" dirty="0" smtClean="0">
                <a:solidFill>
                  <a:srgbClr val="FF0000"/>
                </a:solidFill>
                <a:latin typeface="Berlin Sans FB" pitchFamily="34" charset="0"/>
              </a:rPr>
              <a:t>entrepreneur, </a:t>
            </a:r>
            <a:r>
              <a:rPr lang="en-US" dirty="0" smtClean="0">
                <a:latin typeface="Berlin Sans FB" pitchFamily="34" charset="0"/>
              </a:rPr>
              <a:t>you accept the risks and responsibilities of business ownership.</a:t>
            </a:r>
          </a:p>
          <a:p>
            <a:pPr>
              <a:buFont typeface="Wingdings" pitchFamily="2" charset="2"/>
              <a:buChar char="v"/>
            </a:pPr>
            <a:endParaRPr lang="en-US" dirty="0" smtClean="0">
              <a:latin typeface="Berlin Sans FB" pitchFamily="34" charset="0"/>
            </a:endParaRPr>
          </a:p>
          <a:p>
            <a:pPr>
              <a:buFont typeface="Wingdings" pitchFamily="2" charset="2"/>
              <a:buChar char="v"/>
            </a:pPr>
            <a:r>
              <a:rPr lang="en-US" dirty="0" smtClean="0">
                <a:latin typeface="Berlin Sans FB" pitchFamily="34" charset="0"/>
              </a:rPr>
              <a:t>Entrepreneurs respond to consumers’ </a:t>
            </a:r>
            <a:r>
              <a:rPr lang="en-US" dirty="0" smtClean="0">
                <a:solidFill>
                  <a:srgbClr val="FF0000"/>
                </a:solidFill>
                <a:latin typeface="Berlin Sans FB" pitchFamily="34" charset="0"/>
              </a:rPr>
              <a:t>wants</a:t>
            </a:r>
            <a:r>
              <a:rPr lang="en-US" dirty="0" smtClean="0">
                <a:latin typeface="Berlin Sans FB" pitchFamily="34" charset="0"/>
              </a:rPr>
              <a:t> and </a:t>
            </a:r>
            <a:r>
              <a:rPr lang="en-US" dirty="0" smtClean="0">
                <a:solidFill>
                  <a:srgbClr val="FF0000"/>
                </a:solidFill>
                <a:latin typeface="Berlin Sans FB" pitchFamily="34" charset="0"/>
              </a:rPr>
              <a:t>needs</a:t>
            </a:r>
            <a:r>
              <a:rPr lang="en-US" dirty="0" smtClean="0">
                <a:latin typeface="Berlin Sans FB" pitchFamily="34" charset="0"/>
              </a:rPr>
              <a:t> with goods and services. </a:t>
            </a:r>
          </a:p>
          <a:p>
            <a:pPr>
              <a:buFont typeface="Wingdings" pitchFamily="2" charset="2"/>
              <a:buChar char="v"/>
            </a:pPr>
            <a:endParaRPr lang="en-US" dirty="0" smtClean="0">
              <a:latin typeface="Berlin Sans FB" pitchFamily="34" charset="0"/>
            </a:endParaRPr>
          </a:p>
          <a:p>
            <a:pPr>
              <a:buFont typeface="Wingdings" pitchFamily="2" charset="2"/>
              <a:buChar char="v"/>
            </a:pPr>
            <a:r>
              <a:rPr lang="en-US" dirty="0" smtClean="0">
                <a:latin typeface="Berlin Sans FB" pitchFamily="34" charset="0"/>
              </a:rPr>
              <a:t>Entrepreneurs are those who </a:t>
            </a:r>
            <a:r>
              <a:rPr lang="en-US" b="1" dirty="0" smtClean="0">
                <a:solidFill>
                  <a:srgbClr val="7030A0"/>
                </a:solidFill>
                <a:latin typeface="Arial Black" pitchFamily="34" charset="0"/>
              </a:rPr>
              <a:t>marry their creative ideas with the purposeful action </a:t>
            </a:r>
            <a:r>
              <a:rPr lang="en-US" dirty="0" smtClean="0">
                <a:latin typeface="Berlin Sans FB" pitchFamily="34" charset="0"/>
              </a:rPr>
              <a:t>and structure of a business.</a:t>
            </a:r>
          </a:p>
          <a:p>
            <a:pPr>
              <a:buFont typeface="Wingdings" pitchFamily="2" charset="2"/>
              <a:buChar char="v"/>
            </a:pPr>
            <a:endParaRPr lang="en-US" dirty="0" smtClean="0">
              <a:latin typeface="Berlin Sans FB" pitchFamily="34" charset="0"/>
            </a:endParaRPr>
          </a:p>
          <a:p>
            <a:pPr>
              <a:buFont typeface="Wingdings" pitchFamily="2" charset="2"/>
              <a:buChar char="v"/>
            </a:pPr>
            <a:endParaRPr lang="en-US" dirty="0" smtClean="0"/>
          </a:p>
          <a:p>
            <a:endParaRPr lang="en-US" dirty="0"/>
          </a:p>
        </p:txBody>
      </p:sp>
      <p:sp>
        <p:nvSpPr>
          <p:cNvPr id="6" name="Slide Number Placeholder 5"/>
          <p:cNvSpPr>
            <a:spLocks noGrp="1"/>
          </p:cNvSpPr>
          <p:nvPr>
            <p:ph type="sldNum" sz="quarter" idx="12"/>
          </p:nvPr>
        </p:nvSpPr>
        <p:spPr/>
        <p:txBody>
          <a:bodyPr/>
          <a:lstStyle/>
          <a:p>
            <a:fld id="{3D8889B5-05E4-42EE-8D1A-0D9B04855A1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b="1" smtClean="0">
                <a:solidFill>
                  <a:srgbClr val="00B050"/>
                </a:solidFill>
                <a:latin typeface="Book Antiqua" pitchFamily="18" charset="0"/>
              </a:rPr>
              <a:t>Entrepreneurs V. Intrapreneurs</a:t>
            </a:r>
          </a:p>
        </p:txBody>
      </p:sp>
      <p:sp>
        <p:nvSpPr>
          <p:cNvPr id="9219" name="Rectangle 3"/>
          <p:cNvSpPr>
            <a:spLocks noGrp="1" noChangeArrowheads="1"/>
          </p:cNvSpPr>
          <p:nvPr>
            <p:ph sz="quarter" idx="1"/>
          </p:nvPr>
        </p:nvSpPr>
        <p:spPr>
          <a:xfrm>
            <a:off x="914400" y="1447800"/>
            <a:ext cx="7772400" cy="5053013"/>
          </a:xfrm>
        </p:spPr>
        <p:txBody>
          <a:bodyPr/>
          <a:lstStyle/>
          <a:p>
            <a:pPr algn="just" eaLnBrk="1" hangingPunct="1">
              <a:lnSpc>
                <a:spcPct val="90000"/>
              </a:lnSpc>
            </a:pPr>
            <a:r>
              <a:rPr lang="en-US" altLang="en-US" sz="2800" dirty="0" smtClean="0">
                <a:solidFill>
                  <a:srgbClr val="FF0000"/>
                </a:solidFill>
                <a:latin typeface="Book Antiqua" pitchFamily="18" charset="0"/>
              </a:rPr>
              <a:t>Entrepreneurs</a:t>
            </a:r>
            <a:r>
              <a:rPr lang="en-US" altLang="en-US" sz="2800" dirty="0" smtClean="0">
                <a:latin typeface="Book Antiqua" pitchFamily="18" charset="0"/>
              </a:rPr>
              <a:t> are people that notice </a:t>
            </a:r>
            <a:r>
              <a:rPr lang="en-US" altLang="en-US" sz="2800" dirty="0" smtClean="0">
                <a:solidFill>
                  <a:srgbClr val="0070C0"/>
                </a:solidFill>
                <a:latin typeface="Book Antiqua" pitchFamily="18" charset="0"/>
              </a:rPr>
              <a:t>opportunities</a:t>
            </a:r>
            <a:r>
              <a:rPr lang="en-US" altLang="en-US" sz="2800" dirty="0" smtClean="0">
                <a:latin typeface="Book Antiqua" pitchFamily="18" charset="0"/>
              </a:rPr>
              <a:t> and take the initiative to mobilize resources to make </a:t>
            </a:r>
            <a:r>
              <a:rPr lang="en-US" altLang="en-US" sz="2800" b="1" dirty="0" smtClean="0">
                <a:solidFill>
                  <a:srgbClr val="00B0F0"/>
                </a:solidFill>
                <a:latin typeface="Book Antiqua" pitchFamily="18" charset="0"/>
              </a:rPr>
              <a:t>new goods and services</a:t>
            </a:r>
            <a:r>
              <a:rPr lang="en-US" altLang="en-US" sz="2800" dirty="0" smtClean="0">
                <a:latin typeface="Book Antiqua" pitchFamily="18" charset="0"/>
              </a:rPr>
              <a:t>. </a:t>
            </a:r>
          </a:p>
          <a:p>
            <a:pPr eaLnBrk="1" hangingPunct="1">
              <a:lnSpc>
                <a:spcPct val="90000"/>
              </a:lnSpc>
              <a:buFont typeface="Wingdings 2" pitchFamily="18" charset="2"/>
              <a:buNone/>
            </a:pPr>
            <a:endParaRPr lang="en-US" altLang="en-US" sz="2400" dirty="0" smtClean="0"/>
          </a:p>
          <a:p>
            <a:pPr algn="just">
              <a:lnSpc>
                <a:spcPct val="90000"/>
              </a:lnSpc>
            </a:pPr>
            <a:r>
              <a:rPr lang="en-US" altLang="en-US" sz="2800" b="1" dirty="0" err="1" smtClean="0">
                <a:solidFill>
                  <a:srgbClr val="00B0F0"/>
                </a:solidFill>
                <a:latin typeface="Book Antiqua" pitchFamily="18" charset="0"/>
              </a:rPr>
              <a:t>Intrapreneurs</a:t>
            </a:r>
            <a:r>
              <a:rPr lang="en-US" altLang="en-US" sz="2800" dirty="0" smtClean="0">
                <a:latin typeface="Book Antiqua" pitchFamily="18" charset="0"/>
              </a:rPr>
              <a:t> notice opportunities and take initiative to mobilize resources, however they </a:t>
            </a:r>
            <a:r>
              <a:rPr lang="en-US" altLang="en-US" sz="2800" b="1" dirty="0" smtClean="0">
                <a:solidFill>
                  <a:srgbClr val="00B050"/>
                </a:solidFill>
                <a:latin typeface="Book Antiqua" pitchFamily="18" charset="0"/>
              </a:rPr>
              <a:t>work in large companies </a:t>
            </a:r>
            <a:r>
              <a:rPr lang="en-US" altLang="en-US" sz="2800" dirty="0" smtClean="0">
                <a:latin typeface="Book Antiqua" pitchFamily="18" charset="0"/>
              </a:rPr>
              <a:t>and contribute </a:t>
            </a:r>
            <a:r>
              <a:rPr lang="en-US" altLang="en-US" sz="2800" dirty="0" smtClean="0">
                <a:solidFill>
                  <a:srgbClr val="FF0000"/>
                </a:solidFill>
                <a:latin typeface="Book Antiqua" pitchFamily="18" charset="0"/>
              </a:rPr>
              <a:t>the innovation of them </a:t>
            </a:r>
            <a:r>
              <a:rPr lang="en-US" altLang="en-US" sz="2800" dirty="0" smtClean="0">
                <a:latin typeface="Book Antiqua" pitchFamily="18" charset="0"/>
              </a:rPr>
              <a:t>to </a:t>
            </a:r>
            <a:r>
              <a:rPr lang="en-US" altLang="en-US" sz="2800" dirty="0" smtClean="0">
                <a:solidFill>
                  <a:srgbClr val="FF0000"/>
                </a:solidFill>
                <a:latin typeface="Book Antiqua" pitchFamily="18" charset="0"/>
              </a:rPr>
              <a:t>firm.</a:t>
            </a:r>
          </a:p>
          <a:p>
            <a:pPr algn="just" eaLnBrk="1" hangingPunct="1">
              <a:lnSpc>
                <a:spcPct val="90000"/>
              </a:lnSpc>
              <a:buFont typeface="Wingdings 2" pitchFamily="18" charset="2"/>
              <a:buNone/>
            </a:pPr>
            <a:endParaRPr lang="en-US" altLang="en-US" sz="2800" dirty="0" smtClean="0">
              <a:latin typeface="Book Antiqua" pitchFamily="18" charset="0"/>
            </a:endParaRPr>
          </a:p>
          <a:p>
            <a:pPr algn="just" eaLnBrk="1" hangingPunct="1">
              <a:lnSpc>
                <a:spcPct val="90000"/>
              </a:lnSpc>
              <a:buFont typeface="Wingdings" pitchFamily="2" charset="2"/>
              <a:buChar char="Ø"/>
            </a:pPr>
            <a:r>
              <a:rPr lang="en-US" altLang="en-US" sz="2800" b="1" dirty="0" err="1" smtClean="0">
                <a:solidFill>
                  <a:srgbClr val="0070C0"/>
                </a:solidFill>
                <a:latin typeface="Book Antiqua" pitchFamily="18" charset="0"/>
              </a:rPr>
              <a:t>Intrapreneurs</a:t>
            </a:r>
            <a:r>
              <a:rPr lang="en-US" altLang="en-US" sz="2800" b="1" dirty="0" smtClean="0">
                <a:solidFill>
                  <a:srgbClr val="0070C0"/>
                </a:solidFill>
                <a:latin typeface="Book Antiqua" pitchFamily="18" charset="0"/>
              </a:rPr>
              <a:t>  often become entrepreneurs.</a:t>
            </a:r>
          </a:p>
        </p:txBody>
      </p:sp>
      <p:sp>
        <p:nvSpPr>
          <p:cNvPr id="5" name="Slide Number Placeholder 4"/>
          <p:cNvSpPr>
            <a:spLocks noGrp="1"/>
          </p:cNvSpPr>
          <p:nvPr>
            <p:ph type="sldNum" sz="quarter" idx="12"/>
          </p:nvPr>
        </p:nvSpPr>
        <p:spPr/>
        <p:txBody>
          <a:bodyPr/>
          <a:lstStyle/>
          <a:p>
            <a:pPr>
              <a:defRPr/>
            </a:pPr>
            <a:fld id="{E07A7F0B-EFB5-4BBB-9D40-B39C251131CC}" type="slidenum">
              <a:rPr lang="es-ES" altLang="en-US" smtClean="0"/>
              <a:pPr>
                <a:defRPr/>
              </a:pPr>
              <a:t>9</a:t>
            </a:fld>
            <a:endParaRPr lang="es-ES" altLang="en-US"/>
          </a:p>
        </p:txBody>
      </p:sp>
    </p:spTree>
  </p:cSld>
  <p:clrMapOvr>
    <a:masterClrMapping/>
  </p:clrMapOvr>
  <p:transition spd="med">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2209</TotalTime>
  <Words>2856</Words>
  <Application>Microsoft Office PowerPoint</Application>
  <PresentationFormat>On-screen Show (4:3)</PresentationFormat>
  <Paragraphs>244</Paragraphs>
  <Slides>47</Slides>
  <Notes>1</Notes>
  <HiddenSlides>0</HiddenSlides>
  <MMClips>0</MMClips>
  <ScaleCrop>false</ScaleCrop>
  <HeadingPairs>
    <vt:vector size="6" baseType="variant">
      <vt:variant>
        <vt:lpstr>Fonts Used</vt:lpstr>
      </vt:variant>
      <vt:variant>
        <vt:i4>20</vt:i4>
      </vt:variant>
      <vt:variant>
        <vt:lpstr>Theme</vt:lpstr>
      </vt:variant>
      <vt:variant>
        <vt:i4>1</vt:i4>
      </vt:variant>
      <vt:variant>
        <vt:lpstr>Slide Titles</vt:lpstr>
      </vt:variant>
      <vt:variant>
        <vt:i4>47</vt:i4>
      </vt:variant>
    </vt:vector>
  </HeadingPairs>
  <TitlesOfParts>
    <vt:vector size="68" baseType="lpstr">
      <vt:lpstr>ＭＳ Ｐゴシック</vt:lpstr>
      <vt:lpstr>Aharoni</vt:lpstr>
      <vt:lpstr>Albertus Medium</vt:lpstr>
      <vt:lpstr>Algerian</vt:lpstr>
      <vt:lpstr>Arial</vt:lpstr>
      <vt:lpstr>Arial Black</vt:lpstr>
      <vt:lpstr>Berlin Sans FB</vt:lpstr>
      <vt:lpstr>Bodoni MT</vt:lpstr>
      <vt:lpstr>Book Antiqua</vt:lpstr>
      <vt:lpstr>Calibri</vt:lpstr>
      <vt:lpstr>Constantia</vt:lpstr>
      <vt:lpstr>Copperplate Gothic Bold</vt:lpstr>
      <vt:lpstr>Garamond</vt:lpstr>
      <vt:lpstr>Goudy Stout</vt:lpstr>
      <vt:lpstr>HG創英ﾌﾟﾚｾﾞﾝｽEB</vt:lpstr>
      <vt:lpstr>Impact</vt:lpstr>
      <vt:lpstr>Rockwell Extra Bold</vt:lpstr>
      <vt:lpstr>Times New Roman</vt:lpstr>
      <vt:lpstr>Wingdings</vt:lpstr>
      <vt:lpstr>Wingdings 2</vt:lpstr>
      <vt:lpstr>Office Theme</vt:lpstr>
      <vt:lpstr>ARBA MINCH  UNIVERSITY COLLEGE OF BUSINESS AND ECONOMICS DEPARTMENT OF MANAGEMENT        ENTREPRENEURSHIP &amp; Enterprise DEV’T   </vt:lpstr>
      <vt:lpstr>Chapter one </vt:lpstr>
      <vt:lpstr>PowerPoint Presentation</vt:lpstr>
      <vt:lpstr>Economist’s View</vt:lpstr>
      <vt:lpstr>Sociologist’s View</vt:lpstr>
      <vt:lpstr>Psychologist’s View</vt:lpstr>
      <vt:lpstr>Entrepreneurship</vt:lpstr>
      <vt:lpstr>Entrepreneurs </vt:lpstr>
      <vt:lpstr>Entrepreneurs V. Intrapreneurs</vt:lpstr>
      <vt:lpstr>History of Entrepreneur</vt:lpstr>
      <vt:lpstr>17th Century</vt:lpstr>
      <vt:lpstr> 18th Century </vt:lpstr>
      <vt:lpstr>19th Centuries</vt:lpstr>
      <vt:lpstr>20th century</vt:lpstr>
      <vt:lpstr>PowerPoint Presentation</vt:lpstr>
      <vt:lpstr>Economic Impact of Entrepreneurial Firms</vt:lpstr>
      <vt:lpstr>Entrepreneurial Firms’ Impact on Society and Larger Firms</vt:lpstr>
      <vt:lpstr>The Entrepreneurial Process</vt:lpstr>
      <vt:lpstr>Qualities of successful entrepreneur</vt:lpstr>
      <vt:lpstr>PowerPoint Presentation</vt:lpstr>
      <vt:lpstr>PowerPoint Presentation</vt:lpstr>
      <vt:lpstr>PowerPoint Presentation</vt:lpstr>
      <vt:lpstr>Motivation for starting a business</vt:lpstr>
      <vt:lpstr>PowerPoint Presentation</vt:lpstr>
      <vt:lpstr>Entrepreneurship, Creativity and Innovation</vt:lpstr>
      <vt:lpstr>2. Innovation </vt:lpstr>
      <vt:lpstr> Four types of innovation </vt:lpstr>
      <vt:lpstr>3. Entrepreneurship</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Ethical issues governing Entrepreneurship</vt:lpstr>
      <vt:lpstr>Their responsibility towards society can be understood as follows</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 of tax in  Ethiopia</dc:title>
  <dc:creator>AMU</dc:creator>
  <cp:lastModifiedBy>Admin</cp:lastModifiedBy>
  <cp:revision>464</cp:revision>
  <cp:lastPrinted>2020-01-14T14:06:49Z</cp:lastPrinted>
  <dcterms:created xsi:type="dcterms:W3CDTF">2013-07-21T17:14:58Z</dcterms:created>
  <dcterms:modified xsi:type="dcterms:W3CDTF">2020-01-14T14:07:25Z</dcterms:modified>
</cp:coreProperties>
</file>