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693" r:id="rId3"/>
    <p:sldId id="696" r:id="rId4"/>
    <p:sldId id="694" r:id="rId5"/>
    <p:sldId id="710" r:id="rId6"/>
    <p:sldId id="695" r:id="rId7"/>
    <p:sldId id="697" r:id="rId8"/>
    <p:sldId id="698" r:id="rId9"/>
    <p:sldId id="699" r:id="rId10"/>
    <p:sldId id="700" r:id="rId11"/>
    <p:sldId id="711" r:id="rId12"/>
    <p:sldId id="702" r:id="rId13"/>
    <p:sldId id="712" r:id="rId14"/>
    <p:sldId id="703" r:id="rId15"/>
    <p:sldId id="704" r:id="rId16"/>
    <p:sldId id="713" r:id="rId17"/>
    <p:sldId id="714" r:id="rId18"/>
    <p:sldId id="706" r:id="rId19"/>
    <p:sldId id="613" r:id="rId20"/>
    <p:sldId id="616" r:id="rId21"/>
    <p:sldId id="617" r:id="rId22"/>
    <p:sldId id="619" r:id="rId23"/>
    <p:sldId id="688" r:id="rId24"/>
    <p:sldId id="620" r:id="rId25"/>
    <p:sldId id="621" r:id="rId26"/>
    <p:sldId id="622" r:id="rId27"/>
    <p:sldId id="689" r:id="rId28"/>
    <p:sldId id="624" r:id="rId29"/>
    <p:sldId id="691" r:id="rId30"/>
    <p:sldId id="690" r:id="rId31"/>
    <p:sldId id="687" r:id="rId32"/>
    <p:sldId id="692" r:id="rId33"/>
    <p:sldId id="708" r:id="rId34"/>
    <p:sldId id="70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AF720-0C1D-47A8-982B-57192F529286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D8B4F-C640-4C74-AB6C-84096AB43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8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3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Small Business Management Entrepreneurship and Beyond, by Timothy S. Hatten 4</a:t>
            </a:r>
            <a:r>
              <a:rPr lang="en-US" altLang="en-US" baseline="30000"/>
              <a:t>th</a:t>
            </a:r>
            <a:r>
              <a:rPr lang="en-US" altLang="en-US"/>
              <a:t>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BDB5EB3-E188-4021-B697-8D85BF8ACBED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DB9DB-4F92-40D6-AA88-169B63B78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6C45A8-4375-4955-82E0-7493DAFDC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61D87-18C8-4F18-9FB8-813F9F55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102C0-B257-4F2D-B7F8-3DE3698B4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52DA0-7543-4393-BEB6-D05FEA1C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9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1C75-5C46-4961-B7E0-4F591DB5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570751-C875-41FB-8DAE-5C555468B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355FA-779F-4ACE-B4E7-5BCB2B4FB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BB20F-A26B-4436-9068-E44B9D35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A753B-82F2-4CAA-AFAA-AF8966CC3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35E9C9-7963-40B0-BF2C-BF9FF33E4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37E15-4278-46BC-80BE-EB95FD057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C63FC-1228-440E-8F5E-16FD0D59D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1C8BF-47A0-4A51-8A9E-75AFEBD8A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95645-FBC3-4802-B3FB-43CFCF29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11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66838-5F2B-4B41-98DD-0BFB743CE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756B8-F897-48C9-BC0D-1EBCB7ECA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879E3-0544-4AA8-8897-207ADBDE6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C3943-421E-4C57-BD89-A32E27D46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58D7B-89D3-4C5D-86FF-D48F0FD8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6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76C6A-DDBB-4D82-BF28-09778CF0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AA5D8-9286-4D8B-93EC-9BFAC052D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51AAD-E313-45BF-A656-F44B72C72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41FEB-676D-4693-9C48-54F6BD882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EB693-DDB9-444C-A3D3-DB07183A8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3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B7D11-A2D0-4C7B-8D4C-A94569340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89179-7A45-40E3-BD22-2522EF3619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EEB32-DE39-4C9D-B773-95DD1FC3E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34DFC-D0EF-48D1-8A5F-469E3DE9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3F152-8425-49B1-8CFD-34E1DC507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D12FA-66E2-4696-B505-AAFEA7737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724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E3413-37FC-4957-87E8-AA9D8E79A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3D1C7-16F8-49EB-AF09-9DA3DCC7E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65037B-03EA-48A6-8FAE-CC5FAD331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CBCCF7-175C-448B-93D6-B717C643F2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120B73-2F4C-4AC3-B3B3-747F54108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74298D-80A8-498B-925D-38956560B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5B78BF-B43D-4687-A323-5101D926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539576-254B-4780-881F-089218629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6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A5AA5-48C3-423A-B1B0-1CD0B59AA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CE1D44-058C-4035-BEAD-879CFE0D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46706E-6954-4227-979F-D39D8D08B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65A8E-2774-427C-A4FC-C312AEB8B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EAE1A5-D872-4004-9453-7308BFD3B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6B5D72-6778-4593-8F22-DAD8F0AEA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10EAF-FBBE-4455-9F00-67C1E0E4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E29F4-4BDB-48B3-A901-72169FC78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FD954-84C1-48B9-BA47-08AE47308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5E0C5A-BB9C-407D-8B2C-2F279EA2E5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59E5F-FE19-49D3-B5F4-D53B3B4D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DB1828-A8D9-4917-B1E8-D029331A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A5A43-BA2F-44E1-9B8B-8FB1FFDF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7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53210-0C82-427B-9448-3A3FACA16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5885CB-2CE8-42BD-A213-9521C94034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3BA23-FC2D-457D-950A-07D4BDB92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B5595-6F35-46EE-9B43-9312ACAB8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40B4D9-F0A0-49AD-BB0C-F8D9AC56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7D58F-8686-42C7-9D9C-16E291E45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7F397-864B-4C58-88CA-BEF169F12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03E7E-642C-4396-BE77-2AEAD56D1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C96FF-87E0-417A-A4B4-69CDE9839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F42D6-C1CF-45D8-96B9-380C3CB57697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4D8A2-38B6-408D-BE0C-3FA68059D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302D1-A0C6-43B0-A392-544B375F6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28565-7FCE-4115-9D7E-7A209DDB1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94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769D3-7804-4FA1-8366-AB9E36884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3339"/>
            <a:ext cx="10515600" cy="5923722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  <a:defRPr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CHAPTER  THREE</a:t>
            </a:r>
          </a:p>
          <a:p>
            <a:pPr algn="ctr">
              <a:lnSpc>
                <a:spcPct val="150000"/>
              </a:lnSpc>
              <a:buNone/>
              <a:defRPr/>
            </a:pP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BUSINESS PLANNING</a:t>
            </a:r>
          </a:p>
          <a:p>
            <a:pPr marL="0" indent="0" algn="just">
              <a:lnSpc>
                <a:spcPct val="150000"/>
              </a:lnSpc>
              <a:buNone/>
              <a:defRPr/>
            </a:pPr>
            <a:endParaRPr lang="en-US" sz="1200" dirty="0"/>
          </a:p>
          <a:p>
            <a:pPr marL="0" indent="0" algn="ctr">
              <a:lnSpc>
                <a:spcPct val="150000"/>
              </a:lnSpc>
              <a:buNone/>
              <a:defRPr/>
            </a:pPr>
            <a:endParaRPr lang="en-US" b="1" i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  <a:defRPr/>
            </a:pPr>
            <a:r>
              <a:rPr lang="en-US" sz="2400" b="1" i="1" dirty="0">
                <a:latin typeface="Arial Narrow" panose="020B0606020202030204" pitchFamily="34" charset="0"/>
                <a:cs typeface="Times New Roman" panose="02020603050405020304" pitchFamily="18" charset="0"/>
              </a:rPr>
              <a:t>The will to win is worthless if  you do not have the will to prepare (Thane Yost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23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7AD2C-5158-49BE-80C5-7AF34CEBF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325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6A4D9-DF0F-45BD-9FD3-E5F97E24E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0"/>
            <a:ext cx="10515600" cy="551221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suppliers want to see a business plan before signing a contract to produce either components or finished products or even to supply large quantities of materials on consignment. 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 may also want to review the plan before buying a product the may require significant long-term commitment.</a:t>
            </a:r>
          </a:p>
          <a:p>
            <a:pPr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642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B1082-6182-4C56-8FE8-A4975270E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5884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C1832-B6FB-462E-B87C-47B93577B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1010"/>
            <a:ext cx="10515600" cy="545186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investors want to make sure that the entrepreneur is compliant and willing to accept their involvement in the business and how much rates of return is expected</a:t>
            </a:r>
          </a:p>
          <a:p>
            <a:pPr algn="just">
              <a:lnSpc>
                <a:spcPct val="150000"/>
              </a:lnSpc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lenders are primarily interested in the ability of the new venture to pay back the debt including interest within a designated period of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604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7F4C-7892-4E3A-8E09-DB905365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043"/>
            <a:ext cx="10515600" cy="715619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Guidelines to Write an effective Business Plan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919F0-6846-4FB4-9FA9-77476ACAB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795130"/>
            <a:ext cx="11317357" cy="5797827"/>
          </a:xfrm>
        </p:spPr>
        <p:txBody>
          <a:bodyPr>
            <a:normAutofit fontScale="25000" lnSpcReduction="20000"/>
          </a:bodyPr>
          <a:lstStyle/>
          <a:p>
            <a:pPr marL="514350" indent="-514350" algn="just">
              <a:lnSpc>
                <a:spcPct val="220000"/>
              </a:lnSpc>
              <a:buFont typeface="+mj-lt"/>
              <a:buAutoNum type="arabicPeriod"/>
            </a:pPr>
            <a:r>
              <a:rPr lang="en-US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confidentiality-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cautious about divulging certain information such as the details of a technological design, highly sensitive marketing strategy and etc.</a:t>
            </a:r>
          </a:p>
          <a:p>
            <a:pPr lvl="2" algn="just">
              <a:lnSpc>
                <a:spcPct val="220000"/>
              </a:lnSpc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 that all information in the plan is proprietary and confidential and request all recipients of the plan to acknowledge their receipt in writing.</a:t>
            </a:r>
          </a:p>
          <a:p>
            <a:pPr marL="457200" indent="-457200" algn="just">
              <a:lnSpc>
                <a:spcPct val="220000"/>
              </a:lnSpc>
              <a:buFont typeface="+mj-lt"/>
              <a:buAutoNum type="arabicPeriod"/>
            </a:pPr>
            <a:r>
              <a:rPr lang="en-US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good grammar-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it again and again or find a good editor so that it will become more attritive to the readers.</a:t>
            </a:r>
          </a:p>
          <a:p>
            <a:pPr marL="0" indent="0">
              <a:lnSpc>
                <a:spcPct val="170000"/>
              </a:lnSpc>
              <a:buNone/>
            </a:pPr>
            <a:b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834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924C5-1650-408C-B5FE-A1D42A87E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961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B1DC7-3283-49C9-8E5A-E84E5B68C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4738"/>
            <a:ext cx="10515600" cy="5192225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 startAt="3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 the presentation to a reasonable length-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is not to write a long business plan, but to write a good business plan so identify and briefly describe the important factors  in an organized way.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 startAt="3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for an attractive, professional appearance-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add interest and aid readers by using visual aids, such as graphs, exhibits, and tabular summaries and etc.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8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F3BD9-5328-4A20-A002-157805B34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000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DE927-5901-4BC4-B4AE-E338A7034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29" y="795130"/>
            <a:ext cx="11198087" cy="5697745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200000"/>
              </a:lnSpc>
              <a:buFont typeface="+mj-lt"/>
              <a:buAutoNum type="arabicPeriod" startAt="5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solid evidence for any claims-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factual support for any claims or assurances made.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rabicPeriod" startAt="5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product in lay terms-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your product/service in simple, understandable terms, and avoid the temptation to use too much industry jargon.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rabicPeriod" startAt="5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Emphasize the qualifications of the management team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investors first look at the management team in terms of relevant experience and only then assess the product/service.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 startAt="5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335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33C74-832A-4D89-804D-37ED31D9D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F27BC-2E70-4293-B261-E707C9023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6176962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 startAt="8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the market thoroughly-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 in your plan where your business will fit in the market and what your competitors’ strengths and weaknesses are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 startAt="8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financial statements that are neither overly detailed nor incomplete-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incomplete financial statements, give exhaustive list of the assumptions that underlie the financial information, and make sure that the numbers make sense.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 startAt="8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hide weaknesses—identify potential fatal flaws-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open and straightforward about potential problems and have an action plan to effectively addresses them.</a:t>
            </a:r>
          </a:p>
          <a:p>
            <a:pPr marL="0" indent="0">
              <a:lnSpc>
                <a:spcPct val="220000"/>
              </a:lnSpc>
              <a:buNone/>
            </a:pP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18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6EF7F-BE3F-4995-9371-FB1830E4F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673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Business Plans Are Produced?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9B866-06C9-4DF7-8D5E-A1619490C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348"/>
            <a:ext cx="10515600" cy="5381527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start up of A new business: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initial stage of developing ideas and feasibility study are over.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Purchase: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Buying an existing business need it for a detailed plan tests &amp; the sensitivity of changes to key business variables.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helps to understand the level of risk that are accepted and the likelihood of rewards being available for the buyers.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15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C6E40-64F2-4F66-A8DF-759A0B219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7072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3B71B-085E-4A22-816A-B6C7261F4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872198"/>
            <a:ext cx="11352627" cy="5781820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 startAt="3"/>
            </a:pP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Ongoing process: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Ongoing review of progress, against the objectives &amp; important  dynamics in  environment.   </a:t>
            </a:r>
          </a:p>
          <a:p>
            <a:pPr lvl="1">
              <a:lnSpc>
                <a:spcPct val="200000"/>
              </a:lnSpc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business plan should be the live, strategic, and technical planning focusing on how a small business responds to the inevitable changes around it.   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 startAt="4"/>
            </a:pP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decisions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Even if planning is not carried out on a regular basis, it is usually instigated at a time of major change.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283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A565E-1B39-4D2E-801E-8DB6B5D03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002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 of a business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0192-B2F7-4E64-B000-FE59DB1AC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9442"/>
            <a:ext cx="10515600" cy="531343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important to note that the format of a business plan, the amount of detail it contains, and the visual presentation may vary according to the intended use and readership.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 a winning business plan should not miss important elements needed to attract finance and other valuable information regarding the establishment and growth of the venture.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business plans contain the following major sections though there are still variation in terms of order and title.</a:t>
            </a:r>
          </a:p>
        </p:txBody>
      </p:sp>
    </p:spTree>
    <p:extLst>
      <p:ext uri="{BB962C8B-B14F-4D97-AF65-F5344CB8AC3E}">
        <p14:creationId xmlns:p14="http://schemas.microsoft.com/office/powerpoint/2010/main" val="2111927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/>
          <a:lstStyle/>
          <a:p>
            <a:pPr algn="just" eaLnBrk="1" hangingPunct="1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8050"/>
            <a:ext cx="10515599" cy="56896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1.Cover Page 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name of the business, its address and phone number, and the date the plan was issued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Table of content-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allow the reader to turn directly to the sections desired.</a:t>
            </a:r>
          </a:p>
          <a:p>
            <a:pPr marL="0" indent="0" algn="just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 Executive Summary-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one- to two-page overview of your entire    plan.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used to spark the reader’s interest in the business and to highlight crucial information about company information, financial data, market information and etc. </a:t>
            </a:r>
          </a:p>
          <a:p>
            <a:pPr marL="0" indent="0" algn="just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4.Company information-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describe the background of your company, your choice of legal business form, and the reasons for the company’s establishment.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CF8980-99DF-43CD-9BDA-EAF9E8BA4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just"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8C4A3-7E44-4C74-A692-B4CDE537A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just"/>
            <a:fld id="{4EE14269-DD37-42AC-8DA3-B79B7E384BA4}" type="slidenum">
              <a:rPr lang="en-US" altLang="en-US" smtClean="0"/>
              <a:pPr algn="just"/>
              <a:t>19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8CF33-3161-4B7F-A2C2-F7A02C1CB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2770"/>
          </a:xfrm>
        </p:spPr>
        <p:txBody>
          <a:bodyPr>
            <a:normAutofit fontScale="90000"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business plan?</a:t>
            </a:r>
            <a:b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B8F27-8CE8-4CE6-AD5C-E491F1E8D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896"/>
            <a:ext cx="10515600" cy="542013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business plan is: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written document describing all relevant internal and external elements and strategies for starting a new venture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comprehensive set of guidelines for a new venture.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detailed plan setting out objectives of a business over a stated period, often three, ﬁve, or ten years.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written statement that describes and analyzes our business and gives detailed projections about its future.</a:t>
            </a:r>
          </a:p>
          <a:p>
            <a:pPr algn="just">
              <a:lnSpc>
                <a:spcPct val="150000"/>
              </a:lnSpc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901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pPr algn="just"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08050"/>
            <a:ext cx="8229600" cy="5689600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3"/>
              </a:buClr>
              <a:buNone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5. Environmental and industry analysis</a:t>
            </a:r>
          </a:p>
          <a:p>
            <a:pPr marL="0" indent="0" algn="just">
              <a:buClr>
                <a:schemeClr val="accent3"/>
              </a:buClr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show how your business fits into larger contexts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environmental analysis shows identified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trends and changes that are happening at the national and international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levels that may influence the future of your small business</a:t>
            </a:r>
            <a:r>
              <a:rPr lang="en-US" dirty="0"/>
              <a:t>.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Asses the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economic, competitive, legal, political, cultural, and technological factors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You should do an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industry analysis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describing the industry within which your business operates. 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9F57E92-2E70-4526-B91B-AF26544DB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just"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E3E61E-0366-4205-8B15-46C0588DB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just"/>
            <a:fld id="{4EE14269-DD37-42AC-8DA3-B79B7E384BA4}" type="slidenum">
              <a:rPr lang="en-US" altLang="en-US" smtClean="0"/>
              <a:pPr algn="just"/>
              <a:t>20</a:t>
            </a:fld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/>
          <a:lstStyle/>
          <a:p>
            <a:pPr eaLnBrk="1" hangingPunct="1"/>
            <a:r>
              <a:rPr lang="en-US" altLang="en-US" sz="2400" b="1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289" y="836613"/>
            <a:ext cx="8497887" cy="5688012"/>
          </a:xfrm>
        </p:spPr>
        <p:txBody>
          <a:bodyPr>
            <a:normAutofit/>
          </a:bodyPr>
          <a:lstStyle/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Describe the major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competitors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your industry, their growth trends, their exit and entry situation.</a:t>
            </a:r>
          </a:p>
          <a:p>
            <a:pPr marL="0" indent="0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6. Products or Services description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Give detail description of your product or service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How your products/service are different from those currently available in the market? 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possible ( appropriate) include drawings or photos of the proposed product.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Describe any patents or trademarks that you hold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A19F9D-5FA3-4BD3-A9FD-B64745D3A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629E1-5F6A-419C-91F4-D66987A71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14269-DD37-42AC-8DA3-B79B7E384BA4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/>
          <a:lstStyle/>
          <a:p>
            <a:pPr eaLnBrk="1" hangingPunct="1"/>
            <a:r>
              <a:rPr lang="en-US" altLang="en-US" sz="2400" b="1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052514"/>
            <a:ext cx="8291513" cy="5616575"/>
          </a:xfrm>
        </p:spPr>
        <p:txBody>
          <a:bodyPr>
            <a:normAutofit fontScale="85000" lnSpcReduction="10000"/>
          </a:bodyPr>
          <a:lstStyle/>
          <a:p>
            <a:pPr marL="0" indent="0">
              <a:buClr>
                <a:schemeClr val="accent3"/>
              </a:buClr>
              <a:buNone/>
              <a:defRPr/>
            </a:pPr>
            <a:r>
              <a:rPr lang="en-US" sz="2400" b="1" i="1" dirty="0"/>
              <a:t>7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Marketing research and evaluation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You need to present evidence that a market exists for your business.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Indicate your primary and secondary sources of data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methods you used to estimate market size and market share. </a:t>
            </a:r>
          </a:p>
          <a:p>
            <a:pPr marL="0" indent="0">
              <a:lnSpc>
                <a:spcPct val="120000"/>
              </a:lnSpc>
              <a:buClr>
                <a:schemeClr val="accent3"/>
              </a:buClr>
              <a:buNone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Involves the identification of: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Target markets and market segmentation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Market trends 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Competition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Market Share-percentage of the total industry sale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Marketing Plan-how you intend to achieve sales forecast </a:t>
            </a:r>
          </a:p>
          <a:p>
            <a:pPr marL="274320" indent="-274320">
              <a:lnSpc>
                <a:spcPct val="12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Clr>
                <a:schemeClr val="accent3"/>
              </a:buClr>
              <a:buNone/>
              <a:defRPr/>
            </a:pPr>
            <a:endParaRPr lang="en-US" sz="2400" dirty="0"/>
          </a:p>
          <a:p>
            <a:pPr marL="0" indent="0">
              <a:buClr>
                <a:schemeClr val="accent3"/>
              </a:buClr>
              <a:buNone/>
              <a:defRPr/>
            </a:pP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D9535B6-2A37-4F51-B5E6-57E8C3AC6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4C381-C795-4422-B98F-0D20757E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14269-DD37-42AC-8DA3-B79B7E384BA4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le 1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361950"/>
          </a:xfrm>
        </p:spPr>
        <p:txBody>
          <a:bodyPr>
            <a:normAutofit fontScale="90000"/>
          </a:bodyPr>
          <a:lstStyle/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66800"/>
            <a:ext cx="8382000" cy="5562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following as part of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plan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Pricing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Promotion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Place/distribution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and warranty Policies-if engaged in products that require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AD3F81-5007-4BAB-931A-B2EC3FCB14C2}" type="slidenum">
              <a:rPr lang="en-US" altLang="en-US">
                <a:solidFill>
                  <a:srgbClr val="045C75"/>
                </a:solidFill>
              </a:rPr>
              <a:pPr eaLnBrk="1" hangingPunct="1"/>
              <a:t>23</a:t>
            </a:fld>
            <a:endParaRPr lang="en-US" altLang="en-US">
              <a:solidFill>
                <a:srgbClr val="045C75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E36A48-0DC5-46F6-ADFA-1CD0F52C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US" altLang="en-US" sz="2400" b="1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851" y="981076"/>
            <a:ext cx="8569325" cy="561657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8. Manufacturing and operations plan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Describe elements related to your business’s production. </a:t>
            </a:r>
          </a:p>
          <a:p>
            <a:pPr algn="just">
              <a:lnSpc>
                <a:spcPct val="150000"/>
              </a:lnSpc>
              <a:buClr>
                <a:schemeClr val="accent3"/>
              </a:buCl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Describe facilities, location, space requirements, capital equipment, labor force, inventory control system, and purchasing issues.</a:t>
            </a:r>
          </a:p>
          <a:p>
            <a:pPr marL="0" indent="0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. Management Team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Show that your team is balanced in terms of technical skills (possessing the knowledge specific to your type of business), business skills (the ability to successfully run a business), and experience.</a:t>
            </a:r>
          </a:p>
          <a:p>
            <a:pPr marL="0" indent="0" algn="just">
              <a:buClr>
                <a:schemeClr val="accent3"/>
              </a:buClr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7CE883A-073F-480C-B718-F54C4794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12856-1855-444A-B98A-CFD2CD676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14269-DD37-42AC-8DA3-B79B7E384BA4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54050"/>
          </a:xfrm>
        </p:spPr>
        <p:txBody>
          <a:bodyPr/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850" y="836614"/>
            <a:ext cx="8496300" cy="576103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10.Timeline-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Create a timeline, outlining the interrelationships and timing of the major events planned for your venture.</a:t>
            </a:r>
          </a:p>
          <a:p>
            <a:pPr marL="0" indent="0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11. Critical risks and assumptions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assumptions such as how your business will operate, 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what economic conditions will be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how you will react in different situations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risks and assumptions could relate to your industry, markets, company, or personnel.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section gives you a place to establish alternate plans in case the unexpected happens.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4B080B-2D99-4196-A96D-35D7D80A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A331C-D3A4-429D-B716-11B94FF95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14269-DD37-42AC-8DA3-B79B7E384BA4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n-US" altLang="en-US" sz="240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81076"/>
            <a:ext cx="8229600" cy="5616575"/>
          </a:xfrm>
        </p:spPr>
        <p:txBody>
          <a:bodyPr>
            <a:normAutofit/>
          </a:bodyPr>
          <a:lstStyle/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Thus major trends, problems, or risks that you think you may encounter should be indicated</a:t>
            </a:r>
          </a:p>
          <a:p>
            <a:pPr marL="0" indent="0" algn="just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Benefits to the Community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Describe the potential benefits to the community.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Human development-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providing technical skills or other trainings, that lead to career advancement,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Community development-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improving standard of living</a:t>
            </a:r>
          </a:p>
          <a:p>
            <a:pPr marL="274320" indent="-274320" algn="just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Economic development-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like number of jobs created</a:t>
            </a:r>
          </a:p>
          <a:p>
            <a:pPr marL="0" indent="0" algn="just">
              <a:buClr>
                <a:schemeClr val="accent3"/>
              </a:buClr>
              <a:buNone/>
              <a:defRPr/>
            </a:pPr>
            <a:endParaRPr lang="en-US" dirty="0"/>
          </a:p>
          <a:p>
            <a:pPr marL="0" indent="0" algn="just">
              <a:buClr>
                <a:schemeClr val="accent3"/>
              </a:buClr>
              <a:buNone/>
              <a:defRPr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75CF0D-0EE2-4EFC-9ED9-03AB8CA9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0B5A6-7B45-445D-BB86-C77C29BF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14269-DD37-42AC-8DA3-B79B7E384BA4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itle 1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361950"/>
          </a:xfrm>
        </p:spPr>
        <p:txBody>
          <a:bodyPr>
            <a:no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66800"/>
            <a:ext cx="8458200" cy="5638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Exit Strategy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how you intend to get yourself (and your money) out of it. 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intend to sell it in 20 years? 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your children take it over? How will you prepare them for ownership?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0F57492-CCB4-4CCB-A530-F09E4913DC47}" type="slidenum">
              <a:rPr lang="en-US" altLang="en-US" sz="2400">
                <a:solidFill>
                  <a:srgbClr val="045C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27</a:t>
            </a:fld>
            <a:endParaRPr lang="en-US" altLang="en-US" sz="2400">
              <a:solidFill>
                <a:srgbClr val="045C7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42C9EA5-ABF3-4C9C-8943-3CF3DC172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111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1" y="914400"/>
            <a:ext cx="8812213" cy="5715000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accent3"/>
              </a:buClr>
              <a:buNone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Financial Plan</a:t>
            </a:r>
          </a:p>
          <a:p>
            <a:pPr algn="just">
              <a:lnSpc>
                <a:spcPct val="150000"/>
              </a:lnSpc>
              <a:buClr>
                <a:schemeClr val="accent3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financial plan should include the following statements.</a:t>
            </a:r>
          </a:p>
          <a:p>
            <a:pPr algn="just">
              <a:lnSpc>
                <a:spcPct val="150000"/>
              </a:lnSpc>
              <a:buClr>
                <a:schemeClr val="accent3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historical statements and pro forma projections for existing businesses, and only projections for startups)</a:t>
            </a:r>
          </a:p>
          <a:p>
            <a:pPr marL="457200" indent="-457200" algn="just">
              <a:lnSpc>
                <a:spcPct val="150000"/>
              </a:lnSpc>
              <a:buClr>
                <a:schemeClr val="accent3"/>
              </a:buClr>
              <a:buFont typeface="Wingdings 2" panose="05020102010507070707" pitchFamily="18" charset="2"/>
              <a:buAutoNum type="arabicPeriod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Sources and uses of funds-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section shows where capital comes from and what it will be used for</a:t>
            </a:r>
          </a:p>
          <a:p>
            <a:pPr marL="457200" indent="-457200" algn="just">
              <a:lnSpc>
                <a:spcPct val="150000"/>
              </a:lnSpc>
              <a:buClr>
                <a:schemeClr val="accent3"/>
              </a:buClr>
              <a:buFont typeface="Wingdings 2" panose="05020102010507070707" pitchFamily="18" charset="2"/>
              <a:buAutoNum type="arabicPeriod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Cash-flow projections-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shows the amount of money a business has on hand at the beginning of a time period, receipts coming into the business, and money going out of the business during the same period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2554DD-FFAD-4919-B556-A9F44F047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57983-3C5D-4334-89CB-EECF486A5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14269-DD37-42AC-8DA3-B79B7E384BA4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itle 1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438150"/>
          </a:xfrm>
        </p:spPr>
        <p:txBody>
          <a:bodyPr/>
          <a:lstStyle/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159747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8610600" cy="5334000"/>
          </a:xfrm>
        </p:spPr>
        <p:txBody>
          <a:bodyPr>
            <a:normAutofit/>
          </a:bodyPr>
          <a:lstStyle/>
          <a:p>
            <a:pPr marL="347663" indent="-347663" algn="just">
              <a:lnSpc>
                <a:spcPct val="150000"/>
              </a:lnSpc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Balance sheet-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financial document that shows the assets, liabilities, and owner’s equity for a business.</a:t>
            </a:r>
          </a:p>
          <a:p>
            <a:pPr marL="347663" indent="-347663" algn="just">
              <a:lnSpc>
                <a:spcPct val="150000"/>
              </a:lnSpc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Profit-and-loss statement-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financial document that shows sales revenues, expenses, and net profit or loss.</a:t>
            </a:r>
          </a:p>
          <a:p>
            <a:pPr marL="347663" indent="-347663" algn="just">
              <a:lnSpc>
                <a:spcPct val="150000"/>
              </a:lnSpc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Breakeven point-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point at which sales and costs are equal and a business is neither making nor losing money.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18A6D9C-D99C-430B-9523-F6B3B45D8A1D}" type="slidenum">
              <a:rPr lang="en-US" altLang="en-US">
                <a:solidFill>
                  <a:srgbClr val="045C75"/>
                </a:solidFill>
              </a:rPr>
              <a:pPr eaLnBrk="1" hangingPunct="1"/>
              <a:t>29</a:t>
            </a:fld>
            <a:endParaRPr lang="en-US" altLang="en-US">
              <a:solidFill>
                <a:srgbClr val="045C75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6D79FB3-1E42-4366-A052-D46438CD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2B3CF-8D00-4A64-936E-414F3208F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54D2D-0923-4D70-A797-97EE98A89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1148"/>
            <a:ext cx="10515600" cy="5791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road map that answers the following basic questions: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am I now?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Where am I going? 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How will I get there?</a:t>
            </a:r>
            <a:b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1518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itle 1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438150"/>
          </a:xfrm>
        </p:spPr>
        <p:txBody>
          <a:bodyPr>
            <a:normAutofit fontScale="90000"/>
          </a:bodyPr>
          <a:lstStyle/>
          <a:p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5105400"/>
          </a:xfrm>
        </p:spPr>
        <p:txBody>
          <a:bodyPr/>
          <a:lstStyle/>
          <a:p>
            <a:pPr marL="0" indent="0">
              <a:buClr>
                <a:schemeClr val="accent3"/>
              </a:buClr>
              <a:buNone/>
              <a:defRPr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15. Appendix </a:t>
            </a:r>
          </a:p>
          <a:p>
            <a:pPr marL="0" indent="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Résumés of owners/managers</a:t>
            </a:r>
          </a:p>
          <a:p>
            <a:pPr marL="0" indent="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advertising samples </a:t>
            </a:r>
          </a:p>
          <a:p>
            <a:pPr marL="0" indent="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brochures, </a:t>
            </a:r>
          </a:p>
          <a:p>
            <a:pPr marL="0" indent="0" algn="just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organization chart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188651D-B5EE-4751-A9B1-A28AA26C7449}" type="slidenum">
              <a:rPr lang="en-US" altLang="en-US">
                <a:solidFill>
                  <a:srgbClr val="045C75"/>
                </a:solidFill>
              </a:rPr>
              <a:pPr eaLnBrk="1" hangingPunct="1"/>
              <a:t>30</a:t>
            </a:fld>
            <a:endParaRPr lang="en-US" altLang="en-US">
              <a:solidFill>
                <a:srgbClr val="045C75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F763C0-06FE-4D86-BC50-89C7413F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itle 1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438150"/>
          </a:xfrm>
        </p:spPr>
        <p:txBody>
          <a:bodyPr>
            <a:norm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Plan Mistakes</a:t>
            </a:r>
          </a:p>
        </p:txBody>
      </p:sp>
      <p:sp>
        <p:nvSpPr>
          <p:cNvPr id="161795" name="Content Placeholder 2"/>
          <p:cNvSpPr>
            <a:spLocks noGrp="1"/>
          </p:cNvSpPr>
          <p:nvPr>
            <p:ph idx="1"/>
          </p:nvPr>
        </p:nvSpPr>
        <p:spPr>
          <a:xfrm>
            <a:off x="1828800" y="1143000"/>
            <a:ext cx="8610600" cy="5410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outdated financial information or industry comparisons.</a:t>
            </a:r>
          </a:p>
          <a:p>
            <a:pPr>
              <a:lnSpc>
                <a:spcPct val="15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Trying to impress financiers with techno jargon. Better to use easy and common languages to allow others understand the plan</a:t>
            </a:r>
          </a:p>
          <a:p>
            <a:pPr>
              <a:lnSpc>
                <a:spcPct val="15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Lacking marketing strategies</a:t>
            </a:r>
          </a:p>
          <a:p>
            <a:pPr>
              <a:lnSpc>
                <a:spcPct val="15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overly optimistic.</a:t>
            </a:r>
          </a:p>
          <a:p>
            <a:pPr>
              <a:lnSpc>
                <a:spcPct val="15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Ignoring the macro environment.</a:t>
            </a:r>
          </a:p>
          <a:p>
            <a:pPr>
              <a:lnSpc>
                <a:spcPct val="150000"/>
              </a:lnSpc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Misunderstanding financial information.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F9DA9A-D1A1-4EB8-8056-01314870088D}" type="slidenum">
              <a:rPr lang="en-US" altLang="en-US" sz="2400">
                <a:solidFill>
                  <a:srgbClr val="045C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31</a:t>
            </a:fld>
            <a:endParaRPr lang="en-US" altLang="en-US" sz="2400">
              <a:solidFill>
                <a:srgbClr val="045C7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765C8F-27C9-4706-A8D1-A85A622EE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1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43815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162819" name="Content Placeholder 2"/>
          <p:cNvSpPr>
            <a:spLocks noGrp="1"/>
          </p:cNvSpPr>
          <p:nvPr>
            <p:ph idx="1"/>
          </p:nvPr>
        </p:nvSpPr>
        <p:spPr>
          <a:xfrm>
            <a:off x="1828800" y="1219200"/>
            <a:ext cx="8382000" cy="5105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Avoiding or disguising potential negative aspects.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You look naive or devious if you fail to mention possible problems, or misrepresent them.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fld id="{0908B81F-5974-4998-A77F-558DE972A3F9}" type="slidenum">
              <a:rPr lang="en-US" altLang="en-US" sz="2400">
                <a:solidFill>
                  <a:srgbClr val="045C7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>
                <a:lnSpc>
                  <a:spcPct val="150000"/>
                </a:lnSpc>
              </a:pPr>
              <a:t>32</a:t>
            </a:fld>
            <a:endParaRPr lang="en-US" altLang="en-US" sz="2400">
              <a:solidFill>
                <a:srgbClr val="045C7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76AF8D-E35B-4096-B52A-24A4D1D2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64C4C-7972-40EC-B9C3-A598ECE4B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904"/>
            <a:ext cx="10515600" cy="404192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example on outline of a business plan</a:t>
            </a:r>
            <a:endParaRPr lang="en-US" sz="24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BB7E1CA-BC41-4E65-9EEA-FD60B15DE7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681038"/>
            <a:ext cx="8809383" cy="599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022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B28D7-5490-41F1-87D6-A24CD642B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779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3116785-BDE8-4A39-85EC-7FFB703936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114" y="423692"/>
            <a:ext cx="9806608" cy="5712065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65DCEC0-6F2B-4B4F-BBD5-4293ACD8B022}"/>
              </a:ext>
            </a:extLst>
          </p:cNvPr>
          <p:cNvSpPr/>
          <p:nvPr/>
        </p:nvSpPr>
        <p:spPr>
          <a:xfrm>
            <a:off x="689114" y="6268278"/>
            <a:ext cx="9806608" cy="54119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pt-BR" b="1" dirty="0">
                <a:solidFill>
                  <a:schemeClr val="tx1"/>
                </a:solidFill>
              </a:rPr>
            </a:br>
            <a:r>
              <a:rPr lang="pt-BR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Refer Rebert Hisrich, Michael Peters and Dean Shepherd (2017) Entrpreneurship 10th edn for the details on this template</a:t>
            </a:r>
            <a:br>
              <a:rPr lang="pt-BR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99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1045C-6D99-4535-B057-44DD7F985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of Business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EF9F1-7877-40C4-90F3-B930D30AC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887896"/>
            <a:ext cx="11370365" cy="581770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entrepreneurs simply start a business without understanding the  benefits of formal planning.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 experts strongly recommend that preparing a business plan is extremely important in todays dynamic business environment.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most ventures a business plan is a dual purpose document used both inside and outside the firm.</a:t>
            </a:r>
          </a:p>
        </p:txBody>
      </p:sp>
    </p:spTree>
    <p:extLst>
      <p:ext uri="{BB962C8B-B14F-4D97-AF65-F5344CB8AC3E}">
        <p14:creationId xmlns:p14="http://schemas.microsoft.com/office/powerpoint/2010/main" val="1293433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9CA35-DD0F-473F-8BBA-D57972F56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8086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9CC47-8F8D-4DF1-8A55-7A819CA71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295"/>
            <a:ext cx="10515600" cy="518458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Inside the firm, the plan helps the company to develop a  road map to follow in executing its goals and strategies 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Outside the firm it introduces potential investors and other stakeholders to the business opportunity the firm is pursuing and how it plans to pursue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7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E3FC-7BB5-46E4-8E7F-E4FEFD85F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FB046-DEA1-42B9-AC8E-4DED467A6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29" y="834888"/>
            <a:ext cx="11317357" cy="576469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Business plan has the following specific purposes among others:</a:t>
            </a:r>
          </a:p>
          <a:p>
            <a:pPr lvl="1" algn="just">
              <a:lnSpc>
                <a:spcPct val="150000"/>
              </a:lnSpc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to attract finance/Money-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lenders or investors require a sound business plan before they consider your proposal for funding.</a:t>
            </a:r>
          </a:p>
          <a:p>
            <a:pPr lvl="1" algn="just">
              <a:lnSpc>
                <a:spcPct val="150000"/>
              </a:lnSpc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you keep on track-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written business plan gives you a clear course toward the future and makes your decision making easier.</a:t>
            </a:r>
          </a:p>
          <a:p>
            <a:pPr lvl="1" algn="just"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Lets you Improve your Business concept by considering alternative scenarios-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a plan allows you to see how changing parts of the plan increases profits or accomplishes other goals.</a:t>
            </a:r>
          </a:p>
          <a:p>
            <a:pPr marL="457200" lvl="1" indent="0">
              <a:lnSpc>
                <a:spcPct val="150000"/>
              </a:lnSpc>
              <a:buNone/>
            </a:pP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04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32C-8D0A-4437-811F-35A78EEFF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A13E9-822F-42C3-BD1F-3FD7FC2E5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939" y="848139"/>
            <a:ext cx="10515600" cy="581770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 out a master blue print-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shows you the logical progression of steps needed to reach your stablished goals.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 your master plan to the members of your team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-allow you to communicate about the goals and action steps to realize them.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Entails taking a long term view of the business and its environment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focus individual efforts and assist personal motivation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allocate the company’s resources towards specific ends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itchFamily="18" charset="0"/>
              </a:rPr>
              <a:t>underpin the process of control</a:t>
            </a:r>
          </a:p>
          <a:p>
            <a:pPr marL="0" indent="0" algn="just">
              <a:lnSpc>
                <a:spcPct val="150000"/>
              </a:lnSpc>
              <a:buNone/>
            </a:pP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89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B3DDF-AA92-4C88-B8C4-7172FDB0F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Users of Business Plan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5EE26AD-21A3-4E25-A35F-FD3EF3D389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01290"/>
            <a:ext cx="8398565" cy="545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68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54166-DBBC-4A68-98A8-AA8E0CE6C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plan helps the insiders and outsiders in the following 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67381-46E5-4E2F-BD31-1457D705C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46922"/>
            <a:ext cx="10810461" cy="5565913"/>
          </a:xfrm>
        </p:spPr>
        <p:txBody>
          <a:bodyPr>
            <a:normAutofit/>
          </a:bodyPr>
          <a:lstStyle/>
          <a:p>
            <a:pPr lvl="1"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the entrepreneur and the management team focus on important issues and activities for the new venture</a:t>
            </a:r>
          </a:p>
          <a:p>
            <a:pPr lvl="1"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the entrepreneur communicate his or her vision to current—and prospective—employees of the firm</a:t>
            </a:r>
          </a:p>
          <a:p>
            <a:pPr lvl="1"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them to convince the outsiders</a:t>
            </a:r>
          </a:p>
          <a:p>
            <a:pPr lvl="1"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the employees to understand the goals and objectives  of the business and what is expected of them to realize the goals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07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</TotalTime>
  <Words>2062</Words>
  <Application>Microsoft Office PowerPoint</Application>
  <PresentationFormat>Widescreen</PresentationFormat>
  <Paragraphs>202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Arial Narrow</vt:lpstr>
      <vt:lpstr>Calibri</vt:lpstr>
      <vt:lpstr>Calibri Light</vt:lpstr>
      <vt:lpstr>Times New Roman</vt:lpstr>
      <vt:lpstr>Wingdings</vt:lpstr>
      <vt:lpstr>Wingdings 2</vt:lpstr>
      <vt:lpstr>Office Theme</vt:lpstr>
      <vt:lpstr>PowerPoint Presentation</vt:lpstr>
      <vt:lpstr>What is a business plan? </vt:lpstr>
      <vt:lpstr>Cont’d</vt:lpstr>
      <vt:lpstr>Purpose of Business Plan </vt:lpstr>
      <vt:lpstr>Cont’d</vt:lpstr>
      <vt:lpstr>Cont’d</vt:lpstr>
      <vt:lpstr>Cont’d</vt:lpstr>
      <vt:lpstr>Users of Business Plan</vt:lpstr>
      <vt:lpstr>Business plan helps the insiders and outsiders in the following ways</vt:lpstr>
      <vt:lpstr>Cont’d</vt:lpstr>
      <vt:lpstr>Cont’d</vt:lpstr>
      <vt:lpstr>Guidelines to Write an effective Business Plan </vt:lpstr>
      <vt:lpstr>Cont’d</vt:lpstr>
      <vt:lpstr>Cont’d</vt:lpstr>
      <vt:lpstr>Cont’d</vt:lpstr>
      <vt:lpstr>When Business Plans Are Produced? </vt:lpstr>
      <vt:lpstr>Cont’d</vt:lpstr>
      <vt:lpstr>Contents of a business plan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Cont’d</vt:lpstr>
      <vt:lpstr>Business Plan Mistakes</vt:lpstr>
      <vt:lpstr>Cont’d</vt:lpstr>
      <vt:lpstr>Additional example on outline of a business plan</vt:lpstr>
      <vt:lpstr>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GECH</dc:creator>
  <cp:lastModifiedBy>GECH</cp:lastModifiedBy>
  <cp:revision>56</cp:revision>
  <dcterms:created xsi:type="dcterms:W3CDTF">2020-04-21T08:35:48Z</dcterms:created>
  <dcterms:modified xsi:type="dcterms:W3CDTF">2020-04-22T17:09:04Z</dcterms:modified>
</cp:coreProperties>
</file>