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375" r:id="rId2"/>
    <p:sldId id="394" r:id="rId3"/>
    <p:sldId id="392" r:id="rId4"/>
    <p:sldId id="393" r:id="rId5"/>
    <p:sldId id="391" r:id="rId6"/>
    <p:sldId id="390" r:id="rId7"/>
    <p:sldId id="389" r:id="rId8"/>
    <p:sldId id="387" r:id="rId9"/>
    <p:sldId id="388" r:id="rId10"/>
    <p:sldId id="386" r:id="rId11"/>
    <p:sldId id="405" r:id="rId12"/>
    <p:sldId id="404" r:id="rId13"/>
    <p:sldId id="403" r:id="rId14"/>
    <p:sldId id="402" r:id="rId15"/>
    <p:sldId id="406" r:id="rId16"/>
    <p:sldId id="332" r:id="rId17"/>
    <p:sldId id="401" r:id="rId18"/>
    <p:sldId id="398" r:id="rId19"/>
    <p:sldId id="397" r:id="rId20"/>
    <p:sldId id="396" r:id="rId21"/>
    <p:sldId id="395" r:id="rId22"/>
    <p:sldId id="407" r:id="rId23"/>
  </p:sldIdLst>
  <p:sldSz cx="12192000" cy="6858000"/>
  <p:notesSz cx="6858000" cy="9144000"/>
  <p:custShowLst>
    <p:custShow name="Custom Show 1" id="0">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WEL" initials="A" lastIdx="1" clrIdx="0">
    <p:extLst>
      <p:ext uri="{19B8F6BF-5375-455C-9EA6-DF929625EA0E}">
        <p15:presenceInfo xmlns:p15="http://schemas.microsoft.com/office/powerpoint/2012/main" xmlns="" userId="AW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8C6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30791" autoAdjust="0"/>
    <p:restoredTop sz="94660"/>
  </p:normalViewPr>
  <p:slideViewPr>
    <p:cSldViewPr snapToGrid="0">
      <p:cViewPr varScale="1">
        <p:scale>
          <a:sx n="70" d="100"/>
          <a:sy n="70" d="100"/>
        </p:scale>
        <p:origin x="-24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2E2B68-DF23-47F5-B8E6-A698ACCF2D7A}" type="datetimeFigureOut">
              <a:rPr lang="en-US" smtClean="0"/>
              <a:pPr/>
              <a:t>4/23/2020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85295D-6481-43EE-98FF-1ACC8516D5A5}" type="slidenum">
              <a:rPr lang="en-US" smtClean="0"/>
              <a:pPr/>
              <a:t>‹#›</a:t>
            </a:fld>
            <a:endParaRPr lang="en-US"/>
          </a:p>
        </p:txBody>
      </p:sp>
    </p:spTree>
    <p:extLst>
      <p:ext uri="{BB962C8B-B14F-4D97-AF65-F5344CB8AC3E}">
        <p14:creationId xmlns:p14="http://schemas.microsoft.com/office/powerpoint/2010/main" xmlns="" val="1825934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C68E1B-21ED-4142-8C81-B01D66DCBF41}"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447332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68E1B-21ED-4142-8C81-B01D66DCBF41}"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85040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68E1B-21ED-4142-8C81-B01D66DCBF41}"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316364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68E1B-21ED-4142-8C81-B01D66DCBF41}"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4275131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C68E1B-21ED-4142-8C81-B01D66DCBF41}"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142194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68E1B-21ED-4142-8C81-B01D66DCBF41}"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2813155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68E1B-21ED-4142-8C81-B01D66DCBF41}" type="datetimeFigureOut">
              <a:rPr lang="en-US" smtClean="0"/>
              <a:pPr/>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3611278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68E1B-21ED-4142-8C81-B01D66DCBF41}" type="datetimeFigureOut">
              <a:rPr lang="en-US" smtClean="0"/>
              <a:pPr/>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1901520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68E1B-21ED-4142-8C81-B01D66DCBF41}" type="datetimeFigureOut">
              <a:rPr lang="en-US" smtClean="0"/>
              <a:pPr/>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2028964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68E1B-21ED-4142-8C81-B01D66DCBF41}"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45756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68E1B-21ED-4142-8C81-B01D66DCBF41}"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4137862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68E1B-21ED-4142-8C81-B01D66DCBF41}" type="datetimeFigureOut">
              <a:rPr lang="en-US" smtClean="0"/>
              <a:pPr/>
              <a:t>4/23/2020</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9E5AD-86E6-4227-B170-9AA07D90A333}" type="slidenum">
              <a:rPr lang="en-US" smtClean="0"/>
              <a:pPr/>
              <a:t>‹#›</a:t>
            </a:fld>
            <a:endParaRPr lang="en-US"/>
          </a:p>
        </p:txBody>
      </p:sp>
    </p:spTree>
    <p:extLst>
      <p:ext uri="{BB962C8B-B14F-4D97-AF65-F5344CB8AC3E}">
        <p14:creationId xmlns:p14="http://schemas.microsoft.com/office/powerpoint/2010/main" xmlns="" val="24476152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1308294" y="365127"/>
            <a:ext cx="9397219" cy="1365199"/>
          </a:xfrm>
          <a:blipFill>
            <a:blip r:embed="rId2">
              <a:duotone>
                <a:prstClr val="black"/>
                <a:schemeClr val="accent4">
                  <a:tint val="45000"/>
                  <a:satMod val="400000"/>
                </a:schemeClr>
              </a:duotone>
            </a:blip>
            <a:tile tx="0" ty="0" sx="100000" sy="100000" flip="none" algn="tl"/>
          </a:blipFill>
        </p:spPr>
        <p:txBody>
          <a:bodyPr>
            <a:normAutofit/>
          </a:bodyPr>
          <a:lstStyle/>
          <a:p>
            <a:r>
              <a:rPr lang="en-US" sz="3600" b="1" dirty="0">
                <a:latin typeface="Garamond" panose="02020404030301010803" pitchFamily="18" charset="0"/>
              </a:rPr>
              <a:t>CHAPTER 7</a:t>
            </a: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1266091" y="1730327"/>
            <a:ext cx="9453491" cy="3671668"/>
          </a:xfrm>
          <a:pattFill prst="pct5">
            <a:fgClr>
              <a:schemeClr val="accent1"/>
            </a:fgClr>
            <a:bgClr>
              <a:schemeClr val="bg1"/>
            </a:bgClr>
          </a:pattFill>
        </p:spPr>
        <p:txBody>
          <a:bodyPr/>
          <a:lstStyle/>
          <a:p>
            <a:pPr marL="0" indent="0">
              <a:buNone/>
            </a:pPr>
            <a:endParaRPr lang="en-US" b="1" dirty="0">
              <a:latin typeface="Garamond" panose="02020404030301010803" pitchFamily="18" charset="0"/>
            </a:endParaRPr>
          </a:p>
          <a:p>
            <a:pPr marL="0" indent="0">
              <a:buNone/>
            </a:pPr>
            <a:endParaRPr lang="en-US" b="1" dirty="0">
              <a:latin typeface="Garamond" panose="02020404030301010803" pitchFamily="18" charset="0"/>
            </a:endParaRPr>
          </a:p>
          <a:p>
            <a:pPr marL="0" indent="0">
              <a:buNone/>
            </a:pPr>
            <a:r>
              <a:rPr lang="en-US" sz="3600" b="1" dirty="0">
                <a:latin typeface="Garamond" panose="02020404030301010803" pitchFamily="18" charset="0"/>
              </a:rPr>
              <a:t>MANAGING GROWTH AND TRANSITION</a:t>
            </a:r>
            <a:endParaRPr lang="en-US" sz="3600" dirty="0">
              <a:latin typeface="Garamond" panose="02020404030301010803" pitchFamily="18" charset="0"/>
            </a:endParaRPr>
          </a:p>
        </p:txBody>
      </p:sp>
    </p:spTree>
    <p:extLst>
      <p:ext uri="{BB962C8B-B14F-4D97-AF65-F5344CB8AC3E}">
        <p14:creationId xmlns:p14="http://schemas.microsoft.com/office/powerpoint/2010/main" xmlns="" val="4244685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pattFill prst="pct5">
            <a:fgClr>
              <a:schemeClr val="accent1"/>
            </a:fgClr>
            <a:bgClr>
              <a:schemeClr val="bg1"/>
            </a:bgClr>
          </a:pattFill>
        </p:spPr>
        <p:txBody>
          <a:bodyPr>
            <a:normAutofit/>
          </a:bodyPr>
          <a:lstStyle/>
          <a:p>
            <a:r>
              <a:rPr lang="en-US" sz="3600" b="1" dirty="0">
                <a:latin typeface="Garamond" panose="02020404030301010803" pitchFamily="18" charset="0"/>
              </a:rPr>
              <a:t>Selecting a Product-Market Growth Strategy</a:t>
            </a:r>
            <a:endParaRPr lang="en-US" sz="36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a:pattFill prst="pct5">
            <a:fgClr>
              <a:schemeClr val="accent1"/>
            </a:fgClr>
            <a:bgClr>
              <a:schemeClr val="bg1"/>
            </a:bgClr>
          </a:pattFill>
        </p:spPr>
        <p:txBody>
          <a:bodyPr/>
          <a:lstStyle/>
          <a:p>
            <a:pPr marL="514350" indent="-514350">
              <a:buFont typeface="+mj-lt"/>
              <a:buAutoNum type="arabicPeriod"/>
            </a:pPr>
            <a:r>
              <a:rPr lang="en-US" b="1" dirty="0">
                <a:latin typeface="Garamond" panose="02020404030301010803" pitchFamily="18" charset="0"/>
              </a:rPr>
              <a:t>Market penetration / consumption</a:t>
            </a:r>
          </a:p>
          <a:p>
            <a:r>
              <a:rPr lang="en-US" dirty="0">
                <a:latin typeface="Garamond" panose="02020404030301010803" pitchFamily="18" charset="0"/>
              </a:rPr>
              <a:t>Market penetration and consumption covers products that are existent in an existing market with out necessarily changing the product or the outlook of the product.</a:t>
            </a:r>
          </a:p>
          <a:p>
            <a:pPr algn="just"/>
            <a:r>
              <a:rPr lang="en-US" dirty="0">
                <a:latin typeface="Garamond" panose="02020404030301010803" pitchFamily="18" charset="0"/>
              </a:rPr>
              <a:t>This will be possible through the use of promotional methods, putting various pricing policies that may attract more customers, or one can make the distribution more extensive.</a:t>
            </a:r>
          </a:p>
          <a:p>
            <a:r>
              <a:rPr lang="en-US" dirty="0">
                <a:latin typeface="Garamond" panose="02020404030301010803" pitchFamily="18" charset="0"/>
              </a:rPr>
              <a:t>The risk involved is usually the least since the products are already familiar to the consumers and so is the established market.</a:t>
            </a:r>
          </a:p>
        </p:txBody>
      </p:sp>
    </p:spTree>
    <p:extLst>
      <p:ext uri="{BB962C8B-B14F-4D97-AF65-F5344CB8AC3E}">
        <p14:creationId xmlns:p14="http://schemas.microsoft.com/office/powerpoint/2010/main" xmlns="" val="3200219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p:spPr>
        <p:txBody>
          <a:bodyPr>
            <a:noAutofit/>
          </a:bodyPr>
          <a:lstStyle/>
          <a:p>
            <a:r>
              <a:rPr lang="en-US" sz="3200" b="1" dirty="0">
                <a:latin typeface="Garamond" panose="02020404030301010803" pitchFamily="18" charset="0"/>
              </a:rPr>
              <a:t/>
            </a:r>
            <a:br>
              <a:rPr lang="en-US" sz="3200" b="1" dirty="0">
                <a:latin typeface="Garamond" panose="02020404030301010803" pitchFamily="18" charset="0"/>
              </a:rPr>
            </a:br>
            <a:r>
              <a:rPr lang="en-US" sz="3200" b="1" dirty="0">
                <a:latin typeface="Garamond" panose="02020404030301010803" pitchFamily="18" charset="0"/>
              </a:rPr>
              <a:t>2. Market development</a:t>
            </a:r>
            <a:r>
              <a:rPr lang="en-US" sz="3200" dirty="0">
                <a:latin typeface="Garamond" panose="02020404030301010803" pitchFamily="18" charset="0"/>
              </a:rPr>
              <a:t/>
            </a:r>
            <a:br>
              <a:rPr lang="en-US" sz="3200" dirty="0">
                <a:latin typeface="Garamond" panose="02020404030301010803" pitchFamily="18" charset="0"/>
              </a:rPr>
            </a:br>
            <a:endParaRPr lang="en-US"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055077"/>
            <a:ext cx="11085340" cy="5556738"/>
          </a:xfrm>
          <a:pattFill prst="pct5">
            <a:fgClr>
              <a:schemeClr val="accent1"/>
            </a:fgClr>
            <a:bgClr>
              <a:schemeClr val="bg1"/>
            </a:bgClr>
          </a:pattFill>
        </p:spPr>
        <p:txBody>
          <a:bodyPr/>
          <a:lstStyle/>
          <a:p>
            <a:pPr algn="just">
              <a:buFont typeface="Wingdings" panose="05000000000000000000" pitchFamily="2" charset="2"/>
              <a:buChar char="ü"/>
            </a:pPr>
            <a:r>
              <a:rPr lang="en-US" dirty="0">
                <a:latin typeface="Garamond" panose="02020404030301010803" pitchFamily="18" charset="0"/>
              </a:rPr>
              <a:t>The business sells its existing products to new markets through further market segmentation to aid in identifying a new clientele base</a:t>
            </a:r>
          </a:p>
          <a:p>
            <a:pPr algn="just">
              <a:buFont typeface="Wingdings" panose="05000000000000000000" pitchFamily="2" charset="2"/>
              <a:buChar char="ü"/>
            </a:pPr>
            <a:r>
              <a:rPr lang="en-US" dirty="0">
                <a:latin typeface="Garamond" panose="02020404030301010803" pitchFamily="18" charset="0"/>
              </a:rPr>
              <a:t>This strategy assumes that the existing markets have been fully exploited thus the need to venture into new markets. </a:t>
            </a:r>
          </a:p>
          <a:p>
            <a:pPr algn="just">
              <a:buFont typeface="Wingdings" panose="05000000000000000000" pitchFamily="2" charset="2"/>
              <a:buChar char="ü"/>
            </a:pPr>
            <a:r>
              <a:rPr lang="en-US" dirty="0">
                <a:latin typeface="Garamond" panose="02020404030301010803" pitchFamily="18" charset="0"/>
              </a:rPr>
              <a:t>There are various approaches to this strategy, which include: new geographical markets, new distribution channels, new product packaging, and different pricing policies</a:t>
            </a:r>
          </a:p>
        </p:txBody>
      </p:sp>
    </p:spTree>
    <p:extLst>
      <p:ext uri="{BB962C8B-B14F-4D97-AF65-F5344CB8AC3E}">
        <p14:creationId xmlns:p14="http://schemas.microsoft.com/office/powerpoint/2010/main" xmlns="" val="163455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blipFill>
            <a:blip r:embed="rId2"/>
            <a:tile tx="0" ty="0" sx="100000" sy="100000" flip="none" algn="tl"/>
          </a:blipFill>
        </p:spPr>
        <p:txBody>
          <a:bodyPr>
            <a:normAutofit/>
          </a:bodyPr>
          <a:lstStyle/>
          <a:p>
            <a:r>
              <a:rPr lang="en-US" sz="3600" b="1" dirty="0">
                <a:latin typeface="Garamond" panose="02020404030301010803" pitchFamily="18" charset="0"/>
              </a:rPr>
              <a:t>3. Product development</a:t>
            </a:r>
            <a:endParaRPr lang="en-US" sz="36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p:spPr>
        <p:txBody>
          <a:bodyPr/>
          <a:lstStyle/>
          <a:p>
            <a:pPr>
              <a:buFont typeface="Wingdings" panose="05000000000000000000" pitchFamily="2" charset="2"/>
              <a:buChar char="§"/>
            </a:pPr>
            <a:r>
              <a:rPr lang="en-US" dirty="0">
                <a:latin typeface="Garamond" panose="02020404030301010803" pitchFamily="18" charset="0"/>
              </a:rPr>
              <a:t>A new product is introduced into existing markets.</a:t>
            </a:r>
          </a:p>
          <a:p>
            <a:pPr>
              <a:buFont typeface="Wingdings" panose="05000000000000000000" pitchFamily="2" charset="2"/>
              <a:buChar char="§"/>
            </a:pPr>
            <a:r>
              <a:rPr lang="en-US" dirty="0">
                <a:latin typeface="Garamond" panose="02020404030301010803" pitchFamily="18" charset="0"/>
              </a:rPr>
              <a:t>Product development can be from the introduction of a new product in an existing market or it can involve the modification of an existing product. </a:t>
            </a:r>
          </a:p>
          <a:p>
            <a:pPr>
              <a:buFont typeface="Wingdings" panose="05000000000000000000" pitchFamily="2" charset="2"/>
              <a:buChar char="§"/>
            </a:pPr>
            <a:r>
              <a:rPr lang="en-US" dirty="0">
                <a:latin typeface="Garamond" panose="02020404030301010803" pitchFamily="18" charset="0"/>
              </a:rPr>
              <a:t>By modifying the product one could change its outlook or presentation, increase the product’s performance or quality.</a:t>
            </a:r>
          </a:p>
          <a:p>
            <a:pPr>
              <a:buFont typeface="Wingdings" panose="05000000000000000000" pitchFamily="2" charset="2"/>
              <a:buChar char="§"/>
            </a:pPr>
            <a:r>
              <a:rPr lang="en-US" dirty="0">
                <a:latin typeface="Garamond" panose="02020404030301010803" pitchFamily="18" charset="0"/>
              </a:rPr>
              <a:t> By doing so, it can be more appealing to the existing market</a:t>
            </a:r>
          </a:p>
        </p:txBody>
      </p:sp>
    </p:spTree>
    <p:extLst>
      <p:ext uri="{BB962C8B-B14F-4D97-AF65-F5344CB8AC3E}">
        <p14:creationId xmlns:p14="http://schemas.microsoft.com/office/powerpoint/2010/main" xmlns="" val="2482193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p:spPr>
        <p:txBody>
          <a:bodyPr>
            <a:normAutofit/>
          </a:bodyPr>
          <a:lstStyle/>
          <a:p>
            <a:r>
              <a:rPr lang="en-US" sz="3600" b="1" dirty="0">
                <a:latin typeface="Garamond" panose="02020404030301010803" pitchFamily="18" charset="0"/>
              </a:rPr>
              <a:t> 4. Diversification</a:t>
            </a:r>
            <a:endParaRPr lang="en-US" sz="36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p:spPr>
        <p:txBody>
          <a:bodyPr/>
          <a:lstStyle/>
          <a:p>
            <a:pPr algn="just">
              <a:buFont typeface="Wingdings" panose="05000000000000000000" pitchFamily="2" charset="2"/>
              <a:buChar char="§"/>
            </a:pPr>
            <a:r>
              <a:rPr lang="en-US" dirty="0">
                <a:latin typeface="Garamond" panose="02020404030301010803" pitchFamily="18" charset="0"/>
              </a:rPr>
              <a:t>This growth strategy involves an organization marketing or selling new products to new markets at the same time.</a:t>
            </a:r>
          </a:p>
          <a:p>
            <a:pPr algn="just">
              <a:buFont typeface="Wingdings" panose="05000000000000000000" pitchFamily="2" charset="2"/>
              <a:buChar char="§"/>
            </a:pPr>
            <a:r>
              <a:rPr lang="en-US" i="1" dirty="0">
                <a:solidFill>
                  <a:schemeClr val="accent1"/>
                </a:solidFill>
                <a:latin typeface="Garamond" panose="02020404030301010803" pitchFamily="18" charset="0"/>
              </a:rPr>
              <a:t> It is the most risky strategy as it involves two unknowns:</a:t>
            </a:r>
          </a:p>
          <a:p>
            <a:pPr marL="514350" indent="-514350" algn="just">
              <a:buAutoNum type="arabicPeriod"/>
            </a:pPr>
            <a:r>
              <a:rPr lang="en-US" dirty="0">
                <a:latin typeface="Garamond" panose="02020404030301010803" pitchFamily="18" charset="0"/>
              </a:rPr>
              <a:t>New products are being created and the business does not know the development problems that may occur in the process.</a:t>
            </a:r>
          </a:p>
          <a:p>
            <a:pPr marL="514350" indent="-514350" algn="just">
              <a:buAutoNum type="arabicPeriod"/>
            </a:pPr>
            <a:r>
              <a:rPr lang="en-US" dirty="0">
                <a:latin typeface="Garamond" panose="02020404030301010803" pitchFamily="18" charset="0"/>
              </a:rPr>
              <a:t>There is also the fact that there is a new market being targeted, which will bring the problem of having unknown characteristics.</a:t>
            </a:r>
          </a:p>
        </p:txBody>
      </p:sp>
    </p:spTree>
    <p:extLst>
      <p:ext uri="{BB962C8B-B14F-4D97-AF65-F5344CB8AC3E}">
        <p14:creationId xmlns:p14="http://schemas.microsoft.com/office/powerpoint/2010/main" xmlns="" val="3552687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5">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516835"/>
            <a:ext cx="11071274" cy="927651"/>
          </a:xfrm>
          <a:solidFill>
            <a:schemeClr val="accent2">
              <a:lumMod val="60000"/>
              <a:lumOff val="40000"/>
            </a:schemeClr>
          </a:solidFill>
        </p:spPr>
        <p:txBody>
          <a:bodyPr>
            <a:normAutofit/>
          </a:bodyPr>
          <a:lstStyle/>
          <a:p>
            <a:r>
              <a:rPr lang="en-US" sz="3600" b="1" dirty="0">
                <a:latin typeface="Garamond" panose="02020404030301010803" pitchFamily="18" charset="0"/>
              </a:rPr>
              <a:t>Business Ethics and Social Responsibility</a:t>
            </a:r>
            <a:endParaRPr lang="en-US" sz="36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577009"/>
            <a:ext cx="11085340" cy="4518991"/>
          </a:xfrm>
          <a:solidFill>
            <a:schemeClr val="bg1">
              <a:lumMod val="95000"/>
            </a:schemeClr>
          </a:solidFill>
          <a:ln w="76200">
            <a:solidFill>
              <a:srgbClr val="7030A0"/>
            </a:solidFill>
          </a:ln>
        </p:spPr>
        <p:txBody>
          <a:bodyPr/>
          <a:lstStyle/>
          <a:p>
            <a:pPr algn="just">
              <a:buFont typeface="Wingdings" panose="05000000000000000000" pitchFamily="2" charset="2"/>
              <a:buChar char="§"/>
            </a:pPr>
            <a:r>
              <a:rPr lang="en-US" b="1" dirty="0">
                <a:solidFill>
                  <a:srgbClr val="FF0000"/>
                </a:solidFill>
                <a:latin typeface="Garamond" panose="02020404030301010803" pitchFamily="18" charset="0"/>
              </a:rPr>
              <a:t>Three Approaches to Corporate Responsibility</a:t>
            </a:r>
          </a:p>
          <a:p>
            <a:pPr algn="just">
              <a:buFont typeface="Wingdings" panose="05000000000000000000" pitchFamily="2" charset="2"/>
              <a:buChar char="ü"/>
            </a:pPr>
            <a:r>
              <a:rPr lang="en-US" dirty="0">
                <a:latin typeface="Garamond" panose="02020404030301010803" pitchFamily="18" charset="0"/>
              </a:rPr>
              <a:t>According to the traditional view of the corporation, it exists primarily to make profits supported by stockholder theory. </a:t>
            </a:r>
          </a:p>
          <a:p>
            <a:pPr algn="just">
              <a:buFont typeface="Wingdings" panose="05000000000000000000" pitchFamily="2" charset="2"/>
              <a:buChar char="ü"/>
            </a:pPr>
            <a:r>
              <a:rPr lang="en-US" dirty="0">
                <a:latin typeface="Garamond" panose="02020404030301010803" pitchFamily="18" charset="0"/>
              </a:rPr>
              <a:t>This money-centered perspective, insofar as business ethics are important, they apply to moral dilemmas arising as the struggle for profit proceeds.</a:t>
            </a:r>
          </a:p>
          <a:p>
            <a:pPr>
              <a:buFont typeface="Wingdings" panose="05000000000000000000" pitchFamily="2" charset="2"/>
              <a:buChar char="§"/>
            </a:pPr>
            <a:r>
              <a:rPr lang="en-US" dirty="0">
                <a:solidFill>
                  <a:srgbClr val="0070C0"/>
                </a:solidFill>
                <a:latin typeface="Garamond" panose="02020404030301010803" pitchFamily="18" charset="0"/>
              </a:rPr>
              <a:t>There are three theoretical approaches </a:t>
            </a:r>
          </a:p>
          <a:p>
            <a:pPr marL="514350" indent="-514350">
              <a:buAutoNum type="arabicPeriod"/>
            </a:pPr>
            <a:r>
              <a:rPr lang="en-US" dirty="0">
                <a:solidFill>
                  <a:srgbClr val="0070C0"/>
                </a:solidFill>
                <a:latin typeface="Garamond" panose="02020404030301010803" pitchFamily="18" charset="0"/>
              </a:rPr>
              <a:t>Corporate social responsibility (CSR)</a:t>
            </a:r>
          </a:p>
          <a:p>
            <a:pPr marL="514350" indent="-514350">
              <a:buAutoNum type="arabicPeriod"/>
            </a:pPr>
            <a:r>
              <a:rPr lang="en-US" dirty="0">
                <a:solidFill>
                  <a:srgbClr val="0070C0"/>
                </a:solidFill>
                <a:latin typeface="Garamond" panose="02020404030301010803" pitchFamily="18" charset="0"/>
              </a:rPr>
              <a:t>The triple bottom line</a:t>
            </a:r>
          </a:p>
          <a:p>
            <a:pPr marL="514350" indent="-514350">
              <a:buAutoNum type="arabicPeriod"/>
            </a:pPr>
            <a:r>
              <a:rPr lang="en-US" dirty="0">
                <a:solidFill>
                  <a:srgbClr val="0070C0"/>
                </a:solidFill>
                <a:latin typeface="Garamond" panose="02020404030301010803" pitchFamily="18" charset="0"/>
              </a:rPr>
              <a:t>Stakeholder theory</a:t>
            </a:r>
          </a:p>
        </p:txBody>
      </p:sp>
    </p:spTree>
    <p:extLst>
      <p:ext uri="{BB962C8B-B14F-4D97-AF65-F5344CB8AC3E}">
        <p14:creationId xmlns:p14="http://schemas.microsoft.com/office/powerpoint/2010/main" xmlns="" val="1786439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D581F5-0E4E-420A-B5C0-4080702F8527}"/>
              </a:ext>
            </a:extLst>
          </p:cNvPr>
          <p:cNvSpPr>
            <a:spLocks noGrp="1"/>
          </p:cNvSpPr>
          <p:nvPr>
            <p:ph type="title"/>
          </p:nvPr>
        </p:nvSpPr>
        <p:spPr>
          <a:xfrm>
            <a:off x="492369" y="126609"/>
            <a:ext cx="10861431" cy="1012875"/>
          </a:xfrm>
          <a:solidFill>
            <a:schemeClr val="accent1">
              <a:lumMod val="60000"/>
              <a:lumOff val="40000"/>
            </a:schemeClr>
          </a:solidFill>
        </p:spPr>
        <p:txBody>
          <a:bodyPr>
            <a:normAutofit/>
          </a:bodyPr>
          <a:lstStyle/>
          <a:p>
            <a:r>
              <a:rPr lang="en-US" sz="3200" b="1" dirty="0">
                <a:latin typeface="Garamond" panose="02020404030301010803" pitchFamily="18" charset="0"/>
              </a:rPr>
              <a:t>Corporate Social Responsibility (CSR)</a:t>
            </a:r>
            <a:endParaRPr lang="en-US"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2440CC58-B54C-4239-A7B4-2E597774527B}"/>
              </a:ext>
            </a:extLst>
          </p:cNvPr>
          <p:cNvSpPr>
            <a:spLocks noGrp="1"/>
          </p:cNvSpPr>
          <p:nvPr>
            <p:ph idx="1"/>
          </p:nvPr>
        </p:nvSpPr>
        <p:spPr>
          <a:xfrm>
            <a:off x="309489" y="1252025"/>
            <a:ext cx="11044311" cy="4924938"/>
          </a:xfrm>
          <a:pattFill prst="pct5">
            <a:fgClr>
              <a:schemeClr val="accent1"/>
            </a:fgClr>
            <a:bgClr>
              <a:schemeClr val="bg1"/>
            </a:bgClr>
          </a:pattFill>
        </p:spPr>
        <p:txBody>
          <a:bodyPr>
            <a:normAutofit/>
          </a:bodyPr>
          <a:lstStyle/>
          <a:p>
            <a:pPr algn="just"/>
            <a:r>
              <a:rPr lang="en-US" b="1" dirty="0">
                <a:solidFill>
                  <a:srgbClr val="FF0000"/>
                </a:solidFill>
                <a:latin typeface="Garamond" panose="02020404030301010803" pitchFamily="18" charset="0"/>
              </a:rPr>
              <a:t>Corporate social responsibility has two meanings.</a:t>
            </a:r>
          </a:p>
          <a:p>
            <a:pPr algn="just"/>
            <a:r>
              <a:rPr lang="en-US" dirty="0">
                <a:latin typeface="Garamond" panose="02020404030301010803" pitchFamily="18" charset="0"/>
              </a:rPr>
              <a:t> First, it’s a general name for any theory of the corporation that emphasizes both the responsibility to make money and the responsibility to interact ethically with the surrounding community. </a:t>
            </a:r>
          </a:p>
          <a:p>
            <a:pPr algn="just"/>
            <a:r>
              <a:rPr lang="en-US" dirty="0">
                <a:latin typeface="Garamond" panose="02020404030301010803" pitchFamily="18" charset="0"/>
              </a:rPr>
              <a:t>Second, corporate social responsibility is also a specific conception of that responsibility to profit while playing a role in broader questions of community welfare.</a:t>
            </a:r>
          </a:p>
          <a:p>
            <a:pPr algn="just"/>
            <a:r>
              <a:rPr lang="en-US" dirty="0">
                <a:latin typeface="Garamond" panose="02020404030301010803" pitchFamily="18" charset="0"/>
              </a:rPr>
              <a:t>CRS is a philosophy in which the company’s expected actions include not only producing a reliable product, charging a fair price with fair profit margins, and paying a fair wage to employees, but also caring for the environment and acting on other social concerns.</a:t>
            </a:r>
          </a:p>
        </p:txBody>
      </p:sp>
    </p:spTree>
    <p:extLst>
      <p:ext uri="{BB962C8B-B14F-4D97-AF65-F5344CB8AC3E}">
        <p14:creationId xmlns:p14="http://schemas.microsoft.com/office/powerpoint/2010/main" xmlns="" val="1502425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3F5135F-D540-4937-832F-F08C272911F3}"/>
              </a:ext>
            </a:extLst>
          </p:cNvPr>
          <p:cNvSpPr>
            <a:spLocks noGrp="1"/>
          </p:cNvSpPr>
          <p:nvPr>
            <p:ph idx="1"/>
          </p:nvPr>
        </p:nvSpPr>
        <p:spPr>
          <a:xfrm rot="540000">
            <a:off x="838199" y="998807"/>
            <a:ext cx="9895449" cy="4600136"/>
          </a:xfrm>
          <a:prstGeom prst="snip2DiagRect">
            <a:avLst/>
          </a:prstGeom>
          <a:pattFill prst="pct5">
            <a:fgClr>
              <a:schemeClr val="accent2">
                <a:lumMod val="60000"/>
                <a:lumOff val="40000"/>
              </a:schemeClr>
            </a:fgClr>
            <a:bgClr>
              <a:schemeClr val="bg1"/>
            </a:bgClr>
          </a:pattFill>
          <a:ln w="76200">
            <a:solidFill>
              <a:srgbClr val="7030A0"/>
            </a:solidFill>
          </a:ln>
        </p:spPr>
        <p:txBody>
          <a:bodyPr>
            <a:normAutofit/>
          </a:bodyPr>
          <a:lstStyle/>
          <a:p>
            <a:pPr algn="just"/>
            <a:r>
              <a:rPr lang="en-US" sz="3200" dirty="0">
                <a:solidFill>
                  <a:srgbClr val="FF0000"/>
                </a:solidFill>
                <a:latin typeface="Agency FB" panose="020B0503020202020204" pitchFamily="34" charset="0"/>
              </a:rPr>
              <a:t>Corporate social responsibility  is composed of four obligations</a:t>
            </a:r>
            <a:endParaRPr lang="en-US" sz="3200" dirty="0">
              <a:solidFill>
                <a:srgbClr val="FF0000"/>
              </a:solidFill>
              <a:latin typeface="Agency FB" panose="020B0503020202020204" pitchFamily="34" charset="0"/>
              <a:cs typeface="Times New Roman" panose="02020603050405020304" pitchFamily="18" charset="0"/>
            </a:endParaRPr>
          </a:p>
          <a:p>
            <a:pPr marL="514350" indent="-514350" algn="just">
              <a:buFont typeface="+mj-lt"/>
              <a:buAutoNum type="arabicPeriod"/>
            </a:pPr>
            <a:r>
              <a:rPr lang="en-US" b="1" dirty="0">
                <a:latin typeface="Garamond" panose="02020404030301010803" pitchFamily="18" charset="0"/>
              </a:rPr>
              <a:t>The economic responsibility- </a:t>
            </a:r>
            <a:r>
              <a:rPr lang="en-US" i="1" dirty="0">
                <a:latin typeface="Garamond" panose="02020404030301010803" pitchFamily="18" charset="0"/>
              </a:rPr>
              <a:t>to make money</a:t>
            </a:r>
          </a:p>
          <a:p>
            <a:pPr marL="514350" indent="-514350" algn="just">
              <a:buFont typeface="+mj-lt"/>
              <a:buAutoNum type="arabicPeriod"/>
            </a:pPr>
            <a:r>
              <a:rPr lang="en-US" b="1" dirty="0">
                <a:latin typeface="Garamond" panose="02020404030301010803" pitchFamily="18" charset="0"/>
              </a:rPr>
              <a:t>The legal responsibility- </a:t>
            </a:r>
            <a:r>
              <a:rPr lang="en-US" i="1" dirty="0">
                <a:latin typeface="Garamond" panose="02020404030301010803" pitchFamily="18" charset="0"/>
              </a:rPr>
              <a:t>to adhere to rules and regulations</a:t>
            </a:r>
          </a:p>
          <a:p>
            <a:pPr marL="514350" indent="-514350" algn="just">
              <a:buFont typeface="+mj-lt"/>
              <a:buAutoNum type="arabicPeriod"/>
            </a:pPr>
            <a:r>
              <a:rPr lang="en-US" b="1" dirty="0">
                <a:latin typeface="Garamond" panose="02020404030301010803" pitchFamily="18" charset="0"/>
              </a:rPr>
              <a:t>The ethical responsibility- </a:t>
            </a:r>
            <a:r>
              <a:rPr lang="en-US" i="1" dirty="0">
                <a:latin typeface="Garamond" panose="02020404030301010803" pitchFamily="18" charset="0"/>
              </a:rPr>
              <a:t>to do what’s right even when not required by the letter or spirit of the law</a:t>
            </a:r>
            <a:r>
              <a:rPr lang="en-US" dirty="0">
                <a:latin typeface="Garamond" panose="02020404030301010803" pitchFamily="18" charset="0"/>
              </a:rPr>
              <a:t>.</a:t>
            </a:r>
          </a:p>
          <a:p>
            <a:pPr marL="514350" indent="-514350">
              <a:buFont typeface="+mj-lt"/>
              <a:buAutoNum type="arabicPeriod"/>
            </a:pPr>
            <a:r>
              <a:rPr lang="en-US" b="1" dirty="0">
                <a:latin typeface="Garamond" panose="02020404030301010803" pitchFamily="18" charset="0"/>
              </a:rPr>
              <a:t>The philanthropic responsibility- </a:t>
            </a:r>
            <a:r>
              <a:rPr lang="en-US" i="1" dirty="0">
                <a:latin typeface="Garamond" panose="02020404030301010803" pitchFamily="18" charset="0"/>
              </a:rPr>
              <a:t>to contribute to society’s projects even when they’re independent of the particular business</a:t>
            </a:r>
            <a:endParaRPr lang="en-US" sz="2400" i="1" dirty="0">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xmlns="" val="128158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591475"/>
          </a:xfrm>
          <a:solidFill>
            <a:schemeClr val="accent2">
              <a:lumMod val="60000"/>
              <a:lumOff val="40000"/>
            </a:schemeClr>
          </a:solidFill>
        </p:spPr>
        <p:txBody>
          <a:bodyPr>
            <a:normAutofit fontScale="90000"/>
          </a:bodyPr>
          <a:lstStyle/>
          <a:p>
            <a:r>
              <a:rPr lang="en-US" sz="4000" b="1" dirty="0">
                <a:solidFill>
                  <a:srgbClr val="00B050"/>
                </a:solidFill>
                <a:latin typeface="Agency FB" panose="020B0503020202020204" pitchFamily="34" charset="0"/>
              </a:rPr>
              <a:t>The Triple Bottom Line</a:t>
            </a: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942535"/>
            <a:ext cx="11085340" cy="5669280"/>
          </a:xfrm>
          <a:solidFill>
            <a:schemeClr val="bg1"/>
          </a:solidFill>
        </p:spPr>
        <p:txBody>
          <a:bodyPr/>
          <a:lstStyle/>
          <a:p>
            <a:pPr algn="just"/>
            <a:r>
              <a:rPr lang="en-US" dirty="0">
                <a:latin typeface="Garamond" panose="02020404030301010803" pitchFamily="18" charset="0"/>
              </a:rPr>
              <a:t>Is a form of corporate social responsibility dictating that corporate leaders formulate bottom-line results not only in economic terms (costs versus revenue) but also in terms of company effects in the social realm, and with respect to the environment.</a:t>
            </a:r>
          </a:p>
        </p:txBody>
      </p:sp>
      <p:pic>
        <p:nvPicPr>
          <p:cNvPr id="4" name="Picture 3">
            <a:extLst>
              <a:ext uri="{FF2B5EF4-FFF2-40B4-BE49-F238E27FC236}">
                <a16:creationId xmlns:a16="http://schemas.microsoft.com/office/drawing/2014/main" xmlns="" id="{441DB9CB-0D65-4C14-BBB5-54CFF3665B2C}"/>
              </a:ext>
            </a:extLst>
          </p:cNvPr>
          <p:cNvPicPr>
            <a:picLocks noChangeAspect="1"/>
          </p:cNvPicPr>
          <p:nvPr/>
        </p:nvPicPr>
        <p:blipFill>
          <a:blip r:embed="rId3"/>
          <a:stretch>
            <a:fillRect/>
          </a:stretch>
        </p:blipFill>
        <p:spPr>
          <a:xfrm>
            <a:off x="745588" y="2588455"/>
            <a:ext cx="10607040" cy="3953022"/>
          </a:xfrm>
          <a:prstGeom prst="rect">
            <a:avLst/>
          </a:prstGeom>
        </p:spPr>
      </p:pic>
    </p:spTree>
    <p:extLst>
      <p:ext uri="{BB962C8B-B14F-4D97-AF65-F5344CB8AC3E}">
        <p14:creationId xmlns:p14="http://schemas.microsoft.com/office/powerpoint/2010/main" xmlns="" val="2733572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7"/>
            <a:ext cx="11071274" cy="2167058"/>
          </a:xfrm>
          <a:solidFill>
            <a:schemeClr val="accent4">
              <a:lumMod val="60000"/>
              <a:lumOff val="40000"/>
            </a:schemeClr>
          </a:solidFill>
        </p:spPr>
        <p:txBody>
          <a:bodyPr>
            <a:normAutofit/>
          </a:bodyPr>
          <a:lstStyle/>
          <a:p>
            <a:pPr marL="342900" indent="-342900">
              <a:buFont typeface="Wingdings" panose="05000000000000000000" pitchFamily="2" charset="2"/>
              <a:buChar char="§"/>
            </a:pPr>
            <a:r>
              <a:rPr lang="en-US" sz="2400" b="1" dirty="0">
                <a:latin typeface="Garamond" panose="02020404030301010803" pitchFamily="18" charset="0"/>
              </a:rPr>
              <a:t>Economic sustainability </a:t>
            </a:r>
            <a:r>
              <a:rPr lang="en-US" sz="2400" dirty="0">
                <a:latin typeface="Garamond" panose="02020404030301010803" pitchFamily="18" charset="0"/>
              </a:rPr>
              <a:t>values long-term financial solidity over more volatile, short-term profits, no matter how high.</a:t>
            </a:r>
            <a:br>
              <a:rPr lang="en-US" sz="2400" dirty="0">
                <a:latin typeface="Garamond" panose="02020404030301010803" pitchFamily="18" charset="0"/>
              </a:rPr>
            </a:br>
            <a:r>
              <a:rPr lang="en-US" sz="2700" dirty="0">
                <a:latin typeface="Garamond" panose="02020404030301010803" pitchFamily="18" charset="0"/>
              </a:rPr>
              <a:t>Corporations have a responsibility to create business plans allowing stable and prolonged action</a:t>
            </a: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2504049"/>
            <a:ext cx="11085340" cy="4107766"/>
          </a:xfrm>
          <a:solidFill>
            <a:schemeClr val="accent6">
              <a:lumMod val="60000"/>
              <a:lumOff val="40000"/>
            </a:schemeClr>
          </a:solidFill>
        </p:spPr>
        <p:txBody>
          <a:bodyPr>
            <a:normAutofit/>
          </a:bodyPr>
          <a:lstStyle/>
          <a:p>
            <a:pPr algn="just"/>
            <a:r>
              <a:rPr lang="en-US" b="1" dirty="0">
                <a:latin typeface="Garamond" panose="02020404030301010803" pitchFamily="18" charset="0"/>
              </a:rPr>
              <a:t>Social sustainability </a:t>
            </a:r>
            <a:r>
              <a:rPr lang="en-US" dirty="0">
                <a:latin typeface="Garamond" panose="02020404030301010803" pitchFamily="18" charset="0"/>
              </a:rPr>
              <a:t>values balance in people’s lives and the way we live</a:t>
            </a:r>
          </a:p>
          <a:p>
            <a:pPr algn="just"/>
            <a:r>
              <a:rPr lang="en-US" dirty="0">
                <a:latin typeface="Garamond" panose="02020404030301010803" pitchFamily="18" charset="0"/>
              </a:rPr>
              <a:t>As the imbalances grow, as the rich get richer and the poor get both poorer and more numerous, the chances that society itself will collapse in anger and revolution increase.</a:t>
            </a:r>
          </a:p>
          <a:p>
            <a:pPr algn="just"/>
            <a:r>
              <a:rPr lang="en-US" dirty="0">
                <a:latin typeface="Garamond" panose="02020404030301010803" pitchFamily="18" charset="0"/>
              </a:rPr>
              <a:t>The </a:t>
            </a:r>
            <a:r>
              <a:rPr lang="en-US" b="1" dirty="0">
                <a:latin typeface="Garamond" panose="02020404030301010803" pitchFamily="18" charset="0"/>
              </a:rPr>
              <a:t>fair trade movement </a:t>
            </a:r>
            <a:r>
              <a:rPr lang="en-US" dirty="0">
                <a:latin typeface="Garamond" panose="02020404030301010803" pitchFamily="18" charset="0"/>
              </a:rPr>
              <a:t>fits this ethical imperative to shared opportunity and wealth</a:t>
            </a:r>
          </a:p>
          <a:p>
            <a:pPr algn="just"/>
            <a:r>
              <a:rPr lang="en-US" dirty="0">
                <a:latin typeface="Garamond" panose="02020404030301010803" pitchFamily="18" charset="0"/>
              </a:rPr>
              <a:t>Finally, social sustainability requires that corporations as citizens in a specific community of people maintain a healthy relationship with those people. Corporations should not affect the health of community negatively</a:t>
            </a:r>
          </a:p>
        </p:txBody>
      </p:sp>
    </p:spTree>
    <p:extLst>
      <p:ext uri="{BB962C8B-B14F-4D97-AF65-F5344CB8AC3E}">
        <p14:creationId xmlns:p14="http://schemas.microsoft.com/office/powerpoint/2010/main" xmlns="" val="388052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pattFill prst="ltVert">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a:prstGeom prst="bevel">
            <a:avLst/>
          </a:prstGeom>
          <a:ln/>
        </p:spPr>
        <p:style>
          <a:lnRef idx="2">
            <a:schemeClr val="accent2"/>
          </a:lnRef>
          <a:fillRef idx="1">
            <a:schemeClr val="lt1"/>
          </a:fillRef>
          <a:effectRef idx="0">
            <a:schemeClr val="accent2"/>
          </a:effectRef>
          <a:fontRef idx="minor">
            <a:schemeClr val="dk1"/>
          </a:fontRef>
        </p:style>
        <p:txBody>
          <a:bodyPr/>
          <a:lstStyle/>
          <a:p>
            <a:pPr algn="just"/>
            <a:r>
              <a:rPr lang="en-US" b="1" dirty="0">
                <a:latin typeface="Garamond" panose="02020404030301010803" pitchFamily="18" charset="0"/>
              </a:rPr>
              <a:t>Environmental sustainability </a:t>
            </a:r>
            <a:r>
              <a:rPr lang="en-US" dirty="0">
                <a:latin typeface="Garamond" panose="02020404030301010803" pitchFamily="18" charset="0"/>
              </a:rPr>
              <a:t>begins from the affirmation that natural resources—especially the oil fueling engines, the clean air we breathe, and the water we drink—are limited.</a:t>
            </a:r>
          </a:p>
          <a:p>
            <a:pPr algn="just"/>
            <a:r>
              <a:rPr lang="en-US" dirty="0">
                <a:latin typeface="Garamond" panose="02020404030301010803" pitchFamily="18" charset="0"/>
              </a:rPr>
              <a:t> If those things deteriorate significantly, our children won’t be able to enjoy the same quality of life most of us experience.</a:t>
            </a:r>
          </a:p>
          <a:p>
            <a:pPr algn="just"/>
            <a:r>
              <a:rPr lang="en-US" dirty="0">
                <a:latin typeface="Garamond" panose="02020404030301010803" pitchFamily="18" charset="0"/>
              </a:rPr>
              <a:t> Conservation of resources, therefore, becomes tremendously important, as does the development of new sources of energy that may substitute those we’re currently using.</a:t>
            </a:r>
          </a:p>
        </p:txBody>
      </p:sp>
    </p:spTree>
    <p:extLst>
      <p:ext uri="{BB962C8B-B14F-4D97-AF65-F5344CB8AC3E}">
        <p14:creationId xmlns:p14="http://schemas.microsoft.com/office/powerpoint/2010/main" xmlns="" val="3656138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solidFill>
            <a:schemeClr val="bg1"/>
          </a:solidFill>
        </p:spPr>
        <p:txBody>
          <a:bodyPr>
            <a:normAutofit/>
          </a:bodyPr>
          <a:lstStyle/>
          <a:p>
            <a:r>
              <a:rPr lang="en-US" sz="3600" b="1" dirty="0">
                <a:latin typeface="Garamond" panose="02020404030301010803" pitchFamily="18" charset="0"/>
              </a:rPr>
              <a:t> Timmons Model of Entrepreneurship</a:t>
            </a:r>
            <a:endParaRPr lang="en-US" sz="36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p:spPr>
        <p:txBody>
          <a:bodyPr/>
          <a:lstStyle/>
          <a:p>
            <a:r>
              <a:rPr lang="en-US" dirty="0">
                <a:latin typeface="Garamond" panose="02020404030301010803" pitchFamily="18" charset="0"/>
              </a:rPr>
              <a:t>This model identified the internal and external factors that determine the growth of business.</a:t>
            </a:r>
          </a:p>
        </p:txBody>
      </p:sp>
      <p:pic>
        <p:nvPicPr>
          <p:cNvPr id="4" name="Picture 3">
            <a:extLst>
              <a:ext uri="{FF2B5EF4-FFF2-40B4-BE49-F238E27FC236}">
                <a16:creationId xmlns:a16="http://schemas.microsoft.com/office/drawing/2014/main" xmlns="" id="{7C1F50AC-DE89-40FB-9A8E-7BF3A8E1A8B1}"/>
              </a:ext>
            </a:extLst>
          </p:cNvPr>
          <p:cNvPicPr>
            <a:picLocks noChangeAspect="1"/>
          </p:cNvPicPr>
          <p:nvPr/>
        </p:nvPicPr>
        <p:blipFill>
          <a:blip r:embed="rId3"/>
          <a:stretch>
            <a:fillRect/>
          </a:stretch>
        </p:blipFill>
        <p:spPr>
          <a:xfrm>
            <a:off x="548640" y="2110154"/>
            <a:ext cx="10958731" cy="4572000"/>
          </a:xfrm>
          <a:prstGeom prst="rect">
            <a:avLst/>
          </a:prstGeom>
        </p:spPr>
      </p:pic>
    </p:spTree>
    <p:extLst>
      <p:ext uri="{BB962C8B-B14F-4D97-AF65-F5344CB8AC3E}">
        <p14:creationId xmlns:p14="http://schemas.microsoft.com/office/powerpoint/2010/main" xmlns="" val="546917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solidFill>
            <a:schemeClr val="accent4">
              <a:lumMod val="60000"/>
              <a:lumOff val="40000"/>
            </a:schemeClr>
          </a:solidFill>
        </p:spPr>
        <p:txBody>
          <a:bodyPr>
            <a:normAutofit/>
          </a:bodyPr>
          <a:lstStyle/>
          <a:p>
            <a:r>
              <a:rPr lang="en-US" sz="2800" b="1" dirty="0">
                <a:latin typeface="Garamond" panose="02020404030301010803" pitchFamily="18" charset="0"/>
              </a:rPr>
              <a:t>Stakeholder Theory</a:t>
            </a: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p:spPr>
        <p:txBody>
          <a:bodyPr>
            <a:normAutofit/>
          </a:bodyPr>
          <a:lstStyle/>
          <a:p>
            <a:pPr algn="just">
              <a:buFont typeface="Wingdings" panose="05000000000000000000" pitchFamily="2" charset="2"/>
              <a:buChar char="§"/>
            </a:pPr>
            <a:r>
              <a:rPr lang="en-US" dirty="0">
                <a:latin typeface="Garamond" panose="02020404030301010803" pitchFamily="18" charset="0"/>
              </a:rPr>
              <a:t>Stakeholder theory, which has been described by Edward Freeman and others, is the mirror image of corporate social responsibility.</a:t>
            </a:r>
          </a:p>
          <a:p>
            <a:pPr algn="just"/>
            <a:r>
              <a:rPr lang="en-US" dirty="0">
                <a:latin typeface="Garamond" panose="02020404030301010803" pitchFamily="18" charset="0"/>
              </a:rPr>
              <a:t>Instead of starting with a business and looking out into the world to see what ethical obligations are there, stakeholder theory starts in the world. </a:t>
            </a:r>
          </a:p>
          <a:p>
            <a:pPr algn="just"/>
            <a:r>
              <a:rPr lang="en-US" dirty="0">
                <a:latin typeface="Garamond" panose="02020404030301010803" pitchFamily="18" charset="0"/>
              </a:rPr>
              <a:t>It lists and describes those individuals and groups who will be affected by (or affect) the company’s actions and asks.</a:t>
            </a:r>
          </a:p>
          <a:p>
            <a:pPr>
              <a:buFont typeface="Wingdings" panose="05000000000000000000" pitchFamily="2" charset="2"/>
              <a:buChar char="§"/>
            </a:pPr>
            <a:r>
              <a:rPr lang="en-US" sz="2400" b="1" dirty="0">
                <a:latin typeface="Agency FB" panose="020B0503020202020204" pitchFamily="34" charset="0"/>
              </a:rPr>
              <a:t>What are their legitimate claims on the business?” </a:t>
            </a:r>
          </a:p>
          <a:p>
            <a:pPr>
              <a:buFont typeface="Wingdings" panose="05000000000000000000" pitchFamily="2" charset="2"/>
              <a:buChar char="§"/>
            </a:pPr>
            <a:r>
              <a:rPr lang="en-US" sz="2400" b="1" dirty="0">
                <a:latin typeface="Agency FB" panose="020B0503020202020204" pitchFamily="34" charset="0"/>
              </a:rPr>
              <a:t>“What rights do they have with respect to the company’s actions?” </a:t>
            </a:r>
          </a:p>
          <a:p>
            <a:pPr>
              <a:buFont typeface="Wingdings" panose="05000000000000000000" pitchFamily="2" charset="2"/>
              <a:buChar char="§"/>
            </a:pPr>
            <a:r>
              <a:rPr lang="en-US" sz="2400" b="1" dirty="0">
                <a:latin typeface="Agency FB" panose="020B0503020202020204" pitchFamily="34" charset="0"/>
              </a:rPr>
              <a:t>“What kind of responsibilities and obligations can they justifiably impose on a particular business</a:t>
            </a:r>
          </a:p>
          <a:p>
            <a:r>
              <a:rPr lang="en-US" i="1" dirty="0">
                <a:solidFill>
                  <a:srgbClr val="00B050"/>
                </a:solidFill>
                <a:latin typeface="Garamond" panose="02020404030301010803" pitchFamily="18" charset="0"/>
              </a:rPr>
              <a:t>stakeholder theory affirms that those whose lives are touched by a corporation hold a right and obligation to participate in directing it.</a:t>
            </a:r>
            <a:endParaRPr lang="en-US" sz="2400" b="1" i="1" dirty="0">
              <a:solidFill>
                <a:srgbClr val="00B050"/>
              </a:solidFill>
              <a:latin typeface="Garamond" panose="02020404030301010803" pitchFamily="18" charset="0"/>
            </a:endParaRPr>
          </a:p>
        </p:txBody>
      </p:sp>
    </p:spTree>
    <p:extLst>
      <p:ext uri="{BB962C8B-B14F-4D97-AF65-F5344CB8AC3E}">
        <p14:creationId xmlns:p14="http://schemas.microsoft.com/office/powerpoint/2010/main" xmlns="" val="1709628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solidFill>
            <a:schemeClr val="accent4">
              <a:lumMod val="20000"/>
              <a:lumOff val="80000"/>
            </a:schemeClr>
          </a:solidFill>
        </p:spPr>
        <p:txBody>
          <a:bodyPr>
            <a:normAutofit/>
          </a:bodyPr>
          <a:lstStyle/>
          <a:p>
            <a:r>
              <a:rPr lang="en-US" sz="3200" b="1" dirty="0">
                <a:solidFill>
                  <a:srgbClr val="00B050"/>
                </a:solidFill>
                <a:latin typeface="Arial Black" panose="020B0A04020102020204" pitchFamily="34" charset="0"/>
              </a:rPr>
              <a:t>Business Ethics Principles</a:t>
            </a:r>
            <a:endParaRPr lang="en-US" sz="3200" dirty="0">
              <a:solidFill>
                <a:srgbClr val="00B05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a:prstGeom prst="flowChartPunchedTape">
            <a:avLst/>
          </a:prstGeom>
          <a:blipFill>
            <a:blip r:embed="rId3"/>
            <a:tile tx="0" ty="0" sx="100000" sy="100000" flip="none" algn="tl"/>
          </a:blipFill>
        </p:spPr>
        <p:txBody>
          <a:bodyPr/>
          <a:lstStyle/>
          <a:p>
            <a:pPr algn="just">
              <a:buFont typeface="Wingdings" panose="05000000000000000000" pitchFamily="2" charset="2"/>
              <a:buChar char="§"/>
            </a:pPr>
            <a:r>
              <a:rPr lang="en-US" dirty="0">
                <a:latin typeface="Garamond" panose="02020404030301010803" pitchFamily="18" charset="0"/>
              </a:rPr>
              <a:t>There are certain universal ethical principles that managers of enterprises must adhere to.</a:t>
            </a:r>
          </a:p>
          <a:p>
            <a:pPr algn="just">
              <a:buFont typeface="Wingdings" panose="05000000000000000000" pitchFamily="2" charset="2"/>
              <a:buChar char="§"/>
            </a:pPr>
            <a:r>
              <a:rPr lang="en-US" dirty="0">
                <a:latin typeface="Garamond" panose="02020404030301010803" pitchFamily="18" charset="0"/>
              </a:rPr>
              <a:t> Ethical values, translated into active language establishing standards or rules describing the kind of behavior an ethical person should and should not engage in, are ethical principles.</a:t>
            </a:r>
          </a:p>
        </p:txBody>
      </p:sp>
    </p:spTree>
    <p:extLst>
      <p:ext uri="{BB962C8B-B14F-4D97-AF65-F5344CB8AC3E}">
        <p14:creationId xmlns:p14="http://schemas.microsoft.com/office/powerpoint/2010/main" xmlns="" val="27908670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6E834C-2316-49CE-9ACC-5136BA2610A3}"/>
              </a:ext>
            </a:extLst>
          </p:cNvPr>
          <p:cNvSpPr>
            <a:spLocks noGrp="1"/>
          </p:cNvSpPr>
          <p:nvPr>
            <p:ph type="title"/>
          </p:nvPr>
        </p:nvSpPr>
        <p:spPr>
          <a:xfrm>
            <a:off x="1856935" y="267286"/>
            <a:ext cx="7863840" cy="675249"/>
          </a:xfrm>
          <a:solidFill>
            <a:schemeClr val="accent2">
              <a:lumMod val="40000"/>
              <a:lumOff val="60000"/>
            </a:schemeClr>
          </a:solidFill>
        </p:spPr>
        <p:txBody>
          <a:bodyPr>
            <a:noAutofit/>
          </a:bodyPr>
          <a:lstStyle/>
          <a:p>
            <a:r>
              <a:rPr lang="en-US" sz="2400" b="1" dirty="0">
                <a:latin typeface="Garamond" panose="02020404030301010803" pitchFamily="18" charset="0"/>
              </a:rPr>
              <a:t/>
            </a:r>
            <a:br>
              <a:rPr lang="en-US" sz="2400" b="1" dirty="0">
                <a:latin typeface="Garamond" panose="02020404030301010803" pitchFamily="18" charset="0"/>
              </a:rPr>
            </a:br>
            <a:r>
              <a:rPr lang="en-US" sz="2400" b="1" dirty="0">
                <a:latin typeface="Garamond" panose="02020404030301010803" pitchFamily="18" charset="0"/>
              </a:rPr>
              <a:t>Characteristics and values that most people associate with ethical behavior.</a:t>
            </a:r>
            <a:br>
              <a:rPr lang="en-US" sz="2400" b="1" dirty="0">
                <a:latin typeface="Garamond" panose="02020404030301010803" pitchFamily="18" charset="0"/>
              </a:rPr>
            </a:br>
            <a:endParaRPr lang="en-US" sz="2400" b="1"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12B31730-2B57-4E99-9CA6-A70D8680E32A}"/>
              </a:ext>
            </a:extLst>
          </p:cNvPr>
          <p:cNvSpPr>
            <a:spLocks noGrp="1"/>
          </p:cNvSpPr>
          <p:nvPr>
            <p:ph idx="1"/>
          </p:nvPr>
        </p:nvSpPr>
        <p:spPr>
          <a:xfrm rot="-240000">
            <a:off x="1968037" y="1297506"/>
            <a:ext cx="7596553" cy="5019449"/>
          </a:xfrm>
          <a:prstGeom prst="foldedCorner">
            <a:avLst/>
          </a:prstGeom>
          <a:pattFill prst="pct5">
            <a:fgClr>
              <a:schemeClr val="accent1"/>
            </a:fgClr>
            <a:bgClr>
              <a:schemeClr val="bg1"/>
            </a:bgClr>
          </a:pattFill>
          <a:ln w="76200">
            <a:solidFill>
              <a:srgbClr val="FF0000"/>
            </a:solidFill>
          </a:ln>
        </p:spPr>
        <p:txBody>
          <a:bodyPr>
            <a:noAutofit/>
          </a:bodyPr>
          <a:lstStyle/>
          <a:p>
            <a:pPr>
              <a:buFont typeface="Wingdings" panose="05000000000000000000" pitchFamily="2" charset="2"/>
              <a:buChar char="v"/>
            </a:pPr>
            <a:r>
              <a:rPr lang="en-US" sz="2000" b="1" dirty="0">
                <a:latin typeface="Garamond" panose="02020404030301010803" pitchFamily="18" charset="0"/>
              </a:rPr>
              <a:t>Honesty</a:t>
            </a:r>
          </a:p>
          <a:p>
            <a:pPr>
              <a:buFont typeface="Wingdings" panose="05000000000000000000" pitchFamily="2" charset="2"/>
              <a:buChar char="v"/>
            </a:pPr>
            <a:r>
              <a:rPr lang="en-US" sz="2000" b="1" dirty="0">
                <a:latin typeface="Garamond" panose="02020404030301010803" pitchFamily="18" charset="0"/>
              </a:rPr>
              <a:t>Integrity</a:t>
            </a:r>
          </a:p>
          <a:p>
            <a:pPr>
              <a:buFont typeface="Wingdings" panose="05000000000000000000" pitchFamily="2" charset="2"/>
              <a:buChar char="v"/>
            </a:pPr>
            <a:r>
              <a:rPr lang="en-US" sz="2000" b="1" dirty="0">
                <a:latin typeface="Garamond" panose="02020404030301010803" pitchFamily="18" charset="0"/>
              </a:rPr>
              <a:t>Promise-Keeping &amp; Trustworthiness</a:t>
            </a:r>
          </a:p>
          <a:p>
            <a:pPr>
              <a:buFont typeface="Wingdings" panose="05000000000000000000" pitchFamily="2" charset="2"/>
              <a:buChar char="v"/>
            </a:pPr>
            <a:r>
              <a:rPr lang="en-US" sz="2000" b="1" dirty="0">
                <a:latin typeface="Garamond" panose="02020404030301010803" pitchFamily="18" charset="0"/>
              </a:rPr>
              <a:t>Loyalty</a:t>
            </a:r>
          </a:p>
          <a:p>
            <a:pPr>
              <a:buFont typeface="Wingdings" panose="05000000000000000000" pitchFamily="2" charset="2"/>
              <a:buChar char="v"/>
            </a:pPr>
            <a:r>
              <a:rPr lang="en-US" sz="2000" b="1" dirty="0">
                <a:latin typeface="Garamond" panose="02020404030301010803" pitchFamily="18" charset="0"/>
              </a:rPr>
              <a:t>Fairness</a:t>
            </a:r>
          </a:p>
          <a:p>
            <a:pPr>
              <a:buFont typeface="Wingdings" panose="05000000000000000000" pitchFamily="2" charset="2"/>
              <a:buChar char="v"/>
            </a:pPr>
            <a:r>
              <a:rPr lang="en-US" sz="2000" b="1" dirty="0">
                <a:latin typeface="Garamond" panose="02020404030301010803" pitchFamily="18" charset="0"/>
              </a:rPr>
              <a:t>Concern for Others</a:t>
            </a:r>
          </a:p>
          <a:p>
            <a:pPr>
              <a:buFont typeface="Wingdings" panose="05000000000000000000" pitchFamily="2" charset="2"/>
              <a:buChar char="v"/>
            </a:pPr>
            <a:r>
              <a:rPr lang="en-US" sz="2000" b="1" dirty="0">
                <a:latin typeface="Garamond" panose="02020404030301010803" pitchFamily="18" charset="0"/>
              </a:rPr>
              <a:t>Respect for Others</a:t>
            </a:r>
          </a:p>
          <a:p>
            <a:pPr>
              <a:buFont typeface="Wingdings" panose="05000000000000000000" pitchFamily="2" charset="2"/>
              <a:buChar char="v"/>
            </a:pPr>
            <a:r>
              <a:rPr lang="en-US" sz="2000" b="1" dirty="0">
                <a:latin typeface="Garamond" panose="02020404030301010803" pitchFamily="18" charset="0"/>
              </a:rPr>
              <a:t>Law Abiding</a:t>
            </a:r>
          </a:p>
          <a:p>
            <a:pPr>
              <a:buFont typeface="Wingdings" panose="05000000000000000000" pitchFamily="2" charset="2"/>
              <a:buChar char="v"/>
            </a:pPr>
            <a:r>
              <a:rPr lang="en-US" sz="2000" b="1" dirty="0">
                <a:latin typeface="Garamond" panose="02020404030301010803" pitchFamily="18" charset="0"/>
              </a:rPr>
              <a:t>Commitment to Excellence</a:t>
            </a:r>
          </a:p>
          <a:p>
            <a:pPr>
              <a:buFont typeface="Wingdings" panose="05000000000000000000" pitchFamily="2" charset="2"/>
              <a:buChar char="v"/>
            </a:pPr>
            <a:r>
              <a:rPr lang="en-US" sz="2000" b="1" dirty="0">
                <a:latin typeface="Garamond" panose="02020404030301010803" pitchFamily="18" charset="0"/>
              </a:rPr>
              <a:t>Leadership</a:t>
            </a:r>
            <a:r>
              <a:rPr lang="en-US" sz="2000" dirty="0">
                <a:latin typeface="Garamond" panose="02020404030301010803" pitchFamily="18" charset="0"/>
              </a:rPr>
              <a:t>.</a:t>
            </a:r>
          </a:p>
          <a:p>
            <a:pPr>
              <a:buFont typeface="Wingdings" panose="05000000000000000000" pitchFamily="2" charset="2"/>
              <a:buChar char="v"/>
            </a:pPr>
            <a:r>
              <a:rPr lang="en-US" sz="2000" b="1" dirty="0">
                <a:latin typeface="Garamond" panose="02020404030301010803" pitchFamily="18" charset="0"/>
              </a:rPr>
              <a:t>Reputation and Morale</a:t>
            </a:r>
          </a:p>
          <a:p>
            <a:pPr>
              <a:buFont typeface="Wingdings" panose="05000000000000000000" pitchFamily="2" charset="2"/>
              <a:buChar char="v"/>
            </a:pPr>
            <a:r>
              <a:rPr lang="en-US" sz="2000" b="1" dirty="0">
                <a:latin typeface="Garamond" panose="02020404030301010803" pitchFamily="18" charset="0"/>
              </a:rPr>
              <a:t>Accountability</a:t>
            </a:r>
            <a:endParaRPr lang="en-US" sz="2000" dirty="0">
              <a:latin typeface="Garamond" panose="02020404030301010803" pitchFamily="18" charset="0"/>
            </a:endParaRPr>
          </a:p>
        </p:txBody>
      </p:sp>
    </p:spTree>
    <p:extLst>
      <p:ext uri="{BB962C8B-B14F-4D97-AF65-F5344CB8AC3E}">
        <p14:creationId xmlns:p14="http://schemas.microsoft.com/office/powerpoint/2010/main" xmlns="" val="58076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239151"/>
            <a:ext cx="11085340" cy="6372664"/>
          </a:xfr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p:spPr>
        <p:txBody>
          <a:bodyPr/>
          <a:lstStyle/>
          <a:p>
            <a:pPr algn="just"/>
            <a:r>
              <a:rPr lang="en-US" dirty="0">
                <a:latin typeface="Garamond" panose="02020404030301010803" pitchFamily="18" charset="0"/>
              </a:rPr>
              <a:t>According to Timmons, success in creating a new venture is driven by a few central themes that dominate the dynamic entrepreneurial process: </a:t>
            </a:r>
          </a:p>
          <a:p>
            <a:pPr algn="just"/>
            <a:r>
              <a:rPr lang="en-US" dirty="0">
                <a:latin typeface="Garamond" panose="02020404030301010803" pitchFamily="18" charset="0"/>
              </a:rPr>
              <a:t>It takes </a:t>
            </a:r>
            <a:r>
              <a:rPr lang="en-US" b="1" dirty="0">
                <a:latin typeface="Garamond" panose="02020404030301010803" pitchFamily="18" charset="0"/>
              </a:rPr>
              <a:t>opportunity</a:t>
            </a:r>
            <a:r>
              <a:rPr lang="en-US" dirty="0">
                <a:latin typeface="Garamond" panose="02020404030301010803" pitchFamily="18" charset="0"/>
              </a:rPr>
              <a:t>,</a:t>
            </a:r>
          </a:p>
          <a:p>
            <a:pPr algn="just"/>
            <a:r>
              <a:rPr lang="en-US" dirty="0">
                <a:latin typeface="Garamond" panose="02020404030301010803" pitchFamily="18" charset="0"/>
              </a:rPr>
              <a:t> A lead </a:t>
            </a:r>
            <a:r>
              <a:rPr lang="en-US" b="1" dirty="0">
                <a:latin typeface="Garamond" panose="02020404030301010803" pitchFamily="18" charset="0"/>
              </a:rPr>
              <a:t>entrepreneur </a:t>
            </a:r>
            <a:r>
              <a:rPr lang="en-US" dirty="0">
                <a:latin typeface="Garamond" panose="02020404030301010803" pitchFamily="18" charset="0"/>
              </a:rPr>
              <a:t>and an </a:t>
            </a:r>
            <a:r>
              <a:rPr lang="en-US" b="1" dirty="0">
                <a:latin typeface="Garamond" panose="02020404030301010803" pitchFamily="18" charset="0"/>
              </a:rPr>
              <a:t>entrepreneurial team</a:t>
            </a:r>
            <a:r>
              <a:rPr lang="en-US" dirty="0">
                <a:latin typeface="Garamond" panose="02020404030301010803" pitchFamily="18" charset="0"/>
              </a:rPr>
              <a:t>,</a:t>
            </a:r>
          </a:p>
          <a:p>
            <a:pPr algn="just"/>
            <a:r>
              <a:rPr lang="en-US" dirty="0">
                <a:latin typeface="Garamond" panose="02020404030301010803" pitchFamily="18" charset="0"/>
              </a:rPr>
              <a:t> </a:t>
            </a:r>
            <a:r>
              <a:rPr lang="en-US" b="1" dirty="0">
                <a:latin typeface="Garamond" panose="02020404030301010803" pitchFamily="18" charset="0"/>
              </a:rPr>
              <a:t>Creativity</a:t>
            </a:r>
            <a:r>
              <a:rPr lang="en-US" dirty="0">
                <a:latin typeface="Garamond" panose="02020404030301010803" pitchFamily="18" charset="0"/>
              </a:rPr>
              <a:t>,</a:t>
            </a:r>
          </a:p>
          <a:p>
            <a:pPr algn="just"/>
            <a:r>
              <a:rPr lang="en-US" dirty="0">
                <a:latin typeface="Garamond" panose="02020404030301010803" pitchFamily="18" charset="0"/>
              </a:rPr>
              <a:t> </a:t>
            </a:r>
            <a:r>
              <a:rPr lang="en-US" b="1" dirty="0">
                <a:latin typeface="Garamond" panose="02020404030301010803" pitchFamily="18" charset="0"/>
              </a:rPr>
              <a:t>Being careful with money</a:t>
            </a:r>
            <a:r>
              <a:rPr lang="en-US" dirty="0">
                <a:latin typeface="Garamond" panose="02020404030301010803" pitchFamily="18" charset="0"/>
              </a:rPr>
              <a:t>, and an </a:t>
            </a:r>
            <a:r>
              <a:rPr lang="en-US" b="1" dirty="0">
                <a:latin typeface="Garamond" panose="02020404030301010803" pitchFamily="18" charset="0"/>
              </a:rPr>
              <a:t>integrated, holistic, sustainable and balanced approach to the challenges ahead</a:t>
            </a:r>
            <a:endParaRPr lang="en-US" dirty="0">
              <a:latin typeface="Garamond" panose="02020404030301010803" pitchFamily="18" charset="0"/>
            </a:endParaRPr>
          </a:p>
        </p:txBody>
      </p:sp>
    </p:spTree>
    <p:extLst>
      <p:ext uri="{BB962C8B-B14F-4D97-AF65-F5344CB8AC3E}">
        <p14:creationId xmlns:p14="http://schemas.microsoft.com/office/powerpoint/2010/main" xmlns="" val="3135407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393895"/>
            <a:ext cx="11085340" cy="6217920"/>
          </a:xfrm>
          <a:pattFill prst="pct5">
            <a:fgClr>
              <a:schemeClr val="accent1"/>
            </a:fgClr>
            <a:bgClr>
              <a:schemeClr val="bg1"/>
            </a:bgClr>
          </a:pattFill>
        </p:spPr>
        <p:txBody>
          <a:bodyPr>
            <a:normAutofit/>
          </a:bodyPr>
          <a:lstStyle/>
          <a:p>
            <a:r>
              <a:rPr lang="en-US" dirty="0">
                <a:latin typeface="Garamond" panose="02020404030301010803" pitchFamily="18" charset="0"/>
              </a:rPr>
              <a:t>According to the model, for an entrepreneur to create a successful venture, they must balance three key components</a:t>
            </a:r>
          </a:p>
          <a:p>
            <a:pPr marL="514350" indent="-514350">
              <a:buAutoNum type="arabicPeriod"/>
            </a:pPr>
            <a:r>
              <a:rPr lang="en-US" b="1" dirty="0">
                <a:latin typeface="Garamond" panose="02020404030301010803" pitchFamily="18" charset="0"/>
              </a:rPr>
              <a:t>Opportunities</a:t>
            </a:r>
          </a:p>
          <a:p>
            <a:pPr marL="514350" indent="-514350">
              <a:buAutoNum type="arabicPeriod"/>
            </a:pPr>
            <a:r>
              <a:rPr lang="en-US" b="1" dirty="0">
                <a:latin typeface="Garamond" panose="02020404030301010803" pitchFamily="18" charset="0"/>
              </a:rPr>
              <a:t>Teams</a:t>
            </a:r>
          </a:p>
          <a:p>
            <a:r>
              <a:rPr lang="en-US" dirty="0">
                <a:latin typeface="Garamond" panose="02020404030301010803" pitchFamily="18" charset="0"/>
              </a:rPr>
              <a:t>The two major roles of the team</a:t>
            </a:r>
          </a:p>
          <a:p>
            <a:pPr marL="514350" indent="-514350">
              <a:buAutoNum type="arabicPeriod"/>
            </a:pPr>
            <a:r>
              <a:rPr lang="en-US" dirty="0">
                <a:latin typeface="Garamond" panose="02020404030301010803" pitchFamily="18" charset="0"/>
              </a:rPr>
              <a:t>Removing the ambiguity and uncertainty of the opportunity by applying creativity (inventiveness).</a:t>
            </a:r>
          </a:p>
          <a:p>
            <a:pPr marL="514350" indent="-514350">
              <a:buAutoNum type="arabicPeriod"/>
            </a:pPr>
            <a:r>
              <a:rPr lang="en-US" dirty="0">
                <a:latin typeface="Garamond" panose="02020404030301010803" pitchFamily="18" charset="0"/>
              </a:rPr>
              <a:t>Providing leadership to manage the available resources in the most effective manner by interacting with exogenous (external) forces and the capital market context that keeps changing constantly</a:t>
            </a:r>
          </a:p>
          <a:p>
            <a:pPr marL="514350" indent="-514350">
              <a:buAutoNum type="arabicPeriod"/>
            </a:pPr>
            <a:r>
              <a:rPr lang="en-US" b="1" dirty="0">
                <a:latin typeface="Garamond" panose="02020404030301010803" pitchFamily="18" charset="0"/>
              </a:rPr>
              <a:t>Resources</a:t>
            </a:r>
            <a:endParaRPr lang="en-US" dirty="0">
              <a:latin typeface="Garamond" panose="02020404030301010803" pitchFamily="18" charset="0"/>
            </a:endParaRPr>
          </a:p>
        </p:txBody>
      </p:sp>
    </p:spTree>
    <p:extLst>
      <p:ext uri="{BB962C8B-B14F-4D97-AF65-F5344CB8AC3E}">
        <p14:creationId xmlns:p14="http://schemas.microsoft.com/office/powerpoint/2010/main" xmlns="" val="3553678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duotone>
              <a:prstClr val="black"/>
              <a:schemeClr val="accent4">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solidFill>
            <a:schemeClr val="accent1"/>
          </a:solidFill>
        </p:spPr>
        <p:txBody>
          <a:bodyPr>
            <a:normAutofit/>
          </a:bodyPr>
          <a:lstStyle/>
          <a:p>
            <a:r>
              <a:rPr lang="en-US" sz="3600" b="1" dirty="0">
                <a:latin typeface="Garamond" panose="02020404030301010803" pitchFamily="18" charset="0"/>
              </a:rPr>
              <a:t>New Venture Expansion Strategies</a:t>
            </a:r>
            <a:endParaRPr lang="en-US" sz="36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a:solidFill>
            <a:schemeClr val="bg1"/>
          </a:solidFill>
        </p:spPr>
        <p:txBody>
          <a:bodyPr>
            <a:normAutofit/>
          </a:bodyPr>
          <a:lstStyle/>
          <a:p>
            <a:pPr algn="just">
              <a:buFont typeface="Wingdings" panose="05000000000000000000" pitchFamily="2" charset="2"/>
              <a:buChar char="§"/>
            </a:pPr>
            <a:r>
              <a:rPr lang="en-US" dirty="0">
                <a:latin typeface="Garamond" panose="02020404030301010803" pitchFamily="18" charset="0"/>
              </a:rPr>
              <a:t>All successful small business startups eventually face the issue of handling business expansion or growth</a:t>
            </a:r>
          </a:p>
          <a:p>
            <a:pPr algn="just">
              <a:buFont typeface="Wingdings" panose="05000000000000000000" pitchFamily="2" charset="2"/>
              <a:buChar char="§"/>
            </a:pPr>
            <a:r>
              <a:rPr lang="en-US" dirty="0">
                <a:latin typeface="Garamond" panose="02020404030301010803" pitchFamily="18" charset="0"/>
              </a:rPr>
              <a:t>Business expansion is a stage of a company's life that is troubled with both opportunities and perils</a:t>
            </a:r>
          </a:p>
          <a:p>
            <a:pPr algn="just"/>
            <a:r>
              <a:rPr lang="en-US" dirty="0">
                <a:latin typeface="Garamond" panose="02020404030301010803" pitchFamily="18" charset="0"/>
              </a:rPr>
              <a:t>Growth causes a variety of changes, all of which present different managerial, legal, and financial challenges.</a:t>
            </a:r>
          </a:p>
          <a:p>
            <a:pPr algn="just"/>
            <a:r>
              <a:rPr lang="en-US" dirty="0">
                <a:latin typeface="Garamond" panose="02020404030301010803" pitchFamily="18" charset="0"/>
              </a:rPr>
              <a:t> Growth means that new employees will be hired who will be looking to the top management of the company for leadership</a:t>
            </a:r>
          </a:p>
          <a:p>
            <a:pPr algn="just"/>
            <a:r>
              <a:rPr lang="en-US" i="1" dirty="0">
                <a:solidFill>
                  <a:schemeClr val="accent1"/>
                </a:solidFill>
                <a:latin typeface="Garamond" panose="02020404030301010803" pitchFamily="18" charset="0"/>
              </a:rPr>
              <a:t>Growth means that the company's management will become less and less centralized, and this may raise the levels of internal politics, protectionism, and disagreement over what goals and projects the company should pursue.</a:t>
            </a:r>
          </a:p>
        </p:txBody>
      </p:sp>
    </p:spTree>
    <p:extLst>
      <p:ext uri="{BB962C8B-B14F-4D97-AF65-F5344CB8AC3E}">
        <p14:creationId xmlns:p14="http://schemas.microsoft.com/office/powerpoint/2010/main" xmlns="" val="2783996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181685"/>
            <a:ext cx="11085340" cy="4417257"/>
          </a:xfr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lstStyle/>
          <a:p>
            <a:pPr algn="just"/>
            <a:r>
              <a:rPr lang="en-US" dirty="0">
                <a:latin typeface="Garamond" panose="02020404030301010803" pitchFamily="18" charset="0"/>
              </a:rPr>
              <a:t> Growth means that market share will expand, calling for new strategies for dealing with larger competitors</a:t>
            </a:r>
          </a:p>
          <a:p>
            <a:pPr algn="just"/>
            <a:r>
              <a:rPr lang="en-US" dirty="0">
                <a:latin typeface="Garamond" panose="02020404030301010803" pitchFamily="18" charset="0"/>
              </a:rPr>
              <a:t>Growth also means that additional capital will be required, creating new responsibilities to shareholders, investors, and institutional lenders.</a:t>
            </a:r>
          </a:p>
          <a:p>
            <a:pPr algn="just"/>
            <a:r>
              <a:rPr lang="en-US" dirty="0">
                <a:latin typeface="Garamond" panose="02020404030301010803" pitchFamily="18" charset="0"/>
              </a:rPr>
              <a:t> Growth brings with it a variety of changes in the company's structure, needs, and objectives.</a:t>
            </a:r>
          </a:p>
        </p:txBody>
      </p:sp>
    </p:spTree>
    <p:extLst>
      <p:ext uri="{BB962C8B-B14F-4D97-AF65-F5344CB8AC3E}">
        <p14:creationId xmlns:p14="http://schemas.microsoft.com/office/powerpoint/2010/main" xmlns="" val="1449231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689949"/>
          </a:xfrm>
        </p:spPr>
        <p:txBody>
          <a:bodyPr>
            <a:normAutofit/>
          </a:bodyPr>
          <a:lstStyle/>
          <a:p>
            <a:r>
              <a:rPr lang="en-US" sz="3200" b="1" dirty="0">
                <a:latin typeface="Garamond" panose="02020404030301010803" pitchFamily="18" charset="0"/>
              </a:rPr>
              <a:t>The Ansoff Matrix – Growth Strategy</a:t>
            </a:r>
            <a:endParaRPr lang="en-US"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900332"/>
            <a:ext cx="11085340" cy="5711483"/>
          </a:xfr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p:spPr>
        <p:txBody>
          <a:bodyPr/>
          <a:lstStyle/>
          <a:p>
            <a:r>
              <a:rPr lang="en-US" dirty="0">
                <a:solidFill>
                  <a:schemeClr val="accent1"/>
                </a:solidFill>
                <a:latin typeface="Garamond" panose="02020404030301010803" pitchFamily="18" charset="0"/>
              </a:rPr>
              <a:t>Igor Ansoff created  four generic growth strategies </a:t>
            </a:r>
          </a:p>
          <a:p>
            <a:pPr marL="514350" indent="-514350" algn="just">
              <a:buAutoNum type="arabicPeriod"/>
            </a:pPr>
            <a:r>
              <a:rPr lang="en-US" b="1" dirty="0">
                <a:latin typeface="Garamond" panose="02020404030301010803" pitchFamily="18" charset="0"/>
              </a:rPr>
              <a:t>Market penetration / consumption </a:t>
            </a:r>
            <a:r>
              <a:rPr lang="en-US" dirty="0">
                <a:latin typeface="Garamond" panose="02020404030301010803" pitchFamily="18" charset="0"/>
              </a:rPr>
              <a:t>– the firm seeks to achieve growth with existing products in their current market segments, aiming to increase market share. </a:t>
            </a:r>
          </a:p>
          <a:p>
            <a:pPr algn="just">
              <a:buFont typeface="Wingdings" panose="05000000000000000000" pitchFamily="2" charset="2"/>
              <a:buChar char="§"/>
            </a:pPr>
            <a:r>
              <a:rPr lang="en-US" dirty="0">
                <a:latin typeface="Garamond" panose="02020404030301010803" pitchFamily="18" charset="0"/>
              </a:rPr>
              <a:t>This is a low risk strategy because of the high experience of the entrepreneur with the product and market.</a:t>
            </a:r>
          </a:p>
          <a:p>
            <a:pPr marL="0" indent="0" algn="just">
              <a:buNone/>
            </a:pPr>
            <a:r>
              <a:rPr lang="en-US" b="1" dirty="0">
                <a:latin typeface="Garamond" panose="02020404030301010803" pitchFamily="18" charset="0"/>
              </a:rPr>
              <a:t>2. Market development </a:t>
            </a:r>
            <a:r>
              <a:rPr lang="en-US" dirty="0">
                <a:latin typeface="Garamond" panose="02020404030301010803" pitchFamily="18" charset="0"/>
              </a:rPr>
              <a:t>– the firm seeks growth by pushing its existing products into new market segments. </a:t>
            </a:r>
          </a:p>
          <a:p>
            <a:pPr algn="just">
              <a:buFont typeface="Wingdings" panose="05000000000000000000" pitchFamily="2" charset="2"/>
              <a:buChar char="§"/>
            </a:pPr>
            <a:r>
              <a:rPr lang="en-US" dirty="0">
                <a:latin typeface="Garamond" panose="02020404030301010803" pitchFamily="18" charset="0"/>
              </a:rPr>
              <a:t>Market development has medium to high risk</a:t>
            </a:r>
          </a:p>
          <a:p>
            <a:pPr algn="just">
              <a:buFont typeface="Wingdings" panose="05000000000000000000" pitchFamily="2" charset="2"/>
              <a:buChar char="§"/>
            </a:pPr>
            <a:endParaRPr lang="en-US" dirty="0">
              <a:latin typeface="Garamond" panose="02020404030301010803" pitchFamily="18" charset="0"/>
            </a:endParaRPr>
          </a:p>
        </p:txBody>
      </p:sp>
    </p:spTree>
    <p:extLst>
      <p:ext uri="{BB962C8B-B14F-4D97-AF65-F5344CB8AC3E}">
        <p14:creationId xmlns:p14="http://schemas.microsoft.com/office/powerpoint/2010/main" xmlns="" val="3174173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295422"/>
            <a:ext cx="11085340" cy="6316393"/>
          </a:xfrm>
          <a:pattFill prst="pct5">
            <a:fgClr>
              <a:schemeClr val="accent1"/>
            </a:fgClr>
            <a:bgClr>
              <a:schemeClr val="bg1"/>
            </a:bgClr>
          </a:pattFill>
          <a:ln w="76200">
            <a:solidFill>
              <a:schemeClr val="tx1"/>
            </a:solidFill>
          </a:ln>
        </p:spPr>
        <p:txBody>
          <a:bodyPr/>
          <a:lstStyle/>
          <a:p>
            <a:pPr marL="0" indent="0">
              <a:buNone/>
            </a:pPr>
            <a:r>
              <a:rPr lang="en-US" b="1" dirty="0">
                <a:latin typeface="Garamond" panose="02020404030301010803" pitchFamily="18" charset="0"/>
              </a:rPr>
              <a:t>3. Product development </a:t>
            </a:r>
            <a:r>
              <a:rPr lang="en-US" dirty="0">
                <a:latin typeface="Garamond" panose="02020404030301010803" pitchFamily="18" charset="0"/>
              </a:rPr>
              <a:t>– the firm develops new products targeted to its existing market segments. </a:t>
            </a:r>
          </a:p>
          <a:p>
            <a:pPr marL="0" indent="0">
              <a:buNone/>
            </a:pPr>
            <a:r>
              <a:rPr lang="en-US" dirty="0">
                <a:latin typeface="Garamond" panose="02020404030301010803" pitchFamily="18" charset="0"/>
              </a:rPr>
              <a:t>This alternative growth strategy is characterized by medium to high risk due to</a:t>
            </a:r>
          </a:p>
          <a:p>
            <a:pPr>
              <a:buFont typeface="Wingdings" panose="05000000000000000000" pitchFamily="2" charset="2"/>
              <a:buChar char="§"/>
            </a:pPr>
            <a:r>
              <a:rPr lang="en-US" dirty="0">
                <a:latin typeface="Garamond" panose="02020404030301010803" pitchFamily="18" charset="0"/>
              </a:rPr>
              <a:t>lack of experience about the new product.</a:t>
            </a:r>
          </a:p>
          <a:p>
            <a:pPr marL="0" indent="0">
              <a:buNone/>
            </a:pPr>
            <a:r>
              <a:rPr lang="en-US" dirty="0">
                <a:latin typeface="Garamond" panose="02020404030301010803" pitchFamily="18" charset="0"/>
              </a:rPr>
              <a:t>4. </a:t>
            </a:r>
            <a:r>
              <a:rPr lang="en-US" b="1" dirty="0">
                <a:latin typeface="Garamond" panose="02020404030301010803" pitchFamily="18" charset="0"/>
              </a:rPr>
              <a:t>Diversification </a:t>
            </a:r>
            <a:r>
              <a:rPr lang="en-US" dirty="0">
                <a:latin typeface="Garamond" panose="02020404030301010803" pitchFamily="18" charset="0"/>
              </a:rPr>
              <a:t>– the firm grows by developing new products for new markets. </a:t>
            </a:r>
          </a:p>
          <a:p>
            <a:pPr>
              <a:buFont typeface="Wingdings" panose="05000000000000000000" pitchFamily="2" charset="2"/>
              <a:buChar char="§"/>
            </a:pPr>
            <a:r>
              <a:rPr lang="en-US" dirty="0">
                <a:latin typeface="Garamond" panose="02020404030301010803" pitchFamily="18" charset="0"/>
              </a:rPr>
              <a:t>This is high risk option as entrepreneurs do not have experience about the product and the market.</a:t>
            </a:r>
          </a:p>
        </p:txBody>
      </p:sp>
    </p:spTree>
    <p:extLst>
      <p:ext uri="{BB962C8B-B14F-4D97-AF65-F5344CB8AC3E}">
        <p14:creationId xmlns:p14="http://schemas.microsoft.com/office/powerpoint/2010/main" xmlns="" val="1501967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EE583-E81C-46C7-8B0F-FEFE02F63A87}"/>
              </a:ext>
            </a:extLst>
          </p:cNvPr>
          <p:cNvSpPr>
            <a:spLocks noGrp="1"/>
          </p:cNvSpPr>
          <p:nvPr>
            <p:ph type="title"/>
          </p:nvPr>
        </p:nvSpPr>
        <p:spPr>
          <a:xfrm>
            <a:off x="464234" y="365128"/>
            <a:ext cx="11071274" cy="886898"/>
          </a:xfrm>
          <a:solidFill>
            <a:schemeClr val="bg1"/>
          </a:solidFill>
        </p:spPr>
        <p:txBody>
          <a:bodyPr>
            <a:normAutofit/>
          </a:bodyPr>
          <a:lstStyle/>
          <a:p>
            <a:r>
              <a:rPr lang="en-US" sz="3600" b="1" dirty="0">
                <a:latin typeface="Garamond" panose="02020404030301010803" pitchFamily="18" charset="0"/>
              </a:rPr>
              <a:t> Ansoff’s Matrix</a:t>
            </a:r>
          </a:p>
        </p:txBody>
      </p:sp>
      <p:sp>
        <p:nvSpPr>
          <p:cNvPr id="3" name="Content Placeholder 2">
            <a:extLst>
              <a:ext uri="{FF2B5EF4-FFF2-40B4-BE49-F238E27FC236}">
                <a16:creationId xmlns:a16="http://schemas.microsoft.com/office/drawing/2014/main" xmlns="" id="{FC026287-0E20-4998-91F6-B02966336449}"/>
              </a:ext>
            </a:extLst>
          </p:cNvPr>
          <p:cNvSpPr>
            <a:spLocks noGrp="1"/>
          </p:cNvSpPr>
          <p:nvPr>
            <p:ph idx="1"/>
          </p:nvPr>
        </p:nvSpPr>
        <p:spPr>
          <a:xfrm>
            <a:off x="464235" y="1322363"/>
            <a:ext cx="11085340" cy="5289452"/>
          </a:xfrm>
        </p:spPr>
        <p:txBody>
          <a:bodyPr/>
          <a:lstStyle/>
          <a:p>
            <a:pPr marL="0" indent="0">
              <a:buNone/>
            </a:pPr>
            <a:endParaRPr lang="en-US" dirty="0"/>
          </a:p>
        </p:txBody>
      </p:sp>
      <p:pic>
        <p:nvPicPr>
          <p:cNvPr id="4" name="Picture 3">
            <a:extLst>
              <a:ext uri="{FF2B5EF4-FFF2-40B4-BE49-F238E27FC236}">
                <a16:creationId xmlns:a16="http://schemas.microsoft.com/office/drawing/2014/main" xmlns="" id="{BD89D044-3772-4F82-A2DD-BEEE23893D9E}"/>
              </a:ext>
            </a:extLst>
          </p:cNvPr>
          <p:cNvPicPr>
            <a:picLocks noChangeAspect="1"/>
          </p:cNvPicPr>
          <p:nvPr/>
        </p:nvPicPr>
        <p:blipFill>
          <a:blip r:embed="rId3"/>
          <a:stretch>
            <a:fillRect/>
          </a:stretch>
        </p:blipFill>
        <p:spPr>
          <a:xfrm>
            <a:off x="464234" y="1308296"/>
            <a:ext cx="11085341" cy="5261316"/>
          </a:xfrm>
          <a:prstGeom prst="rect">
            <a:avLst/>
          </a:prstGeom>
        </p:spPr>
      </p:pic>
    </p:spTree>
    <p:extLst>
      <p:ext uri="{BB962C8B-B14F-4D97-AF65-F5344CB8AC3E}">
        <p14:creationId xmlns:p14="http://schemas.microsoft.com/office/powerpoint/2010/main" xmlns="" val="12667793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3198</TotalTime>
  <Words>1490</Words>
  <Application>Microsoft Office PowerPoint</Application>
  <PresentationFormat>Custom</PresentationFormat>
  <Paragraphs>110</Paragraphs>
  <Slides>22</Slides>
  <Notes>0</Notes>
  <HiddenSlides>0</HiddenSlides>
  <MMClips>0</MMClips>
  <ScaleCrop>false</ScaleCrop>
  <HeadingPairs>
    <vt:vector size="6" baseType="variant">
      <vt:variant>
        <vt:lpstr>Theme</vt:lpstr>
      </vt:variant>
      <vt:variant>
        <vt:i4>1</vt:i4>
      </vt:variant>
      <vt:variant>
        <vt:lpstr>Slide Titles</vt:lpstr>
      </vt:variant>
      <vt:variant>
        <vt:i4>22</vt:i4>
      </vt:variant>
      <vt:variant>
        <vt:lpstr>Custom Shows</vt:lpstr>
      </vt:variant>
      <vt:variant>
        <vt:i4>1</vt:i4>
      </vt:variant>
    </vt:vector>
  </HeadingPairs>
  <TitlesOfParts>
    <vt:vector size="24" baseType="lpstr">
      <vt:lpstr>Office Theme</vt:lpstr>
      <vt:lpstr>CHAPTER 7</vt:lpstr>
      <vt:lpstr> Timmons Model of Entrepreneurship</vt:lpstr>
      <vt:lpstr>Slide 3</vt:lpstr>
      <vt:lpstr>Slide 4</vt:lpstr>
      <vt:lpstr>New Venture Expansion Strategies</vt:lpstr>
      <vt:lpstr>Slide 6</vt:lpstr>
      <vt:lpstr>The Ansoff Matrix – Growth Strategy</vt:lpstr>
      <vt:lpstr>Slide 8</vt:lpstr>
      <vt:lpstr> Ansoff’s Matrix</vt:lpstr>
      <vt:lpstr>Selecting a Product-Market Growth Strategy</vt:lpstr>
      <vt:lpstr> 2. Market development </vt:lpstr>
      <vt:lpstr>3. Product development</vt:lpstr>
      <vt:lpstr> 4. Diversification</vt:lpstr>
      <vt:lpstr>Business Ethics and Social Responsibility</vt:lpstr>
      <vt:lpstr>Corporate Social Responsibility (CSR)</vt:lpstr>
      <vt:lpstr>Slide 16</vt:lpstr>
      <vt:lpstr>The Triple Bottom Line</vt:lpstr>
      <vt:lpstr>Economic sustainability values long-term financial solidity over more volatile, short-term profits, no matter how high. Corporations have a responsibility to create business plans allowing stable and prolonged action</vt:lpstr>
      <vt:lpstr>Slide 19</vt:lpstr>
      <vt:lpstr>Stakeholder Theory</vt:lpstr>
      <vt:lpstr>Business Ethics Principles</vt:lpstr>
      <vt:lpstr> Characteristics and values that most people associate with ethical behavior. </vt:lpstr>
      <vt:lpstr>Custom Show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Perceived  Effect of Microfinance Services On Women Empowerment; A Case Study of OMFI in Arba Minch Town</dc:title>
  <dc:creator>User</dc:creator>
  <cp:lastModifiedBy>user</cp:lastModifiedBy>
  <cp:revision>178</cp:revision>
  <dcterms:created xsi:type="dcterms:W3CDTF">2019-03-06T03:42:32Z</dcterms:created>
  <dcterms:modified xsi:type="dcterms:W3CDTF">2020-04-23T09:50:46Z</dcterms:modified>
</cp:coreProperties>
</file>