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0"/>
  </p:notesMasterIdLst>
  <p:sldIdLst>
    <p:sldId id="256" r:id="rId2"/>
    <p:sldId id="262" r:id="rId3"/>
    <p:sldId id="273" r:id="rId4"/>
    <p:sldId id="274" r:id="rId5"/>
    <p:sldId id="275" r:id="rId6"/>
    <p:sldId id="277" r:id="rId7"/>
    <p:sldId id="280" r:id="rId8"/>
    <p:sldId id="282" r:id="rId9"/>
    <p:sldId id="283" r:id="rId10"/>
    <p:sldId id="284" r:id="rId11"/>
    <p:sldId id="271" r:id="rId12"/>
    <p:sldId id="278" r:id="rId13"/>
    <p:sldId id="285" r:id="rId14"/>
    <p:sldId id="288" r:id="rId15"/>
    <p:sldId id="298" r:id="rId16"/>
    <p:sldId id="286" r:id="rId17"/>
    <p:sldId id="287" r:id="rId18"/>
    <p:sldId id="289" r:id="rId19"/>
    <p:sldId id="297" r:id="rId20"/>
    <p:sldId id="290" r:id="rId21"/>
    <p:sldId id="299" r:id="rId22"/>
    <p:sldId id="292" r:id="rId23"/>
    <p:sldId id="306" r:id="rId24"/>
    <p:sldId id="294" r:id="rId25"/>
    <p:sldId id="300" r:id="rId26"/>
    <p:sldId id="301"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327" r:id="rId48"/>
    <p:sldId id="328" r:id="rId49"/>
    <p:sldId id="329" r:id="rId50"/>
    <p:sldId id="330" r:id="rId51"/>
    <p:sldId id="332" r:id="rId52"/>
    <p:sldId id="333" r:id="rId53"/>
    <p:sldId id="334" r:id="rId54"/>
    <p:sldId id="335" r:id="rId55"/>
    <p:sldId id="336" r:id="rId56"/>
    <p:sldId id="337" r:id="rId57"/>
    <p:sldId id="338" r:id="rId58"/>
    <p:sldId id="339" r:id="rId59"/>
    <p:sldId id="340" r:id="rId60"/>
    <p:sldId id="341" r:id="rId61"/>
    <p:sldId id="342" r:id="rId62"/>
    <p:sldId id="343" r:id="rId63"/>
    <p:sldId id="344" r:id="rId64"/>
    <p:sldId id="345" r:id="rId65"/>
    <p:sldId id="346" r:id="rId66"/>
    <p:sldId id="347" r:id="rId67"/>
    <p:sldId id="348" r:id="rId68"/>
    <p:sldId id="349" r:id="rId69"/>
    <p:sldId id="350" r:id="rId70"/>
    <p:sldId id="351" r:id="rId71"/>
    <p:sldId id="352" r:id="rId72"/>
    <p:sldId id="353" r:id="rId73"/>
    <p:sldId id="354" r:id="rId74"/>
    <p:sldId id="355" r:id="rId75"/>
    <p:sldId id="356" r:id="rId76"/>
    <p:sldId id="357" r:id="rId77"/>
    <p:sldId id="358" r:id="rId78"/>
    <p:sldId id="359" r:id="rId79"/>
    <p:sldId id="360" r:id="rId80"/>
    <p:sldId id="361" r:id="rId81"/>
    <p:sldId id="362" r:id="rId82"/>
    <p:sldId id="363" r:id="rId83"/>
    <p:sldId id="364" r:id="rId84"/>
    <p:sldId id="365" r:id="rId85"/>
    <p:sldId id="366" r:id="rId86"/>
    <p:sldId id="367" r:id="rId87"/>
    <p:sldId id="368" r:id="rId88"/>
    <p:sldId id="369" r:id="rId89"/>
    <p:sldId id="370" r:id="rId90"/>
    <p:sldId id="371" r:id="rId91"/>
    <p:sldId id="372" r:id="rId92"/>
    <p:sldId id="373" r:id="rId93"/>
    <p:sldId id="374" r:id="rId94"/>
    <p:sldId id="375" r:id="rId95"/>
    <p:sldId id="376" r:id="rId96"/>
    <p:sldId id="377" r:id="rId97"/>
    <p:sldId id="378" r:id="rId98"/>
    <p:sldId id="379" r:id="rId99"/>
    <p:sldId id="380" r:id="rId100"/>
    <p:sldId id="381" r:id="rId101"/>
    <p:sldId id="382" r:id="rId102"/>
    <p:sldId id="383" r:id="rId103"/>
    <p:sldId id="384" r:id="rId104"/>
    <p:sldId id="385" r:id="rId105"/>
    <p:sldId id="386" r:id="rId106"/>
    <p:sldId id="387" r:id="rId107"/>
    <p:sldId id="388" r:id="rId108"/>
    <p:sldId id="389" r:id="rId109"/>
    <p:sldId id="390" r:id="rId110"/>
    <p:sldId id="391" r:id="rId111"/>
    <p:sldId id="392" r:id="rId112"/>
    <p:sldId id="393" r:id="rId113"/>
    <p:sldId id="394" r:id="rId114"/>
    <p:sldId id="395" r:id="rId115"/>
    <p:sldId id="396" r:id="rId116"/>
    <p:sldId id="397" r:id="rId117"/>
    <p:sldId id="398" r:id="rId118"/>
    <p:sldId id="399" r:id="rId119"/>
    <p:sldId id="400" r:id="rId120"/>
    <p:sldId id="401" r:id="rId121"/>
    <p:sldId id="402" r:id="rId122"/>
    <p:sldId id="403" r:id="rId123"/>
    <p:sldId id="404" r:id="rId124"/>
    <p:sldId id="405" r:id="rId125"/>
    <p:sldId id="406" r:id="rId126"/>
    <p:sldId id="407" r:id="rId127"/>
    <p:sldId id="408" r:id="rId128"/>
    <p:sldId id="409" r:id="rId129"/>
    <p:sldId id="410" r:id="rId130"/>
    <p:sldId id="411" r:id="rId131"/>
    <p:sldId id="412" r:id="rId132"/>
    <p:sldId id="413" r:id="rId133"/>
    <p:sldId id="414" r:id="rId134"/>
    <p:sldId id="415" r:id="rId135"/>
    <p:sldId id="416" r:id="rId136"/>
    <p:sldId id="417" r:id="rId137"/>
    <p:sldId id="420" r:id="rId138"/>
    <p:sldId id="421" r:id="rId139"/>
    <p:sldId id="422" r:id="rId140"/>
    <p:sldId id="423" r:id="rId141"/>
    <p:sldId id="424" r:id="rId142"/>
    <p:sldId id="425" r:id="rId143"/>
    <p:sldId id="426" r:id="rId144"/>
    <p:sldId id="427" r:id="rId145"/>
    <p:sldId id="428" r:id="rId146"/>
    <p:sldId id="429" r:id="rId147"/>
    <p:sldId id="430" r:id="rId148"/>
    <p:sldId id="431" r:id="rId149"/>
    <p:sldId id="432" r:id="rId150"/>
    <p:sldId id="433" r:id="rId151"/>
    <p:sldId id="434" r:id="rId152"/>
    <p:sldId id="435" r:id="rId153"/>
    <p:sldId id="436" r:id="rId154"/>
    <p:sldId id="437" r:id="rId155"/>
    <p:sldId id="439" r:id="rId156"/>
    <p:sldId id="440" r:id="rId157"/>
    <p:sldId id="438" r:id="rId158"/>
    <p:sldId id="441" r:id="rId159"/>
    <p:sldId id="442" r:id="rId160"/>
    <p:sldId id="443" r:id="rId161"/>
    <p:sldId id="444" r:id="rId162"/>
    <p:sldId id="445" r:id="rId163"/>
    <p:sldId id="446" r:id="rId164"/>
    <p:sldId id="447" r:id="rId165"/>
    <p:sldId id="448" r:id="rId166"/>
    <p:sldId id="449" r:id="rId167"/>
    <p:sldId id="450" r:id="rId168"/>
    <p:sldId id="451" r:id="rId169"/>
  </p:sldIdLst>
  <p:sldSz cx="9144000" cy="6858000" type="screen4x3"/>
  <p:notesSz cx="6858000" cy="9144000"/>
  <p:custShowLst>
    <p:custShow name="hydrological cycle" id="0">
      <p:sldLst>
        <p:sld r:id="rId13"/>
      </p:sldLst>
    </p:custShow>
    <p:custShow name="Home" id="1">
      <p:sldLst/>
    </p:custShow>
    <p:custShow name="fig" id="2">
      <p:sldLst/>
    </p:custShow>
    <p:custShow name="IT" id="3">
      <p:sldLst>
        <p:sld r:id="rId26"/>
      </p:sldLst>
    </p:custShow>
    <p:custShow name="NZ" id="4">
      <p:sldLst>
        <p:sld r:id="rId27"/>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129DA5-EEC4-4A77-9DF6-93DE0457583F}" type="datetimeFigureOut">
              <a:rPr lang="en-US" smtClean="0"/>
              <a:pPr/>
              <a:t>4/28/2020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84074A-4A32-4047-BDE8-1ADF6A1303A5}" type="slidenum">
              <a:rPr lang="en-US" smtClean="0"/>
              <a:pPr/>
              <a:t>‹#›</a:t>
            </a:fld>
            <a:endParaRPr lang="en-US"/>
          </a:p>
        </p:txBody>
      </p:sp>
    </p:spTree>
    <p:extLst>
      <p:ext uri="{BB962C8B-B14F-4D97-AF65-F5344CB8AC3E}">
        <p14:creationId xmlns:p14="http://schemas.microsoft.com/office/powerpoint/2010/main" val="3847405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84074A-4A32-4047-BDE8-1ADF6A1303A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84074A-4A32-4047-BDE8-1ADF6A1303A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84074A-4A32-4047-BDE8-1ADF6A1303A5}"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84074A-4A32-4047-BDE8-1ADF6A1303A5}"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84074A-4A32-4047-BDE8-1ADF6A1303A5}"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84074A-4A32-4047-BDE8-1ADF6A1303A5}"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E128731-857D-4416-A6B8-BA10CBF450BB}" type="datetimeFigureOut">
              <a:rPr lang="en-US" smtClean="0"/>
              <a:pPr/>
              <a:t>4/28/2020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64C41F1-D0A2-4681-9986-4AA169045E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128731-857D-4416-A6B8-BA10CBF450BB}"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C41F1-D0A2-4681-9986-4AA169045E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128731-857D-4416-A6B8-BA10CBF450BB}"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C41F1-D0A2-4681-9986-4AA169045E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128731-857D-4416-A6B8-BA10CBF450BB}"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C41F1-D0A2-4681-9986-4AA169045E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E128731-857D-4416-A6B8-BA10CBF450BB}"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C41F1-D0A2-4681-9986-4AA169045E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128731-857D-4416-A6B8-BA10CBF450BB}"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C41F1-D0A2-4681-9986-4AA169045E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E128731-857D-4416-A6B8-BA10CBF450BB}" type="datetimeFigureOut">
              <a:rPr lang="en-US" smtClean="0"/>
              <a:pPr/>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4C41F1-D0A2-4681-9986-4AA169045E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E128731-857D-4416-A6B8-BA10CBF450BB}" type="datetimeFigureOut">
              <a:rPr lang="en-US" smtClean="0"/>
              <a:pPr/>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4C41F1-D0A2-4681-9986-4AA169045E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28731-857D-4416-A6B8-BA10CBF450BB}" type="datetimeFigureOut">
              <a:rPr lang="en-US" smtClean="0"/>
              <a:pPr/>
              <a:t>4/28/2020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4C41F1-D0A2-4681-9986-4AA169045E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128731-857D-4416-A6B8-BA10CBF450BB}"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C41F1-D0A2-4681-9986-4AA169045E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E128731-857D-4416-A6B8-BA10CBF450BB}"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64C41F1-D0A2-4681-9986-4AA169045EA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E128731-857D-4416-A6B8-BA10CBF450BB}" type="datetimeFigureOut">
              <a:rPr lang="en-US" smtClean="0"/>
              <a:pPr/>
              <a:t>4/28/2020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4C41F1-D0A2-4681-9986-4AA169045EA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117.xml.rels><?xml version="1.0" encoding="UTF-8" standalone="yes"?>
<Relationships xmlns="http://schemas.openxmlformats.org/package/2006/relationships"><Relationship Id="rId3" Type="http://schemas.openxmlformats.org/officeDocument/2006/relationships/hyperlink" Target="http://en.wikipedia.org/wiki/Organism" TargetMode="External"/><Relationship Id="rId2" Type="http://schemas.openxmlformats.org/officeDocument/2006/relationships/hyperlink" Target="http://en.wikipedia.org/wiki/Natural_environment"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en.wikipedia.org/wiki/Species_evenness" TargetMode="External"/><Relationship Id="rId2" Type="http://schemas.openxmlformats.org/officeDocument/2006/relationships/hyperlink" Target="http://en.wikipedia.org/wiki/Species" TargetMode="Externa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21.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3.jpeg"/></Relationships>
</file>

<file path=ppt/slides/_rels/slide16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solidFill>
                  <a:schemeClr val="bg1"/>
                </a:solidFill>
              </a:rPr>
              <a:t>Aquatic Science and Wetland Management Lecture </a:t>
            </a:r>
            <a:endParaRPr lang="en-US" dirty="0">
              <a:solidFill>
                <a:schemeClr val="bg1"/>
              </a:solidFill>
            </a:endParaRPr>
          </a:p>
        </p:txBody>
      </p:sp>
      <p:sp>
        <p:nvSpPr>
          <p:cNvPr id="3" name="Subtitle 2"/>
          <p:cNvSpPr>
            <a:spLocks noGrp="1"/>
          </p:cNvSpPr>
          <p:nvPr>
            <p:ph type="subTitle" idx="1"/>
          </p:nvPr>
        </p:nvSpPr>
        <p:spPr/>
        <p:txBody>
          <a:bodyPr>
            <a:normAutofit/>
          </a:bodyPr>
          <a:lstStyle/>
          <a:p>
            <a:pPr algn="ctr"/>
            <a:endParaRPr lang="en-US" sz="4000" dirty="0" smtClean="0">
              <a:solidFill>
                <a:schemeClr val="bg1"/>
              </a:solidFill>
            </a:endParaRPr>
          </a:p>
          <a:p>
            <a:pPr algn="ctr"/>
            <a:r>
              <a:rPr lang="en-US" sz="4000" dirty="0" smtClean="0">
                <a:solidFill>
                  <a:schemeClr val="bg1"/>
                </a:solidFill>
              </a:rPr>
              <a:t>Unit 1</a:t>
            </a:r>
          </a:p>
          <a:p>
            <a:pPr algn="ctr"/>
            <a:endParaRPr lang="en-US" sz="4000" dirty="0" smtClean="0">
              <a:solidFill>
                <a:schemeClr val="bg1"/>
              </a:solidFill>
            </a:endParaRPr>
          </a:p>
          <a:p>
            <a:pPr algn="ct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2800" dirty="0" smtClean="0">
                <a:solidFill>
                  <a:schemeClr val="bg1"/>
                </a:solidFill>
              </a:rPr>
              <a:t>Disturbance and Its Effects to Aquatic Ecosystems</a:t>
            </a:r>
            <a:endParaRPr lang="en-GB" sz="2800" dirty="0">
              <a:solidFill>
                <a:schemeClr val="bg1"/>
              </a:solidFill>
            </a:endParaRPr>
          </a:p>
        </p:txBody>
      </p:sp>
      <p:sp>
        <p:nvSpPr>
          <p:cNvPr id="3" name="Content Placeholder 2"/>
          <p:cNvSpPr>
            <a:spLocks noGrp="1"/>
          </p:cNvSpPr>
          <p:nvPr>
            <p:ph idx="1"/>
          </p:nvPr>
        </p:nvSpPr>
        <p:spPr>
          <a:xfrm>
            <a:off x="457200" y="990600"/>
            <a:ext cx="8229600" cy="5334000"/>
          </a:xfrm>
        </p:spPr>
        <p:txBody>
          <a:bodyPr>
            <a:normAutofit fontScale="92500" lnSpcReduction="20000"/>
          </a:bodyPr>
          <a:lstStyle/>
          <a:p>
            <a:r>
              <a:rPr lang="en-US" dirty="0" smtClean="0">
                <a:solidFill>
                  <a:schemeClr val="bg1"/>
                </a:solidFill>
              </a:rPr>
              <a:t>An aquatic ecosystem can be degraded as a result of </a:t>
            </a:r>
            <a:r>
              <a:rPr lang="en-US" b="1" dirty="0" smtClean="0">
                <a:solidFill>
                  <a:schemeClr val="bg1"/>
                </a:solidFill>
              </a:rPr>
              <a:t>miss-use</a:t>
            </a:r>
            <a:r>
              <a:rPr lang="en-US" dirty="0" smtClean="0">
                <a:solidFill>
                  <a:schemeClr val="bg1"/>
                </a:solidFill>
              </a:rPr>
              <a:t> or </a:t>
            </a:r>
            <a:r>
              <a:rPr lang="en-US" b="1" dirty="0" smtClean="0">
                <a:solidFill>
                  <a:schemeClr val="bg1"/>
                </a:solidFill>
              </a:rPr>
              <a:t>over-exploitation</a:t>
            </a:r>
            <a:r>
              <a:rPr lang="en-US" dirty="0" smtClean="0">
                <a:solidFill>
                  <a:schemeClr val="bg1"/>
                </a:solidFill>
              </a:rPr>
              <a:t> of the environmental resources. </a:t>
            </a:r>
          </a:p>
          <a:p>
            <a:r>
              <a:rPr lang="en-US" dirty="0" smtClean="0">
                <a:solidFill>
                  <a:schemeClr val="bg1"/>
                </a:solidFill>
              </a:rPr>
              <a:t>Human populations can impose excessive stresses - to physical, chemical and biological alteration of the environment. </a:t>
            </a:r>
          </a:p>
          <a:p>
            <a:endParaRPr lang="en-GB" sz="900" dirty="0" smtClean="0">
              <a:solidFill>
                <a:schemeClr val="bg1"/>
              </a:solidFill>
            </a:endParaRPr>
          </a:p>
          <a:p>
            <a:pPr>
              <a:buNone/>
            </a:pPr>
            <a:r>
              <a:rPr lang="en-US" dirty="0" smtClean="0">
                <a:solidFill>
                  <a:schemeClr val="bg1"/>
                </a:solidFill>
              </a:rPr>
              <a:t>The major consequences of aquatic ecosystems degradation include:</a:t>
            </a:r>
          </a:p>
          <a:p>
            <a:endParaRPr lang="en-GB" sz="900" dirty="0" smtClean="0">
              <a:solidFill>
                <a:schemeClr val="bg1"/>
              </a:solidFill>
            </a:endParaRPr>
          </a:p>
          <a:p>
            <a:pPr lvl="0"/>
            <a:r>
              <a:rPr lang="en-US" dirty="0" smtClean="0">
                <a:solidFill>
                  <a:schemeClr val="bg1"/>
                </a:solidFill>
              </a:rPr>
              <a:t>Collapse of fisheries and other water resources</a:t>
            </a:r>
            <a:endParaRPr lang="en-GB" dirty="0" smtClean="0">
              <a:solidFill>
                <a:schemeClr val="bg1"/>
              </a:solidFill>
            </a:endParaRPr>
          </a:p>
          <a:p>
            <a:pPr lvl="0"/>
            <a:r>
              <a:rPr lang="en-US" dirty="0" smtClean="0">
                <a:solidFill>
                  <a:schemeClr val="bg1"/>
                </a:solidFill>
              </a:rPr>
              <a:t>Water pollution thereby lack of pure water for utilization</a:t>
            </a:r>
            <a:endParaRPr lang="en-GB" dirty="0" smtClean="0">
              <a:solidFill>
                <a:schemeClr val="bg1"/>
              </a:solidFill>
            </a:endParaRPr>
          </a:p>
          <a:p>
            <a:pPr lvl="0"/>
            <a:r>
              <a:rPr lang="en-US" dirty="0" smtClean="0">
                <a:solidFill>
                  <a:schemeClr val="bg1"/>
                </a:solidFill>
              </a:rPr>
              <a:t>Drying out of wetlands, rivers and lakes </a:t>
            </a:r>
            <a:r>
              <a:rPr lang="en-US" dirty="0" err="1" smtClean="0">
                <a:solidFill>
                  <a:schemeClr val="bg1"/>
                </a:solidFill>
              </a:rPr>
              <a:t>eg</a:t>
            </a:r>
            <a:r>
              <a:rPr lang="en-US" dirty="0" smtClean="0">
                <a:solidFill>
                  <a:schemeClr val="bg1"/>
                </a:solidFill>
              </a:rPr>
              <a:t>. Lake </a:t>
            </a:r>
            <a:r>
              <a:rPr lang="en-US" dirty="0" err="1" smtClean="0">
                <a:solidFill>
                  <a:schemeClr val="bg1"/>
                </a:solidFill>
              </a:rPr>
              <a:t>Haromaya</a:t>
            </a:r>
            <a:endParaRPr lang="en-GB" dirty="0" smtClean="0">
              <a:solidFill>
                <a:schemeClr val="bg1"/>
              </a:solidFill>
            </a:endParaRPr>
          </a:p>
          <a:p>
            <a:pPr lvl="0"/>
            <a:r>
              <a:rPr lang="en-US" dirty="0" smtClean="0">
                <a:solidFill>
                  <a:schemeClr val="bg1"/>
                </a:solidFill>
              </a:rPr>
              <a:t>Loss of surface and ground water</a:t>
            </a:r>
            <a:endParaRPr lang="en-GB" dirty="0" smtClean="0">
              <a:solidFill>
                <a:schemeClr val="bg1"/>
              </a:solidFill>
            </a:endParaRPr>
          </a:p>
          <a:p>
            <a:pPr lvl="0"/>
            <a:r>
              <a:rPr lang="en-US" dirty="0" smtClean="0">
                <a:solidFill>
                  <a:schemeClr val="bg1"/>
                </a:solidFill>
              </a:rPr>
              <a:t>Global warming. </a:t>
            </a:r>
          </a:p>
          <a:p>
            <a:pPr lvl="0"/>
            <a:r>
              <a:rPr lang="en-US" dirty="0" smtClean="0">
                <a:solidFill>
                  <a:schemeClr val="bg1"/>
                </a:solidFill>
              </a:rPr>
              <a:t>All these result in </a:t>
            </a:r>
            <a:r>
              <a:rPr lang="en-US" i="1" dirty="0" smtClean="0">
                <a:solidFill>
                  <a:schemeClr val="bg1"/>
                </a:solidFill>
              </a:rPr>
              <a:t>loss of aquatic ecosystem goods and services</a:t>
            </a:r>
            <a:r>
              <a:rPr lang="en-US" dirty="0" smtClean="0">
                <a:solidFill>
                  <a:schemeClr val="bg1"/>
                </a:solidFill>
              </a:rPr>
              <a:t>.</a:t>
            </a:r>
            <a:endParaRPr lang="en-GB" dirty="0" smtClean="0">
              <a:solidFill>
                <a:schemeClr val="bg1"/>
              </a:solidFill>
            </a:endParaRP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p:txBody>
          <a:bodyPr>
            <a:normAutofit/>
          </a:bodyPr>
          <a:lstStyle/>
          <a:p>
            <a:r>
              <a:rPr lang="en-US" sz="2400" b="1" dirty="0" smtClean="0">
                <a:solidFill>
                  <a:schemeClr val="bg1"/>
                </a:solidFill>
                <a:latin typeface="Arial" pitchFamily="34" charset="0"/>
                <a:cs typeface="Arial" pitchFamily="34" charset="0"/>
              </a:rPr>
              <a:t>Samples are taken from water bodies and test in laboratory. </a:t>
            </a:r>
          </a:p>
          <a:p>
            <a:endParaRPr lang="en-US" sz="2400" dirty="0" smtClean="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Data from the field measurement and Lab results then correlated with standards</a:t>
            </a:r>
          </a:p>
          <a:p>
            <a:r>
              <a:rPr lang="en-US" sz="2400" dirty="0" smtClean="0">
                <a:solidFill>
                  <a:schemeClr val="bg1"/>
                </a:solidFill>
                <a:latin typeface="Arial" pitchFamily="34" charset="0"/>
                <a:cs typeface="Arial" pitchFamily="34" charset="0"/>
              </a:rPr>
              <a:t>E.g. </a:t>
            </a:r>
            <a:r>
              <a:rPr lang="en-US" sz="2400" b="1" dirty="0" smtClean="0">
                <a:solidFill>
                  <a:schemeClr val="bg1"/>
                </a:solidFill>
                <a:latin typeface="Arial" pitchFamily="34" charset="0"/>
                <a:cs typeface="Arial" pitchFamily="34" charset="0"/>
              </a:rPr>
              <a:t>colonies of </a:t>
            </a:r>
            <a:r>
              <a:rPr lang="en-US" sz="2400" b="1" dirty="0" err="1" smtClean="0">
                <a:solidFill>
                  <a:schemeClr val="bg1"/>
                </a:solidFill>
                <a:latin typeface="Arial" pitchFamily="34" charset="0"/>
                <a:cs typeface="Arial" pitchFamily="34" charset="0"/>
              </a:rPr>
              <a:t>coliform</a:t>
            </a:r>
            <a:r>
              <a:rPr lang="en-US" sz="2400" b="1" dirty="0" smtClean="0">
                <a:solidFill>
                  <a:schemeClr val="bg1"/>
                </a:solidFill>
                <a:latin typeface="Arial" pitchFamily="34" charset="0"/>
                <a:cs typeface="Arial" pitchFamily="34" charset="0"/>
              </a:rPr>
              <a:t> bacteria</a:t>
            </a:r>
            <a:r>
              <a:rPr lang="en-US" sz="2400" dirty="0" smtClean="0">
                <a:solidFill>
                  <a:schemeClr val="bg1"/>
                </a:solidFill>
                <a:latin typeface="Arial" pitchFamily="34" charset="0"/>
                <a:cs typeface="Arial" pitchFamily="34" charset="0"/>
              </a:rPr>
              <a:t>; these are indicators for drinking or swimming water quality. </a:t>
            </a:r>
          </a:p>
          <a:p>
            <a:endParaRPr lang="en-GB" sz="2400" dirty="0">
              <a:solidFill>
                <a:schemeClr val="bg1"/>
              </a:solidFill>
              <a:latin typeface="Arial" pitchFamily="34" charset="0"/>
              <a:cs typeface="Arial" pitchFamily="34" charset="0"/>
            </a:endParaRPr>
          </a:p>
        </p:txBody>
      </p:sp>
      <p:sp>
        <p:nvSpPr>
          <p:cNvPr id="5" name="Title 2"/>
          <p:cNvSpPr>
            <a:spLocks noGrp="1"/>
          </p:cNvSpPr>
          <p:nvPr>
            <p:ph type="title"/>
          </p:nvPr>
        </p:nvSpPr>
        <p:spPr/>
        <p:txBody>
          <a:bodyPr>
            <a:normAutofit/>
          </a:bodyPr>
          <a:lstStyle/>
          <a:p>
            <a:r>
              <a:rPr lang="en-US" sz="2800" dirty="0" smtClean="0">
                <a:solidFill>
                  <a:schemeClr val="bg1"/>
                </a:solidFill>
              </a:rPr>
              <a:t>How Water Quality is Assessed?</a:t>
            </a:r>
            <a:r>
              <a:rPr lang="en-GB" sz="2800" dirty="0" smtClean="0">
                <a:solidFill>
                  <a:schemeClr val="bg1"/>
                </a:solidFill>
              </a:rPr>
              <a:t/>
            </a:r>
            <a:br>
              <a:rPr lang="en-GB" sz="2800" dirty="0" smtClean="0">
                <a:solidFill>
                  <a:schemeClr val="bg1"/>
                </a:solidFill>
              </a:rPr>
            </a:br>
            <a:endParaRPr lang="en-GB" sz="2800" dirty="0">
              <a:solidFill>
                <a:schemeClr val="bg1"/>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1935480"/>
            <a:ext cx="8229600" cy="4922520"/>
          </a:xfrm>
        </p:spPr>
        <p:txBody>
          <a:bodyPr>
            <a:noAutofit/>
          </a:bodyPr>
          <a:lstStyle/>
          <a:p>
            <a:pPr>
              <a:buNone/>
            </a:pPr>
            <a:r>
              <a:rPr lang="en-US" sz="2400" b="1" dirty="0" smtClean="0">
                <a:solidFill>
                  <a:schemeClr val="bg1"/>
                </a:solidFill>
                <a:latin typeface="Arial" pitchFamily="34" charset="0"/>
                <a:cs typeface="Arial" pitchFamily="34" charset="0"/>
              </a:rPr>
              <a:t>Physical Attributes of a Water Quality parameters</a:t>
            </a:r>
            <a:endParaRPr lang="en-GB"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Measurements of a stream's physical attributes can also serve as indicators of some forms of pollution. </a:t>
            </a:r>
          </a:p>
          <a:p>
            <a:r>
              <a:rPr lang="en-US" sz="2400" b="1" dirty="0" smtClean="0">
                <a:solidFill>
                  <a:schemeClr val="bg1"/>
                </a:solidFill>
                <a:latin typeface="Arial" pitchFamily="34" charset="0"/>
                <a:cs typeface="Arial" pitchFamily="34" charset="0"/>
              </a:rPr>
              <a:t>Temperature</a:t>
            </a:r>
            <a:endParaRPr lang="en-GB"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governs to a large extent the biological species present and their </a:t>
            </a:r>
            <a:r>
              <a:rPr lang="en-US" sz="2400" b="1" dirty="0" smtClean="0">
                <a:solidFill>
                  <a:schemeClr val="bg1"/>
                </a:solidFill>
                <a:latin typeface="Arial" pitchFamily="34" charset="0"/>
                <a:cs typeface="Arial" pitchFamily="34" charset="0"/>
              </a:rPr>
              <a:t>rates of activity</a:t>
            </a:r>
            <a:r>
              <a:rPr lang="en-US" sz="2400" dirty="0" smtClean="0">
                <a:solidFill>
                  <a:schemeClr val="bg1"/>
                </a:solidFill>
                <a:latin typeface="Arial" pitchFamily="34" charset="0"/>
                <a:cs typeface="Arial" pitchFamily="34" charset="0"/>
              </a:rPr>
              <a:t>. </a:t>
            </a:r>
          </a:p>
          <a:p>
            <a:r>
              <a:rPr lang="en-US" sz="2400" dirty="0" smtClean="0">
                <a:solidFill>
                  <a:schemeClr val="bg1"/>
                </a:solidFill>
                <a:latin typeface="Arial" pitchFamily="34" charset="0"/>
                <a:cs typeface="Arial" pitchFamily="34" charset="0"/>
              </a:rPr>
              <a:t> has an </a:t>
            </a:r>
            <a:r>
              <a:rPr lang="en-US" sz="2400" b="1" dirty="0" smtClean="0">
                <a:solidFill>
                  <a:schemeClr val="bg1"/>
                </a:solidFill>
                <a:latin typeface="Arial" pitchFamily="34" charset="0"/>
                <a:cs typeface="Arial" pitchFamily="34" charset="0"/>
              </a:rPr>
              <a:t>effect on most chemical reactions </a:t>
            </a:r>
            <a:r>
              <a:rPr lang="en-US" sz="2400" dirty="0" smtClean="0">
                <a:solidFill>
                  <a:schemeClr val="bg1"/>
                </a:solidFill>
                <a:latin typeface="Arial" pitchFamily="34" charset="0"/>
                <a:cs typeface="Arial" pitchFamily="34" charset="0"/>
              </a:rPr>
              <a:t>that occur in natural water systems. </a:t>
            </a:r>
          </a:p>
          <a:p>
            <a:r>
              <a:rPr lang="en-US" sz="2400" dirty="0" smtClean="0">
                <a:solidFill>
                  <a:schemeClr val="bg1"/>
                </a:solidFill>
                <a:latin typeface="Arial" pitchFamily="34" charset="0"/>
                <a:cs typeface="Arial" pitchFamily="34" charset="0"/>
              </a:rPr>
              <a:t>has a pronounced effect on the solubility of gasses</a:t>
            </a:r>
          </a:p>
          <a:p>
            <a:r>
              <a:rPr lang="en-US" sz="2400" b="1" dirty="0" smtClean="0">
                <a:solidFill>
                  <a:schemeClr val="bg1"/>
                </a:solidFill>
                <a:latin typeface="Arial" pitchFamily="34" charset="0"/>
                <a:cs typeface="Arial" pitchFamily="34" charset="0"/>
              </a:rPr>
              <a:t>An increases water temperature favors the conversion of ammonium ion (NH</a:t>
            </a:r>
            <a:r>
              <a:rPr lang="en-US" sz="2400" b="1" baseline="-25000" dirty="0" smtClean="0">
                <a:solidFill>
                  <a:schemeClr val="bg1"/>
                </a:solidFill>
                <a:latin typeface="Arial" pitchFamily="34" charset="0"/>
                <a:cs typeface="Arial" pitchFamily="34" charset="0"/>
              </a:rPr>
              <a:t>4</a:t>
            </a:r>
            <a:r>
              <a:rPr lang="en-US" sz="2400" b="1" baseline="30000" dirty="0" smtClean="0">
                <a:solidFill>
                  <a:schemeClr val="bg1"/>
                </a:solidFill>
                <a:latin typeface="Arial" pitchFamily="34" charset="0"/>
                <a:cs typeface="Arial" pitchFamily="34" charset="0"/>
              </a:rPr>
              <a:t>+</a:t>
            </a:r>
            <a:r>
              <a:rPr lang="en-US" sz="2400" b="1" dirty="0" smtClean="0">
                <a:solidFill>
                  <a:schemeClr val="bg1"/>
                </a:solidFill>
                <a:latin typeface="Arial" pitchFamily="34" charset="0"/>
                <a:cs typeface="Arial" pitchFamily="34" charset="0"/>
              </a:rPr>
              <a:t>) in to ammonia (NH</a:t>
            </a:r>
            <a:r>
              <a:rPr lang="en-US" sz="2400" b="1" baseline="-25000" dirty="0" smtClean="0">
                <a:solidFill>
                  <a:schemeClr val="bg1"/>
                </a:solidFill>
                <a:latin typeface="Arial" pitchFamily="34" charset="0"/>
                <a:cs typeface="Arial" pitchFamily="34" charset="0"/>
              </a:rPr>
              <a:t>3</a:t>
            </a:r>
            <a:r>
              <a:rPr lang="en-US" sz="2400" dirty="0" smtClean="0">
                <a:solidFill>
                  <a:schemeClr val="bg1"/>
                </a:solidFill>
                <a:latin typeface="Arial" pitchFamily="34" charset="0"/>
                <a:cs typeface="Arial" pitchFamily="34" charset="0"/>
              </a:rPr>
              <a:t>)</a:t>
            </a:r>
          </a:p>
          <a:p>
            <a:endParaRPr lang="en-GB" sz="2400" dirty="0">
              <a:solidFill>
                <a:schemeClr val="bg1"/>
              </a:solidFill>
              <a:latin typeface="Arial" pitchFamily="34" charset="0"/>
              <a:cs typeface="Arial" pitchFamily="34" charset="0"/>
            </a:endParaRPr>
          </a:p>
        </p:txBody>
      </p:sp>
      <p:sp>
        <p:nvSpPr>
          <p:cNvPr id="5" name="Title 2"/>
          <p:cNvSpPr>
            <a:spLocks noGrp="1"/>
          </p:cNvSpPr>
          <p:nvPr>
            <p:ph type="title"/>
          </p:nvPr>
        </p:nvSpPr>
        <p:spPr>
          <a:xfrm>
            <a:off x="381000" y="704088"/>
            <a:ext cx="8305800" cy="1143000"/>
          </a:xfrm>
        </p:spPr>
        <p:txBody>
          <a:bodyPr>
            <a:normAutofit/>
          </a:bodyPr>
          <a:lstStyle/>
          <a:p>
            <a:r>
              <a:rPr lang="en-US" sz="2400" b="1" dirty="0" err="1" smtClean="0">
                <a:solidFill>
                  <a:schemeClr val="bg1"/>
                </a:solidFill>
                <a:latin typeface="Arial" pitchFamily="34" charset="0"/>
                <a:cs typeface="Arial" pitchFamily="34" charset="0"/>
              </a:rPr>
              <a:t>Physico</a:t>
            </a:r>
            <a:r>
              <a:rPr lang="en-US" sz="2400" b="1" dirty="0" smtClean="0">
                <a:solidFill>
                  <a:schemeClr val="bg1"/>
                </a:solidFill>
                <a:latin typeface="Arial" pitchFamily="34" charset="0"/>
                <a:cs typeface="Arial" pitchFamily="34" charset="0"/>
              </a:rPr>
              <a:t>-chemical and biological attributes of a water quality and surveillance </a:t>
            </a:r>
            <a:endParaRPr lang="en-GB" sz="24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533400"/>
            <a:ext cx="8229600" cy="5791200"/>
          </a:xfrm>
        </p:spPr>
        <p:txBody>
          <a:bodyPr>
            <a:normAutofit/>
          </a:bodyPr>
          <a:lstStyle/>
          <a:p>
            <a:pPr>
              <a:buNone/>
            </a:pPr>
            <a:endParaRPr lang="en-GB" sz="2400" dirty="0" smtClean="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Turbidity: </a:t>
            </a:r>
            <a:r>
              <a:rPr lang="en-US" sz="2400" dirty="0" smtClean="0">
                <a:solidFill>
                  <a:schemeClr val="bg1"/>
                </a:solidFill>
                <a:latin typeface="Arial" pitchFamily="34" charset="0"/>
                <a:cs typeface="Arial" pitchFamily="34" charset="0"/>
              </a:rPr>
              <a:t>a measure of the extent to which light is either absorbed or scattered by suspended material in water.  </a:t>
            </a:r>
            <a:r>
              <a:rPr lang="en-US" sz="2400" dirty="0" smtClean="0">
                <a:solidFill>
                  <a:schemeClr val="bg1"/>
                </a:solidFill>
                <a:latin typeface="Arial" pitchFamily="34" charset="0"/>
                <a:cs typeface="Arial" pitchFamily="34" charset="0"/>
                <a:hlinkClick r:id="" action="ppaction://noaction"/>
              </a:rPr>
              <a:t>turbid</a:t>
            </a:r>
            <a:endParaRPr lang="en-US"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It can be measured by using a device known as </a:t>
            </a:r>
            <a:r>
              <a:rPr lang="en-US" sz="2400" dirty="0" err="1" smtClean="0">
                <a:solidFill>
                  <a:schemeClr val="bg1"/>
                </a:solidFill>
                <a:latin typeface="Arial" pitchFamily="34" charset="0"/>
                <a:cs typeface="Arial" pitchFamily="34" charset="0"/>
              </a:rPr>
              <a:t>Turbidimeter</a:t>
            </a:r>
            <a:r>
              <a:rPr lang="en-US" sz="2400" dirty="0" smtClean="0">
                <a:solidFill>
                  <a:schemeClr val="bg1"/>
                </a:solidFill>
                <a:latin typeface="Arial" pitchFamily="34" charset="0"/>
                <a:cs typeface="Arial" pitchFamily="34" charset="0"/>
              </a:rPr>
              <a:t>. </a:t>
            </a:r>
          </a:p>
          <a:p>
            <a:pPr>
              <a:buNone/>
            </a:pPr>
            <a:r>
              <a:rPr lang="en-US" sz="2400" b="1" dirty="0" smtClean="0">
                <a:solidFill>
                  <a:schemeClr val="bg1"/>
                </a:solidFill>
                <a:latin typeface="Arial" pitchFamily="34" charset="0"/>
                <a:cs typeface="Arial" pitchFamily="34" charset="0"/>
              </a:rPr>
              <a:t>Chemical Attributes of Water Quality Parameters</a:t>
            </a:r>
            <a:endParaRPr lang="en-GB"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Chemical attributes of water can affect aesthetic qualities such as how water </a:t>
            </a:r>
            <a:r>
              <a:rPr lang="en-US" sz="2400" b="1" dirty="0" smtClean="0">
                <a:solidFill>
                  <a:schemeClr val="bg1"/>
                </a:solidFill>
                <a:latin typeface="Arial" pitchFamily="34" charset="0"/>
                <a:cs typeface="Arial" pitchFamily="34" charset="0"/>
              </a:rPr>
              <a:t>looks</a:t>
            </a:r>
            <a:r>
              <a:rPr lang="en-US" sz="2400" dirty="0" smtClean="0">
                <a:solidFill>
                  <a:schemeClr val="bg1"/>
                </a:solidFill>
                <a:latin typeface="Arial" pitchFamily="34" charset="0"/>
                <a:cs typeface="Arial" pitchFamily="34" charset="0"/>
              </a:rPr>
              <a:t>, </a:t>
            </a:r>
            <a:r>
              <a:rPr lang="en-US" sz="2400" b="1" dirty="0" smtClean="0">
                <a:solidFill>
                  <a:schemeClr val="bg1"/>
                </a:solidFill>
                <a:latin typeface="Arial" pitchFamily="34" charset="0"/>
                <a:cs typeface="Arial" pitchFamily="34" charset="0"/>
              </a:rPr>
              <a:t>smells</a:t>
            </a:r>
            <a:r>
              <a:rPr lang="en-US" sz="2400" dirty="0" smtClean="0">
                <a:solidFill>
                  <a:schemeClr val="bg1"/>
                </a:solidFill>
                <a:latin typeface="Arial" pitchFamily="34" charset="0"/>
                <a:cs typeface="Arial" pitchFamily="34" charset="0"/>
              </a:rPr>
              <a:t>, and </a:t>
            </a:r>
            <a:r>
              <a:rPr lang="en-US" sz="2400" b="1" dirty="0" smtClean="0">
                <a:solidFill>
                  <a:schemeClr val="bg1"/>
                </a:solidFill>
                <a:latin typeface="Arial" pitchFamily="34" charset="0"/>
                <a:cs typeface="Arial" pitchFamily="34" charset="0"/>
              </a:rPr>
              <a:t>tastes</a:t>
            </a:r>
            <a:r>
              <a:rPr lang="en-US" sz="2400" dirty="0" smtClean="0">
                <a:solidFill>
                  <a:schemeClr val="bg1"/>
                </a:solidFill>
                <a:latin typeface="Arial" pitchFamily="34" charset="0"/>
                <a:cs typeface="Arial" pitchFamily="34" charset="0"/>
              </a:rPr>
              <a:t>. </a:t>
            </a:r>
          </a:p>
          <a:p>
            <a:endParaRPr lang="en-US"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Chemical attributes of water can also affect its toxicity and whether or not it is safe to use. </a:t>
            </a:r>
          </a:p>
          <a:p>
            <a:r>
              <a:rPr lang="en-US" sz="2400" dirty="0" smtClean="0">
                <a:solidFill>
                  <a:schemeClr val="bg1"/>
                </a:solidFill>
                <a:latin typeface="Arial" pitchFamily="34" charset="0"/>
                <a:cs typeface="Arial" pitchFamily="34" charset="0"/>
              </a:rPr>
              <a:t>pH, conductivity, DO, COD, BOD, alkalinity, NO</a:t>
            </a:r>
            <a:r>
              <a:rPr lang="en-US" sz="2400" baseline="-25000" dirty="0" smtClean="0">
                <a:solidFill>
                  <a:schemeClr val="bg1"/>
                </a:solidFill>
                <a:latin typeface="Arial" pitchFamily="34" charset="0"/>
                <a:cs typeface="Arial" pitchFamily="34" charset="0"/>
              </a:rPr>
              <a:t>3</a:t>
            </a:r>
            <a:r>
              <a:rPr lang="en-US" sz="2400" dirty="0" smtClean="0">
                <a:solidFill>
                  <a:schemeClr val="bg1"/>
                </a:solidFill>
                <a:latin typeface="Arial" pitchFamily="34" charset="0"/>
                <a:cs typeface="Arial" pitchFamily="34" charset="0"/>
              </a:rPr>
              <a:t>, NO</a:t>
            </a:r>
            <a:r>
              <a:rPr lang="en-US" sz="2400" baseline="-25000" dirty="0" smtClean="0">
                <a:solidFill>
                  <a:schemeClr val="bg1"/>
                </a:solidFill>
                <a:latin typeface="Arial" pitchFamily="34" charset="0"/>
                <a:cs typeface="Arial" pitchFamily="34" charset="0"/>
              </a:rPr>
              <a:t>2</a:t>
            </a:r>
            <a:r>
              <a:rPr lang="en-US" sz="2400" dirty="0" smtClean="0">
                <a:solidFill>
                  <a:schemeClr val="bg1"/>
                </a:solidFill>
                <a:latin typeface="Arial" pitchFamily="34" charset="0"/>
                <a:cs typeface="Arial" pitchFamily="34" charset="0"/>
              </a:rPr>
              <a:t>and NH</a:t>
            </a:r>
            <a:r>
              <a:rPr lang="en-US" sz="2400" baseline="-25000" dirty="0" smtClean="0">
                <a:solidFill>
                  <a:schemeClr val="bg1"/>
                </a:solidFill>
                <a:latin typeface="Arial" pitchFamily="34" charset="0"/>
                <a:cs typeface="Arial" pitchFamily="34" charset="0"/>
              </a:rPr>
              <a:t>4</a:t>
            </a:r>
            <a:r>
              <a:rPr lang="en-US" sz="2400" baseline="30000" dirty="0" smtClean="0">
                <a:solidFill>
                  <a:schemeClr val="bg1"/>
                </a:solidFill>
                <a:latin typeface="Arial" pitchFamily="34" charset="0"/>
                <a:cs typeface="Arial" pitchFamily="34" charset="0"/>
              </a:rPr>
              <a:t>+</a:t>
            </a:r>
            <a:r>
              <a:rPr lang="en-US" sz="2400" dirty="0" smtClean="0">
                <a:solidFill>
                  <a:schemeClr val="bg1"/>
                </a:solidFill>
                <a:latin typeface="Arial" pitchFamily="34" charset="0"/>
                <a:cs typeface="Arial" pitchFamily="34" charset="0"/>
              </a:rPr>
              <a:t>, and TP.</a:t>
            </a:r>
            <a:endParaRPr lang="en-GB" sz="2400" dirty="0" smtClean="0">
              <a:solidFill>
                <a:schemeClr val="bg1"/>
              </a:solidFill>
              <a:latin typeface="Arial" pitchFamily="34" charset="0"/>
              <a:cs typeface="Arial" pitchFamily="34" charset="0"/>
            </a:endParaRPr>
          </a:p>
          <a:p>
            <a:endParaRPr lang="en-GB" sz="2400" dirty="0" smtClean="0">
              <a:solidFill>
                <a:schemeClr val="bg1"/>
              </a:solidFill>
              <a:latin typeface="Arial" pitchFamily="34" charset="0"/>
              <a:cs typeface="Arial" pitchFamily="34" charset="0"/>
            </a:endParaRPr>
          </a:p>
          <a:p>
            <a:endParaRPr lang="en-GB" sz="2400" dirty="0">
              <a:solidFill>
                <a:schemeClr val="bg1"/>
              </a:solidFill>
              <a:latin typeface="Arial" pitchFamily="34" charset="0"/>
              <a:cs typeface="Arial" pitchFamily="34"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457200"/>
            <a:ext cx="8229600" cy="5867400"/>
          </a:xfrm>
        </p:spPr>
        <p:txBody>
          <a:bodyPr>
            <a:normAutofit/>
          </a:bodyPr>
          <a:lstStyle/>
          <a:p>
            <a:r>
              <a:rPr lang="en-US" sz="2400" b="1" dirty="0" smtClean="0">
                <a:solidFill>
                  <a:schemeClr val="bg1"/>
                </a:solidFill>
                <a:latin typeface="Arial" pitchFamily="34" charset="0"/>
                <a:cs typeface="Arial" pitchFamily="34" charset="0"/>
              </a:rPr>
              <a:t>pH: is the way of expressing the hydrogen ion</a:t>
            </a:r>
          </a:p>
          <a:p>
            <a:r>
              <a:rPr lang="en-US" sz="2400" b="1" dirty="0" smtClean="0">
                <a:solidFill>
                  <a:schemeClr val="bg1"/>
                </a:solidFill>
                <a:latin typeface="Arial" pitchFamily="34" charset="0"/>
                <a:cs typeface="Arial" pitchFamily="34" charset="0"/>
              </a:rPr>
              <a:t>The intensity of the acidic character of a solution is indicated by </a:t>
            </a:r>
            <a:r>
              <a:rPr lang="en-US" b="1" dirty="0" smtClean="0">
                <a:solidFill>
                  <a:schemeClr val="bg1"/>
                </a:solidFill>
                <a:latin typeface="Arial" pitchFamily="34" charset="0"/>
                <a:cs typeface="Arial" pitchFamily="34" charset="0"/>
              </a:rPr>
              <a:t> </a:t>
            </a:r>
            <a:r>
              <a:rPr lang="en-US" sz="2400" b="1" dirty="0" smtClean="0">
                <a:solidFill>
                  <a:schemeClr val="bg1"/>
                </a:solidFill>
                <a:latin typeface="Arial" pitchFamily="34" charset="0"/>
                <a:cs typeface="Arial" pitchFamily="34" charset="0"/>
              </a:rPr>
              <a:t>pH = - log[H</a:t>
            </a:r>
            <a:r>
              <a:rPr lang="en-US" sz="2400" b="1" baseline="30000" dirty="0" smtClean="0">
                <a:solidFill>
                  <a:schemeClr val="bg1"/>
                </a:solidFill>
                <a:latin typeface="Arial" pitchFamily="34" charset="0"/>
                <a:cs typeface="Arial" pitchFamily="34" charset="0"/>
              </a:rPr>
              <a:t>+</a:t>
            </a:r>
            <a:r>
              <a:rPr lang="en-US" sz="2400" b="1" dirty="0" smtClean="0">
                <a:solidFill>
                  <a:schemeClr val="bg1"/>
                </a:solidFill>
                <a:latin typeface="Arial" pitchFamily="34" charset="0"/>
                <a:cs typeface="Arial" pitchFamily="34" charset="0"/>
              </a:rPr>
              <a:t>].</a:t>
            </a:r>
          </a:p>
          <a:p>
            <a:r>
              <a:rPr lang="en-US" sz="2400" b="1" dirty="0" smtClean="0">
                <a:solidFill>
                  <a:schemeClr val="bg1"/>
                </a:solidFill>
                <a:latin typeface="Arial" pitchFamily="34" charset="0"/>
                <a:cs typeface="Arial" pitchFamily="34" charset="0"/>
              </a:rPr>
              <a:t>pH of the aquatic habitats could vary on a daily basis. </a:t>
            </a:r>
          </a:p>
          <a:p>
            <a:r>
              <a:rPr lang="en-US" sz="2400" b="1" dirty="0" smtClean="0">
                <a:solidFill>
                  <a:schemeClr val="bg1"/>
                </a:solidFill>
                <a:latin typeface="Arial" pitchFamily="34" charset="0"/>
                <a:cs typeface="Arial" pitchFamily="34" charset="0"/>
              </a:rPr>
              <a:t>During the day time (when concentration of CO</a:t>
            </a:r>
            <a:r>
              <a:rPr lang="en-US" sz="2400" b="1" baseline="-25000" dirty="0" smtClean="0">
                <a:solidFill>
                  <a:schemeClr val="bg1"/>
                </a:solidFill>
                <a:latin typeface="Arial" pitchFamily="34" charset="0"/>
                <a:cs typeface="Arial" pitchFamily="34" charset="0"/>
              </a:rPr>
              <a:t>2</a:t>
            </a:r>
            <a:r>
              <a:rPr lang="en-US" sz="2400" b="1" dirty="0" smtClean="0">
                <a:solidFill>
                  <a:schemeClr val="bg1"/>
                </a:solidFill>
                <a:latin typeface="Arial" pitchFamily="34" charset="0"/>
                <a:cs typeface="Arial" pitchFamily="34" charset="0"/>
              </a:rPr>
              <a:t>is relatively less due to more photosynthesis) pH may rise</a:t>
            </a:r>
          </a:p>
          <a:p>
            <a:endParaRPr lang="en-GB" b="1" dirty="0" smtClean="0">
              <a:solidFill>
                <a:schemeClr val="bg1"/>
              </a:solidFill>
              <a:latin typeface="Arial" pitchFamily="34" charset="0"/>
              <a:cs typeface="Arial" pitchFamily="34"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457200"/>
            <a:ext cx="8229600" cy="5867400"/>
          </a:xfrm>
        </p:spPr>
        <p:txBody>
          <a:bodyPr>
            <a:noAutofit/>
          </a:bodyPr>
          <a:lstStyle/>
          <a:p>
            <a:endParaRPr lang="en-US" sz="2400" b="1" dirty="0" smtClean="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 Conductivity: a measure of the ability of the aqueous solution to conduct an electric current. </a:t>
            </a:r>
          </a:p>
          <a:p>
            <a:endParaRPr lang="en-US" sz="2400" b="1" dirty="0" smtClean="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depends on the presence of ions or salts, their concentration and mobility, and temperature. </a:t>
            </a:r>
          </a:p>
          <a:p>
            <a:pPr>
              <a:buNone/>
            </a:pPr>
            <a:endParaRPr lang="en-US" sz="2400" dirty="0" smtClean="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It is measured using conductivity meter on site and expressed as </a:t>
            </a:r>
            <a:r>
              <a:rPr lang="en-US" sz="2400" b="1" dirty="0" err="1" smtClean="0">
                <a:solidFill>
                  <a:schemeClr val="bg1"/>
                </a:solidFill>
                <a:latin typeface="Arial" pitchFamily="34" charset="0"/>
                <a:cs typeface="Arial" pitchFamily="34" charset="0"/>
              </a:rPr>
              <a:t>microSiemen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percentimeter</a:t>
            </a:r>
            <a:r>
              <a:rPr lang="en-US" sz="2400" b="1" dirty="0" smtClean="0">
                <a:solidFill>
                  <a:schemeClr val="bg1"/>
                </a:solidFill>
                <a:latin typeface="Arial" pitchFamily="34" charset="0"/>
                <a:cs typeface="Arial" pitchFamily="34" charset="0"/>
              </a:rPr>
              <a:t> (µS/cm).  E.g. </a:t>
            </a:r>
            <a:r>
              <a:rPr lang="en-US" sz="2400" b="1" dirty="0" err="1" smtClean="0">
                <a:solidFill>
                  <a:schemeClr val="bg1"/>
                </a:solidFill>
                <a:latin typeface="Arial" pitchFamily="34" charset="0"/>
                <a:cs typeface="Arial" pitchFamily="34" charset="0"/>
              </a:rPr>
              <a:t>Ziway</a:t>
            </a:r>
            <a:r>
              <a:rPr lang="en-US" sz="2400" b="1" dirty="0" smtClean="0">
                <a:solidFill>
                  <a:schemeClr val="bg1"/>
                </a:solidFill>
                <a:latin typeface="Arial" pitchFamily="34" charset="0"/>
                <a:cs typeface="Arial" pitchFamily="34" charset="0"/>
              </a:rPr>
              <a:t> (444 µS/cm); Lake </a:t>
            </a:r>
            <a:r>
              <a:rPr lang="en-US" sz="2400" b="1" dirty="0" err="1" smtClean="0">
                <a:solidFill>
                  <a:schemeClr val="bg1"/>
                </a:solidFill>
                <a:latin typeface="Arial" pitchFamily="34" charset="0"/>
                <a:cs typeface="Arial" pitchFamily="34" charset="0"/>
              </a:rPr>
              <a:t>Tana</a:t>
            </a:r>
            <a:r>
              <a:rPr lang="en-US" sz="2400" b="1" dirty="0" smtClean="0">
                <a:solidFill>
                  <a:schemeClr val="bg1"/>
                </a:solidFill>
                <a:latin typeface="Arial" pitchFamily="34" charset="0"/>
                <a:cs typeface="Arial" pitchFamily="34" charset="0"/>
              </a:rPr>
              <a:t> (152-230 µS/cm)</a:t>
            </a:r>
          </a:p>
          <a:p>
            <a:endParaRPr lang="en-US" sz="2400" b="1" dirty="0" smtClean="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Pure water often has less conductivity than polluted water.</a:t>
            </a:r>
            <a:endParaRPr lang="en-GB"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GB" sz="2400" b="1" dirty="0">
              <a:solidFill>
                <a:schemeClr val="bg1"/>
              </a:solidFill>
              <a:latin typeface="Arial" pitchFamily="34" charset="0"/>
              <a:cs typeface="Arial"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304800"/>
            <a:ext cx="8229600" cy="6019800"/>
          </a:xfrm>
        </p:spPr>
        <p:txBody>
          <a:bodyPr>
            <a:normAutofit lnSpcReduction="10000"/>
          </a:bodyPr>
          <a:lstStyle/>
          <a:p>
            <a:pPr>
              <a:buNone/>
            </a:pPr>
            <a:endParaRPr lang="en-GB" dirty="0" smtClean="0">
              <a:solidFill>
                <a:schemeClr val="bg1"/>
              </a:solidFill>
            </a:endParaRPr>
          </a:p>
          <a:p>
            <a:pPr>
              <a:buNone/>
            </a:pPr>
            <a:r>
              <a:rPr lang="en-US" b="1" dirty="0" smtClean="0">
                <a:solidFill>
                  <a:schemeClr val="bg1"/>
                </a:solidFill>
              </a:rPr>
              <a:t>Dissolved Oxygen (DO)</a:t>
            </a:r>
            <a:endParaRPr lang="en-GB" dirty="0" smtClean="0">
              <a:solidFill>
                <a:schemeClr val="bg1"/>
              </a:solidFill>
            </a:endParaRPr>
          </a:p>
          <a:p>
            <a:r>
              <a:rPr lang="en-US" sz="2400" dirty="0" smtClean="0">
                <a:solidFill>
                  <a:schemeClr val="bg1"/>
                </a:solidFill>
              </a:rPr>
              <a:t>Natural levels of DO range from 7 mg/L to 14mg/L, </a:t>
            </a:r>
          </a:p>
          <a:p>
            <a:r>
              <a:rPr lang="en-US" sz="2400" dirty="0" smtClean="0">
                <a:solidFill>
                  <a:schemeClr val="bg1"/>
                </a:solidFill>
              </a:rPr>
              <a:t>Organic </a:t>
            </a:r>
            <a:r>
              <a:rPr lang="en-US" sz="2400" dirty="0" smtClean="0">
                <a:solidFill>
                  <a:schemeClr val="bg1"/>
                </a:solidFill>
                <a:latin typeface="Arial" pitchFamily="34" charset="0"/>
                <a:cs typeface="Arial" pitchFamily="34" charset="0"/>
              </a:rPr>
              <a:t>pollutants</a:t>
            </a:r>
            <a:r>
              <a:rPr lang="en-US" sz="2400" dirty="0" smtClean="0">
                <a:solidFill>
                  <a:schemeClr val="bg1"/>
                </a:solidFill>
              </a:rPr>
              <a:t> in water stimulate bacterial growth, which </a:t>
            </a:r>
            <a:r>
              <a:rPr lang="en-US" sz="2400" dirty="0" err="1" smtClean="0">
                <a:solidFill>
                  <a:schemeClr val="bg1"/>
                </a:solidFill>
              </a:rPr>
              <a:t>inturn</a:t>
            </a:r>
            <a:r>
              <a:rPr lang="en-US" sz="2400" dirty="0" smtClean="0">
                <a:solidFill>
                  <a:schemeClr val="bg1"/>
                </a:solidFill>
              </a:rPr>
              <a:t> consume organics, helping to purify the water. </a:t>
            </a:r>
          </a:p>
          <a:p>
            <a:r>
              <a:rPr lang="en-US" sz="2400" dirty="0" smtClean="0">
                <a:solidFill>
                  <a:schemeClr val="bg1"/>
                </a:solidFill>
              </a:rPr>
              <a:t>During the degradation of organic pollutants, bacteria consume dissolved oxygen. </a:t>
            </a:r>
          </a:p>
          <a:p>
            <a:r>
              <a:rPr lang="en-US" sz="2400" dirty="0" smtClean="0">
                <a:solidFill>
                  <a:schemeClr val="bg1"/>
                </a:solidFill>
              </a:rPr>
              <a:t>Dissolved oxygen in the natural waters can be measured directly </a:t>
            </a:r>
            <a:r>
              <a:rPr lang="en-US" sz="2400" b="1" dirty="0" smtClean="0">
                <a:solidFill>
                  <a:schemeClr val="bg1"/>
                </a:solidFill>
              </a:rPr>
              <a:t>on site </a:t>
            </a:r>
            <a:r>
              <a:rPr lang="en-US" sz="2400" dirty="0" smtClean="0">
                <a:solidFill>
                  <a:schemeClr val="bg1"/>
                </a:solidFill>
              </a:rPr>
              <a:t>using appropriate digital oxygen meter or </a:t>
            </a:r>
            <a:r>
              <a:rPr lang="en-US" sz="2400" dirty="0" smtClean="0">
                <a:solidFill>
                  <a:schemeClr val="bg1"/>
                </a:solidFill>
                <a:hlinkClick r:id="" action="ppaction://noaction"/>
              </a:rPr>
              <a:t>in situ</a:t>
            </a:r>
            <a:endParaRPr lang="en-US" sz="2400" dirty="0" smtClean="0">
              <a:solidFill>
                <a:schemeClr val="bg1"/>
              </a:solidFill>
            </a:endParaRPr>
          </a:p>
          <a:p>
            <a:r>
              <a:rPr lang="en-US" dirty="0" smtClean="0">
                <a:solidFill>
                  <a:schemeClr val="bg1"/>
                </a:solidFill>
              </a:rPr>
              <a:t> in the lab using titration methods such as </a:t>
            </a:r>
            <a:r>
              <a:rPr lang="en-US" b="1" dirty="0" smtClean="0">
                <a:solidFill>
                  <a:schemeClr val="bg1"/>
                </a:solidFill>
              </a:rPr>
              <a:t>Winkler method</a:t>
            </a:r>
            <a:r>
              <a:rPr lang="en-US" dirty="0" smtClean="0">
                <a:solidFill>
                  <a:schemeClr val="bg1"/>
                </a:solidFill>
              </a:rPr>
              <a:t>.</a:t>
            </a:r>
            <a:endParaRPr lang="en-GB" dirty="0" smtClean="0">
              <a:solidFill>
                <a:schemeClr val="bg1"/>
              </a:solidFill>
            </a:endParaRPr>
          </a:p>
          <a:p>
            <a:endParaRPr lang="en-GB" dirty="0" smtClean="0">
              <a:solidFill>
                <a:schemeClr val="bg1"/>
              </a:solidFill>
            </a:endParaRPr>
          </a:p>
          <a:p>
            <a:r>
              <a:rPr lang="en-GB" dirty="0" smtClean="0">
                <a:solidFill>
                  <a:schemeClr val="bg1"/>
                </a:solidFill>
              </a:rPr>
              <a:t>A</a:t>
            </a:r>
          </a:p>
          <a:p>
            <a:endParaRPr lang="en-GB" dirty="0">
              <a:solidFill>
                <a:schemeClr val="bg1"/>
              </a:solidFill>
              <a:latin typeface="Arial" pitchFamily="34" charset="0"/>
              <a:cs typeface="Arial" pitchFamily="34"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533400"/>
            <a:ext cx="8229600" cy="5791200"/>
          </a:xfrm>
        </p:spPr>
        <p:txBody>
          <a:bodyPr>
            <a:normAutofit lnSpcReduction="10000"/>
          </a:bodyPr>
          <a:lstStyle/>
          <a:p>
            <a:pPr>
              <a:buNone/>
            </a:pPr>
            <a:r>
              <a:rPr lang="en-US" b="1" dirty="0" smtClean="0">
                <a:solidFill>
                  <a:schemeClr val="bg1"/>
                </a:solidFill>
                <a:latin typeface="Arial" pitchFamily="34" charset="0"/>
                <a:cs typeface="Arial" pitchFamily="34" charset="0"/>
              </a:rPr>
              <a:t>Biochemical oxygen demand (BOD)</a:t>
            </a:r>
            <a:endParaRPr lang="en-GB" dirty="0" smtClean="0">
              <a:solidFill>
                <a:schemeClr val="bg1"/>
              </a:solidFill>
              <a:latin typeface="Arial" pitchFamily="34" charset="0"/>
              <a:cs typeface="Arial" pitchFamily="34" charset="0"/>
            </a:endParaRPr>
          </a:p>
          <a:p>
            <a:r>
              <a:rPr lang="en-US" dirty="0" smtClean="0">
                <a:solidFill>
                  <a:schemeClr val="bg1"/>
                </a:solidFill>
                <a:latin typeface="Arial" pitchFamily="34" charset="0"/>
                <a:cs typeface="Arial" pitchFamily="34" charset="0"/>
              </a:rPr>
              <a:t>The OM concentration is measured by determining the rate at which oxygen is depleted from a test sample. </a:t>
            </a:r>
          </a:p>
          <a:p>
            <a:r>
              <a:rPr lang="en-US" dirty="0" smtClean="0">
                <a:solidFill>
                  <a:schemeClr val="bg1"/>
                </a:solidFill>
                <a:latin typeface="Arial" pitchFamily="34" charset="0"/>
                <a:cs typeface="Arial" pitchFamily="34" charset="0"/>
              </a:rPr>
              <a:t>The amount of oxygen remaining after 5 days gives a measurement of the organic matter present. </a:t>
            </a:r>
          </a:p>
          <a:p>
            <a:r>
              <a:rPr lang="en-US" dirty="0" smtClean="0">
                <a:solidFill>
                  <a:schemeClr val="bg1"/>
                </a:solidFill>
                <a:latin typeface="Arial" pitchFamily="34" charset="0"/>
                <a:cs typeface="Arial" pitchFamily="34" charset="0"/>
              </a:rPr>
              <a:t>BOD = Dot</a:t>
            </a:r>
            <a:r>
              <a:rPr lang="en-US" baseline="-25000" dirty="0" smtClean="0">
                <a:solidFill>
                  <a:schemeClr val="bg1"/>
                </a:solidFill>
                <a:latin typeface="Arial" pitchFamily="34" charset="0"/>
                <a:cs typeface="Arial" pitchFamily="34" charset="0"/>
              </a:rPr>
              <a:t>0</a:t>
            </a:r>
            <a:r>
              <a:rPr lang="en-US" dirty="0" smtClean="0">
                <a:solidFill>
                  <a:schemeClr val="bg1"/>
                </a:solidFill>
                <a:latin typeface="Arial" pitchFamily="34" charset="0"/>
                <a:cs typeface="Arial" pitchFamily="34" charset="0"/>
              </a:rPr>
              <a:t>- DOt</a:t>
            </a:r>
            <a:r>
              <a:rPr lang="en-US" baseline="-25000" dirty="0" smtClean="0">
                <a:solidFill>
                  <a:schemeClr val="bg1"/>
                </a:solidFill>
                <a:latin typeface="Arial" pitchFamily="34" charset="0"/>
                <a:cs typeface="Arial" pitchFamily="34" charset="0"/>
              </a:rPr>
              <a:t>5</a:t>
            </a:r>
            <a:endParaRPr lang="en-GB" dirty="0" smtClean="0">
              <a:solidFill>
                <a:schemeClr val="bg1"/>
              </a:solidFill>
              <a:latin typeface="Arial" pitchFamily="34" charset="0"/>
              <a:cs typeface="Arial" pitchFamily="34" charset="0"/>
            </a:endParaRPr>
          </a:p>
          <a:p>
            <a:pPr>
              <a:buNone/>
            </a:pPr>
            <a:r>
              <a:rPr lang="en-US" dirty="0" smtClean="0">
                <a:solidFill>
                  <a:schemeClr val="bg1"/>
                </a:solidFill>
                <a:latin typeface="Arial" pitchFamily="34" charset="0"/>
                <a:cs typeface="Arial" pitchFamily="34" charset="0"/>
              </a:rPr>
              <a:t> </a:t>
            </a:r>
            <a:endParaRPr lang="en-GB" dirty="0" smtClean="0">
              <a:solidFill>
                <a:schemeClr val="bg1"/>
              </a:solidFill>
              <a:latin typeface="Arial" pitchFamily="34" charset="0"/>
              <a:cs typeface="Arial" pitchFamily="34" charset="0"/>
            </a:endParaRPr>
          </a:p>
          <a:p>
            <a:pPr>
              <a:buNone/>
            </a:pPr>
            <a:r>
              <a:rPr lang="en-US" b="1" dirty="0" smtClean="0">
                <a:solidFill>
                  <a:schemeClr val="bg1"/>
                </a:solidFill>
                <a:latin typeface="Arial" pitchFamily="34" charset="0"/>
                <a:cs typeface="Arial" pitchFamily="34" charset="0"/>
              </a:rPr>
              <a:t>Chemical oxygen demand (COD)</a:t>
            </a:r>
            <a:endParaRPr lang="en-GB" dirty="0" smtClean="0">
              <a:solidFill>
                <a:schemeClr val="bg1"/>
              </a:solidFill>
              <a:latin typeface="Arial" pitchFamily="34" charset="0"/>
              <a:cs typeface="Arial" pitchFamily="34" charset="0"/>
            </a:endParaRPr>
          </a:p>
          <a:p>
            <a:r>
              <a:rPr lang="en-US" dirty="0" smtClean="0">
                <a:solidFill>
                  <a:schemeClr val="bg1"/>
                </a:solidFill>
                <a:latin typeface="Arial" pitchFamily="34" charset="0"/>
                <a:cs typeface="Arial" pitchFamily="34" charset="0"/>
              </a:rPr>
              <a:t>The Chemical Oxygen Demand (COD) is the amount of </a:t>
            </a:r>
            <a:r>
              <a:rPr lang="en-US" b="1" dirty="0" smtClean="0">
                <a:solidFill>
                  <a:schemeClr val="bg1"/>
                </a:solidFill>
                <a:latin typeface="Arial" pitchFamily="34" charset="0"/>
                <a:cs typeface="Arial" pitchFamily="34" charset="0"/>
              </a:rPr>
              <a:t>oxygen needed</a:t>
            </a:r>
            <a:r>
              <a:rPr lang="en-US" dirty="0" smtClean="0">
                <a:solidFill>
                  <a:schemeClr val="bg1"/>
                </a:solidFill>
                <a:latin typeface="Arial" pitchFamily="34" charset="0"/>
                <a:cs typeface="Arial" pitchFamily="34" charset="0"/>
              </a:rPr>
              <a:t> to chemically oxidize wastes</a:t>
            </a:r>
          </a:p>
          <a:p>
            <a:r>
              <a:rPr lang="en-US" dirty="0" smtClean="0">
                <a:solidFill>
                  <a:schemeClr val="bg1"/>
                </a:solidFill>
                <a:latin typeface="Arial" pitchFamily="34" charset="0"/>
                <a:cs typeface="Arial" pitchFamily="34" charset="0"/>
              </a:rPr>
              <a:t>The primary advantage of COD over BOD is that it is relatively fast, taking 2 to 3 hours. </a:t>
            </a:r>
          </a:p>
          <a:p>
            <a:endParaRPr lang="en-GB" dirty="0">
              <a:solidFill>
                <a:schemeClr val="bg1"/>
              </a:solidFill>
              <a:latin typeface="Arial" pitchFamily="34" charset="0"/>
              <a:cs typeface="Arial" pitchFamily="34"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457200"/>
            <a:ext cx="8229600" cy="5867400"/>
          </a:xfrm>
        </p:spPr>
        <p:txBody>
          <a:bodyPr>
            <a:normAutofit/>
          </a:bodyPr>
          <a:lstStyle/>
          <a:p>
            <a:r>
              <a:rPr lang="en-US" b="1" dirty="0" smtClean="0">
                <a:solidFill>
                  <a:schemeClr val="bg1"/>
                </a:solidFill>
                <a:latin typeface="Arial" pitchFamily="34" charset="0"/>
                <a:cs typeface="Arial" pitchFamily="34" charset="0"/>
              </a:rPr>
              <a:t>Biological Attributes of Water Quality Parameters</a:t>
            </a:r>
            <a:endParaRPr lang="en-GB" dirty="0" smtClean="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bacteria, algae, macroinvertebrates, protozoa, </a:t>
            </a:r>
            <a:r>
              <a:rPr lang="en-US" sz="2400" b="1" dirty="0" err="1" smtClean="0">
                <a:solidFill>
                  <a:schemeClr val="bg1"/>
                </a:solidFill>
                <a:latin typeface="Arial" pitchFamily="34" charset="0"/>
                <a:cs typeface="Arial" pitchFamily="34" charset="0"/>
              </a:rPr>
              <a:t>macrophytes</a:t>
            </a:r>
            <a:r>
              <a:rPr lang="en-US" sz="2400" b="1"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and</a:t>
            </a:r>
            <a:r>
              <a:rPr lang="en-US" sz="2400" b="1" dirty="0" smtClean="0">
                <a:solidFill>
                  <a:schemeClr val="bg1"/>
                </a:solidFill>
                <a:latin typeface="Arial" pitchFamily="34" charset="0"/>
                <a:cs typeface="Arial" pitchFamily="34" charset="0"/>
              </a:rPr>
              <a:t> fish</a:t>
            </a:r>
            <a:r>
              <a:rPr lang="en-US" sz="2400" dirty="0" smtClean="0">
                <a:solidFill>
                  <a:schemeClr val="bg1"/>
                </a:solidFill>
                <a:latin typeface="Arial" pitchFamily="34" charset="0"/>
                <a:cs typeface="Arial" pitchFamily="34" charset="0"/>
              </a:rPr>
              <a:t>. </a:t>
            </a:r>
          </a:p>
          <a:p>
            <a:endParaRPr lang="en-US" sz="1100" dirty="0" smtClean="0">
              <a:solidFill>
                <a:schemeClr val="bg1"/>
              </a:solidFill>
              <a:latin typeface="Arial" pitchFamily="34" charset="0"/>
              <a:cs typeface="Arial" pitchFamily="34" charset="0"/>
            </a:endParaRPr>
          </a:p>
          <a:p>
            <a:r>
              <a:rPr lang="en-US" sz="2000" dirty="0" smtClean="0">
                <a:solidFill>
                  <a:schemeClr val="bg1"/>
                </a:solidFill>
                <a:latin typeface="Arial" pitchFamily="34" charset="0"/>
                <a:cs typeface="Arial" pitchFamily="34" charset="0"/>
              </a:rPr>
              <a:t>Various </a:t>
            </a:r>
            <a:r>
              <a:rPr lang="en-US" sz="2000" b="1" dirty="0" smtClean="0">
                <a:solidFill>
                  <a:schemeClr val="bg1"/>
                </a:solidFill>
                <a:latin typeface="Arial" pitchFamily="34" charset="0"/>
                <a:cs typeface="Arial" pitchFamily="34" charset="0"/>
              </a:rPr>
              <a:t>biotic scores</a:t>
            </a:r>
            <a:r>
              <a:rPr lang="en-US" sz="2000" dirty="0" smtClean="0">
                <a:solidFill>
                  <a:schemeClr val="bg1"/>
                </a:solidFill>
                <a:latin typeface="Arial" pitchFamily="34" charset="0"/>
                <a:cs typeface="Arial" pitchFamily="34" charset="0"/>
              </a:rPr>
              <a:t> or </a:t>
            </a:r>
            <a:r>
              <a:rPr lang="en-US" sz="2000" b="1" dirty="0" smtClean="0">
                <a:solidFill>
                  <a:schemeClr val="bg1"/>
                </a:solidFill>
                <a:latin typeface="Arial" pitchFamily="34" charset="0"/>
                <a:cs typeface="Arial" pitchFamily="34" charset="0"/>
              </a:rPr>
              <a:t>biotic indices</a:t>
            </a:r>
            <a:r>
              <a:rPr lang="en-US" sz="2000" dirty="0" smtClean="0">
                <a:solidFill>
                  <a:schemeClr val="bg1"/>
                </a:solidFill>
                <a:latin typeface="Arial" pitchFamily="34" charset="0"/>
                <a:cs typeface="Arial" pitchFamily="34" charset="0"/>
              </a:rPr>
              <a:t> (biotic indexes) are used in order to determine pollution</a:t>
            </a:r>
            <a:endParaRPr lang="en-GB" sz="2000" dirty="0" smtClean="0">
              <a:solidFill>
                <a:schemeClr val="bg1"/>
              </a:solidFill>
              <a:latin typeface="Arial" pitchFamily="34" charset="0"/>
              <a:cs typeface="Arial" pitchFamily="34" charset="0"/>
            </a:endParaRPr>
          </a:p>
          <a:p>
            <a:pPr>
              <a:buNone/>
            </a:pPr>
            <a:endParaRPr lang="en-GB" sz="1000" dirty="0" smtClean="0">
              <a:solidFill>
                <a:schemeClr val="bg1"/>
              </a:solidFill>
              <a:latin typeface="Arial" pitchFamily="34" charset="0"/>
              <a:cs typeface="Arial" pitchFamily="34" charset="0"/>
            </a:endParaRPr>
          </a:p>
          <a:p>
            <a:r>
              <a:rPr lang="en-US" b="1" dirty="0" smtClean="0">
                <a:solidFill>
                  <a:schemeClr val="bg1"/>
                </a:solidFill>
                <a:latin typeface="Arial" pitchFamily="34" charset="0"/>
                <a:cs typeface="Arial" pitchFamily="34" charset="0"/>
              </a:rPr>
              <a:t>Bacteriological Analysis</a:t>
            </a:r>
            <a:endParaRPr lang="en-GB" dirty="0" smtClean="0">
              <a:solidFill>
                <a:schemeClr val="bg1"/>
              </a:solidFill>
              <a:latin typeface="Arial" pitchFamily="34" charset="0"/>
              <a:cs typeface="Arial" pitchFamily="34" charset="0"/>
            </a:endParaRPr>
          </a:p>
          <a:p>
            <a:r>
              <a:rPr lang="en-US" sz="2200" dirty="0" smtClean="0">
                <a:solidFill>
                  <a:schemeClr val="bg1"/>
                </a:solidFill>
                <a:latin typeface="Arial" pitchFamily="34" charset="0"/>
                <a:cs typeface="Arial" pitchFamily="34" charset="0"/>
              </a:rPr>
              <a:t>This is a microbiological analytical procedure of analyzing water to identify the type or estimate the number of bacteria present</a:t>
            </a:r>
            <a:endParaRPr lang="en-GB" sz="2200" dirty="0" smtClean="0">
              <a:solidFill>
                <a:schemeClr val="bg1"/>
              </a:solidFill>
              <a:latin typeface="Arial" pitchFamily="34" charset="0"/>
              <a:cs typeface="Arial" pitchFamily="34" charset="0"/>
            </a:endParaRPr>
          </a:p>
          <a:p>
            <a:r>
              <a:rPr lang="en-US" b="1" dirty="0" smtClean="0">
                <a:solidFill>
                  <a:schemeClr val="bg1"/>
                </a:solidFill>
                <a:latin typeface="Arial" pitchFamily="34" charset="0"/>
                <a:cs typeface="Arial" pitchFamily="34" charset="0"/>
              </a:rPr>
              <a:t>Chlorophyll a Analysis</a:t>
            </a:r>
            <a:endParaRPr lang="en-GB" dirty="0" smtClean="0">
              <a:solidFill>
                <a:schemeClr val="bg1"/>
              </a:solidFill>
              <a:latin typeface="Arial" pitchFamily="34" charset="0"/>
              <a:cs typeface="Arial" pitchFamily="34" charset="0"/>
            </a:endParaRPr>
          </a:p>
          <a:p>
            <a:r>
              <a:rPr lang="en-US" sz="2200" dirty="0" smtClean="0">
                <a:solidFill>
                  <a:schemeClr val="bg1"/>
                </a:solidFill>
                <a:latin typeface="Arial" pitchFamily="34" charset="0"/>
                <a:cs typeface="Arial" pitchFamily="34" charset="0"/>
              </a:rPr>
              <a:t>Chlorophyll a is the most abundant and important pigment which generally constitutes 2 to 5% of the dry weight of an algal cell</a:t>
            </a:r>
            <a:r>
              <a:rPr lang="en-US" dirty="0" smtClean="0">
                <a:solidFill>
                  <a:schemeClr val="bg1"/>
                </a:solidFill>
                <a:latin typeface="Arial" pitchFamily="34" charset="0"/>
                <a:cs typeface="Arial" pitchFamily="34" charset="0"/>
              </a:rPr>
              <a:t>. </a:t>
            </a:r>
          </a:p>
          <a:p>
            <a:endParaRPr lang="en-GB" dirty="0">
              <a:solidFill>
                <a:schemeClr val="bg1"/>
              </a:solidFill>
              <a:latin typeface="Arial" pitchFamily="34" charset="0"/>
              <a:cs typeface="Arial" pitchFamily="34"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524000"/>
          </a:xfrm>
        </p:spPr>
        <p:txBody>
          <a:bodyPr>
            <a:normAutofit fontScale="90000"/>
          </a:bodyPr>
          <a:lstStyle/>
          <a:p>
            <a:r>
              <a:rPr lang="en-US" b="1" dirty="0" smtClean="0">
                <a:solidFill>
                  <a:schemeClr val="bg1"/>
                </a:solidFill>
              </a:rPr>
              <a:t>Benthic </a:t>
            </a:r>
            <a:r>
              <a:rPr lang="en-US" b="1" dirty="0" err="1" smtClean="0">
                <a:solidFill>
                  <a:schemeClr val="bg1"/>
                </a:solidFill>
              </a:rPr>
              <a:t>Macroinvertebrates</a:t>
            </a:r>
            <a:r>
              <a:rPr lang="en-GB" dirty="0" smtClean="0"/>
              <a:t/>
            </a:r>
            <a:br>
              <a:rPr lang="en-GB" dirty="0" smtClean="0"/>
            </a:b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219200" y="2687951"/>
            <a:ext cx="6705600" cy="3945853"/>
          </a:xfrm>
          <a:prstGeom prst="rect">
            <a:avLst/>
          </a:prstGeom>
          <a:noFill/>
          <a:ln w="9525">
            <a:noFill/>
            <a:miter lim="800000"/>
            <a:headEnd/>
            <a:tailEnd/>
          </a:ln>
          <a:effectLst/>
        </p:spPr>
      </p:pic>
      <p:sp>
        <p:nvSpPr>
          <p:cNvPr id="6" name="Rectangle 5"/>
          <p:cNvSpPr/>
          <p:nvPr/>
        </p:nvSpPr>
        <p:spPr>
          <a:xfrm>
            <a:off x="457200" y="1905000"/>
            <a:ext cx="8153400" cy="923330"/>
          </a:xfrm>
          <a:prstGeom prst="rect">
            <a:avLst/>
          </a:prstGeom>
        </p:spPr>
        <p:txBody>
          <a:bodyPr wrap="square">
            <a:spAutoFit/>
          </a:bodyPr>
          <a:lstStyle/>
          <a:p>
            <a:r>
              <a:rPr lang="en-US" dirty="0" smtClean="0">
                <a:solidFill>
                  <a:schemeClr val="bg1"/>
                </a:solidFill>
              </a:rPr>
              <a:t>various groups of </a:t>
            </a:r>
            <a:r>
              <a:rPr lang="en-US" b="1" dirty="0" smtClean="0">
                <a:solidFill>
                  <a:schemeClr val="bg1"/>
                </a:solidFill>
                <a:latin typeface="Arial" pitchFamily="34" charset="0"/>
                <a:cs typeface="Arial" pitchFamily="34" charset="0"/>
              </a:rPr>
              <a:t>invertebrates</a:t>
            </a:r>
            <a:r>
              <a:rPr lang="en-US" dirty="0" smtClean="0">
                <a:solidFill>
                  <a:schemeClr val="bg1"/>
                </a:solidFill>
              </a:rPr>
              <a:t> including flatworms (e.g. </a:t>
            </a:r>
            <a:r>
              <a:rPr lang="en-US" dirty="0" err="1" smtClean="0">
                <a:solidFill>
                  <a:schemeClr val="bg1"/>
                </a:solidFill>
              </a:rPr>
              <a:t>planaria</a:t>
            </a:r>
            <a:r>
              <a:rPr lang="en-US" dirty="0" smtClean="0">
                <a:solidFill>
                  <a:schemeClr val="bg1"/>
                </a:solidFill>
              </a:rPr>
              <a:t>), mollusks (e.g. snail) and mainly insects (</a:t>
            </a:r>
            <a:r>
              <a:rPr lang="en-US" dirty="0" err="1" smtClean="0">
                <a:solidFill>
                  <a:schemeClr val="bg1"/>
                </a:solidFill>
              </a:rPr>
              <a:t>e.g.caddisflies</a:t>
            </a:r>
            <a:r>
              <a:rPr lang="en-US" dirty="0" smtClean="0">
                <a:solidFill>
                  <a:schemeClr val="bg1"/>
                </a:solidFill>
              </a:rPr>
              <a:t>, dragonflies, etc) that inhabit the </a:t>
            </a:r>
            <a:r>
              <a:rPr lang="en-US" dirty="0" smtClean="0"/>
              <a:t>floor of the aquatic habitats. </a:t>
            </a:r>
            <a:endParaRPr lang="en-GB" dirty="0" smtClean="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762000" y="1676400"/>
            <a:ext cx="3124200" cy="4718994"/>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886200" y="1676400"/>
            <a:ext cx="3561727" cy="47244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533400"/>
          </a:xfrm>
        </p:spPr>
        <p:txBody>
          <a:bodyPr>
            <a:normAutofit fontScale="90000"/>
          </a:bodyPr>
          <a:lstStyle/>
          <a:p>
            <a:r>
              <a:rPr lang="en-US" sz="2800" dirty="0" smtClean="0">
                <a:solidFill>
                  <a:schemeClr val="bg1"/>
                </a:solidFill>
              </a:rPr>
              <a:t>What is our need for understanding “inland aquatic ecology”</a:t>
            </a:r>
            <a:endParaRPr lang="en-US" sz="2800" dirty="0">
              <a:solidFill>
                <a:schemeClr val="bg1"/>
              </a:solidFill>
            </a:endParaRPr>
          </a:p>
        </p:txBody>
      </p:sp>
      <p:sp>
        <p:nvSpPr>
          <p:cNvPr id="3" name="Content Placeholder 2"/>
          <p:cNvSpPr>
            <a:spLocks noGrp="1"/>
          </p:cNvSpPr>
          <p:nvPr>
            <p:ph idx="1"/>
          </p:nvPr>
        </p:nvSpPr>
        <p:spPr>
          <a:xfrm>
            <a:off x="152400" y="838200"/>
            <a:ext cx="8534400" cy="5791200"/>
          </a:xfrm>
        </p:spPr>
        <p:txBody>
          <a:bodyPr>
            <a:normAutofit fontScale="92500"/>
          </a:bodyPr>
          <a:lstStyle/>
          <a:p>
            <a:r>
              <a:rPr lang="en-US" sz="2200" dirty="0" smtClean="0">
                <a:solidFill>
                  <a:schemeClr val="bg1"/>
                </a:solidFill>
              </a:rPr>
              <a:t>Resource crises in developing nations is increasing with freshwater as a primary concern.  Human population in developing nations is simply not coping with increasing resource limitation. (Wetzel, 2001; Fig 1-1)</a:t>
            </a:r>
          </a:p>
          <a:p>
            <a:pPr>
              <a:buNone/>
            </a:pPr>
            <a:endParaRPr lang="en-US" b="1" dirty="0" smtClean="0">
              <a:solidFill>
                <a:schemeClr val="bg1"/>
              </a:solidFill>
            </a:endParaRPr>
          </a:p>
          <a:p>
            <a:pPr>
              <a:buNone/>
            </a:pPr>
            <a:endParaRPr lang="en-US" b="1" dirty="0" smtClean="0">
              <a:solidFill>
                <a:schemeClr val="bg1"/>
              </a:solidFill>
            </a:endParaRPr>
          </a:p>
          <a:p>
            <a:pPr>
              <a:buNone/>
            </a:pPr>
            <a:endParaRPr lang="en-US" b="1" dirty="0" smtClean="0">
              <a:solidFill>
                <a:schemeClr val="bg1"/>
              </a:solidFill>
            </a:endParaRPr>
          </a:p>
          <a:p>
            <a:pPr>
              <a:buNone/>
            </a:pPr>
            <a:endParaRPr lang="en-US" b="1" dirty="0" smtClean="0">
              <a:solidFill>
                <a:schemeClr val="bg1"/>
              </a:solidFill>
            </a:endParaRPr>
          </a:p>
          <a:p>
            <a:pPr>
              <a:buNone/>
            </a:pPr>
            <a:endParaRPr lang="en-US" b="1" dirty="0" smtClean="0">
              <a:solidFill>
                <a:schemeClr val="bg1"/>
              </a:solidFill>
            </a:endParaRPr>
          </a:p>
          <a:p>
            <a:pPr>
              <a:buNone/>
            </a:pPr>
            <a:endParaRPr lang="en-US" b="1" dirty="0" smtClean="0">
              <a:solidFill>
                <a:schemeClr val="bg1"/>
              </a:solidFill>
            </a:endParaRPr>
          </a:p>
          <a:p>
            <a:pPr>
              <a:buNone/>
            </a:pPr>
            <a:endParaRPr lang="en-US" b="1" dirty="0" smtClean="0">
              <a:solidFill>
                <a:schemeClr val="bg1"/>
              </a:solidFill>
            </a:endParaRPr>
          </a:p>
          <a:p>
            <a:pPr>
              <a:buNone/>
            </a:pPr>
            <a:endParaRPr lang="en-US" b="1" dirty="0" smtClean="0">
              <a:solidFill>
                <a:schemeClr val="bg1"/>
              </a:solidFill>
            </a:endParaRPr>
          </a:p>
          <a:p>
            <a:pPr>
              <a:buNone/>
            </a:pPr>
            <a:r>
              <a:rPr lang="en-US" b="1" dirty="0" smtClean="0">
                <a:solidFill>
                  <a:schemeClr val="bg1"/>
                </a:solidFill>
              </a:rPr>
              <a:t>“</a:t>
            </a:r>
            <a:r>
              <a:rPr lang="en-US" sz="2200" b="1" dirty="0" smtClean="0">
                <a:solidFill>
                  <a:schemeClr val="bg1"/>
                </a:solidFill>
              </a:rPr>
              <a:t>Among the many things I learnt as a president, was the centrality of water in social, political and economic affairs of the country, the continent and the world</a:t>
            </a:r>
            <a:r>
              <a:rPr lang="en-US" b="1" dirty="0" smtClean="0">
                <a:solidFill>
                  <a:schemeClr val="bg1"/>
                </a:solidFill>
              </a:rPr>
              <a:t>.”  </a:t>
            </a:r>
            <a:r>
              <a:rPr lang="en-US" i="1" dirty="0" smtClean="0">
                <a:solidFill>
                  <a:schemeClr val="bg1"/>
                </a:solidFill>
              </a:rPr>
              <a:t>(</a:t>
            </a:r>
            <a:r>
              <a:rPr lang="en-US" dirty="0" smtClean="0">
                <a:solidFill>
                  <a:schemeClr val="bg1"/>
                </a:solidFill>
              </a:rPr>
              <a:t>Nelson Mandela)</a:t>
            </a:r>
            <a:endParaRPr lang="en-US" dirty="0"/>
          </a:p>
        </p:txBody>
      </p:sp>
      <p:pic>
        <p:nvPicPr>
          <p:cNvPr id="4" name="Picture 4" descr="stress on 3rd world"/>
          <p:cNvPicPr>
            <a:picLocks noChangeAspect="1" noChangeArrowheads="1"/>
          </p:cNvPicPr>
          <p:nvPr/>
        </p:nvPicPr>
        <p:blipFill>
          <a:blip r:embed="rId3" cstate="print"/>
          <a:srcRect b="16771"/>
          <a:stretch>
            <a:fillRect/>
          </a:stretch>
        </p:blipFill>
        <p:spPr>
          <a:xfrm>
            <a:off x="304800" y="1905000"/>
            <a:ext cx="7848600" cy="3352800"/>
          </a:xfrm>
          <a:prstGeom prst="rect">
            <a:avLst/>
          </a:prstGeom>
          <a:noFill/>
        </p:spPr>
      </p:pic>
      <p:sp>
        <p:nvSpPr>
          <p:cNvPr id="5" name="Rectangle 4"/>
          <p:cNvSpPr/>
          <p:nvPr/>
        </p:nvSpPr>
        <p:spPr>
          <a:xfrm>
            <a:off x="2286000" y="2690336"/>
            <a:ext cx="4572000" cy="369332"/>
          </a:xfrm>
          <a:prstGeom prst="rect">
            <a:avLst/>
          </a:prstGeom>
        </p:spPr>
        <p:txBody>
          <a:bodyPr>
            <a:spAutoFit/>
          </a:bodyPr>
          <a:lstStyle/>
          <a:p>
            <a:r>
              <a:rPr lang="en-US" b="1" dirty="0" smtClean="0"/>
              <a: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4343400" y="762000"/>
            <a:ext cx="3810000" cy="5755691"/>
          </a:xfrm>
          <a:prstGeom prst="rect">
            <a:avLst/>
          </a:prstGeom>
          <a:noFill/>
          <a:ln w="9525">
            <a:noFill/>
            <a:miter lim="800000"/>
            <a:headEnd/>
            <a:tailEnd/>
          </a:ln>
          <a:effectLst/>
        </p:spPr>
      </p:pic>
      <p:pic>
        <p:nvPicPr>
          <p:cNvPr id="5" name="Picture 10"/>
          <p:cNvPicPr>
            <a:picLocks noChangeAspect="1" noChangeArrowheads="1"/>
          </p:cNvPicPr>
          <p:nvPr/>
        </p:nvPicPr>
        <p:blipFill>
          <a:blip r:embed="rId3"/>
          <a:srcRect/>
          <a:stretch>
            <a:fillRect/>
          </a:stretch>
        </p:blipFill>
        <p:spPr bwMode="auto">
          <a:xfrm>
            <a:off x="559003" y="762000"/>
            <a:ext cx="3809877" cy="5791200"/>
          </a:xfrm>
          <a:prstGeom prst="rect">
            <a:avLst/>
          </a:prstGeom>
          <a:noFill/>
          <a:ln w="9525">
            <a:noFill/>
            <a:miter lim="800000"/>
            <a:headEnd/>
            <a:tailEnd/>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457200" y="1143000"/>
            <a:ext cx="8043838" cy="5307610"/>
          </a:xfrm>
          <a:prstGeom prst="rect">
            <a:avLst/>
          </a:prstGeom>
          <a:noFill/>
          <a:ln w="9525">
            <a:noFill/>
            <a:miter lim="800000"/>
            <a:headEnd/>
            <a:tailEnd/>
          </a:ln>
          <a:effec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609600" y="360741"/>
            <a:ext cx="8077200" cy="6474972"/>
          </a:xfrm>
          <a:prstGeom prst="rect">
            <a:avLst/>
          </a:prstGeom>
          <a:noFill/>
          <a:ln w="9525">
            <a:noFill/>
            <a:miter lim="800000"/>
            <a:headEnd/>
            <a:tailEnd/>
          </a:ln>
          <a:effec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1066800"/>
            <a:ext cx="8229600" cy="5257800"/>
          </a:xfrm>
        </p:spPr>
        <p:txBody>
          <a:bodyPr>
            <a:noAutofit/>
          </a:bodyPr>
          <a:lstStyle/>
          <a:p>
            <a:pPr marL="514350" indent="-514350">
              <a:spcBef>
                <a:spcPct val="20000"/>
              </a:spcBef>
            </a:pPr>
            <a:r>
              <a:rPr lang="en-US" sz="2400" dirty="0" smtClean="0">
                <a:solidFill>
                  <a:schemeClr val="bg1"/>
                </a:solidFill>
                <a:latin typeface="Arial" pitchFamily="34" charset="0"/>
                <a:cs typeface="Arial" pitchFamily="34" charset="0"/>
              </a:rPr>
              <a:t>The concentration of </a:t>
            </a:r>
            <a:r>
              <a:rPr lang="en-US" sz="2400" dirty="0" err="1" smtClean="0">
                <a:solidFill>
                  <a:schemeClr val="bg1"/>
                </a:solidFill>
                <a:latin typeface="Arial" pitchFamily="34" charset="0"/>
                <a:cs typeface="Arial" pitchFamily="34" charset="0"/>
              </a:rPr>
              <a:t>Chl</a:t>
            </a:r>
            <a:r>
              <a:rPr lang="en-US" sz="2400" dirty="0" smtClean="0">
                <a:solidFill>
                  <a:schemeClr val="bg1"/>
                </a:solidFill>
                <a:latin typeface="Arial" pitchFamily="34" charset="0"/>
                <a:cs typeface="Arial" pitchFamily="34" charset="0"/>
              </a:rPr>
              <a:t> a is calculated by :</a:t>
            </a:r>
          </a:p>
          <a:p>
            <a:pPr marL="514350" indent="-514350">
              <a:spcBef>
                <a:spcPct val="20000"/>
              </a:spcBef>
              <a:buNone/>
            </a:pPr>
            <a:endParaRPr lang="en-US" sz="2400" dirty="0" smtClean="0">
              <a:solidFill>
                <a:schemeClr val="bg1"/>
              </a:solidFill>
              <a:latin typeface="Arial" pitchFamily="34" charset="0"/>
              <a:cs typeface="Arial" pitchFamily="34" charset="0"/>
            </a:endParaRPr>
          </a:p>
          <a:p>
            <a:pPr marL="514350" indent="-514350">
              <a:spcBef>
                <a:spcPct val="20000"/>
              </a:spcBef>
            </a:pPr>
            <a:endParaRPr lang="en-US" sz="2400" dirty="0" smtClean="0">
              <a:solidFill>
                <a:schemeClr val="bg1"/>
              </a:solidFill>
              <a:latin typeface="Arial" pitchFamily="34" charset="0"/>
              <a:cs typeface="Arial" pitchFamily="34" charset="0"/>
            </a:endParaRPr>
          </a:p>
          <a:p>
            <a:pPr marL="514350" indent="-514350">
              <a:spcBef>
                <a:spcPct val="20000"/>
              </a:spcBef>
            </a:pPr>
            <a:endParaRPr lang="en-US" sz="2400" dirty="0" smtClean="0">
              <a:solidFill>
                <a:schemeClr val="bg1"/>
              </a:solidFill>
              <a:latin typeface="Arial" pitchFamily="34" charset="0"/>
              <a:cs typeface="Arial" pitchFamily="34" charset="0"/>
            </a:endParaRPr>
          </a:p>
          <a:p>
            <a:pPr marL="514350" indent="-514350">
              <a:spcBef>
                <a:spcPct val="20000"/>
              </a:spcBef>
            </a:pPr>
            <a:endParaRPr lang="en-US" sz="2400" dirty="0" smtClean="0">
              <a:solidFill>
                <a:schemeClr val="bg1"/>
              </a:solidFill>
              <a:latin typeface="Arial" pitchFamily="34" charset="0"/>
              <a:cs typeface="Arial" pitchFamily="34" charset="0"/>
            </a:endParaRPr>
          </a:p>
          <a:p>
            <a:pPr marL="514350" indent="-514350">
              <a:spcBef>
                <a:spcPct val="20000"/>
              </a:spcBef>
            </a:pPr>
            <a:endParaRPr lang="en-US" sz="2400" dirty="0" smtClean="0">
              <a:solidFill>
                <a:schemeClr val="bg1"/>
              </a:solidFill>
              <a:latin typeface="Arial" pitchFamily="34" charset="0"/>
              <a:cs typeface="Arial" pitchFamily="34" charset="0"/>
            </a:endParaRPr>
          </a:p>
          <a:p>
            <a:pPr marL="514350" indent="-514350">
              <a:spcBef>
                <a:spcPct val="20000"/>
              </a:spcBef>
            </a:pPr>
            <a:r>
              <a:rPr lang="en-US" sz="2400" dirty="0" smtClean="0">
                <a:solidFill>
                  <a:schemeClr val="bg1"/>
                </a:solidFill>
                <a:latin typeface="Arial" pitchFamily="34" charset="0"/>
                <a:cs typeface="Arial" pitchFamily="34" charset="0"/>
              </a:rPr>
              <a:t>Where: E665= extinction at 665 nm</a:t>
            </a:r>
          </a:p>
          <a:p>
            <a:pPr marL="1885950" lvl="3" indent="-514350">
              <a:spcBef>
                <a:spcPct val="20000"/>
              </a:spcBef>
            </a:pPr>
            <a:r>
              <a:rPr lang="en-US" sz="2400" dirty="0" smtClean="0">
                <a:solidFill>
                  <a:schemeClr val="bg1"/>
                </a:solidFill>
                <a:latin typeface="Arial" pitchFamily="34" charset="0"/>
                <a:cs typeface="Arial" pitchFamily="34" charset="0"/>
              </a:rPr>
              <a:t>E750= extinction at 750 nm</a:t>
            </a:r>
          </a:p>
          <a:p>
            <a:pPr marL="1885950" lvl="3" indent="-514350">
              <a:spcBef>
                <a:spcPct val="20000"/>
              </a:spcBef>
            </a:pPr>
            <a:r>
              <a:rPr lang="en-US" sz="2400" dirty="0" err="1" smtClean="0">
                <a:solidFill>
                  <a:schemeClr val="bg1"/>
                </a:solidFill>
                <a:latin typeface="Arial" pitchFamily="34" charset="0"/>
                <a:cs typeface="Arial" pitchFamily="34" charset="0"/>
              </a:rPr>
              <a:t>Ve</a:t>
            </a:r>
            <a:r>
              <a:rPr lang="en-US" sz="2400" dirty="0" smtClean="0">
                <a:solidFill>
                  <a:schemeClr val="bg1"/>
                </a:solidFill>
                <a:latin typeface="Arial" pitchFamily="34" charset="0"/>
                <a:cs typeface="Arial" pitchFamily="34" charset="0"/>
              </a:rPr>
              <a:t>= volume of extract (in ml)</a:t>
            </a:r>
          </a:p>
          <a:p>
            <a:pPr marL="1885950" lvl="3" indent="-514350">
              <a:spcBef>
                <a:spcPct val="20000"/>
              </a:spcBef>
            </a:pPr>
            <a:r>
              <a:rPr lang="en-US" sz="2400" dirty="0" smtClean="0">
                <a:solidFill>
                  <a:schemeClr val="bg1"/>
                </a:solidFill>
                <a:latin typeface="Arial" pitchFamily="34" charset="0"/>
                <a:cs typeface="Arial" pitchFamily="34" charset="0"/>
              </a:rPr>
              <a:t>Vs= volume of sample filtered (in liters)</a:t>
            </a:r>
          </a:p>
          <a:p>
            <a:pPr marL="1885950" lvl="3" indent="-514350">
              <a:spcBef>
                <a:spcPct val="20000"/>
              </a:spcBef>
            </a:pPr>
            <a:r>
              <a:rPr lang="en-US" sz="2400" dirty="0" smtClean="0">
                <a:solidFill>
                  <a:schemeClr val="bg1"/>
                </a:solidFill>
                <a:latin typeface="Arial" pitchFamily="34" charset="0"/>
                <a:cs typeface="Arial" pitchFamily="34" charset="0"/>
              </a:rPr>
              <a:t>Z= path length of the </a:t>
            </a:r>
            <a:r>
              <a:rPr lang="en-US" sz="2400" dirty="0" err="1" smtClean="0">
                <a:solidFill>
                  <a:schemeClr val="bg1"/>
                </a:solidFill>
                <a:latin typeface="Arial" pitchFamily="34" charset="0"/>
                <a:cs typeface="Arial" pitchFamily="34" charset="0"/>
              </a:rPr>
              <a:t>cuvette</a:t>
            </a:r>
            <a:r>
              <a:rPr lang="en-US" sz="2400" dirty="0" smtClean="0">
                <a:solidFill>
                  <a:schemeClr val="bg1"/>
                </a:solidFill>
                <a:latin typeface="Arial" pitchFamily="34" charset="0"/>
                <a:cs typeface="Arial" pitchFamily="34" charset="0"/>
              </a:rPr>
              <a:t> (in cm) </a:t>
            </a:r>
          </a:p>
          <a:p>
            <a:endParaRPr lang="en-GB" sz="2400" dirty="0">
              <a:solidFill>
                <a:schemeClr val="bg1"/>
              </a:solidFill>
              <a:latin typeface="Arial" pitchFamily="34" charset="0"/>
              <a:cs typeface="Arial" pitchFamily="34" charset="0"/>
            </a:endParaRPr>
          </a:p>
        </p:txBody>
      </p:sp>
      <p:pic>
        <p:nvPicPr>
          <p:cNvPr id="5" name="Picture 3"/>
          <p:cNvPicPr>
            <a:picLocks noChangeAspect="1" noChangeArrowheads="1"/>
          </p:cNvPicPr>
          <p:nvPr/>
        </p:nvPicPr>
        <p:blipFill>
          <a:blip r:embed="rId2"/>
          <a:srcRect l="19492" r="18645"/>
          <a:stretch>
            <a:fillRect/>
          </a:stretch>
        </p:blipFill>
        <p:spPr bwMode="auto">
          <a:xfrm>
            <a:off x="762000" y="2286000"/>
            <a:ext cx="6592888" cy="762000"/>
          </a:xfrm>
          <a:prstGeom prst="rect">
            <a:avLst/>
          </a:prstGeom>
          <a:noFill/>
          <a:ln w="9525">
            <a:noFill/>
            <a:miter lim="800000"/>
            <a:headEnd/>
            <a:tailEnd/>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828800"/>
            <a:ext cx="7711440" cy="205740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6.2. Sampling surface water and Measurement of Water Quality Indicators /Parameters</a:t>
            </a:r>
            <a:endParaRPr kumimoji="0" lang="en-GB" sz="40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solidFill>
                  <a:schemeClr val="bg1"/>
                </a:solidFill>
              </a:rPr>
              <a:t>The most accurate measurements are made </a:t>
            </a:r>
            <a:r>
              <a:rPr lang="en-US" sz="2800" b="1" dirty="0" smtClean="0">
                <a:solidFill>
                  <a:schemeClr val="bg1"/>
                </a:solidFill>
              </a:rPr>
              <a:t>on-site</a:t>
            </a:r>
            <a:r>
              <a:rPr lang="en-US" sz="2800" dirty="0" smtClean="0">
                <a:solidFill>
                  <a:schemeClr val="bg1"/>
                </a:solidFill>
              </a:rPr>
              <a:t>, because water exists in equilibrium with its surroundings.</a:t>
            </a:r>
          </a:p>
          <a:p>
            <a:pPr algn="ctr">
              <a:buNone/>
            </a:pPr>
            <a:r>
              <a:rPr lang="en-US" sz="2800" dirty="0" smtClean="0">
                <a:solidFill>
                  <a:schemeClr val="bg1"/>
                </a:solidFill>
              </a:rPr>
              <a:t> Quality of aquatic environment </a:t>
            </a:r>
          </a:p>
          <a:p>
            <a:pPr>
              <a:buNone/>
            </a:pPr>
            <a:endParaRPr lang="en-US" dirty="0">
              <a:solidFill>
                <a:schemeClr val="bg1"/>
              </a:solidFill>
              <a:latin typeface="Arial" pitchFamily="34" charset="0"/>
              <a:cs typeface="Arial" pitchFamily="34" charset="0"/>
            </a:endParaRPr>
          </a:p>
        </p:txBody>
      </p:sp>
      <p:sp>
        <p:nvSpPr>
          <p:cNvPr id="5" name="Title 1"/>
          <p:cNvSpPr>
            <a:spLocks noGrp="1"/>
          </p:cNvSpPr>
          <p:nvPr>
            <p:ph type="title"/>
          </p:nvPr>
        </p:nvSpPr>
        <p:spPr>
          <a:xfrm>
            <a:off x="685800" y="762000"/>
            <a:ext cx="7498080" cy="1066800"/>
          </a:xfrm>
        </p:spPr>
        <p:txBody>
          <a:bodyPr>
            <a:normAutofit/>
          </a:bodyPr>
          <a:lstStyle/>
          <a:p>
            <a:r>
              <a:rPr lang="en-GB" sz="3200" dirty="0" smtClean="0">
                <a:solidFill>
                  <a:schemeClr val="bg1"/>
                </a:solidFill>
              </a:rPr>
              <a:t>Sampling </a:t>
            </a:r>
            <a:r>
              <a:rPr lang="en-GB" sz="3200" dirty="0" smtClean="0">
                <a:solidFill>
                  <a:schemeClr val="bg1"/>
                </a:solidFill>
                <a:latin typeface="Arial" pitchFamily="34" charset="0"/>
                <a:cs typeface="Arial" pitchFamily="34" charset="0"/>
              </a:rPr>
              <a:t>water</a:t>
            </a:r>
            <a:endParaRPr lang="en-GB" sz="3200" dirty="0">
              <a:solidFill>
                <a:schemeClr val="bg1"/>
              </a:solidFill>
              <a:latin typeface="Arial" pitchFamily="34" charset="0"/>
              <a:cs typeface="Arial" pitchFamily="34" charset="0"/>
            </a:endParaRPr>
          </a:p>
        </p:txBody>
      </p:sp>
      <p:cxnSp>
        <p:nvCxnSpPr>
          <p:cNvPr id="10" name="Straight Arrow Connector 9"/>
          <p:cNvCxnSpPr/>
          <p:nvPr/>
        </p:nvCxnSpPr>
        <p:spPr>
          <a:xfrm rot="16200000" flipH="1">
            <a:off x="4572000" y="4038600"/>
            <a:ext cx="11430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3048000" y="3962400"/>
            <a:ext cx="12954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133600" y="5334000"/>
            <a:ext cx="2133600" cy="646331"/>
          </a:xfrm>
          <a:prstGeom prst="rect">
            <a:avLst/>
          </a:prstGeom>
        </p:spPr>
        <p:txBody>
          <a:bodyPr wrap="square">
            <a:spAutoFit/>
          </a:bodyPr>
          <a:lstStyle/>
          <a:p>
            <a:pPr>
              <a:buNone/>
            </a:pPr>
            <a:r>
              <a:rPr lang="en-US" dirty="0" smtClean="0">
                <a:solidFill>
                  <a:schemeClr val="bg1"/>
                </a:solidFill>
                <a:latin typeface="Arial" pitchFamily="34" charset="0"/>
                <a:cs typeface="Arial" pitchFamily="34" charset="0"/>
              </a:rPr>
              <a:t> Quantitative (</a:t>
            </a:r>
            <a:r>
              <a:rPr lang="en-US" dirty="0" err="1" smtClean="0">
                <a:solidFill>
                  <a:schemeClr val="bg1"/>
                </a:solidFill>
                <a:latin typeface="Arial" pitchFamily="34" charset="0"/>
                <a:cs typeface="Arial" pitchFamily="34" charset="0"/>
              </a:rPr>
              <a:t>Physico</a:t>
            </a:r>
            <a:r>
              <a:rPr lang="en-US" dirty="0" smtClean="0">
                <a:solidFill>
                  <a:schemeClr val="bg1"/>
                </a:solidFill>
                <a:latin typeface="Arial" pitchFamily="34" charset="0"/>
                <a:cs typeface="Arial" pitchFamily="34" charset="0"/>
              </a:rPr>
              <a:t>-chemical)    </a:t>
            </a:r>
            <a:endParaRPr lang="en-US" dirty="0">
              <a:solidFill>
                <a:schemeClr val="bg1"/>
              </a:solidFill>
              <a:latin typeface="Arial" pitchFamily="34" charset="0"/>
              <a:cs typeface="Arial" pitchFamily="34" charset="0"/>
            </a:endParaRPr>
          </a:p>
        </p:txBody>
      </p:sp>
      <p:sp>
        <p:nvSpPr>
          <p:cNvPr id="14" name="Rectangle 13"/>
          <p:cNvSpPr/>
          <p:nvPr/>
        </p:nvSpPr>
        <p:spPr>
          <a:xfrm>
            <a:off x="4800600" y="5334001"/>
            <a:ext cx="2971800" cy="646331"/>
          </a:xfrm>
          <a:prstGeom prst="rect">
            <a:avLst/>
          </a:prstGeom>
        </p:spPr>
        <p:txBody>
          <a:bodyPr wrap="square">
            <a:spAutoFit/>
          </a:bodyPr>
          <a:lstStyle/>
          <a:p>
            <a:pPr>
              <a:buNone/>
            </a:pPr>
            <a:r>
              <a:rPr lang="en-US" dirty="0" smtClean="0">
                <a:solidFill>
                  <a:schemeClr val="bg1"/>
                </a:solidFill>
                <a:latin typeface="Arial" pitchFamily="34" charset="0"/>
                <a:cs typeface="Arial" pitchFamily="34" charset="0"/>
              </a:rPr>
              <a:t>           Qualitative    (</a:t>
            </a:r>
            <a:r>
              <a:rPr lang="en-US" dirty="0" err="1" smtClean="0">
                <a:solidFill>
                  <a:schemeClr val="bg1"/>
                </a:solidFill>
                <a:latin typeface="Arial" pitchFamily="34" charset="0"/>
                <a:cs typeface="Arial" pitchFamily="34" charset="0"/>
              </a:rPr>
              <a:t>Speciesnventories</a:t>
            </a:r>
            <a:r>
              <a:rPr lang="en-US" dirty="0" smtClean="0">
                <a:solidFill>
                  <a:schemeClr val="bg1"/>
                </a:solidFill>
                <a:latin typeface="Arial" pitchFamily="34" charset="0"/>
                <a:cs typeface="Arial" pitchFamily="34" charset="0"/>
              </a:rPr>
              <a:t>,  odor)</a:t>
            </a:r>
            <a:endParaRPr lang="en-US" dirty="0">
              <a:solidFill>
                <a:schemeClr val="bg1"/>
              </a:solidFill>
              <a:latin typeface="Arial" pitchFamily="34" charset="0"/>
              <a:cs typeface="Arial" pitchFamily="34"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0" y="0"/>
            <a:ext cx="4267200" cy="37338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4267200" y="0"/>
            <a:ext cx="4632325" cy="3657600"/>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0" y="3657600"/>
            <a:ext cx="4267200" cy="3200400"/>
          </a:xfrm>
          <a:prstGeom prst="rect">
            <a:avLst/>
          </a:prstGeom>
          <a:noFill/>
          <a:ln w="9525">
            <a:noFill/>
            <a:miter lim="800000"/>
            <a:headEnd/>
            <a:tailEnd/>
          </a:ln>
          <a:effectLst/>
        </p:spPr>
      </p:pic>
      <p:pic>
        <p:nvPicPr>
          <p:cNvPr id="6149" name="Picture 5"/>
          <p:cNvPicPr>
            <a:picLocks noChangeAspect="1" noChangeArrowheads="1"/>
          </p:cNvPicPr>
          <p:nvPr/>
        </p:nvPicPr>
        <p:blipFill>
          <a:blip r:embed="rId5"/>
          <a:srcRect/>
          <a:stretch>
            <a:fillRect/>
          </a:stretch>
        </p:blipFill>
        <p:spPr bwMode="auto">
          <a:xfrm>
            <a:off x="4267200" y="3581400"/>
            <a:ext cx="4648200" cy="3276600"/>
          </a:xfrm>
          <a:prstGeom prst="rect">
            <a:avLst/>
          </a:prstGeom>
          <a:noFill/>
          <a:ln w="9525">
            <a:noFill/>
            <a:miter lim="800000"/>
            <a:headEnd/>
            <a:tailEnd/>
          </a:ln>
          <a:effec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rmAutofit/>
          </a:bodyPr>
          <a:lstStyle/>
          <a:p>
            <a:r>
              <a:rPr lang="en-US" sz="2400" dirty="0" smtClean="0">
                <a:solidFill>
                  <a:schemeClr val="bg1"/>
                </a:solidFill>
                <a:latin typeface="Arial" pitchFamily="34" charset="0"/>
                <a:cs typeface="Arial" pitchFamily="34" charset="0"/>
              </a:rPr>
              <a:t>Pollution index (i.e. </a:t>
            </a:r>
            <a:r>
              <a:rPr lang="en-US" sz="2400" b="1" dirty="0" smtClean="0">
                <a:solidFill>
                  <a:schemeClr val="bg1"/>
                </a:solidFill>
                <a:latin typeface="Arial" pitchFamily="34" charset="0"/>
                <a:cs typeface="Arial" pitchFamily="34" charset="0"/>
              </a:rPr>
              <a:t>Biotic Index</a:t>
            </a:r>
            <a:r>
              <a:rPr lang="en-US" sz="2400" dirty="0" smtClean="0">
                <a:solidFill>
                  <a:schemeClr val="bg1"/>
                </a:solidFill>
                <a:latin typeface="Arial" pitchFamily="34" charset="0"/>
                <a:cs typeface="Arial" pitchFamily="34" charset="0"/>
              </a:rPr>
              <a:t> or "Family Biotic Index") is a scale for showing the quality of an </a:t>
            </a:r>
            <a:r>
              <a:rPr lang="en-US" sz="2400" dirty="0" smtClean="0">
                <a:solidFill>
                  <a:schemeClr val="bg1"/>
                </a:solidFill>
                <a:latin typeface="Arial" pitchFamily="34" charset="0"/>
                <a:cs typeface="Arial" pitchFamily="34" charset="0"/>
                <a:hlinkClick r:id="rId2" tooltip="Natural environment"/>
              </a:rPr>
              <a:t>environment</a:t>
            </a:r>
            <a:r>
              <a:rPr lang="en-US" sz="2400" dirty="0" smtClean="0">
                <a:solidFill>
                  <a:schemeClr val="bg1"/>
                </a:solidFill>
                <a:latin typeface="Arial" pitchFamily="34" charset="0"/>
                <a:cs typeface="Arial" pitchFamily="34" charset="0"/>
              </a:rPr>
              <a:t> by indicating the types of </a:t>
            </a:r>
            <a:r>
              <a:rPr lang="en-US" sz="2400" u="sng" dirty="0" smtClean="0">
                <a:solidFill>
                  <a:schemeClr val="bg1"/>
                </a:solidFill>
                <a:latin typeface="Arial" pitchFamily="34" charset="0"/>
                <a:cs typeface="Arial" pitchFamily="34" charset="0"/>
                <a:hlinkClick r:id="rId3" tooltip="Organism"/>
              </a:rPr>
              <a:t>organisms</a:t>
            </a:r>
            <a:r>
              <a:rPr lang="en-US" sz="2400" dirty="0" smtClean="0">
                <a:solidFill>
                  <a:schemeClr val="bg1"/>
                </a:solidFill>
                <a:latin typeface="Arial" pitchFamily="34" charset="0"/>
                <a:cs typeface="Arial" pitchFamily="34" charset="0"/>
              </a:rPr>
              <a:t> present in it. </a:t>
            </a:r>
          </a:p>
          <a:p>
            <a:endParaRPr lang="en-US"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It is measured from 1 to 10 and corresponds to the four basic water quality (Excellent, Good, Fair or Poor).</a:t>
            </a:r>
          </a:p>
          <a:p>
            <a:r>
              <a:rPr lang="en-US" sz="2400" dirty="0" smtClean="0">
                <a:solidFill>
                  <a:schemeClr val="bg1"/>
                </a:solidFill>
                <a:latin typeface="Arial" pitchFamily="34" charset="0"/>
                <a:cs typeface="Arial" pitchFamily="34" charset="0"/>
              </a:rPr>
              <a:t>Biotic Index </a:t>
            </a:r>
            <a:r>
              <a:rPr lang="en-GB" sz="2400" dirty="0" smtClean="0">
                <a:solidFill>
                  <a:schemeClr val="bg1"/>
                </a:solidFill>
                <a:latin typeface="Arial" pitchFamily="34" charset="0"/>
                <a:cs typeface="Arial" pitchFamily="34" charset="0"/>
              </a:rPr>
              <a:t>is based on categorizing macroinvertebrates into categories depending on their response to organic pollution. </a:t>
            </a:r>
          </a:p>
          <a:p>
            <a:r>
              <a:rPr lang="en-GB" sz="2400" dirty="0" smtClean="0">
                <a:solidFill>
                  <a:schemeClr val="bg1"/>
                </a:solidFill>
                <a:latin typeface="Arial" pitchFamily="34" charset="0"/>
                <a:cs typeface="Arial" pitchFamily="34" charset="0"/>
              </a:rPr>
              <a:t>E.g. </a:t>
            </a:r>
            <a:r>
              <a:rPr lang="en-GB" sz="2400" b="1" dirty="0" err="1" smtClean="0">
                <a:solidFill>
                  <a:schemeClr val="bg1"/>
                </a:solidFill>
                <a:latin typeface="Arial" pitchFamily="34" charset="0"/>
                <a:cs typeface="Arial" pitchFamily="34" charset="0"/>
              </a:rPr>
              <a:t>Hilsenhoff</a:t>
            </a:r>
            <a:r>
              <a:rPr lang="en-GB" sz="2400" b="1" dirty="0" smtClean="0">
                <a:solidFill>
                  <a:schemeClr val="bg1"/>
                </a:solidFill>
                <a:latin typeface="Arial" pitchFamily="34" charset="0"/>
                <a:cs typeface="Arial" pitchFamily="34" charset="0"/>
              </a:rPr>
              <a:t> Biotic Index</a:t>
            </a:r>
          </a:p>
          <a:p>
            <a:endParaRPr lang="en-GB" sz="2400" dirty="0">
              <a:solidFill>
                <a:schemeClr val="bg1"/>
              </a:solidFill>
              <a:latin typeface="Arial" pitchFamily="34" charset="0"/>
              <a:cs typeface="Arial" pitchFamily="34" charset="0"/>
            </a:endParaRPr>
          </a:p>
        </p:txBody>
      </p:sp>
      <p:sp>
        <p:nvSpPr>
          <p:cNvPr id="5" name="Title 1"/>
          <p:cNvSpPr>
            <a:spLocks noGrp="1"/>
          </p:cNvSpPr>
          <p:nvPr>
            <p:ph type="title"/>
          </p:nvPr>
        </p:nvSpPr>
        <p:spPr>
          <a:xfrm>
            <a:off x="838200" y="762000"/>
            <a:ext cx="7498080" cy="914400"/>
          </a:xfrm>
        </p:spPr>
        <p:txBody>
          <a:bodyPr>
            <a:normAutofit/>
          </a:bodyPr>
          <a:lstStyle/>
          <a:p>
            <a:r>
              <a:rPr lang="en-US" b="1" dirty="0" smtClean="0">
                <a:solidFill>
                  <a:schemeClr val="bg1"/>
                </a:solidFill>
                <a:latin typeface="Arial" pitchFamily="34" charset="0"/>
                <a:cs typeface="Arial" pitchFamily="34" charset="0"/>
              </a:rPr>
              <a:t>Biological data Analysis</a:t>
            </a:r>
            <a:endParaRPr lang="en-GB" dirty="0">
              <a:solidFill>
                <a:schemeClr val="bg1"/>
              </a:solidFill>
              <a:latin typeface="Arial" pitchFamily="34" charset="0"/>
              <a:cs typeface="Arial" pitchFamily="34"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457200" y="518886"/>
            <a:ext cx="8089392" cy="4815114"/>
          </a:xfrm>
          <a:prstGeom prst="rect">
            <a:avLst/>
          </a:prstGeom>
          <a:noFill/>
          <a:ln w="9525">
            <a:noFill/>
            <a:miter lim="800000"/>
            <a:headEnd/>
            <a:tailEnd/>
          </a:ln>
          <a:effectLst/>
        </p:spPr>
      </p:pic>
      <p:sp>
        <p:nvSpPr>
          <p:cNvPr id="5" name="Rectangle 4"/>
          <p:cNvSpPr/>
          <p:nvPr/>
        </p:nvSpPr>
        <p:spPr>
          <a:xfrm>
            <a:off x="2743200" y="5791200"/>
            <a:ext cx="3111749" cy="461665"/>
          </a:xfrm>
          <a:prstGeom prst="rect">
            <a:avLst/>
          </a:prstGeom>
        </p:spPr>
        <p:txBody>
          <a:bodyPr wrap="square">
            <a:spAutoFit/>
          </a:bodyPr>
          <a:lstStyle/>
          <a:p>
            <a:pPr lvl="0" algn="just" fontAlgn="base">
              <a:spcBef>
                <a:spcPct val="0"/>
              </a:spcBef>
              <a:spcAft>
                <a:spcPct val="0"/>
              </a:spcAft>
            </a:pPr>
            <a:r>
              <a:rPr kumimoji="0" lang="en-GB"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HBI = 43 ÷ 15 = 2.87</a:t>
            </a:r>
            <a:endParaRPr kumimoji="0" lang="en-GB" sz="2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914400" y="1600626"/>
            <a:ext cx="7239000" cy="5257374"/>
          </a:xfrm>
          <a:prstGeom prst="rect">
            <a:avLst/>
          </a:prstGeom>
          <a:noFill/>
          <a:ln w="9525">
            <a:noFill/>
            <a:miter lim="800000"/>
            <a:headEnd/>
            <a:tailEnd/>
          </a:ln>
          <a:effectLst/>
        </p:spPr>
      </p:pic>
      <p:sp>
        <p:nvSpPr>
          <p:cNvPr id="5" name="Title 1"/>
          <p:cNvSpPr>
            <a:spLocks noGrp="1"/>
          </p:cNvSpPr>
          <p:nvPr>
            <p:ph type="title"/>
          </p:nvPr>
        </p:nvSpPr>
        <p:spPr>
          <a:xfrm>
            <a:off x="838200" y="0"/>
            <a:ext cx="7498080" cy="1524000"/>
          </a:xfrm>
        </p:spPr>
        <p:txBody>
          <a:bodyPr>
            <a:normAutofit/>
          </a:bodyPr>
          <a:lstStyle/>
          <a:p>
            <a:r>
              <a:rPr lang="en-GB" sz="2400" dirty="0" smtClean="0">
                <a:solidFill>
                  <a:schemeClr val="bg1"/>
                </a:solidFill>
                <a:latin typeface="Arial" pitchFamily="34" charset="0"/>
                <a:cs typeface="Arial" pitchFamily="34" charset="0"/>
              </a:rPr>
              <a:t>Assignment 1.  </a:t>
            </a:r>
            <a:r>
              <a:rPr lang="en-GB" sz="2400" dirty="0" err="1" smtClean="0">
                <a:solidFill>
                  <a:schemeClr val="bg1"/>
                </a:solidFill>
                <a:latin typeface="Arial" pitchFamily="34" charset="0"/>
                <a:cs typeface="Arial" pitchFamily="34" charset="0"/>
              </a:rPr>
              <a:t>Caculate</a:t>
            </a:r>
            <a:r>
              <a:rPr lang="en-GB" sz="2400" dirty="0" smtClean="0">
                <a:solidFill>
                  <a:schemeClr val="bg1"/>
                </a:solidFill>
                <a:latin typeface="Arial" pitchFamily="34" charset="0"/>
                <a:cs typeface="Arial" pitchFamily="34" charset="0"/>
              </a:rPr>
              <a:t> the </a:t>
            </a:r>
            <a:r>
              <a:rPr lang="en-GB" sz="2400" dirty="0" err="1" smtClean="0">
                <a:solidFill>
                  <a:schemeClr val="bg1"/>
                </a:solidFill>
                <a:latin typeface="Arial" pitchFamily="34" charset="0"/>
                <a:cs typeface="Arial" pitchFamily="34" charset="0"/>
              </a:rPr>
              <a:t>Hilsenhoff</a:t>
            </a:r>
            <a:r>
              <a:rPr lang="en-GB" sz="2400" dirty="0" smtClean="0">
                <a:solidFill>
                  <a:schemeClr val="bg1"/>
                </a:solidFill>
                <a:latin typeface="Arial" pitchFamily="34" charset="0"/>
                <a:cs typeface="Arial" pitchFamily="34" charset="0"/>
              </a:rPr>
              <a:t> biotic index</a:t>
            </a:r>
            <a:endParaRPr lang="en-GB" sz="2400" dirty="0">
              <a:solidFill>
                <a:schemeClr val="bg1"/>
              </a:solidFill>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4" descr="hydro_cycle1"/>
          <p:cNvPicPr>
            <a:picLocks noChangeAspect="1" noChangeArrowheads="1"/>
          </p:cNvPicPr>
          <p:nvPr/>
        </p:nvPicPr>
        <p:blipFill>
          <a:blip r:embed="rId2" cstate="print"/>
          <a:srcRect b="16830"/>
          <a:stretch>
            <a:fillRect/>
          </a:stretch>
        </p:blipFill>
        <p:spPr>
          <a:xfrm>
            <a:off x="381000" y="152400"/>
            <a:ext cx="8534400" cy="6629400"/>
          </a:xfrm>
          <a:prstGeom prst="rect">
            <a:avLst/>
          </a:prstGeom>
          <a:noFill/>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304800"/>
            <a:ext cx="8229600" cy="4267200"/>
          </a:xfrm>
        </p:spPr>
        <p:txBody>
          <a:bodyPr>
            <a:noAutofit/>
          </a:bodyPr>
          <a:lstStyle/>
          <a:p>
            <a:r>
              <a:rPr lang="en-GB" sz="2400" dirty="0" smtClean="0">
                <a:solidFill>
                  <a:schemeClr val="bg1"/>
                </a:solidFill>
                <a:latin typeface="Arial" pitchFamily="34" charset="0"/>
                <a:cs typeface="Arial" pitchFamily="34" charset="0"/>
              </a:rPr>
              <a:t>Their main advantage is in summarizing large amount of data which can be easily used by wide variety of people</a:t>
            </a:r>
          </a:p>
          <a:p>
            <a:endParaRPr lang="en-GB"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is a quantitative measure that reflects how many different (</a:t>
            </a:r>
            <a:r>
              <a:rPr lang="en-US" sz="2400" u="sng" dirty="0" smtClean="0">
                <a:solidFill>
                  <a:schemeClr val="bg1"/>
                </a:solidFill>
                <a:latin typeface="Arial" pitchFamily="34" charset="0"/>
                <a:cs typeface="Arial" pitchFamily="34" charset="0"/>
                <a:hlinkClick r:id="rId2" tooltip="Species"/>
              </a:rPr>
              <a:t>species</a:t>
            </a:r>
            <a:r>
              <a:rPr lang="en-US" sz="2400" dirty="0" smtClean="0">
                <a:solidFill>
                  <a:schemeClr val="bg1"/>
                </a:solidFill>
                <a:latin typeface="Arial" pitchFamily="34" charset="0"/>
                <a:cs typeface="Arial" pitchFamily="34" charset="0"/>
              </a:rPr>
              <a:t>) there are in a dataset, and how evenly they are distributed among those types. </a:t>
            </a:r>
          </a:p>
          <a:p>
            <a:endParaRPr lang="en-GB"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The value of a diversity index increases both when the number of types increases and when </a:t>
            </a:r>
            <a:r>
              <a:rPr lang="en-US" sz="2400" u="sng" dirty="0" smtClean="0">
                <a:solidFill>
                  <a:schemeClr val="bg1"/>
                </a:solidFill>
                <a:latin typeface="Arial" pitchFamily="34" charset="0"/>
                <a:cs typeface="Arial" pitchFamily="34" charset="0"/>
                <a:hlinkClick r:id="rId3" tooltip="Species evenness"/>
              </a:rPr>
              <a:t>evenness</a:t>
            </a:r>
            <a:r>
              <a:rPr lang="en-US" sz="2400" dirty="0" smtClean="0">
                <a:solidFill>
                  <a:schemeClr val="bg1"/>
                </a:solidFill>
                <a:latin typeface="Arial" pitchFamily="34" charset="0"/>
                <a:cs typeface="Arial" pitchFamily="34" charset="0"/>
              </a:rPr>
              <a:t> increases</a:t>
            </a:r>
          </a:p>
          <a:p>
            <a:r>
              <a:rPr lang="en-US" sz="2400" b="1" dirty="0" smtClean="0">
                <a:solidFill>
                  <a:schemeClr val="bg1"/>
                </a:solidFill>
                <a:latin typeface="Arial" pitchFamily="34" charset="0"/>
                <a:cs typeface="Arial" pitchFamily="34" charset="0"/>
              </a:rPr>
              <a:t>E.g. </a:t>
            </a:r>
            <a:r>
              <a:rPr lang="en-US" sz="2400" b="1" dirty="0" err="1" smtClean="0">
                <a:solidFill>
                  <a:schemeClr val="bg1"/>
                </a:solidFill>
                <a:latin typeface="Arial" pitchFamily="34" charset="0"/>
                <a:cs typeface="Arial" pitchFamily="34" charset="0"/>
              </a:rPr>
              <a:t>Shanon</a:t>
            </a:r>
            <a:r>
              <a:rPr lang="en-US" sz="2400" b="1" dirty="0" smtClean="0">
                <a:solidFill>
                  <a:schemeClr val="bg1"/>
                </a:solidFill>
                <a:latin typeface="Arial" pitchFamily="34" charset="0"/>
                <a:cs typeface="Arial" pitchFamily="34" charset="0"/>
              </a:rPr>
              <a:t> and Weiner Index</a:t>
            </a:r>
            <a:endParaRPr lang="en-GB" sz="2400" dirty="0" smtClean="0">
              <a:solidFill>
                <a:schemeClr val="bg1"/>
              </a:solidFill>
              <a:latin typeface="Arial" pitchFamily="34" charset="0"/>
              <a:cs typeface="Arial" pitchFamily="34" charset="0"/>
            </a:endParaRPr>
          </a:p>
          <a:p>
            <a:pPr>
              <a:buNone/>
            </a:pPr>
            <a:endParaRPr lang="en-US" sz="2400" b="1" dirty="0" smtClean="0">
              <a:solidFill>
                <a:schemeClr val="bg1"/>
              </a:solidFill>
              <a:latin typeface="Arial" pitchFamily="34" charset="0"/>
              <a:cs typeface="Arial" pitchFamily="34" charset="0"/>
            </a:endParaRPr>
          </a:p>
          <a:p>
            <a:pPr>
              <a:buNone/>
            </a:pPr>
            <a:endParaRPr lang="en-US" sz="2400" b="1" dirty="0" smtClean="0">
              <a:solidFill>
                <a:schemeClr val="bg1"/>
              </a:solidFill>
              <a:latin typeface="Arial" pitchFamily="34" charset="0"/>
              <a:cs typeface="Arial" pitchFamily="34" charset="0"/>
            </a:endParaRPr>
          </a:p>
          <a:p>
            <a:pPr>
              <a:buNone/>
            </a:pPr>
            <a:endParaRPr lang="en-US" sz="2400" b="1" dirty="0" smtClean="0">
              <a:solidFill>
                <a:schemeClr val="bg1"/>
              </a:solidFill>
              <a:latin typeface="Arial" pitchFamily="34" charset="0"/>
              <a:cs typeface="Arial" pitchFamily="34" charset="0"/>
            </a:endParaRPr>
          </a:p>
          <a:p>
            <a:pPr>
              <a:buNone/>
            </a:pPr>
            <a:r>
              <a:rPr lang="en-US" sz="2400" b="1" dirty="0" smtClean="0">
                <a:solidFill>
                  <a:schemeClr val="bg1"/>
                </a:solidFill>
                <a:latin typeface="Arial" pitchFamily="34" charset="0"/>
                <a:cs typeface="Arial" pitchFamily="34" charset="0"/>
              </a:rPr>
              <a:t>H’ = -SUM[(pi) * </a:t>
            </a:r>
            <a:r>
              <a:rPr lang="en-US" sz="2400" b="1" dirty="0" err="1" smtClean="0">
                <a:solidFill>
                  <a:schemeClr val="bg1"/>
                </a:solidFill>
                <a:latin typeface="Arial" pitchFamily="34" charset="0"/>
                <a:cs typeface="Arial" pitchFamily="34" charset="0"/>
              </a:rPr>
              <a:t>ln</a:t>
            </a:r>
            <a:r>
              <a:rPr lang="en-US" sz="2400" b="1" dirty="0" smtClean="0">
                <a:solidFill>
                  <a:schemeClr val="bg1"/>
                </a:solidFill>
                <a:latin typeface="Arial" pitchFamily="34" charset="0"/>
                <a:cs typeface="Arial" pitchFamily="34" charset="0"/>
              </a:rPr>
              <a:t>(pi)]</a:t>
            </a:r>
            <a:endParaRPr lang="en-GB" sz="2400" dirty="0" smtClean="0">
              <a:solidFill>
                <a:schemeClr val="bg1"/>
              </a:solidFill>
              <a:latin typeface="Arial" pitchFamily="34" charset="0"/>
              <a:cs typeface="Arial" pitchFamily="34" charset="0"/>
            </a:endParaRPr>
          </a:p>
          <a:p>
            <a:endParaRPr lang="en-GB" sz="2400" dirty="0">
              <a:solidFill>
                <a:schemeClr val="bg1"/>
              </a:solidFill>
              <a:latin typeface="Arial" pitchFamily="34" charset="0"/>
              <a:cs typeface="Arial" pitchFamily="34" charset="0"/>
            </a:endParaRPr>
          </a:p>
        </p:txBody>
      </p:sp>
      <p:pic>
        <p:nvPicPr>
          <p:cNvPr id="5" name="Picture 4" descr=" H' = -\sum_{i=1}^R p_i \ln p_i "/>
          <p:cNvPicPr/>
          <p:nvPr/>
        </p:nvPicPr>
        <p:blipFill>
          <a:blip r:embed="rId4"/>
          <a:srcRect/>
          <a:stretch>
            <a:fillRect/>
          </a:stretch>
        </p:blipFill>
        <p:spPr bwMode="auto">
          <a:xfrm>
            <a:off x="685800" y="4648200"/>
            <a:ext cx="3124200" cy="989016"/>
          </a:xfrm>
          <a:prstGeom prst="rect">
            <a:avLst/>
          </a:prstGeom>
          <a:noFill/>
          <a:ln w="9525">
            <a:noFill/>
            <a:miter lim="800000"/>
            <a:headEnd/>
            <a:tailEnd/>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457200" y="0"/>
            <a:ext cx="8229600" cy="6858000"/>
          </a:xfrm>
          <a:prstGeom prst="rect">
            <a:avLst/>
          </a:prstGeom>
          <a:noFill/>
          <a:ln w="9525">
            <a:noFill/>
            <a:miter lim="800000"/>
            <a:headEnd/>
            <a:tailEnd/>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lstStyle/>
          <a:p>
            <a:pPr>
              <a:buNone/>
            </a:pPr>
            <a:r>
              <a:rPr lang="en-US" b="1" dirty="0" smtClean="0">
                <a:solidFill>
                  <a:schemeClr val="bg1"/>
                </a:solidFill>
              </a:rPr>
              <a:t> Assume a lake has five types of fish species with abundance of 60, 10, 25, 1 and 4. Calculate the fish diversity using Shannon and Weiner diversity index.</a:t>
            </a:r>
            <a:endParaRPr lang="en-GB" dirty="0">
              <a:solidFill>
                <a:schemeClr val="bg1"/>
              </a:solidFill>
            </a:endParaRPr>
          </a:p>
        </p:txBody>
      </p:sp>
      <p:sp>
        <p:nvSpPr>
          <p:cNvPr id="5" name="Title 1"/>
          <p:cNvSpPr>
            <a:spLocks noGrp="1"/>
          </p:cNvSpPr>
          <p:nvPr>
            <p:ph type="title"/>
          </p:nvPr>
        </p:nvSpPr>
        <p:spPr/>
        <p:txBody>
          <a:bodyPr/>
          <a:lstStyle/>
          <a:p>
            <a:r>
              <a:rPr lang="en-GB" dirty="0" smtClean="0">
                <a:solidFill>
                  <a:schemeClr val="bg1"/>
                </a:solidFill>
              </a:rPr>
              <a:t>Assignment 2</a:t>
            </a:r>
            <a:endParaRPr lang="en-GB" dirty="0">
              <a:solidFill>
                <a:schemeClr val="bg1"/>
              </a:solidFil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0" y="1752600"/>
            <a:ext cx="9012350" cy="3341670"/>
          </a:xfrm>
          <a:prstGeom prst="rect">
            <a:avLst/>
          </a:prstGeom>
          <a:noFill/>
          <a:ln w="9525">
            <a:noFill/>
            <a:miter lim="800000"/>
            <a:headEnd/>
            <a:tailEnd/>
          </a:ln>
          <a:effectLst/>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09600"/>
            <a:ext cx="8229600" cy="1143000"/>
          </a:xfrm>
        </p:spPr>
        <p:txBody>
          <a:bodyPr>
            <a:normAutofit fontScale="90000"/>
          </a:bodyPr>
          <a:lstStyle/>
          <a:p>
            <a:r>
              <a:rPr lang="en-US" sz="3100" b="1" dirty="0" smtClean="0">
                <a:solidFill>
                  <a:schemeClr val="bg1"/>
                </a:solidFill>
                <a:latin typeface="Arial" pitchFamily="34" charset="0"/>
                <a:cs typeface="Arial" pitchFamily="34" charset="0"/>
              </a:rPr>
              <a:t>UNIT 7. Aquatic ecosystem and their catchment</a:t>
            </a:r>
            <a:r>
              <a:rPr lang="en-GB" dirty="0" smtClean="0">
                <a:solidFill>
                  <a:schemeClr val="bg1"/>
                </a:solidFill>
                <a:latin typeface="Arial" pitchFamily="34" charset="0"/>
                <a:cs typeface="Arial" pitchFamily="34" charset="0"/>
              </a:rPr>
              <a:t/>
            </a:r>
            <a:br>
              <a:rPr lang="en-GB" dirty="0" smtClean="0">
                <a:solidFill>
                  <a:schemeClr val="bg1"/>
                </a:solidFill>
                <a:latin typeface="Arial" pitchFamily="34" charset="0"/>
                <a:cs typeface="Arial" pitchFamily="34" charset="0"/>
              </a:rPr>
            </a:br>
            <a:endParaRPr lang="en-GB" dirty="0">
              <a:solidFill>
                <a:schemeClr val="bg1"/>
              </a:solidFill>
              <a:latin typeface="Arial" pitchFamily="34" charset="0"/>
              <a:cs typeface="Arial" pitchFamily="34" charset="0"/>
            </a:endParaRPr>
          </a:p>
        </p:txBody>
      </p:sp>
      <p:sp>
        <p:nvSpPr>
          <p:cNvPr id="5" name="Content Placeholder 2"/>
          <p:cNvSpPr>
            <a:spLocks noGrp="1"/>
          </p:cNvSpPr>
          <p:nvPr>
            <p:ph idx="1"/>
          </p:nvPr>
        </p:nvSpPr>
        <p:spPr>
          <a:xfrm>
            <a:off x="457200" y="1828800"/>
            <a:ext cx="8229600" cy="4389120"/>
          </a:xfrm>
        </p:spPr>
        <p:txBody>
          <a:bodyPr>
            <a:normAutofit fontScale="92500"/>
          </a:bodyPr>
          <a:lstStyle/>
          <a:p>
            <a:r>
              <a:rPr lang="en-US" sz="2400" dirty="0" smtClean="0">
                <a:solidFill>
                  <a:schemeClr val="bg1"/>
                </a:solidFill>
              </a:rPr>
              <a:t>Catchment area or drainage basin </a:t>
            </a:r>
            <a:r>
              <a:rPr lang="en-US" sz="2400" dirty="0" smtClean="0">
                <a:solidFill>
                  <a:schemeClr val="bg1"/>
                </a:solidFill>
                <a:hlinkClick r:id="" action="ppaction://noaction"/>
              </a:rPr>
              <a:t>watershed</a:t>
            </a:r>
            <a:r>
              <a:rPr lang="en-US" sz="2400" dirty="0" smtClean="0">
                <a:solidFill>
                  <a:schemeClr val="bg1"/>
                </a:solidFill>
              </a:rPr>
              <a:t> is an area drained by a stream or other body of water. </a:t>
            </a:r>
          </a:p>
          <a:p>
            <a:r>
              <a:rPr lang="en-US" sz="2400" dirty="0" smtClean="0">
                <a:solidFill>
                  <a:schemeClr val="bg1"/>
                </a:solidFill>
              </a:rPr>
              <a:t>The amount of water reaching the river, reservoir, or lake from its  </a:t>
            </a:r>
            <a:r>
              <a:rPr lang="en-US" sz="2400" dirty="0" smtClean="0">
                <a:solidFill>
                  <a:schemeClr val="bg1"/>
                </a:solidFill>
                <a:hlinkClick r:id="" action="ppaction://noaction"/>
              </a:rPr>
              <a:t>catchment</a:t>
            </a:r>
            <a:r>
              <a:rPr lang="en-US" sz="2400" dirty="0" smtClean="0">
                <a:solidFill>
                  <a:schemeClr val="bg1"/>
                </a:solidFill>
              </a:rPr>
              <a:t> area depends on </a:t>
            </a:r>
          </a:p>
          <a:p>
            <a:r>
              <a:rPr lang="en-US" sz="2400" dirty="0" err="1" smtClean="0">
                <a:solidFill>
                  <a:schemeClr val="bg1"/>
                </a:solidFill>
              </a:rPr>
              <a:t>i</a:t>
            </a:r>
            <a:r>
              <a:rPr lang="en-US" sz="2400" dirty="0" smtClean="0">
                <a:solidFill>
                  <a:schemeClr val="bg1"/>
                </a:solidFill>
              </a:rPr>
              <a:t>.  the size of the area, </a:t>
            </a:r>
          </a:p>
          <a:p>
            <a:r>
              <a:rPr lang="en-US" sz="2400" dirty="0" smtClean="0">
                <a:solidFill>
                  <a:schemeClr val="bg1"/>
                </a:solidFill>
              </a:rPr>
              <a:t>ii. the amount of precipitation, and the loss through evaporation and </a:t>
            </a:r>
          </a:p>
          <a:p>
            <a:r>
              <a:rPr lang="en-US" sz="2400" dirty="0" smtClean="0">
                <a:solidFill>
                  <a:schemeClr val="bg1"/>
                </a:solidFill>
              </a:rPr>
              <a:t>iii. through absorption by the earth or by vegetation; </a:t>
            </a:r>
          </a:p>
          <a:p>
            <a:r>
              <a:rPr lang="en-US" sz="2400" dirty="0" smtClean="0">
                <a:solidFill>
                  <a:schemeClr val="bg1"/>
                </a:solidFill>
              </a:rPr>
              <a:t>absorption is greater when the soil or rock is permeable </a:t>
            </a:r>
          </a:p>
          <a:p>
            <a:r>
              <a:rPr lang="en-US" sz="2400" dirty="0" smtClean="0">
                <a:solidFill>
                  <a:schemeClr val="bg1"/>
                </a:solidFill>
              </a:rPr>
              <a:t> A permeable layer over an impermeable layer may act as a natural reservoir, supplying the river or lake in very dry seasons. </a:t>
            </a:r>
            <a:endParaRPr lang="en-GB" sz="2400" dirty="0">
              <a:solidFill>
                <a:schemeClr val="bg1"/>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1524000"/>
            <a:ext cx="8229600" cy="5334000"/>
          </a:xfrm>
        </p:spPr>
        <p:txBody>
          <a:bodyPr>
            <a:noAutofit/>
          </a:bodyPr>
          <a:lstStyle/>
          <a:p>
            <a:pPr algn="just"/>
            <a:r>
              <a:rPr lang="en-GB" sz="2400" dirty="0" smtClean="0">
                <a:solidFill>
                  <a:schemeClr val="bg1"/>
                </a:solidFill>
                <a:latin typeface="Arial" pitchFamily="34" charset="0"/>
                <a:cs typeface="Arial" pitchFamily="34" charset="0"/>
              </a:rPr>
              <a:t>is a system of network of streams, rivers, standing water bodies (e.g. lakes) and wetlands together with the catchment area. </a:t>
            </a:r>
          </a:p>
          <a:p>
            <a:r>
              <a:rPr lang="en-GB" sz="2400" dirty="0" err="1" smtClean="0">
                <a:solidFill>
                  <a:schemeClr val="bg1"/>
                </a:solidFill>
                <a:latin typeface="Arial" pitchFamily="34" charset="0"/>
                <a:cs typeface="Arial" pitchFamily="34" charset="0"/>
                <a:hlinkClick r:id="" action="ppaction://noaction"/>
              </a:rPr>
              <a:t>ethiopian</a:t>
            </a:r>
            <a:r>
              <a:rPr lang="en-GB" sz="2400" dirty="0" smtClean="0">
                <a:solidFill>
                  <a:schemeClr val="bg1"/>
                </a:solidFill>
                <a:latin typeface="Arial" pitchFamily="34" charset="0"/>
                <a:cs typeface="Arial" pitchFamily="34" charset="0"/>
                <a:hlinkClick r:id="" action="ppaction://noaction"/>
              </a:rPr>
              <a:t> drainage</a:t>
            </a:r>
            <a:endParaRPr lang="en-GB" sz="2400" dirty="0" smtClean="0">
              <a:solidFill>
                <a:schemeClr val="bg1"/>
              </a:solidFill>
              <a:latin typeface="Arial" pitchFamily="34" charset="0"/>
              <a:cs typeface="Arial" pitchFamily="34" charset="0"/>
            </a:endParaRPr>
          </a:p>
          <a:p>
            <a:r>
              <a:rPr lang="en-GB" sz="2400" dirty="0" smtClean="0">
                <a:solidFill>
                  <a:schemeClr val="bg1"/>
                </a:solidFill>
                <a:latin typeface="Arial" pitchFamily="34" charset="0"/>
                <a:cs typeface="Arial" pitchFamily="34" charset="0"/>
              </a:rPr>
              <a:t>In the world the three largest </a:t>
            </a:r>
            <a:r>
              <a:rPr lang="en-GB" sz="2400" b="1" dirty="0" smtClean="0">
                <a:solidFill>
                  <a:schemeClr val="bg1"/>
                </a:solidFill>
                <a:latin typeface="Arial" pitchFamily="34" charset="0"/>
                <a:cs typeface="Arial" pitchFamily="34" charset="0"/>
              </a:rPr>
              <a:t>river drainage basins </a:t>
            </a:r>
            <a:r>
              <a:rPr lang="en-GB" sz="2400" dirty="0" smtClean="0">
                <a:solidFill>
                  <a:schemeClr val="bg1"/>
                </a:solidFill>
                <a:latin typeface="Arial" pitchFamily="34" charset="0"/>
                <a:cs typeface="Arial" pitchFamily="34" charset="0"/>
              </a:rPr>
              <a:t>(by area), from largest to smallest, are the</a:t>
            </a:r>
          </a:p>
          <a:p>
            <a:pPr marL="539496" indent="-457200">
              <a:buAutoNum type="arabicPeriod"/>
            </a:pPr>
            <a:r>
              <a:rPr lang="en-GB" sz="2400" dirty="0" smtClean="0">
                <a:solidFill>
                  <a:schemeClr val="bg1"/>
                </a:solidFill>
                <a:latin typeface="Arial" pitchFamily="34" charset="0"/>
                <a:cs typeface="Arial" pitchFamily="34" charset="0"/>
              </a:rPr>
              <a:t>Amazon basin, </a:t>
            </a:r>
          </a:p>
          <a:p>
            <a:pPr marL="539496" indent="-457200">
              <a:buAutoNum type="arabicPeriod"/>
            </a:pPr>
            <a:r>
              <a:rPr lang="en-GB" sz="2400" dirty="0" smtClean="0">
                <a:solidFill>
                  <a:schemeClr val="bg1"/>
                </a:solidFill>
                <a:latin typeface="Arial" pitchFamily="34" charset="0"/>
                <a:cs typeface="Arial" pitchFamily="34" charset="0"/>
              </a:rPr>
              <a:t>the Congo basin, and </a:t>
            </a:r>
          </a:p>
          <a:p>
            <a:pPr marL="539496" indent="-457200">
              <a:buAutoNum type="arabicPeriod"/>
            </a:pPr>
            <a:r>
              <a:rPr lang="en-GB" sz="2400" dirty="0" smtClean="0">
                <a:solidFill>
                  <a:schemeClr val="bg1"/>
                </a:solidFill>
                <a:latin typeface="Arial" pitchFamily="34" charset="0"/>
                <a:cs typeface="Arial" pitchFamily="34" charset="0"/>
              </a:rPr>
              <a:t>the Mississippi basin.</a:t>
            </a:r>
          </a:p>
          <a:p>
            <a:r>
              <a:rPr lang="en-GB" sz="2400" b="1" dirty="0" err="1" smtClean="0">
                <a:solidFill>
                  <a:schemeClr val="bg1"/>
                </a:solidFill>
                <a:latin typeface="Arial" pitchFamily="34" charset="0"/>
                <a:cs typeface="Arial" pitchFamily="34" charset="0"/>
              </a:rPr>
              <a:t>Endorheic</a:t>
            </a:r>
            <a:r>
              <a:rPr lang="en-GB" sz="2400" b="1" dirty="0" smtClean="0">
                <a:solidFill>
                  <a:schemeClr val="bg1"/>
                </a:solidFill>
                <a:latin typeface="Arial" pitchFamily="34" charset="0"/>
                <a:cs typeface="Arial" pitchFamily="34" charset="0"/>
              </a:rPr>
              <a:t> drainage basins </a:t>
            </a:r>
            <a:r>
              <a:rPr lang="en-GB" sz="2400" dirty="0" smtClean="0">
                <a:solidFill>
                  <a:schemeClr val="bg1"/>
                </a:solidFill>
                <a:latin typeface="Arial" pitchFamily="34" charset="0"/>
                <a:cs typeface="Arial" pitchFamily="34" charset="0"/>
              </a:rPr>
              <a:t>are inland or closed basins that do not drain out into an ocean whereas </a:t>
            </a:r>
          </a:p>
          <a:p>
            <a:r>
              <a:rPr lang="en-GB" sz="2400" b="1" dirty="0" err="1" smtClean="0">
                <a:solidFill>
                  <a:schemeClr val="bg1"/>
                </a:solidFill>
                <a:latin typeface="Arial" pitchFamily="34" charset="0"/>
                <a:cs typeface="Arial" pitchFamily="34" charset="0"/>
              </a:rPr>
              <a:t>Exorheic</a:t>
            </a:r>
            <a:r>
              <a:rPr lang="en-GB" sz="2400" b="1" dirty="0" smtClean="0">
                <a:solidFill>
                  <a:schemeClr val="bg1"/>
                </a:solidFill>
                <a:latin typeface="Arial" pitchFamily="34" charset="0"/>
                <a:cs typeface="Arial" pitchFamily="34" charset="0"/>
              </a:rPr>
              <a:t> drainage basins </a:t>
            </a:r>
            <a:r>
              <a:rPr lang="en-GB" sz="2400" dirty="0" smtClean="0">
                <a:solidFill>
                  <a:schemeClr val="bg1"/>
                </a:solidFill>
                <a:latin typeface="Arial" pitchFamily="34" charset="0"/>
                <a:cs typeface="Arial" pitchFamily="34" charset="0"/>
              </a:rPr>
              <a:t>are characterized by external drainage. </a:t>
            </a:r>
          </a:p>
          <a:p>
            <a:endParaRPr lang="en-GB" sz="2400" dirty="0">
              <a:solidFill>
                <a:schemeClr val="bg1"/>
              </a:solidFill>
              <a:latin typeface="Arial" pitchFamily="34" charset="0"/>
              <a:cs typeface="Arial" pitchFamily="34" charset="0"/>
            </a:endParaRPr>
          </a:p>
        </p:txBody>
      </p:sp>
      <p:sp>
        <p:nvSpPr>
          <p:cNvPr id="5" name="Title 1"/>
          <p:cNvSpPr>
            <a:spLocks noGrp="1"/>
          </p:cNvSpPr>
          <p:nvPr>
            <p:ph type="title"/>
          </p:nvPr>
        </p:nvSpPr>
        <p:spPr>
          <a:xfrm>
            <a:off x="914400" y="533400"/>
            <a:ext cx="7498080" cy="533400"/>
          </a:xfrm>
        </p:spPr>
        <p:txBody>
          <a:bodyPr>
            <a:noAutofit/>
          </a:bodyPr>
          <a:lstStyle/>
          <a:p>
            <a:r>
              <a:rPr lang="en-GB" sz="2800" b="1" dirty="0" smtClean="0">
                <a:solidFill>
                  <a:schemeClr val="bg1"/>
                </a:solidFill>
                <a:latin typeface="Arial" pitchFamily="34" charset="0"/>
                <a:cs typeface="Arial" pitchFamily="34" charset="0"/>
              </a:rPr>
              <a:t>Drainage system </a:t>
            </a:r>
            <a:endParaRPr lang="en-GB" sz="2800" dirty="0">
              <a:solidFill>
                <a:schemeClr val="bg1"/>
              </a:solidFill>
              <a:latin typeface="Arial" pitchFamily="34" charset="0"/>
              <a:cs typeface="Arial" pitchFamily="34"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24000"/>
            <a:ext cx="8229600" cy="5105400"/>
          </a:xfrm>
        </p:spPr>
        <p:txBody>
          <a:bodyPr>
            <a:noAutofit/>
          </a:bodyPr>
          <a:lstStyle/>
          <a:p>
            <a:r>
              <a:rPr lang="en-GB" sz="2400" b="1" dirty="0" smtClean="0">
                <a:solidFill>
                  <a:schemeClr val="bg1"/>
                </a:solidFill>
                <a:latin typeface="Arial" pitchFamily="34" charset="0"/>
                <a:cs typeface="Arial" pitchFamily="34" charset="0"/>
              </a:rPr>
              <a:t>7.1. Catchment size</a:t>
            </a:r>
          </a:p>
          <a:p>
            <a:r>
              <a:rPr lang="en-GB" sz="2400" dirty="0" smtClean="0">
                <a:solidFill>
                  <a:schemeClr val="bg1"/>
                </a:solidFill>
                <a:latin typeface="Arial" pitchFamily="34" charset="0"/>
                <a:cs typeface="Arial" pitchFamily="34" charset="0"/>
              </a:rPr>
              <a:t>Determine the amount of water reaching the river, </a:t>
            </a:r>
            <a:r>
              <a:rPr lang="en-GB" sz="2400" b="1" dirty="0" smtClean="0">
                <a:solidFill>
                  <a:schemeClr val="bg1"/>
                </a:solidFill>
                <a:latin typeface="Arial" pitchFamily="34" charset="0"/>
                <a:cs typeface="Arial" pitchFamily="34" charset="0"/>
              </a:rPr>
              <a:t>as the larger the catchment the greater the potential for flooding</a:t>
            </a:r>
            <a:r>
              <a:rPr lang="en-GB" sz="2400" dirty="0" smtClean="0">
                <a:solidFill>
                  <a:schemeClr val="bg1"/>
                </a:solidFill>
                <a:latin typeface="Arial" pitchFamily="34" charset="0"/>
                <a:cs typeface="Arial" pitchFamily="34" charset="0"/>
              </a:rPr>
              <a:t>. </a:t>
            </a:r>
          </a:p>
          <a:p>
            <a:r>
              <a:rPr lang="en-GB" sz="2400" dirty="0" smtClean="0">
                <a:solidFill>
                  <a:schemeClr val="bg1"/>
                </a:solidFill>
                <a:latin typeface="Arial" pitchFamily="34" charset="0"/>
                <a:cs typeface="Arial" pitchFamily="34" charset="0"/>
              </a:rPr>
              <a:t>Moreover, the </a:t>
            </a:r>
            <a:r>
              <a:rPr lang="en-GB" sz="2400" b="1" dirty="0" smtClean="0">
                <a:solidFill>
                  <a:schemeClr val="bg1"/>
                </a:solidFill>
                <a:latin typeface="Arial" pitchFamily="34" charset="0"/>
                <a:cs typeface="Arial" pitchFamily="34" charset="0"/>
              </a:rPr>
              <a:t>bigger the catchment means relatively there will be more contact with soil before water reaches the lake.</a:t>
            </a:r>
          </a:p>
          <a:p>
            <a:pPr>
              <a:buNone/>
            </a:pPr>
            <a:r>
              <a:rPr lang="en-GB" sz="2400" b="1" dirty="0" smtClean="0">
                <a:solidFill>
                  <a:schemeClr val="bg1"/>
                </a:solidFill>
                <a:latin typeface="Arial" pitchFamily="34" charset="0"/>
                <a:cs typeface="Arial" pitchFamily="34" charset="0"/>
              </a:rPr>
              <a:t>7.2. Catchment soil type and vegetation: </a:t>
            </a:r>
            <a:endParaRPr lang="en-GB" sz="2400" dirty="0" smtClean="0">
              <a:solidFill>
                <a:schemeClr val="bg1"/>
              </a:solidFill>
              <a:latin typeface="Arial" pitchFamily="34" charset="0"/>
              <a:cs typeface="Arial" pitchFamily="34" charset="0"/>
            </a:endParaRPr>
          </a:p>
          <a:p>
            <a:r>
              <a:rPr lang="en-GB" sz="2400" dirty="0" smtClean="0">
                <a:solidFill>
                  <a:schemeClr val="bg1"/>
                </a:solidFill>
                <a:latin typeface="Arial" pitchFamily="34" charset="0"/>
                <a:cs typeface="Arial" pitchFamily="34" charset="0"/>
              </a:rPr>
              <a:t>Sandy soils are very free draining and rainfall on sandy soil is likely to be absorbed by the ground. </a:t>
            </a:r>
          </a:p>
          <a:p>
            <a:r>
              <a:rPr lang="en-GB" sz="2400" dirty="0" smtClean="0">
                <a:solidFill>
                  <a:schemeClr val="bg1"/>
                </a:solidFill>
                <a:latin typeface="Arial" pitchFamily="34" charset="0"/>
                <a:cs typeface="Arial" pitchFamily="34" charset="0"/>
              </a:rPr>
              <a:t>However, soils containing clay can be almost impermeable and therefore rainfall on clay soils will run off and contribute to flood volumes.</a:t>
            </a:r>
          </a:p>
          <a:p>
            <a:endParaRPr lang="en-GB" sz="2400" dirty="0">
              <a:solidFill>
                <a:schemeClr val="bg1"/>
              </a:solidFill>
              <a:latin typeface="Arial" pitchFamily="34" charset="0"/>
              <a:cs typeface="Arial" pitchFamily="34" charset="0"/>
            </a:endParaRPr>
          </a:p>
        </p:txBody>
      </p:sp>
      <p:sp>
        <p:nvSpPr>
          <p:cNvPr id="5" name="Title 1"/>
          <p:cNvSpPr>
            <a:spLocks noGrp="1"/>
          </p:cNvSpPr>
          <p:nvPr>
            <p:ph type="title"/>
          </p:nvPr>
        </p:nvSpPr>
        <p:spPr>
          <a:xfrm>
            <a:off x="762000" y="685800"/>
            <a:ext cx="7498080" cy="762000"/>
          </a:xfrm>
        </p:spPr>
        <p:txBody>
          <a:bodyPr>
            <a:normAutofit fontScale="90000"/>
          </a:bodyPr>
          <a:lstStyle/>
          <a:p>
            <a:r>
              <a:rPr lang="en-GB" b="1" dirty="0" smtClean="0">
                <a:solidFill>
                  <a:schemeClr val="bg1"/>
                </a:solidFill>
                <a:latin typeface="Arial" pitchFamily="34" charset="0"/>
                <a:cs typeface="Arial" pitchFamily="34" charset="0"/>
              </a:rPr>
              <a:t>Catchment characteristics</a:t>
            </a:r>
            <a:endParaRPr lang="en-GB" dirty="0">
              <a:solidFill>
                <a:schemeClr val="bg1"/>
              </a:solidFill>
              <a:latin typeface="Arial" pitchFamily="34" charset="0"/>
              <a:cs typeface="Arial" pitchFamily="34"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81000" y="609600"/>
            <a:ext cx="8229600" cy="5562600"/>
          </a:xfrm>
        </p:spPr>
        <p:txBody>
          <a:bodyPr>
            <a:normAutofit/>
          </a:bodyPr>
          <a:lstStyle/>
          <a:p>
            <a:r>
              <a:rPr lang="en-GB" sz="2400" b="1" dirty="0" smtClean="0">
                <a:solidFill>
                  <a:schemeClr val="bg1"/>
                </a:solidFill>
                <a:latin typeface="Arial" pitchFamily="34" charset="0"/>
                <a:cs typeface="Arial" pitchFamily="34" charset="0"/>
              </a:rPr>
              <a:t>Catchment vegetation cover </a:t>
            </a:r>
            <a:r>
              <a:rPr lang="en-GB" sz="2400" dirty="0" smtClean="0">
                <a:solidFill>
                  <a:schemeClr val="bg1"/>
                </a:solidFill>
                <a:latin typeface="Arial" pitchFamily="34" charset="0"/>
                <a:cs typeface="Arial" pitchFamily="34" charset="0"/>
              </a:rPr>
              <a:t>is important in reducing surface run off into the water body from the catchment area and thus contributes to good water quality of the water body</a:t>
            </a:r>
          </a:p>
          <a:p>
            <a:endParaRPr lang="en-GB" sz="2400" dirty="0" smtClean="0">
              <a:solidFill>
                <a:schemeClr val="bg1"/>
              </a:solidFill>
              <a:latin typeface="Arial" pitchFamily="34" charset="0"/>
              <a:cs typeface="Arial" pitchFamily="34" charset="0"/>
            </a:endParaRPr>
          </a:p>
          <a:p>
            <a:r>
              <a:rPr lang="en-GB" sz="2400" dirty="0" smtClean="0">
                <a:solidFill>
                  <a:schemeClr val="bg1"/>
                </a:solidFill>
                <a:latin typeface="Arial" pitchFamily="34" charset="0"/>
                <a:cs typeface="Arial" pitchFamily="34" charset="0"/>
              </a:rPr>
              <a:t>Moreover, human practices such as farming, cattle grazing, and industries of various types all can contribute to some sort of pollutants that can reach the water body.</a:t>
            </a:r>
          </a:p>
          <a:p>
            <a:endParaRPr lang="en-GB" sz="2400" dirty="0" smtClean="0">
              <a:solidFill>
                <a:schemeClr val="bg1"/>
              </a:solidFill>
              <a:latin typeface="Arial" pitchFamily="34" charset="0"/>
              <a:cs typeface="Arial" pitchFamily="34" charset="0"/>
            </a:endParaRPr>
          </a:p>
          <a:p>
            <a:r>
              <a:rPr lang="en-GB" sz="2400" b="1" dirty="0" smtClean="0">
                <a:solidFill>
                  <a:schemeClr val="bg1"/>
                </a:solidFill>
                <a:latin typeface="Arial" pitchFamily="34" charset="0"/>
                <a:cs typeface="Arial" pitchFamily="34" charset="0"/>
              </a:rPr>
              <a:t>Catchment geomorphology </a:t>
            </a:r>
            <a:r>
              <a:rPr lang="en-GB" sz="2400" dirty="0" smtClean="0">
                <a:solidFill>
                  <a:schemeClr val="bg1"/>
                </a:solidFill>
                <a:latin typeface="Arial" pitchFamily="34" charset="0"/>
                <a:cs typeface="Arial" pitchFamily="34" charset="0"/>
              </a:rPr>
              <a:t>(rock or soil type) influences the water quality characteristics, such as the nutrients, total suspended solids (TSS) and conductivity, of the water body (river or lake) located in the basin.</a:t>
            </a:r>
            <a:endParaRPr lang="en-GB" sz="2400" dirty="0">
              <a:solidFill>
                <a:schemeClr val="bg1"/>
              </a:solidFill>
              <a:latin typeface="Arial" pitchFamily="34" charset="0"/>
              <a:cs typeface="Arial" pitchFamily="34"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304800" y="2209800"/>
            <a:ext cx="8229600" cy="2286000"/>
          </a:xfrm>
        </p:spPr>
        <p:txBody>
          <a:bodyPr>
            <a:normAutofit/>
          </a:bodyPr>
          <a:lstStyle/>
          <a:p>
            <a:pPr>
              <a:buNone/>
            </a:pPr>
            <a:r>
              <a:rPr lang="en-GB" sz="3600" dirty="0" smtClean="0">
                <a:solidFill>
                  <a:schemeClr val="bg1"/>
                </a:solidFill>
                <a:latin typeface="Arial" pitchFamily="34" charset="0"/>
                <a:cs typeface="Arial" pitchFamily="34" charset="0"/>
              </a:rPr>
              <a:t>UNIT 8.  </a:t>
            </a:r>
            <a:r>
              <a:rPr lang="en-US" sz="3600" dirty="0" smtClean="0">
                <a:solidFill>
                  <a:schemeClr val="bg1"/>
                </a:solidFill>
                <a:latin typeface="Arial" pitchFamily="34" charset="0"/>
                <a:cs typeface="Arial" pitchFamily="34" charset="0"/>
              </a:rPr>
              <a:t>Water Basin Management and Monitoring Programs</a:t>
            </a:r>
            <a:endParaRPr lang="en-GB" sz="3600" dirty="0">
              <a:solidFill>
                <a:schemeClr val="bg1"/>
              </a:solidFill>
              <a:latin typeface="Arial" pitchFamily="34" charset="0"/>
              <a:cs typeface="Arial" pitchFamily="34"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914400"/>
            <a:ext cx="8229600" cy="5410200"/>
          </a:xfrm>
        </p:spPr>
        <p:txBody>
          <a:bodyPr>
            <a:normAutofit/>
          </a:bodyPr>
          <a:lstStyle/>
          <a:p>
            <a:pPr algn="just"/>
            <a:r>
              <a:rPr lang="en-US" sz="2400" dirty="0" smtClean="0">
                <a:solidFill>
                  <a:schemeClr val="bg1"/>
                </a:solidFill>
                <a:latin typeface="Arial" pitchFamily="34" charset="0"/>
                <a:cs typeface="Arial" pitchFamily="34" charset="0"/>
              </a:rPr>
              <a:t>Water uses for agriculture, irrigation, hydropower generation, drinking water supply, navigation, recreation etc</a:t>
            </a:r>
          </a:p>
          <a:p>
            <a:pPr algn="just"/>
            <a:r>
              <a:rPr lang="en-US" sz="2400" dirty="0" smtClean="0">
                <a:solidFill>
                  <a:schemeClr val="bg1"/>
                </a:solidFill>
                <a:latin typeface="Arial" pitchFamily="34" charset="0"/>
                <a:cs typeface="Arial" pitchFamily="34" charset="0"/>
              </a:rPr>
              <a:t>All these multiple-uses on water demand </a:t>
            </a:r>
            <a:r>
              <a:rPr lang="en-US" sz="2400" b="1" dirty="0" smtClean="0">
                <a:solidFill>
                  <a:schemeClr val="bg1"/>
                </a:solidFill>
                <a:latin typeface="Arial" pitchFamily="34" charset="0"/>
                <a:cs typeface="Arial" pitchFamily="34" charset="0"/>
              </a:rPr>
              <a:t>coordinated action</a:t>
            </a:r>
            <a:r>
              <a:rPr lang="en-US" sz="2400" dirty="0" smtClean="0">
                <a:solidFill>
                  <a:schemeClr val="bg1"/>
                </a:solidFill>
                <a:latin typeface="Arial" pitchFamily="34" charset="0"/>
                <a:cs typeface="Arial" pitchFamily="34" charset="0"/>
              </a:rPr>
              <a:t> and </a:t>
            </a:r>
            <a:r>
              <a:rPr lang="en-US" sz="2400" b="1" dirty="0" smtClean="0">
                <a:solidFill>
                  <a:schemeClr val="bg1"/>
                </a:solidFill>
                <a:latin typeface="Arial" pitchFamily="34" charset="0"/>
                <a:cs typeface="Arial" pitchFamily="34" charset="0"/>
              </a:rPr>
              <a:t>management</a:t>
            </a:r>
            <a:r>
              <a:rPr lang="en-US" sz="2400" dirty="0" smtClean="0">
                <a:solidFill>
                  <a:schemeClr val="bg1"/>
                </a:solidFill>
                <a:latin typeface="Arial" pitchFamily="34" charset="0"/>
                <a:cs typeface="Arial" pitchFamily="34" charset="0"/>
              </a:rPr>
              <a:t> to ensure sustainability of the water resource. </a:t>
            </a:r>
          </a:p>
          <a:p>
            <a:pPr algn="just"/>
            <a:r>
              <a:rPr lang="en-US" sz="2400" b="1" dirty="0" smtClean="0">
                <a:solidFill>
                  <a:schemeClr val="bg1"/>
                </a:solidFill>
                <a:latin typeface="Arial" pitchFamily="34" charset="0"/>
                <a:cs typeface="Arial" pitchFamily="34" charset="0"/>
              </a:rPr>
              <a:t>Water management </a:t>
            </a:r>
            <a:r>
              <a:rPr lang="en-US" sz="2400" dirty="0" smtClean="0">
                <a:solidFill>
                  <a:schemeClr val="bg1"/>
                </a:solidFill>
                <a:latin typeface="Arial" pitchFamily="34" charset="0"/>
                <a:cs typeface="Arial" pitchFamily="34" charset="0"/>
              </a:rPr>
              <a:t>and development should be based on a </a:t>
            </a:r>
            <a:r>
              <a:rPr lang="en-US" sz="2400" b="1" dirty="0" smtClean="0">
                <a:solidFill>
                  <a:schemeClr val="bg1"/>
                </a:solidFill>
                <a:latin typeface="Arial" pitchFamily="34" charset="0"/>
                <a:cs typeface="Arial" pitchFamily="34" charset="0"/>
              </a:rPr>
              <a:t>participatory approach</a:t>
            </a:r>
            <a:r>
              <a:rPr lang="en-US" sz="2400" dirty="0" smtClean="0">
                <a:solidFill>
                  <a:schemeClr val="bg1"/>
                </a:solidFill>
                <a:latin typeface="Arial" pitchFamily="34" charset="0"/>
                <a:cs typeface="Arial" pitchFamily="34" charset="0"/>
              </a:rPr>
              <a:t>, </a:t>
            </a:r>
            <a:r>
              <a:rPr lang="en-US" sz="2400" b="1" dirty="0" smtClean="0">
                <a:solidFill>
                  <a:schemeClr val="bg1"/>
                </a:solidFill>
                <a:latin typeface="Arial" pitchFamily="34" charset="0"/>
                <a:cs typeface="Arial" pitchFamily="34" charset="0"/>
              </a:rPr>
              <a:t>involving users</a:t>
            </a:r>
            <a:r>
              <a:rPr lang="en-US" sz="2400" dirty="0" smtClean="0">
                <a:solidFill>
                  <a:schemeClr val="bg1"/>
                </a:solidFill>
                <a:latin typeface="Arial" pitchFamily="34" charset="0"/>
                <a:cs typeface="Arial" pitchFamily="34" charset="0"/>
              </a:rPr>
              <a:t>, </a:t>
            </a:r>
            <a:r>
              <a:rPr lang="en-US" sz="2400" b="1" dirty="0" smtClean="0">
                <a:solidFill>
                  <a:schemeClr val="bg1"/>
                </a:solidFill>
                <a:latin typeface="Arial" pitchFamily="34" charset="0"/>
                <a:cs typeface="Arial" pitchFamily="34" charset="0"/>
              </a:rPr>
              <a:t>planners</a:t>
            </a:r>
            <a:r>
              <a:rPr lang="en-US" sz="2400" dirty="0" smtClean="0">
                <a:solidFill>
                  <a:schemeClr val="bg1"/>
                </a:solidFill>
                <a:latin typeface="Arial" pitchFamily="34" charset="0"/>
                <a:cs typeface="Arial" pitchFamily="34" charset="0"/>
              </a:rPr>
              <a:t>, </a:t>
            </a:r>
            <a:r>
              <a:rPr lang="en-US" sz="2400" b="1" dirty="0" smtClean="0">
                <a:solidFill>
                  <a:schemeClr val="bg1"/>
                </a:solidFill>
                <a:latin typeface="Arial" pitchFamily="34" charset="0"/>
                <a:cs typeface="Arial" pitchFamily="34" charset="0"/>
              </a:rPr>
              <a:t>policy makers </a:t>
            </a:r>
            <a:r>
              <a:rPr lang="en-US" sz="2400" dirty="0" smtClean="0">
                <a:solidFill>
                  <a:schemeClr val="bg1"/>
                </a:solidFill>
                <a:latin typeface="Arial" pitchFamily="34" charset="0"/>
                <a:cs typeface="Arial" pitchFamily="34" charset="0"/>
              </a:rPr>
              <a:t>and all other </a:t>
            </a:r>
            <a:r>
              <a:rPr lang="en-US" sz="2400" b="1" dirty="0" smtClean="0">
                <a:solidFill>
                  <a:schemeClr val="bg1"/>
                </a:solidFill>
                <a:latin typeface="Arial" pitchFamily="34" charset="0"/>
                <a:cs typeface="Arial" pitchFamily="34" charset="0"/>
              </a:rPr>
              <a:t>stakeholders</a:t>
            </a:r>
            <a:r>
              <a:rPr lang="en-US" sz="2400" dirty="0" smtClean="0">
                <a:solidFill>
                  <a:schemeClr val="bg1"/>
                </a:solidFill>
                <a:latin typeface="Arial" pitchFamily="34" charset="0"/>
                <a:cs typeface="Arial" pitchFamily="34" charset="0"/>
              </a:rPr>
              <a:t> and users at all levels. </a:t>
            </a:r>
            <a:endParaRPr lang="en-GB" sz="2400" dirty="0" smtClean="0">
              <a:solidFill>
                <a:schemeClr val="bg1"/>
              </a:solidFill>
              <a:latin typeface="Arial" pitchFamily="34" charset="0"/>
              <a:cs typeface="Arial" pitchFamily="34" charset="0"/>
            </a:endParaRPr>
          </a:p>
          <a:p>
            <a:endParaRPr lang="en-GB" sz="2400" dirty="0">
              <a:solidFill>
                <a:schemeClr val="bg1"/>
              </a:solidFill>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p:spPr>
        <p:txBody>
          <a:bodyPr>
            <a:normAutofit/>
          </a:bodyPr>
          <a:lstStyle/>
          <a:p>
            <a:r>
              <a:rPr lang="en-GB" sz="2800" b="1" dirty="0" smtClean="0">
                <a:solidFill>
                  <a:schemeClr val="bg1"/>
                </a:solidFill>
              </a:rPr>
              <a:t>Unit 2: </a:t>
            </a:r>
            <a:r>
              <a:rPr lang="en-US" sz="2800" b="1" dirty="0" smtClean="0">
                <a:solidFill>
                  <a:schemeClr val="bg1"/>
                </a:solidFill>
              </a:rPr>
              <a:t>Types of Aquatic Ecosystems </a:t>
            </a:r>
            <a:endParaRPr lang="en-GB" sz="2800" b="1" dirty="0">
              <a:solidFill>
                <a:schemeClr val="bg1"/>
              </a:solidFill>
            </a:endParaRPr>
          </a:p>
        </p:txBody>
      </p:sp>
      <p:sp>
        <p:nvSpPr>
          <p:cNvPr id="3" name="Content Placeholder 2"/>
          <p:cNvSpPr>
            <a:spLocks noGrp="1"/>
          </p:cNvSpPr>
          <p:nvPr>
            <p:ph idx="1"/>
          </p:nvPr>
        </p:nvSpPr>
        <p:spPr>
          <a:xfrm>
            <a:off x="457200" y="914400"/>
            <a:ext cx="8229600" cy="5334000"/>
          </a:xfrm>
        </p:spPr>
        <p:txBody>
          <a:bodyPr>
            <a:normAutofit fontScale="55000" lnSpcReduction="20000"/>
          </a:bodyPr>
          <a:lstStyle/>
          <a:p>
            <a:pPr>
              <a:buNone/>
            </a:pPr>
            <a:r>
              <a:rPr lang="en-US" sz="4400" b="1" dirty="0" smtClean="0">
                <a:solidFill>
                  <a:schemeClr val="bg1"/>
                </a:solidFill>
              </a:rPr>
              <a:t>Aquatic Ecosystems: </a:t>
            </a:r>
            <a:r>
              <a:rPr lang="en-US" sz="4400" dirty="0" smtClean="0">
                <a:solidFill>
                  <a:schemeClr val="bg1"/>
                </a:solidFill>
              </a:rPr>
              <a:t>are classified into two major aquatic biomes:</a:t>
            </a:r>
            <a:endParaRPr lang="en-GB" sz="4400" dirty="0" smtClean="0">
              <a:solidFill>
                <a:schemeClr val="bg1"/>
              </a:solidFill>
            </a:endParaRPr>
          </a:p>
          <a:p>
            <a:pPr>
              <a:buNone/>
            </a:pPr>
            <a:r>
              <a:rPr lang="en-GB" sz="4100" b="1" dirty="0" smtClean="0">
                <a:solidFill>
                  <a:schemeClr val="bg1"/>
                </a:solidFill>
              </a:rPr>
              <a:t> 2.1. </a:t>
            </a:r>
            <a:r>
              <a:rPr lang="en-US" sz="4100" b="1" dirty="0" smtClean="0">
                <a:solidFill>
                  <a:schemeClr val="bg1"/>
                </a:solidFill>
              </a:rPr>
              <a:t>Freshwater biomes:  </a:t>
            </a:r>
            <a:r>
              <a:rPr lang="en-US" sz="4100" dirty="0" smtClean="0">
                <a:solidFill>
                  <a:schemeClr val="bg1"/>
                </a:solidFill>
              </a:rPr>
              <a:t>with</a:t>
            </a:r>
            <a:r>
              <a:rPr lang="en-US" sz="4100" b="1" dirty="0" smtClean="0">
                <a:solidFill>
                  <a:schemeClr val="bg1"/>
                </a:solidFill>
              </a:rPr>
              <a:t> </a:t>
            </a:r>
            <a:r>
              <a:rPr lang="en-US" sz="4100" dirty="0" smtClean="0">
                <a:solidFill>
                  <a:schemeClr val="bg1"/>
                </a:solidFill>
              </a:rPr>
              <a:t>salt concentration of  &lt; 3 gm/l or 3 (ppt.),</a:t>
            </a:r>
            <a:endParaRPr lang="en-GB" sz="4100" dirty="0" smtClean="0">
              <a:solidFill>
                <a:schemeClr val="bg1"/>
              </a:solidFill>
            </a:endParaRPr>
          </a:p>
          <a:p>
            <a:endParaRPr lang="en-US" sz="1700" b="1" dirty="0" smtClean="0">
              <a:solidFill>
                <a:schemeClr val="bg1"/>
              </a:solidFill>
            </a:endParaRPr>
          </a:p>
          <a:p>
            <a:r>
              <a:rPr lang="en-US" sz="4400" b="1" dirty="0" smtClean="0">
                <a:solidFill>
                  <a:schemeClr val="bg1"/>
                </a:solidFill>
              </a:rPr>
              <a:t>Standing</a:t>
            </a:r>
            <a:r>
              <a:rPr lang="en-US" sz="4400" dirty="0" smtClean="0">
                <a:solidFill>
                  <a:schemeClr val="bg1"/>
                </a:solidFill>
              </a:rPr>
              <a:t> (</a:t>
            </a:r>
            <a:r>
              <a:rPr lang="en-US" sz="4400" b="1" dirty="0" err="1" smtClean="0">
                <a:solidFill>
                  <a:schemeClr val="bg1"/>
                </a:solidFill>
              </a:rPr>
              <a:t>lentic</a:t>
            </a:r>
            <a:r>
              <a:rPr lang="en-US" sz="4400" dirty="0" smtClean="0">
                <a:solidFill>
                  <a:schemeClr val="bg1"/>
                </a:solidFill>
              </a:rPr>
              <a:t>) - lakes, ponds and inland wetlands</a:t>
            </a:r>
          </a:p>
          <a:p>
            <a:r>
              <a:rPr lang="en-US" sz="4400" b="1" dirty="0" smtClean="0">
                <a:solidFill>
                  <a:schemeClr val="bg1"/>
                </a:solidFill>
              </a:rPr>
              <a:t>moving</a:t>
            </a:r>
            <a:r>
              <a:rPr lang="en-US" sz="4400" dirty="0" smtClean="0">
                <a:solidFill>
                  <a:schemeClr val="bg1"/>
                </a:solidFill>
              </a:rPr>
              <a:t> (</a:t>
            </a:r>
            <a:r>
              <a:rPr lang="en-US" sz="4400" b="1" dirty="0" err="1" smtClean="0">
                <a:solidFill>
                  <a:schemeClr val="bg1"/>
                </a:solidFill>
              </a:rPr>
              <a:t>lotic</a:t>
            </a:r>
            <a:r>
              <a:rPr lang="en-US" sz="4400" dirty="0" smtClean="0">
                <a:solidFill>
                  <a:schemeClr val="bg1"/>
                </a:solidFill>
              </a:rPr>
              <a:t>) -rivers and streams.</a:t>
            </a:r>
          </a:p>
          <a:p>
            <a:endParaRPr lang="en-GB" sz="1500" dirty="0" smtClean="0">
              <a:solidFill>
                <a:schemeClr val="bg1"/>
              </a:solidFill>
            </a:endParaRPr>
          </a:p>
          <a:p>
            <a:pPr lvl="0"/>
            <a:r>
              <a:rPr lang="en-US" sz="4400" b="1" dirty="0" smtClean="0">
                <a:solidFill>
                  <a:schemeClr val="bg1"/>
                </a:solidFill>
              </a:rPr>
              <a:t>Lakes </a:t>
            </a:r>
            <a:r>
              <a:rPr lang="en-US" sz="4400" dirty="0" smtClean="0">
                <a:solidFill>
                  <a:schemeClr val="bg1"/>
                </a:solidFill>
              </a:rPr>
              <a:t>are</a:t>
            </a:r>
            <a:r>
              <a:rPr lang="en-US" sz="4400" b="1" dirty="0" smtClean="0">
                <a:solidFill>
                  <a:schemeClr val="bg1"/>
                </a:solidFill>
              </a:rPr>
              <a:t> large</a:t>
            </a:r>
            <a:r>
              <a:rPr lang="en-US" sz="4400" dirty="0" smtClean="0">
                <a:solidFill>
                  <a:schemeClr val="bg1"/>
                </a:solidFill>
              </a:rPr>
              <a:t>, natural bodies of </a:t>
            </a:r>
            <a:r>
              <a:rPr lang="en-US" sz="4400" b="1" dirty="0" smtClean="0">
                <a:solidFill>
                  <a:schemeClr val="bg1"/>
                </a:solidFill>
              </a:rPr>
              <a:t>standing</a:t>
            </a:r>
            <a:r>
              <a:rPr lang="en-US" sz="4400" dirty="0" smtClean="0">
                <a:solidFill>
                  <a:schemeClr val="bg1"/>
                </a:solidFill>
              </a:rPr>
              <a:t> water which could be </a:t>
            </a:r>
            <a:r>
              <a:rPr lang="en-US" sz="4400" b="1" dirty="0" smtClean="0">
                <a:solidFill>
                  <a:schemeClr val="bg1"/>
                </a:solidFill>
              </a:rPr>
              <a:t>fresh</a:t>
            </a:r>
            <a:r>
              <a:rPr lang="en-US" sz="4400" dirty="0" smtClean="0">
                <a:solidFill>
                  <a:schemeClr val="bg1"/>
                </a:solidFill>
              </a:rPr>
              <a:t> or </a:t>
            </a:r>
            <a:r>
              <a:rPr lang="en-US" sz="4400" b="1" dirty="0" smtClean="0">
                <a:solidFill>
                  <a:schemeClr val="bg1"/>
                </a:solidFill>
              </a:rPr>
              <a:t>saline</a:t>
            </a:r>
            <a:r>
              <a:rPr lang="en-US" sz="4400" dirty="0" smtClean="0">
                <a:solidFill>
                  <a:schemeClr val="bg1"/>
                </a:solidFill>
              </a:rPr>
              <a:t>.</a:t>
            </a:r>
            <a:endParaRPr lang="en-GB" sz="4400" dirty="0" smtClean="0">
              <a:solidFill>
                <a:schemeClr val="bg1"/>
              </a:solidFill>
            </a:endParaRPr>
          </a:p>
          <a:p>
            <a:r>
              <a:rPr lang="en-US" sz="4400" dirty="0" smtClean="0">
                <a:solidFill>
                  <a:schemeClr val="bg1"/>
                </a:solidFill>
              </a:rPr>
              <a:t> Lakes are formed when </a:t>
            </a:r>
            <a:r>
              <a:rPr lang="en-US" sz="4400" b="1" dirty="0" smtClean="0">
                <a:solidFill>
                  <a:schemeClr val="bg1"/>
                </a:solidFill>
              </a:rPr>
              <a:t>precipitation</a:t>
            </a:r>
            <a:r>
              <a:rPr lang="en-US" sz="4400" dirty="0" smtClean="0">
                <a:solidFill>
                  <a:schemeClr val="bg1"/>
                </a:solidFill>
              </a:rPr>
              <a:t>, </a:t>
            </a:r>
            <a:r>
              <a:rPr lang="en-US" sz="4400" b="1" dirty="0" smtClean="0">
                <a:solidFill>
                  <a:schemeClr val="bg1"/>
                </a:solidFill>
              </a:rPr>
              <a:t>runoff</a:t>
            </a:r>
            <a:r>
              <a:rPr lang="en-US" sz="4400" dirty="0" smtClean="0">
                <a:solidFill>
                  <a:schemeClr val="bg1"/>
                </a:solidFill>
              </a:rPr>
              <a:t>, </a:t>
            </a:r>
            <a:r>
              <a:rPr lang="en-US" sz="4400" b="1" dirty="0" smtClean="0">
                <a:solidFill>
                  <a:schemeClr val="bg1"/>
                </a:solidFill>
              </a:rPr>
              <a:t>groundwater seepage </a:t>
            </a:r>
            <a:r>
              <a:rPr lang="en-US" sz="4400" dirty="0" smtClean="0">
                <a:solidFill>
                  <a:schemeClr val="bg1"/>
                </a:solidFill>
              </a:rPr>
              <a:t>fills depressions in earth’s surface. </a:t>
            </a:r>
            <a:endParaRPr lang="en-GB" sz="4400" dirty="0" smtClean="0">
              <a:solidFill>
                <a:schemeClr val="bg1"/>
              </a:solidFill>
            </a:endParaRPr>
          </a:p>
          <a:p>
            <a:pPr lvl="0">
              <a:buNone/>
            </a:pPr>
            <a:r>
              <a:rPr lang="en-US" sz="4400" dirty="0" smtClean="0">
                <a:solidFill>
                  <a:schemeClr val="bg1"/>
                </a:solidFill>
              </a:rPr>
              <a:t>     1. glaciation (Great Lakes, NA)</a:t>
            </a:r>
            <a:endParaRPr lang="en-GB" sz="4400" dirty="0" smtClean="0">
              <a:solidFill>
                <a:schemeClr val="bg1"/>
              </a:solidFill>
            </a:endParaRPr>
          </a:p>
          <a:p>
            <a:pPr lvl="0">
              <a:buNone/>
            </a:pPr>
            <a:r>
              <a:rPr lang="en-US" sz="4400" dirty="0" smtClean="0">
                <a:solidFill>
                  <a:schemeClr val="bg1"/>
                </a:solidFill>
              </a:rPr>
              <a:t>     2. tectonic or crustal displacement (Lake Victoria, East Africa; Lake Baikal, Russia; Rift valley lakes)</a:t>
            </a:r>
            <a:endParaRPr lang="en-GB" sz="4400" dirty="0" smtClean="0">
              <a:solidFill>
                <a:schemeClr val="bg1"/>
              </a:solidFill>
            </a:endParaRPr>
          </a:p>
          <a:p>
            <a:pPr lvl="0">
              <a:buNone/>
            </a:pPr>
            <a:r>
              <a:rPr lang="en-US" sz="4400" dirty="0" smtClean="0">
                <a:solidFill>
                  <a:schemeClr val="bg1"/>
                </a:solidFill>
              </a:rPr>
              <a:t>     3. volcanic activity (</a:t>
            </a:r>
            <a:r>
              <a:rPr lang="en-US" sz="4400" dirty="0" err="1" smtClean="0">
                <a:solidFill>
                  <a:schemeClr val="bg1"/>
                </a:solidFill>
              </a:rPr>
              <a:t>Bishoftu</a:t>
            </a:r>
            <a:r>
              <a:rPr lang="en-US" sz="4400" dirty="0" smtClean="0">
                <a:solidFill>
                  <a:schemeClr val="bg1"/>
                </a:solidFill>
              </a:rPr>
              <a:t> crater lakes)</a:t>
            </a:r>
            <a:endParaRPr lang="en-GB" sz="4400" dirty="0" smtClean="0">
              <a:solidFill>
                <a:schemeClr val="bg1"/>
              </a:solidFill>
            </a:endParaRPr>
          </a:p>
          <a:p>
            <a:endParaRPr lang="en-GB"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Autofit/>
          </a:bodyPr>
          <a:lstStyle/>
          <a:p>
            <a:pPr algn="just"/>
            <a:r>
              <a:rPr lang="en-US" sz="2000" b="1" dirty="0" smtClean="0">
                <a:solidFill>
                  <a:schemeClr val="bg1"/>
                </a:solidFill>
                <a:latin typeface="Arial" pitchFamily="34" charset="0"/>
                <a:cs typeface="Arial" pitchFamily="34" charset="0"/>
              </a:rPr>
              <a:t>Integrated Water Resource Management (IWRM) is a comprehensive, participatory planning and implementation tool </a:t>
            </a:r>
            <a:r>
              <a:rPr lang="en-US" sz="2000" dirty="0" smtClean="0">
                <a:solidFill>
                  <a:schemeClr val="bg1"/>
                </a:solidFill>
                <a:latin typeface="Arial" pitchFamily="34" charset="0"/>
                <a:cs typeface="Arial" pitchFamily="34" charset="0"/>
              </a:rPr>
              <a:t>which promotes the coordination for managing and developing water resources :</a:t>
            </a:r>
            <a:endParaRPr lang="en-GB" sz="2000" dirty="0" smtClean="0">
              <a:solidFill>
                <a:schemeClr val="bg1"/>
              </a:solidFill>
              <a:latin typeface="Arial" pitchFamily="34" charset="0"/>
              <a:cs typeface="Arial" pitchFamily="34" charset="0"/>
            </a:endParaRPr>
          </a:p>
          <a:p>
            <a:pPr lvl="0">
              <a:buNone/>
            </a:pPr>
            <a:r>
              <a:rPr lang="en-US" sz="2000" dirty="0" smtClean="0">
                <a:solidFill>
                  <a:schemeClr val="bg1"/>
                </a:solidFill>
                <a:latin typeface="Arial" pitchFamily="34" charset="0"/>
                <a:cs typeface="Arial" pitchFamily="34" charset="0"/>
              </a:rPr>
              <a:t>                    </a:t>
            </a:r>
            <a:r>
              <a:rPr lang="en-US" sz="2000" b="1" dirty="0" smtClean="0">
                <a:solidFill>
                  <a:schemeClr val="bg1"/>
                </a:solidFill>
                <a:latin typeface="Arial" pitchFamily="34" charset="0"/>
                <a:cs typeface="Arial" pitchFamily="34" charset="0"/>
              </a:rPr>
              <a:t>Balances</a:t>
            </a:r>
            <a:r>
              <a:rPr lang="en-US" sz="2000" dirty="0" smtClean="0">
                <a:solidFill>
                  <a:schemeClr val="bg1"/>
                </a:solidFill>
                <a:latin typeface="Arial" pitchFamily="34" charset="0"/>
                <a:cs typeface="Arial" pitchFamily="34" charset="0"/>
              </a:rPr>
              <a:t> social and economic needs, and</a:t>
            </a:r>
            <a:endParaRPr lang="en-GB" sz="2000" dirty="0" smtClean="0">
              <a:solidFill>
                <a:schemeClr val="bg1"/>
              </a:solidFill>
              <a:latin typeface="Arial" pitchFamily="34" charset="0"/>
              <a:cs typeface="Arial" pitchFamily="34" charset="0"/>
            </a:endParaRPr>
          </a:p>
          <a:p>
            <a:pPr lvl="0">
              <a:buNone/>
            </a:pPr>
            <a:r>
              <a:rPr lang="en-US" sz="2000" dirty="0" smtClean="0">
                <a:solidFill>
                  <a:schemeClr val="bg1"/>
                </a:solidFill>
                <a:latin typeface="Arial" pitchFamily="34" charset="0"/>
                <a:cs typeface="Arial" pitchFamily="34" charset="0"/>
              </a:rPr>
              <a:t>                    </a:t>
            </a:r>
            <a:r>
              <a:rPr lang="en-US" sz="2000" b="1" dirty="0" smtClean="0">
                <a:solidFill>
                  <a:schemeClr val="bg1"/>
                </a:solidFill>
                <a:latin typeface="Arial" pitchFamily="34" charset="0"/>
                <a:cs typeface="Arial" pitchFamily="34" charset="0"/>
              </a:rPr>
              <a:t>Ensures</a:t>
            </a:r>
            <a:r>
              <a:rPr lang="en-US" sz="2000" dirty="0" smtClean="0">
                <a:solidFill>
                  <a:schemeClr val="bg1"/>
                </a:solidFill>
                <a:latin typeface="Arial" pitchFamily="34" charset="0"/>
                <a:cs typeface="Arial" pitchFamily="34" charset="0"/>
              </a:rPr>
              <a:t> the protection and sustainability of for future</a:t>
            </a:r>
          </a:p>
          <a:p>
            <a:pPr lvl="0">
              <a:buNone/>
            </a:pPr>
            <a:endParaRPr lang="en-US" sz="2000" dirty="0" smtClean="0">
              <a:solidFill>
                <a:schemeClr val="bg1"/>
              </a:solidFill>
              <a:latin typeface="Arial" pitchFamily="34" charset="0"/>
              <a:cs typeface="Arial" pitchFamily="34" charset="0"/>
            </a:endParaRPr>
          </a:p>
          <a:p>
            <a:r>
              <a:rPr lang="en-US" sz="2000" b="1" dirty="0" smtClean="0">
                <a:solidFill>
                  <a:schemeClr val="bg1"/>
                </a:solidFill>
                <a:latin typeface="Arial" pitchFamily="34" charset="0"/>
                <a:cs typeface="Arial" pitchFamily="34" charset="0"/>
              </a:rPr>
              <a:t>IWRM</a:t>
            </a:r>
            <a:r>
              <a:rPr lang="en-US" sz="2000" dirty="0" smtClean="0">
                <a:solidFill>
                  <a:schemeClr val="bg1"/>
                </a:solidFill>
                <a:latin typeface="Arial" pitchFamily="34" charset="0"/>
                <a:cs typeface="Arial" pitchFamily="34" charset="0"/>
              </a:rPr>
              <a:t> approaches involve applying knowledge from </a:t>
            </a:r>
            <a:r>
              <a:rPr lang="en-US" sz="2000" b="1" dirty="0" smtClean="0">
                <a:solidFill>
                  <a:schemeClr val="bg1"/>
                </a:solidFill>
                <a:latin typeface="Arial" pitchFamily="34" charset="0"/>
                <a:cs typeface="Arial" pitchFamily="34" charset="0"/>
              </a:rPr>
              <a:t>various disciplines</a:t>
            </a:r>
            <a:r>
              <a:rPr lang="en-US" sz="2000" dirty="0" smtClean="0">
                <a:solidFill>
                  <a:schemeClr val="bg1"/>
                </a:solidFill>
                <a:latin typeface="Arial" pitchFamily="34" charset="0"/>
                <a:cs typeface="Arial" pitchFamily="34" charset="0"/>
              </a:rPr>
              <a:t> and implement sustainable solutions to water and development problems. </a:t>
            </a:r>
          </a:p>
          <a:p>
            <a:endParaRPr lang="en-US" sz="2000" dirty="0" smtClean="0">
              <a:solidFill>
                <a:schemeClr val="bg1"/>
              </a:solidFill>
              <a:latin typeface="Arial" pitchFamily="34" charset="0"/>
              <a:cs typeface="Arial" pitchFamily="34" charset="0"/>
            </a:endParaRPr>
          </a:p>
          <a:p>
            <a:r>
              <a:rPr lang="en-US" sz="2000" dirty="0" smtClean="0">
                <a:solidFill>
                  <a:schemeClr val="bg1"/>
                </a:solidFill>
                <a:latin typeface="Arial" pitchFamily="34" charset="0"/>
                <a:cs typeface="Arial" pitchFamily="34" charset="0"/>
              </a:rPr>
              <a:t>This approach is very important especially in the management of </a:t>
            </a:r>
            <a:r>
              <a:rPr lang="en-US" sz="2000" b="1" dirty="0" err="1" smtClean="0">
                <a:solidFill>
                  <a:schemeClr val="bg1"/>
                </a:solidFill>
                <a:latin typeface="Arial" pitchFamily="34" charset="0"/>
                <a:cs typeface="Arial" pitchFamily="34" charset="0"/>
              </a:rPr>
              <a:t>transboundary</a:t>
            </a:r>
            <a:r>
              <a:rPr lang="en-US" sz="2000" dirty="0" smtClean="0">
                <a:solidFill>
                  <a:schemeClr val="bg1"/>
                </a:solidFill>
                <a:latin typeface="Arial" pitchFamily="34" charset="0"/>
                <a:cs typeface="Arial" pitchFamily="34" charset="0"/>
              </a:rPr>
              <a:t> water resources.</a:t>
            </a:r>
            <a:endParaRPr lang="en-GB" sz="2000" dirty="0" smtClean="0">
              <a:solidFill>
                <a:schemeClr val="bg1"/>
              </a:solidFill>
              <a:latin typeface="Arial" pitchFamily="34" charset="0"/>
              <a:cs typeface="Arial" pitchFamily="34" charset="0"/>
            </a:endParaRPr>
          </a:p>
          <a:p>
            <a:endParaRPr lang="en-GB" sz="2000" dirty="0" smtClean="0">
              <a:solidFill>
                <a:schemeClr val="bg1"/>
              </a:solidFill>
              <a:latin typeface="Arial" pitchFamily="34" charset="0"/>
              <a:cs typeface="Arial" pitchFamily="34" charset="0"/>
            </a:endParaRPr>
          </a:p>
          <a:p>
            <a:endParaRPr lang="en-GB" sz="2000" dirty="0">
              <a:solidFill>
                <a:schemeClr val="bg1"/>
              </a:solidFill>
              <a:latin typeface="Arial" pitchFamily="34" charset="0"/>
              <a:cs typeface="Arial" pitchFamily="34" charset="0"/>
            </a:endParaRPr>
          </a:p>
        </p:txBody>
      </p:sp>
      <p:sp>
        <p:nvSpPr>
          <p:cNvPr id="5" name="Title 1"/>
          <p:cNvSpPr>
            <a:spLocks noGrp="1"/>
          </p:cNvSpPr>
          <p:nvPr>
            <p:ph type="title"/>
          </p:nvPr>
        </p:nvSpPr>
        <p:spPr/>
        <p:txBody>
          <a:bodyPr>
            <a:normAutofit fontScale="90000"/>
          </a:bodyPr>
          <a:lstStyle/>
          <a:p>
            <a:r>
              <a:rPr lang="en-US" sz="2700" b="1" dirty="0" smtClean="0">
                <a:solidFill>
                  <a:schemeClr val="bg1"/>
                </a:solidFill>
                <a:latin typeface="Arial" pitchFamily="34" charset="0"/>
                <a:cs typeface="Arial" pitchFamily="34" charset="0"/>
              </a:rPr>
              <a:t>Water Resources Management </a:t>
            </a:r>
            <a:r>
              <a:rPr lang="en-GB" b="1" dirty="0" smtClean="0">
                <a:solidFill>
                  <a:schemeClr val="bg1"/>
                </a:solidFill>
                <a:latin typeface="Arial" pitchFamily="34" charset="0"/>
                <a:cs typeface="Arial" pitchFamily="34" charset="0"/>
              </a:rPr>
              <a:t/>
            </a:r>
            <a:br>
              <a:rPr lang="en-GB" b="1" dirty="0" smtClean="0">
                <a:solidFill>
                  <a:schemeClr val="bg1"/>
                </a:solidFill>
                <a:latin typeface="Arial" pitchFamily="34" charset="0"/>
                <a:cs typeface="Arial" pitchFamily="34" charset="0"/>
              </a:rPr>
            </a:br>
            <a:endParaRPr lang="en-GB" dirty="0">
              <a:solidFill>
                <a:schemeClr val="bg1"/>
              </a:solidFill>
              <a:latin typeface="Arial" pitchFamily="34" charset="0"/>
              <a:cs typeface="Arial" pitchFamily="34"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rmAutofit/>
          </a:bodyPr>
          <a:lstStyle/>
          <a:p>
            <a:pPr lvl="0"/>
            <a:endParaRPr lang="en-US" sz="2400" dirty="0" smtClean="0">
              <a:solidFill>
                <a:schemeClr val="bg1"/>
              </a:solidFill>
              <a:latin typeface="Arial" pitchFamily="34" charset="0"/>
              <a:cs typeface="Arial" pitchFamily="34" charset="0"/>
            </a:endParaRPr>
          </a:p>
          <a:p>
            <a:pPr lvl="0"/>
            <a:r>
              <a:rPr lang="en-US" sz="2400" dirty="0" smtClean="0">
                <a:solidFill>
                  <a:schemeClr val="bg1"/>
                </a:solidFill>
                <a:latin typeface="Arial" pitchFamily="34" charset="0"/>
                <a:cs typeface="Arial" pitchFamily="34" charset="0"/>
              </a:rPr>
              <a:t>The Nile Water Agreement of 1929 and 1959</a:t>
            </a:r>
            <a:endParaRPr lang="en-GB" sz="2400" dirty="0" smtClean="0">
              <a:solidFill>
                <a:schemeClr val="bg1"/>
              </a:solidFill>
              <a:latin typeface="Arial" pitchFamily="34" charset="0"/>
              <a:cs typeface="Arial" pitchFamily="34" charset="0"/>
            </a:endParaRPr>
          </a:p>
          <a:p>
            <a:pPr lvl="0"/>
            <a:r>
              <a:rPr lang="en-US" sz="2400" dirty="0" smtClean="0">
                <a:solidFill>
                  <a:schemeClr val="bg1"/>
                </a:solidFill>
                <a:latin typeface="Arial" pitchFamily="34" charset="0"/>
                <a:cs typeface="Arial" pitchFamily="34" charset="0"/>
              </a:rPr>
              <a:t>The Nile Basin Initiative, and</a:t>
            </a:r>
            <a:endParaRPr lang="en-GB" sz="2400" dirty="0" smtClean="0">
              <a:solidFill>
                <a:schemeClr val="bg1"/>
              </a:solidFill>
              <a:latin typeface="Arial" pitchFamily="34" charset="0"/>
              <a:cs typeface="Arial" pitchFamily="34" charset="0"/>
            </a:endParaRPr>
          </a:p>
          <a:p>
            <a:pPr lvl="0"/>
            <a:r>
              <a:rPr lang="en-US" sz="2400" dirty="0" smtClean="0">
                <a:solidFill>
                  <a:schemeClr val="bg1"/>
                </a:solidFill>
                <a:latin typeface="Arial" pitchFamily="34" charset="0"/>
                <a:cs typeface="Arial" pitchFamily="34" charset="0"/>
              </a:rPr>
              <a:t>The Nile Basin Initiative Agreement of May 14th, 2010</a:t>
            </a:r>
            <a:endParaRPr lang="en-GB" sz="2400" dirty="0" smtClean="0">
              <a:solidFill>
                <a:schemeClr val="bg1"/>
              </a:solidFill>
              <a:latin typeface="Arial" pitchFamily="34" charset="0"/>
              <a:cs typeface="Arial" pitchFamily="34" charset="0"/>
            </a:endParaRPr>
          </a:p>
          <a:p>
            <a:endParaRPr lang="en-GB" sz="2400" dirty="0">
              <a:solidFill>
                <a:schemeClr val="bg1"/>
              </a:solidFill>
              <a:latin typeface="Arial" pitchFamily="34" charset="0"/>
              <a:cs typeface="Arial" pitchFamily="34" charset="0"/>
            </a:endParaRPr>
          </a:p>
        </p:txBody>
      </p:sp>
      <p:sp>
        <p:nvSpPr>
          <p:cNvPr id="5" name="Title 1"/>
          <p:cNvSpPr>
            <a:spLocks noGrp="1"/>
          </p:cNvSpPr>
          <p:nvPr>
            <p:ph type="title"/>
          </p:nvPr>
        </p:nvSpPr>
        <p:spPr>
          <a:xfrm>
            <a:off x="914400" y="762000"/>
            <a:ext cx="7498080" cy="990600"/>
          </a:xfrm>
        </p:spPr>
        <p:txBody>
          <a:bodyPr>
            <a:normAutofit/>
          </a:bodyPr>
          <a:lstStyle/>
          <a:p>
            <a:r>
              <a:rPr lang="en-US" sz="3200" b="1" dirty="0" smtClean="0">
                <a:solidFill>
                  <a:schemeClr val="bg1"/>
                </a:solidFill>
                <a:latin typeface="Arial" pitchFamily="34" charset="0"/>
                <a:cs typeface="Arial" pitchFamily="34" charset="0"/>
              </a:rPr>
              <a:t>The Nile River Agreements</a:t>
            </a:r>
            <a:endParaRPr lang="en-GB" sz="3200" dirty="0">
              <a:solidFill>
                <a:schemeClr val="bg1"/>
              </a:solidFill>
              <a:latin typeface="Arial" pitchFamily="34" charset="0"/>
              <a:cs typeface="Arial" pitchFamily="34"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rmAutofit/>
          </a:bodyPr>
          <a:lstStyle/>
          <a:p>
            <a:r>
              <a:rPr lang="en-US" sz="2000" dirty="0" smtClean="0">
                <a:solidFill>
                  <a:schemeClr val="bg1"/>
                </a:solidFill>
                <a:latin typeface="Arial" pitchFamily="34" charset="0"/>
                <a:cs typeface="Arial" pitchFamily="34" charset="0"/>
              </a:rPr>
              <a:t>This is a Nile treaty which Britain signed on behalf of its east African colonies with Sudan and Egypt. </a:t>
            </a:r>
            <a:endParaRPr lang="en-GB" sz="2000" dirty="0" smtClean="0">
              <a:solidFill>
                <a:schemeClr val="bg1"/>
              </a:solidFill>
              <a:latin typeface="Arial" pitchFamily="34" charset="0"/>
              <a:cs typeface="Arial" pitchFamily="34" charset="0"/>
            </a:endParaRPr>
          </a:p>
          <a:p>
            <a:pPr lvl="0"/>
            <a:r>
              <a:rPr lang="en-US" sz="2400" dirty="0" smtClean="0">
                <a:solidFill>
                  <a:schemeClr val="bg1"/>
                </a:solidFill>
                <a:latin typeface="Arial" pitchFamily="34" charset="0"/>
                <a:cs typeface="Arial" pitchFamily="34" charset="0"/>
              </a:rPr>
              <a:t>Any</a:t>
            </a:r>
            <a:r>
              <a:rPr lang="en-US" sz="2000" dirty="0" smtClean="0">
                <a:solidFill>
                  <a:schemeClr val="bg1"/>
                </a:solidFill>
                <a:latin typeface="Arial" pitchFamily="34" charset="0"/>
                <a:cs typeface="Arial" pitchFamily="34" charset="0"/>
              </a:rPr>
              <a:t> projects that could threaten the volume of water reaching Egypt are forbidden.</a:t>
            </a:r>
            <a:endParaRPr lang="en-GB" sz="2000" dirty="0" smtClean="0">
              <a:solidFill>
                <a:schemeClr val="bg1"/>
              </a:solidFill>
              <a:latin typeface="Arial" pitchFamily="34" charset="0"/>
              <a:cs typeface="Arial" pitchFamily="34" charset="0"/>
            </a:endParaRPr>
          </a:p>
          <a:p>
            <a:pPr lvl="0"/>
            <a:r>
              <a:rPr lang="en-US" sz="2000" dirty="0" smtClean="0">
                <a:solidFill>
                  <a:schemeClr val="bg1"/>
                </a:solidFill>
                <a:latin typeface="Arial" pitchFamily="34" charset="0"/>
                <a:cs typeface="Arial" pitchFamily="34" charset="0"/>
              </a:rPr>
              <a:t>The agreement gives Egypt the right to inspect the entire length of the Nile.</a:t>
            </a:r>
            <a:endParaRPr lang="en-GB" sz="2000" dirty="0" smtClean="0">
              <a:solidFill>
                <a:schemeClr val="bg1"/>
              </a:solidFill>
              <a:latin typeface="Arial" pitchFamily="34" charset="0"/>
              <a:cs typeface="Arial" pitchFamily="34" charset="0"/>
            </a:endParaRPr>
          </a:p>
          <a:p>
            <a:pPr lvl="0"/>
            <a:r>
              <a:rPr lang="en-US" sz="2000" dirty="0" smtClean="0">
                <a:solidFill>
                  <a:schemeClr val="bg1"/>
                </a:solidFill>
                <a:latin typeface="Arial" pitchFamily="34" charset="0"/>
                <a:cs typeface="Arial" pitchFamily="34" charset="0"/>
              </a:rPr>
              <a:t>Egypt has a right to use about 75 % of the water while Sudan has 11 % and the rest of the countries share 14 %.</a:t>
            </a:r>
            <a:endParaRPr lang="en-GB" sz="2000" dirty="0" smtClean="0">
              <a:solidFill>
                <a:schemeClr val="bg1"/>
              </a:solidFill>
              <a:latin typeface="Arial" pitchFamily="34" charset="0"/>
              <a:cs typeface="Arial" pitchFamily="34" charset="0"/>
            </a:endParaRPr>
          </a:p>
          <a:p>
            <a:pPr lvl="0"/>
            <a:r>
              <a:rPr lang="en-US" sz="2000" dirty="0" smtClean="0">
                <a:solidFill>
                  <a:schemeClr val="bg1"/>
                </a:solidFill>
                <a:latin typeface="Arial" pitchFamily="34" charset="0"/>
                <a:cs typeface="Arial" pitchFamily="34" charset="0"/>
              </a:rPr>
              <a:t>The other riparian countries have to first seek permission from Egypt and Sudan before planning for any large scale development projects on the river that would affect the level and flow of the waters.</a:t>
            </a:r>
            <a:endParaRPr lang="en-GB" sz="2000" dirty="0" smtClean="0">
              <a:solidFill>
                <a:schemeClr val="bg1"/>
              </a:solidFill>
              <a:latin typeface="Arial" pitchFamily="34" charset="0"/>
              <a:cs typeface="Arial" pitchFamily="34" charset="0"/>
            </a:endParaRPr>
          </a:p>
          <a:p>
            <a:endParaRPr lang="en-GB" sz="2000" dirty="0">
              <a:solidFill>
                <a:schemeClr val="bg1"/>
              </a:solidFill>
              <a:latin typeface="Arial" pitchFamily="34" charset="0"/>
              <a:cs typeface="Arial" pitchFamily="34" charset="0"/>
            </a:endParaRPr>
          </a:p>
        </p:txBody>
      </p:sp>
      <p:sp>
        <p:nvSpPr>
          <p:cNvPr id="5" name="Title 1"/>
          <p:cNvSpPr>
            <a:spLocks noGrp="1"/>
          </p:cNvSpPr>
          <p:nvPr>
            <p:ph type="title"/>
          </p:nvPr>
        </p:nvSpPr>
        <p:spPr>
          <a:xfrm>
            <a:off x="1066800" y="381000"/>
            <a:ext cx="7498080" cy="1143000"/>
          </a:xfrm>
        </p:spPr>
        <p:txBody>
          <a:bodyPr>
            <a:normAutofit/>
          </a:bodyPr>
          <a:lstStyle/>
          <a:p>
            <a:r>
              <a:rPr lang="en-US" sz="2400" b="1" dirty="0" smtClean="0">
                <a:solidFill>
                  <a:schemeClr val="bg1"/>
                </a:solidFill>
                <a:latin typeface="Arial" pitchFamily="34" charset="0"/>
                <a:cs typeface="Arial" pitchFamily="34" charset="0"/>
              </a:rPr>
              <a:t>The Nile Water Agreement of 1929 and 1959</a:t>
            </a:r>
            <a:r>
              <a:rPr lang="en-GB" sz="2400" b="1" dirty="0" smtClean="0">
                <a:solidFill>
                  <a:schemeClr val="bg1"/>
                </a:solidFill>
                <a:latin typeface="Arial" pitchFamily="34" charset="0"/>
                <a:cs typeface="Arial" pitchFamily="34" charset="0"/>
              </a:rPr>
              <a:t/>
            </a:r>
            <a:br>
              <a:rPr lang="en-GB" sz="2400" b="1" dirty="0" smtClean="0">
                <a:solidFill>
                  <a:schemeClr val="bg1"/>
                </a:solidFill>
                <a:latin typeface="Arial" pitchFamily="34" charset="0"/>
                <a:cs typeface="Arial" pitchFamily="34" charset="0"/>
              </a:rPr>
            </a:br>
            <a:endParaRPr lang="en-GB" sz="2400" dirty="0">
              <a:solidFill>
                <a:schemeClr val="bg1"/>
              </a:solidFill>
              <a:latin typeface="Arial" pitchFamily="34" charset="0"/>
              <a:cs typeface="Arial" pitchFamily="34"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81000" y="1219200"/>
            <a:ext cx="8229600" cy="4953000"/>
          </a:xfrm>
        </p:spPr>
        <p:txBody>
          <a:bodyPr>
            <a:noAutofit/>
          </a:bodyPr>
          <a:lstStyle/>
          <a:p>
            <a:r>
              <a:rPr lang="en-US" sz="2000" dirty="0" smtClean="0">
                <a:solidFill>
                  <a:schemeClr val="bg1"/>
                </a:solidFill>
                <a:latin typeface="Arial" pitchFamily="34" charset="0"/>
                <a:cs typeface="Arial" pitchFamily="34" charset="0"/>
              </a:rPr>
              <a:t>The struggle for fair and equitable utilization of the Nile River continued to be a stance of most of the riparian countries. </a:t>
            </a:r>
          </a:p>
          <a:p>
            <a:endParaRPr lang="en-US" sz="2000" dirty="0" smtClean="0">
              <a:solidFill>
                <a:schemeClr val="bg1"/>
              </a:solidFill>
              <a:latin typeface="Arial" pitchFamily="34" charset="0"/>
              <a:cs typeface="Arial" pitchFamily="34" charset="0"/>
            </a:endParaRPr>
          </a:p>
          <a:p>
            <a:r>
              <a:rPr lang="en-US" sz="2000" dirty="0" smtClean="0">
                <a:solidFill>
                  <a:schemeClr val="bg1"/>
                </a:solidFill>
                <a:latin typeface="Arial" pitchFamily="34" charset="0"/>
                <a:cs typeface="Arial" pitchFamily="34" charset="0"/>
              </a:rPr>
              <a:t>Accordingly, the Nile Basin Initiative was established by the riparian countries in 1999.</a:t>
            </a:r>
            <a:endParaRPr lang="en-GB" sz="2000" dirty="0" smtClean="0">
              <a:solidFill>
                <a:schemeClr val="bg1"/>
              </a:solidFill>
              <a:latin typeface="Arial" pitchFamily="34" charset="0"/>
              <a:cs typeface="Arial" pitchFamily="34" charset="0"/>
            </a:endParaRPr>
          </a:p>
          <a:p>
            <a:r>
              <a:rPr lang="en-US" sz="2000" b="1" dirty="0" smtClean="0">
                <a:solidFill>
                  <a:schemeClr val="bg1"/>
                </a:solidFill>
                <a:latin typeface="Arial" pitchFamily="34" charset="0"/>
                <a:cs typeface="Arial" pitchFamily="34" charset="0"/>
              </a:rPr>
              <a:t>NBI</a:t>
            </a:r>
            <a:r>
              <a:rPr lang="en-US" sz="2000" dirty="0" smtClean="0">
                <a:solidFill>
                  <a:schemeClr val="bg1"/>
                </a:solidFill>
                <a:latin typeface="Arial" pitchFamily="34" charset="0"/>
                <a:cs typeface="Arial" pitchFamily="34" charset="0"/>
              </a:rPr>
              <a:t> is a transitional arrangement established by the Nile Basin States at the meeting of their Council of Ministers held in </a:t>
            </a:r>
            <a:r>
              <a:rPr lang="en-US" sz="2000" b="1" dirty="0" smtClean="0">
                <a:solidFill>
                  <a:schemeClr val="bg1"/>
                </a:solidFill>
                <a:latin typeface="Arial" pitchFamily="34" charset="0"/>
                <a:cs typeface="Arial" pitchFamily="34" charset="0"/>
              </a:rPr>
              <a:t>Dar-</a:t>
            </a:r>
            <a:r>
              <a:rPr lang="en-US" sz="2000" b="1" dirty="0" err="1" smtClean="0">
                <a:solidFill>
                  <a:schemeClr val="bg1"/>
                </a:solidFill>
                <a:latin typeface="Arial" pitchFamily="34" charset="0"/>
                <a:cs typeface="Arial" pitchFamily="34" charset="0"/>
              </a:rPr>
              <a:t>es</a:t>
            </a:r>
            <a:r>
              <a:rPr lang="en-US" sz="2000" b="1" dirty="0" smtClean="0">
                <a:solidFill>
                  <a:schemeClr val="bg1"/>
                </a:solidFill>
                <a:latin typeface="Arial" pitchFamily="34" charset="0"/>
                <a:cs typeface="Arial" pitchFamily="34" charset="0"/>
              </a:rPr>
              <a:t>-Salaam, Tanzania, on 22</a:t>
            </a:r>
            <a:r>
              <a:rPr lang="en-US" sz="2000" b="1" baseline="30000" dirty="0" smtClean="0">
                <a:solidFill>
                  <a:schemeClr val="bg1"/>
                </a:solidFill>
                <a:latin typeface="Arial" pitchFamily="34" charset="0"/>
                <a:cs typeface="Arial" pitchFamily="34" charset="0"/>
              </a:rPr>
              <a:t>nd</a:t>
            </a:r>
            <a:r>
              <a:rPr lang="en-US" sz="2000" b="1" dirty="0" smtClean="0">
                <a:solidFill>
                  <a:schemeClr val="bg1"/>
                </a:solidFill>
                <a:latin typeface="Arial" pitchFamily="34" charset="0"/>
                <a:cs typeface="Arial" pitchFamily="34" charset="0"/>
              </a:rPr>
              <a:t> February, 1999</a:t>
            </a:r>
            <a:r>
              <a:rPr lang="en-US" sz="2000" dirty="0" smtClean="0">
                <a:solidFill>
                  <a:schemeClr val="bg1"/>
                </a:solidFill>
                <a:latin typeface="Arial" pitchFamily="34" charset="0"/>
                <a:cs typeface="Arial" pitchFamily="34" charset="0"/>
              </a:rPr>
              <a:t>.</a:t>
            </a:r>
            <a:endParaRPr lang="en-GB" sz="2000" dirty="0" smtClean="0">
              <a:solidFill>
                <a:schemeClr val="bg1"/>
              </a:solidFill>
              <a:latin typeface="Arial" pitchFamily="34" charset="0"/>
              <a:cs typeface="Arial" pitchFamily="34" charset="0"/>
            </a:endParaRPr>
          </a:p>
          <a:p>
            <a:pPr lvl="0"/>
            <a:r>
              <a:rPr lang="en-US" sz="2000" dirty="0" smtClean="0">
                <a:solidFill>
                  <a:schemeClr val="bg1"/>
                </a:solidFill>
                <a:latin typeface="Arial" pitchFamily="34" charset="0"/>
                <a:cs typeface="Arial" pitchFamily="34" charset="0"/>
              </a:rPr>
              <a:t>Is responsible to foster cooperation and sustainable development of the Nile River for the benefit of the inhabitants of the riparian countries.</a:t>
            </a:r>
            <a:endParaRPr lang="en-GB" sz="2000" dirty="0" smtClean="0">
              <a:solidFill>
                <a:schemeClr val="bg1"/>
              </a:solidFill>
              <a:latin typeface="Arial" pitchFamily="34" charset="0"/>
              <a:cs typeface="Arial" pitchFamily="34" charset="0"/>
            </a:endParaRPr>
          </a:p>
          <a:p>
            <a:pPr lvl="0"/>
            <a:r>
              <a:rPr lang="en-US" sz="2000" dirty="0" smtClean="0">
                <a:solidFill>
                  <a:schemeClr val="bg1"/>
                </a:solidFill>
                <a:latin typeface="Arial" pitchFamily="34" charset="0"/>
                <a:cs typeface="Arial" pitchFamily="34" charset="0"/>
              </a:rPr>
              <a:t>Seeks to develop the river in </a:t>
            </a:r>
            <a:r>
              <a:rPr lang="en-US" sz="2000" b="1" dirty="0" smtClean="0">
                <a:solidFill>
                  <a:schemeClr val="bg1"/>
                </a:solidFill>
                <a:latin typeface="Arial" pitchFamily="34" charset="0"/>
                <a:cs typeface="Arial" pitchFamily="34" charset="0"/>
              </a:rPr>
              <a:t>a cooperative manner</a:t>
            </a:r>
            <a:r>
              <a:rPr lang="en-US" sz="2000" dirty="0" smtClean="0">
                <a:solidFill>
                  <a:schemeClr val="bg1"/>
                </a:solidFill>
                <a:latin typeface="Arial" pitchFamily="34" charset="0"/>
                <a:cs typeface="Arial" pitchFamily="34" charset="0"/>
              </a:rPr>
              <a:t>, share </a:t>
            </a:r>
            <a:r>
              <a:rPr lang="en-US" sz="2000" b="1" dirty="0" smtClean="0">
                <a:solidFill>
                  <a:schemeClr val="bg1"/>
                </a:solidFill>
                <a:latin typeface="Arial" pitchFamily="34" charset="0"/>
                <a:cs typeface="Arial" pitchFamily="34" charset="0"/>
              </a:rPr>
              <a:t>substantial socioeconomic benefits</a:t>
            </a:r>
            <a:r>
              <a:rPr lang="en-US" sz="2000" dirty="0" smtClean="0">
                <a:solidFill>
                  <a:schemeClr val="bg1"/>
                </a:solidFill>
                <a:latin typeface="Arial" pitchFamily="34" charset="0"/>
                <a:cs typeface="Arial" pitchFamily="34" charset="0"/>
              </a:rPr>
              <a:t>, and </a:t>
            </a:r>
            <a:r>
              <a:rPr lang="en-US" sz="2000" b="1" dirty="0" smtClean="0">
                <a:solidFill>
                  <a:schemeClr val="bg1"/>
                </a:solidFill>
                <a:latin typeface="Arial" pitchFamily="34" charset="0"/>
                <a:cs typeface="Arial" pitchFamily="34" charset="0"/>
              </a:rPr>
              <a:t>promote regional peace and security</a:t>
            </a:r>
            <a:r>
              <a:rPr lang="en-US" sz="2000" dirty="0" smtClean="0">
                <a:solidFill>
                  <a:schemeClr val="bg1"/>
                </a:solidFill>
                <a:latin typeface="Arial" pitchFamily="34" charset="0"/>
                <a:cs typeface="Arial" pitchFamily="34" charset="0"/>
              </a:rPr>
              <a:t>.</a:t>
            </a:r>
            <a:endParaRPr lang="en-GB" sz="2000" dirty="0" smtClean="0">
              <a:solidFill>
                <a:schemeClr val="bg1"/>
              </a:solidFill>
              <a:latin typeface="Arial" pitchFamily="34" charset="0"/>
              <a:cs typeface="Arial" pitchFamily="34" charset="0"/>
            </a:endParaRPr>
          </a:p>
          <a:p>
            <a:endParaRPr lang="en-GB" sz="2000" dirty="0">
              <a:solidFill>
                <a:schemeClr val="bg1"/>
              </a:solidFill>
              <a:latin typeface="Arial" pitchFamily="34" charset="0"/>
              <a:cs typeface="Arial" pitchFamily="34" charset="0"/>
            </a:endParaRPr>
          </a:p>
        </p:txBody>
      </p:sp>
      <p:sp>
        <p:nvSpPr>
          <p:cNvPr id="5" name="Title 1"/>
          <p:cNvSpPr>
            <a:spLocks noGrp="1"/>
          </p:cNvSpPr>
          <p:nvPr>
            <p:ph type="title"/>
          </p:nvPr>
        </p:nvSpPr>
        <p:spPr>
          <a:xfrm>
            <a:off x="685800" y="0"/>
            <a:ext cx="7498080" cy="1066800"/>
          </a:xfrm>
        </p:spPr>
        <p:txBody>
          <a:bodyPr>
            <a:normAutofit/>
          </a:bodyPr>
          <a:lstStyle/>
          <a:p>
            <a:r>
              <a:rPr lang="en-US" sz="2400" b="1" dirty="0" smtClean="0">
                <a:solidFill>
                  <a:schemeClr val="bg1"/>
                </a:solidFill>
                <a:latin typeface="Arial" pitchFamily="34" charset="0"/>
                <a:cs typeface="Arial" pitchFamily="34" charset="0"/>
              </a:rPr>
              <a:t>The Nile Basin Initiative (NBI)</a:t>
            </a:r>
            <a:r>
              <a:rPr lang="en-GB" sz="2400" b="1" dirty="0" smtClean="0">
                <a:solidFill>
                  <a:schemeClr val="bg1"/>
                </a:solidFill>
                <a:latin typeface="Arial" pitchFamily="34" charset="0"/>
                <a:cs typeface="Arial" pitchFamily="34" charset="0"/>
              </a:rPr>
              <a:t/>
            </a:r>
            <a:br>
              <a:rPr lang="en-GB" sz="2400" b="1" dirty="0" smtClean="0">
                <a:solidFill>
                  <a:schemeClr val="bg1"/>
                </a:solidFill>
                <a:latin typeface="Arial" pitchFamily="34" charset="0"/>
                <a:cs typeface="Arial" pitchFamily="34" charset="0"/>
              </a:rPr>
            </a:br>
            <a:endParaRPr lang="en-GB" sz="2400" dirty="0">
              <a:solidFill>
                <a:schemeClr val="bg1"/>
              </a:solidFill>
              <a:latin typeface="Arial" pitchFamily="34" charset="0"/>
              <a:cs typeface="Arial" pitchFamily="34"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990600"/>
            <a:ext cx="8229600" cy="5334000"/>
          </a:xfrm>
        </p:spPr>
        <p:txBody>
          <a:bodyPr/>
          <a:lstStyle/>
          <a:p>
            <a:pPr algn="just"/>
            <a:r>
              <a:rPr lang="en-US" sz="2400" dirty="0" smtClean="0">
                <a:solidFill>
                  <a:schemeClr val="bg1"/>
                </a:solidFill>
                <a:latin typeface="Arial" pitchFamily="34" charset="0"/>
                <a:cs typeface="Arial" pitchFamily="34" charset="0"/>
              </a:rPr>
              <a:t>The nine riparian countries (Egypt, Sudan, Ethiopia, Democratic Congo, Uganda, Tanzania, Kenya, Rwanda, and Eritrea ) have been negotiating to draft a new treaty on the usage of the Nile waters. </a:t>
            </a:r>
          </a:p>
          <a:p>
            <a:endParaRPr lang="en-US" sz="8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All the countries agreed on the framework which will reduce Egypt and Sudan's right to use more than 85 percent of the water.</a:t>
            </a:r>
          </a:p>
          <a:p>
            <a:r>
              <a:rPr lang="en-US" sz="2400" dirty="0" smtClean="0">
                <a:solidFill>
                  <a:schemeClr val="bg1"/>
                </a:solidFill>
                <a:latin typeface="Arial" pitchFamily="34" charset="0"/>
                <a:cs typeface="Arial" pitchFamily="34" charset="0"/>
              </a:rPr>
              <a:t>Ultimately the Nile Basin Initiative Agreement was signed among four Nile basin countries (</a:t>
            </a:r>
            <a:r>
              <a:rPr lang="en-US" sz="2400" b="1" dirty="0" smtClean="0">
                <a:solidFill>
                  <a:schemeClr val="bg1"/>
                </a:solidFill>
                <a:latin typeface="Arial" pitchFamily="34" charset="0"/>
                <a:cs typeface="Arial" pitchFamily="34" charset="0"/>
              </a:rPr>
              <a:t>Ethiopia, Rwanda, Tanzania, and Uganda</a:t>
            </a:r>
            <a:r>
              <a:rPr lang="en-US" sz="2400" dirty="0" smtClean="0">
                <a:solidFill>
                  <a:schemeClr val="bg1"/>
                </a:solidFill>
                <a:latin typeface="Arial" pitchFamily="34" charset="0"/>
                <a:cs typeface="Arial" pitchFamily="34" charset="0"/>
              </a:rPr>
              <a:t>) who signed the Agreement on the “Nile River Basin Cooperative Framework” in Uganda on 14</a:t>
            </a:r>
            <a:r>
              <a:rPr lang="en-US" sz="2400" baseline="30000" dirty="0" smtClean="0">
                <a:solidFill>
                  <a:schemeClr val="bg1"/>
                </a:solidFill>
                <a:latin typeface="Arial" pitchFamily="34" charset="0"/>
                <a:cs typeface="Arial" pitchFamily="34" charset="0"/>
              </a:rPr>
              <a:t>th</a:t>
            </a:r>
            <a:r>
              <a:rPr lang="en-US" sz="2400" dirty="0" smtClean="0">
                <a:solidFill>
                  <a:schemeClr val="bg1"/>
                </a:solidFill>
                <a:latin typeface="Arial" pitchFamily="34" charset="0"/>
                <a:cs typeface="Arial" pitchFamily="34" charset="0"/>
              </a:rPr>
              <a:t> May, 2010. </a:t>
            </a:r>
            <a:endParaRPr lang="en-GB" sz="2400" dirty="0" smtClean="0">
              <a:solidFill>
                <a:schemeClr val="bg1"/>
              </a:solidFill>
              <a:latin typeface="Arial" pitchFamily="34" charset="0"/>
              <a:cs typeface="Arial" pitchFamily="34" charset="0"/>
            </a:endParaRPr>
          </a:p>
          <a:p>
            <a:pPr>
              <a:buNone/>
            </a:pPr>
            <a:endParaRPr lang="en-GB" dirty="0">
              <a:solidFill>
                <a:schemeClr val="bg1"/>
              </a:solidFill>
              <a:latin typeface="Arial" pitchFamily="34" charset="0"/>
              <a:cs typeface="Arial" pitchFamily="34" charset="0"/>
            </a:endParaRPr>
          </a:p>
        </p:txBody>
      </p:sp>
      <p:sp>
        <p:nvSpPr>
          <p:cNvPr id="5" name="Title 1"/>
          <p:cNvSpPr>
            <a:spLocks noGrp="1"/>
          </p:cNvSpPr>
          <p:nvPr>
            <p:ph type="title"/>
          </p:nvPr>
        </p:nvSpPr>
        <p:spPr>
          <a:xfrm>
            <a:off x="762000" y="304800"/>
            <a:ext cx="7498080" cy="725470"/>
          </a:xfrm>
        </p:spPr>
        <p:txBody>
          <a:bodyPr>
            <a:normAutofit fontScale="90000"/>
          </a:bodyPr>
          <a:lstStyle/>
          <a:p>
            <a:r>
              <a:rPr lang="en-US" sz="2400" b="1" dirty="0" smtClean="0">
                <a:solidFill>
                  <a:schemeClr val="bg1"/>
                </a:solidFill>
                <a:latin typeface="Arial" pitchFamily="34" charset="0"/>
                <a:cs typeface="Arial" pitchFamily="34" charset="0"/>
              </a:rPr>
              <a:t>The New Nile Basin Framework of 2010</a:t>
            </a:r>
            <a:r>
              <a:rPr lang="en-GB" sz="2400" b="1" dirty="0" smtClean="0">
                <a:solidFill>
                  <a:schemeClr val="bg1"/>
                </a:solidFill>
                <a:latin typeface="Arial" pitchFamily="34" charset="0"/>
                <a:cs typeface="Arial" pitchFamily="34" charset="0"/>
              </a:rPr>
              <a:t/>
            </a:r>
            <a:br>
              <a:rPr lang="en-GB" sz="2400" b="1" dirty="0" smtClean="0">
                <a:solidFill>
                  <a:schemeClr val="bg1"/>
                </a:solidFill>
                <a:latin typeface="Arial" pitchFamily="34" charset="0"/>
                <a:cs typeface="Arial" pitchFamily="34" charset="0"/>
              </a:rPr>
            </a:br>
            <a:endParaRPr lang="en-GB" sz="2400" dirty="0">
              <a:solidFill>
                <a:schemeClr val="bg1"/>
              </a:solidFill>
              <a:latin typeface="Arial" pitchFamily="34" charset="0"/>
              <a:cs typeface="Arial" pitchFamily="34"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533400"/>
            <a:ext cx="8229600" cy="5791200"/>
          </a:xfrm>
        </p:spPr>
        <p:txBody>
          <a:bodyPr>
            <a:normAutofit/>
          </a:bodyPr>
          <a:lstStyle/>
          <a:p>
            <a:pPr algn="just"/>
            <a:r>
              <a:rPr lang="en-US" sz="2600" dirty="0" smtClean="0">
                <a:solidFill>
                  <a:schemeClr val="bg1"/>
                </a:solidFill>
                <a:latin typeface="Arial" pitchFamily="34" charset="0"/>
                <a:cs typeface="Arial" pitchFamily="34" charset="0"/>
              </a:rPr>
              <a:t>Some of the reasons for reaching the Nile Basin Initiative Agreement on the “Nile River Basin Cooperative Framework” in May, 2010 include</a:t>
            </a:r>
            <a:r>
              <a:rPr lang="en-US" dirty="0" smtClean="0">
                <a:solidFill>
                  <a:schemeClr val="bg1"/>
                </a:solidFill>
                <a:latin typeface="Arial" pitchFamily="34" charset="0"/>
                <a:cs typeface="Arial" pitchFamily="34" charset="0"/>
              </a:rPr>
              <a:t>:</a:t>
            </a:r>
            <a:endParaRPr lang="en-GB" dirty="0" smtClean="0">
              <a:solidFill>
                <a:schemeClr val="bg1"/>
              </a:solidFill>
              <a:latin typeface="Arial" pitchFamily="34" charset="0"/>
              <a:cs typeface="Arial" pitchFamily="34" charset="0"/>
            </a:endParaRPr>
          </a:p>
          <a:p>
            <a:pPr lvl="0">
              <a:buNone/>
            </a:pPr>
            <a:r>
              <a:rPr lang="en-US" dirty="0" smtClean="0">
                <a:solidFill>
                  <a:schemeClr val="bg1"/>
                </a:solidFill>
                <a:latin typeface="Arial" pitchFamily="34" charset="0"/>
                <a:cs typeface="Arial" pitchFamily="34" charset="0"/>
              </a:rPr>
              <a:t>         1. </a:t>
            </a:r>
            <a:r>
              <a:rPr lang="en-US" sz="2600" dirty="0" smtClean="0">
                <a:solidFill>
                  <a:schemeClr val="bg1"/>
                </a:solidFill>
                <a:latin typeface="Arial" pitchFamily="34" charset="0"/>
                <a:cs typeface="Arial" pitchFamily="34" charset="0"/>
              </a:rPr>
              <a:t>The old colonial treaty signed among Britain, Egypt and Sudan was not fair and does not entail equitable utilization of the Nile River Basin.</a:t>
            </a:r>
            <a:endParaRPr lang="en-GB" sz="2600" dirty="0" smtClean="0">
              <a:solidFill>
                <a:schemeClr val="bg1"/>
              </a:solidFill>
              <a:latin typeface="Arial" pitchFamily="34" charset="0"/>
              <a:cs typeface="Arial" pitchFamily="34" charset="0"/>
            </a:endParaRPr>
          </a:p>
          <a:p>
            <a:pPr lvl="0">
              <a:buNone/>
            </a:pPr>
            <a:r>
              <a:rPr lang="en-US" dirty="0" smtClean="0">
                <a:solidFill>
                  <a:schemeClr val="bg1"/>
                </a:solidFill>
                <a:latin typeface="Arial" pitchFamily="34" charset="0"/>
                <a:cs typeface="Arial" pitchFamily="34" charset="0"/>
              </a:rPr>
              <a:t>      2.  </a:t>
            </a:r>
            <a:r>
              <a:rPr lang="en-US" sz="2600" dirty="0" smtClean="0">
                <a:solidFill>
                  <a:schemeClr val="bg1"/>
                </a:solidFill>
                <a:latin typeface="Arial" pitchFamily="34" charset="0"/>
                <a:cs typeface="Arial" pitchFamily="34" charset="0"/>
              </a:rPr>
              <a:t>The riparian countries are now independent states and thus have equal rights as Egypt to use the Nile waters.</a:t>
            </a:r>
            <a:endParaRPr lang="en-GB" sz="2600" dirty="0" smtClean="0">
              <a:solidFill>
                <a:schemeClr val="bg1"/>
              </a:solidFill>
              <a:latin typeface="Arial" pitchFamily="34" charset="0"/>
              <a:cs typeface="Arial" pitchFamily="34" charset="0"/>
            </a:endParaRPr>
          </a:p>
          <a:p>
            <a:pPr lvl="0">
              <a:buNone/>
            </a:pPr>
            <a:r>
              <a:rPr lang="en-US" dirty="0" smtClean="0">
                <a:solidFill>
                  <a:schemeClr val="bg1"/>
                </a:solidFill>
                <a:latin typeface="Arial" pitchFamily="34" charset="0"/>
                <a:cs typeface="Arial" pitchFamily="34" charset="0"/>
              </a:rPr>
              <a:t>      3. </a:t>
            </a:r>
            <a:r>
              <a:rPr lang="en-US" sz="2400" dirty="0" smtClean="0">
                <a:solidFill>
                  <a:schemeClr val="bg1"/>
                </a:solidFill>
                <a:latin typeface="Arial" pitchFamily="34" charset="0"/>
                <a:cs typeface="Arial" pitchFamily="34" charset="0"/>
              </a:rPr>
              <a:t>The upstream countries are in dire need of using the water to generate hydropower and irrigation following persistent drought</a:t>
            </a:r>
            <a:endParaRPr lang="en-GB" sz="2400" dirty="0" smtClean="0">
              <a:solidFill>
                <a:schemeClr val="bg1"/>
              </a:solidFill>
              <a:latin typeface="Arial" pitchFamily="34" charset="0"/>
              <a:cs typeface="Arial" pitchFamily="34" charset="0"/>
            </a:endParaRPr>
          </a:p>
          <a:p>
            <a:endParaRPr lang="en-GB" dirty="0">
              <a:solidFill>
                <a:schemeClr val="bg1"/>
              </a:solidFill>
              <a:latin typeface="Arial" pitchFamily="34" charset="0"/>
              <a:cs typeface="Arial" pitchFamily="34"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66800"/>
            <a:ext cx="8229600" cy="5562600"/>
          </a:xfrm>
        </p:spPr>
        <p:txBody>
          <a:bodyPr>
            <a:normAutofit/>
          </a:bodyPr>
          <a:lstStyle/>
          <a:p>
            <a:r>
              <a:rPr lang="en-US" sz="2400" dirty="0" smtClean="0">
                <a:solidFill>
                  <a:schemeClr val="bg1"/>
                </a:solidFill>
                <a:latin typeface="Arial" pitchFamily="34" charset="0"/>
                <a:cs typeface="Arial" pitchFamily="34" charset="0"/>
              </a:rPr>
              <a:t>WFD is a </a:t>
            </a:r>
            <a:r>
              <a:rPr lang="en-US" sz="2400" b="1" dirty="0" smtClean="0">
                <a:solidFill>
                  <a:schemeClr val="bg1"/>
                </a:solidFill>
                <a:latin typeface="Arial" pitchFamily="34" charset="0"/>
                <a:cs typeface="Arial" pitchFamily="34" charset="0"/>
              </a:rPr>
              <a:t>European Union </a:t>
            </a:r>
            <a:r>
              <a:rPr lang="en-US" sz="2400" dirty="0" smtClean="0">
                <a:solidFill>
                  <a:schemeClr val="bg1"/>
                </a:solidFill>
                <a:latin typeface="Arial" pitchFamily="34" charset="0"/>
                <a:cs typeface="Arial" pitchFamily="34" charset="0"/>
              </a:rPr>
              <a:t>water legislation which commits member states </a:t>
            </a:r>
            <a:r>
              <a:rPr lang="en-US" sz="2400" b="1" dirty="0" smtClean="0">
                <a:solidFill>
                  <a:schemeClr val="bg1"/>
                </a:solidFill>
                <a:latin typeface="Arial" pitchFamily="34" charset="0"/>
                <a:cs typeface="Arial" pitchFamily="34" charset="0"/>
              </a:rPr>
              <a:t>to achieve good qualitative and quantitative status</a:t>
            </a:r>
            <a:r>
              <a:rPr lang="en-US" sz="2400" dirty="0" smtClean="0">
                <a:solidFill>
                  <a:schemeClr val="bg1"/>
                </a:solidFill>
                <a:latin typeface="Arial" pitchFamily="34" charset="0"/>
                <a:cs typeface="Arial" pitchFamily="34" charset="0"/>
              </a:rPr>
              <a:t> of all water bodies by 2015. </a:t>
            </a:r>
          </a:p>
          <a:p>
            <a:r>
              <a:rPr lang="en-US" sz="2400" dirty="0" smtClean="0">
                <a:solidFill>
                  <a:schemeClr val="bg1"/>
                </a:solidFill>
                <a:latin typeface="Arial" pitchFamily="34" charset="0"/>
                <a:cs typeface="Arial" pitchFamily="34" charset="0"/>
              </a:rPr>
              <a:t>It was made on 23 October 2000 and came into force 22 December 2000. </a:t>
            </a:r>
            <a:endParaRPr lang="en-GB" sz="2400" dirty="0" smtClean="0">
              <a:solidFill>
                <a:schemeClr val="bg1"/>
              </a:solidFill>
              <a:latin typeface="Arial" pitchFamily="34" charset="0"/>
              <a:cs typeface="Arial" pitchFamily="34" charset="0"/>
            </a:endParaRPr>
          </a:p>
          <a:p>
            <a:pPr>
              <a:buNone/>
            </a:pPr>
            <a:r>
              <a:rPr lang="en-US" sz="2400" dirty="0" smtClean="0">
                <a:solidFill>
                  <a:schemeClr val="bg1"/>
                </a:solidFill>
                <a:latin typeface="Arial" pitchFamily="34" charset="0"/>
                <a:cs typeface="Arial" pitchFamily="34" charset="0"/>
              </a:rPr>
              <a:t>The following are some of the important points about the Directive:</a:t>
            </a:r>
            <a:endParaRPr lang="en-GB" sz="2400" dirty="0" smtClean="0">
              <a:solidFill>
                <a:schemeClr val="bg1"/>
              </a:solidFill>
              <a:latin typeface="Arial" pitchFamily="34" charset="0"/>
              <a:cs typeface="Arial" pitchFamily="34" charset="0"/>
            </a:endParaRPr>
          </a:p>
          <a:p>
            <a:pPr lvl="0"/>
            <a:r>
              <a:rPr lang="en-US" sz="2400" dirty="0" smtClean="0">
                <a:solidFill>
                  <a:schemeClr val="bg1"/>
                </a:solidFill>
                <a:latin typeface="Arial" pitchFamily="34" charset="0"/>
                <a:cs typeface="Arial" pitchFamily="34" charset="0"/>
              </a:rPr>
              <a:t>establishes a </a:t>
            </a:r>
            <a:r>
              <a:rPr lang="en-US" sz="2400" b="1" dirty="0" smtClean="0">
                <a:solidFill>
                  <a:schemeClr val="bg1"/>
                </a:solidFill>
                <a:latin typeface="Arial" pitchFamily="34" charset="0"/>
                <a:cs typeface="Arial" pitchFamily="34" charset="0"/>
              </a:rPr>
              <a:t>framework</a:t>
            </a:r>
            <a:r>
              <a:rPr lang="en-US" sz="2400" dirty="0" smtClean="0">
                <a:solidFill>
                  <a:schemeClr val="bg1"/>
                </a:solidFill>
                <a:latin typeface="Arial" pitchFamily="34" charset="0"/>
                <a:cs typeface="Arial" pitchFamily="34" charset="0"/>
              </a:rPr>
              <a:t> for the European Community action in the field of water policy</a:t>
            </a:r>
            <a:endParaRPr lang="en-GB" sz="2400" dirty="0" smtClean="0">
              <a:solidFill>
                <a:schemeClr val="bg1"/>
              </a:solidFill>
              <a:latin typeface="Arial" pitchFamily="34" charset="0"/>
              <a:cs typeface="Arial" pitchFamily="34" charset="0"/>
            </a:endParaRPr>
          </a:p>
          <a:p>
            <a:pPr lvl="0"/>
            <a:r>
              <a:rPr lang="en-US" sz="2400" dirty="0" smtClean="0">
                <a:solidFill>
                  <a:schemeClr val="bg1"/>
                </a:solidFill>
                <a:latin typeface="Arial" pitchFamily="34" charset="0"/>
                <a:cs typeface="Arial" pitchFamily="34" charset="0"/>
              </a:rPr>
              <a:t>it prescribes </a:t>
            </a:r>
            <a:r>
              <a:rPr lang="en-US" sz="2400" b="1" dirty="0" smtClean="0">
                <a:solidFill>
                  <a:schemeClr val="bg1"/>
                </a:solidFill>
                <a:latin typeface="Arial" pitchFamily="34" charset="0"/>
                <a:cs typeface="Arial" pitchFamily="34" charset="0"/>
              </a:rPr>
              <a:t>steps</a:t>
            </a:r>
            <a:r>
              <a:rPr lang="en-US" sz="2400" dirty="0" smtClean="0">
                <a:solidFill>
                  <a:schemeClr val="bg1"/>
                </a:solidFill>
                <a:latin typeface="Arial" pitchFamily="34" charset="0"/>
                <a:cs typeface="Arial" pitchFamily="34" charset="0"/>
              </a:rPr>
              <a:t> </a:t>
            </a:r>
            <a:r>
              <a:rPr lang="en-US" sz="2400" b="1" dirty="0" smtClean="0">
                <a:solidFill>
                  <a:schemeClr val="bg1"/>
                </a:solidFill>
                <a:latin typeface="Arial" pitchFamily="34" charset="0"/>
                <a:cs typeface="Arial" pitchFamily="34" charset="0"/>
              </a:rPr>
              <a:t>to reach the common goal</a:t>
            </a:r>
            <a:endParaRPr lang="en-GB" sz="2400" b="1" dirty="0" smtClean="0">
              <a:solidFill>
                <a:schemeClr val="bg1"/>
              </a:solidFill>
              <a:latin typeface="Arial" pitchFamily="34" charset="0"/>
              <a:cs typeface="Arial" pitchFamily="34" charset="0"/>
            </a:endParaRPr>
          </a:p>
          <a:p>
            <a:pPr lvl="0"/>
            <a:r>
              <a:rPr lang="en-US" sz="2400" dirty="0" smtClean="0">
                <a:solidFill>
                  <a:schemeClr val="bg1"/>
                </a:solidFill>
                <a:latin typeface="Arial" pitchFamily="34" charset="0"/>
                <a:cs typeface="Arial" pitchFamily="34" charset="0"/>
              </a:rPr>
              <a:t>The directive </a:t>
            </a:r>
            <a:r>
              <a:rPr lang="en-US" sz="2400" b="1" dirty="0" smtClean="0">
                <a:solidFill>
                  <a:schemeClr val="bg1"/>
                </a:solidFill>
                <a:latin typeface="Arial" pitchFamily="34" charset="0"/>
                <a:cs typeface="Arial" pitchFamily="34" charset="0"/>
              </a:rPr>
              <a:t>defines 'surface water status' </a:t>
            </a:r>
            <a:r>
              <a:rPr lang="en-US" sz="2400" dirty="0" smtClean="0">
                <a:solidFill>
                  <a:schemeClr val="bg1"/>
                </a:solidFill>
                <a:latin typeface="Arial" pitchFamily="34" charset="0"/>
                <a:cs typeface="Arial" pitchFamily="34" charset="0"/>
              </a:rPr>
              <a:t>as the general expression of the status of a body of surface water, </a:t>
            </a:r>
            <a:endParaRPr lang="en-GB" sz="2400" dirty="0" smtClean="0">
              <a:solidFill>
                <a:schemeClr val="bg1"/>
              </a:solidFill>
              <a:latin typeface="Arial" pitchFamily="34" charset="0"/>
              <a:cs typeface="Arial" pitchFamily="34" charset="0"/>
            </a:endParaRPr>
          </a:p>
          <a:p>
            <a:pPr lvl="0"/>
            <a:endParaRPr lang="en-GB" dirty="0" smtClean="0">
              <a:solidFill>
                <a:schemeClr val="bg1"/>
              </a:solidFill>
              <a:latin typeface="Arial" pitchFamily="34" charset="0"/>
              <a:cs typeface="Arial" pitchFamily="34" charset="0"/>
            </a:endParaRPr>
          </a:p>
          <a:p>
            <a:endParaRPr lang="en-GB" dirty="0">
              <a:solidFill>
                <a:schemeClr val="bg1"/>
              </a:solidFill>
              <a:latin typeface="Arial" pitchFamily="34" charset="0"/>
              <a:cs typeface="Arial" pitchFamily="34" charset="0"/>
            </a:endParaRPr>
          </a:p>
        </p:txBody>
      </p:sp>
      <p:sp>
        <p:nvSpPr>
          <p:cNvPr id="5" name="Title 1"/>
          <p:cNvSpPr>
            <a:spLocks noGrp="1"/>
          </p:cNvSpPr>
          <p:nvPr>
            <p:ph type="title"/>
          </p:nvPr>
        </p:nvSpPr>
        <p:spPr>
          <a:xfrm>
            <a:off x="838200" y="228600"/>
            <a:ext cx="7498080" cy="762000"/>
          </a:xfrm>
        </p:spPr>
        <p:txBody>
          <a:bodyPr>
            <a:noAutofit/>
          </a:bodyPr>
          <a:lstStyle/>
          <a:p>
            <a:r>
              <a:rPr lang="en-US" sz="2400" b="1" dirty="0" smtClean="0">
                <a:solidFill>
                  <a:schemeClr val="bg1"/>
                </a:solidFill>
                <a:latin typeface="Arial" pitchFamily="34" charset="0"/>
                <a:cs typeface="Arial" pitchFamily="34" charset="0"/>
              </a:rPr>
              <a:t>The Water Framework Directive</a:t>
            </a:r>
            <a:r>
              <a:rPr lang="en-GB" sz="2400" b="1" dirty="0" smtClean="0">
                <a:solidFill>
                  <a:schemeClr val="bg1"/>
                </a:solidFill>
                <a:latin typeface="Arial" pitchFamily="34" charset="0"/>
                <a:cs typeface="Arial" pitchFamily="34" charset="0"/>
              </a:rPr>
              <a:t/>
            </a:r>
            <a:br>
              <a:rPr lang="en-GB" sz="2400" b="1" dirty="0" smtClean="0">
                <a:solidFill>
                  <a:schemeClr val="bg1"/>
                </a:solidFill>
                <a:latin typeface="Arial" pitchFamily="34" charset="0"/>
                <a:cs typeface="Arial" pitchFamily="34" charset="0"/>
              </a:rPr>
            </a:br>
            <a:endParaRPr lang="en-GB" sz="2400" dirty="0">
              <a:solidFill>
                <a:schemeClr val="bg1"/>
              </a:solidFill>
              <a:latin typeface="Arial" pitchFamily="34" charset="0"/>
              <a:cs typeface="Arial" pitchFamily="34"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rmAutofit/>
          </a:bodyPr>
          <a:lstStyle/>
          <a:p>
            <a:r>
              <a:rPr lang="en-US" sz="2400" b="1" dirty="0" smtClean="0">
                <a:solidFill>
                  <a:schemeClr val="bg1"/>
                </a:solidFill>
                <a:latin typeface="Arial" pitchFamily="34" charset="0"/>
                <a:cs typeface="Arial" pitchFamily="34" charset="0"/>
              </a:rPr>
              <a:t>Sustainable management of wetlands </a:t>
            </a:r>
            <a:r>
              <a:rPr lang="en-US" sz="2400" dirty="0" smtClean="0">
                <a:solidFill>
                  <a:schemeClr val="bg1"/>
                </a:solidFill>
                <a:latin typeface="Arial" pitchFamily="34" charset="0"/>
                <a:cs typeface="Arial" pitchFamily="34" charset="0"/>
              </a:rPr>
              <a:t>involves consideration of three important factors: </a:t>
            </a:r>
            <a:r>
              <a:rPr lang="en-US" sz="2400" b="1" dirty="0" smtClean="0">
                <a:solidFill>
                  <a:schemeClr val="bg1"/>
                </a:solidFill>
                <a:latin typeface="Arial" pitchFamily="34" charset="0"/>
                <a:cs typeface="Arial" pitchFamily="34" charset="0"/>
              </a:rPr>
              <a:t>Environmental</a:t>
            </a:r>
            <a:r>
              <a:rPr lang="en-US" sz="2400" dirty="0" smtClean="0">
                <a:solidFill>
                  <a:schemeClr val="bg1"/>
                </a:solidFill>
                <a:latin typeface="Arial" pitchFamily="34" charset="0"/>
                <a:cs typeface="Arial" pitchFamily="34" charset="0"/>
              </a:rPr>
              <a:t>,  </a:t>
            </a:r>
            <a:r>
              <a:rPr lang="en-US" sz="2400" b="1" dirty="0" smtClean="0">
                <a:solidFill>
                  <a:schemeClr val="bg1"/>
                </a:solidFill>
                <a:latin typeface="Arial" pitchFamily="34" charset="0"/>
                <a:cs typeface="Arial" pitchFamily="34" charset="0"/>
              </a:rPr>
              <a:t>Socio-economic</a:t>
            </a:r>
            <a:r>
              <a:rPr lang="en-US" sz="2400" dirty="0" smtClean="0">
                <a:solidFill>
                  <a:schemeClr val="bg1"/>
                </a:solidFill>
                <a:latin typeface="Arial" pitchFamily="34" charset="0"/>
                <a:cs typeface="Arial" pitchFamily="34" charset="0"/>
              </a:rPr>
              <a:t> and </a:t>
            </a:r>
            <a:r>
              <a:rPr lang="en-US" sz="2400" b="1" dirty="0" smtClean="0">
                <a:solidFill>
                  <a:schemeClr val="bg1"/>
                </a:solidFill>
                <a:latin typeface="Arial" pitchFamily="34" charset="0"/>
                <a:cs typeface="Arial" pitchFamily="34" charset="0"/>
              </a:rPr>
              <a:t>Policy</a:t>
            </a:r>
            <a:r>
              <a:rPr lang="en-US" sz="2400" dirty="0" smtClean="0">
                <a:solidFill>
                  <a:schemeClr val="bg1"/>
                </a:solidFill>
                <a:latin typeface="Arial" pitchFamily="34" charset="0"/>
                <a:cs typeface="Arial" pitchFamily="34" charset="0"/>
              </a:rPr>
              <a:t> factors. </a:t>
            </a:r>
          </a:p>
          <a:p>
            <a:pPr>
              <a:buNone/>
            </a:pPr>
            <a:r>
              <a:rPr lang="en-US" b="1" dirty="0" smtClean="0">
                <a:solidFill>
                  <a:schemeClr val="bg1"/>
                </a:solidFill>
                <a:latin typeface="Arial" pitchFamily="34" charset="0"/>
                <a:cs typeface="Arial" pitchFamily="34" charset="0"/>
              </a:rPr>
              <a:t>Wetlands Management in Ethiopia</a:t>
            </a:r>
            <a:endParaRPr lang="en-GB" b="1"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Generally in Ethiopia, wetland management has been given little attention until a non governmental organization namely </a:t>
            </a:r>
            <a:r>
              <a:rPr lang="en-US" sz="2400" dirty="0" err="1" smtClean="0">
                <a:solidFill>
                  <a:schemeClr val="bg1"/>
                </a:solidFill>
                <a:latin typeface="Arial" pitchFamily="34" charset="0"/>
                <a:cs typeface="Arial" pitchFamily="34" charset="0"/>
              </a:rPr>
              <a:t>Ethio</a:t>
            </a:r>
            <a:r>
              <a:rPr lang="en-US" sz="2400" dirty="0" smtClean="0">
                <a:solidFill>
                  <a:schemeClr val="bg1"/>
                </a:solidFill>
                <a:latin typeface="Arial" pitchFamily="34" charset="0"/>
                <a:cs typeface="Arial" pitchFamily="34" charset="0"/>
              </a:rPr>
              <a:t> Wetlands and Natural Resources Association (EWNRA) </a:t>
            </a:r>
          </a:p>
          <a:p>
            <a:r>
              <a:rPr lang="en-US" sz="2400" dirty="0" smtClean="0">
                <a:solidFill>
                  <a:schemeClr val="bg1"/>
                </a:solidFill>
                <a:latin typeface="Arial" pitchFamily="34" charset="0"/>
                <a:cs typeface="Arial" pitchFamily="34" charset="0"/>
              </a:rPr>
              <a:t>initiated research in southwest Ethiopia, </a:t>
            </a:r>
            <a:r>
              <a:rPr lang="en-US" sz="2400" dirty="0" err="1" smtClean="0">
                <a:solidFill>
                  <a:schemeClr val="bg1"/>
                </a:solidFill>
                <a:latin typeface="Arial" pitchFamily="34" charset="0"/>
                <a:cs typeface="Arial" pitchFamily="34" charset="0"/>
              </a:rPr>
              <a:t>Illubabor</a:t>
            </a:r>
            <a:r>
              <a:rPr lang="en-US" sz="2400" dirty="0" smtClean="0">
                <a:solidFill>
                  <a:schemeClr val="bg1"/>
                </a:solidFill>
                <a:latin typeface="Arial" pitchFamily="34" charset="0"/>
                <a:cs typeface="Arial" pitchFamily="34" charset="0"/>
              </a:rPr>
              <a:t> zone, </a:t>
            </a:r>
            <a:r>
              <a:rPr lang="en-US" sz="2400" dirty="0" err="1" smtClean="0">
                <a:solidFill>
                  <a:schemeClr val="bg1"/>
                </a:solidFill>
                <a:latin typeface="Arial" pitchFamily="34" charset="0"/>
                <a:cs typeface="Arial" pitchFamily="34" charset="0"/>
              </a:rPr>
              <a:t>Oromia</a:t>
            </a:r>
            <a:r>
              <a:rPr lang="en-US" sz="2400" dirty="0" smtClean="0">
                <a:solidFill>
                  <a:schemeClr val="bg1"/>
                </a:solidFill>
                <a:latin typeface="Arial" pitchFamily="34" charset="0"/>
                <a:cs typeface="Arial" pitchFamily="34" charset="0"/>
              </a:rPr>
              <a:t> regional state, for the sustainable management of wetlands.</a:t>
            </a:r>
            <a:endParaRPr lang="en-GB" sz="2400" dirty="0" smtClean="0">
              <a:solidFill>
                <a:schemeClr val="bg1"/>
              </a:solidFill>
              <a:latin typeface="Arial" pitchFamily="34" charset="0"/>
              <a:cs typeface="Arial" pitchFamily="34" charset="0"/>
            </a:endParaRPr>
          </a:p>
          <a:p>
            <a:endParaRPr lang="en-GB" dirty="0">
              <a:solidFill>
                <a:schemeClr val="bg1"/>
              </a:solidFill>
              <a:latin typeface="Arial" pitchFamily="34" charset="0"/>
              <a:cs typeface="Arial" pitchFamily="34" charset="0"/>
            </a:endParaRPr>
          </a:p>
        </p:txBody>
      </p:sp>
      <p:sp>
        <p:nvSpPr>
          <p:cNvPr id="5" name="Title 1"/>
          <p:cNvSpPr>
            <a:spLocks noGrp="1"/>
          </p:cNvSpPr>
          <p:nvPr>
            <p:ph type="title"/>
          </p:nvPr>
        </p:nvSpPr>
        <p:spPr>
          <a:xfrm>
            <a:off x="609600" y="457200"/>
            <a:ext cx="7498080" cy="1143000"/>
          </a:xfrm>
        </p:spPr>
        <p:txBody>
          <a:bodyPr>
            <a:normAutofit/>
          </a:bodyPr>
          <a:lstStyle/>
          <a:p>
            <a:r>
              <a:rPr lang="en-US" sz="3200" b="1" dirty="0" smtClean="0">
                <a:solidFill>
                  <a:schemeClr val="bg1"/>
                </a:solidFill>
                <a:latin typeface="Arial" pitchFamily="34" charset="0"/>
                <a:cs typeface="Arial" pitchFamily="34" charset="0"/>
              </a:rPr>
              <a:t>Convention on Wetlands Management</a:t>
            </a:r>
            <a:endParaRPr lang="en-GB" sz="3200" dirty="0">
              <a:solidFill>
                <a:schemeClr val="bg1"/>
              </a:solidFill>
              <a:latin typeface="Arial" pitchFamily="34" charset="0"/>
              <a:cs typeface="Arial" pitchFamily="34"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371600"/>
            <a:ext cx="8229600" cy="5257800"/>
          </a:xfrm>
        </p:spPr>
        <p:txBody>
          <a:bodyPr>
            <a:noAutofit/>
          </a:bodyPr>
          <a:lstStyle/>
          <a:p>
            <a:pPr algn="just"/>
            <a:r>
              <a:rPr lang="en-US" sz="2000" b="1" dirty="0" err="1" smtClean="0">
                <a:solidFill>
                  <a:schemeClr val="bg1"/>
                </a:solidFill>
                <a:latin typeface="Arial" pitchFamily="34" charset="0"/>
                <a:cs typeface="Arial" pitchFamily="34" charset="0"/>
              </a:rPr>
              <a:t>Ramsar</a:t>
            </a:r>
            <a:r>
              <a:rPr lang="en-US" sz="2000" b="1" dirty="0" smtClean="0">
                <a:solidFill>
                  <a:schemeClr val="bg1"/>
                </a:solidFill>
                <a:latin typeface="Arial" pitchFamily="34" charset="0"/>
                <a:cs typeface="Arial" pitchFamily="34" charset="0"/>
              </a:rPr>
              <a:t> Convention </a:t>
            </a:r>
            <a:r>
              <a:rPr lang="en-US" sz="2000" dirty="0" smtClean="0">
                <a:solidFill>
                  <a:schemeClr val="bg1"/>
                </a:solidFill>
                <a:latin typeface="Arial" pitchFamily="34" charset="0"/>
                <a:cs typeface="Arial" pitchFamily="34" charset="0"/>
              </a:rPr>
              <a:t>on Wetlands Management is an international intergovernmental treaty adopted on 2 February 1971 in the Iranian city of </a:t>
            </a:r>
            <a:r>
              <a:rPr lang="en-US" sz="2000" dirty="0" err="1" smtClean="0">
                <a:solidFill>
                  <a:schemeClr val="bg1"/>
                </a:solidFill>
                <a:latin typeface="Arial" pitchFamily="34" charset="0"/>
                <a:cs typeface="Arial" pitchFamily="34" charset="0"/>
              </a:rPr>
              <a:t>Ramsar</a:t>
            </a:r>
            <a:r>
              <a:rPr lang="en-US" sz="2000" dirty="0" smtClean="0">
                <a:solidFill>
                  <a:schemeClr val="bg1"/>
                </a:solidFill>
                <a:latin typeface="Arial" pitchFamily="34" charset="0"/>
                <a:cs typeface="Arial" pitchFamily="34" charset="0"/>
              </a:rPr>
              <a:t> </a:t>
            </a:r>
          </a:p>
          <a:p>
            <a:pPr algn="just"/>
            <a:endParaRPr lang="en-US" sz="2000" dirty="0" smtClean="0">
              <a:solidFill>
                <a:schemeClr val="bg1"/>
              </a:solidFill>
              <a:latin typeface="Arial" pitchFamily="34" charset="0"/>
              <a:cs typeface="Arial" pitchFamily="34" charset="0"/>
            </a:endParaRPr>
          </a:p>
          <a:p>
            <a:pPr algn="just"/>
            <a:r>
              <a:rPr lang="en-US" sz="2000" dirty="0" smtClean="0">
                <a:solidFill>
                  <a:schemeClr val="bg1"/>
                </a:solidFill>
                <a:latin typeface="Arial" pitchFamily="34" charset="0"/>
                <a:cs typeface="Arial" pitchFamily="34" charset="0"/>
              </a:rPr>
              <a:t>to address global concerns regarding wetland loss and degradation. </a:t>
            </a:r>
          </a:p>
          <a:p>
            <a:endParaRPr lang="en-US" sz="2000" dirty="0" smtClean="0">
              <a:solidFill>
                <a:schemeClr val="bg1"/>
              </a:solidFill>
              <a:latin typeface="Arial" pitchFamily="34" charset="0"/>
              <a:cs typeface="Arial" pitchFamily="34" charset="0"/>
            </a:endParaRPr>
          </a:p>
          <a:p>
            <a:pPr algn="just"/>
            <a:r>
              <a:rPr lang="en-US" sz="2000" dirty="0" smtClean="0">
                <a:solidFill>
                  <a:schemeClr val="bg1"/>
                </a:solidFill>
                <a:latin typeface="Arial" pitchFamily="34" charset="0"/>
                <a:cs typeface="Arial" pitchFamily="34" charset="0"/>
              </a:rPr>
              <a:t>The Convention entered into force in 1975 and as of December 2006 has 153 Contracting Parties, or member States, in all parts of the world. </a:t>
            </a:r>
          </a:p>
          <a:p>
            <a:pPr algn="just"/>
            <a:endParaRPr lang="en-US" sz="2000" dirty="0" smtClean="0">
              <a:solidFill>
                <a:schemeClr val="bg1"/>
              </a:solidFill>
              <a:latin typeface="Arial" pitchFamily="34" charset="0"/>
              <a:cs typeface="Arial" pitchFamily="34" charset="0"/>
            </a:endParaRPr>
          </a:p>
          <a:p>
            <a:r>
              <a:rPr lang="en-US" sz="2000" dirty="0" smtClean="0">
                <a:solidFill>
                  <a:schemeClr val="bg1"/>
                </a:solidFill>
                <a:latin typeface="Arial" pitchFamily="34" charset="0"/>
                <a:cs typeface="Arial" pitchFamily="34" charset="0"/>
              </a:rPr>
              <a:t>Ethiopia is not among the </a:t>
            </a:r>
            <a:r>
              <a:rPr lang="en-US" sz="2000" dirty="0" err="1" smtClean="0">
                <a:solidFill>
                  <a:schemeClr val="bg1"/>
                </a:solidFill>
                <a:latin typeface="Arial" pitchFamily="34" charset="0"/>
                <a:cs typeface="Arial" pitchFamily="34" charset="0"/>
              </a:rPr>
              <a:t>Ramsar</a:t>
            </a:r>
            <a:r>
              <a:rPr lang="en-US" sz="2000" dirty="0" smtClean="0">
                <a:solidFill>
                  <a:schemeClr val="bg1"/>
                </a:solidFill>
                <a:latin typeface="Arial" pitchFamily="34" charset="0"/>
                <a:cs typeface="Arial" pitchFamily="34" charset="0"/>
              </a:rPr>
              <a:t> Convention Member State.</a:t>
            </a:r>
          </a:p>
          <a:p>
            <a:endParaRPr lang="en-GB" sz="2000" dirty="0" smtClean="0">
              <a:solidFill>
                <a:schemeClr val="bg1"/>
              </a:solidFill>
              <a:latin typeface="Arial" pitchFamily="34" charset="0"/>
              <a:cs typeface="Arial" pitchFamily="34" charset="0"/>
            </a:endParaRPr>
          </a:p>
          <a:p>
            <a:r>
              <a:rPr lang="en-US" sz="2000" dirty="0" smtClean="0">
                <a:solidFill>
                  <a:schemeClr val="bg1"/>
                </a:solidFill>
                <a:latin typeface="Arial" pitchFamily="34" charset="0"/>
                <a:cs typeface="Arial" pitchFamily="34" charset="0"/>
              </a:rPr>
              <a:t>The </a:t>
            </a:r>
            <a:r>
              <a:rPr lang="en-US" sz="2000" b="1" dirty="0" smtClean="0">
                <a:solidFill>
                  <a:schemeClr val="bg1"/>
                </a:solidFill>
                <a:latin typeface="Arial" pitchFamily="34" charset="0"/>
                <a:cs typeface="Arial" pitchFamily="34" charset="0"/>
              </a:rPr>
              <a:t>primary purposes </a:t>
            </a:r>
            <a:r>
              <a:rPr lang="en-US" sz="2000" dirty="0" smtClean="0">
                <a:solidFill>
                  <a:schemeClr val="bg1"/>
                </a:solidFill>
                <a:latin typeface="Arial" pitchFamily="34" charset="0"/>
                <a:cs typeface="Arial" pitchFamily="34" charset="0"/>
              </a:rPr>
              <a:t>of the treaty are </a:t>
            </a:r>
            <a:r>
              <a:rPr lang="en-US" sz="2000" b="1" dirty="0" smtClean="0">
                <a:solidFill>
                  <a:schemeClr val="bg1"/>
                </a:solidFill>
                <a:latin typeface="Arial" pitchFamily="34" charset="0"/>
                <a:cs typeface="Arial" pitchFamily="34" charset="0"/>
              </a:rPr>
              <a:t>to list wetlands </a:t>
            </a:r>
            <a:r>
              <a:rPr lang="en-US" sz="2000" dirty="0" smtClean="0">
                <a:solidFill>
                  <a:schemeClr val="bg1"/>
                </a:solidFill>
                <a:latin typeface="Arial" pitchFamily="34" charset="0"/>
                <a:cs typeface="Arial" pitchFamily="34" charset="0"/>
              </a:rPr>
              <a:t>of international importance and to </a:t>
            </a:r>
            <a:r>
              <a:rPr lang="en-US" sz="2000" b="1" dirty="0" smtClean="0">
                <a:solidFill>
                  <a:schemeClr val="bg1"/>
                </a:solidFill>
                <a:latin typeface="Arial" pitchFamily="34" charset="0"/>
                <a:cs typeface="Arial" pitchFamily="34" charset="0"/>
              </a:rPr>
              <a:t>promote</a:t>
            </a:r>
            <a:r>
              <a:rPr lang="en-US" sz="2000" dirty="0" smtClean="0">
                <a:solidFill>
                  <a:schemeClr val="bg1"/>
                </a:solidFill>
                <a:latin typeface="Arial" pitchFamily="34" charset="0"/>
                <a:cs typeface="Arial" pitchFamily="34" charset="0"/>
              </a:rPr>
              <a:t> their wise use, with the </a:t>
            </a:r>
            <a:r>
              <a:rPr lang="en-US" sz="2000" b="1" dirty="0" smtClean="0">
                <a:solidFill>
                  <a:schemeClr val="bg1"/>
                </a:solidFill>
                <a:latin typeface="Arial" pitchFamily="34" charset="0"/>
                <a:cs typeface="Arial" pitchFamily="34" charset="0"/>
              </a:rPr>
              <a:t>ultimate goal of preserving the world's wetlands. </a:t>
            </a:r>
            <a:endParaRPr lang="en-GB" sz="2000" b="1" dirty="0" smtClean="0">
              <a:solidFill>
                <a:schemeClr val="bg1"/>
              </a:solidFill>
              <a:latin typeface="Arial" pitchFamily="34" charset="0"/>
              <a:cs typeface="Arial" pitchFamily="34" charset="0"/>
            </a:endParaRPr>
          </a:p>
          <a:p>
            <a:endParaRPr lang="en-GB" sz="2000" dirty="0">
              <a:solidFill>
                <a:schemeClr val="bg1"/>
              </a:solidFill>
              <a:latin typeface="Arial" pitchFamily="34" charset="0"/>
              <a:cs typeface="Arial" pitchFamily="34" charset="0"/>
            </a:endParaRPr>
          </a:p>
        </p:txBody>
      </p:sp>
      <p:sp>
        <p:nvSpPr>
          <p:cNvPr id="5" name="Title 1"/>
          <p:cNvSpPr>
            <a:spLocks noGrp="1"/>
          </p:cNvSpPr>
          <p:nvPr>
            <p:ph type="title"/>
          </p:nvPr>
        </p:nvSpPr>
        <p:spPr>
          <a:xfrm>
            <a:off x="762000" y="228600"/>
            <a:ext cx="7498080" cy="1143000"/>
          </a:xfrm>
        </p:spPr>
        <p:txBody>
          <a:bodyPr>
            <a:normAutofit/>
          </a:bodyPr>
          <a:lstStyle/>
          <a:p>
            <a:r>
              <a:rPr lang="en-US" sz="2400" b="1" dirty="0" smtClean="0">
                <a:solidFill>
                  <a:schemeClr val="bg1"/>
                </a:solidFill>
                <a:latin typeface="Arial" pitchFamily="34" charset="0"/>
                <a:cs typeface="Arial" pitchFamily="34" charset="0"/>
              </a:rPr>
              <a:t>Wetlands Management at International Level</a:t>
            </a:r>
            <a:r>
              <a:rPr lang="en-GB" sz="2400" b="1" dirty="0" smtClean="0"/>
              <a:t/>
            </a:r>
            <a:br>
              <a:rPr lang="en-GB" sz="2400" b="1" dirty="0" smtClean="0"/>
            </a:br>
            <a:endParaRPr lang="en-GB" sz="2400"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377631" y="457200"/>
            <a:ext cx="8492301" cy="62484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C:\Users\rt\Desktop\Glacial_lakes.jpg"/>
          <p:cNvPicPr>
            <a:picLocks noChangeAspect="1" noChangeArrowheads="1"/>
          </p:cNvPicPr>
          <p:nvPr/>
        </p:nvPicPr>
        <p:blipFill>
          <a:blip r:embed="rId2"/>
          <a:srcRect/>
          <a:stretch>
            <a:fillRect/>
          </a:stretch>
        </p:blipFill>
        <p:spPr bwMode="auto">
          <a:xfrm>
            <a:off x="304800" y="0"/>
            <a:ext cx="8686800" cy="6629400"/>
          </a:xfrm>
          <a:prstGeom prst="rect">
            <a:avLst/>
          </a:prstGeom>
          <a:noFill/>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a:stretch>
            <a:fillRect/>
          </a:stretch>
        </p:blipFill>
        <p:spPr bwMode="auto">
          <a:xfrm>
            <a:off x="457200" y="303089"/>
            <a:ext cx="8227318" cy="6173911"/>
          </a:xfrm>
          <a:prstGeom prst="rect">
            <a:avLst/>
          </a:prstGeom>
          <a:noFill/>
          <a:ln w="9525">
            <a:noFill/>
            <a:miter lim="800000"/>
            <a:headEnd/>
            <a:tailEnd/>
          </a:ln>
          <a:effectLst/>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2209800"/>
            <a:ext cx="8501090" cy="2057400"/>
          </a:xfrm>
        </p:spPr>
        <p:txBody>
          <a:bodyPr>
            <a:noAutofit/>
          </a:bodyPr>
          <a:lstStyle/>
          <a:p>
            <a:pPr algn="ctr"/>
            <a:r>
              <a:rPr lang="en-US" sz="4000" b="1" dirty="0" smtClean="0">
                <a:solidFill>
                  <a:schemeClr val="bg1"/>
                </a:solidFill>
                <a:latin typeface="Arial" pitchFamily="34" charset="0"/>
                <a:cs typeface="Arial" pitchFamily="34" charset="0"/>
              </a:rPr>
              <a:t>UNIT 9.  Major freshwater bodies and wetlands of Ethiopia</a:t>
            </a:r>
            <a:r>
              <a:rPr lang="en-GB" sz="4000" dirty="0" smtClean="0">
                <a:latin typeface="Arial" pitchFamily="34" charset="0"/>
                <a:cs typeface="Arial" pitchFamily="34" charset="0"/>
              </a:rPr>
              <a:t/>
            </a:r>
            <a:br>
              <a:rPr lang="en-GB" sz="4000" dirty="0" smtClean="0">
                <a:latin typeface="Arial" pitchFamily="34" charset="0"/>
                <a:cs typeface="Arial" pitchFamily="34" charset="0"/>
              </a:rPr>
            </a:br>
            <a:endParaRPr lang="en-GB" sz="4000" dirty="0">
              <a:latin typeface="Arial" pitchFamily="34" charset="0"/>
              <a:cs typeface="Arial" pitchFamily="34"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685800"/>
            <a:ext cx="8229600" cy="5638800"/>
          </a:xfrm>
        </p:spPr>
        <p:txBody>
          <a:bodyPr/>
          <a:lstStyle/>
          <a:p>
            <a:r>
              <a:rPr lang="en-US" sz="2800" dirty="0" smtClean="0">
                <a:solidFill>
                  <a:schemeClr val="bg1"/>
                </a:solidFill>
                <a:latin typeface="Arial" pitchFamily="34" charset="0"/>
                <a:cs typeface="Arial" pitchFamily="34" charset="0"/>
              </a:rPr>
              <a:t>Ethiopia, often called the </a:t>
            </a:r>
            <a:r>
              <a:rPr lang="en-US" sz="2800" b="1" dirty="0" smtClean="0">
                <a:solidFill>
                  <a:schemeClr val="bg1"/>
                </a:solidFill>
                <a:latin typeface="Arial" pitchFamily="34" charset="0"/>
                <a:cs typeface="Arial" pitchFamily="34" charset="0"/>
              </a:rPr>
              <a:t>water tower </a:t>
            </a:r>
            <a:r>
              <a:rPr lang="en-US" sz="2800" dirty="0" smtClean="0">
                <a:solidFill>
                  <a:schemeClr val="bg1"/>
                </a:solidFill>
                <a:latin typeface="Arial" pitchFamily="34" charset="0"/>
                <a:cs typeface="Arial" pitchFamily="34" charset="0"/>
              </a:rPr>
              <a:t>of northeast Africa, is endowed with some </a:t>
            </a:r>
            <a:r>
              <a:rPr lang="en-US" sz="2800" b="1" dirty="0" smtClean="0">
                <a:solidFill>
                  <a:schemeClr val="bg1"/>
                </a:solidFill>
                <a:latin typeface="Arial" pitchFamily="34" charset="0"/>
                <a:cs typeface="Arial" pitchFamily="34" charset="0"/>
              </a:rPr>
              <a:t>7000 km </a:t>
            </a:r>
            <a:r>
              <a:rPr lang="en-US" sz="2800" dirty="0" smtClean="0">
                <a:solidFill>
                  <a:schemeClr val="bg1"/>
                </a:solidFill>
                <a:latin typeface="Arial" pitchFamily="34" charset="0"/>
                <a:cs typeface="Arial" pitchFamily="34" charset="0"/>
              </a:rPr>
              <a:t>length of flowing water and some </a:t>
            </a:r>
            <a:r>
              <a:rPr lang="en-US" sz="2800" b="1" dirty="0" smtClean="0">
                <a:solidFill>
                  <a:schemeClr val="bg1"/>
                </a:solidFill>
                <a:latin typeface="Arial" pitchFamily="34" charset="0"/>
                <a:cs typeface="Arial" pitchFamily="34" charset="0"/>
              </a:rPr>
              <a:t>7000 km</a:t>
            </a:r>
            <a:r>
              <a:rPr lang="en-US" sz="2800" b="1" baseline="30000" dirty="0" smtClean="0">
                <a:solidFill>
                  <a:schemeClr val="bg1"/>
                </a:solidFill>
                <a:latin typeface="Arial" pitchFamily="34" charset="0"/>
                <a:cs typeface="Arial" pitchFamily="34" charset="0"/>
              </a:rPr>
              <a:t>2</a:t>
            </a:r>
            <a:r>
              <a:rPr lang="en-US" sz="2800" b="1" dirty="0" smtClean="0">
                <a:solidFill>
                  <a:schemeClr val="bg1"/>
                </a:solidFill>
                <a:latin typeface="Arial" pitchFamily="34" charset="0"/>
                <a:cs typeface="Arial" pitchFamily="34" charset="0"/>
              </a:rPr>
              <a:t> </a:t>
            </a:r>
            <a:r>
              <a:rPr lang="en-US" sz="2800" dirty="0" smtClean="0">
                <a:solidFill>
                  <a:schemeClr val="bg1"/>
                </a:solidFill>
                <a:latin typeface="Arial" pitchFamily="34" charset="0"/>
                <a:cs typeface="Arial" pitchFamily="34" charset="0"/>
              </a:rPr>
              <a:t>of standing water. </a:t>
            </a:r>
          </a:p>
          <a:p>
            <a:endParaRPr lang="en-US" sz="800" dirty="0" smtClean="0">
              <a:solidFill>
                <a:schemeClr val="bg1"/>
              </a:solidFill>
              <a:latin typeface="Arial" pitchFamily="34" charset="0"/>
              <a:cs typeface="Arial" pitchFamily="34" charset="0"/>
            </a:endParaRPr>
          </a:p>
          <a:p>
            <a:r>
              <a:rPr lang="en-US" sz="2800" dirty="0" smtClean="0">
                <a:solidFill>
                  <a:schemeClr val="bg1"/>
                </a:solidFill>
                <a:latin typeface="Arial" pitchFamily="34" charset="0"/>
                <a:cs typeface="Arial" pitchFamily="34" charset="0"/>
              </a:rPr>
              <a:t>Ethiopia, with its various geologic formations and climatic conditions, is endowed with considerable freshwater resources and wetlands.</a:t>
            </a:r>
            <a:endParaRPr lang="en-GB" sz="2800" dirty="0" smtClean="0">
              <a:solidFill>
                <a:schemeClr val="bg1"/>
              </a:solidFill>
              <a:latin typeface="Arial" pitchFamily="34" charset="0"/>
              <a:cs typeface="Arial" pitchFamily="34" charset="0"/>
            </a:endParaRPr>
          </a:p>
          <a:p>
            <a:endParaRPr lang="en-GB" dirty="0">
              <a:solidFill>
                <a:schemeClr val="bg1"/>
              </a:solidFill>
              <a:latin typeface="Arial" pitchFamily="34" charset="0"/>
              <a:cs typeface="Arial" pitchFamily="34" charset="0"/>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838200"/>
            <a:ext cx="8229600" cy="6019800"/>
          </a:xfrm>
        </p:spPr>
        <p:txBody>
          <a:bodyPr>
            <a:noAutofit/>
          </a:bodyPr>
          <a:lstStyle/>
          <a:p>
            <a:pPr>
              <a:buNone/>
            </a:pPr>
            <a:r>
              <a:rPr lang="en-US" sz="2400" b="1" dirty="0" smtClean="0">
                <a:solidFill>
                  <a:schemeClr val="bg1"/>
                </a:solidFill>
                <a:latin typeface="Arial" pitchFamily="34" charset="0"/>
                <a:cs typeface="Arial" pitchFamily="34" charset="0"/>
              </a:rPr>
              <a:t>The Western drainage system</a:t>
            </a:r>
            <a:endParaRPr lang="en-GB" sz="2400" b="1" dirty="0" smtClean="0">
              <a:solidFill>
                <a:schemeClr val="bg1"/>
              </a:solidFill>
              <a:latin typeface="Arial" pitchFamily="34" charset="0"/>
              <a:cs typeface="Arial" pitchFamily="34" charset="0"/>
            </a:endParaRPr>
          </a:p>
          <a:p>
            <a:pPr algn="just"/>
            <a:r>
              <a:rPr lang="en-US" sz="2400" dirty="0" err="1" smtClean="0">
                <a:solidFill>
                  <a:schemeClr val="bg1"/>
                </a:solidFill>
                <a:latin typeface="Arial" pitchFamily="34" charset="0"/>
                <a:cs typeface="Arial" pitchFamily="34" charset="0"/>
              </a:rPr>
              <a:t>Tekeze</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Abay</a:t>
            </a:r>
            <a:r>
              <a:rPr lang="en-US" sz="2400" dirty="0" smtClean="0">
                <a:solidFill>
                  <a:schemeClr val="bg1"/>
                </a:solidFill>
                <a:latin typeface="Arial" pitchFamily="34" charset="0"/>
                <a:cs typeface="Arial" pitchFamily="34" charset="0"/>
              </a:rPr>
              <a:t> (Blue Nile), </a:t>
            </a:r>
            <a:r>
              <a:rPr lang="en-US" sz="2400" dirty="0" err="1" smtClean="0">
                <a:solidFill>
                  <a:schemeClr val="bg1"/>
                </a:solidFill>
                <a:latin typeface="Arial" pitchFamily="34" charset="0"/>
                <a:cs typeface="Arial" pitchFamily="34" charset="0"/>
              </a:rPr>
              <a:t>Baro-Akobo</a:t>
            </a:r>
            <a:r>
              <a:rPr lang="en-US" sz="2400" dirty="0" smtClean="0">
                <a:solidFill>
                  <a:schemeClr val="bg1"/>
                </a:solidFill>
                <a:latin typeface="Arial" pitchFamily="34" charset="0"/>
                <a:cs typeface="Arial" pitchFamily="34" charset="0"/>
              </a:rPr>
              <a:t> and Gibe-</a:t>
            </a:r>
            <a:r>
              <a:rPr lang="en-US" sz="2400" dirty="0" err="1" smtClean="0">
                <a:solidFill>
                  <a:schemeClr val="bg1"/>
                </a:solidFill>
                <a:latin typeface="Arial" pitchFamily="34" charset="0"/>
                <a:cs typeface="Arial" pitchFamily="34" charset="0"/>
              </a:rPr>
              <a:t>Omo</a:t>
            </a:r>
            <a:r>
              <a:rPr lang="en-US" sz="24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hlinkClick r:id="" action="ppaction://noaction"/>
              </a:rPr>
              <a:t>Drainage</a:t>
            </a:r>
            <a:endParaRPr lang="en-US"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This is an </a:t>
            </a:r>
            <a:r>
              <a:rPr lang="en-US" sz="2400" dirty="0" err="1" smtClean="0">
                <a:solidFill>
                  <a:schemeClr val="bg1"/>
                </a:solidFill>
                <a:latin typeface="Arial" pitchFamily="34" charset="0"/>
                <a:cs typeface="Arial" pitchFamily="34" charset="0"/>
              </a:rPr>
              <a:t>exorheic</a:t>
            </a:r>
            <a:r>
              <a:rPr lang="en-US" sz="2400" dirty="0" smtClean="0">
                <a:solidFill>
                  <a:schemeClr val="bg1"/>
                </a:solidFill>
                <a:latin typeface="Arial" pitchFamily="34" charset="0"/>
                <a:cs typeface="Arial" pitchFamily="34" charset="0"/>
              </a:rPr>
              <a:t> system </a:t>
            </a:r>
            <a:r>
              <a:rPr lang="en-US" sz="2000" dirty="0" smtClean="0">
                <a:solidFill>
                  <a:schemeClr val="bg1"/>
                </a:solidFill>
                <a:latin typeface="Arial" pitchFamily="34" charset="0"/>
                <a:cs typeface="Arial" pitchFamily="34" charset="0"/>
              </a:rPr>
              <a:t>in</a:t>
            </a:r>
            <a:r>
              <a:rPr lang="en-US" sz="2400" dirty="0" smtClean="0">
                <a:solidFill>
                  <a:schemeClr val="bg1"/>
                </a:solidFill>
                <a:latin typeface="Arial" pitchFamily="34" charset="0"/>
                <a:cs typeface="Arial" pitchFamily="34" charset="0"/>
              </a:rPr>
              <a:t> which the rivers in the system ultimately drain into the Mediterranean Ocean.  </a:t>
            </a:r>
            <a:endParaRPr lang="en-GB" sz="2400" dirty="0" smtClean="0">
              <a:solidFill>
                <a:schemeClr val="bg1"/>
              </a:solidFill>
              <a:latin typeface="Arial" pitchFamily="34" charset="0"/>
              <a:cs typeface="Arial" pitchFamily="34" charset="0"/>
            </a:endParaRPr>
          </a:p>
          <a:p>
            <a:pPr>
              <a:buNone/>
            </a:pPr>
            <a:r>
              <a:rPr lang="en-US" sz="2400" b="1" dirty="0" smtClean="0">
                <a:solidFill>
                  <a:schemeClr val="bg1"/>
                </a:solidFill>
                <a:latin typeface="Arial" pitchFamily="34" charset="0"/>
                <a:cs typeface="Arial" pitchFamily="34" charset="0"/>
              </a:rPr>
              <a:t>The South-eastern drainage system</a:t>
            </a:r>
            <a:endParaRPr lang="en-GB"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It includes </a:t>
            </a:r>
            <a:r>
              <a:rPr lang="en-US" sz="2400" dirty="0" err="1" smtClean="0">
                <a:solidFill>
                  <a:schemeClr val="bg1"/>
                </a:solidFill>
                <a:latin typeface="Arial" pitchFamily="34" charset="0"/>
                <a:cs typeface="Arial" pitchFamily="34" charset="0"/>
              </a:rPr>
              <a:t>Wabishebele</a:t>
            </a:r>
            <a:r>
              <a:rPr lang="en-US" sz="2400" dirty="0" smtClean="0">
                <a:solidFill>
                  <a:schemeClr val="bg1"/>
                </a:solidFill>
                <a:latin typeface="Arial" pitchFamily="34" charset="0"/>
                <a:cs typeface="Arial" pitchFamily="34" charset="0"/>
              </a:rPr>
              <a:t> and </a:t>
            </a:r>
            <a:r>
              <a:rPr lang="en-US" sz="2400" dirty="0" err="1" smtClean="0">
                <a:solidFill>
                  <a:schemeClr val="bg1"/>
                </a:solidFill>
                <a:latin typeface="Arial" pitchFamily="34" charset="0"/>
                <a:cs typeface="Arial" pitchFamily="34" charset="0"/>
              </a:rPr>
              <a:t>Ghenale</a:t>
            </a:r>
            <a:r>
              <a:rPr lang="en-US" sz="24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hlinkClick r:id="" action="ppaction://noaction"/>
              </a:rPr>
              <a:t>Drainage</a:t>
            </a:r>
            <a:r>
              <a:rPr lang="en-US" sz="2400" dirty="0" smtClean="0">
                <a:solidFill>
                  <a:schemeClr val="bg1"/>
                </a:solidFill>
                <a:latin typeface="Arial" pitchFamily="34" charset="0"/>
                <a:cs typeface="Arial" pitchFamily="34" charset="0"/>
              </a:rPr>
              <a:t> </a:t>
            </a:r>
          </a:p>
          <a:p>
            <a:r>
              <a:rPr lang="en-US" sz="2400" dirty="0" smtClean="0">
                <a:solidFill>
                  <a:schemeClr val="bg1"/>
                </a:solidFill>
                <a:latin typeface="Arial" pitchFamily="34" charset="0"/>
                <a:cs typeface="Arial" pitchFamily="34" charset="0"/>
              </a:rPr>
              <a:t>This is also an </a:t>
            </a:r>
            <a:r>
              <a:rPr lang="en-US" sz="2400" dirty="0" err="1" smtClean="0">
                <a:solidFill>
                  <a:schemeClr val="bg1"/>
                </a:solidFill>
                <a:latin typeface="Arial" pitchFamily="34" charset="0"/>
                <a:cs typeface="Arial" pitchFamily="34" charset="0"/>
              </a:rPr>
              <a:t>exorheic</a:t>
            </a:r>
            <a:r>
              <a:rPr lang="en-US" sz="2400" dirty="0" smtClean="0">
                <a:solidFill>
                  <a:schemeClr val="bg1"/>
                </a:solidFill>
                <a:latin typeface="Arial" pitchFamily="34" charset="0"/>
                <a:cs typeface="Arial" pitchFamily="34" charset="0"/>
              </a:rPr>
              <a:t> system in which the rivers in this system ultimately drain into the Indian Ocean. </a:t>
            </a:r>
            <a:endParaRPr lang="en-GB" sz="2400" dirty="0" smtClean="0">
              <a:solidFill>
                <a:schemeClr val="bg1"/>
              </a:solidFill>
              <a:latin typeface="Arial" pitchFamily="34" charset="0"/>
              <a:cs typeface="Arial" pitchFamily="34" charset="0"/>
            </a:endParaRPr>
          </a:p>
          <a:p>
            <a:pPr>
              <a:buNone/>
            </a:pPr>
            <a:r>
              <a:rPr lang="en-US" sz="2400" b="1" dirty="0" smtClean="0">
                <a:solidFill>
                  <a:schemeClr val="bg1"/>
                </a:solidFill>
                <a:latin typeface="Arial" pitchFamily="34" charset="0"/>
                <a:cs typeface="Arial" pitchFamily="34" charset="0"/>
              </a:rPr>
              <a:t>The Rift valley drainage system:</a:t>
            </a:r>
            <a:endParaRPr lang="en-GB"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It includes Awash drainage basin and major lakes such as </a:t>
            </a:r>
            <a:r>
              <a:rPr lang="en-US" sz="2400" dirty="0" err="1" smtClean="0">
                <a:solidFill>
                  <a:schemeClr val="bg1"/>
                </a:solidFill>
                <a:latin typeface="Arial" pitchFamily="34" charset="0"/>
                <a:cs typeface="Arial" pitchFamily="34" charset="0"/>
              </a:rPr>
              <a:t>Ziway</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Shala</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Abijata</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Awassa</a:t>
            </a:r>
            <a:r>
              <a:rPr lang="en-US" sz="2400" dirty="0" smtClean="0">
                <a:solidFill>
                  <a:schemeClr val="bg1"/>
                </a:solidFill>
                <a:latin typeface="Arial" pitchFamily="34" charset="0"/>
                <a:cs typeface="Arial" pitchFamily="34" charset="0"/>
              </a:rPr>
              <a:t>, Abaya and </a:t>
            </a:r>
            <a:r>
              <a:rPr lang="en-US" sz="2400" dirty="0" err="1" smtClean="0">
                <a:solidFill>
                  <a:schemeClr val="bg1"/>
                </a:solidFill>
                <a:latin typeface="Arial" pitchFamily="34" charset="0"/>
                <a:cs typeface="Arial" pitchFamily="34" charset="0"/>
              </a:rPr>
              <a:t>Chamo</a:t>
            </a:r>
            <a:r>
              <a:rPr lang="en-US" sz="2400" dirty="0" smtClean="0">
                <a:solidFill>
                  <a:schemeClr val="bg1"/>
                </a:solidFill>
                <a:latin typeface="Arial" pitchFamily="34" charset="0"/>
                <a:cs typeface="Arial" pitchFamily="34" charset="0"/>
              </a:rPr>
              <a:t> are located in the Rift Valley.  </a:t>
            </a:r>
            <a:r>
              <a:rPr lang="en-US" sz="2400" dirty="0" smtClean="0">
                <a:solidFill>
                  <a:schemeClr val="bg1"/>
                </a:solidFill>
                <a:latin typeface="Arial" pitchFamily="34" charset="0"/>
                <a:cs typeface="Arial" pitchFamily="34" charset="0"/>
                <a:hlinkClick r:id="" action="ppaction://noaction"/>
              </a:rPr>
              <a:t>Drainage</a:t>
            </a:r>
            <a:endParaRPr lang="en-US"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This is generally an </a:t>
            </a:r>
            <a:r>
              <a:rPr lang="en-US" sz="2400" dirty="0" err="1" smtClean="0">
                <a:solidFill>
                  <a:schemeClr val="bg1"/>
                </a:solidFill>
                <a:latin typeface="Arial" pitchFamily="34" charset="0"/>
                <a:cs typeface="Arial" pitchFamily="34" charset="0"/>
              </a:rPr>
              <a:t>endorheic</a:t>
            </a:r>
            <a:r>
              <a:rPr lang="en-US" sz="2400" dirty="0" smtClean="0">
                <a:solidFill>
                  <a:schemeClr val="bg1"/>
                </a:solidFill>
                <a:latin typeface="Arial" pitchFamily="34" charset="0"/>
                <a:cs typeface="Arial" pitchFamily="34" charset="0"/>
              </a:rPr>
              <a:t> or closed system with no external flow.</a:t>
            </a:r>
            <a:endParaRPr lang="en-GB" sz="2400" dirty="0" smtClean="0">
              <a:solidFill>
                <a:schemeClr val="bg1"/>
              </a:solidFill>
              <a:latin typeface="Arial" pitchFamily="34" charset="0"/>
              <a:cs typeface="Arial" pitchFamily="34" charset="0"/>
            </a:endParaRPr>
          </a:p>
          <a:p>
            <a:endParaRPr lang="en-GB" sz="2400" dirty="0">
              <a:solidFill>
                <a:schemeClr val="bg1"/>
              </a:solidFill>
              <a:latin typeface="Arial" pitchFamily="34" charset="0"/>
              <a:cs typeface="Arial" pitchFamily="34" charset="0"/>
            </a:endParaRPr>
          </a:p>
        </p:txBody>
      </p:sp>
      <p:sp>
        <p:nvSpPr>
          <p:cNvPr id="5" name="Title 1"/>
          <p:cNvSpPr>
            <a:spLocks noGrp="1"/>
          </p:cNvSpPr>
          <p:nvPr>
            <p:ph type="title"/>
          </p:nvPr>
        </p:nvSpPr>
        <p:spPr>
          <a:xfrm>
            <a:off x="533400" y="274638"/>
            <a:ext cx="8400288" cy="1020762"/>
          </a:xfrm>
        </p:spPr>
        <p:txBody>
          <a:bodyPr>
            <a:normAutofit fontScale="90000"/>
          </a:bodyPr>
          <a:lstStyle/>
          <a:p>
            <a:r>
              <a:rPr lang="en-US" sz="3100" b="1" dirty="0" smtClean="0">
                <a:solidFill>
                  <a:schemeClr val="bg1"/>
                </a:solidFill>
                <a:latin typeface="Arial" pitchFamily="34" charset="0"/>
                <a:cs typeface="Arial" pitchFamily="34" charset="0"/>
              </a:rPr>
              <a:t>The major Ethiopian drainage systems</a:t>
            </a:r>
            <a:r>
              <a:rPr lang="en-GB" dirty="0" smtClean="0"/>
              <a:t/>
            </a:r>
            <a:br>
              <a:rPr lang="en-GB" dirty="0" smtClean="0"/>
            </a:br>
            <a:endParaRPr lang="en-GB"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srcRect/>
          <a:stretch>
            <a:fillRect/>
          </a:stretch>
        </p:blipFill>
        <p:spPr bwMode="auto">
          <a:xfrm>
            <a:off x="457200" y="85999"/>
            <a:ext cx="8153400" cy="6619747"/>
          </a:xfrm>
          <a:prstGeom prst="rect">
            <a:avLst/>
          </a:prstGeom>
          <a:noFill/>
          <a:ln w="9525">
            <a:noFill/>
            <a:miter lim="800000"/>
            <a:headEnd/>
            <a:tailEnd/>
          </a:ln>
          <a:effectLst/>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8200"/>
            <a:ext cx="8229600" cy="6019800"/>
          </a:xfrm>
        </p:spPr>
        <p:txBody>
          <a:bodyPr>
            <a:noAutofit/>
          </a:bodyPr>
          <a:lstStyle/>
          <a:p>
            <a:r>
              <a:rPr lang="en-US" sz="2400" dirty="0" smtClean="0">
                <a:solidFill>
                  <a:schemeClr val="bg1"/>
                </a:solidFill>
                <a:latin typeface="Arial" pitchFamily="34" charset="0"/>
                <a:cs typeface="Arial" pitchFamily="34" charset="0"/>
              </a:rPr>
              <a:t>The Ethiopian lakes -7000 km</a:t>
            </a:r>
            <a:r>
              <a:rPr lang="en-US" sz="2400" baseline="30000" dirty="0" smtClean="0">
                <a:solidFill>
                  <a:schemeClr val="bg1"/>
                </a:solidFill>
                <a:latin typeface="Arial" pitchFamily="34" charset="0"/>
                <a:cs typeface="Arial" pitchFamily="34" charset="0"/>
              </a:rPr>
              <a:t>2</a:t>
            </a:r>
            <a:r>
              <a:rPr lang="en-US" sz="2400" dirty="0" smtClean="0">
                <a:solidFill>
                  <a:schemeClr val="bg1"/>
                </a:solidFill>
                <a:latin typeface="Arial" pitchFamily="34" charset="0"/>
                <a:cs typeface="Arial" pitchFamily="34" charset="0"/>
              </a:rPr>
              <a:t> area.  </a:t>
            </a:r>
          </a:p>
          <a:p>
            <a:r>
              <a:rPr lang="en-US" sz="2400" dirty="0" smtClean="0">
                <a:solidFill>
                  <a:schemeClr val="bg1"/>
                </a:solidFill>
                <a:latin typeface="Arial" pitchFamily="34" charset="0"/>
                <a:cs typeface="Arial" pitchFamily="34" charset="0"/>
              </a:rPr>
              <a:t>The formation of most of the natural lakes is associated with tectonic and volcanic activities</a:t>
            </a:r>
            <a:r>
              <a:rPr lang="en-US" sz="2400" b="1" dirty="0" smtClean="0">
                <a:solidFill>
                  <a:schemeClr val="bg1"/>
                </a:solidFill>
                <a:latin typeface="Arial" pitchFamily="34" charset="0"/>
                <a:cs typeface="Arial" pitchFamily="34" charset="0"/>
              </a:rPr>
              <a:t>.</a:t>
            </a:r>
            <a:r>
              <a:rPr lang="en-US" sz="2400" dirty="0" smtClean="0">
                <a:solidFill>
                  <a:schemeClr val="bg1"/>
                </a:solidFill>
                <a:latin typeface="Arial" pitchFamily="34" charset="0"/>
                <a:cs typeface="Arial" pitchFamily="34" charset="0"/>
              </a:rPr>
              <a:t> </a:t>
            </a:r>
          </a:p>
          <a:p>
            <a:pPr algn="just"/>
            <a:r>
              <a:rPr lang="en-US" sz="2400" b="1" dirty="0" smtClean="0">
                <a:solidFill>
                  <a:schemeClr val="bg1"/>
                </a:solidFill>
                <a:latin typeface="Arial" pitchFamily="34" charset="0"/>
                <a:cs typeface="Arial" pitchFamily="34" charset="0"/>
              </a:rPr>
              <a:t>The high land lakes </a:t>
            </a:r>
            <a:r>
              <a:rPr lang="en-US" sz="2400" dirty="0" smtClean="0">
                <a:solidFill>
                  <a:schemeClr val="bg1"/>
                </a:solidFill>
                <a:latin typeface="Arial" pitchFamily="34" charset="0"/>
                <a:cs typeface="Arial" pitchFamily="34" charset="0"/>
              </a:rPr>
              <a:t>include Lake </a:t>
            </a:r>
            <a:r>
              <a:rPr lang="en-US" sz="2400" dirty="0" err="1" smtClean="0">
                <a:solidFill>
                  <a:schemeClr val="bg1"/>
                </a:solidFill>
                <a:latin typeface="Arial" pitchFamily="34" charset="0"/>
                <a:cs typeface="Arial" pitchFamily="34" charset="0"/>
              </a:rPr>
              <a:t>Tana</a:t>
            </a:r>
            <a:r>
              <a:rPr lang="en-US" sz="2400" dirty="0" smtClean="0">
                <a:solidFill>
                  <a:schemeClr val="bg1"/>
                </a:solidFill>
                <a:latin typeface="Arial" pitchFamily="34" charset="0"/>
                <a:cs typeface="Arial" pitchFamily="34" charset="0"/>
              </a:rPr>
              <a:t>, Lake </a:t>
            </a:r>
            <a:r>
              <a:rPr lang="en-US" sz="2400" dirty="0" err="1" smtClean="0">
                <a:solidFill>
                  <a:schemeClr val="bg1"/>
                </a:solidFill>
                <a:latin typeface="Arial" pitchFamily="34" charset="0"/>
                <a:cs typeface="Arial" pitchFamily="34" charset="0"/>
              </a:rPr>
              <a:t>Hayq</a:t>
            </a:r>
            <a:r>
              <a:rPr lang="en-US" sz="2400" dirty="0" smtClean="0">
                <a:solidFill>
                  <a:schemeClr val="bg1"/>
                </a:solidFill>
                <a:latin typeface="Arial" pitchFamily="34" charset="0"/>
                <a:cs typeface="Arial" pitchFamily="34" charset="0"/>
              </a:rPr>
              <a:t> (near </a:t>
            </a:r>
            <a:r>
              <a:rPr lang="en-US" sz="2400" dirty="0" err="1" smtClean="0">
                <a:solidFill>
                  <a:schemeClr val="bg1"/>
                </a:solidFill>
                <a:latin typeface="Arial" pitchFamily="34" charset="0"/>
                <a:cs typeface="Arial" pitchFamily="34" charset="0"/>
              </a:rPr>
              <a:t>Dessie</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Ashengie</a:t>
            </a:r>
            <a:r>
              <a:rPr lang="en-US" sz="2400" dirty="0" smtClean="0">
                <a:solidFill>
                  <a:schemeClr val="bg1"/>
                </a:solidFill>
                <a:latin typeface="Arial" pitchFamily="34" charset="0"/>
                <a:cs typeface="Arial" pitchFamily="34" charset="0"/>
              </a:rPr>
              <a:t>, Lake </a:t>
            </a:r>
            <a:r>
              <a:rPr lang="en-US" sz="2400" dirty="0" err="1" smtClean="0">
                <a:solidFill>
                  <a:schemeClr val="bg1"/>
                </a:solidFill>
                <a:latin typeface="Arial" pitchFamily="34" charset="0"/>
                <a:cs typeface="Arial" pitchFamily="34" charset="0"/>
              </a:rPr>
              <a:t>Wonchi</a:t>
            </a:r>
            <a:r>
              <a:rPr lang="en-US" sz="2400" dirty="0" smtClean="0">
                <a:solidFill>
                  <a:schemeClr val="bg1"/>
                </a:solidFill>
                <a:latin typeface="Arial" pitchFamily="34" charset="0"/>
                <a:cs typeface="Arial" pitchFamily="34" charset="0"/>
              </a:rPr>
              <a:t> (near Ambo), and </a:t>
            </a:r>
            <a:r>
              <a:rPr lang="en-US" sz="2400" b="1" dirty="0" err="1" smtClean="0">
                <a:solidFill>
                  <a:schemeClr val="bg1"/>
                </a:solidFill>
                <a:latin typeface="Arial" pitchFamily="34" charset="0"/>
                <a:cs typeface="Arial" pitchFamily="34" charset="0"/>
              </a:rPr>
              <a:t>Bishoftu</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Debrezeit</a:t>
            </a:r>
            <a:r>
              <a:rPr lang="en-US" sz="2400" b="1"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Lake groups (such as Lake </a:t>
            </a:r>
            <a:r>
              <a:rPr lang="en-US" sz="2400" dirty="0" err="1" smtClean="0">
                <a:solidFill>
                  <a:schemeClr val="bg1"/>
                </a:solidFill>
                <a:latin typeface="Arial" pitchFamily="34" charset="0"/>
                <a:cs typeface="Arial" pitchFamily="34" charset="0"/>
              </a:rPr>
              <a:t>Hora</a:t>
            </a:r>
            <a:r>
              <a:rPr lang="en-US" sz="2400" dirty="0" smtClean="0">
                <a:solidFill>
                  <a:schemeClr val="bg1"/>
                </a:solidFill>
                <a:latin typeface="Arial" pitchFamily="34" charset="0"/>
                <a:cs typeface="Arial" pitchFamily="34" charset="0"/>
              </a:rPr>
              <a:t>, Lake </a:t>
            </a:r>
            <a:r>
              <a:rPr lang="en-US" sz="2400" dirty="0" err="1" smtClean="0">
                <a:solidFill>
                  <a:schemeClr val="bg1"/>
                </a:solidFill>
                <a:latin typeface="Arial" pitchFamily="34" charset="0"/>
                <a:cs typeface="Arial" pitchFamily="34" charset="0"/>
              </a:rPr>
              <a:t>Bishoftu</a:t>
            </a:r>
            <a:r>
              <a:rPr lang="en-US" sz="2400" dirty="0" smtClean="0">
                <a:solidFill>
                  <a:schemeClr val="bg1"/>
                </a:solidFill>
                <a:latin typeface="Arial" pitchFamily="34" charset="0"/>
                <a:cs typeface="Arial" pitchFamily="34" charset="0"/>
              </a:rPr>
              <a:t>, Lake </a:t>
            </a:r>
            <a:r>
              <a:rPr lang="en-US" sz="2400" dirty="0" err="1" smtClean="0">
                <a:solidFill>
                  <a:schemeClr val="bg1"/>
                </a:solidFill>
                <a:latin typeface="Arial" pitchFamily="34" charset="0"/>
                <a:cs typeface="Arial" pitchFamily="34" charset="0"/>
              </a:rPr>
              <a:t>Kuriftu</a:t>
            </a:r>
            <a:r>
              <a:rPr lang="en-US" sz="2400" dirty="0" smtClean="0">
                <a:solidFill>
                  <a:schemeClr val="bg1"/>
                </a:solidFill>
                <a:latin typeface="Arial" pitchFamily="34" charset="0"/>
                <a:cs typeface="Arial" pitchFamily="34" charset="0"/>
              </a:rPr>
              <a:t> and Lake </a:t>
            </a:r>
            <a:r>
              <a:rPr lang="en-US" sz="2400" dirty="0" err="1" smtClean="0">
                <a:solidFill>
                  <a:schemeClr val="bg1"/>
                </a:solidFill>
                <a:latin typeface="Arial" pitchFamily="34" charset="0"/>
                <a:cs typeface="Arial" pitchFamily="34" charset="0"/>
              </a:rPr>
              <a:t>Arenguade</a:t>
            </a:r>
            <a:r>
              <a:rPr lang="en-US" sz="2400" dirty="0" smtClean="0">
                <a:solidFill>
                  <a:schemeClr val="bg1"/>
                </a:solidFill>
                <a:latin typeface="Arial" pitchFamily="34" charset="0"/>
                <a:cs typeface="Arial" pitchFamily="34" charset="0"/>
              </a:rPr>
              <a:t>, etc). </a:t>
            </a:r>
          </a:p>
          <a:p>
            <a:pPr algn="just"/>
            <a:r>
              <a:rPr lang="en-US" sz="2400" dirty="0" smtClean="0">
                <a:solidFill>
                  <a:schemeClr val="bg1"/>
                </a:solidFill>
                <a:latin typeface="Arial" pitchFamily="34" charset="0"/>
                <a:cs typeface="Arial" pitchFamily="34" charset="0"/>
              </a:rPr>
              <a:t>The Rift Valley lakes include lakes in:</a:t>
            </a:r>
            <a:endParaRPr lang="en-GB" sz="2400" dirty="0" smtClean="0">
              <a:solidFill>
                <a:schemeClr val="bg1"/>
              </a:solidFill>
              <a:latin typeface="Arial" pitchFamily="34" charset="0"/>
              <a:cs typeface="Arial" pitchFamily="34" charset="0"/>
            </a:endParaRPr>
          </a:p>
          <a:p>
            <a:pPr lvl="0"/>
            <a:r>
              <a:rPr lang="en-US" sz="2400" b="1" dirty="0" smtClean="0">
                <a:solidFill>
                  <a:schemeClr val="bg1"/>
                </a:solidFill>
                <a:latin typeface="Arial" pitchFamily="34" charset="0"/>
                <a:cs typeface="Arial" pitchFamily="34" charset="0"/>
              </a:rPr>
              <a:t>The northern rift valley lakes</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Awassa</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Langano</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Abijata</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Sahlla</a:t>
            </a:r>
            <a:r>
              <a:rPr lang="en-US" sz="2400" dirty="0" smtClean="0">
                <a:solidFill>
                  <a:schemeClr val="bg1"/>
                </a:solidFill>
                <a:latin typeface="Arial" pitchFamily="34" charset="0"/>
                <a:cs typeface="Arial" pitchFamily="34" charset="0"/>
              </a:rPr>
              <a:t> and </a:t>
            </a:r>
            <a:r>
              <a:rPr lang="en-US" sz="2400" dirty="0" err="1" smtClean="0">
                <a:solidFill>
                  <a:schemeClr val="bg1"/>
                </a:solidFill>
                <a:latin typeface="Arial" pitchFamily="34" charset="0"/>
                <a:cs typeface="Arial" pitchFamily="34" charset="0"/>
              </a:rPr>
              <a:t>Ziway</a:t>
            </a:r>
            <a:endParaRPr lang="en-GB" sz="2400" dirty="0" smtClean="0">
              <a:solidFill>
                <a:schemeClr val="bg1"/>
              </a:solidFill>
              <a:latin typeface="Arial" pitchFamily="34" charset="0"/>
              <a:cs typeface="Arial" pitchFamily="34" charset="0"/>
            </a:endParaRPr>
          </a:p>
          <a:p>
            <a:pPr lvl="0"/>
            <a:r>
              <a:rPr lang="en-US" sz="2400" b="1" dirty="0" smtClean="0">
                <a:solidFill>
                  <a:schemeClr val="bg1"/>
                </a:solidFill>
                <a:latin typeface="Arial" pitchFamily="34" charset="0"/>
                <a:cs typeface="Arial" pitchFamily="34" charset="0"/>
              </a:rPr>
              <a:t>The southern rift valley lakes</a:t>
            </a:r>
            <a:r>
              <a:rPr lang="en-US" sz="2400" dirty="0" smtClean="0">
                <a:solidFill>
                  <a:schemeClr val="bg1"/>
                </a:solidFill>
                <a:latin typeface="Arial" pitchFamily="34" charset="0"/>
                <a:cs typeface="Arial" pitchFamily="34" charset="0"/>
              </a:rPr>
              <a:t>: Abaya, and </a:t>
            </a:r>
            <a:r>
              <a:rPr lang="en-US" sz="2400" dirty="0" err="1" smtClean="0">
                <a:solidFill>
                  <a:schemeClr val="bg1"/>
                </a:solidFill>
                <a:latin typeface="Arial" pitchFamily="34" charset="0"/>
                <a:cs typeface="Arial" pitchFamily="34" charset="0"/>
              </a:rPr>
              <a:t>Chamo</a:t>
            </a:r>
            <a:r>
              <a:rPr lang="en-US" sz="2400" dirty="0" smtClean="0">
                <a:solidFill>
                  <a:schemeClr val="bg1"/>
                </a:solidFill>
                <a:latin typeface="Arial" pitchFamily="34" charset="0"/>
                <a:cs typeface="Arial" pitchFamily="34" charset="0"/>
              </a:rPr>
              <a:t> and Chew </a:t>
            </a:r>
            <a:r>
              <a:rPr lang="en-US" sz="2400" dirty="0" err="1" smtClean="0">
                <a:solidFill>
                  <a:schemeClr val="bg1"/>
                </a:solidFill>
                <a:latin typeface="Arial" pitchFamily="34" charset="0"/>
                <a:cs typeface="Arial" pitchFamily="34" charset="0"/>
              </a:rPr>
              <a:t>Bahir</a:t>
            </a:r>
            <a:endParaRPr lang="en-GB" sz="2400" dirty="0" smtClean="0">
              <a:solidFill>
                <a:schemeClr val="bg1"/>
              </a:solidFill>
              <a:latin typeface="Arial" pitchFamily="34" charset="0"/>
              <a:cs typeface="Arial" pitchFamily="34" charset="0"/>
            </a:endParaRPr>
          </a:p>
          <a:p>
            <a:pPr lvl="0"/>
            <a:r>
              <a:rPr lang="en-US" sz="2400" b="1" dirty="0" smtClean="0">
                <a:solidFill>
                  <a:schemeClr val="bg1"/>
                </a:solidFill>
                <a:latin typeface="Arial" pitchFamily="34" charset="0"/>
                <a:cs typeface="Arial" pitchFamily="34" charset="0"/>
              </a:rPr>
              <a:t>The man made lakes </a:t>
            </a:r>
            <a:r>
              <a:rPr lang="en-US" sz="2400" dirty="0" smtClean="0">
                <a:solidFill>
                  <a:schemeClr val="bg1"/>
                </a:solidFill>
                <a:latin typeface="Arial" pitchFamily="34" charset="0"/>
                <a:cs typeface="Arial" pitchFamily="34" charset="0"/>
              </a:rPr>
              <a:t>known as reservoirs include </a:t>
            </a:r>
            <a:r>
              <a:rPr lang="en-US" sz="2400" dirty="0" err="1" smtClean="0">
                <a:solidFill>
                  <a:schemeClr val="bg1"/>
                </a:solidFill>
                <a:latin typeface="Arial" pitchFamily="34" charset="0"/>
                <a:cs typeface="Arial" pitchFamily="34" charset="0"/>
              </a:rPr>
              <a:t>Koka</a:t>
            </a:r>
            <a:r>
              <a:rPr lang="en-US" sz="2400" dirty="0" smtClean="0">
                <a:solidFill>
                  <a:schemeClr val="bg1"/>
                </a:solidFill>
                <a:latin typeface="Arial" pitchFamily="34" charset="0"/>
                <a:cs typeface="Arial" pitchFamily="34" charset="0"/>
              </a:rPr>
              <a:t> Reservoir, </a:t>
            </a:r>
            <a:r>
              <a:rPr lang="en-US" sz="2400" dirty="0" err="1" smtClean="0">
                <a:solidFill>
                  <a:schemeClr val="bg1"/>
                </a:solidFill>
                <a:latin typeface="Arial" pitchFamily="34" charset="0"/>
                <a:cs typeface="Arial" pitchFamily="34" charset="0"/>
              </a:rPr>
              <a:t>Fincha</a:t>
            </a:r>
            <a:r>
              <a:rPr lang="en-US" sz="2400" dirty="0" smtClean="0">
                <a:solidFill>
                  <a:schemeClr val="bg1"/>
                </a:solidFill>
                <a:latin typeface="Arial" pitchFamily="34" charset="0"/>
                <a:cs typeface="Arial" pitchFamily="34" charset="0"/>
              </a:rPr>
              <a:t> Reservoir, </a:t>
            </a:r>
            <a:r>
              <a:rPr lang="en-US" sz="2400" dirty="0" err="1" smtClean="0">
                <a:solidFill>
                  <a:schemeClr val="bg1"/>
                </a:solidFill>
                <a:latin typeface="Arial" pitchFamily="34" charset="0"/>
                <a:cs typeface="Arial" pitchFamily="34" charset="0"/>
              </a:rPr>
              <a:t>Melka</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Wakena</a:t>
            </a:r>
            <a:r>
              <a:rPr lang="en-US" sz="2400" dirty="0" smtClean="0">
                <a:solidFill>
                  <a:schemeClr val="bg1"/>
                </a:solidFill>
                <a:latin typeface="Arial" pitchFamily="34" charset="0"/>
                <a:cs typeface="Arial" pitchFamily="34" charset="0"/>
              </a:rPr>
              <a:t> Reservoir, </a:t>
            </a:r>
            <a:r>
              <a:rPr lang="en-US" sz="2400" dirty="0" err="1" smtClean="0">
                <a:solidFill>
                  <a:schemeClr val="bg1"/>
                </a:solidFill>
                <a:latin typeface="Arial" pitchFamily="34" charset="0"/>
                <a:cs typeface="Arial" pitchFamily="34" charset="0"/>
              </a:rPr>
              <a:t>Gilgel</a:t>
            </a:r>
            <a:r>
              <a:rPr lang="en-US" sz="2400" dirty="0" smtClean="0">
                <a:solidFill>
                  <a:schemeClr val="bg1"/>
                </a:solidFill>
                <a:latin typeface="Arial" pitchFamily="34" charset="0"/>
                <a:cs typeface="Arial" pitchFamily="34" charset="0"/>
              </a:rPr>
              <a:t> Gibe Reservoir, </a:t>
            </a:r>
            <a:r>
              <a:rPr lang="en-US" sz="2400" dirty="0" err="1" smtClean="0">
                <a:solidFill>
                  <a:schemeClr val="bg1"/>
                </a:solidFill>
                <a:latin typeface="Arial" pitchFamily="34" charset="0"/>
                <a:cs typeface="Arial" pitchFamily="34" charset="0"/>
              </a:rPr>
              <a:t>Tekeze</a:t>
            </a:r>
            <a:r>
              <a:rPr lang="en-US" sz="2400" dirty="0" smtClean="0">
                <a:solidFill>
                  <a:schemeClr val="bg1"/>
                </a:solidFill>
                <a:latin typeface="Arial" pitchFamily="34" charset="0"/>
                <a:cs typeface="Arial" pitchFamily="34" charset="0"/>
              </a:rPr>
              <a:t> Reservoir, etc.</a:t>
            </a:r>
            <a:endParaRPr lang="en-GB" sz="2400" dirty="0" smtClean="0">
              <a:solidFill>
                <a:schemeClr val="bg1"/>
              </a:solidFill>
              <a:latin typeface="Arial" pitchFamily="34" charset="0"/>
              <a:cs typeface="Arial" pitchFamily="34" charset="0"/>
            </a:endParaRPr>
          </a:p>
          <a:p>
            <a:endParaRPr lang="en-GB" sz="2400" dirty="0">
              <a:solidFill>
                <a:schemeClr val="bg1"/>
              </a:solidFill>
              <a:latin typeface="Arial" pitchFamily="34" charset="0"/>
              <a:cs typeface="Arial" pitchFamily="34" charset="0"/>
            </a:endParaRPr>
          </a:p>
        </p:txBody>
      </p:sp>
      <p:sp>
        <p:nvSpPr>
          <p:cNvPr id="5" name="Title 1"/>
          <p:cNvSpPr>
            <a:spLocks noGrp="1"/>
          </p:cNvSpPr>
          <p:nvPr>
            <p:ph type="title"/>
          </p:nvPr>
        </p:nvSpPr>
        <p:spPr>
          <a:xfrm>
            <a:off x="609600" y="274638"/>
            <a:ext cx="8324088" cy="1249362"/>
          </a:xfrm>
        </p:spPr>
        <p:txBody>
          <a:bodyPr>
            <a:normAutofit fontScale="90000"/>
          </a:bodyPr>
          <a:lstStyle/>
          <a:p>
            <a:r>
              <a:rPr lang="en-US" b="1" dirty="0" smtClean="0"/>
              <a:t> </a:t>
            </a:r>
            <a:r>
              <a:rPr lang="en-US" b="1" dirty="0" smtClean="0">
                <a:solidFill>
                  <a:schemeClr val="bg1"/>
                </a:solidFill>
                <a:latin typeface="Arial" pitchFamily="34" charset="0"/>
                <a:cs typeface="Arial" pitchFamily="34" charset="0"/>
              </a:rPr>
              <a:t>Lakes</a:t>
            </a:r>
            <a:r>
              <a:rPr lang="en-GB" dirty="0" smtClean="0"/>
              <a:t/>
            </a:r>
            <a:br>
              <a:rPr lang="en-GB" dirty="0" smtClean="0"/>
            </a:b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linds(horizontal)">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srcRect/>
          <a:stretch>
            <a:fillRect/>
          </a:stretch>
        </p:blipFill>
        <p:spPr bwMode="auto">
          <a:xfrm>
            <a:off x="239761" y="304800"/>
            <a:ext cx="8806294" cy="6172200"/>
          </a:xfrm>
          <a:prstGeom prst="rect">
            <a:avLst/>
          </a:prstGeom>
          <a:noFill/>
          <a:ln w="9525">
            <a:noFill/>
            <a:miter lim="800000"/>
            <a:headEnd/>
            <a:tailEnd/>
          </a:ln>
          <a:effectLst/>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685800"/>
            <a:ext cx="8229600" cy="6172200"/>
          </a:xfrm>
        </p:spPr>
        <p:txBody>
          <a:bodyPr>
            <a:noAutofit/>
          </a:bodyPr>
          <a:lstStyle/>
          <a:p>
            <a:pPr>
              <a:buNone/>
            </a:pPr>
            <a:r>
              <a:rPr lang="en-GB" sz="2000" b="1" dirty="0" smtClean="0">
                <a:solidFill>
                  <a:schemeClr val="bg1"/>
                </a:solidFill>
                <a:latin typeface="Arial" pitchFamily="34" charset="0"/>
                <a:cs typeface="Arial" pitchFamily="34" charset="0"/>
              </a:rPr>
              <a:t>1. Family </a:t>
            </a:r>
            <a:r>
              <a:rPr lang="en-GB" sz="2000" b="1" dirty="0" err="1" smtClean="0">
                <a:solidFill>
                  <a:schemeClr val="bg1"/>
                </a:solidFill>
                <a:latin typeface="Arial" pitchFamily="34" charset="0"/>
                <a:cs typeface="Arial" pitchFamily="34" charset="0"/>
              </a:rPr>
              <a:t>Cichlidae</a:t>
            </a:r>
            <a:r>
              <a:rPr lang="en-GB" sz="2000" b="1" dirty="0" smtClean="0">
                <a:solidFill>
                  <a:schemeClr val="bg1"/>
                </a:solidFill>
                <a:latin typeface="Arial" pitchFamily="34" charset="0"/>
                <a:cs typeface="Arial" pitchFamily="34" charset="0"/>
              </a:rPr>
              <a:t> (Cichlids)</a:t>
            </a:r>
            <a:endParaRPr lang="en-GB" sz="2000" dirty="0" smtClean="0">
              <a:solidFill>
                <a:schemeClr val="bg1"/>
              </a:solidFill>
              <a:latin typeface="Arial" pitchFamily="34" charset="0"/>
              <a:cs typeface="Arial" pitchFamily="34" charset="0"/>
            </a:endParaRPr>
          </a:p>
          <a:p>
            <a:r>
              <a:rPr lang="en-GB" sz="2000" dirty="0" smtClean="0">
                <a:solidFill>
                  <a:schemeClr val="bg1"/>
                </a:solidFill>
                <a:latin typeface="Arial" pitchFamily="34" charset="0"/>
                <a:cs typeface="Arial" pitchFamily="34" charset="0"/>
              </a:rPr>
              <a:t>This family is known to include three species of tilapias in Ethiopia. </a:t>
            </a:r>
          </a:p>
          <a:p>
            <a:r>
              <a:rPr lang="en-GB" sz="2000" dirty="0" smtClean="0">
                <a:solidFill>
                  <a:schemeClr val="bg1"/>
                </a:solidFill>
                <a:latin typeface="Arial" pitchFamily="34" charset="0"/>
                <a:cs typeface="Arial" pitchFamily="34" charset="0"/>
              </a:rPr>
              <a:t>These are </a:t>
            </a:r>
            <a:r>
              <a:rPr lang="en-GB" sz="2000" i="1" dirty="0" err="1" smtClean="0">
                <a:solidFill>
                  <a:schemeClr val="bg1"/>
                </a:solidFill>
                <a:latin typeface="Arial" pitchFamily="34" charset="0"/>
                <a:cs typeface="Arial" pitchFamily="34" charset="0"/>
              </a:rPr>
              <a:t>Oreochromis</a:t>
            </a:r>
            <a:r>
              <a:rPr lang="en-GB" sz="2000" i="1" dirty="0" smtClean="0">
                <a:solidFill>
                  <a:schemeClr val="bg1"/>
                </a:solidFill>
                <a:latin typeface="Arial" pitchFamily="34" charset="0"/>
                <a:cs typeface="Arial" pitchFamily="34" charset="0"/>
              </a:rPr>
              <a:t> </a:t>
            </a:r>
            <a:r>
              <a:rPr lang="en-GB" sz="2000" i="1" dirty="0" err="1" smtClean="0">
                <a:solidFill>
                  <a:schemeClr val="bg1"/>
                </a:solidFill>
                <a:latin typeface="Arial" pitchFamily="34" charset="0"/>
                <a:cs typeface="Arial" pitchFamily="34" charset="0"/>
              </a:rPr>
              <a:t>niloticus</a:t>
            </a:r>
            <a:r>
              <a:rPr lang="en-GB" sz="2000" i="1" dirty="0" smtClean="0">
                <a:solidFill>
                  <a:schemeClr val="bg1"/>
                </a:solidFill>
                <a:latin typeface="Arial" pitchFamily="34" charset="0"/>
                <a:cs typeface="Arial" pitchFamily="34" charset="0"/>
              </a:rPr>
              <a:t>, </a:t>
            </a:r>
            <a:r>
              <a:rPr lang="en-GB" sz="2000" i="1" dirty="0" err="1" smtClean="0">
                <a:solidFill>
                  <a:schemeClr val="bg1"/>
                </a:solidFill>
                <a:latin typeface="Arial" pitchFamily="34" charset="0"/>
                <a:cs typeface="Arial" pitchFamily="34" charset="0"/>
              </a:rPr>
              <a:t>T.zilli</a:t>
            </a:r>
            <a:r>
              <a:rPr lang="en-GB" sz="2000" i="1" dirty="0" smtClean="0">
                <a:solidFill>
                  <a:schemeClr val="bg1"/>
                </a:solidFill>
                <a:latin typeface="Arial" pitchFamily="34" charset="0"/>
                <a:cs typeface="Arial" pitchFamily="34" charset="0"/>
              </a:rPr>
              <a:t> and T. </a:t>
            </a:r>
            <a:r>
              <a:rPr lang="en-GB" sz="2000" i="1" dirty="0" err="1" smtClean="0">
                <a:solidFill>
                  <a:schemeClr val="bg1"/>
                </a:solidFill>
                <a:latin typeface="Arial" pitchFamily="34" charset="0"/>
                <a:cs typeface="Arial" pitchFamily="34" charset="0"/>
              </a:rPr>
              <a:t>galilaea</a:t>
            </a:r>
            <a:r>
              <a:rPr lang="en-GB" sz="2000" dirty="0" smtClean="0">
                <a:solidFill>
                  <a:schemeClr val="bg1"/>
                </a:solidFill>
                <a:latin typeface="Arial" pitchFamily="34" charset="0"/>
                <a:cs typeface="Arial" pitchFamily="34" charset="0"/>
              </a:rPr>
              <a:t>. </a:t>
            </a:r>
            <a:r>
              <a:rPr lang="en-GB" sz="2000" i="1" dirty="0" smtClean="0">
                <a:solidFill>
                  <a:schemeClr val="bg1"/>
                </a:solidFill>
                <a:latin typeface="Arial" pitchFamily="34" charset="0"/>
                <a:cs typeface="Arial" pitchFamily="34" charset="0"/>
              </a:rPr>
              <a:t>O. </a:t>
            </a:r>
            <a:r>
              <a:rPr lang="en-GB" sz="2000" i="1" dirty="0" err="1" smtClean="0">
                <a:solidFill>
                  <a:schemeClr val="bg1"/>
                </a:solidFill>
                <a:latin typeface="Arial" pitchFamily="34" charset="0"/>
                <a:cs typeface="Arial" pitchFamily="34" charset="0"/>
              </a:rPr>
              <a:t>niloticus</a:t>
            </a:r>
            <a:r>
              <a:rPr lang="en-GB" sz="2000" i="1" dirty="0" smtClean="0">
                <a:solidFill>
                  <a:schemeClr val="bg1"/>
                </a:solidFill>
                <a:latin typeface="Arial" pitchFamily="34" charset="0"/>
                <a:cs typeface="Arial" pitchFamily="34" charset="0"/>
              </a:rPr>
              <a:t> </a:t>
            </a:r>
            <a:r>
              <a:rPr lang="en-GB" sz="2000" dirty="0" smtClean="0">
                <a:solidFill>
                  <a:schemeClr val="bg1"/>
                </a:solidFill>
                <a:latin typeface="Arial" pitchFamily="34" charset="0"/>
                <a:cs typeface="Arial" pitchFamily="34" charset="0"/>
              </a:rPr>
              <a:t>is found in most Ethiopian freshwaters and commonly known as </a:t>
            </a:r>
            <a:r>
              <a:rPr lang="en-GB" sz="2000" dirty="0" err="1" smtClean="0">
                <a:solidFill>
                  <a:schemeClr val="bg1"/>
                </a:solidFill>
                <a:latin typeface="Arial" pitchFamily="34" charset="0"/>
                <a:cs typeface="Arial" pitchFamily="34" charset="0"/>
              </a:rPr>
              <a:t>Qoroso</a:t>
            </a:r>
            <a:r>
              <a:rPr lang="en-GB" sz="2000" dirty="0" smtClean="0">
                <a:solidFill>
                  <a:schemeClr val="bg1"/>
                </a:solidFill>
                <a:latin typeface="Arial" pitchFamily="34" charset="0"/>
                <a:cs typeface="Arial" pitchFamily="34" charset="0"/>
              </a:rPr>
              <a:t>, St. Peter fish, </a:t>
            </a:r>
            <a:r>
              <a:rPr lang="en-GB" sz="2000" dirty="0" err="1" smtClean="0">
                <a:solidFill>
                  <a:schemeClr val="bg1"/>
                </a:solidFill>
                <a:latin typeface="Arial" pitchFamily="34" charset="0"/>
                <a:cs typeface="Arial" pitchFamily="34" charset="0"/>
              </a:rPr>
              <a:t>Chogofe</a:t>
            </a:r>
            <a:r>
              <a:rPr lang="en-GB" sz="2000" dirty="0" smtClean="0">
                <a:solidFill>
                  <a:schemeClr val="bg1"/>
                </a:solidFill>
                <a:latin typeface="Arial" pitchFamily="34" charset="0"/>
                <a:cs typeface="Arial" pitchFamily="34" charset="0"/>
              </a:rPr>
              <a:t>, etc.  </a:t>
            </a:r>
            <a:r>
              <a:rPr lang="en-GB" sz="2000" dirty="0" smtClean="0">
                <a:solidFill>
                  <a:schemeClr val="bg1"/>
                </a:solidFill>
                <a:latin typeface="Arial" pitchFamily="34" charset="0"/>
                <a:cs typeface="Arial" pitchFamily="34" charset="0"/>
                <a:hlinkClick r:id="" action="ppaction://noaction"/>
              </a:rPr>
              <a:t>fishes</a:t>
            </a:r>
            <a:endParaRPr lang="en-GB" sz="2000" dirty="0" smtClean="0">
              <a:solidFill>
                <a:schemeClr val="bg1"/>
              </a:solidFill>
              <a:latin typeface="Arial" pitchFamily="34" charset="0"/>
              <a:cs typeface="Arial" pitchFamily="34" charset="0"/>
            </a:endParaRPr>
          </a:p>
          <a:p>
            <a:r>
              <a:rPr lang="en-GB" sz="2000" i="1" dirty="0" smtClean="0">
                <a:solidFill>
                  <a:schemeClr val="bg1"/>
                </a:solidFill>
                <a:latin typeface="Arial" pitchFamily="34" charset="0"/>
                <a:cs typeface="Arial" pitchFamily="34" charset="0"/>
              </a:rPr>
              <a:t>O. </a:t>
            </a:r>
            <a:r>
              <a:rPr lang="en-GB" sz="2000" i="1" dirty="0" err="1" smtClean="0">
                <a:solidFill>
                  <a:schemeClr val="bg1"/>
                </a:solidFill>
                <a:latin typeface="Arial" pitchFamily="34" charset="0"/>
                <a:cs typeface="Arial" pitchFamily="34" charset="0"/>
              </a:rPr>
              <a:t>niloticus</a:t>
            </a:r>
            <a:r>
              <a:rPr lang="en-GB" sz="2000" i="1" dirty="0" smtClean="0">
                <a:solidFill>
                  <a:schemeClr val="bg1"/>
                </a:solidFill>
                <a:latin typeface="Arial" pitchFamily="34" charset="0"/>
                <a:cs typeface="Arial" pitchFamily="34" charset="0"/>
              </a:rPr>
              <a:t> </a:t>
            </a:r>
            <a:r>
              <a:rPr lang="en-GB" sz="2000" dirty="0" smtClean="0">
                <a:solidFill>
                  <a:schemeClr val="bg1"/>
                </a:solidFill>
                <a:latin typeface="Arial" pitchFamily="34" charset="0"/>
                <a:cs typeface="Arial" pitchFamily="34" charset="0"/>
              </a:rPr>
              <a:t>is the predominant fish in most of the Ethiopian fisheries.</a:t>
            </a:r>
            <a:endParaRPr lang="en-GB" sz="2000" b="1" dirty="0" smtClean="0">
              <a:solidFill>
                <a:schemeClr val="bg1"/>
              </a:solidFill>
              <a:latin typeface="Arial" pitchFamily="34" charset="0"/>
              <a:cs typeface="Arial" pitchFamily="34" charset="0"/>
            </a:endParaRPr>
          </a:p>
          <a:p>
            <a:pPr>
              <a:buNone/>
            </a:pPr>
            <a:r>
              <a:rPr lang="en-GB" sz="2000" b="1" dirty="0" smtClean="0">
                <a:solidFill>
                  <a:schemeClr val="bg1"/>
                </a:solidFill>
                <a:latin typeface="Arial" pitchFamily="34" charset="0"/>
                <a:cs typeface="Arial" pitchFamily="34" charset="0"/>
              </a:rPr>
              <a:t>2. Family </a:t>
            </a:r>
            <a:r>
              <a:rPr lang="en-GB" sz="2000" b="1" dirty="0" err="1" smtClean="0">
                <a:solidFill>
                  <a:schemeClr val="bg1"/>
                </a:solidFill>
                <a:latin typeface="Arial" pitchFamily="34" charset="0"/>
                <a:cs typeface="Arial" pitchFamily="34" charset="0"/>
              </a:rPr>
              <a:t>Centropomidae</a:t>
            </a:r>
            <a:r>
              <a:rPr lang="en-GB" sz="2000" b="1" dirty="0" smtClean="0">
                <a:solidFill>
                  <a:schemeClr val="bg1"/>
                </a:solidFill>
                <a:latin typeface="Arial" pitchFamily="34" charset="0"/>
                <a:cs typeface="Arial" pitchFamily="34" charset="0"/>
              </a:rPr>
              <a:t> (</a:t>
            </a:r>
            <a:r>
              <a:rPr lang="en-GB" sz="2000" b="1" dirty="0" err="1" smtClean="0">
                <a:solidFill>
                  <a:schemeClr val="bg1"/>
                </a:solidFill>
                <a:latin typeface="Arial" pitchFamily="34" charset="0"/>
                <a:cs typeface="Arial" pitchFamily="34" charset="0"/>
              </a:rPr>
              <a:t>Centropomids</a:t>
            </a:r>
            <a:r>
              <a:rPr lang="en-GB" sz="2000" b="1" dirty="0" smtClean="0">
                <a:solidFill>
                  <a:schemeClr val="bg1"/>
                </a:solidFill>
                <a:latin typeface="Arial" pitchFamily="34" charset="0"/>
                <a:cs typeface="Arial" pitchFamily="34" charset="0"/>
              </a:rPr>
              <a:t>)</a:t>
            </a:r>
            <a:endParaRPr lang="en-GB" sz="2000" dirty="0" smtClean="0">
              <a:solidFill>
                <a:schemeClr val="bg1"/>
              </a:solidFill>
              <a:latin typeface="Arial" pitchFamily="34" charset="0"/>
              <a:cs typeface="Arial" pitchFamily="34" charset="0"/>
            </a:endParaRPr>
          </a:p>
          <a:p>
            <a:r>
              <a:rPr lang="en-GB" sz="2000" dirty="0" smtClean="0">
                <a:solidFill>
                  <a:schemeClr val="bg1"/>
                </a:solidFill>
                <a:latin typeface="Arial" pitchFamily="34" charset="0"/>
                <a:cs typeface="Arial" pitchFamily="34" charset="0"/>
              </a:rPr>
              <a:t>Most members are marine and only genus </a:t>
            </a:r>
            <a:r>
              <a:rPr lang="en-GB" sz="2000" i="1" dirty="0" err="1" smtClean="0">
                <a:solidFill>
                  <a:schemeClr val="bg1"/>
                </a:solidFill>
                <a:latin typeface="Arial" pitchFamily="34" charset="0"/>
                <a:cs typeface="Arial" pitchFamily="34" charset="0"/>
              </a:rPr>
              <a:t>Lates</a:t>
            </a:r>
            <a:r>
              <a:rPr lang="en-GB" sz="2000" i="1" dirty="0" smtClean="0">
                <a:solidFill>
                  <a:schemeClr val="bg1"/>
                </a:solidFill>
                <a:latin typeface="Arial" pitchFamily="34" charset="0"/>
                <a:cs typeface="Arial" pitchFamily="34" charset="0"/>
              </a:rPr>
              <a:t> </a:t>
            </a:r>
            <a:r>
              <a:rPr lang="en-GB" sz="2000" dirty="0" smtClean="0">
                <a:solidFill>
                  <a:schemeClr val="bg1"/>
                </a:solidFill>
                <a:latin typeface="Arial" pitchFamily="34" charset="0"/>
                <a:cs typeface="Arial" pitchFamily="34" charset="0"/>
              </a:rPr>
              <a:t>is a freshwater form both in Ethiopia and Africa. </a:t>
            </a:r>
          </a:p>
          <a:p>
            <a:r>
              <a:rPr lang="en-GB" sz="2000" i="1" dirty="0" smtClean="0">
                <a:solidFill>
                  <a:schemeClr val="bg1"/>
                </a:solidFill>
                <a:latin typeface="Arial" pitchFamily="34" charset="0"/>
                <a:cs typeface="Arial" pitchFamily="34" charset="0"/>
              </a:rPr>
              <a:t>L. </a:t>
            </a:r>
            <a:r>
              <a:rPr lang="en-GB" sz="2000" i="1" dirty="0" err="1" smtClean="0">
                <a:solidFill>
                  <a:schemeClr val="bg1"/>
                </a:solidFill>
                <a:latin typeface="Arial" pitchFamily="34" charset="0"/>
                <a:cs typeface="Arial" pitchFamily="34" charset="0"/>
              </a:rPr>
              <a:t>niloticus</a:t>
            </a:r>
            <a:r>
              <a:rPr lang="en-GB" sz="2000" i="1" dirty="0" smtClean="0">
                <a:solidFill>
                  <a:schemeClr val="bg1"/>
                </a:solidFill>
                <a:latin typeface="Arial" pitchFamily="34" charset="0"/>
                <a:cs typeface="Arial" pitchFamily="34" charset="0"/>
              </a:rPr>
              <a:t> </a:t>
            </a:r>
            <a:r>
              <a:rPr lang="en-GB" sz="2000" dirty="0" smtClean="0">
                <a:solidFill>
                  <a:schemeClr val="bg1"/>
                </a:solidFill>
                <a:latin typeface="Arial" pitchFamily="34" charset="0"/>
                <a:cs typeface="Arial" pitchFamily="34" charset="0"/>
              </a:rPr>
              <a:t>(commonly called Nile perch) is the major species of the genus and found in Ethiopian Lakes such as </a:t>
            </a:r>
            <a:r>
              <a:rPr lang="en-GB" sz="2000" dirty="0" err="1" smtClean="0">
                <a:solidFill>
                  <a:schemeClr val="bg1"/>
                </a:solidFill>
                <a:latin typeface="Arial" pitchFamily="34" charset="0"/>
                <a:cs typeface="Arial" pitchFamily="34" charset="0"/>
              </a:rPr>
              <a:t>Chamo</a:t>
            </a:r>
            <a:r>
              <a:rPr lang="en-GB" sz="2000" dirty="0" smtClean="0">
                <a:solidFill>
                  <a:schemeClr val="bg1"/>
                </a:solidFill>
                <a:latin typeface="Arial" pitchFamily="34" charset="0"/>
                <a:cs typeface="Arial" pitchFamily="34" charset="0"/>
              </a:rPr>
              <a:t>, Abaya, </a:t>
            </a:r>
            <a:r>
              <a:rPr lang="en-GB" sz="2000" dirty="0" err="1" smtClean="0">
                <a:solidFill>
                  <a:schemeClr val="bg1"/>
                </a:solidFill>
                <a:latin typeface="Arial" pitchFamily="34" charset="0"/>
                <a:cs typeface="Arial" pitchFamily="34" charset="0"/>
              </a:rPr>
              <a:t>Gambella</a:t>
            </a:r>
            <a:r>
              <a:rPr lang="en-GB" sz="2000" dirty="0" smtClean="0">
                <a:solidFill>
                  <a:schemeClr val="bg1"/>
                </a:solidFill>
                <a:latin typeface="Arial" pitchFamily="34" charset="0"/>
                <a:cs typeface="Arial" pitchFamily="34" charset="0"/>
              </a:rPr>
              <a:t> lakes and </a:t>
            </a:r>
            <a:r>
              <a:rPr lang="en-GB" sz="2000" dirty="0" err="1" smtClean="0">
                <a:solidFill>
                  <a:schemeClr val="bg1"/>
                </a:solidFill>
                <a:latin typeface="Arial" pitchFamily="34" charset="0"/>
                <a:cs typeface="Arial" pitchFamily="34" charset="0"/>
              </a:rPr>
              <a:t>Baro</a:t>
            </a:r>
            <a:r>
              <a:rPr lang="en-GB" sz="2000" dirty="0" smtClean="0">
                <a:solidFill>
                  <a:schemeClr val="bg1"/>
                </a:solidFill>
                <a:latin typeface="Arial" pitchFamily="34" charset="0"/>
                <a:cs typeface="Arial" pitchFamily="34" charset="0"/>
              </a:rPr>
              <a:t> River. </a:t>
            </a:r>
            <a:r>
              <a:rPr lang="en-GB" sz="2000" dirty="0" smtClean="0">
                <a:solidFill>
                  <a:schemeClr val="bg1"/>
                </a:solidFill>
                <a:latin typeface="Arial" pitchFamily="34" charset="0"/>
                <a:cs typeface="Arial" pitchFamily="34" charset="0"/>
                <a:hlinkClick r:id="" action="ppaction://noaction"/>
              </a:rPr>
              <a:t>fishes</a:t>
            </a:r>
            <a:endParaRPr lang="en-GB" sz="2000" dirty="0" smtClean="0">
              <a:solidFill>
                <a:schemeClr val="bg1"/>
              </a:solidFill>
              <a:latin typeface="Arial" pitchFamily="34" charset="0"/>
              <a:cs typeface="Arial" pitchFamily="34" charset="0"/>
            </a:endParaRPr>
          </a:p>
          <a:p>
            <a:endParaRPr lang="en-GB" sz="2000" dirty="0" smtClean="0">
              <a:solidFill>
                <a:schemeClr val="bg1"/>
              </a:solidFill>
              <a:latin typeface="Arial" pitchFamily="34" charset="0"/>
              <a:cs typeface="Arial" pitchFamily="34" charset="0"/>
            </a:endParaRPr>
          </a:p>
          <a:p>
            <a:r>
              <a:rPr lang="en-GB" sz="2000" i="1" dirty="0" err="1" smtClean="0">
                <a:solidFill>
                  <a:schemeClr val="bg1"/>
                </a:solidFill>
                <a:latin typeface="Arial" pitchFamily="34" charset="0"/>
                <a:cs typeface="Arial" pitchFamily="34" charset="0"/>
              </a:rPr>
              <a:t>L.niloticus</a:t>
            </a:r>
            <a:r>
              <a:rPr lang="en-GB" sz="2000" i="1" dirty="0" smtClean="0">
                <a:solidFill>
                  <a:schemeClr val="bg1"/>
                </a:solidFill>
                <a:latin typeface="Arial" pitchFamily="34" charset="0"/>
                <a:cs typeface="Arial" pitchFamily="34" charset="0"/>
              </a:rPr>
              <a:t> </a:t>
            </a:r>
            <a:r>
              <a:rPr lang="en-GB" sz="2000" dirty="0" smtClean="0">
                <a:solidFill>
                  <a:schemeClr val="bg1"/>
                </a:solidFill>
                <a:latin typeface="Arial" pitchFamily="34" charset="0"/>
                <a:cs typeface="Arial" pitchFamily="34" charset="0"/>
              </a:rPr>
              <a:t>is carnivorous on other fish and thus it not good to introduce them into other water bodies than their natural habitats.</a:t>
            </a:r>
          </a:p>
          <a:p>
            <a:pPr>
              <a:buNone/>
            </a:pPr>
            <a:endParaRPr lang="en-GB" sz="2400" dirty="0" smtClean="0">
              <a:solidFill>
                <a:schemeClr val="bg1"/>
              </a:solidFill>
              <a:latin typeface="Arial" pitchFamily="34" charset="0"/>
              <a:cs typeface="Arial" pitchFamily="34" charset="0"/>
            </a:endParaRPr>
          </a:p>
        </p:txBody>
      </p:sp>
      <p:sp>
        <p:nvSpPr>
          <p:cNvPr id="5" name="Title 1"/>
          <p:cNvSpPr>
            <a:spLocks noGrp="1"/>
          </p:cNvSpPr>
          <p:nvPr>
            <p:ph type="title"/>
          </p:nvPr>
        </p:nvSpPr>
        <p:spPr>
          <a:xfrm>
            <a:off x="762000" y="0"/>
            <a:ext cx="7498080" cy="725470"/>
          </a:xfrm>
        </p:spPr>
        <p:txBody>
          <a:bodyPr>
            <a:normAutofit/>
          </a:bodyPr>
          <a:lstStyle/>
          <a:p>
            <a:r>
              <a:rPr lang="en-GB" sz="2000" b="1" dirty="0" smtClean="0">
                <a:solidFill>
                  <a:schemeClr val="bg1"/>
                </a:solidFill>
                <a:latin typeface="Arial" pitchFamily="34" charset="0"/>
                <a:cs typeface="Arial" pitchFamily="34" charset="0"/>
              </a:rPr>
              <a:t>The </a:t>
            </a:r>
            <a:r>
              <a:rPr lang="en-GB" sz="2400" b="1" dirty="0" smtClean="0">
                <a:solidFill>
                  <a:schemeClr val="bg1"/>
                </a:solidFill>
                <a:latin typeface="Arial" pitchFamily="34" charset="0"/>
                <a:cs typeface="Arial" pitchFamily="34" charset="0"/>
              </a:rPr>
              <a:t>economically</a:t>
            </a:r>
            <a:r>
              <a:rPr lang="en-GB" sz="2000" b="1" dirty="0" smtClean="0">
                <a:solidFill>
                  <a:schemeClr val="bg1"/>
                </a:solidFill>
                <a:latin typeface="Arial" pitchFamily="34" charset="0"/>
                <a:cs typeface="Arial" pitchFamily="34" charset="0"/>
              </a:rPr>
              <a:t> important families of Ethiopian fish </a:t>
            </a:r>
            <a:r>
              <a:rPr lang="en-GB" sz="2000" dirty="0" smtClean="0">
                <a:solidFill>
                  <a:schemeClr val="bg1"/>
                </a:solidFill>
                <a:latin typeface="Arial" pitchFamily="34" charset="0"/>
                <a:cs typeface="Arial" pitchFamily="34" charset="0"/>
              </a:rPr>
              <a:t/>
            </a:r>
            <a:br>
              <a:rPr lang="en-GB" sz="2000" dirty="0" smtClean="0">
                <a:solidFill>
                  <a:schemeClr val="bg1"/>
                </a:solidFill>
                <a:latin typeface="Arial" pitchFamily="34" charset="0"/>
                <a:cs typeface="Arial" pitchFamily="34" charset="0"/>
              </a:rPr>
            </a:br>
            <a:endParaRPr lang="en-GB" sz="2000" dirty="0">
              <a:solidFill>
                <a:schemeClr val="bg1"/>
              </a:solidFill>
              <a:latin typeface="Arial" pitchFamily="34" charset="0"/>
              <a:cs typeface="Arial" pitchFamily="34" charset="0"/>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609600"/>
            <a:ext cx="8229600" cy="5715000"/>
          </a:xfrm>
        </p:spPr>
        <p:txBody>
          <a:bodyPr>
            <a:normAutofit/>
          </a:bodyPr>
          <a:lstStyle/>
          <a:p>
            <a:pPr>
              <a:buNone/>
            </a:pPr>
            <a:r>
              <a:rPr lang="en-GB" sz="2000" b="1" dirty="0" smtClean="0">
                <a:solidFill>
                  <a:schemeClr val="bg1"/>
                </a:solidFill>
                <a:latin typeface="Arial" pitchFamily="34" charset="0"/>
                <a:cs typeface="Arial" pitchFamily="34" charset="0"/>
              </a:rPr>
              <a:t>3. Family </a:t>
            </a:r>
            <a:r>
              <a:rPr lang="en-GB" sz="2000" b="1" dirty="0" err="1" smtClean="0">
                <a:solidFill>
                  <a:schemeClr val="bg1"/>
                </a:solidFill>
                <a:latin typeface="Arial" pitchFamily="34" charset="0"/>
                <a:cs typeface="Arial" pitchFamily="34" charset="0"/>
              </a:rPr>
              <a:t>Claridae</a:t>
            </a:r>
            <a:r>
              <a:rPr lang="en-GB" sz="2000" b="1" dirty="0" smtClean="0">
                <a:solidFill>
                  <a:schemeClr val="bg1"/>
                </a:solidFill>
                <a:latin typeface="Arial" pitchFamily="34" charset="0"/>
                <a:cs typeface="Arial" pitchFamily="34" charset="0"/>
              </a:rPr>
              <a:t> (</a:t>
            </a:r>
            <a:r>
              <a:rPr lang="en-GB" sz="2000" b="1" dirty="0" err="1" smtClean="0">
                <a:solidFill>
                  <a:schemeClr val="bg1"/>
                </a:solidFill>
                <a:latin typeface="Arial" pitchFamily="34" charset="0"/>
                <a:cs typeface="Arial" pitchFamily="34" charset="0"/>
              </a:rPr>
              <a:t>Clarids</a:t>
            </a:r>
            <a:r>
              <a:rPr lang="en-GB" sz="2000" b="1" dirty="0" smtClean="0">
                <a:solidFill>
                  <a:schemeClr val="bg1"/>
                </a:solidFill>
                <a:latin typeface="Arial" pitchFamily="34" charset="0"/>
                <a:cs typeface="Arial" pitchFamily="34" charset="0"/>
              </a:rPr>
              <a:t>)</a:t>
            </a:r>
            <a:endParaRPr lang="en-GB" sz="2000" dirty="0" smtClean="0">
              <a:solidFill>
                <a:schemeClr val="bg1"/>
              </a:solidFill>
              <a:latin typeface="Arial" pitchFamily="34" charset="0"/>
              <a:cs typeface="Arial" pitchFamily="34" charset="0"/>
            </a:endParaRPr>
          </a:p>
          <a:p>
            <a:r>
              <a:rPr lang="en-GB" sz="2000" dirty="0" smtClean="0">
                <a:solidFill>
                  <a:schemeClr val="bg1"/>
                </a:solidFill>
                <a:latin typeface="Arial" pitchFamily="34" charset="0"/>
                <a:cs typeface="Arial" pitchFamily="34" charset="0"/>
              </a:rPr>
              <a:t>The common example is </a:t>
            </a:r>
            <a:r>
              <a:rPr lang="en-GB" sz="2000" i="1" dirty="0" err="1" smtClean="0">
                <a:solidFill>
                  <a:schemeClr val="bg1"/>
                </a:solidFill>
                <a:latin typeface="Arial" pitchFamily="34" charset="0"/>
                <a:cs typeface="Arial" pitchFamily="34" charset="0"/>
              </a:rPr>
              <a:t>Clarias</a:t>
            </a:r>
            <a:r>
              <a:rPr lang="en-GB" sz="2000" i="1" dirty="0" smtClean="0">
                <a:solidFill>
                  <a:schemeClr val="bg1"/>
                </a:solidFill>
                <a:latin typeface="Arial" pitchFamily="34" charset="0"/>
                <a:cs typeface="Arial" pitchFamily="34" charset="0"/>
              </a:rPr>
              <a:t> </a:t>
            </a:r>
            <a:r>
              <a:rPr lang="en-GB" sz="2000" i="1" dirty="0" err="1" smtClean="0">
                <a:solidFill>
                  <a:schemeClr val="bg1"/>
                </a:solidFill>
                <a:latin typeface="Arial" pitchFamily="34" charset="0"/>
                <a:cs typeface="Arial" pitchFamily="34" charset="0"/>
              </a:rPr>
              <a:t>gariepinus</a:t>
            </a:r>
            <a:r>
              <a:rPr lang="en-GB" sz="2000" i="1" dirty="0" smtClean="0">
                <a:solidFill>
                  <a:schemeClr val="bg1"/>
                </a:solidFill>
                <a:latin typeface="Arial" pitchFamily="34" charset="0"/>
                <a:cs typeface="Arial" pitchFamily="34" charset="0"/>
              </a:rPr>
              <a:t> </a:t>
            </a:r>
            <a:r>
              <a:rPr lang="en-GB" sz="2000" dirty="0" smtClean="0">
                <a:solidFill>
                  <a:schemeClr val="bg1"/>
                </a:solidFill>
                <a:latin typeface="Arial" pitchFamily="34" charset="0"/>
                <a:cs typeface="Arial" pitchFamily="34" charset="0"/>
              </a:rPr>
              <a:t>(commonly Catfish, “</a:t>
            </a:r>
            <a:r>
              <a:rPr lang="en-GB" sz="2000" dirty="0" err="1" smtClean="0">
                <a:solidFill>
                  <a:schemeClr val="bg1"/>
                </a:solidFill>
                <a:latin typeface="Arial" pitchFamily="34" charset="0"/>
                <a:cs typeface="Arial" pitchFamily="34" charset="0"/>
              </a:rPr>
              <a:t>Ambaza</a:t>
            </a:r>
            <a:r>
              <a:rPr lang="en-GB" sz="2000" dirty="0" smtClean="0">
                <a:solidFill>
                  <a:schemeClr val="bg1"/>
                </a:solidFill>
                <a:latin typeface="Arial" pitchFamily="34" charset="0"/>
                <a:cs typeface="Arial" pitchFamily="34" charset="0"/>
              </a:rPr>
              <a:t>”) found in L. </a:t>
            </a:r>
            <a:r>
              <a:rPr lang="en-GB" sz="2000" dirty="0" err="1" smtClean="0">
                <a:solidFill>
                  <a:schemeClr val="bg1"/>
                </a:solidFill>
                <a:latin typeface="Arial" pitchFamily="34" charset="0"/>
                <a:cs typeface="Arial" pitchFamily="34" charset="0"/>
              </a:rPr>
              <a:t>Tana</a:t>
            </a:r>
            <a:r>
              <a:rPr lang="en-GB" sz="2000" dirty="0" smtClean="0">
                <a:solidFill>
                  <a:schemeClr val="bg1"/>
                </a:solidFill>
                <a:latin typeface="Arial" pitchFamily="34" charset="0"/>
                <a:cs typeface="Arial" pitchFamily="34" charset="0"/>
              </a:rPr>
              <a:t>, L. Abaya and Awash River.  </a:t>
            </a:r>
            <a:r>
              <a:rPr lang="en-GB" sz="2000" dirty="0" smtClean="0">
                <a:solidFill>
                  <a:schemeClr val="bg1"/>
                </a:solidFill>
                <a:latin typeface="Arial" pitchFamily="34" charset="0"/>
                <a:cs typeface="Arial" pitchFamily="34" charset="0"/>
                <a:hlinkClick r:id="" action="ppaction://noaction"/>
              </a:rPr>
              <a:t>fishes</a:t>
            </a:r>
            <a:endParaRPr lang="en-GB" sz="2000" dirty="0" smtClean="0">
              <a:solidFill>
                <a:schemeClr val="bg1"/>
              </a:solidFill>
              <a:latin typeface="Arial" pitchFamily="34" charset="0"/>
              <a:cs typeface="Arial" pitchFamily="34" charset="0"/>
            </a:endParaRPr>
          </a:p>
          <a:p>
            <a:endParaRPr lang="en-GB" sz="2000" dirty="0" smtClean="0">
              <a:solidFill>
                <a:schemeClr val="bg1"/>
              </a:solidFill>
              <a:latin typeface="Arial" pitchFamily="34" charset="0"/>
              <a:cs typeface="Arial" pitchFamily="34" charset="0"/>
            </a:endParaRPr>
          </a:p>
          <a:p>
            <a:r>
              <a:rPr lang="en-GB" sz="2000" i="1" dirty="0" smtClean="0">
                <a:solidFill>
                  <a:schemeClr val="bg1"/>
                </a:solidFill>
                <a:latin typeface="Arial" pitchFamily="34" charset="0"/>
                <a:cs typeface="Arial" pitchFamily="34" charset="0"/>
              </a:rPr>
              <a:t>C. </a:t>
            </a:r>
            <a:r>
              <a:rPr lang="en-GB" sz="2000" i="1" dirty="0" err="1" smtClean="0">
                <a:solidFill>
                  <a:schemeClr val="bg1"/>
                </a:solidFill>
                <a:latin typeface="Arial" pitchFamily="34" charset="0"/>
                <a:cs typeface="Arial" pitchFamily="34" charset="0"/>
              </a:rPr>
              <a:t>gariepinus</a:t>
            </a:r>
            <a:r>
              <a:rPr lang="en-GB" sz="2000" i="1" dirty="0" smtClean="0">
                <a:solidFill>
                  <a:schemeClr val="bg1"/>
                </a:solidFill>
                <a:latin typeface="Arial" pitchFamily="34" charset="0"/>
                <a:cs typeface="Arial" pitchFamily="34" charset="0"/>
              </a:rPr>
              <a:t> </a:t>
            </a:r>
            <a:r>
              <a:rPr lang="en-GB" sz="2000" dirty="0" smtClean="0">
                <a:solidFill>
                  <a:schemeClr val="bg1"/>
                </a:solidFill>
                <a:latin typeface="Arial" pitchFamily="34" charset="0"/>
                <a:cs typeface="Arial" pitchFamily="34" charset="0"/>
              </a:rPr>
              <a:t>can be easily recognized by their elongated body and long hair like barbells around their mouth.</a:t>
            </a:r>
          </a:p>
          <a:p>
            <a:endParaRPr lang="en-GB" sz="2000" dirty="0" smtClean="0">
              <a:solidFill>
                <a:schemeClr val="bg1"/>
              </a:solidFill>
              <a:latin typeface="Arial" pitchFamily="34" charset="0"/>
              <a:cs typeface="Arial" pitchFamily="34" charset="0"/>
            </a:endParaRPr>
          </a:p>
          <a:p>
            <a:pPr>
              <a:buNone/>
            </a:pPr>
            <a:r>
              <a:rPr lang="en-GB" sz="2000" b="1" dirty="0" smtClean="0">
                <a:solidFill>
                  <a:schemeClr val="bg1"/>
                </a:solidFill>
                <a:latin typeface="Arial" pitchFamily="34" charset="0"/>
                <a:cs typeface="Arial" pitchFamily="34" charset="0"/>
              </a:rPr>
              <a:t>4. Family </a:t>
            </a:r>
            <a:r>
              <a:rPr lang="en-GB" sz="2000" b="1" dirty="0" err="1" smtClean="0">
                <a:solidFill>
                  <a:schemeClr val="bg1"/>
                </a:solidFill>
                <a:latin typeface="Arial" pitchFamily="34" charset="0"/>
                <a:cs typeface="Arial" pitchFamily="34" charset="0"/>
              </a:rPr>
              <a:t>Cyprinidae</a:t>
            </a:r>
            <a:r>
              <a:rPr lang="en-GB" sz="2000" b="1" dirty="0" smtClean="0">
                <a:solidFill>
                  <a:schemeClr val="bg1"/>
                </a:solidFill>
                <a:latin typeface="Arial" pitchFamily="34" charset="0"/>
                <a:cs typeface="Arial" pitchFamily="34" charset="0"/>
              </a:rPr>
              <a:t> (Cyprinids)</a:t>
            </a:r>
            <a:endParaRPr lang="en-GB" sz="2000" dirty="0" smtClean="0">
              <a:solidFill>
                <a:schemeClr val="bg1"/>
              </a:solidFill>
              <a:latin typeface="Arial" pitchFamily="34" charset="0"/>
              <a:cs typeface="Arial" pitchFamily="34" charset="0"/>
            </a:endParaRPr>
          </a:p>
          <a:p>
            <a:r>
              <a:rPr lang="en-GB" sz="2000" dirty="0" smtClean="0">
                <a:solidFill>
                  <a:schemeClr val="bg1"/>
                </a:solidFill>
                <a:latin typeface="Arial" pitchFamily="34" charset="0"/>
                <a:cs typeface="Arial" pitchFamily="34" charset="0"/>
              </a:rPr>
              <a:t>It includes genera such as </a:t>
            </a:r>
            <a:r>
              <a:rPr lang="en-GB" sz="2000" i="1" dirty="0" err="1" smtClean="0">
                <a:solidFill>
                  <a:schemeClr val="bg1"/>
                </a:solidFill>
                <a:latin typeface="Arial" pitchFamily="34" charset="0"/>
                <a:cs typeface="Arial" pitchFamily="34" charset="0"/>
              </a:rPr>
              <a:t>Barbus</a:t>
            </a:r>
            <a:r>
              <a:rPr lang="en-GB" sz="2000" i="1" dirty="0" smtClean="0">
                <a:solidFill>
                  <a:schemeClr val="bg1"/>
                </a:solidFill>
                <a:latin typeface="Arial" pitchFamily="34" charset="0"/>
                <a:cs typeface="Arial" pitchFamily="34" charset="0"/>
              </a:rPr>
              <a:t> </a:t>
            </a:r>
            <a:r>
              <a:rPr lang="en-GB" sz="2000" dirty="0" smtClean="0">
                <a:solidFill>
                  <a:schemeClr val="bg1"/>
                </a:solidFill>
                <a:latin typeface="Arial" pitchFamily="34" charset="0"/>
                <a:cs typeface="Arial" pitchFamily="34" charset="0"/>
              </a:rPr>
              <a:t>(commonly in </a:t>
            </a:r>
            <a:r>
              <a:rPr lang="en-GB" sz="2000" dirty="0" err="1" smtClean="0">
                <a:solidFill>
                  <a:schemeClr val="bg1"/>
                </a:solidFill>
                <a:latin typeface="Arial" pitchFamily="34" charset="0"/>
                <a:cs typeface="Arial" pitchFamily="34" charset="0"/>
              </a:rPr>
              <a:t>Nech</a:t>
            </a:r>
            <a:r>
              <a:rPr lang="en-GB" sz="2000" dirty="0" smtClean="0">
                <a:solidFill>
                  <a:schemeClr val="bg1"/>
                </a:solidFill>
                <a:latin typeface="Arial" pitchFamily="34" charset="0"/>
                <a:cs typeface="Arial" pitchFamily="34" charset="0"/>
              </a:rPr>
              <a:t> </a:t>
            </a:r>
            <a:r>
              <a:rPr lang="en-GB" sz="2000" dirty="0" err="1" smtClean="0">
                <a:solidFill>
                  <a:schemeClr val="bg1"/>
                </a:solidFill>
                <a:latin typeface="Arial" pitchFamily="34" charset="0"/>
                <a:cs typeface="Arial" pitchFamily="34" charset="0"/>
              </a:rPr>
              <a:t>asa</a:t>
            </a:r>
            <a:r>
              <a:rPr lang="en-GB" sz="2000" dirty="0" smtClean="0">
                <a:solidFill>
                  <a:schemeClr val="bg1"/>
                </a:solidFill>
                <a:latin typeface="Arial" pitchFamily="34" charset="0"/>
                <a:cs typeface="Arial" pitchFamily="34" charset="0"/>
              </a:rPr>
              <a:t>), </a:t>
            </a:r>
            <a:r>
              <a:rPr lang="en-GB" sz="2000" i="1" dirty="0" err="1" smtClean="0">
                <a:solidFill>
                  <a:schemeClr val="bg1"/>
                </a:solidFill>
                <a:latin typeface="Arial" pitchFamily="34" charset="0"/>
                <a:cs typeface="Arial" pitchFamily="34" charset="0"/>
              </a:rPr>
              <a:t>Labeo</a:t>
            </a:r>
            <a:r>
              <a:rPr lang="en-GB" sz="2000" i="1" dirty="0" smtClean="0">
                <a:solidFill>
                  <a:schemeClr val="bg1"/>
                </a:solidFill>
                <a:latin typeface="Arial" pitchFamily="34" charset="0"/>
                <a:cs typeface="Arial" pitchFamily="34" charset="0"/>
              </a:rPr>
              <a:t> </a:t>
            </a:r>
            <a:r>
              <a:rPr lang="en-GB" sz="2000" dirty="0" smtClean="0">
                <a:solidFill>
                  <a:schemeClr val="bg1"/>
                </a:solidFill>
                <a:latin typeface="Arial" pitchFamily="34" charset="0"/>
                <a:cs typeface="Arial" pitchFamily="34" charset="0"/>
              </a:rPr>
              <a:t>and </a:t>
            </a:r>
            <a:r>
              <a:rPr lang="en-GB" sz="2000" i="1" dirty="0" smtClean="0">
                <a:solidFill>
                  <a:schemeClr val="bg1"/>
                </a:solidFill>
                <a:latin typeface="Arial" pitchFamily="34" charset="0"/>
                <a:cs typeface="Arial" pitchFamily="34" charset="0"/>
              </a:rPr>
              <a:t>Carp</a:t>
            </a:r>
            <a:r>
              <a:rPr lang="en-GB" sz="2000" dirty="0" smtClean="0">
                <a:solidFill>
                  <a:schemeClr val="bg1"/>
                </a:solidFill>
                <a:latin typeface="Arial" pitchFamily="34" charset="0"/>
                <a:cs typeface="Arial" pitchFamily="34" charset="0"/>
              </a:rPr>
              <a:t>. </a:t>
            </a:r>
            <a:r>
              <a:rPr lang="en-GB" sz="2000" i="1" dirty="0" err="1" smtClean="0">
                <a:solidFill>
                  <a:schemeClr val="bg1"/>
                </a:solidFill>
                <a:latin typeface="Arial" pitchFamily="34" charset="0"/>
                <a:cs typeface="Arial" pitchFamily="34" charset="0"/>
              </a:rPr>
              <a:t>Barbus</a:t>
            </a:r>
            <a:r>
              <a:rPr lang="en-GB" sz="2000" i="1" dirty="0" smtClean="0">
                <a:solidFill>
                  <a:schemeClr val="bg1"/>
                </a:solidFill>
                <a:latin typeface="Arial" pitchFamily="34" charset="0"/>
                <a:cs typeface="Arial" pitchFamily="34" charset="0"/>
              </a:rPr>
              <a:t> </a:t>
            </a:r>
            <a:r>
              <a:rPr lang="en-GB" sz="2000" dirty="0" smtClean="0">
                <a:solidFill>
                  <a:schemeClr val="bg1"/>
                </a:solidFill>
                <a:latin typeface="Arial" pitchFamily="34" charset="0"/>
                <a:cs typeface="Arial" pitchFamily="34" charset="0"/>
              </a:rPr>
              <a:t>is more common in rivers than in lakes and is much common in L. </a:t>
            </a:r>
            <a:r>
              <a:rPr lang="en-GB" sz="2000" dirty="0" err="1" smtClean="0">
                <a:solidFill>
                  <a:schemeClr val="bg1"/>
                </a:solidFill>
                <a:latin typeface="Arial" pitchFamily="34" charset="0"/>
                <a:cs typeface="Arial" pitchFamily="34" charset="0"/>
              </a:rPr>
              <a:t>Tana</a:t>
            </a:r>
            <a:r>
              <a:rPr lang="en-GB" sz="2000" dirty="0" smtClean="0">
                <a:solidFill>
                  <a:schemeClr val="bg1"/>
                </a:solidFill>
                <a:latin typeface="Arial" pitchFamily="34" charset="0"/>
                <a:cs typeface="Arial" pitchFamily="34" charset="0"/>
              </a:rPr>
              <a:t> among the lakes.  </a:t>
            </a:r>
            <a:r>
              <a:rPr lang="en-GB" sz="2000" dirty="0" smtClean="0">
                <a:solidFill>
                  <a:schemeClr val="bg1"/>
                </a:solidFill>
                <a:latin typeface="Arial" pitchFamily="34" charset="0"/>
                <a:cs typeface="Arial" pitchFamily="34" charset="0"/>
                <a:hlinkClick r:id="" action="ppaction://noaction"/>
              </a:rPr>
              <a:t>fishes</a:t>
            </a:r>
            <a:endParaRPr lang="en-GB" sz="2000" dirty="0" smtClean="0">
              <a:solidFill>
                <a:schemeClr val="bg1"/>
              </a:solidFill>
              <a:latin typeface="Arial" pitchFamily="34" charset="0"/>
              <a:cs typeface="Arial" pitchFamily="34" charset="0"/>
            </a:endParaRPr>
          </a:p>
          <a:p>
            <a:endParaRPr lang="en-GB" sz="2000" dirty="0" smtClean="0">
              <a:solidFill>
                <a:schemeClr val="bg1"/>
              </a:solidFill>
              <a:latin typeface="Arial" pitchFamily="34" charset="0"/>
              <a:cs typeface="Arial" pitchFamily="34" charset="0"/>
            </a:endParaRPr>
          </a:p>
          <a:p>
            <a:r>
              <a:rPr lang="en-GB" sz="2000" dirty="0" smtClean="0">
                <a:solidFill>
                  <a:schemeClr val="bg1"/>
                </a:solidFill>
                <a:latin typeface="Arial" pitchFamily="34" charset="0"/>
                <a:cs typeface="Arial" pitchFamily="34" charset="0"/>
              </a:rPr>
              <a:t>Three carp species (Common carp, grass carp and silver carp) are introduced species belonging to this family.</a:t>
            </a:r>
          </a:p>
          <a:p>
            <a:endParaRPr lang="en-GB" sz="2000" dirty="0" smtClean="0">
              <a:solidFill>
                <a:schemeClr val="bg1"/>
              </a:solidFill>
              <a:latin typeface="Arial" pitchFamily="34" charset="0"/>
              <a:cs typeface="Arial" pitchFamily="34" charset="0"/>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533400"/>
            <a:ext cx="8229600" cy="5791200"/>
          </a:xfrm>
        </p:spPr>
        <p:txBody>
          <a:bodyPr>
            <a:normAutofit/>
          </a:bodyPr>
          <a:lstStyle/>
          <a:p>
            <a:pPr>
              <a:buNone/>
            </a:pPr>
            <a:r>
              <a:rPr lang="en-GB" b="1" dirty="0" smtClean="0">
                <a:solidFill>
                  <a:schemeClr val="bg1"/>
                </a:solidFill>
                <a:latin typeface="Arial" pitchFamily="34" charset="0"/>
                <a:cs typeface="Arial" pitchFamily="34" charset="0"/>
              </a:rPr>
              <a:t>The Ethiopian Fisheries</a:t>
            </a:r>
            <a:endParaRPr lang="en-GB" dirty="0" smtClean="0">
              <a:solidFill>
                <a:schemeClr val="bg1"/>
              </a:solidFill>
              <a:latin typeface="Arial" pitchFamily="34" charset="0"/>
              <a:cs typeface="Arial" pitchFamily="34" charset="0"/>
            </a:endParaRPr>
          </a:p>
          <a:p>
            <a:r>
              <a:rPr lang="en-GB" sz="2400" dirty="0" smtClean="0">
                <a:solidFill>
                  <a:schemeClr val="bg1"/>
                </a:solidFill>
                <a:latin typeface="Arial" pitchFamily="34" charset="0"/>
                <a:cs typeface="Arial" pitchFamily="34" charset="0"/>
              </a:rPr>
              <a:t>Most of the Ethiopian freshwater capture fisheries come from the </a:t>
            </a:r>
            <a:r>
              <a:rPr lang="en-GB" sz="2400" b="1" dirty="0" smtClean="0">
                <a:solidFill>
                  <a:schemeClr val="bg1"/>
                </a:solidFill>
                <a:latin typeface="Arial" pitchFamily="34" charset="0"/>
                <a:cs typeface="Arial" pitchFamily="34" charset="0"/>
              </a:rPr>
              <a:t>rift valley lakes </a:t>
            </a:r>
            <a:r>
              <a:rPr lang="en-GB" sz="2400" dirty="0" smtClean="0">
                <a:solidFill>
                  <a:schemeClr val="bg1"/>
                </a:solidFill>
                <a:latin typeface="Arial" pitchFamily="34" charset="0"/>
                <a:cs typeface="Arial" pitchFamily="34" charset="0"/>
              </a:rPr>
              <a:t>and </a:t>
            </a:r>
            <a:r>
              <a:rPr lang="en-GB" sz="2400" b="1" dirty="0" err="1" smtClean="0">
                <a:solidFill>
                  <a:schemeClr val="bg1"/>
                </a:solidFill>
                <a:latin typeface="Arial" pitchFamily="34" charset="0"/>
                <a:cs typeface="Arial" pitchFamily="34" charset="0"/>
              </a:rPr>
              <a:t>Tana</a:t>
            </a:r>
            <a:r>
              <a:rPr lang="en-GB" sz="2400" dirty="0" smtClean="0">
                <a:solidFill>
                  <a:schemeClr val="bg1"/>
                </a:solidFill>
                <a:latin typeface="Arial" pitchFamily="34" charset="0"/>
                <a:cs typeface="Arial" pitchFamily="34" charset="0"/>
              </a:rPr>
              <a:t> Lake, and </a:t>
            </a:r>
            <a:r>
              <a:rPr lang="en-GB" sz="2400" b="1" dirty="0" err="1" smtClean="0">
                <a:solidFill>
                  <a:schemeClr val="bg1"/>
                </a:solidFill>
                <a:latin typeface="Arial" pitchFamily="34" charset="0"/>
                <a:cs typeface="Arial" pitchFamily="34" charset="0"/>
              </a:rPr>
              <a:t>Baro</a:t>
            </a:r>
            <a:r>
              <a:rPr lang="en-GB" sz="2400" b="1" dirty="0" smtClean="0">
                <a:solidFill>
                  <a:schemeClr val="bg1"/>
                </a:solidFill>
                <a:latin typeface="Arial" pitchFamily="34" charset="0"/>
                <a:cs typeface="Arial" pitchFamily="34" charset="0"/>
              </a:rPr>
              <a:t> and </a:t>
            </a:r>
            <a:r>
              <a:rPr lang="en-GB" sz="2400" b="1" dirty="0" err="1" smtClean="0">
                <a:solidFill>
                  <a:schemeClr val="bg1"/>
                </a:solidFill>
                <a:latin typeface="Arial" pitchFamily="34" charset="0"/>
                <a:cs typeface="Arial" pitchFamily="34" charset="0"/>
              </a:rPr>
              <a:t>Akobo</a:t>
            </a:r>
            <a:r>
              <a:rPr lang="en-GB" sz="2400" b="1" dirty="0" smtClean="0">
                <a:solidFill>
                  <a:schemeClr val="bg1"/>
                </a:solidFill>
                <a:latin typeface="Arial" pitchFamily="34" charset="0"/>
                <a:cs typeface="Arial" pitchFamily="34" charset="0"/>
              </a:rPr>
              <a:t> </a:t>
            </a:r>
            <a:r>
              <a:rPr lang="en-GB" sz="2400" dirty="0" smtClean="0">
                <a:solidFill>
                  <a:schemeClr val="bg1"/>
                </a:solidFill>
                <a:latin typeface="Arial" pitchFamily="34" charset="0"/>
                <a:cs typeface="Arial" pitchFamily="34" charset="0"/>
              </a:rPr>
              <a:t>rivers (</a:t>
            </a:r>
            <a:r>
              <a:rPr lang="en-GB" sz="2400" dirty="0" err="1" smtClean="0">
                <a:solidFill>
                  <a:schemeClr val="bg1"/>
                </a:solidFill>
                <a:latin typeface="Arial" pitchFamily="34" charset="0"/>
                <a:cs typeface="Arial" pitchFamily="34" charset="0"/>
              </a:rPr>
              <a:t>riverine</a:t>
            </a:r>
            <a:r>
              <a:rPr lang="en-GB" sz="2400" dirty="0" smtClean="0">
                <a:solidFill>
                  <a:schemeClr val="bg1"/>
                </a:solidFill>
                <a:latin typeface="Arial" pitchFamily="34" charset="0"/>
                <a:cs typeface="Arial" pitchFamily="34" charset="0"/>
              </a:rPr>
              <a:t> fisheries). </a:t>
            </a:r>
          </a:p>
          <a:p>
            <a:endParaRPr lang="en-GB" sz="900" dirty="0" smtClean="0">
              <a:solidFill>
                <a:schemeClr val="bg1"/>
              </a:solidFill>
              <a:latin typeface="Arial" pitchFamily="34" charset="0"/>
              <a:cs typeface="Arial" pitchFamily="34" charset="0"/>
            </a:endParaRPr>
          </a:p>
          <a:p>
            <a:r>
              <a:rPr lang="en-GB" sz="2400" dirty="0" smtClean="0">
                <a:solidFill>
                  <a:schemeClr val="bg1"/>
                </a:solidFill>
                <a:latin typeface="Arial" pitchFamily="34" charset="0"/>
                <a:cs typeface="Arial" pitchFamily="34" charset="0"/>
              </a:rPr>
              <a:t>Rift Valley lakes and the Awash River are poor in fish species being dominated by the Nile tilapia, the African catfish (</a:t>
            </a:r>
            <a:r>
              <a:rPr lang="en-GB" sz="2400" i="1" dirty="0" err="1" smtClean="0">
                <a:solidFill>
                  <a:schemeClr val="bg1"/>
                </a:solidFill>
                <a:latin typeface="Arial" pitchFamily="34" charset="0"/>
                <a:cs typeface="Arial" pitchFamily="34" charset="0"/>
              </a:rPr>
              <a:t>Clarias</a:t>
            </a:r>
            <a:r>
              <a:rPr lang="en-GB" sz="2400" i="1" dirty="0" smtClean="0">
                <a:solidFill>
                  <a:schemeClr val="bg1"/>
                </a:solidFill>
                <a:latin typeface="Arial" pitchFamily="34" charset="0"/>
                <a:cs typeface="Arial" pitchFamily="34" charset="0"/>
              </a:rPr>
              <a:t> </a:t>
            </a:r>
            <a:r>
              <a:rPr lang="en-GB" sz="2400" i="1" dirty="0" err="1" smtClean="0">
                <a:solidFill>
                  <a:schemeClr val="bg1"/>
                </a:solidFill>
                <a:latin typeface="Arial" pitchFamily="34" charset="0"/>
                <a:cs typeface="Arial" pitchFamily="34" charset="0"/>
              </a:rPr>
              <a:t>gariepinus</a:t>
            </a:r>
            <a:r>
              <a:rPr lang="en-GB" sz="2400" dirty="0" smtClean="0">
                <a:solidFill>
                  <a:schemeClr val="bg1"/>
                </a:solidFill>
                <a:latin typeface="Arial" pitchFamily="34" charset="0"/>
                <a:cs typeface="Arial" pitchFamily="34" charset="0"/>
              </a:rPr>
              <a:t>) and a few cyprinids mostly </a:t>
            </a:r>
            <a:r>
              <a:rPr lang="en-GB" sz="2400" i="1" dirty="0" err="1" smtClean="0">
                <a:solidFill>
                  <a:schemeClr val="bg1"/>
                </a:solidFill>
                <a:latin typeface="Arial" pitchFamily="34" charset="0"/>
                <a:cs typeface="Arial" pitchFamily="34" charset="0"/>
              </a:rPr>
              <a:t>Barbus</a:t>
            </a:r>
            <a:r>
              <a:rPr lang="en-GB" sz="2400" i="1" dirty="0" smtClean="0">
                <a:solidFill>
                  <a:schemeClr val="bg1"/>
                </a:solidFill>
                <a:latin typeface="Arial" pitchFamily="34" charset="0"/>
                <a:cs typeface="Arial" pitchFamily="34" charset="0"/>
              </a:rPr>
              <a:t> </a:t>
            </a:r>
            <a:r>
              <a:rPr lang="en-GB" sz="2400" dirty="0" smtClean="0">
                <a:solidFill>
                  <a:schemeClr val="bg1"/>
                </a:solidFill>
                <a:latin typeface="Arial" pitchFamily="34" charset="0"/>
                <a:cs typeface="Arial" pitchFamily="34" charset="0"/>
              </a:rPr>
              <a:t>sp.</a:t>
            </a:r>
          </a:p>
          <a:p>
            <a:pPr>
              <a:buNone/>
            </a:pPr>
            <a:endParaRPr lang="en-GB" sz="1500" dirty="0" smtClean="0">
              <a:solidFill>
                <a:schemeClr val="bg1"/>
              </a:solidFill>
              <a:latin typeface="Arial" pitchFamily="34" charset="0"/>
              <a:cs typeface="Arial" pitchFamily="34" charset="0"/>
            </a:endParaRPr>
          </a:p>
          <a:p>
            <a:r>
              <a:rPr lang="en-GB" sz="2400" dirty="0" smtClean="0">
                <a:solidFill>
                  <a:schemeClr val="bg1"/>
                </a:solidFill>
                <a:latin typeface="Arial" pitchFamily="34" charset="0"/>
                <a:cs typeface="Arial" pitchFamily="34" charset="0"/>
              </a:rPr>
              <a:t>Capture fishery potential of 30,000-50,000 tons of fish per </a:t>
            </a:r>
            <a:r>
              <a:rPr lang="en-GB" sz="2400" dirty="0" err="1" smtClean="0">
                <a:solidFill>
                  <a:schemeClr val="bg1"/>
                </a:solidFill>
                <a:latin typeface="Arial" pitchFamily="34" charset="0"/>
                <a:cs typeface="Arial" pitchFamily="34" charset="0"/>
              </a:rPr>
              <a:t>anum</a:t>
            </a:r>
            <a:r>
              <a:rPr lang="en-GB" sz="2400" dirty="0" smtClean="0">
                <a:solidFill>
                  <a:schemeClr val="bg1"/>
                </a:solidFill>
                <a:latin typeface="Arial" pitchFamily="34" charset="0"/>
                <a:cs typeface="Arial" pitchFamily="34" charset="0"/>
              </a:rPr>
              <a:t> for the lakes and 5,000 tons of fish per </a:t>
            </a:r>
            <a:r>
              <a:rPr lang="en-GB" sz="2400" dirty="0" err="1" smtClean="0">
                <a:solidFill>
                  <a:schemeClr val="bg1"/>
                </a:solidFill>
                <a:latin typeface="Arial" pitchFamily="34" charset="0"/>
                <a:cs typeface="Arial" pitchFamily="34" charset="0"/>
              </a:rPr>
              <a:t>anum</a:t>
            </a:r>
            <a:r>
              <a:rPr lang="en-GB" sz="2400" dirty="0" smtClean="0">
                <a:solidFill>
                  <a:schemeClr val="bg1"/>
                </a:solidFill>
                <a:latin typeface="Arial" pitchFamily="34" charset="0"/>
                <a:cs typeface="Arial" pitchFamily="34" charset="0"/>
              </a:rPr>
              <a:t> for the rivers. </a:t>
            </a:r>
          </a:p>
          <a:p>
            <a:r>
              <a:rPr lang="en-GB" sz="2400" dirty="0" smtClean="0">
                <a:solidFill>
                  <a:schemeClr val="bg1"/>
                </a:solidFill>
                <a:latin typeface="Arial" pitchFamily="34" charset="0"/>
                <a:cs typeface="Arial" pitchFamily="34" charset="0"/>
              </a:rPr>
              <a:t>However, fish production is below the potential despite the crucial need for food supply in the country.</a:t>
            </a:r>
          </a:p>
          <a:p>
            <a:pPr>
              <a:buNone/>
            </a:pPr>
            <a:endParaRPr lang="en-GB" dirty="0" smtClean="0">
              <a:solidFill>
                <a:schemeClr val="bg1"/>
              </a:solidFill>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ttp://www.lakegeorgeassociation.org/what-we-do/Education/images/RiftValley_000.jpg"/>
          <p:cNvPicPr>
            <a:picLocks noChangeAspect="1" noChangeArrowheads="1"/>
          </p:cNvPicPr>
          <p:nvPr/>
        </p:nvPicPr>
        <p:blipFill>
          <a:blip r:embed="rId2"/>
          <a:srcRect/>
          <a:stretch>
            <a:fillRect/>
          </a:stretch>
        </p:blipFill>
        <p:spPr bwMode="auto">
          <a:xfrm>
            <a:off x="1066800" y="609600"/>
            <a:ext cx="6934200" cy="4800600"/>
          </a:xfrm>
          <a:prstGeom prst="rect">
            <a:avLst/>
          </a:prstGeom>
          <a:noFill/>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752600"/>
            <a:ext cx="8229600" cy="5105400"/>
          </a:xfrm>
        </p:spPr>
        <p:txBody>
          <a:bodyPr>
            <a:normAutofit/>
          </a:bodyPr>
          <a:lstStyle/>
          <a:p>
            <a:pPr>
              <a:buNone/>
              <a:tabLst>
                <a:tab pos="2743200" algn="l"/>
              </a:tabLst>
            </a:pPr>
            <a:r>
              <a:rPr lang="en-GB" dirty="0" smtClean="0">
                <a:solidFill>
                  <a:schemeClr val="bg1"/>
                </a:solidFill>
                <a:latin typeface="Arial" pitchFamily="34" charset="0"/>
                <a:cs typeface="Arial" pitchFamily="34" charset="0"/>
              </a:rPr>
              <a:t> </a:t>
            </a:r>
            <a:r>
              <a:rPr lang="en-GB" sz="2400" dirty="0" smtClean="0">
                <a:solidFill>
                  <a:schemeClr val="bg1"/>
                </a:solidFill>
                <a:latin typeface="Arial" pitchFamily="34" charset="0"/>
                <a:cs typeface="Arial" pitchFamily="34" charset="0"/>
              </a:rPr>
              <a:t>Lack of tradition in fish consumption or eating leading to less market demand</a:t>
            </a:r>
          </a:p>
          <a:p>
            <a:pPr>
              <a:buNone/>
              <a:tabLst>
                <a:tab pos="2743200" algn="l"/>
              </a:tabLst>
            </a:pPr>
            <a:r>
              <a:rPr lang="en-GB" sz="2600" dirty="0" smtClean="0">
                <a:solidFill>
                  <a:schemeClr val="bg1"/>
                </a:solidFill>
                <a:latin typeface="Arial" pitchFamily="34" charset="0"/>
                <a:cs typeface="Arial" pitchFamily="34" charset="0"/>
              </a:rPr>
              <a:t> </a:t>
            </a:r>
            <a:r>
              <a:rPr lang="en-GB" sz="2400" dirty="0" smtClean="0">
                <a:solidFill>
                  <a:schemeClr val="bg1"/>
                </a:solidFill>
                <a:latin typeface="Arial" pitchFamily="34" charset="0"/>
                <a:cs typeface="Arial" pitchFamily="34" charset="0"/>
              </a:rPr>
              <a:t>Lack of trained man power - only traditional fishing</a:t>
            </a:r>
          </a:p>
          <a:p>
            <a:pPr>
              <a:buNone/>
            </a:pPr>
            <a:r>
              <a:rPr lang="en-GB" sz="2600" dirty="0" smtClean="0">
                <a:solidFill>
                  <a:schemeClr val="bg1"/>
                </a:solidFill>
                <a:latin typeface="Arial" pitchFamily="34" charset="0"/>
                <a:cs typeface="Arial" pitchFamily="34" charset="0"/>
              </a:rPr>
              <a:t> </a:t>
            </a:r>
            <a:r>
              <a:rPr lang="en-GB" sz="2400" dirty="0" smtClean="0">
                <a:solidFill>
                  <a:schemeClr val="bg1"/>
                </a:solidFill>
                <a:latin typeface="Arial" pitchFamily="34" charset="0"/>
                <a:cs typeface="Arial" pitchFamily="34" charset="0"/>
              </a:rPr>
              <a:t>Lack of modern fishing gears and vessels (boats). Only Lake </a:t>
            </a:r>
            <a:r>
              <a:rPr lang="en-GB" sz="2400" dirty="0" err="1" smtClean="0">
                <a:solidFill>
                  <a:schemeClr val="bg1"/>
                </a:solidFill>
                <a:latin typeface="Arial" pitchFamily="34" charset="0"/>
                <a:cs typeface="Arial" pitchFamily="34" charset="0"/>
              </a:rPr>
              <a:t>Tana</a:t>
            </a:r>
            <a:r>
              <a:rPr lang="en-GB" sz="2400" dirty="0" smtClean="0">
                <a:solidFill>
                  <a:schemeClr val="bg1"/>
                </a:solidFill>
                <a:latin typeface="Arial" pitchFamily="34" charset="0"/>
                <a:cs typeface="Arial" pitchFamily="34" charset="0"/>
              </a:rPr>
              <a:t> has got some motorized fishing boats</a:t>
            </a:r>
          </a:p>
          <a:p>
            <a:pPr>
              <a:buNone/>
            </a:pPr>
            <a:r>
              <a:rPr lang="en-GB" sz="2600" dirty="0" smtClean="0">
                <a:solidFill>
                  <a:schemeClr val="bg1"/>
                </a:solidFill>
                <a:latin typeface="Arial" pitchFamily="34" charset="0"/>
                <a:cs typeface="Arial" pitchFamily="34" charset="0"/>
              </a:rPr>
              <a:t> </a:t>
            </a:r>
            <a:r>
              <a:rPr lang="en-GB" sz="2400" dirty="0" smtClean="0">
                <a:solidFill>
                  <a:schemeClr val="bg1"/>
                </a:solidFill>
                <a:latin typeface="Arial" pitchFamily="34" charset="0"/>
                <a:cs typeface="Arial" pitchFamily="34" charset="0"/>
              </a:rPr>
              <a:t>Less attention given by the planners, policy makers, etc</a:t>
            </a:r>
          </a:p>
          <a:p>
            <a:pPr>
              <a:buNone/>
            </a:pPr>
            <a:r>
              <a:rPr lang="en-GB" sz="2400" dirty="0" smtClean="0">
                <a:solidFill>
                  <a:schemeClr val="bg1"/>
                </a:solidFill>
                <a:latin typeface="Arial" pitchFamily="34" charset="0"/>
                <a:cs typeface="Arial" pitchFamily="34" charset="0"/>
              </a:rPr>
              <a:t> Lack of aid or government fund for the sector</a:t>
            </a:r>
          </a:p>
          <a:p>
            <a:endParaRPr lang="en-GB" dirty="0">
              <a:solidFill>
                <a:schemeClr val="bg1"/>
              </a:solidFill>
              <a:latin typeface="Arial" pitchFamily="34" charset="0"/>
              <a:cs typeface="Arial" pitchFamily="34" charset="0"/>
            </a:endParaRPr>
          </a:p>
        </p:txBody>
      </p:sp>
      <p:sp>
        <p:nvSpPr>
          <p:cNvPr id="5" name="Title 1"/>
          <p:cNvSpPr>
            <a:spLocks noGrp="1"/>
          </p:cNvSpPr>
          <p:nvPr>
            <p:ph type="title"/>
          </p:nvPr>
        </p:nvSpPr>
        <p:spPr>
          <a:xfrm>
            <a:off x="228600" y="274638"/>
            <a:ext cx="8705088" cy="1477962"/>
          </a:xfrm>
        </p:spPr>
        <p:txBody>
          <a:bodyPr>
            <a:noAutofit/>
          </a:bodyPr>
          <a:lstStyle/>
          <a:p>
            <a:r>
              <a:rPr lang="en-GB" sz="2400" dirty="0" smtClean="0">
                <a:solidFill>
                  <a:schemeClr val="bg1"/>
                </a:solidFill>
                <a:latin typeface="Arial" pitchFamily="34" charset="0"/>
                <a:cs typeface="Arial" pitchFamily="34" charset="0"/>
              </a:rPr>
              <a:t>The following are some of the reasons for the under development of the Ethiopian capture fisheries.</a:t>
            </a:r>
            <a:br>
              <a:rPr lang="en-GB" sz="2400" dirty="0" smtClean="0">
                <a:solidFill>
                  <a:schemeClr val="bg1"/>
                </a:solidFill>
                <a:latin typeface="Arial" pitchFamily="34" charset="0"/>
                <a:cs typeface="Arial" pitchFamily="34" charset="0"/>
              </a:rPr>
            </a:br>
            <a:r>
              <a:rPr lang="en-GB" sz="2400" dirty="0" smtClean="0">
                <a:solidFill>
                  <a:schemeClr val="bg1"/>
                </a:solidFill>
                <a:latin typeface="Arial" pitchFamily="34" charset="0"/>
                <a:cs typeface="Arial" pitchFamily="34" charset="0"/>
              </a:rPr>
              <a:t/>
            </a:r>
            <a:br>
              <a:rPr lang="en-GB" sz="2400" dirty="0" smtClean="0">
                <a:solidFill>
                  <a:schemeClr val="bg1"/>
                </a:solidFill>
                <a:latin typeface="Arial" pitchFamily="34" charset="0"/>
                <a:cs typeface="Arial" pitchFamily="34" charset="0"/>
              </a:rPr>
            </a:br>
            <a:endParaRPr lang="en-GB"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447800"/>
            <a:ext cx="8229600" cy="4876800"/>
          </a:xfrm>
        </p:spPr>
        <p:txBody>
          <a:bodyPr>
            <a:normAutofit/>
          </a:bodyPr>
          <a:lstStyle/>
          <a:p>
            <a:r>
              <a:rPr lang="en-US" sz="2400" dirty="0" smtClean="0">
                <a:solidFill>
                  <a:schemeClr val="bg1"/>
                </a:solidFill>
                <a:latin typeface="Arial" pitchFamily="34" charset="0"/>
                <a:cs typeface="Arial" pitchFamily="34" charset="0"/>
              </a:rPr>
              <a:t>The Ethiopian rivers are more than 7000 km long. </a:t>
            </a:r>
          </a:p>
          <a:p>
            <a:pPr>
              <a:buNone/>
            </a:pPr>
            <a:r>
              <a:rPr lang="en-US" sz="2400" dirty="0" smtClean="0">
                <a:solidFill>
                  <a:schemeClr val="bg1"/>
                </a:solidFill>
                <a:latin typeface="Arial" pitchFamily="34" charset="0"/>
                <a:cs typeface="Arial" pitchFamily="34" charset="0"/>
              </a:rPr>
              <a:t>Ethiopian rivers are characterized by:</a:t>
            </a:r>
            <a:endParaRPr lang="en-GB" sz="2400" dirty="0" smtClean="0">
              <a:solidFill>
                <a:schemeClr val="bg1"/>
              </a:solidFill>
              <a:latin typeface="Arial" pitchFamily="34" charset="0"/>
              <a:cs typeface="Arial" pitchFamily="34" charset="0"/>
            </a:endParaRPr>
          </a:p>
          <a:p>
            <a:pPr lvl="0"/>
            <a:r>
              <a:rPr lang="en-US" sz="2400" dirty="0" smtClean="0">
                <a:solidFill>
                  <a:schemeClr val="bg1"/>
                </a:solidFill>
                <a:latin typeface="Arial" pitchFamily="34" charset="0"/>
                <a:cs typeface="Arial" pitchFamily="34" charset="0"/>
              </a:rPr>
              <a:t>Extreme seasonal fluctuation due to the marked seasonality of the rainfall:</a:t>
            </a:r>
            <a:endParaRPr lang="en-GB" sz="2400" dirty="0" smtClean="0">
              <a:solidFill>
                <a:schemeClr val="bg1"/>
              </a:solidFill>
              <a:latin typeface="Arial" pitchFamily="34" charset="0"/>
              <a:cs typeface="Arial" pitchFamily="34" charset="0"/>
            </a:endParaRPr>
          </a:p>
          <a:p>
            <a:pPr lvl="0"/>
            <a:r>
              <a:rPr lang="en-US" sz="2400" dirty="0" smtClean="0">
                <a:solidFill>
                  <a:schemeClr val="bg1"/>
                </a:solidFill>
                <a:latin typeface="Arial" pitchFamily="34" charset="0"/>
                <a:cs typeface="Arial" pitchFamily="34" charset="0"/>
              </a:rPr>
              <a:t>They carry only small amount of water and some even dry up along part of their courses during dry season.</a:t>
            </a:r>
            <a:endParaRPr lang="en-GB" sz="2400" dirty="0" smtClean="0">
              <a:solidFill>
                <a:schemeClr val="bg1"/>
              </a:solidFill>
              <a:latin typeface="Arial" pitchFamily="34" charset="0"/>
              <a:cs typeface="Arial" pitchFamily="34" charset="0"/>
            </a:endParaRPr>
          </a:p>
          <a:p>
            <a:pPr lvl="0"/>
            <a:r>
              <a:rPr lang="en-US" sz="2400" dirty="0" smtClean="0">
                <a:solidFill>
                  <a:schemeClr val="bg1"/>
                </a:solidFill>
                <a:latin typeface="Arial" pitchFamily="34" charset="0"/>
                <a:cs typeface="Arial" pitchFamily="34" charset="0"/>
              </a:rPr>
              <a:t>High volume and run off during wet seasons</a:t>
            </a:r>
            <a:endParaRPr lang="en-GB" sz="2400" dirty="0" smtClean="0">
              <a:solidFill>
                <a:schemeClr val="bg1"/>
              </a:solidFill>
              <a:latin typeface="Arial" pitchFamily="34" charset="0"/>
              <a:cs typeface="Arial" pitchFamily="34" charset="0"/>
            </a:endParaRPr>
          </a:p>
          <a:p>
            <a:pPr lvl="0"/>
            <a:r>
              <a:rPr lang="en-US" sz="2400" dirty="0" smtClean="0">
                <a:solidFill>
                  <a:schemeClr val="bg1"/>
                </a:solidFill>
                <a:latin typeface="Arial" pitchFamily="34" charset="0"/>
                <a:cs typeface="Arial" pitchFamily="34" charset="0"/>
              </a:rPr>
              <a:t>flowing from highlands of over 2,000-3,000 meters to a low land of an elevation less than 500 meters  </a:t>
            </a:r>
            <a:endParaRPr lang="en-GB" sz="2400" dirty="0" smtClean="0">
              <a:solidFill>
                <a:schemeClr val="bg1"/>
              </a:solidFill>
              <a:latin typeface="Arial" pitchFamily="34" charset="0"/>
              <a:cs typeface="Arial" pitchFamily="34" charset="0"/>
            </a:endParaRPr>
          </a:p>
          <a:p>
            <a:pPr lvl="0"/>
            <a:r>
              <a:rPr lang="en-US" sz="2400" dirty="0" smtClean="0">
                <a:solidFill>
                  <a:schemeClr val="bg1"/>
                </a:solidFill>
                <a:latin typeface="Arial" pitchFamily="34" charset="0"/>
                <a:cs typeface="Arial" pitchFamily="34" charset="0"/>
              </a:rPr>
              <a:t>The rivers have high erosive power due to their steep flow</a:t>
            </a:r>
            <a:endParaRPr lang="en-GB" sz="2400" dirty="0" smtClean="0">
              <a:solidFill>
                <a:schemeClr val="bg1"/>
              </a:solidFill>
              <a:latin typeface="Arial" pitchFamily="34" charset="0"/>
              <a:cs typeface="Arial" pitchFamily="34" charset="0"/>
            </a:endParaRPr>
          </a:p>
          <a:p>
            <a:endParaRPr lang="en-GB" sz="2400" dirty="0">
              <a:solidFill>
                <a:schemeClr val="bg1"/>
              </a:solidFill>
              <a:latin typeface="Arial" pitchFamily="34" charset="0"/>
              <a:cs typeface="Arial" pitchFamily="34" charset="0"/>
            </a:endParaRPr>
          </a:p>
        </p:txBody>
      </p:sp>
      <p:sp>
        <p:nvSpPr>
          <p:cNvPr id="5" name="Title 1"/>
          <p:cNvSpPr>
            <a:spLocks noGrp="1"/>
          </p:cNvSpPr>
          <p:nvPr>
            <p:ph type="title"/>
          </p:nvPr>
        </p:nvSpPr>
        <p:spPr>
          <a:xfrm>
            <a:off x="609600" y="0"/>
            <a:ext cx="8229600" cy="1371600"/>
          </a:xfrm>
        </p:spPr>
        <p:txBody>
          <a:bodyPr>
            <a:normAutofit/>
          </a:bodyPr>
          <a:lstStyle/>
          <a:p>
            <a:r>
              <a:rPr lang="en-US" sz="3600" b="1" dirty="0" smtClean="0">
                <a:solidFill>
                  <a:schemeClr val="bg1"/>
                </a:solidFill>
                <a:latin typeface="Arial" pitchFamily="34" charset="0"/>
                <a:cs typeface="Arial" pitchFamily="34" charset="0"/>
              </a:rPr>
              <a:t>Rivers</a:t>
            </a:r>
            <a:r>
              <a:rPr lang="en-GB" sz="3600" dirty="0" smtClean="0">
                <a:solidFill>
                  <a:schemeClr val="bg1"/>
                </a:solidFill>
                <a:latin typeface="Arial" pitchFamily="34" charset="0"/>
                <a:cs typeface="Arial" pitchFamily="34" charset="0"/>
              </a:rPr>
              <a:t/>
            </a:r>
            <a:br>
              <a:rPr lang="en-GB" sz="3600" dirty="0" smtClean="0">
                <a:solidFill>
                  <a:schemeClr val="bg1"/>
                </a:solidFill>
                <a:latin typeface="Arial" pitchFamily="34" charset="0"/>
                <a:cs typeface="Arial" pitchFamily="34" charset="0"/>
              </a:rPr>
            </a:br>
            <a:endParaRPr lang="en-GB" sz="36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linds(horizont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linds(horizontal)">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blinds(horizontal)">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122238" y="201613"/>
            <a:ext cx="8899525" cy="6461125"/>
          </a:xfrm>
          <a:prstGeom prst="rect">
            <a:avLst/>
          </a:prstGeom>
          <a:noFill/>
          <a:ln w="9525">
            <a:noFill/>
            <a:miter lim="800000"/>
            <a:headEnd/>
            <a:tailEnd/>
          </a:ln>
          <a:effectLst/>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1371600"/>
            <a:ext cx="8229600" cy="5486400"/>
          </a:xfrm>
        </p:spPr>
        <p:txBody>
          <a:bodyPr>
            <a:normAutofit fontScale="92500"/>
          </a:bodyPr>
          <a:lstStyle/>
          <a:p>
            <a:pPr lvl="0"/>
            <a:r>
              <a:rPr lang="en-US" sz="2800" dirty="0" smtClean="0">
                <a:solidFill>
                  <a:schemeClr val="bg1"/>
                </a:solidFill>
                <a:latin typeface="Arial" pitchFamily="34" charset="0"/>
                <a:cs typeface="Arial" pitchFamily="34" charset="0"/>
              </a:rPr>
              <a:t>The steep gorge of the rivers that extends for a large portion of the basin</a:t>
            </a:r>
            <a:endParaRPr lang="en-GB" sz="2800" dirty="0" smtClean="0">
              <a:solidFill>
                <a:schemeClr val="bg1"/>
              </a:solidFill>
              <a:latin typeface="Arial" pitchFamily="34" charset="0"/>
              <a:cs typeface="Arial" pitchFamily="34" charset="0"/>
            </a:endParaRPr>
          </a:p>
          <a:p>
            <a:pPr lvl="0"/>
            <a:r>
              <a:rPr lang="en-US" sz="2800" dirty="0" smtClean="0">
                <a:solidFill>
                  <a:schemeClr val="bg1"/>
                </a:solidFill>
                <a:latin typeface="Arial" pitchFamily="34" charset="0"/>
                <a:cs typeface="Arial" pitchFamily="34" charset="0"/>
              </a:rPr>
              <a:t>The presence of crocodiles in many segments of the rivers</a:t>
            </a:r>
            <a:endParaRPr lang="en-GB" sz="2800" dirty="0" smtClean="0">
              <a:solidFill>
                <a:schemeClr val="bg1"/>
              </a:solidFill>
              <a:latin typeface="Arial" pitchFamily="34" charset="0"/>
              <a:cs typeface="Arial" pitchFamily="34" charset="0"/>
            </a:endParaRPr>
          </a:p>
          <a:p>
            <a:pPr lvl="0"/>
            <a:r>
              <a:rPr lang="en-US" sz="2800" dirty="0" smtClean="0">
                <a:solidFill>
                  <a:schemeClr val="bg1"/>
                </a:solidFill>
                <a:latin typeface="Arial" pitchFamily="34" charset="0"/>
                <a:cs typeface="Arial" pitchFamily="34" charset="0"/>
              </a:rPr>
              <a:t>Moreover many of the tributaries dry or their volumes are highly reduced during the dry seasons.</a:t>
            </a:r>
            <a:endParaRPr lang="en-GB" sz="2800" dirty="0" smtClean="0">
              <a:solidFill>
                <a:schemeClr val="bg1"/>
              </a:solidFill>
              <a:latin typeface="Arial" pitchFamily="34" charset="0"/>
              <a:cs typeface="Arial" pitchFamily="34" charset="0"/>
            </a:endParaRPr>
          </a:p>
          <a:p>
            <a:pPr>
              <a:buNone/>
            </a:pPr>
            <a:r>
              <a:rPr lang="en-US" b="1" dirty="0" smtClean="0">
                <a:solidFill>
                  <a:schemeClr val="bg1"/>
                </a:solidFill>
                <a:latin typeface="Arial" pitchFamily="34" charset="0"/>
                <a:cs typeface="Arial" pitchFamily="34" charset="0"/>
              </a:rPr>
              <a:t>The Ethiopian rivers generally flow into:</a:t>
            </a:r>
            <a:endParaRPr lang="en-GB" b="1" dirty="0" smtClean="0">
              <a:solidFill>
                <a:schemeClr val="bg1"/>
              </a:solidFill>
              <a:latin typeface="Arial" pitchFamily="34" charset="0"/>
              <a:cs typeface="Arial" pitchFamily="34" charset="0"/>
            </a:endParaRPr>
          </a:p>
          <a:p>
            <a:pPr lvl="0"/>
            <a:r>
              <a:rPr lang="en-US" sz="2600" dirty="0" smtClean="0">
                <a:solidFill>
                  <a:schemeClr val="bg1"/>
                </a:solidFill>
                <a:latin typeface="Arial" pitchFamily="34" charset="0"/>
                <a:cs typeface="Arial" pitchFamily="34" charset="0"/>
              </a:rPr>
              <a:t>Mediterranean Ocean: Which drainage system belongs here?</a:t>
            </a:r>
            <a:endParaRPr lang="en-GB" sz="2600" dirty="0" smtClean="0">
              <a:solidFill>
                <a:schemeClr val="bg1"/>
              </a:solidFill>
              <a:latin typeface="Arial" pitchFamily="34" charset="0"/>
              <a:cs typeface="Arial" pitchFamily="34" charset="0"/>
            </a:endParaRPr>
          </a:p>
          <a:p>
            <a:pPr lvl="0"/>
            <a:r>
              <a:rPr lang="en-US" sz="2600" dirty="0" smtClean="0">
                <a:solidFill>
                  <a:schemeClr val="bg1"/>
                </a:solidFill>
                <a:latin typeface="Arial" pitchFamily="34" charset="0"/>
                <a:cs typeface="Arial" pitchFamily="34" charset="0"/>
              </a:rPr>
              <a:t>Indian Ocean: Which drainage system belongs here?</a:t>
            </a:r>
            <a:endParaRPr lang="en-GB" sz="2600" dirty="0" smtClean="0">
              <a:solidFill>
                <a:schemeClr val="bg1"/>
              </a:solidFill>
              <a:latin typeface="Arial" pitchFamily="34" charset="0"/>
              <a:cs typeface="Arial" pitchFamily="34" charset="0"/>
            </a:endParaRPr>
          </a:p>
          <a:p>
            <a:pPr lvl="0"/>
            <a:r>
              <a:rPr lang="en-US" sz="2600" dirty="0" smtClean="0">
                <a:solidFill>
                  <a:schemeClr val="bg1"/>
                </a:solidFill>
                <a:latin typeface="Arial" pitchFamily="34" charset="0"/>
                <a:cs typeface="Arial" pitchFamily="34" charset="0"/>
              </a:rPr>
              <a:t>Close (inland) flow .i.e. with no external flow: Which drainage system belongs here?</a:t>
            </a:r>
            <a:endParaRPr lang="en-GB" sz="2600" dirty="0" smtClean="0">
              <a:solidFill>
                <a:schemeClr val="bg1"/>
              </a:solidFill>
              <a:latin typeface="Arial" pitchFamily="34" charset="0"/>
              <a:cs typeface="Arial" pitchFamily="34" charset="0"/>
            </a:endParaRPr>
          </a:p>
          <a:p>
            <a:endParaRPr lang="en-GB" dirty="0">
              <a:solidFill>
                <a:schemeClr val="bg1"/>
              </a:solidFill>
              <a:latin typeface="Arial" pitchFamily="34" charset="0"/>
              <a:cs typeface="Arial" pitchFamily="34" charset="0"/>
            </a:endParaRPr>
          </a:p>
        </p:txBody>
      </p:sp>
      <p:sp>
        <p:nvSpPr>
          <p:cNvPr id="5" name="Title 1"/>
          <p:cNvSpPr>
            <a:spLocks noGrp="1"/>
          </p:cNvSpPr>
          <p:nvPr>
            <p:ph type="title"/>
          </p:nvPr>
        </p:nvSpPr>
        <p:spPr>
          <a:xfrm>
            <a:off x="609600" y="228600"/>
            <a:ext cx="7498080" cy="1295400"/>
          </a:xfrm>
        </p:spPr>
        <p:txBody>
          <a:bodyPr>
            <a:noAutofit/>
          </a:bodyPr>
          <a:lstStyle/>
          <a:p>
            <a:r>
              <a:rPr lang="en-US" sz="2800" dirty="0" smtClean="0">
                <a:solidFill>
                  <a:schemeClr val="bg1"/>
                </a:solidFill>
                <a:latin typeface="Arial" pitchFamily="34" charset="0"/>
                <a:cs typeface="Arial" pitchFamily="34" charset="0"/>
              </a:rPr>
              <a:t>Many Ethiopian rivers including </a:t>
            </a:r>
            <a:r>
              <a:rPr lang="en-US" sz="2800" dirty="0" err="1" smtClean="0">
                <a:solidFill>
                  <a:schemeClr val="bg1"/>
                </a:solidFill>
                <a:latin typeface="Arial" pitchFamily="34" charset="0"/>
                <a:cs typeface="Arial" pitchFamily="34" charset="0"/>
              </a:rPr>
              <a:t>Abay</a:t>
            </a:r>
            <a:r>
              <a:rPr lang="en-US" sz="2800" dirty="0" smtClean="0">
                <a:solidFill>
                  <a:schemeClr val="bg1"/>
                </a:solidFill>
                <a:latin typeface="Arial" pitchFamily="34" charset="0"/>
                <a:cs typeface="Arial" pitchFamily="34" charset="0"/>
              </a:rPr>
              <a:t> are difficult for fisher activities primarily due to:</a:t>
            </a:r>
            <a:r>
              <a:rPr lang="en-GB" sz="2800" dirty="0" smtClean="0">
                <a:solidFill>
                  <a:schemeClr val="bg1"/>
                </a:solidFill>
                <a:latin typeface="Arial" pitchFamily="34" charset="0"/>
                <a:cs typeface="Arial" pitchFamily="34" charset="0"/>
              </a:rPr>
              <a:t/>
            </a:r>
            <a:br>
              <a:rPr lang="en-GB" sz="2800" dirty="0" smtClean="0">
                <a:solidFill>
                  <a:schemeClr val="bg1"/>
                </a:solidFill>
                <a:latin typeface="Arial" pitchFamily="34" charset="0"/>
                <a:cs typeface="Arial" pitchFamily="34" charset="0"/>
              </a:rPr>
            </a:br>
            <a:endParaRPr lang="en-GB" sz="28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linds(horizontal)">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371600"/>
            <a:ext cx="8229600" cy="4953000"/>
          </a:xfrm>
        </p:spPr>
        <p:txBody>
          <a:bodyPr>
            <a:normAutofit fontScale="92500"/>
          </a:bodyPr>
          <a:lstStyle/>
          <a:p>
            <a:r>
              <a:rPr lang="en-US" dirty="0" smtClean="0">
                <a:solidFill>
                  <a:schemeClr val="bg1"/>
                </a:solidFill>
                <a:latin typeface="Arial" pitchFamily="34" charset="0"/>
                <a:cs typeface="Arial" pitchFamily="34" charset="0"/>
              </a:rPr>
              <a:t> </a:t>
            </a:r>
            <a:r>
              <a:rPr lang="en-US" sz="2800" dirty="0" smtClean="0">
                <a:solidFill>
                  <a:schemeClr val="bg1"/>
                </a:solidFill>
                <a:latin typeface="Arial" pitchFamily="34" charset="0"/>
                <a:cs typeface="Arial" pitchFamily="34" charset="0"/>
              </a:rPr>
              <a:t>In Ethiopia -ranging from the lowlands of salt lakes in the Afar depression to - freshwater shallow lakes at Bale and Semen Mountains</a:t>
            </a:r>
            <a:r>
              <a:rPr lang="en-US" dirty="0" smtClean="0">
                <a:solidFill>
                  <a:schemeClr val="bg1"/>
                </a:solidFill>
                <a:latin typeface="Arial" pitchFamily="34" charset="0"/>
                <a:cs typeface="Arial" pitchFamily="34" charset="0"/>
              </a:rPr>
              <a:t>. </a:t>
            </a:r>
          </a:p>
          <a:p>
            <a:r>
              <a:rPr lang="en-US" sz="2800" dirty="0" smtClean="0">
                <a:solidFill>
                  <a:schemeClr val="bg1"/>
                </a:solidFill>
                <a:latin typeface="Arial" pitchFamily="34" charset="0"/>
                <a:cs typeface="Arial" pitchFamily="34" charset="0"/>
              </a:rPr>
              <a:t>They are estimated to constitute 2% of the total area of the country.</a:t>
            </a:r>
            <a:endParaRPr lang="en-GB" sz="2800" dirty="0" smtClean="0">
              <a:solidFill>
                <a:schemeClr val="bg1"/>
              </a:solidFill>
              <a:latin typeface="Arial" pitchFamily="34" charset="0"/>
              <a:cs typeface="Arial" pitchFamily="34" charset="0"/>
            </a:endParaRPr>
          </a:p>
          <a:p>
            <a:r>
              <a:rPr lang="en-US" sz="2800" dirty="0" smtClean="0">
                <a:solidFill>
                  <a:schemeClr val="bg1"/>
                </a:solidFill>
                <a:latin typeface="Arial" pitchFamily="34" charset="0"/>
                <a:cs typeface="Arial" pitchFamily="34" charset="0"/>
              </a:rPr>
              <a:t>Swamps and marshes are the predominant forms </a:t>
            </a:r>
            <a:endParaRPr lang="en-US" dirty="0" smtClean="0">
              <a:solidFill>
                <a:schemeClr val="bg1"/>
              </a:solidFill>
              <a:latin typeface="Arial" pitchFamily="34" charset="0"/>
              <a:cs typeface="Arial" pitchFamily="34" charset="0"/>
            </a:endParaRPr>
          </a:p>
          <a:p>
            <a:r>
              <a:rPr lang="en-US" sz="2800" dirty="0" smtClean="0">
                <a:solidFill>
                  <a:schemeClr val="bg1"/>
                </a:solidFill>
                <a:latin typeface="Arial" pitchFamily="34" charset="0"/>
                <a:cs typeface="Arial" pitchFamily="34" charset="0"/>
              </a:rPr>
              <a:t>Marshes are periodically saturated, flooded, or opened with water and characterized by herbaceous vegetation</a:t>
            </a:r>
          </a:p>
          <a:p>
            <a:r>
              <a:rPr lang="en-US" sz="2800" dirty="0" smtClean="0">
                <a:solidFill>
                  <a:schemeClr val="bg1"/>
                </a:solidFill>
                <a:latin typeface="Arial" pitchFamily="34" charset="0"/>
                <a:cs typeface="Arial" pitchFamily="34" charset="0"/>
              </a:rPr>
              <a:t>Swamps are, however, fed primarily by surface water inputs and are dominated by trees and shrubs. </a:t>
            </a:r>
          </a:p>
        </p:txBody>
      </p:sp>
      <p:sp>
        <p:nvSpPr>
          <p:cNvPr id="5" name="Title 1"/>
          <p:cNvSpPr>
            <a:spLocks noGrp="1"/>
          </p:cNvSpPr>
          <p:nvPr>
            <p:ph type="title"/>
          </p:nvPr>
        </p:nvSpPr>
        <p:spPr>
          <a:xfrm>
            <a:off x="533400" y="0"/>
            <a:ext cx="8382000" cy="1524000"/>
          </a:xfrm>
        </p:spPr>
        <p:txBody>
          <a:bodyPr>
            <a:normAutofit/>
          </a:bodyPr>
          <a:lstStyle/>
          <a:p>
            <a:r>
              <a:rPr lang="en-US" sz="3200" b="1" dirty="0" smtClean="0">
                <a:solidFill>
                  <a:schemeClr val="bg1"/>
                </a:solidFill>
                <a:latin typeface="Arial" pitchFamily="34" charset="0"/>
                <a:cs typeface="Arial" pitchFamily="34" charset="0"/>
              </a:rPr>
              <a:t>Wetlands</a:t>
            </a:r>
            <a:r>
              <a:rPr lang="en-GB" sz="3200" dirty="0" smtClean="0">
                <a:solidFill>
                  <a:schemeClr val="bg1"/>
                </a:solidFill>
                <a:latin typeface="Arial" pitchFamily="34" charset="0"/>
                <a:cs typeface="Arial" pitchFamily="34" charset="0"/>
              </a:rPr>
              <a:t/>
            </a:r>
            <a:br>
              <a:rPr lang="en-GB" sz="3200" dirty="0" smtClean="0">
                <a:solidFill>
                  <a:schemeClr val="bg1"/>
                </a:solidFill>
                <a:latin typeface="Arial" pitchFamily="34" charset="0"/>
                <a:cs typeface="Arial" pitchFamily="34" charset="0"/>
              </a:rPr>
            </a:br>
            <a:endParaRPr lang="en-GB" sz="3200" dirty="0">
              <a:solidFill>
                <a:schemeClr val="bg1"/>
              </a:solidFill>
              <a:latin typeface="Arial" pitchFamily="34" charset="0"/>
              <a:cs typeface="Arial" pitchFamily="34" charset="0"/>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00200"/>
            <a:ext cx="8229600" cy="5105400"/>
          </a:xfrm>
        </p:spPr>
        <p:txBody>
          <a:bodyPr>
            <a:noAutofit/>
          </a:bodyPr>
          <a:lstStyle/>
          <a:p>
            <a:pPr lvl="0"/>
            <a:r>
              <a:rPr lang="en-US" sz="2000" dirty="0" smtClean="0">
                <a:solidFill>
                  <a:schemeClr val="bg1"/>
                </a:solidFill>
                <a:latin typeface="Arial" pitchFamily="34" charset="0"/>
                <a:cs typeface="Arial" pitchFamily="34" charset="0"/>
              </a:rPr>
              <a:t>Maintaining key ecological processes (reduce siltation, purifies water, ground water recharge and discharge, etc)</a:t>
            </a:r>
            <a:endParaRPr lang="en-GB" sz="2000" dirty="0" smtClean="0">
              <a:solidFill>
                <a:schemeClr val="bg1"/>
              </a:solidFill>
              <a:latin typeface="Arial" pitchFamily="34" charset="0"/>
              <a:cs typeface="Arial" pitchFamily="34" charset="0"/>
            </a:endParaRPr>
          </a:p>
          <a:p>
            <a:pPr lvl="0"/>
            <a:r>
              <a:rPr lang="en-US" sz="2000" dirty="0" smtClean="0">
                <a:solidFill>
                  <a:schemeClr val="bg1"/>
                </a:solidFill>
                <a:latin typeface="Arial" pitchFamily="34" charset="0"/>
                <a:cs typeface="Arial" pitchFamily="34" charset="0"/>
              </a:rPr>
              <a:t>Supporting high biodiversity</a:t>
            </a:r>
            <a:endParaRPr lang="en-GB" sz="2000" dirty="0" smtClean="0">
              <a:solidFill>
                <a:schemeClr val="bg1"/>
              </a:solidFill>
              <a:latin typeface="Arial" pitchFamily="34" charset="0"/>
              <a:cs typeface="Arial" pitchFamily="34" charset="0"/>
            </a:endParaRPr>
          </a:p>
          <a:p>
            <a:pPr lvl="0"/>
            <a:r>
              <a:rPr lang="en-US" sz="2000" dirty="0" smtClean="0">
                <a:solidFill>
                  <a:schemeClr val="bg1"/>
                </a:solidFill>
                <a:latin typeface="Arial" pitchFamily="34" charset="0"/>
                <a:cs typeface="Arial" pitchFamily="34" charset="0"/>
              </a:rPr>
              <a:t>Providing socio-economic benefits to local communities </a:t>
            </a:r>
          </a:p>
          <a:p>
            <a:pPr>
              <a:buNone/>
            </a:pPr>
            <a:r>
              <a:rPr lang="en-US" sz="2000" dirty="0" smtClean="0">
                <a:solidFill>
                  <a:schemeClr val="bg1"/>
                </a:solidFill>
                <a:latin typeface="Arial" pitchFamily="34" charset="0"/>
                <a:cs typeface="Arial" pitchFamily="34" charset="0"/>
              </a:rPr>
              <a:t>In Ethiopia, the socio-economic benefits of wetlands include:</a:t>
            </a:r>
          </a:p>
          <a:p>
            <a:pPr lvl="0"/>
            <a:r>
              <a:rPr lang="en-US" sz="2000" dirty="0" smtClean="0">
                <a:solidFill>
                  <a:schemeClr val="bg1"/>
                </a:solidFill>
                <a:latin typeface="Arial" pitchFamily="34" charset="0"/>
                <a:cs typeface="Arial" pitchFamily="34" charset="0"/>
              </a:rPr>
              <a:t>Provision of clean water supplies throughout the year</a:t>
            </a:r>
            <a:endParaRPr lang="en-GB" sz="2000" dirty="0" smtClean="0">
              <a:solidFill>
                <a:schemeClr val="bg1"/>
              </a:solidFill>
              <a:latin typeface="Arial" pitchFamily="34" charset="0"/>
              <a:cs typeface="Arial" pitchFamily="34" charset="0"/>
            </a:endParaRPr>
          </a:p>
          <a:p>
            <a:pPr lvl="0"/>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cheffe</a:t>
            </a:r>
            <a:r>
              <a:rPr lang="en-US" sz="2000" dirty="0" smtClean="0">
                <a:solidFill>
                  <a:schemeClr val="bg1"/>
                </a:solidFill>
                <a:latin typeface="Arial" pitchFamily="34" charset="0"/>
                <a:cs typeface="Arial" pitchFamily="34" charset="0"/>
              </a:rPr>
              <a:t>”, reeds, palms, bamboos</a:t>
            </a:r>
            <a:r>
              <a:rPr lang="en-US" sz="2000" i="1" dirty="0" smtClean="0">
                <a:solidFill>
                  <a:schemeClr val="bg1"/>
                </a:solidFill>
                <a:latin typeface="Arial" pitchFamily="34" charset="0"/>
                <a:cs typeface="Arial" pitchFamily="34" charset="0"/>
              </a:rPr>
              <a:t>, </a:t>
            </a:r>
            <a:r>
              <a:rPr lang="en-US" sz="2000" dirty="0" smtClean="0">
                <a:solidFill>
                  <a:schemeClr val="bg1"/>
                </a:solidFill>
                <a:latin typeface="Arial" pitchFamily="34" charset="0"/>
                <a:cs typeface="Arial" pitchFamily="34" charset="0"/>
              </a:rPr>
              <a:t>etc used for roofing and making of various crafts including boats.</a:t>
            </a:r>
            <a:endParaRPr lang="en-GB" sz="2000" dirty="0" smtClean="0">
              <a:solidFill>
                <a:schemeClr val="bg1"/>
              </a:solidFill>
              <a:latin typeface="Arial" pitchFamily="34" charset="0"/>
              <a:cs typeface="Arial" pitchFamily="34" charset="0"/>
            </a:endParaRPr>
          </a:p>
          <a:p>
            <a:pPr lvl="0"/>
            <a:r>
              <a:rPr lang="en-US" sz="2000" dirty="0" smtClean="0">
                <a:solidFill>
                  <a:schemeClr val="bg1"/>
                </a:solidFill>
                <a:latin typeface="Arial" pitchFamily="34" charset="0"/>
                <a:cs typeface="Arial" pitchFamily="34" charset="0"/>
              </a:rPr>
              <a:t>The other wetland plants, such as </a:t>
            </a:r>
            <a:r>
              <a:rPr lang="en-US" sz="2000" i="1" dirty="0" err="1" smtClean="0">
                <a:solidFill>
                  <a:schemeClr val="bg1"/>
                </a:solidFill>
                <a:latin typeface="Arial" pitchFamily="34" charset="0"/>
                <a:cs typeface="Arial" pitchFamily="34" charset="0"/>
              </a:rPr>
              <a:t>Hygrophila</a:t>
            </a:r>
            <a:r>
              <a:rPr lang="en-US" sz="2000" i="1" dirty="0" smtClean="0">
                <a:solidFill>
                  <a:schemeClr val="bg1"/>
                </a:solidFill>
                <a:latin typeface="Arial" pitchFamily="34" charset="0"/>
                <a:cs typeface="Arial" pitchFamily="34" charset="0"/>
              </a:rPr>
              <a:t> </a:t>
            </a:r>
            <a:r>
              <a:rPr lang="en-US" sz="2000" i="1" dirty="0" err="1" smtClean="0">
                <a:solidFill>
                  <a:schemeClr val="bg1"/>
                </a:solidFill>
                <a:latin typeface="Arial" pitchFamily="34" charset="0"/>
                <a:cs typeface="Arial" pitchFamily="34" charset="0"/>
              </a:rPr>
              <a:t>auriculata</a:t>
            </a:r>
            <a:r>
              <a:rPr lang="en-US" sz="2000" i="1" dirty="0" smtClean="0">
                <a:solidFill>
                  <a:schemeClr val="bg1"/>
                </a:solidFill>
                <a:latin typeface="Arial" pitchFamily="34" charset="0"/>
                <a:cs typeface="Arial" pitchFamily="34" charset="0"/>
              </a:rPr>
              <a:t> </a:t>
            </a:r>
            <a:r>
              <a:rPr lang="en-US" sz="2000" dirty="0" smtClean="0">
                <a:solidFill>
                  <a:schemeClr val="bg1"/>
                </a:solidFill>
                <a:latin typeface="Arial" pitchFamily="34" charset="0"/>
                <a:cs typeface="Arial" pitchFamily="34" charset="0"/>
              </a:rPr>
              <a:t>(locally known as </a:t>
            </a:r>
            <a:r>
              <a:rPr lang="en-US" sz="2000" i="1" dirty="0" err="1" smtClean="0">
                <a:solidFill>
                  <a:schemeClr val="bg1"/>
                </a:solidFill>
                <a:latin typeface="Arial" pitchFamily="34" charset="0"/>
                <a:cs typeface="Arial" pitchFamily="34" charset="0"/>
              </a:rPr>
              <a:t>balanworanti</a:t>
            </a:r>
            <a:r>
              <a:rPr lang="en-US" sz="2000" dirty="0" smtClean="0">
                <a:solidFill>
                  <a:schemeClr val="bg1"/>
                </a:solidFill>
                <a:latin typeface="Arial" pitchFamily="34" charset="0"/>
                <a:cs typeface="Arial" pitchFamily="34" charset="0"/>
              </a:rPr>
              <a:t>) are used for medicinal purpose</a:t>
            </a:r>
          </a:p>
          <a:p>
            <a:pPr lvl="0"/>
            <a:r>
              <a:rPr lang="en-US" sz="2000" dirty="0" smtClean="0">
                <a:solidFill>
                  <a:schemeClr val="bg1"/>
                </a:solidFill>
                <a:latin typeface="Arial" pitchFamily="34" charset="0"/>
                <a:cs typeface="Arial" pitchFamily="34" charset="0"/>
              </a:rPr>
              <a:t>Most wetlands are used for cattle grazing and watering</a:t>
            </a:r>
            <a:endParaRPr lang="en-GB" sz="2000" dirty="0" smtClean="0">
              <a:solidFill>
                <a:schemeClr val="bg1"/>
              </a:solidFill>
              <a:latin typeface="Arial" pitchFamily="34" charset="0"/>
              <a:cs typeface="Arial" pitchFamily="34" charset="0"/>
            </a:endParaRPr>
          </a:p>
          <a:p>
            <a:pPr lvl="0"/>
            <a:r>
              <a:rPr lang="en-US" sz="2000" dirty="0" smtClean="0">
                <a:solidFill>
                  <a:schemeClr val="bg1"/>
                </a:solidFill>
                <a:latin typeface="Arial" pitchFamily="34" charset="0"/>
                <a:cs typeface="Arial" pitchFamily="34" charset="0"/>
              </a:rPr>
              <a:t>Wetlands are also used to cultivate maize and other edible plants during dry season.</a:t>
            </a:r>
            <a:endParaRPr lang="en-GB" sz="2000" dirty="0" smtClean="0">
              <a:solidFill>
                <a:schemeClr val="bg1"/>
              </a:solidFill>
              <a:latin typeface="Arial" pitchFamily="34" charset="0"/>
              <a:cs typeface="Arial" pitchFamily="34" charset="0"/>
            </a:endParaRPr>
          </a:p>
          <a:p>
            <a:endParaRPr lang="en-GB" sz="2000" dirty="0">
              <a:solidFill>
                <a:schemeClr val="bg1"/>
              </a:solidFill>
              <a:latin typeface="Arial" pitchFamily="34" charset="0"/>
              <a:cs typeface="Arial" pitchFamily="34" charset="0"/>
            </a:endParaRPr>
          </a:p>
        </p:txBody>
      </p:sp>
      <p:sp>
        <p:nvSpPr>
          <p:cNvPr id="5" name="Title 1"/>
          <p:cNvSpPr>
            <a:spLocks noGrp="1"/>
          </p:cNvSpPr>
          <p:nvPr>
            <p:ph type="title"/>
          </p:nvPr>
        </p:nvSpPr>
        <p:spPr>
          <a:xfrm>
            <a:off x="609600" y="152400"/>
            <a:ext cx="8077200" cy="1447800"/>
          </a:xfrm>
        </p:spPr>
        <p:txBody>
          <a:bodyPr>
            <a:normAutofit fontScale="90000"/>
          </a:bodyPr>
          <a:lstStyle/>
          <a:p>
            <a:r>
              <a:rPr lang="en-US" sz="2200" b="1" dirty="0" smtClean="0">
                <a:solidFill>
                  <a:schemeClr val="bg1"/>
                </a:solidFill>
                <a:latin typeface="Arial" pitchFamily="34" charset="0"/>
                <a:cs typeface="Arial" pitchFamily="34" charset="0"/>
              </a:rPr>
              <a:t>Wetlands are most productive environments important in</a:t>
            </a:r>
            <a:r>
              <a:rPr lang="en-US" b="1" dirty="0" smtClean="0"/>
              <a:t>:</a:t>
            </a:r>
            <a:r>
              <a:rPr lang="en-GB" dirty="0" smtClean="0"/>
              <a:t/>
            </a:r>
            <a:br>
              <a:rPr lang="en-GB" dirty="0" smtClean="0"/>
            </a:b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linds(horizontal)">
                                      <p:cBhvr>
                                        <p:cTn id="18" dur="500"/>
                                        <p:tgtEl>
                                          <p:spTgt spid="4">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linds(horizontal)">
                                      <p:cBhvr>
                                        <p:cTn id="21" dur="500"/>
                                        <p:tgtEl>
                                          <p:spTgt spid="4">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blinds(horizontal)">
                                      <p:cBhvr>
                                        <p:cTn id="24" dur="500"/>
                                        <p:tgtEl>
                                          <p:spTgt spid="4">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blinds(horizontal)">
                                      <p:cBhvr>
                                        <p:cTn id="27" dur="500"/>
                                        <p:tgtEl>
                                          <p:spTgt spid="4">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blinds(horizontal)">
                                      <p:cBhvr>
                                        <p:cTn id="30" dur="500"/>
                                        <p:tgtEl>
                                          <p:spTgt spid="4">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blinds(horizontal)">
                                      <p:cBhvr>
                                        <p:cTn id="3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1981200"/>
            <a:ext cx="8229600" cy="4648200"/>
          </a:xfrm>
        </p:spPr>
        <p:txBody>
          <a:bodyPr>
            <a:normAutofit/>
          </a:bodyPr>
          <a:lstStyle/>
          <a:p>
            <a:pPr algn="just"/>
            <a:r>
              <a:rPr lang="en-US" sz="2000" dirty="0" smtClean="0">
                <a:solidFill>
                  <a:schemeClr val="bg1"/>
                </a:solidFill>
                <a:latin typeface="Arial" pitchFamily="34" charset="0"/>
                <a:cs typeface="Arial" pitchFamily="34" charset="0"/>
              </a:rPr>
              <a:t>Many wetland ecosystems are regarded as wastelands and continue to be depleted at alarming rate throughout Ethiopia. </a:t>
            </a:r>
          </a:p>
          <a:p>
            <a:pPr algn="just"/>
            <a:r>
              <a:rPr lang="en-US" sz="2000" dirty="0" smtClean="0">
                <a:solidFill>
                  <a:schemeClr val="bg1"/>
                </a:solidFill>
                <a:latin typeface="Arial" pitchFamily="34" charset="0"/>
                <a:cs typeface="Arial" pitchFamily="34" charset="0"/>
              </a:rPr>
              <a:t>National economic policies that prioritize crop production, severely affects sensitive wetlands  ecosystems</a:t>
            </a:r>
            <a:endParaRPr lang="en-GB" sz="2000" dirty="0" smtClean="0">
              <a:solidFill>
                <a:schemeClr val="bg1"/>
              </a:solidFill>
              <a:latin typeface="Arial" pitchFamily="34" charset="0"/>
              <a:cs typeface="Arial" pitchFamily="34" charset="0"/>
            </a:endParaRPr>
          </a:p>
          <a:p>
            <a:pPr algn="just"/>
            <a:r>
              <a:rPr lang="en-US" sz="2000" dirty="0" smtClean="0">
                <a:solidFill>
                  <a:schemeClr val="bg1"/>
                </a:solidFill>
                <a:latin typeface="Arial" pitchFamily="34" charset="0"/>
                <a:cs typeface="Arial" pitchFamily="34" charset="0"/>
              </a:rPr>
              <a:t>The causes of wetland degradation include the conversion of wetlands for intensive irrigation agriculture, the expansion of human settlements, </a:t>
            </a:r>
          </a:p>
          <a:p>
            <a:pPr algn="just"/>
            <a:r>
              <a:rPr lang="en-US" sz="2000" dirty="0" smtClean="0">
                <a:solidFill>
                  <a:schemeClr val="bg1"/>
                </a:solidFill>
                <a:latin typeface="Arial" pitchFamily="34" charset="0"/>
                <a:cs typeface="Arial" pitchFamily="34" charset="0"/>
              </a:rPr>
              <a:t>industrial pollution, pesticides and fertilizers, </a:t>
            </a:r>
            <a:r>
              <a:rPr lang="en-US" sz="2000" dirty="0" err="1" smtClean="0">
                <a:solidFill>
                  <a:schemeClr val="bg1"/>
                </a:solidFill>
                <a:latin typeface="Arial" pitchFamily="34" charset="0"/>
                <a:cs typeface="Arial" pitchFamily="34" charset="0"/>
              </a:rPr>
              <a:t>salinization</a:t>
            </a:r>
            <a:r>
              <a:rPr lang="en-US" sz="2000" dirty="0" smtClean="0">
                <a:solidFill>
                  <a:schemeClr val="bg1"/>
                </a:solidFill>
                <a:latin typeface="Arial" pitchFamily="34" charset="0"/>
                <a:cs typeface="Arial" pitchFamily="34" charset="0"/>
              </a:rPr>
              <a:t> and water diversion for drainage and the construction of dams. </a:t>
            </a:r>
            <a:endParaRPr lang="en-GB" sz="2000" dirty="0" smtClean="0">
              <a:solidFill>
                <a:schemeClr val="bg1"/>
              </a:solidFill>
              <a:latin typeface="Arial" pitchFamily="34" charset="0"/>
              <a:cs typeface="Arial" pitchFamily="34" charset="0"/>
            </a:endParaRPr>
          </a:p>
          <a:p>
            <a:pPr algn="just"/>
            <a:r>
              <a:rPr lang="en-US" sz="2000" dirty="0" smtClean="0">
                <a:solidFill>
                  <a:schemeClr val="bg1"/>
                </a:solidFill>
                <a:latin typeface="Arial" pitchFamily="34" charset="0"/>
                <a:cs typeface="Arial" pitchFamily="34" charset="0"/>
              </a:rPr>
              <a:t>The construction of dams and mechanized irrigated agricultural activities in particular has emerged as controversial development issues in recent years. </a:t>
            </a:r>
          </a:p>
          <a:p>
            <a:pPr algn="just"/>
            <a:endParaRPr lang="en-US" sz="2000" dirty="0" smtClean="0">
              <a:solidFill>
                <a:schemeClr val="bg1"/>
              </a:solidFill>
              <a:latin typeface="Arial" pitchFamily="34" charset="0"/>
              <a:cs typeface="Arial" pitchFamily="34" charset="0"/>
            </a:endParaRPr>
          </a:p>
          <a:p>
            <a:pPr algn="just">
              <a:buNone/>
            </a:pPr>
            <a:endParaRPr lang="en-GB" sz="2000" dirty="0" smtClean="0">
              <a:solidFill>
                <a:schemeClr val="bg1"/>
              </a:solidFill>
              <a:latin typeface="Arial" pitchFamily="34" charset="0"/>
              <a:cs typeface="Arial" pitchFamily="34" charset="0"/>
            </a:endParaRPr>
          </a:p>
          <a:p>
            <a:pPr algn="just"/>
            <a:endParaRPr lang="en-GB" sz="2000" dirty="0">
              <a:solidFill>
                <a:schemeClr val="bg1"/>
              </a:solidFill>
              <a:latin typeface="Arial" pitchFamily="34" charset="0"/>
              <a:cs typeface="Arial" pitchFamily="34" charset="0"/>
            </a:endParaRPr>
          </a:p>
        </p:txBody>
      </p:sp>
      <p:sp>
        <p:nvSpPr>
          <p:cNvPr id="5" name="Title 1"/>
          <p:cNvSpPr>
            <a:spLocks noGrp="1"/>
          </p:cNvSpPr>
          <p:nvPr>
            <p:ph type="title"/>
          </p:nvPr>
        </p:nvSpPr>
        <p:spPr>
          <a:xfrm>
            <a:off x="304800" y="457200"/>
            <a:ext cx="8290778" cy="1219200"/>
          </a:xfrm>
        </p:spPr>
        <p:txBody>
          <a:bodyPr>
            <a:noAutofit/>
          </a:bodyPr>
          <a:lstStyle/>
          <a:p>
            <a:r>
              <a:rPr lang="en-US" sz="2800" b="1" dirty="0" smtClean="0">
                <a:solidFill>
                  <a:schemeClr val="bg1"/>
                </a:solidFill>
                <a:latin typeface="Arial" pitchFamily="34" charset="0"/>
                <a:cs typeface="Arial" pitchFamily="34" charset="0"/>
              </a:rPr>
              <a:t>Threats and Causes of Wetlands Loss in Ethiopia </a:t>
            </a:r>
            <a:r>
              <a:rPr lang="en-GB" sz="2800" dirty="0" smtClean="0">
                <a:solidFill>
                  <a:schemeClr val="bg1"/>
                </a:solidFill>
                <a:latin typeface="Arial" pitchFamily="34" charset="0"/>
                <a:cs typeface="Arial" pitchFamily="34" charset="0"/>
              </a:rPr>
              <a:t/>
            </a:r>
            <a:br>
              <a:rPr lang="en-GB" sz="2800" dirty="0" smtClean="0">
                <a:solidFill>
                  <a:schemeClr val="bg1"/>
                </a:solidFill>
                <a:latin typeface="Arial" pitchFamily="34" charset="0"/>
                <a:cs typeface="Arial" pitchFamily="34" charset="0"/>
              </a:rPr>
            </a:br>
            <a:endParaRPr lang="en-GB" sz="2800" dirty="0">
              <a:solidFill>
                <a:schemeClr val="bg1"/>
              </a:solidFill>
              <a:latin typeface="Arial" pitchFamily="34" charset="0"/>
              <a:cs typeface="Arial" pitchFamily="34" charset="0"/>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642918"/>
            <a:ext cx="8933688" cy="6215082"/>
          </a:xfrm>
        </p:spPr>
        <p:txBody>
          <a:bodyPr>
            <a:normAutofit/>
          </a:bodyPr>
          <a:lstStyle/>
          <a:p>
            <a:r>
              <a:rPr lang="en-GB" sz="2000" dirty="0" smtClean="0">
                <a:solidFill>
                  <a:schemeClr val="bg1"/>
                </a:solidFill>
                <a:latin typeface="Arial" pitchFamily="34" charset="0"/>
                <a:cs typeface="Arial" pitchFamily="34" charset="0"/>
              </a:rPr>
              <a:t>Question1.  A researcher sampled macroinvertebrates from two rivers (A and B).  </a:t>
            </a:r>
            <a:r>
              <a:rPr lang="en-GB" sz="2000" b="1" dirty="0" smtClean="0">
                <a:solidFill>
                  <a:schemeClr val="bg1"/>
                </a:solidFill>
                <a:latin typeface="Arial" pitchFamily="34" charset="0"/>
                <a:cs typeface="Arial" pitchFamily="34" charset="0"/>
              </a:rPr>
              <a:t>In river A</a:t>
            </a:r>
            <a:r>
              <a:rPr lang="en-GB" sz="2000" dirty="0" smtClean="0">
                <a:solidFill>
                  <a:schemeClr val="bg1"/>
                </a:solidFill>
                <a:latin typeface="Arial" pitchFamily="34" charset="0"/>
                <a:cs typeface="Arial" pitchFamily="34" charset="0"/>
              </a:rPr>
              <a:t>,  he was able to sample </a:t>
            </a:r>
            <a:r>
              <a:rPr lang="en-GB" sz="2000" dirty="0" err="1" smtClean="0">
                <a:solidFill>
                  <a:schemeClr val="bg1"/>
                </a:solidFill>
                <a:latin typeface="Arial" pitchFamily="34" charset="0"/>
                <a:cs typeface="Arial" pitchFamily="34" charset="0"/>
              </a:rPr>
              <a:t>Corixidae</a:t>
            </a:r>
            <a:r>
              <a:rPr lang="en-GB" sz="2000" dirty="0" smtClean="0">
                <a:solidFill>
                  <a:schemeClr val="bg1"/>
                </a:solidFill>
                <a:latin typeface="Arial" pitchFamily="34" charset="0"/>
                <a:cs typeface="Arial" pitchFamily="34" charset="0"/>
              </a:rPr>
              <a:t> (n=8, </a:t>
            </a:r>
            <a:r>
              <a:rPr lang="en-GB" sz="2000" dirty="0" err="1" smtClean="0">
                <a:solidFill>
                  <a:schemeClr val="bg1"/>
                </a:solidFill>
                <a:latin typeface="Arial" pitchFamily="34" charset="0"/>
                <a:cs typeface="Arial" pitchFamily="34" charset="0"/>
              </a:rPr>
              <a:t>Tv</a:t>
            </a:r>
            <a:r>
              <a:rPr lang="en-GB" sz="2000" dirty="0" smtClean="0">
                <a:solidFill>
                  <a:schemeClr val="bg1"/>
                </a:solidFill>
                <a:latin typeface="Arial" pitchFamily="34" charset="0"/>
                <a:cs typeface="Arial" pitchFamily="34" charset="0"/>
              </a:rPr>
              <a:t>=9), </a:t>
            </a:r>
            <a:r>
              <a:rPr lang="en-GB" sz="2000" dirty="0" err="1" smtClean="0">
                <a:solidFill>
                  <a:schemeClr val="bg1"/>
                </a:solidFill>
                <a:latin typeface="Arial" pitchFamily="34" charset="0"/>
                <a:cs typeface="Arial" pitchFamily="34" charset="0"/>
              </a:rPr>
              <a:t>Heptagenidae</a:t>
            </a:r>
            <a:r>
              <a:rPr lang="en-GB" sz="2000" dirty="0" smtClean="0">
                <a:solidFill>
                  <a:schemeClr val="bg1"/>
                </a:solidFill>
                <a:latin typeface="Arial" pitchFamily="34" charset="0"/>
                <a:cs typeface="Arial" pitchFamily="34" charset="0"/>
              </a:rPr>
              <a:t> (n=2, TV =4), </a:t>
            </a:r>
            <a:r>
              <a:rPr lang="en-GB" sz="2000" dirty="0" err="1" smtClean="0">
                <a:solidFill>
                  <a:schemeClr val="bg1"/>
                </a:solidFill>
                <a:latin typeface="Arial" pitchFamily="34" charset="0"/>
                <a:cs typeface="Arial" pitchFamily="34" charset="0"/>
              </a:rPr>
              <a:t>Philopotamidae</a:t>
            </a:r>
            <a:r>
              <a:rPr lang="en-GB" sz="2000" dirty="0" smtClean="0">
                <a:solidFill>
                  <a:schemeClr val="bg1"/>
                </a:solidFill>
                <a:latin typeface="Arial" pitchFamily="34" charset="0"/>
                <a:cs typeface="Arial" pitchFamily="34" charset="0"/>
              </a:rPr>
              <a:t> (n=3, </a:t>
            </a:r>
            <a:r>
              <a:rPr lang="en-GB" sz="2000" dirty="0" err="1" smtClean="0">
                <a:solidFill>
                  <a:schemeClr val="bg1"/>
                </a:solidFill>
                <a:latin typeface="Arial" pitchFamily="34" charset="0"/>
                <a:cs typeface="Arial" pitchFamily="34" charset="0"/>
              </a:rPr>
              <a:t>Tv</a:t>
            </a:r>
            <a:r>
              <a:rPr lang="en-GB" sz="2000" dirty="0" smtClean="0">
                <a:solidFill>
                  <a:schemeClr val="bg1"/>
                </a:solidFill>
                <a:latin typeface="Arial" pitchFamily="34" charset="0"/>
                <a:cs typeface="Arial" pitchFamily="34" charset="0"/>
              </a:rPr>
              <a:t>=3) and </a:t>
            </a:r>
            <a:r>
              <a:rPr lang="en-GB" sz="2000" dirty="0" err="1" smtClean="0">
                <a:solidFill>
                  <a:schemeClr val="bg1"/>
                </a:solidFill>
                <a:latin typeface="Arial" pitchFamily="34" charset="0"/>
                <a:cs typeface="Arial" pitchFamily="34" charset="0"/>
              </a:rPr>
              <a:t>Chornomidae</a:t>
            </a:r>
            <a:r>
              <a:rPr lang="en-GB" sz="2000" dirty="0" smtClean="0">
                <a:solidFill>
                  <a:schemeClr val="bg1"/>
                </a:solidFill>
                <a:latin typeface="Arial" pitchFamily="34" charset="0"/>
                <a:cs typeface="Arial" pitchFamily="34" charset="0"/>
              </a:rPr>
              <a:t> (n=18, </a:t>
            </a:r>
            <a:r>
              <a:rPr lang="en-GB" sz="2000" dirty="0" err="1" smtClean="0">
                <a:solidFill>
                  <a:schemeClr val="bg1"/>
                </a:solidFill>
                <a:latin typeface="Arial" pitchFamily="34" charset="0"/>
                <a:cs typeface="Arial" pitchFamily="34" charset="0"/>
              </a:rPr>
              <a:t>Tv</a:t>
            </a:r>
            <a:r>
              <a:rPr lang="en-GB" sz="2000" dirty="0" smtClean="0">
                <a:solidFill>
                  <a:schemeClr val="bg1"/>
                </a:solidFill>
                <a:latin typeface="Arial" pitchFamily="34" charset="0"/>
                <a:cs typeface="Arial" pitchFamily="34" charset="0"/>
              </a:rPr>
              <a:t> =6) where as </a:t>
            </a:r>
            <a:r>
              <a:rPr lang="en-GB" sz="2000" b="1" dirty="0" smtClean="0">
                <a:solidFill>
                  <a:schemeClr val="bg1"/>
                </a:solidFill>
                <a:latin typeface="Arial" pitchFamily="34" charset="0"/>
                <a:cs typeface="Arial" pitchFamily="34" charset="0"/>
              </a:rPr>
              <a:t>in river B</a:t>
            </a:r>
            <a:r>
              <a:rPr lang="en-GB" sz="2000" dirty="0" smtClean="0">
                <a:solidFill>
                  <a:schemeClr val="bg1"/>
                </a:solidFill>
                <a:latin typeface="Arial" pitchFamily="34" charset="0"/>
                <a:cs typeface="Arial" pitchFamily="34" charset="0"/>
              </a:rPr>
              <a:t>, he sampled </a:t>
            </a:r>
            <a:r>
              <a:rPr lang="en-GB" sz="2000" dirty="0" err="1" smtClean="0">
                <a:solidFill>
                  <a:schemeClr val="bg1"/>
                </a:solidFill>
                <a:latin typeface="Arial" pitchFamily="34" charset="0"/>
                <a:cs typeface="Arial" pitchFamily="34" charset="0"/>
              </a:rPr>
              <a:t>Culicidae</a:t>
            </a:r>
            <a:r>
              <a:rPr lang="en-GB" sz="2000" dirty="0" smtClean="0">
                <a:solidFill>
                  <a:schemeClr val="bg1"/>
                </a:solidFill>
                <a:latin typeface="Arial" pitchFamily="34" charset="0"/>
                <a:cs typeface="Arial" pitchFamily="34" charset="0"/>
              </a:rPr>
              <a:t> (n=90, </a:t>
            </a:r>
            <a:r>
              <a:rPr lang="en-GB" sz="2000" dirty="0" err="1" smtClean="0">
                <a:solidFill>
                  <a:schemeClr val="bg1"/>
                </a:solidFill>
                <a:latin typeface="Arial" pitchFamily="34" charset="0"/>
                <a:cs typeface="Arial" pitchFamily="34" charset="0"/>
              </a:rPr>
              <a:t>Tv</a:t>
            </a:r>
            <a:r>
              <a:rPr lang="en-GB" sz="2000" dirty="0" smtClean="0">
                <a:solidFill>
                  <a:schemeClr val="bg1"/>
                </a:solidFill>
                <a:latin typeface="Arial" pitchFamily="34" charset="0"/>
                <a:cs typeface="Arial" pitchFamily="34" charset="0"/>
              </a:rPr>
              <a:t>=8), </a:t>
            </a:r>
            <a:r>
              <a:rPr lang="en-GB" sz="2000" dirty="0" err="1" smtClean="0">
                <a:solidFill>
                  <a:schemeClr val="bg1"/>
                </a:solidFill>
                <a:latin typeface="Arial" pitchFamily="34" charset="0"/>
                <a:cs typeface="Arial" pitchFamily="34" charset="0"/>
              </a:rPr>
              <a:t>Syrphidae</a:t>
            </a:r>
            <a:r>
              <a:rPr lang="en-GB" sz="2000" dirty="0" smtClean="0">
                <a:solidFill>
                  <a:schemeClr val="bg1"/>
                </a:solidFill>
                <a:latin typeface="Arial" pitchFamily="34" charset="0"/>
                <a:cs typeface="Arial" pitchFamily="34" charset="0"/>
              </a:rPr>
              <a:t> (n =4, TV =10), </a:t>
            </a:r>
            <a:r>
              <a:rPr lang="en-GB" sz="2000" dirty="0" err="1" smtClean="0">
                <a:solidFill>
                  <a:schemeClr val="bg1"/>
                </a:solidFill>
                <a:latin typeface="Arial" pitchFamily="34" charset="0"/>
                <a:cs typeface="Arial" pitchFamily="34" charset="0"/>
              </a:rPr>
              <a:t>Tabanidae</a:t>
            </a:r>
            <a:r>
              <a:rPr lang="en-GB" sz="2000" dirty="0" smtClean="0">
                <a:solidFill>
                  <a:schemeClr val="bg1"/>
                </a:solidFill>
                <a:latin typeface="Arial" pitchFamily="34" charset="0"/>
                <a:cs typeface="Arial" pitchFamily="34" charset="0"/>
              </a:rPr>
              <a:t> (n=5, </a:t>
            </a:r>
            <a:r>
              <a:rPr lang="en-GB" sz="2000" dirty="0" err="1" smtClean="0">
                <a:solidFill>
                  <a:schemeClr val="bg1"/>
                </a:solidFill>
                <a:latin typeface="Arial" pitchFamily="34" charset="0"/>
                <a:cs typeface="Arial" pitchFamily="34" charset="0"/>
              </a:rPr>
              <a:t>Tv</a:t>
            </a:r>
            <a:r>
              <a:rPr lang="en-GB" sz="2000" dirty="0" smtClean="0">
                <a:solidFill>
                  <a:schemeClr val="bg1"/>
                </a:solidFill>
                <a:latin typeface="Arial" pitchFamily="34" charset="0"/>
                <a:cs typeface="Arial" pitchFamily="34" charset="0"/>
              </a:rPr>
              <a:t> =6), Clam (n=4, </a:t>
            </a:r>
            <a:r>
              <a:rPr lang="en-GB" sz="2000" dirty="0" err="1" smtClean="0">
                <a:solidFill>
                  <a:schemeClr val="bg1"/>
                </a:solidFill>
                <a:latin typeface="Arial" pitchFamily="34" charset="0"/>
                <a:cs typeface="Arial" pitchFamily="34" charset="0"/>
              </a:rPr>
              <a:t>Tv</a:t>
            </a:r>
            <a:r>
              <a:rPr lang="en-GB" sz="2000" dirty="0" smtClean="0">
                <a:solidFill>
                  <a:schemeClr val="bg1"/>
                </a:solidFill>
                <a:latin typeface="Arial" pitchFamily="34" charset="0"/>
                <a:cs typeface="Arial" pitchFamily="34" charset="0"/>
              </a:rPr>
              <a:t>=7) and Red </a:t>
            </a:r>
            <a:r>
              <a:rPr lang="en-GB" sz="2000" dirty="0" err="1" smtClean="0">
                <a:solidFill>
                  <a:schemeClr val="bg1"/>
                </a:solidFill>
                <a:latin typeface="Arial" pitchFamily="34" charset="0"/>
                <a:cs typeface="Arial" pitchFamily="34" charset="0"/>
              </a:rPr>
              <a:t>chironomidae</a:t>
            </a:r>
            <a:r>
              <a:rPr lang="en-GB" sz="2000" dirty="0" smtClean="0">
                <a:solidFill>
                  <a:schemeClr val="bg1"/>
                </a:solidFill>
                <a:latin typeface="Arial" pitchFamily="34" charset="0"/>
                <a:cs typeface="Arial" pitchFamily="34" charset="0"/>
              </a:rPr>
              <a:t>  (n=5, </a:t>
            </a:r>
            <a:r>
              <a:rPr lang="en-GB" sz="2000" dirty="0" err="1" smtClean="0">
                <a:solidFill>
                  <a:schemeClr val="bg1"/>
                </a:solidFill>
                <a:latin typeface="Arial" pitchFamily="34" charset="0"/>
                <a:cs typeface="Arial" pitchFamily="34" charset="0"/>
              </a:rPr>
              <a:t>Tv</a:t>
            </a:r>
            <a:r>
              <a:rPr lang="en-GB" sz="2000" dirty="0" smtClean="0">
                <a:solidFill>
                  <a:schemeClr val="bg1"/>
                </a:solidFill>
                <a:latin typeface="Arial" pitchFamily="34" charset="0"/>
                <a:cs typeface="Arial" pitchFamily="34" charset="0"/>
              </a:rPr>
              <a:t>=8). </a:t>
            </a:r>
          </a:p>
          <a:p>
            <a:pPr>
              <a:buNone/>
            </a:pPr>
            <a:r>
              <a:rPr lang="en-GB" sz="2000" dirty="0" smtClean="0">
                <a:solidFill>
                  <a:schemeClr val="bg1"/>
                </a:solidFill>
                <a:latin typeface="Arial" pitchFamily="34" charset="0"/>
                <a:cs typeface="Arial" pitchFamily="34" charset="0"/>
              </a:rPr>
              <a:t> By calculating </a:t>
            </a:r>
            <a:r>
              <a:rPr lang="en-GB" sz="2000" b="1" dirty="0" err="1" smtClean="0">
                <a:solidFill>
                  <a:schemeClr val="bg1"/>
                </a:solidFill>
                <a:latin typeface="Arial" pitchFamily="34" charset="0"/>
                <a:cs typeface="Arial" pitchFamily="34" charset="0"/>
              </a:rPr>
              <a:t>Hilsenhoff</a:t>
            </a:r>
            <a:r>
              <a:rPr lang="en-GB" sz="2000" b="1" dirty="0" smtClean="0">
                <a:solidFill>
                  <a:schemeClr val="bg1"/>
                </a:solidFill>
                <a:latin typeface="Arial" pitchFamily="34" charset="0"/>
                <a:cs typeface="Arial" pitchFamily="34" charset="0"/>
              </a:rPr>
              <a:t> Family Biotic Index </a:t>
            </a:r>
            <a:r>
              <a:rPr lang="en-GB" sz="2000" dirty="0" smtClean="0">
                <a:solidFill>
                  <a:schemeClr val="bg1"/>
                </a:solidFill>
                <a:latin typeface="Arial" pitchFamily="34" charset="0"/>
                <a:cs typeface="Arial" pitchFamily="34" charset="0"/>
              </a:rPr>
              <a:t>and </a:t>
            </a:r>
            <a:r>
              <a:rPr lang="en-GB" sz="2000" b="1" dirty="0" err="1" smtClean="0">
                <a:solidFill>
                  <a:schemeClr val="bg1"/>
                </a:solidFill>
                <a:latin typeface="Arial" pitchFamily="34" charset="0"/>
                <a:cs typeface="Arial" pitchFamily="34" charset="0"/>
              </a:rPr>
              <a:t>Shanon</a:t>
            </a:r>
            <a:r>
              <a:rPr lang="en-GB" sz="2000" b="1" dirty="0" smtClean="0">
                <a:solidFill>
                  <a:schemeClr val="bg1"/>
                </a:solidFill>
                <a:latin typeface="Arial" pitchFamily="34" charset="0"/>
                <a:cs typeface="Arial" pitchFamily="34" charset="0"/>
              </a:rPr>
              <a:t> and </a:t>
            </a:r>
            <a:r>
              <a:rPr lang="en-GB" sz="2000" b="1" dirty="0" err="1" smtClean="0">
                <a:solidFill>
                  <a:schemeClr val="bg1"/>
                </a:solidFill>
                <a:latin typeface="Arial" pitchFamily="34" charset="0"/>
                <a:cs typeface="Arial" pitchFamily="34" charset="0"/>
              </a:rPr>
              <a:t>weiner</a:t>
            </a:r>
            <a:r>
              <a:rPr lang="en-GB" sz="2000" b="1" dirty="0" smtClean="0">
                <a:solidFill>
                  <a:schemeClr val="bg1"/>
                </a:solidFill>
                <a:latin typeface="Arial" pitchFamily="34" charset="0"/>
                <a:cs typeface="Arial" pitchFamily="34" charset="0"/>
              </a:rPr>
              <a:t> Index</a:t>
            </a:r>
            <a:r>
              <a:rPr lang="en-GB" sz="2000" dirty="0" smtClean="0">
                <a:solidFill>
                  <a:schemeClr val="bg1"/>
                </a:solidFill>
                <a:latin typeface="Arial" pitchFamily="34" charset="0"/>
                <a:cs typeface="Arial" pitchFamily="34" charset="0"/>
              </a:rPr>
              <a:t>, </a:t>
            </a:r>
            <a:r>
              <a:rPr lang="en-GB" sz="2000" b="1" dirty="0" smtClean="0">
                <a:solidFill>
                  <a:schemeClr val="bg1"/>
                </a:solidFill>
                <a:latin typeface="Arial" pitchFamily="34" charset="0"/>
                <a:cs typeface="Arial" pitchFamily="34" charset="0"/>
              </a:rPr>
              <a:t>show which river is more polluted</a:t>
            </a:r>
          </a:p>
          <a:p>
            <a:endParaRPr lang="en-GB" sz="2000" dirty="0" smtClean="0">
              <a:solidFill>
                <a:schemeClr val="bg1"/>
              </a:solidFill>
              <a:latin typeface="Arial" pitchFamily="34" charset="0"/>
              <a:cs typeface="Arial" pitchFamily="34" charset="0"/>
            </a:endParaRPr>
          </a:p>
          <a:p>
            <a:r>
              <a:rPr lang="en-GB" sz="2000" dirty="0" smtClean="0">
                <a:solidFill>
                  <a:schemeClr val="bg1"/>
                </a:solidFill>
                <a:latin typeface="Arial" pitchFamily="34" charset="0"/>
                <a:cs typeface="Arial" pitchFamily="34" charset="0"/>
              </a:rPr>
              <a:t>Question 2. Describe how </a:t>
            </a:r>
            <a:r>
              <a:rPr lang="en-GB" sz="2000" b="1" dirty="0" smtClean="0">
                <a:solidFill>
                  <a:schemeClr val="bg1"/>
                </a:solidFill>
                <a:latin typeface="Arial" pitchFamily="34" charset="0"/>
                <a:cs typeface="Arial" pitchFamily="34" charset="0"/>
              </a:rPr>
              <a:t>wetland drainage can impact climate change</a:t>
            </a:r>
            <a:endParaRPr lang="en-GB" sz="2000" b="1" dirty="0">
              <a:solidFill>
                <a:schemeClr val="bg1"/>
              </a:solidFill>
              <a:latin typeface="Arial" pitchFamily="34" charset="0"/>
              <a:cs typeface="Arial" pitchFamily="34" charset="0"/>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81000" y="2286000"/>
            <a:ext cx="8229600" cy="4191000"/>
          </a:xfrm>
        </p:spPr>
        <p:txBody>
          <a:bodyPr>
            <a:normAutofit/>
          </a:bodyPr>
          <a:lstStyle/>
          <a:p>
            <a:pPr algn="just"/>
            <a:r>
              <a:rPr lang="en-GB" sz="2000" dirty="0" smtClean="0">
                <a:solidFill>
                  <a:schemeClr val="bg1"/>
                </a:solidFill>
                <a:latin typeface="Arial" pitchFamily="34" charset="0"/>
                <a:cs typeface="Arial" pitchFamily="34" charset="0"/>
              </a:rPr>
              <a:t>Aquatic ecosystems are parts of the biosphere that serve several ecological and socioeconomic functions. </a:t>
            </a:r>
          </a:p>
          <a:p>
            <a:r>
              <a:rPr lang="en-GB" sz="2000" dirty="0" smtClean="0">
                <a:solidFill>
                  <a:schemeClr val="bg1"/>
                </a:solidFill>
                <a:latin typeface="Arial" pitchFamily="34" charset="0"/>
                <a:cs typeface="Arial" pitchFamily="34" charset="0"/>
              </a:rPr>
              <a:t>However, nowadays, they have been under stress</a:t>
            </a:r>
          </a:p>
          <a:p>
            <a:pPr algn="just"/>
            <a:r>
              <a:rPr lang="en-GB" sz="2000" dirty="0" smtClean="0">
                <a:solidFill>
                  <a:schemeClr val="bg1"/>
                </a:solidFill>
                <a:latin typeface="Arial" pitchFamily="34" charset="0"/>
                <a:cs typeface="Arial" pitchFamily="34" charset="0"/>
              </a:rPr>
              <a:t>Aquatic ecosystems will be able to provide all the </a:t>
            </a:r>
            <a:r>
              <a:rPr lang="en-GB" sz="2000" b="1" dirty="0" smtClean="0">
                <a:solidFill>
                  <a:schemeClr val="bg1"/>
                </a:solidFill>
                <a:latin typeface="Arial" pitchFamily="34" charset="0"/>
                <a:cs typeface="Arial" pitchFamily="34" charset="0"/>
              </a:rPr>
              <a:t>socioeconomic </a:t>
            </a:r>
            <a:r>
              <a:rPr lang="en-GB" sz="2000" dirty="0" smtClean="0">
                <a:solidFill>
                  <a:schemeClr val="bg1"/>
                </a:solidFill>
                <a:latin typeface="Arial" pitchFamily="34" charset="0"/>
                <a:cs typeface="Arial" pitchFamily="34" charset="0"/>
              </a:rPr>
              <a:t>and </a:t>
            </a:r>
            <a:r>
              <a:rPr lang="en-GB" sz="2000" b="1" dirty="0" smtClean="0">
                <a:solidFill>
                  <a:schemeClr val="bg1"/>
                </a:solidFill>
                <a:latin typeface="Arial" pitchFamily="34" charset="0"/>
                <a:cs typeface="Arial" pitchFamily="34" charset="0"/>
              </a:rPr>
              <a:t>ecological functions</a:t>
            </a:r>
            <a:r>
              <a:rPr lang="en-GB" sz="2000" dirty="0" smtClean="0">
                <a:solidFill>
                  <a:schemeClr val="bg1"/>
                </a:solidFill>
                <a:latin typeface="Arial" pitchFamily="34" charset="0"/>
                <a:cs typeface="Arial" pitchFamily="34" charset="0"/>
              </a:rPr>
              <a:t>, only if they are </a:t>
            </a:r>
            <a:r>
              <a:rPr lang="en-GB" sz="2000" b="1" dirty="0" smtClean="0">
                <a:solidFill>
                  <a:schemeClr val="bg1"/>
                </a:solidFill>
                <a:latin typeface="Arial" pitchFamily="34" charset="0"/>
                <a:cs typeface="Arial" pitchFamily="34" charset="0"/>
              </a:rPr>
              <a:t>conserved</a:t>
            </a:r>
            <a:r>
              <a:rPr lang="en-GB" sz="2000" dirty="0" smtClean="0">
                <a:solidFill>
                  <a:schemeClr val="bg1"/>
                </a:solidFill>
                <a:latin typeface="Arial" pitchFamily="34" charset="0"/>
                <a:cs typeface="Arial" pitchFamily="34" charset="0"/>
              </a:rPr>
              <a:t>, </a:t>
            </a:r>
            <a:r>
              <a:rPr lang="en-GB" sz="2000" b="1" dirty="0" smtClean="0">
                <a:solidFill>
                  <a:schemeClr val="bg1"/>
                </a:solidFill>
                <a:latin typeface="Arial" pitchFamily="34" charset="0"/>
                <a:cs typeface="Arial" pitchFamily="34" charset="0"/>
              </a:rPr>
              <a:t>utilized</a:t>
            </a:r>
            <a:r>
              <a:rPr lang="en-GB" sz="2000" dirty="0" smtClean="0">
                <a:solidFill>
                  <a:schemeClr val="bg1"/>
                </a:solidFill>
                <a:latin typeface="Arial" pitchFamily="34" charset="0"/>
                <a:cs typeface="Arial" pitchFamily="34" charset="0"/>
              </a:rPr>
              <a:t> </a:t>
            </a:r>
            <a:r>
              <a:rPr lang="en-GB" sz="2000" b="1" dirty="0" smtClean="0">
                <a:solidFill>
                  <a:schemeClr val="bg1"/>
                </a:solidFill>
                <a:latin typeface="Arial" pitchFamily="34" charset="0"/>
                <a:cs typeface="Arial" pitchFamily="34" charset="0"/>
              </a:rPr>
              <a:t>sustainably</a:t>
            </a:r>
            <a:r>
              <a:rPr lang="en-GB" sz="2000" dirty="0" smtClean="0">
                <a:solidFill>
                  <a:schemeClr val="bg1"/>
                </a:solidFill>
                <a:latin typeface="Arial" pitchFamily="34" charset="0"/>
                <a:cs typeface="Arial" pitchFamily="34" charset="0"/>
              </a:rPr>
              <a:t> and </a:t>
            </a:r>
            <a:r>
              <a:rPr lang="en-GB" sz="2000" b="1" dirty="0" smtClean="0">
                <a:solidFill>
                  <a:schemeClr val="bg1"/>
                </a:solidFill>
                <a:latin typeface="Arial" pitchFamily="34" charset="0"/>
                <a:cs typeface="Arial" pitchFamily="34" charset="0"/>
              </a:rPr>
              <a:t>restored</a:t>
            </a:r>
            <a:r>
              <a:rPr lang="en-GB" sz="2000" dirty="0" smtClean="0">
                <a:solidFill>
                  <a:schemeClr val="bg1"/>
                </a:solidFill>
                <a:latin typeface="Arial" pitchFamily="34" charset="0"/>
                <a:cs typeface="Arial" pitchFamily="34" charset="0"/>
              </a:rPr>
              <a:t> when they are stressed. </a:t>
            </a:r>
          </a:p>
          <a:p>
            <a:r>
              <a:rPr lang="en-GB" sz="2000" dirty="0" smtClean="0">
                <a:solidFill>
                  <a:schemeClr val="bg1"/>
                </a:solidFill>
                <a:latin typeface="Arial" pitchFamily="34" charset="0"/>
                <a:cs typeface="Arial" pitchFamily="34" charset="0"/>
              </a:rPr>
              <a:t>The main focus of </a:t>
            </a:r>
            <a:r>
              <a:rPr lang="en-GB" sz="2000" b="1" dirty="0" smtClean="0">
                <a:solidFill>
                  <a:schemeClr val="bg1"/>
                </a:solidFill>
                <a:latin typeface="Arial" pitchFamily="34" charset="0"/>
                <a:cs typeface="Arial" pitchFamily="34" charset="0"/>
              </a:rPr>
              <a:t>conservation</a:t>
            </a:r>
            <a:r>
              <a:rPr lang="en-GB" sz="2000" dirty="0" smtClean="0">
                <a:solidFill>
                  <a:schemeClr val="bg1"/>
                </a:solidFill>
                <a:latin typeface="Arial" pitchFamily="34" charset="0"/>
                <a:cs typeface="Arial" pitchFamily="34" charset="0"/>
              </a:rPr>
              <a:t> is </a:t>
            </a:r>
            <a:r>
              <a:rPr lang="en-GB" sz="2000" b="1" dirty="0" smtClean="0">
                <a:solidFill>
                  <a:schemeClr val="bg1"/>
                </a:solidFill>
                <a:latin typeface="Arial" pitchFamily="34" charset="0"/>
                <a:cs typeface="Arial" pitchFamily="34" charset="0"/>
              </a:rPr>
              <a:t>preventing</a:t>
            </a:r>
            <a:r>
              <a:rPr lang="en-GB" sz="2000" dirty="0" smtClean="0">
                <a:solidFill>
                  <a:schemeClr val="bg1"/>
                </a:solidFill>
                <a:latin typeface="Arial" pitchFamily="34" charset="0"/>
                <a:cs typeface="Arial" pitchFamily="34" charset="0"/>
              </a:rPr>
              <a:t> </a:t>
            </a:r>
            <a:r>
              <a:rPr lang="en-GB" sz="2000" b="1" dirty="0" smtClean="0">
                <a:solidFill>
                  <a:schemeClr val="bg1"/>
                </a:solidFill>
                <a:latin typeface="Arial" pitchFamily="34" charset="0"/>
                <a:cs typeface="Arial" pitchFamily="34" charset="0"/>
              </a:rPr>
              <a:t>loss</a:t>
            </a:r>
            <a:r>
              <a:rPr lang="en-GB" sz="2000" dirty="0" smtClean="0">
                <a:solidFill>
                  <a:schemeClr val="bg1"/>
                </a:solidFill>
                <a:latin typeface="Arial" pitchFamily="34" charset="0"/>
                <a:cs typeface="Arial" pitchFamily="34" charset="0"/>
              </a:rPr>
              <a:t>, whereas </a:t>
            </a:r>
            <a:r>
              <a:rPr lang="en-GB" sz="2000" b="1" dirty="0" smtClean="0">
                <a:solidFill>
                  <a:schemeClr val="bg1"/>
                </a:solidFill>
                <a:latin typeface="Arial" pitchFamily="34" charset="0"/>
                <a:cs typeface="Arial" pitchFamily="34" charset="0"/>
              </a:rPr>
              <a:t>restoration</a:t>
            </a:r>
            <a:r>
              <a:rPr lang="en-GB" sz="2000" dirty="0" smtClean="0">
                <a:solidFill>
                  <a:schemeClr val="bg1"/>
                </a:solidFill>
                <a:latin typeface="Arial" pitchFamily="34" charset="0"/>
                <a:cs typeface="Arial" pitchFamily="34" charset="0"/>
              </a:rPr>
              <a:t> activities tend to focus on </a:t>
            </a:r>
            <a:r>
              <a:rPr lang="en-GB" sz="2000" b="1" dirty="0" smtClean="0">
                <a:solidFill>
                  <a:schemeClr val="bg1"/>
                </a:solidFill>
                <a:latin typeface="Arial" pitchFamily="34" charset="0"/>
                <a:cs typeface="Arial" pitchFamily="34" charset="0"/>
              </a:rPr>
              <a:t>recovery</a:t>
            </a:r>
            <a:r>
              <a:rPr lang="en-GB" sz="2000" dirty="0" smtClean="0">
                <a:solidFill>
                  <a:schemeClr val="bg1"/>
                </a:solidFill>
                <a:latin typeface="Arial" pitchFamily="34" charset="0"/>
                <a:cs typeface="Arial" pitchFamily="34" charset="0"/>
              </a:rPr>
              <a:t>. </a:t>
            </a:r>
          </a:p>
          <a:p>
            <a:r>
              <a:rPr lang="en-GB" sz="2000" dirty="0" smtClean="0">
                <a:solidFill>
                  <a:schemeClr val="bg1"/>
                </a:solidFill>
                <a:latin typeface="Arial" pitchFamily="34" charset="0"/>
                <a:cs typeface="Arial" pitchFamily="34" charset="0"/>
              </a:rPr>
              <a:t>The equitable sharing of natural resources could ensure the benefits of both </a:t>
            </a:r>
            <a:r>
              <a:rPr lang="en-GB" sz="2000" b="1" dirty="0" err="1" smtClean="0">
                <a:solidFill>
                  <a:schemeClr val="bg1"/>
                </a:solidFill>
                <a:latin typeface="Arial" pitchFamily="34" charset="0"/>
                <a:cs typeface="Arial" pitchFamily="34" charset="0"/>
              </a:rPr>
              <a:t>intragenerations</a:t>
            </a:r>
            <a:r>
              <a:rPr lang="en-GB" sz="2000" b="1" dirty="0" smtClean="0">
                <a:solidFill>
                  <a:schemeClr val="bg1"/>
                </a:solidFill>
                <a:latin typeface="Arial" pitchFamily="34" charset="0"/>
                <a:cs typeface="Arial" pitchFamily="34" charset="0"/>
              </a:rPr>
              <a:t> </a:t>
            </a:r>
            <a:r>
              <a:rPr lang="en-GB" sz="2000" dirty="0" smtClean="0">
                <a:solidFill>
                  <a:schemeClr val="bg1"/>
                </a:solidFill>
                <a:latin typeface="Arial" pitchFamily="34" charset="0"/>
                <a:cs typeface="Arial" pitchFamily="34" charset="0"/>
              </a:rPr>
              <a:t>and </a:t>
            </a:r>
            <a:r>
              <a:rPr lang="en-GB" sz="2000" b="1" dirty="0" smtClean="0">
                <a:solidFill>
                  <a:schemeClr val="bg1"/>
                </a:solidFill>
                <a:latin typeface="Arial" pitchFamily="34" charset="0"/>
                <a:cs typeface="Arial" pitchFamily="34" charset="0"/>
              </a:rPr>
              <a:t>intergeneration.</a:t>
            </a:r>
            <a:r>
              <a:rPr lang="en-GB" sz="2000" dirty="0" smtClean="0">
                <a:solidFill>
                  <a:schemeClr val="bg1"/>
                </a:solidFill>
                <a:latin typeface="Arial" pitchFamily="34" charset="0"/>
                <a:cs typeface="Arial" pitchFamily="34" charset="0"/>
              </a:rPr>
              <a:t> </a:t>
            </a:r>
          </a:p>
          <a:p>
            <a:endParaRPr lang="en-GB" sz="2000" dirty="0">
              <a:solidFill>
                <a:schemeClr val="bg1"/>
              </a:solidFill>
              <a:latin typeface="Arial" pitchFamily="34" charset="0"/>
              <a:cs typeface="Arial" pitchFamily="34" charset="0"/>
            </a:endParaRPr>
          </a:p>
        </p:txBody>
      </p:sp>
      <p:sp>
        <p:nvSpPr>
          <p:cNvPr id="5" name="Title 1"/>
          <p:cNvSpPr>
            <a:spLocks noGrp="1"/>
          </p:cNvSpPr>
          <p:nvPr>
            <p:ph type="title"/>
          </p:nvPr>
        </p:nvSpPr>
        <p:spPr>
          <a:xfrm>
            <a:off x="533400" y="457200"/>
            <a:ext cx="7802880" cy="1524000"/>
          </a:xfrm>
        </p:spPr>
        <p:txBody>
          <a:bodyPr>
            <a:normAutofit fontScale="90000"/>
          </a:bodyPr>
          <a:lstStyle/>
          <a:p>
            <a:r>
              <a:rPr lang="en-US" sz="2700" b="1" dirty="0" smtClean="0">
                <a:solidFill>
                  <a:schemeClr val="bg1"/>
                </a:solidFill>
                <a:latin typeface="Arial" pitchFamily="34" charset="0"/>
                <a:cs typeface="Arial" pitchFamily="34" charset="0"/>
              </a:rPr>
              <a:t> CONSERVATION AND MANAGEMENT OF AQUATIC ECOSYTEM</a:t>
            </a:r>
            <a:r>
              <a:rPr lang="en-GB" dirty="0" smtClean="0">
                <a:solidFill>
                  <a:schemeClr val="bg1"/>
                </a:solidFill>
                <a:latin typeface="Arial" pitchFamily="34" charset="0"/>
                <a:cs typeface="Arial" pitchFamily="34" charset="0"/>
              </a:rPr>
              <a:t/>
            </a:r>
            <a:br>
              <a:rPr lang="en-GB" dirty="0" smtClean="0">
                <a:solidFill>
                  <a:schemeClr val="bg1"/>
                </a:solidFill>
                <a:latin typeface="Arial" pitchFamily="34" charset="0"/>
                <a:cs typeface="Arial" pitchFamily="34" charset="0"/>
              </a:rPr>
            </a:br>
            <a:endParaRPr lang="en-GB" dirty="0">
              <a:solidFill>
                <a:schemeClr val="bg1"/>
              </a:solidFill>
              <a:latin typeface="Arial" pitchFamily="34" charset="0"/>
              <a:cs typeface="Arial" pitchFamily="34" charset="0"/>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95400"/>
            <a:ext cx="8229600" cy="5029200"/>
          </a:xfrm>
        </p:spPr>
        <p:txBody>
          <a:bodyPr>
            <a:normAutofit lnSpcReduction="10000"/>
          </a:bodyPr>
          <a:lstStyle/>
          <a:p>
            <a:pPr algn="just"/>
            <a:r>
              <a:rPr lang="en-GB" sz="2400" dirty="0" smtClean="0">
                <a:solidFill>
                  <a:schemeClr val="bg1"/>
                </a:solidFill>
                <a:latin typeface="Arial" pitchFamily="34" charset="0"/>
                <a:cs typeface="Arial" pitchFamily="34" charset="0"/>
              </a:rPr>
              <a:t>Although recognition of the threatening freshwater crisis is growing, freshwater systems and their inhabitants are often still forgotten</a:t>
            </a:r>
          </a:p>
          <a:p>
            <a:pPr algn="just"/>
            <a:endParaRPr lang="en-GB" sz="900" dirty="0" smtClean="0">
              <a:solidFill>
                <a:schemeClr val="bg1"/>
              </a:solidFill>
              <a:latin typeface="Arial" pitchFamily="34" charset="0"/>
              <a:cs typeface="Arial" pitchFamily="34" charset="0"/>
            </a:endParaRPr>
          </a:p>
          <a:p>
            <a:pPr algn="just"/>
            <a:r>
              <a:rPr lang="en-GB" sz="2400" b="1" dirty="0" smtClean="0">
                <a:solidFill>
                  <a:schemeClr val="bg1"/>
                </a:solidFill>
                <a:latin typeface="Arial" pitchFamily="34" charset="0"/>
                <a:cs typeface="Arial" pitchFamily="34" charset="0"/>
              </a:rPr>
              <a:t>due to the hidden nature of many freshwater species</a:t>
            </a:r>
            <a:r>
              <a:rPr lang="en-GB" sz="2400" dirty="0" smtClean="0">
                <a:solidFill>
                  <a:schemeClr val="bg1"/>
                </a:solidFill>
                <a:latin typeface="Arial" pitchFamily="34" charset="0"/>
                <a:cs typeface="Arial" pitchFamily="34" charset="0"/>
              </a:rPr>
              <a:t> – they are literally </a:t>
            </a:r>
            <a:r>
              <a:rPr lang="en-GB" sz="2400" b="1" dirty="0" smtClean="0">
                <a:solidFill>
                  <a:schemeClr val="bg1"/>
                </a:solidFill>
                <a:latin typeface="Arial" pitchFamily="34" charset="0"/>
                <a:cs typeface="Arial" pitchFamily="34" charset="0"/>
              </a:rPr>
              <a:t>‘out of sight and out of mind’</a:t>
            </a:r>
            <a:r>
              <a:rPr lang="en-GB" sz="2400" dirty="0" smtClean="0">
                <a:solidFill>
                  <a:schemeClr val="bg1"/>
                </a:solidFill>
                <a:latin typeface="Arial" pitchFamily="34" charset="0"/>
                <a:cs typeface="Arial" pitchFamily="34" charset="0"/>
              </a:rPr>
              <a:t> underneath the water’s surface. </a:t>
            </a:r>
          </a:p>
          <a:p>
            <a:pPr algn="just"/>
            <a:endParaRPr lang="en-GB" sz="900" dirty="0" smtClean="0">
              <a:solidFill>
                <a:schemeClr val="bg1"/>
              </a:solidFill>
              <a:latin typeface="Arial" pitchFamily="34" charset="0"/>
              <a:cs typeface="Arial" pitchFamily="34" charset="0"/>
            </a:endParaRPr>
          </a:p>
          <a:p>
            <a:r>
              <a:rPr lang="en-GB" sz="2400" dirty="0" smtClean="0">
                <a:solidFill>
                  <a:schemeClr val="bg1"/>
                </a:solidFill>
                <a:latin typeface="Arial" pitchFamily="34" charset="0"/>
                <a:cs typeface="Arial" pitchFamily="34" charset="0"/>
              </a:rPr>
              <a:t>Additionally, many freshwater species are </a:t>
            </a:r>
            <a:r>
              <a:rPr lang="en-GB" sz="2400" b="1" dirty="0" smtClean="0">
                <a:solidFill>
                  <a:schemeClr val="bg1"/>
                </a:solidFill>
                <a:latin typeface="Arial" pitchFamily="34" charset="0"/>
                <a:cs typeface="Arial" pitchFamily="34" charset="0"/>
              </a:rPr>
              <a:t>indistinct</a:t>
            </a:r>
            <a:r>
              <a:rPr lang="en-GB" sz="2400" dirty="0" smtClean="0">
                <a:solidFill>
                  <a:schemeClr val="bg1"/>
                </a:solidFill>
                <a:latin typeface="Arial" pitchFamily="34" charset="0"/>
                <a:cs typeface="Arial" pitchFamily="34" charset="0"/>
              </a:rPr>
              <a:t> and </a:t>
            </a:r>
            <a:r>
              <a:rPr lang="en-GB" sz="2400" b="1" dirty="0" smtClean="0">
                <a:solidFill>
                  <a:schemeClr val="bg1"/>
                </a:solidFill>
                <a:latin typeface="Arial" pitchFamily="34" charset="0"/>
                <a:cs typeface="Arial" pitchFamily="34" charset="0"/>
              </a:rPr>
              <a:t>small</a:t>
            </a:r>
            <a:r>
              <a:rPr lang="en-GB" sz="2400" dirty="0" smtClean="0">
                <a:solidFill>
                  <a:schemeClr val="bg1"/>
                </a:solidFill>
                <a:latin typeface="Arial" pitchFamily="34" charset="0"/>
                <a:cs typeface="Arial" pitchFamily="34" charset="0"/>
              </a:rPr>
              <a:t> and thus </a:t>
            </a:r>
            <a:r>
              <a:rPr lang="en-GB" sz="2400" b="1" dirty="0" smtClean="0">
                <a:solidFill>
                  <a:schemeClr val="bg1"/>
                </a:solidFill>
                <a:latin typeface="Arial" pitchFamily="34" charset="0"/>
                <a:cs typeface="Arial" pitchFamily="34" charset="0"/>
              </a:rPr>
              <a:t>do not produce the same emotional response</a:t>
            </a:r>
          </a:p>
          <a:p>
            <a:endParaRPr lang="en-GB" sz="800" dirty="0" smtClean="0">
              <a:solidFill>
                <a:schemeClr val="bg1"/>
              </a:solidFill>
              <a:latin typeface="Arial" pitchFamily="34" charset="0"/>
              <a:cs typeface="Arial" pitchFamily="34" charset="0"/>
            </a:endParaRPr>
          </a:p>
          <a:p>
            <a:r>
              <a:rPr lang="en-GB" sz="2400" b="1" dirty="0" smtClean="0">
                <a:solidFill>
                  <a:schemeClr val="bg1"/>
                </a:solidFill>
                <a:latin typeface="Arial" pitchFamily="34" charset="0"/>
                <a:cs typeface="Arial" pitchFamily="34" charset="0"/>
              </a:rPr>
              <a:t>Knowledge about inland water (limnology) and habitats also lags behind that of their terrestrial counterparts.</a:t>
            </a:r>
            <a:endParaRPr lang="en-GB" sz="2400" dirty="0">
              <a:solidFill>
                <a:schemeClr val="bg1"/>
              </a:solidFill>
              <a:latin typeface="Arial" pitchFamily="34" charset="0"/>
              <a:cs typeface="Arial" pitchFamily="34" charset="0"/>
            </a:endParaRPr>
          </a:p>
        </p:txBody>
      </p:sp>
      <p:sp>
        <p:nvSpPr>
          <p:cNvPr id="5" name="Title 1"/>
          <p:cNvSpPr>
            <a:spLocks noGrp="1"/>
          </p:cNvSpPr>
          <p:nvPr>
            <p:ph type="title"/>
          </p:nvPr>
        </p:nvSpPr>
        <p:spPr>
          <a:xfrm>
            <a:off x="381000" y="0"/>
            <a:ext cx="7498080" cy="1219200"/>
          </a:xfrm>
        </p:spPr>
        <p:txBody>
          <a:bodyPr>
            <a:normAutofit fontScale="90000"/>
          </a:bodyPr>
          <a:lstStyle/>
          <a:p>
            <a:r>
              <a:rPr lang="en-GB" sz="3100" b="1" dirty="0" smtClean="0">
                <a:solidFill>
                  <a:schemeClr val="bg1"/>
                </a:solidFill>
                <a:latin typeface="Arial" pitchFamily="34" charset="0"/>
                <a:cs typeface="Arial" pitchFamily="34" charset="0"/>
              </a:rPr>
              <a:t>Conservation Challenges</a:t>
            </a:r>
            <a:r>
              <a:rPr lang="en-GB" dirty="0" smtClean="0">
                <a:solidFill>
                  <a:schemeClr val="bg1"/>
                </a:solidFill>
                <a:latin typeface="Arial" pitchFamily="34" charset="0"/>
                <a:cs typeface="Arial" pitchFamily="34" charset="0"/>
              </a:rPr>
              <a:t/>
            </a:r>
            <a:br>
              <a:rPr lang="en-GB" dirty="0" smtClean="0">
                <a:solidFill>
                  <a:schemeClr val="bg1"/>
                </a:solidFill>
                <a:latin typeface="Arial" pitchFamily="34" charset="0"/>
                <a:cs typeface="Arial" pitchFamily="34" charset="0"/>
              </a:rPr>
            </a:br>
            <a:endParaRPr lang="en-GB" dirty="0">
              <a:solidFill>
                <a:schemeClr val="bg1"/>
              </a:solidFill>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591312"/>
          </a:xfrm>
        </p:spPr>
        <p:txBody>
          <a:bodyPr>
            <a:normAutofit fontScale="90000"/>
          </a:bodyPr>
          <a:lstStyle/>
          <a:p>
            <a:r>
              <a:rPr lang="en-US" sz="5400" b="1" dirty="0" smtClean="0">
                <a:solidFill>
                  <a:schemeClr val="bg1"/>
                </a:solidFill>
              </a:rPr>
              <a:t>.</a:t>
            </a:r>
            <a:r>
              <a:rPr lang="en-GB" sz="5400" dirty="0" smtClean="0">
                <a:solidFill>
                  <a:schemeClr val="bg1"/>
                </a:solidFill>
              </a:rPr>
              <a:t/>
            </a:r>
            <a:br>
              <a:rPr lang="en-GB" sz="5400" dirty="0" smtClean="0">
                <a:solidFill>
                  <a:schemeClr val="bg1"/>
                </a:solidFill>
              </a:rPr>
            </a:br>
            <a:r>
              <a:rPr lang="en-US" sz="2700" b="1" dirty="0" smtClean="0">
                <a:solidFill>
                  <a:schemeClr val="bg1"/>
                </a:solidFill>
              </a:rPr>
              <a:t>There are 4 zones in lakes, determined by depth and distance from shore</a:t>
            </a:r>
            <a:endParaRPr lang="en-GB" sz="2700" dirty="0"/>
          </a:p>
        </p:txBody>
      </p:sp>
      <p:sp>
        <p:nvSpPr>
          <p:cNvPr id="3" name="Content Placeholder 2"/>
          <p:cNvSpPr>
            <a:spLocks noGrp="1"/>
          </p:cNvSpPr>
          <p:nvPr>
            <p:ph idx="1"/>
          </p:nvPr>
        </p:nvSpPr>
        <p:spPr>
          <a:xfrm>
            <a:off x="457200" y="990600"/>
            <a:ext cx="8229600" cy="5334000"/>
          </a:xfrm>
        </p:spPr>
        <p:txBody>
          <a:bodyPr>
            <a:normAutofit/>
          </a:bodyPr>
          <a:lstStyle/>
          <a:p>
            <a:r>
              <a:rPr lang="en-US" sz="2400" b="1" dirty="0" smtClean="0">
                <a:solidFill>
                  <a:schemeClr val="bg1"/>
                </a:solidFill>
              </a:rPr>
              <a:t>The littoral zone</a:t>
            </a:r>
            <a:r>
              <a:rPr lang="en-US" sz="2400" dirty="0" smtClean="0">
                <a:solidFill>
                  <a:schemeClr val="bg1"/>
                </a:solidFill>
              </a:rPr>
              <a:t> is the shallow area close to shore. It is usually rooted and floating plants flourish, </a:t>
            </a:r>
          </a:p>
          <a:p>
            <a:endParaRPr lang="en-GB" sz="900" dirty="0" smtClean="0">
              <a:solidFill>
                <a:schemeClr val="bg1"/>
              </a:solidFill>
            </a:endParaRPr>
          </a:p>
          <a:p>
            <a:pPr algn="just"/>
            <a:r>
              <a:rPr lang="en-US" sz="2400" b="1" dirty="0" smtClean="0">
                <a:solidFill>
                  <a:schemeClr val="bg1"/>
                </a:solidFill>
              </a:rPr>
              <a:t>The </a:t>
            </a:r>
            <a:r>
              <a:rPr lang="en-US" sz="2400" b="1" dirty="0" err="1" smtClean="0">
                <a:solidFill>
                  <a:schemeClr val="bg1"/>
                </a:solidFill>
              </a:rPr>
              <a:t>limnetic</a:t>
            </a:r>
            <a:r>
              <a:rPr lang="en-US" sz="2400" b="1" dirty="0" smtClean="0">
                <a:solidFill>
                  <a:schemeClr val="bg1"/>
                </a:solidFill>
              </a:rPr>
              <a:t> zone</a:t>
            </a:r>
            <a:r>
              <a:rPr lang="en-US" sz="2400" dirty="0" smtClean="0">
                <a:solidFill>
                  <a:schemeClr val="bg1"/>
                </a:solidFill>
              </a:rPr>
              <a:t>  </a:t>
            </a:r>
            <a:r>
              <a:rPr lang="en-US" sz="2200" dirty="0" smtClean="0">
                <a:solidFill>
                  <a:schemeClr val="bg1"/>
                </a:solidFill>
              </a:rPr>
              <a:t>is the open surface water, farther from shore, extending to depth penetrated by light. It is occupied by phytoplankton, zooplankton, higher animals and produces food and oxygen that supports most of lake’s consumers. </a:t>
            </a:r>
          </a:p>
          <a:p>
            <a:pPr algn="just"/>
            <a:endParaRPr lang="en-GB" sz="900" dirty="0" smtClean="0">
              <a:solidFill>
                <a:schemeClr val="bg1"/>
              </a:solidFill>
            </a:endParaRPr>
          </a:p>
          <a:p>
            <a:r>
              <a:rPr lang="en-US" sz="2200" b="1" dirty="0" smtClean="0">
                <a:solidFill>
                  <a:schemeClr val="bg1"/>
                </a:solidFill>
              </a:rPr>
              <a:t>The </a:t>
            </a:r>
            <a:r>
              <a:rPr lang="en-US" sz="2200" b="1" dirty="0" err="1" smtClean="0">
                <a:solidFill>
                  <a:schemeClr val="bg1"/>
                </a:solidFill>
              </a:rPr>
              <a:t>profundal</a:t>
            </a:r>
            <a:r>
              <a:rPr lang="en-US" sz="2200" b="1" dirty="0" smtClean="0">
                <a:solidFill>
                  <a:schemeClr val="bg1"/>
                </a:solidFill>
              </a:rPr>
              <a:t> zone</a:t>
            </a:r>
            <a:r>
              <a:rPr lang="en-US" sz="2200" dirty="0" smtClean="0">
                <a:solidFill>
                  <a:schemeClr val="bg1"/>
                </a:solidFill>
              </a:rPr>
              <a:t> consists of deep, </a:t>
            </a:r>
            <a:r>
              <a:rPr lang="en-US" sz="2200" dirty="0" err="1" smtClean="0">
                <a:solidFill>
                  <a:schemeClr val="bg1"/>
                </a:solidFill>
              </a:rPr>
              <a:t>aphotic</a:t>
            </a:r>
            <a:r>
              <a:rPr lang="en-US" sz="2200" dirty="0" smtClean="0">
                <a:solidFill>
                  <a:schemeClr val="bg1"/>
                </a:solidFill>
              </a:rPr>
              <a:t> regions which are too dark for photosynthesis, and where oxygen and temperature levels are low. </a:t>
            </a:r>
          </a:p>
          <a:p>
            <a:endParaRPr lang="en-GB" sz="900" dirty="0" smtClean="0">
              <a:solidFill>
                <a:schemeClr val="bg1"/>
              </a:solidFill>
            </a:endParaRPr>
          </a:p>
          <a:p>
            <a:r>
              <a:rPr lang="en-US" sz="2800" b="1" dirty="0" smtClean="0">
                <a:solidFill>
                  <a:schemeClr val="bg1"/>
                </a:solidFill>
              </a:rPr>
              <a:t>The benthic zone </a:t>
            </a:r>
            <a:r>
              <a:rPr lang="en-US" sz="2200" dirty="0" smtClean="0">
                <a:solidFill>
                  <a:schemeClr val="bg1"/>
                </a:solidFill>
              </a:rPr>
              <a:t>is the</a:t>
            </a:r>
            <a:r>
              <a:rPr lang="en-US" sz="2200" b="1" dirty="0" smtClean="0">
                <a:solidFill>
                  <a:schemeClr val="bg1"/>
                </a:solidFill>
              </a:rPr>
              <a:t> </a:t>
            </a:r>
            <a:r>
              <a:rPr lang="en-US" sz="2200" dirty="0" smtClean="0">
                <a:solidFill>
                  <a:schemeClr val="bg1"/>
                </a:solidFill>
              </a:rPr>
              <a:t>bottom of the lake and is inhabited by organisms that can tolerate cool temperatures and low oxygen levels. </a:t>
            </a:r>
            <a:endParaRPr lang="en-GB" sz="2200" dirty="0" smtClean="0">
              <a:solidFill>
                <a:schemeClr val="bg1"/>
              </a:solidFill>
            </a:endParaRPr>
          </a:p>
          <a:p>
            <a:endParaRPr lang="en-GB"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990600"/>
            <a:ext cx="8229600" cy="5334000"/>
          </a:xfrm>
        </p:spPr>
        <p:txBody>
          <a:bodyPr>
            <a:normAutofit/>
          </a:bodyPr>
          <a:lstStyle/>
          <a:p>
            <a:pPr algn="just"/>
            <a:r>
              <a:rPr lang="en-GB" sz="2400" b="1" dirty="0" smtClean="0">
                <a:solidFill>
                  <a:schemeClr val="bg1"/>
                </a:solidFill>
                <a:latin typeface="Arial" pitchFamily="34" charset="0"/>
                <a:cs typeface="Arial" pitchFamily="34" charset="0"/>
              </a:rPr>
              <a:t>An even greater challenge to the sustainability of freshwater ecosystems is the direct competition that they are under with human societies for water resources.</a:t>
            </a:r>
            <a:r>
              <a:rPr lang="en-GB" sz="2400" dirty="0" smtClean="0">
                <a:solidFill>
                  <a:schemeClr val="bg1"/>
                </a:solidFill>
                <a:latin typeface="Arial" pitchFamily="34" charset="0"/>
                <a:cs typeface="Arial" pitchFamily="34" charset="0"/>
              </a:rPr>
              <a:t> </a:t>
            </a:r>
          </a:p>
          <a:p>
            <a:pPr algn="just">
              <a:buNone/>
            </a:pPr>
            <a:endParaRPr lang="en-GB" sz="2400" dirty="0" smtClean="0">
              <a:solidFill>
                <a:schemeClr val="bg1"/>
              </a:solidFill>
              <a:latin typeface="Arial" pitchFamily="34" charset="0"/>
              <a:cs typeface="Arial" pitchFamily="34" charset="0"/>
            </a:endParaRPr>
          </a:p>
          <a:p>
            <a:pPr algn="just"/>
            <a:r>
              <a:rPr lang="en-GB" sz="2400" b="1" dirty="0" smtClean="0">
                <a:solidFill>
                  <a:schemeClr val="bg1"/>
                </a:solidFill>
                <a:latin typeface="Arial" pitchFamily="34" charset="0"/>
                <a:cs typeface="Arial" pitchFamily="34" charset="0"/>
              </a:rPr>
              <a:t>Conservation of freshwater ecosystems requires an idea different from that which guides terrestrial conservation activities.</a:t>
            </a:r>
            <a:r>
              <a:rPr lang="en-GB" sz="2400" dirty="0" smtClean="0">
                <a:solidFill>
                  <a:schemeClr val="bg1"/>
                </a:solidFill>
                <a:latin typeface="Arial" pitchFamily="34" charset="0"/>
                <a:cs typeface="Arial" pitchFamily="34" charset="0"/>
              </a:rPr>
              <a:t> </a:t>
            </a:r>
          </a:p>
          <a:p>
            <a:pPr algn="just"/>
            <a:endParaRPr lang="en-GB" sz="2400" dirty="0" smtClean="0">
              <a:solidFill>
                <a:schemeClr val="bg1"/>
              </a:solidFill>
              <a:latin typeface="Arial" pitchFamily="34" charset="0"/>
              <a:cs typeface="Arial" pitchFamily="34" charset="0"/>
            </a:endParaRPr>
          </a:p>
          <a:p>
            <a:pPr algn="just"/>
            <a:r>
              <a:rPr lang="en-GB" sz="2400" dirty="0" smtClean="0">
                <a:solidFill>
                  <a:schemeClr val="bg1"/>
                </a:solidFill>
                <a:latin typeface="Arial" pitchFamily="34" charset="0"/>
                <a:cs typeface="Arial" pitchFamily="34" charset="0"/>
              </a:rPr>
              <a:t>E.g.  </a:t>
            </a:r>
            <a:r>
              <a:rPr lang="en-GB" sz="2400" i="1" dirty="0" smtClean="0">
                <a:solidFill>
                  <a:schemeClr val="bg1"/>
                </a:solidFill>
                <a:latin typeface="Arial" pitchFamily="34" charset="0"/>
                <a:cs typeface="Arial" pitchFamily="34" charset="0"/>
              </a:rPr>
              <a:t>Freshwater are more of continuous by their nature than terrestrial habitats</a:t>
            </a:r>
            <a:endParaRPr lang="en-GB" sz="2400" i="1" dirty="0">
              <a:solidFill>
                <a:schemeClr val="bg1"/>
              </a:solidFill>
              <a:latin typeface="Arial" pitchFamily="34" charset="0"/>
              <a:cs typeface="Arial" pitchFamily="34" charset="0"/>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24000"/>
            <a:ext cx="8229600" cy="5105400"/>
          </a:xfrm>
        </p:spPr>
        <p:txBody>
          <a:bodyPr>
            <a:noAutofit/>
          </a:bodyPr>
          <a:lstStyle/>
          <a:p>
            <a:pPr marL="596646" indent="-514350">
              <a:buAutoNum type="arabicPeriod"/>
            </a:pPr>
            <a:r>
              <a:rPr lang="en-GB" sz="2400" b="1" dirty="0" smtClean="0">
                <a:solidFill>
                  <a:schemeClr val="bg1"/>
                </a:solidFill>
                <a:latin typeface="Arial" pitchFamily="34" charset="0"/>
                <a:cs typeface="Arial" pitchFamily="34" charset="0"/>
              </a:rPr>
              <a:t>Restoration</a:t>
            </a:r>
          </a:p>
          <a:p>
            <a:pPr marL="596646" indent="-514350" algn="just"/>
            <a:r>
              <a:rPr lang="en-GB" sz="2400" b="1" dirty="0" smtClean="0">
                <a:solidFill>
                  <a:schemeClr val="bg1"/>
                </a:solidFill>
                <a:latin typeface="Arial" pitchFamily="34" charset="0"/>
                <a:cs typeface="Arial" pitchFamily="34" charset="0"/>
              </a:rPr>
              <a:t>It </a:t>
            </a:r>
            <a:r>
              <a:rPr lang="en-GB" sz="2400" dirty="0" smtClean="0">
                <a:solidFill>
                  <a:schemeClr val="bg1"/>
                </a:solidFill>
                <a:latin typeface="Arial" pitchFamily="34" charset="0"/>
                <a:cs typeface="Arial" pitchFamily="34" charset="0"/>
              </a:rPr>
              <a:t>involves </a:t>
            </a:r>
            <a:r>
              <a:rPr lang="en-GB" sz="2400" b="1" dirty="0" smtClean="0">
                <a:solidFill>
                  <a:schemeClr val="bg1"/>
                </a:solidFill>
                <a:latin typeface="Arial" pitchFamily="34" charset="0"/>
                <a:cs typeface="Arial" pitchFamily="34" charset="0"/>
              </a:rPr>
              <a:t>recreating</a:t>
            </a:r>
            <a:r>
              <a:rPr lang="en-GB" sz="2400" dirty="0" smtClean="0">
                <a:solidFill>
                  <a:schemeClr val="bg1"/>
                </a:solidFill>
                <a:latin typeface="Arial" pitchFamily="34" charset="0"/>
                <a:cs typeface="Arial" pitchFamily="34" charset="0"/>
              </a:rPr>
              <a:t> key features of a stream’s ecological processes that have been impaired or lost, </a:t>
            </a:r>
            <a:r>
              <a:rPr lang="en-GB" sz="2400" b="1" dirty="0" smtClean="0">
                <a:solidFill>
                  <a:schemeClr val="bg1"/>
                </a:solidFill>
                <a:latin typeface="Arial" pitchFamily="34" charset="0"/>
                <a:cs typeface="Arial" pitchFamily="34" charset="0"/>
              </a:rPr>
              <a:t>and</a:t>
            </a:r>
            <a:r>
              <a:rPr lang="en-GB" sz="2400" dirty="0" smtClean="0">
                <a:solidFill>
                  <a:schemeClr val="bg1"/>
                </a:solidFill>
                <a:latin typeface="Arial" pitchFamily="34" charset="0"/>
                <a:cs typeface="Arial" pitchFamily="34" charset="0"/>
              </a:rPr>
              <a:t> potentially </a:t>
            </a:r>
            <a:r>
              <a:rPr lang="en-GB" sz="2400" b="1" dirty="0" smtClean="0">
                <a:solidFill>
                  <a:schemeClr val="bg1"/>
                </a:solidFill>
                <a:latin typeface="Arial" pitchFamily="34" charset="0"/>
                <a:cs typeface="Arial" pitchFamily="34" charset="0"/>
              </a:rPr>
              <a:t>reintroducing</a:t>
            </a:r>
            <a:r>
              <a:rPr lang="en-GB" sz="2400" dirty="0" smtClean="0">
                <a:solidFill>
                  <a:schemeClr val="bg1"/>
                </a:solidFill>
                <a:latin typeface="Arial" pitchFamily="34" charset="0"/>
                <a:cs typeface="Arial" pitchFamily="34" charset="0"/>
              </a:rPr>
              <a:t> species that have become locally extinct. </a:t>
            </a:r>
          </a:p>
          <a:p>
            <a:pPr marL="596646" indent="-514350" algn="just"/>
            <a:endParaRPr lang="en-GB" sz="2400" dirty="0" smtClean="0">
              <a:solidFill>
                <a:schemeClr val="bg1"/>
              </a:solidFill>
              <a:latin typeface="Arial" pitchFamily="34" charset="0"/>
              <a:cs typeface="Arial" pitchFamily="34" charset="0"/>
            </a:endParaRPr>
          </a:p>
          <a:p>
            <a:pPr marL="596646" indent="-514350" algn="just">
              <a:buNone/>
            </a:pPr>
            <a:r>
              <a:rPr lang="en-GB" sz="2400" b="1" dirty="0" smtClean="0">
                <a:solidFill>
                  <a:schemeClr val="bg1"/>
                </a:solidFill>
                <a:latin typeface="Arial" pitchFamily="34" charset="0"/>
                <a:cs typeface="Arial" pitchFamily="34" charset="0"/>
              </a:rPr>
              <a:t>Restoration techniques are many and varied. </a:t>
            </a:r>
          </a:p>
          <a:p>
            <a:pPr marL="596646" indent="-514350" algn="just"/>
            <a:r>
              <a:rPr lang="en-GB" sz="2400" dirty="0" smtClean="0">
                <a:solidFill>
                  <a:schemeClr val="bg1"/>
                </a:solidFill>
                <a:latin typeface="Arial" pitchFamily="34" charset="0"/>
                <a:cs typeface="Arial" pitchFamily="34" charset="0"/>
              </a:rPr>
              <a:t>E.g.  fencing out stock,  </a:t>
            </a:r>
            <a:r>
              <a:rPr lang="en-GB" sz="2400" dirty="0" smtClean="0">
                <a:solidFill>
                  <a:schemeClr val="bg1"/>
                </a:solidFill>
                <a:latin typeface="Arial" pitchFamily="34" charset="0"/>
                <a:cs typeface="Arial" pitchFamily="34" charset="0"/>
                <a:hlinkClick r:id="" action="ppaction://noaction"/>
              </a:rPr>
              <a:t>fencing</a:t>
            </a:r>
            <a:endParaRPr lang="en-GB" sz="2400" dirty="0" smtClean="0">
              <a:solidFill>
                <a:schemeClr val="bg1"/>
              </a:solidFill>
              <a:latin typeface="Arial" pitchFamily="34" charset="0"/>
              <a:cs typeface="Arial" pitchFamily="34" charset="0"/>
            </a:endParaRPr>
          </a:p>
          <a:p>
            <a:pPr marL="596646" indent="-514350" algn="just"/>
            <a:r>
              <a:rPr lang="en-GB" sz="2400" dirty="0" smtClean="0">
                <a:solidFill>
                  <a:schemeClr val="bg1"/>
                </a:solidFill>
                <a:latin typeface="Arial" pitchFamily="34" charset="0"/>
                <a:cs typeface="Arial" pitchFamily="34" charset="0"/>
              </a:rPr>
              <a:t>re-vegetating riparian zones with indigenous plants (</a:t>
            </a:r>
            <a:r>
              <a:rPr lang="en-GB" sz="2400" i="1" dirty="0" smtClean="0">
                <a:solidFill>
                  <a:schemeClr val="bg1"/>
                </a:solidFill>
                <a:latin typeface="Arial" pitchFamily="34" charset="0"/>
                <a:cs typeface="Arial" pitchFamily="34" charset="0"/>
              </a:rPr>
              <a:t>helps filter nutrients, reduce erosion, improve habitat, and shade the water).</a:t>
            </a:r>
            <a:r>
              <a:rPr lang="en-GB" sz="2400" dirty="0" smtClean="0">
                <a:solidFill>
                  <a:schemeClr val="bg1"/>
                </a:solidFill>
                <a:latin typeface="Arial" pitchFamily="34" charset="0"/>
                <a:cs typeface="Arial" pitchFamily="34" charset="0"/>
              </a:rPr>
              <a:t> </a:t>
            </a:r>
          </a:p>
          <a:p>
            <a:pPr marL="596646" indent="-514350" algn="just"/>
            <a:r>
              <a:rPr lang="en-GB" sz="2400" b="1" i="1" dirty="0" smtClean="0">
                <a:solidFill>
                  <a:schemeClr val="bg1"/>
                </a:solidFill>
                <a:latin typeface="Arial" pitchFamily="34" charset="0"/>
                <a:cs typeface="Arial" pitchFamily="34" charset="0"/>
              </a:rPr>
              <a:t>Top down Vs Bottom Up  against algal bloom</a:t>
            </a:r>
          </a:p>
          <a:p>
            <a:pPr marL="596646" indent="-514350">
              <a:buNone/>
            </a:pPr>
            <a:endParaRPr lang="en-GB" sz="2400" dirty="0">
              <a:solidFill>
                <a:schemeClr val="bg1"/>
              </a:solidFill>
              <a:latin typeface="Arial" pitchFamily="34" charset="0"/>
              <a:cs typeface="Arial" pitchFamily="34" charset="0"/>
            </a:endParaRPr>
          </a:p>
        </p:txBody>
      </p:sp>
      <p:sp>
        <p:nvSpPr>
          <p:cNvPr id="5" name="Title 1"/>
          <p:cNvSpPr>
            <a:spLocks noGrp="1"/>
          </p:cNvSpPr>
          <p:nvPr>
            <p:ph type="title"/>
          </p:nvPr>
        </p:nvSpPr>
        <p:spPr>
          <a:xfrm>
            <a:off x="533400" y="228600"/>
            <a:ext cx="7498080" cy="1143000"/>
          </a:xfrm>
        </p:spPr>
        <p:txBody>
          <a:bodyPr>
            <a:noAutofit/>
          </a:bodyPr>
          <a:lstStyle/>
          <a:p>
            <a:r>
              <a:rPr lang="en-GB" sz="2400" b="1" dirty="0" smtClean="0">
                <a:solidFill>
                  <a:schemeClr val="bg1"/>
                </a:solidFill>
                <a:latin typeface="Arial" pitchFamily="34" charset="0"/>
                <a:cs typeface="Arial" pitchFamily="34" charset="0"/>
              </a:rPr>
              <a:t>Some conservation and management systems for aquatic resources</a:t>
            </a:r>
            <a:r>
              <a:rPr lang="en-GB" sz="2400" dirty="0" smtClean="0">
                <a:solidFill>
                  <a:schemeClr val="bg1"/>
                </a:solidFill>
                <a:latin typeface="Arial" pitchFamily="34" charset="0"/>
                <a:cs typeface="Arial" pitchFamily="34" charset="0"/>
              </a:rPr>
              <a:t/>
            </a:r>
            <a:br>
              <a:rPr lang="en-GB" sz="2400" dirty="0" smtClean="0">
                <a:solidFill>
                  <a:schemeClr val="bg1"/>
                </a:solidFill>
                <a:latin typeface="Arial" pitchFamily="34" charset="0"/>
                <a:cs typeface="Arial" pitchFamily="34" charset="0"/>
              </a:rPr>
            </a:br>
            <a:endParaRPr lang="en-GB" sz="2400" dirty="0">
              <a:solidFill>
                <a:schemeClr val="bg1"/>
              </a:solidFill>
              <a:latin typeface="Arial" pitchFamily="34" charset="0"/>
              <a:cs typeface="Arial" pitchFamily="34" charset="0"/>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990600"/>
            <a:ext cx="8229600" cy="5334000"/>
          </a:xfrm>
        </p:spPr>
        <p:txBody>
          <a:bodyPr>
            <a:normAutofit/>
          </a:bodyPr>
          <a:lstStyle/>
          <a:p>
            <a:pPr algn="just"/>
            <a:r>
              <a:rPr lang="en-GB" sz="2400" dirty="0" smtClean="0">
                <a:solidFill>
                  <a:schemeClr val="bg1"/>
                </a:solidFill>
                <a:latin typeface="Arial" pitchFamily="34" charset="0"/>
                <a:cs typeface="Arial" pitchFamily="34" charset="0"/>
              </a:rPr>
              <a:t>Protected areas – defined as ‘</a:t>
            </a:r>
            <a:r>
              <a:rPr lang="en-GB" sz="2400" b="1" i="1" dirty="0" smtClean="0">
                <a:solidFill>
                  <a:schemeClr val="bg1"/>
                </a:solidFill>
                <a:latin typeface="Arial" pitchFamily="34" charset="0"/>
                <a:cs typeface="Arial" pitchFamily="34" charset="0"/>
              </a:rPr>
              <a:t>areas of land and/or sea especially dedicated to the protection and maintenance of biological diversity</a:t>
            </a:r>
            <a:r>
              <a:rPr lang="en-GB" sz="2400" i="1" dirty="0" smtClean="0">
                <a:solidFill>
                  <a:schemeClr val="bg1"/>
                </a:solidFill>
                <a:latin typeface="Arial" pitchFamily="34" charset="0"/>
                <a:cs typeface="Arial" pitchFamily="34" charset="0"/>
              </a:rPr>
              <a:t>, and of natural and associated cultural resources, and managed through </a:t>
            </a:r>
            <a:r>
              <a:rPr lang="en-GB" sz="2400" b="1" i="1" dirty="0" smtClean="0">
                <a:solidFill>
                  <a:schemeClr val="bg1"/>
                </a:solidFill>
                <a:latin typeface="Arial" pitchFamily="34" charset="0"/>
                <a:cs typeface="Arial" pitchFamily="34" charset="0"/>
              </a:rPr>
              <a:t>legal or other effective means</a:t>
            </a:r>
            <a:r>
              <a:rPr lang="en-GB" sz="2400" dirty="0" smtClean="0">
                <a:solidFill>
                  <a:schemeClr val="bg1"/>
                </a:solidFill>
                <a:latin typeface="Arial" pitchFamily="34" charset="0"/>
                <a:cs typeface="Arial" pitchFamily="34" charset="0"/>
              </a:rPr>
              <a:t>’ </a:t>
            </a:r>
          </a:p>
          <a:p>
            <a:pPr algn="just"/>
            <a:r>
              <a:rPr lang="en-GB" sz="800" dirty="0" smtClean="0">
                <a:solidFill>
                  <a:schemeClr val="bg1"/>
                </a:solidFill>
                <a:latin typeface="Arial" pitchFamily="34" charset="0"/>
                <a:cs typeface="Arial" pitchFamily="34" charset="0"/>
                <a:hlinkClick r:id="" action="ppaction://noaction"/>
              </a:rPr>
              <a:t>protected area</a:t>
            </a:r>
            <a:endParaRPr lang="en-GB" sz="800" dirty="0" smtClean="0">
              <a:solidFill>
                <a:schemeClr val="bg1"/>
              </a:solidFill>
              <a:latin typeface="Arial" pitchFamily="34" charset="0"/>
              <a:cs typeface="Arial" pitchFamily="34" charset="0"/>
            </a:endParaRPr>
          </a:p>
          <a:p>
            <a:pPr algn="just"/>
            <a:r>
              <a:rPr lang="en-GB" sz="2400" dirty="0" smtClean="0">
                <a:solidFill>
                  <a:schemeClr val="bg1"/>
                </a:solidFill>
                <a:latin typeface="Arial" pitchFamily="34" charset="0"/>
                <a:cs typeface="Arial" pitchFamily="34" charset="0"/>
              </a:rPr>
              <a:t>3. </a:t>
            </a:r>
            <a:r>
              <a:rPr lang="en-GB" sz="2400" b="1" dirty="0" smtClean="0">
                <a:solidFill>
                  <a:schemeClr val="bg1"/>
                </a:solidFill>
                <a:latin typeface="Arial" pitchFamily="34" charset="0"/>
                <a:cs typeface="Arial" pitchFamily="34" charset="0"/>
              </a:rPr>
              <a:t>Prevention Pollution</a:t>
            </a:r>
            <a:endParaRPr lang="en-GB" sz="2400" dirty="0" smtClean="0">
              <a:solidFill>
                <a:schemeClr val="bg1"/>
              </a:solidFill>
              <a:latin typeface="Arial" pitchFamily="34" charset="0"/>
              <a:cs typeface="Arial" pitchFamily="34" charset="0"/>
            </a:endParaRPr>
          </a:p>
          <a:p>
            <a:pPr algn="just"/>
            <a:r>
              <a:rPr lang="en-GB" sz="2400" dirty="0" smtClean="0">
                <a:solidFill>
                  <a:schemeClr val="bg1"/>
                </a:solidFill>
                <a:latin typeface="Arial" pitchFamily="34" charset="0"/>
                <a:cs typeface="Arial" pitchFamily="34" charset="0"/>
              </a:rPr>
              <a:t>The first component of the pollution prevention concept is to eliminate the initial production of pollutants at the source, which is termed </a:t>
            </a:r>
            <a:r>
              <a:rPr lang="en-GB" sz="2400" b="1" dirty="0" smtClean="0">
                <a:solidFill>
                  <a:schemeClr val="bg1"/>
                </a:solidFill>
                <a:latin typeface="Arial" pitchFamily="34" charset="0"/>
                <a:cs typeface="Arial" pitchFamily="34" charset="0"/>
              </a:rPr>
              <a:t>source reduction</a:t>
            </a:r>
          </a:p>
          <a:p>
            <a:pPr algn="just"/>
            <a:r>
              <a:rPr lang="en-GB" sz="2400" dirty="0" smtClean="0">
                <a:solidFill>
                  <a:schemeClr val="bg1"/>
                </a:solidFill>
                <a:latin typeface="Arial" pitchFamily="34" charset="0"/>
                <a:cs typeface="Arial" pitchFamily="34" charset="0"/>
              </a:rPr>
              <a:t>if wastes and pollutants are generated, the second component is to </a:t>
            </a:r>
            <a:r>
              <a:rPr lang="en-GB" sz="2400" b="1" dirty="0" smtClean="0">
                <a:solidFill>
                  <a:schemeClr val="bg1"/>
                </a:solidFill>
                <a:latin typeface="Arial" pitchFamily="34" charset="0"/>
                <a:cs typeface="Arial" pitchFamily="34" charset="0"/>
              </a:rPr>
              <a:t>treat </a:t>
            </a:r>
            <a:r>
              <a:rPr lang="en-GB" sz="2400" dirty="0" smtClean="0">
                <a:solidFill>
                  <a:schemeClr val="bg1"/>
                </a:solidFill>
                <a:latin typeface="Arial" pitchFamily="34" charset="0"/>
                <a:cs typeface="Arial" pitchFamily="34" charset="0"/>
              </a:rPr>
              <a:t>wastes and pollutants in an environmentally sound manner</a:t>
            </a:r>
            <a:endParaRPr lang="en-GB" sz="2400" b="1" dirty="0" smtClean="0">
              <a:solidFill>
                <a:schemeClr val="bg1"/>
              </a:solidFill>
              <a:latin typeface="Arial" pitchFamily="34" charset="0"/>
              <a:cs typeface="Arial" pitchFamily="34" charset="0"/>
            </a:endParaRPr>
          </a:p>
          <a:p>
            <a:pPr algn="just"/>
            <a:endParaRPr lang="en-GB" sz="2400" dirty="0">
              <a:solidFill>
                <a:schemeClr val="bg1"/>
              </a:solidFill>
              <a:latin typeface="Arial" pitchFamily="34" charset="0"/>
              <a:cs typeface="Arial" pitchFamily="34" charset="0"/>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0" y="0"/>
            <a:ext cx="4229100" cy="4229100"/>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a:srcRect/>
          <a:stretch>
            <a:fillRect/>
          </a:stretch>
        </p:blipFill>
        <p:spPr bwMode="auto">
          <a:xfrm>
            <a:off x="4198937" y="0"/>
            <a:ext cx="4945063" cy="4229100"/>
          </a:xfrm>
          <a:prstGeom prst="rect">
            <a:avLst/>
          </a:prstGeom>
          <a:noFill/>
          <a:ln w="9525">
            <a:noFill/>
            <a:miter lim="800000"/>
            <a:headEnd/>
            <a:tailEnd/>
          </a:ln>
          <a:effectLst/>
        </p:spPr>
      </p:pic>
      <p:pic>
        <p:nvPicPr>
          <p:cNvPr id="16388" name="Picture 4"/>
          <p:cNvPicPr>
            <a:picLocks noChangeAspect="1" noChangeArrowheads="1"/>
          </p:cNvPicPr>
          <p:nvPr/>
        </p:nvPicPr>
        <p:blipFill>
          <a:blip r:embed="rId4"/>
          <a:srcRect/>
          <a:stretch>
            <a:fillRect/>
          </a:stretch>
        </p:blipFill>
        <p:spPr bwMode="auto">
          <a:xfrm>
            <a:off x="0" y="3627438"/>
            <a:ext cx="9144000" cy="3230562"/>
          </a:xfrm>
          <a:prstGeom prst="rect">
            <a:avLst/>
          </a:prstGeom>
          <a:noFill/>
          <a:ln w="9525">
            <a:noFill/>
            <a:miter lim="800000"/>
            <a:headEnd/>
            <a:tailEnd/>
          </a:ln>
          <a:effectLst/>
        </p:spPr>
      </p:pic>
      <p:sp>
        <p:nvSpPr>
          <p:cNvPr id="8" name="TextBox 7"/>
          <p:cNvSpPr txBox="1"/>
          <p:nvPr/>
        </p:nvSpPr>
        <p:spPr>
          <a:xfrm>
            <a:off x="3071802" y="0"/>
            <a:ext cx="2571768" cy="523220"/>
          </a:xfrm>
          <a:prstGeom prst="rect">
            <a:avLst/>
          </a:prstGeom>
          <a:noFill/>
        </p:spPr>
        <p:txBody>
          <a:bodyPr wrap="square" rtlCol="0">
            <a:spAutoFit/>
          </a:bodyPr>
          <a:lstStyle/>
          <a:p>
            <a:r>
              <a:rPr lang="en-GB" sz="2800" dirty="0" smtClean="0">
                <a:solidFill>
                  <a:schemeClr val="bg1"/>
                </a:solidFill>
              </a:rPr>
              <a:t>Lake </a:t>
            </a:r>
            <a:r>
              <a:rPr lang="en-GB" sz="2800" dirty="0" err="1" smtClean="0">
                <a:solidFill>
                  <a:schemeClr val="bg1"/>
                </a:solidFill>
              </a:rPr>
              <a:t>Taihu</a:t>
            </a:r>
            <a:endParaRPr lang="en-GB" sz="2800" dirty="0">
              <a:solidFill>
                <a:schemeClr val="bg1"/>
              </a:solidFill>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81000" y="1295400"/>
            <a:ext cx="8229600" cy="5562600"/>
          </a:xfrm>
        </p:spPr>
        <p:txBody>
          <a:bodyPr/>
          <a:lstStyle/>
          <a:p>
            <a:r>
              <a:rPr lang="en-GB" sz="2400" dirty="0" smtClean="0">
                <a:solidFill>
                  <a:schemeClr val="bg1"/>
                </a:solidFill>
                <a:latin typeface="Arial" pitchFamily="34" charset="0"/>
                <a:cs typeface="Arial" pitchFamily="34" charset="0"/>
              </a:rPr>
              <a:t>Making people </a:t>
            </a:r>
            <a:r>
              <a:rPr lang="en-GB" sz="2400" b="1" dirty="0" smtClean="0">
                <a:solidFill>
                  <a:schemeClr val="bg1"/>
                </a:solidFill>
                <a:latin typeface="Arial" pitchFamily="34" charset="0"/>
                <a:cs typeface="Arial" pitchFamily="34" charset="0"/>
              </a:rPr>
              <a:t>aware</a:t>
            </a:r>
            <a:r>
              <a:rPr lang="en-GB" sz="2400" dirty="0" smtClean="0">
                <a:solidFill>
                  <a:schemeClr val="bg1"/>
                </a:solidFill>
                <a:latin typeface="Arial" pitchFamily="34" charset="0"/>
                <a:cs typeface="Arial" pitchFamily="34" charset="0"/>
              </a:rPr>
              <a:t> of the problem is the first task to solve the problem. </a:t>
            </a:r>
          </a:p>
          <a:p>
            <a:r>
              <a:rPr lang="en-GB" sz="2400" dirty="0" smtClean="0">
                <a:solidFill>
                  <a:schemeClr val="bg1"/>
                </a:solidFill>
                <a:latin typeface="Arial" pitchFamily="34" charset="0"/>
                <a:cs typeface="Arial" pitchFamily="34" charset="0"/>
              </a:rPr>
              <a:t>One of the biggest problems with water pollution is its trans-boundary nature. </a:t>
            </a:r>
          </a:p>
          <a:p>
            <a:r>
              <a:rPr lang="en-GB" sz="2400" dirty="0" smtClean="0">
                <a:solidFill>
                  <a:schemeClr val="bg1"/>
                </a:solidFill>
                <a:latin typeface="Arial" pitchFamily="34" charset="0"/>
                <a:cs typeface="Arial" pitchFamily="34" charset="0"/>
              </a:rPr>
              <a:t>Pollution discharged by factories in one country can cause problems in neighbouring nations. </a:t>
            </a:r>
          </a:p>
          <a:p>
            <a:r>
              <a:rPr lang="en-GB" sz="2400" dirty="0" smtClean="0">
                <a:solidFill>
                  <a:schemeClr val="bg1"/>
                </a:solidFill>
                <a:latin typeface="Arial" pitchFamily="34" charset="0"/>
                <a:cs typeface="Arial" pitchFamily="34" charset="0"/>
              </a:rPr>
              <a:t>As a result, environmental </a:t>
            </a:r>
            <a:r>
              <a:rPr lang="en-GB" sz="2400" b="1" dirty="0" smtClean="0">
                <a:solidFill>
                  <a:schemeClr val="bg1"/>
                </a:solidFill>
                <a:latin typeface="Arial" pitchFamily="34" charset="0"/>
                <a:cs typeface="Arial" pitchFamily="34" charset="0"/>
              </a:rPr>
              <a:t>laws</a:t>
            </a:r>
            <a:r>
              <a:rPr lang="en-GB" sz="2400" dirty="0" smtClean="0">
                <a:solidFill>
                  <a:schemeClr val="bg1"/>
                </a:solidFill>
                <a:latin typeface="Arial" pitchFamily="34" charset="0"/>
                <a:cs typeface="Arial" pitchFamily="34" charset="0"/>
              </a:rPr>
              <a:t> can make it effective to operate cross-national and international borders.</a:t>
            </a:r>
          </a:p>
          <a:p>
            <a:r>
              <a:rPr lang="en-GB" sz="2400" dirty="0" smtClean="0">
                <a:solidFill>
                  <a:schemeClr val="bg1"/>
                </a:solidFill>
                <a:latin typeface="Arial" pitchFamily="34" charset="0"/>
                <a:cs typeface="Arial" pitchFamily="34" charset="0"/>
              </a:rPr>
              <a:t>Most environmental experts agree that « </a:t>
            </a:r>
            <a:r>
              <a:rPr lang="en-GB" sz="2400" b="1" dirty="0" smtClean="0">
                <a:solidFill>
                  <a:schemeClr val="bg1"/>
                </a:solidFill>
                <a:latin typeface="Arial" pitchFamily="34" charset="0"/>
                <a:cs typeface="Arial" pitchFamily="34" charset="0"/>
              </a:rPr>
              <a:t>the polluter pay </a:t>
            </a:r>
            <a:r>
              <a:rPr lang="en-GB" sz="2400" dirty="0" smtClean="0">
                <a:solidFill>
                  <a:schemeClr val="bg1"/>
                </a:solidFill>
                <a:latin typeface="Arial" pitchFamily="34" charset="0"/>
                <a:cs typeface="Arial" pitchFamily="34" charset="0"/>
              </a:rPr>
              <a:t>» principle could be the best way to tackle water pollution. </a:t>
            </a:r>
          </a:p>
          <a:p>
            <a:r>
              <a:rPr lang="en-GB" sz="2400" dirty="0" smtClean="0">
                <a:solidFill>
                  <a:schemeClr val="bg1"/>
                </a:solidFill>
                <a:latin typeface="Arial" pitchFamily="34" charset="0"/>
                <a:cs typeface="Arial" pitchFamily="34" charset="0"/>
              </a:rPr>
              <a:t> e.g. BP in gulf of </a:t>
            </a:r>
            <a:r>
              <a:rPr lang="en-GB" sz="2400" dirty="0" err="1" smtClean="0">
                <a:solidFill>
                  <a:schemeClr val="bg1"/>
                </a:solidFill>
                <a:latin typeface="Arial" pitchFamily="34" charset="0"/>
                <a:cs typeface="Arial" pitchFamily="34" charset="0"/>
              </a:rPr>
              <a:t>mexico</a:t>
            </a:r>
            <a:endParaRPr lang="en-GB" sz="2400" dirty="0" smtClean="0">
              <a:solidFill>
                <a:schemeClr val="bg1"/>
              </a:solidFill>
              <a:latin typeface="Arial" pitchFamily="34" charset="0"/>
              <a:cs typeface="Arial" pitchFamily="34" charset="0"/>
            </a:endParaRPr>
          </a:p>
          <a:p>
            <a:endParaRPr lang="en-GB" dirty="0">
              <a:solidFill>
                <a:schemeClr val="bg1"/>
              </a:solidFill>
              <a:latin typeface="Arial" pitchFamily="34" charset="0"/>
              <a:cs typeface="Arial" pitchFamily="34" charset="0"/>
            </a:endParaRPr>
          </a:p>
        </p:txBody>
      </p:sp>
      <p:sp>
        <p:nvSpPr>
          <p:cNvPr id="5" name="Title 1"/>
          <p:cNvSpPr>
            <a:spLocks noGrp="1"/>
          </p:cNvSpPr>
          <p:nvPr>
            <p:ph type="title"/>
          </p:nvPr>
        </p:nvSpPr>
        <p:spPr>
          <a:xfrm>
            <a:off x="838200" y="228600"/>
            <a:ext cx="7498080" cy="725470"/>
          </a:xfrm>
        </p:spPr>
        <p:txBody>
          <a:bodyPr>
            <a:normAutofit/>
          </a:bodyPr>
          <a:lstStyle/>
          <a:p>
            <a:pPr lvl="0"/>
            <a:r>
              <a:rPr lang="en-GB" sz="2400" b="1" dirty="0" smtClean="0">
                <a:solidFill>
                  <a:schemeClr val="bg1"/>
                </a:solidFill>
                <a:latin typeface="Arial" pitchFamily="34" charset="0"/>
                <a:cs typeface="Arial" pitchFamily="34" charset="0"/>
              </a:rPr>
              <a:t>4. Education, Laws and Economics</a:t>
            </a:r>
            <a:endParaRPr lang="en-GB" sz="2400" dirty="0">
              <a:solidFill>
                <a:schemeClr val="bg1"/>
              </a:solidFill>
              <a:latin typeface="Arial" pitchFamily="34" charset="0"/>
              <a:cs typeface="Arial" pitchFamily="34" charset="0"/>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7938" y="-3175"/>
            <a:ext cx="9159876" cy="6873875"/>
          </a:xfrm>
          <a:prstGeom prst="rect">
            <a:avLst/>
          </a:prstGeom>
          <a:noFill/>
          <a:ln w="9525">
            <a:noFill/>
            <a:miter lim="800000"/>
            <a:headEnd/>
            <a:tailEnd/>
          </a:ln>
          <a:effectLst/>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242822" y="228600"/>
            <a:ext cx="3795778" cy="3573462"/>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srcRect/>
          <a:stretch>
            <a:fillRect/>
          </a:stretch>
        </p:blipFill>
        <p:spPr bwMode="auto">
          <a:xfrm>
            <a:off x="304800" y="3502741"/>
            <a:ext cx="3817937" cy="3355259"/>
          </a:xfrm>
          <a:prstGeom prst="rect">
            <a:avLst/>
          </a:prstGeom>
          <a:noFill/>
          <a:ln w="9525">
            <a:noFill/>
            <a:miter lim="800000"/>
            <a:headEnd/>
            <a:tailEnd/>
          </a:ln>
          <a:effectLst/>
        </p:spPr>
      </p:pic>
      <p:pic>
        <p:nvPicPr>
          <p:cNvPr id="18436" name="Picture 4"/>
          <p:cNvPicPr>
            <a:picLocks noChangeAspect="1" noChangeArrowheads="1"/>
          </p:cNvPicPr>
          <p:nvPr/>
        </p:nvPicPr>
        <p:blipFill>
          <a:blip r:embed="rId4"/>
          <a:srcRect/>
          <a:stretch>
            <a:fillRect/>
          </a:stretch>
        </p:blipFill>
        <p:spPr bwMode="auto">
          <a:xfrm>
            <a:off x="4114800" y="3695700"/>
            <a:ext cx="3429000" cy="3162300"/>
          </a:xfrm>
          <a:prstGeom prst="rect">
            <a:avLst/>
          </a:prstGeom>
          <a:noFill/>
          <a:ln w="9525">
            <a:noFill/>
            <a:miter lim="800000"/>
            <a:headEnd/>
            <a:tailEnd/>
          </a:ln>
          <a:effectLst/>
        </p:spPr>
      </p:pic>
      <p:pic>
        <p:nvPicPr>
          <p:cNvPr id="18437" name="Picture 5"/>
          <p:cNvPicPr>
            <a:picLocks noChangeAspect="1" noChangeArrowheads="1"/>
          </p:cNvPicPr>
          <p:nvPr/>
        </p:nvPicPr>
        <p:blipFill>
          <a:blip r:embed="rId5"/>
          <a:srcRect/>
          <a:stretch>
            <a:fillRect/>
          </a:stretch>
        </p:blipFill>
        <p:spPr bwMode="auto">
          <a:xfrm>
            <a:off x="4038601" y="228601"/>
            <a:ext cx="3532642" cy="3717924"/>
          </a:xfrm>
          <a:prstGeom prst="rect">
            <a:avLst/>
          </a:prstGeom>
          <a:noFill/>
          <a:ln w="9525">
            <a:noFill/>
            <a:miter lim="800000"/>
            <a:headEnd/>
            <a:tailEnd/>
          </a:ln>
          <a:effectLst/>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136834" y="3657600"/>
            <a:ext cx="8680892" cy="2667000"/>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a:stretch>
            <a:fillRect/>
          </a:stretch>
        </p:blipFill>
        <p:spPr bwMode="auto">
          <a:xfrm>
            <a:off x="0" y="0"/>
            <a:ext cx="4038600" cy="3565525"/>
          </a:xfrm>
          <a:prstGeom prst="rect">
            <a:avLst/>
          </a:prstGeom>
          <a:noFill/>
          <a:ln w="9525">
            <a:noFill/>
            <a:miter lim="800000"/>
            <a:headEnd/>
            <a:tailEnd/>
          </a:ln>
          <a:effectLst/>
        </p:spPr>
      </p:pic>
      <p:pic>
        <p:nvPicPr>
          <p:cNvPr id="19460" name="Picture 4"/>
          <p:cNvPicPr>
            <a:picLocks noChangeAspect="1" noChangeArrowheads="1"/>
          </p:cNvPicPr>
          <p:nvPr/>
        </p:nvPicPr>
        <p:blipFill>
          <a:blip r:embed="rId4"/>
          <a:srcRect/>
          <a:stretch>
            <a:fillRect/>
          </a:stretch>
        </p:blipFill>
        <p:spPr bwMode="auto">
          <a:xfrm>
            <a:off x="4038600" y="1"/>
            <a:ext cx="4800600" cy="3581400"/>
          </a:xfrm>
          <a:prstGeom prst="rect">
            <a:avLst/>
          </a:prstGeom>
          <a:noFill/>
          <a:ln w="9525">
            <a:noFill/>
            <a:miter lim="800000"/>
            <a:headEnd/>
            <a:tailEnd/>
          </a:ln>
          <a:effectLst/>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smtClean="0">
                <a:ln>
                  <a:noFill/>
                </a:ln>
                <a:solidFill>
                  <a:srgbClr val="FF0000"/>
                </a:solidFill>
                <a:effectLst/>
                <a:uLnTx/>
                <a:uFillTx/>
                <a:latin typeface="Arial" pitchFamily="34" charset="0"/>
                <a:ea typeface="+mj-ea"/>
                <a:cs typeface="Arial" pitchFamily="34" charset="0"/>
              </a:rPr>
              <a:t>THANK YOU!</a:t>
            </a:r>
            <a:endParaRPr kumimoji="0" lang="en-US" sz="5000" b="1"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http://www.waterontheweb.org/under/lakeecology/art/lakezones.gif"/>
          <p:cNvPicPr>
            <a:picLocks noGrp="1"/>
          </p:cNvPicPr>
          <p:nvPr>
            <p:ph idx="1"/>
          </p:nvPr>
        </p:nvPicPr>
        <p:blipFill>
          <a:blip r:embed="rId2" cstate="print">
            <a:grayscl/>
          </a:blip>
          <a:srcRect t="16667"/>
          <a:stretch>
            <a:fillRect/>
          </a:stretch>
        </p:blipFill>
        <p:spPr bwMode="auto">
          <a:xfrm>
            <a:off x="304800" y="228600"/>
            <a:ext cx="8153399" cy="6324600"/>
          </a:xfrm>
          <a:prstGeom prst="rect">
            <a:avLst/>
          </a:prstGeom>
          <a:noFill/>
          <a:ln w="9525">
            <a:noFill/>
            <a:miter lim="800000"/>
            <a:headEnd/>
            <a:tailEnd/>
          </a:ln>
        </p:spPr>
      </p:pic>
      <p:sp>
        <p:nvSpPr>
          <p:cNvPr id="7169" name="Text Box 1"/>
          <p:cNvSpPr txBox="1">
            <a:spLocks noChangeArrowheads="1"/>
          </p:cNvSpPr>
          <p:nvPr/>
        </p:nvSpPr>
        <p:spPr bwMode="auto">
          <a:xfrm>
            <a:off x="7162800" y="5105400"/>
            <a:ext cx="1200150" cy="4191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0" i="0" u="none" strike="noStrike" cap="none" normalizeH="0" baseline="0" dirty="0" err="1" smtClean="0">
                <a:ln>
                  <a:noFill/>
                </a:ln>
                <a:solidFill>
                  <a:schemeClr val="bg1"/>
                </a:solidFill>
                <a:effectLst/>
                <a:latin typeface="Calibri" pitchFamily="34" charset="0"/>
                <a:cs typeface="Arial" pitchFamily="34" charset="0"/>
              </a:rPr>
              <a:t>profundal</a:t>
            </a: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85800"/>
          </a:xfrm>
        </p:spPr>
        <p:txBody>
          <a:bodyPr>
            <a:normAutofit fontScale="90000"/>
          </a:bodyPr>
          <a:lstStyle/>
          <a:p>
            <a:pPr lvl="0"/>
            <a:r>
              <a:rPr lang="en-US" sz="2700" b="1" dirty="0" smtClean="0">
                <a:solidFill>
                  <a:schemeClr val="bg1"/>
                </a:solidFill>
              </a:rPr>
              <a:t>Rivers and streams</a:t>
            </a:r>
            <a:r>
              <a:rPr lang="en-GB" sz="2400" b="1" dirty="0" smtClean="0">
                <a:solidFill>
                  <a:schemeClr val="bg1"/>
                </a:solidFill>
              </a:rPr>
              <a:t/>
            </a:r>
            <a:br>
              <a:rPr lang="en-GB" sz="2400" b="1" dirty="0" smtClean="0">
                <a:solidFill>
                  <a:schemeClr val="bg1"/>
                </a:solidFill>
              </a:rPr>
            </a:br>
            <a:endParaRPr lang="en-GB" sz="2400" b="1" dirty="0">
              <a:solidFill>
                <a:schemeClr val="bg1"/>
              </a:solidFill>
            </a:endParaRPr>
          </a:p>
        </p:txBody>
      </p:sp>
      <p:sp>
        <p:nvSpPr>
          <p:cNvPr id="3" name="Content Placeholder 2"/>
          <p:cNvSpPr>
            <a:spLocks noGrp="1"/>
          </p:cNvSpPr>
          <p:nvPr>
            <p:ph idx="1"/>
          </p:nvPr>
        </p:nvSpPr>
        <p:spPr>
          <a:xfrm>
            <a:off x="457200" y="762000"/>
            <a:ext cx="8229600" cy="5562600"/>
          </a:xfrm>
        </p:spPr>
        <p:txBody>
          <a:bodyPr>
            <a:normAutofit/>
          </a:bodyPr>
          <a:lstStyle/>
          <a:p>
            <a:r>
              <a:rPr lang="en-US" sz="2200" dirty="0" smtClean="0">
                <a:solidFill>
                  <a:schemeClr val="bg1"/>
                </a:solidFill>
              </a:rPr>
              <a:t>These are bodies of water moving continuously in one direction (have current). </a:t>
            </a:r>
          </a:p>
          <a:p>
            <a:r>
              <a:rPr lang="en-US" sz="2200" dirty="0" smtClean="0">
                <a:solidFill>
                  <a:schemeClr val="bg1"/>
                </a:solidFill>
              </a:rPr>
              <a:t>The flow can </a:t>
            </a:r>
            <a:r>
              <a:rPr lang="en-US" sz="2200" b="1" dirty="0" smtClean="0">
                <a:solidFill>
                  <a:schemeClr val="bg1"/>
                </a:solidFill>
              </a:rPr>
              <a:t>originate</a:t>
            </a:r>
            <a:r>
              <a:rPr lang="en-US" sz="2200" dirty="0" smtClean="0">
                <a:solidFill>
                  <a:schemeClr val="bg1"/>
                </a:solidFill>
              </a:rPr>
              <a:t> from </a:t>
            </a:r>
            <a:r>
              <a:rPr lang="en-US" sz="2200" b="1" dirty="0" smtClean="0">
                <a:solidFill>
                  <a:schemeClr val="bg1"/>
                </a:solidFill>
              </a:rPr>
              <a:t>two</a:t>
            </a:r>
            <a:r>
              <a:rPr lang="en-US" sz="2200" dirty="0" smtClean="0">
                <a:solidFill>
                  <a:schemeClr val="bg1"/>
                </a:solidFill>
              </a:rPr>
              <a:t> sources:  </a:t>
            </a:r>
            <a:r>
              <a:rPr lang="en-US" sz="2200" b="1" dirty="0" smtClean="0">
                <a:solidFill>
                  <a:schemeClr val="bg1"/>
                </a:solidFill>
              </a:rPr>
              <a:t>downward flow of surface water</a:t>
            </a:r>
            <a:r>
              <a:rPr lang="en-US" sz="2200" dirty="0" smtClean="0">
                <a:solidFill>
                  <a:schemeClr val="bg1"/>
                </a:solidFill>
              </a:rPr>
              <a:t> and </a:t>
            </a:r>
            <a:r>
              <a:rPr lang="en-US" sz="2200" b="1" dirty="0" smtClean="0">
                <a:solidFill>
                  <a:schemeClr val="bg1"/>
                </a:solidFill>
              </a:rPr>
              <a:t>groundwater flow from mountain highland</a:t>
            </a:r>
            <a:r>
              <a:rPr lang="en-US" sz="2200" dirty="0" smtClean="0">
                <a:solidFill>
                  <a:schemeClr val="bg1"/>
                </a:solidFill>
              </a:rPr>
              <a:t> to lower elevations.</a:t>
            </a:r>
            <a:endParaRPr lang="en-GB" sz="2200" dirty="0">
              <a:solidFill>
                <a:schemeClr val="bg1"/>
              </a:solidFill>
            </a:endParaRPr>
          </a:p>
        </p:txBody>
      </p:sp>
      <p:cxnSp>
        <p:nvCxnSpPr>
          <p:cNvPr id="6" name="Straight Arrow Connector 5"/>
          <p:cNvCxnSpPr/>
          <p:nvPr/>
        </p:nvCxnSpPr>
        <p:spPr>
          <a:xfrm flipV="1">
            <a:off x="2895600" y="2819400"/>
            <a:ext cx="4572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29000" y="2590800"/>
            <a:ext cx="1676400" cy="369332"/>
          </a:xfrm>
          <a:prstGeom prst="rect">
            <a:avLst/>
          </a:prstGeom>
          <a:noFill/>
        </p:spPr>
        <p:txBody>
          <a:bodyPr wrap="square" rtlCol="0">
            <a:spAutoFit/>
          </a:bodyPr>
          <a:lstStyle/>
          <a:p>
            <a:r>
              <a:rPr lang="en-GB" dirty="0" smtClean="0"/>
              <a:t>Source zone</a:t>
            </a:r>
            <a:endParaRPr lang="en-GB" dirty="0"/>
          </a:p>
        </p:txBody>
      </p:sp>
      <p:cxnSp>
        <p:nvCxnSpPr>
          <p:cNvPr id="9" name="Straight Arrow Connector 8"/>
          <p:cNvCxnSpPr/>
          <p:nvPr/>
        </p:nvCxnSpPr>
        <p:spPr>
          <a:xfrm flipV="1">
            <a:off x="4724400" y="3276600"/>
            <a:ext cx="106680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43600" y="2819401"/>
            <a:ext cx="1219200" cy="646331"/>
          </a:xfrm>
          <a:prstGeom prst="rect">
            <a:avLst/>
          </a:prstGeom>
          <a:noFill/>
        </p:spPr>
        <p:txBody>
          <a:bodyPr wrap="square" rtlCol="0">
            <a:spAutoFit/>
          </a:bodyPr>
          <a:lstStyle/>
          <a:p>
            <a:r>
              <a:rPr lang="en-GB" dirty="0" smtClean="0"/>
              <a:t>Transition zone</a:t>
            </a:r>
            <a:endParaRPr lang="en-GB" dirty="0"/>
          </a:p>
        </p:txBody>
      </p:sp>
      <p:cxnSp>
        <p:nvCxnSpPr>
          <p:cNvPr id="12" name="Straight Arrow Connector 11"/>
          <p:cNvCxnSpPr/>
          <p:nvPr/>
        </p:nvCxnSpPr>
        <p:spPr>
          <a:xfrm rot="5400000" flipH="1" flipV="1">
            <a:off x="7239000" y="4267200"/>
            <a:ext cx="10668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15200" y="3352800"/>
            <a:ext cx="1524000" cy="646331"/>
          </a:xfrm>
          <a:prstGeom prst="rect">
            <a:avLst/>
          </a:prstGeom>
          <a:noFill/>
        </p:spPr>
        <p:txBody>
          <a:bodyPr wrap="square" rtlCol="0">
            <a:spAutoFit/>
          </a:bodyPr>
          <a:lstStyle/>
          <a:p>
            <a:r>
              <a:rPr lang="en-GB" dirty="0" smtClean="0"/>
              <a:t>Floodplain zone</a:t>
            </a:r>
            <a:endParaRPr lang="en-GB" dirty="0"/>
          </a:p>
        </p:txBody>
      </p:sp>
      <p:pic>
        <p:nvPicPr>
          <p:cNvPr id="1026" name="Picture 2" descr="C:\Users\rt\Desktop\A-schematic-diagram-of-a-river-corridor-showing-three-zones-and-their-upstream-downstream.png"/>
          <p:cNvPicPr>
            <a:picLocks noChangeAspect="1" noChangeArrowheads="1"/>
          </p:cNvPicPr>
          <p:nvPr/>
        </p:nvPicPr>
        <p:blipFill>
          <a:blip r:embed="rId2"/>
          <a:srcRect/>
          <a:stretch>
            <a:fillRect/>
          </a:stretch>
        </p:blipFill>
        <p:spPr bwMode="auto">
          <a:xfrm>
            <a:off x="381000" y="2895600"/>
            <a:ext cx="7200900" cy="3962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descr="C:\Users\rt\Desktop\a-An-idealised-step-pool-sequence-from-Knighton-1998-b-An-idealized-riffle-pool.png"/>
          <p:cNvPicPr>
            <a:picLocks noChangeAspect="1" noChangeArrowheads="1"/>
          </p:cNvPicPr>
          <p:nvPr/>
        </p:nvPicPr>
        <p:blipFill>
          <a:blip r:embed="rId2"/>
          <a:srcRect/>
          <a:stretch>
            <a:fillRect/>
          </a:stretch>
        </p:blipFill>
        <p:spPr bwMode="auto">
          <a:xfrm>
            <a:off x="609600" y="381000"/>
            <a:ext cx="7667625" cy="59055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91312"/>
          </a:xfrm>
        </p:spPr>
        <p:txBody>
          <a:bodyPr>
            <a:normAutofit/>
          </a:bodyPr>
          <a:lstStyle/>
          <a:p>
            <a:r>
              <a:rPr lang="en-US" sz="3200" dirty="0" smtClean="0">
                <a:solidFill>
                  <a:schemeClr val="bg1"/>
                </a:solidFill>
              </a:rPr>
              <a:t>Aquatic Science</a:t>
            </a:r>
            <a:endParaRPr lang="en-US" sz="3200" dirty="0">
              <a:solidFill>
                <a:schemeClr val="bg1"/>
              </a:solidFill>
            </a:endParaRPr>
          </a:p>
        </p:txBody>
      </p:sp>
      <p:sp>
        <p:nvSpPr>
          <p:cNvPr id="3" name="Content Placeholder 2"/>
          <p:cNvSpPr>
            <a:spLocks noGrp="1"/>
          </p:cNvSpPr>
          <p:nvPr>
            <p:ph idx="1"/>
          </p:nvPr>
        </p:nvSpPr>
        <p:spPr>
          <a:xfrm>
            <a:off x="457200" y="685800"/>
            <a:ext cx="8382000" cy="5943600"/>
          </a:xfrm>
        </p:spPr>
        <p:txBody>
          <a:bodyPr>
            <a:normAutofit fontScale="25000" lnSpcReduction="20000"/>
          </a:bodyPr>
          <a:lstStyle/>
          <a:p>
            <a:pPr algn="just"/>
            <a:r>
              <a:rPr lang="en-US" sz="9600" dirty="0" smtClean="0">
                <a:solidFill>
                  <a:schemeClr val="bg1"/>
                </a:solidFill>
                <a:latin typeface="+mj-lt"/>
              </a:rPr>
              <a:t>Aquatic science - studies about aquatic ecosystems</a:t>
            </a:r>
            <a:r>
              <a:rPr lang="en-US" sz="8000" dirty="0" smtClean="0">
                <a:solidFill>
                  <a:schemeClr val="bg1"/>
                </a:solidFill>
                <a:latin typeface="+mj-lt"/>
              </a:rPr>
              <a:t>. </a:t>
            </a:r>
          </a:p>
          <a:p>
            <a:pPr algn="just"/>
            <a:endParaRPr lang="en-US" sz="8000" dirty="0" smtClean="0">
              <a:solidFill>
                <a:schemeClr val="bg1"/>
              </a:solidFill>
              <a:latin typeface="+mj-lt"/>
            </a:endParaRPr>
          </a:p>
          <a:p>
            <a:pPr algn="just"/>
            <a:r>
              <a:rPr lang="en-US" sz="9600" dirty="0" smtClean="0">
                <a:solidFill>
                  <a:schemeClr val="bg1"/>
                </a:solidFill>
                <a:latin typeface="+mj-lt"/>
              </a:rPr>
              <a:t>Aquatic ecosystems are </a:t>
            </a:r>
            <a:r>
              <a:rPr lang="en-US" sz="9600" i="1" dirty="0" smtClean="0">
                <a:solidFill>
                  <a:schemeClr val="accent6">
                    <a:lumMod val="75000"/>
                  </a:schemeClr>
                </a:solidFill>
                <a:latin typeface="+mj-lt"/>
              </a:rPr>
              <a:t>ecological systems of the watery environment</a:t>
            </a:r>
            <a:r>
              <a:rPr lang="en-US" sz="9600" dirty="0" smtClean="0">
                <a:solidFill>
                  <a:schemeClr val="bg1"/>
                </a:solidFill>
                <a:latin typeface="+mj-lt"/>
              </a:rPr>
              <a:t>. </a:t>
            </a:r>
          </a:p>
          <a:p>
            <a:pPr algn="just">
              <a:buNone/>
            </a:pPr>
            <a:endParaRPr lang="en-US" sz="3200" dirty="0" smtClean="0">
              <a:solidFill>
                <a:schemeClr val="bg1"/>
              </a:solidFill>
              <a:latin typeface="+mj-lt"/>
            </a:endParaRPr>
          </a:p>
          <a:p>
            <a:pPr algn="just">
              <a:buNone/>
            </a:pPr>
            <a:endParaRPr lang="en-US" sz="3200" dirty="0" smtClean="0">
              <a:solidFill>
                <a:schemeClr val="bg1"/>
              </a:solidFill>
              <a:latin typeface="+mj-lt"/>
            </a:endParaRPr>
          </a:p>
          <a:p>
            <a:pPr>
              <a:buNone/>
            </a:pPr>
            <a:r>
              <a:rPr lang="en-US" sz="9600" i="1" dirty="0" smtClean="0">
                <a:solidFill>
                  <a:schemeClr val="bg1"/>
                </a:solidFill>
                <a:latin typeface="+mj-lt"/>
              </a:rPr>
              <a:t>Level of organization of organisms</a:t>
            </a:r>
          </a:p>
          <a:p>
            <a:pPr>
              <a:buNone/>
            </a:pPr>
            <a:endParaRPr lang="en-US" sz="5100" i="1" dirty="0" smtClean="0">
              <a:solidFill>
                <a:schemeClr val="bg1"/>
              </a:solidFill>
              <a:latin typeface="+mj-lt"/>
            </a:endParaRPr>
          </a:p>
          <a:p>
            <a:pPr>
              <a:buNone/>
            </a:pPr>
            <a:r>
              <a:rPr lang="en-US" sz="9600" dirty="0" err="1" smtClean="0">
                <a:solidFill>
                  <a:schemeClr val="bg1"/>
                </a:solidFill>
              </a:rPr>
              <a:t>Cell→tissue</a:t>
            </a:r>
            <a:r>
              <a:rPr lang="en-US" sz="9600" dirty="0" smtClean="0">
                <a:solidFill>
                  <a:schemeClr val="bg1"/>
                </a:solidFill>
              </a:rPr>
              <a:t> → </a:t>
            </a:r>
            <a:r>
              <a:rPr lang="en-US" sz="9600" dirty="0" err="1" smtClean="0">
                <a:solidFill>
                  <a:schemeClr val="bg1"/>
                </a:solidFill>
              </a:rPr>
              <a:t>organ→system→</a:t>
            </a:r>
            <a:r>
              <a:rPr lang="en-US" sz="9600" b="1" i="1" dirty="0" err="1" smtClean="0">
                <a:solidFill>
                  <a:schemeClr val="bg1"/>
                </a:solidFill>
              </a:rPr>
              <a:t>organism</a:t>
            </a:r>
            <a:r>
              <a:rPr lang="en-US" sz="9600" dirty="0" smtClean="0">
                <a:solidFill>
                  <a:schemeClr val="bg1"/>
                </a:solidFill>
              </a:rPr>
              <a:t> </a:t>
            </a:r>
            <a:r>
              <a:rPr lang="en-US" sz="9600" dirty="0" err="1" smtClean="0">
                <a:solidFill>
                  <a:schemeClr val="bg1"/>
                </a:solidFill>
              </a:rPr>
              <a:t>population→community→ecosystem</a:t>
            </a:r>
            <a:r>
              <a:rPr lang="en-US" sz="9600" dirty="0" smtClean="0">
                <a:solidFill>
                  <a:schemeClr val="bg1"/>
                </a:solidFill>
              </a:rPr>
              <a:t> and Biosphere </a:t>
            </a:r>
            <a:endParaRPr lang="en-US" sz="9600" i="1" dirty="0" smtClean="0">
              <a:solidFill>
                <a:schemeClr val="bg1"/>
              </a:solidFill>
              <a:latin typeface="+mj-lt"/>
            </a:endParaRPr>
          </a:p>
          <a:p>
            <a:pPr lvl="1">
              <a:buNone/>
            </a:pPr>
            <a:endParaRPr lang="en-US" sz="5100" dirty="0" smtClean="0">
              <a:solidFill>
                <a:schemeClr val="bg1"/>
              </a:solidFill>
              <a:latin typeface="+mj-lt"/>
              <a:cs typeface="Arial" charset="0"/>
            </a:endParaRPr>
          </a:p>
          <a:p>
            <a:pPr eaLnBrk="0" hangingPunct="0"/>
            <a:r>
              <a:rPr lang="en-US" sz="9600" dirty="0" smtClean="0">
                <a:solidFill>
                  <a:schemeClr val="bg1"/>
                </a:solidFill>
                <a:latin typeface="+mj-lt"/>
                <a:cs typeface="Arial" charset="0"/>
              </a:rPr>
              <a:t>An organism’s environment has both </a:t>
            </a:r>
            <a:r>
              <a:rPr lang="en-US" sz="9600" dirty="0" err="1" smtClean="0">
                <a:solidFill>
                  <a:schemeClr val="bg1"/>
                </a:solidFill>
                <a:latin typeface="+mj-lt"/>
                <a:cs typeface="Arial" charset="0"/>
              </a:rPr>
              <a:t>abiotic</a:t>
            </a:r>
            <a:r>
              <a:rPr lang="en-US" sz="9600" dirty="0" smtClean="0">
                <a:solidFill>
                  <a:schemeClr val="bg1"/>
                </a:solidFill>
                <a:latin typeface="+mj-lt"/>
                <a:cs typeface="Arial" charset="0"/>
              </a:rPr>
              <a:t> and biotic components.                 </a:t>
            </a:r>
          </a:p>
          <a:p>
            <a:pPr eaLnBrk="0" hangingPunct="0">
              <a:buNone/>
            </a:pPr>
            <a:r>
              <a:rPr lang="en-US" sz="5100" dirty="0" smtClean="0">
                <a:solidFill>
                  <a:schemeClr val="bg1"/>
                </a:solidFill>
                <a:latin typeface="+mj-lt"/>
                <a:cs typeface="Arial" charset="0"/>
              </a:rPr>
              <a:t> </a:t>
            </a:r>
            <a:r>
              <a:rPr lang="en-US" sz="8000" u="sng" dirty="0" err="1" smtClean="0">
                <a:solidFill>
                  <a:schemeClr val="bg1"/>
                </a:solidFill>
                <a:latin typeface="+mj-lt"/>
                <a:cs typeface="Arial" charset="0"/>
              </a:rPr>
              <a:t>Abiotic</a:t>
            </a:r>
            <a:r>
              <a:rPr lang="en-US" sz="8000" dirty="0" smtClean="0">
                <a:solidFill>
                  <a:schemeClr val="bg1"/>
                </a:solidFill>
                <a:latin typeface="+mj-lt"/>
                <a:cs typeface="Arial" charset="0"/>
              </a:rPr>
              <a:t> </a:t>
            </a:r>
            <a:r>
              <a:rPr lang="en-US" sz="8000" u="sng" dirty="0" smtClean="0">
                <a:solidFill>
                  <a:schemeClr val="bg1"/>
                </a:solidFill>
                <a:latin typeface="+mj-lt"/>
                <a:cs typeface="Arial" charset="0"/>
              </a:rPr>
              <a:t>components</a:t>
            </a:r>
            <a:r>
              <a:rPr lang="en-US" sz="8000" dirty="0" smtClean="0">
                <a:solidFill>
                  <a:schemeClr val="bg1"/>
                </a:solidFill>
                <a:latin typeface="+mj-lt"/>
                <a:cs typeface="Arial" charset="0"/>
              </a:rPr>
              <a:t> are nonliving chemical and physical factors such as temperature, light, water, and nutrients.</a:t>
            </a:r>
            <a:endParaRPr lang="en-US" sz="8000" dirty="0" smtClean="0">
              <a:solidFill>
                <a:schemeClr val="bg1"/>
              </a:solidFill>
              <a:latin typeface="+mj-lt"/>
              <a:cs typeface="Times New Roman" charset="0"/>
            </a:endParaRPr>
          </a:p>
          <a:p>
            <a:pPr eaLnBrk="0" hangingPunct="0">
              <a:buNone/>
            </a:pPr>
            <a:r>
              <a:rPr lang="en-US" sz="8000" dirty="0" smtClean="0">
                <a:solidFill>
                  <a:schemeClr val="bg1"/>
                </a:solidFill>
                <a:latin typeface="+mj-lt"/>
                <a:cs typeface="Arial" charset="0"/>
              </a:rPr>
              <a:t>                                                </a:t>
            </a:r>
          </a:p>
          <a:p>
            <a:pPr eaLnBrk="0" hangingPunct="0">
              <a:buNone/>
            </a:pPr>
            <a:r>
              <a:rPr lang="en-US" sz="8000" dirty="0" smtClean="0">
                <a:solidFill>
                  <a:schemeClr val="bg1"/>
                </a:solidFill>
                <a:latin typeface="+mj-lt"/>
                <a:cs typeface="Arial" charset="0"/>
              </a:rPr>
              <a:t> </a:t>
            </a:r>
            <a:r>
              <a:rPr lang="en-US" sz="8000" u="sng" dirty="0" smtClean="0">
                <a:solidFill>
                  <a:schemeClr val="bg1"/>
                </a:solidFill>
                <a:latin typeface="+mj-lt"/>
                <a:cs typeface="Arial" charset="0"/>
              </a:rPr>
              <a:t>Biotic</a:t>
            </a:r>
            <a:r>
              <a:rPr lang="en-US" sz="8000" dirty="0" smtClean="0">
                <a:solidFill>
                  <a:schemeClr val="bg1"/>
                </a:solidFill>
                <a:latin typeface="+mj-lt"/>
                <a:cs typeface="Arial" charset="0"/>
              </a:rPr>
              <a:t> </a:t>
            </a:r>
            <a:r>
              <a:rPr lang="en-US" sz="8000" u="sng" dirty="0" smtClean="0">
                <a:solidFill>
                  <a:schemeClr val="bg1"/>
                </a:solidFill>
                <a:latin typeface="+mj-lt"/>
                <a:cs typeface="Arial" charset="0"/>
              </a:rPr>
              <a:t>components</a:t>
            </a:r>
            <a:r>
              <a:rPr lang="en-US" sz="8000" dirty="0" smtClean="0">
                <a:solidFill>
                  <a:schemeClr val="bg1"/>
                </a:solidFill>
                <a:latin typeface="+mj-lt"/>
                <a:cs typeface="Arial" charset="0"/>
              </a:rPr>
              <a:t> are living factors such as other organisms</a:t>
            </a:r>
            <a:r>
              <a:rPr lang="en-US" sz="5100" dirty="0" smtClean="0">
                <a:solidFill>
                  <a:schemeClr val="bg1"/>
                </a:solidFill>
                <a:latin typeface="+mj-lt"/>
                <a:cs typeface="Arial" charset="0"/>
              </a:rPr>
              <a:t>.</a:t>
            </a:r>
            <a:endParaRPr lang="en-US" sz="5100" dirty="0" smtClean="0">
              <a:solidFill>
                <a:schemeClr val="bg1"/>
              </a:solidFill>
              <a:latin typeface="+mj-lt"/>
              <a:cs typeface="Times New Roman" charset="0"/>
            </a:endParaRPr>
          </a:p>
          <a:p>
            <a:pPr lvl="1"/>
            <a:endParaRPr lang="en-US" sz="3200" dirty="0" smtClean="0">
              <a:solidFill>
                <a:schemeClr val="bg1"/>
              </a:solidFill>
              <a:latin typeface="+mj-lt"/>
            </a:endParaRPr>
          </a:p>
          <a:p>
            <a:pPr>
              <a:buNone/>
            </a:pPr>
            <a:r>
              <a:rPr lang="en-US" sz="9600" b="1" dirty="0" smtClean="0">
                <a:solidFill>
                  <a:schemeClr val="bg1"/>
                </a:solidFill>
                <a:latin typeface="+mj-lt"/>
              </a:rPr>
              <a:t>Ecosystem</a:t>
            </a:r>
            <a:r>
              <a:rPr lang="en-US" sz="8000" dirty="0" smtClean="0">
                <a:solidFill>
                  <a:schemeClr val="bg1"/>
                </a:solidFill>
                <a:latin typeface="+mj-lt"/>
              </a:rPr>
              <a:t>: </a:t>
            </a:r>
            <a:r>
              <a:rPr lang="en-US" sz="9600" dirty="0" smtClean="0">
                <a:solidFill>
                  <a:schemeClr val="bg1"/>
                </a:solidFill>
                <a:latin typeface="+mj-lt"/>
              </a:rPr>
              <a:t>Includes interaction of all organisms living in an area, and the physical environment with which these organisms interact.</a:t>
            </a:r>
          </a:p>
          <a:p>
            <a:pPr>
              <a:buNone/>
            </a:pPr>
            <a:endParaRPr lang="en-US" sz="8000" dirty="0" smtClean="0">
              <a:solidFill>
                <a:schemeClr val="bg1"/>
              </a:solidFill>
              <a:latin typeface="+mj-lt"/>
            </a:endParaRPr>
          </a:p>
          <a:p>
            <a:pPr>
              <a:buNone/>
            </a:pPr>
            <a:endParaRPr lang="en-US" sz="5100" dirty="0" smtClean="0">
              <a:solidFill>
                <a:schemeClr val="bg1"/>
              </a:solidFill>
              <a:latin typeface="+mj-lt"/>
            </a:endParaRPr>
          </a:p>
          <a:p>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horizontal)">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blinds(horizontal)">
                                      <p:cBhvr>
                                        <p:cTn id="12" dur="500"/>
                                        <p:tgtEl>
                                          <p:spTgt spid="3">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blinds(horizontal)">
                                      <p:cBhvr>
                                        <p:cTn id="17" dur="500"/>
                                        <p:tgtEl>
                                          <p:spTgt spid="3">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blinds(horizontal)">
                                      <p:cBhvr>
                                        <p:cTn id="22" dur="500"/>
                                        <p:tgtEl>
                                          <p:spTgt spid="3">
                                            <p:txEl>
                                              <p:pRg st="12" end="1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animEffect transition="in" filter="blinds(horizontal)">
                                      <p:cBhvr>
                                        <p:cTn id="2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382000" cy="5638800"/>
          </a:xfrm>
        </p:spPr>
        <p:txBody>
          <a:bodyPr>
            <a:normAutofit fontScale="92500" lnSpcReduction="20000"/>
          </a:bodyPr>
          <a:lstStyle/>
          <a:p>
            <a:r>
              <a:rPr lang="en-US" dirty="0" smtClean="0">
                <a:solidFill>
                  <a:schemeClr val="bg1"/>
                </a:solidFill>
              </a:rPr>
              <a:t>An </a:t>
            </a:r>
            <a:r>
              <a:rPr lang="en-US" b="1" dirty="0" smtClean="0">
                <a:solidFill>
                  <a:schemeClr val="bg1"/>
                </a:solidFill>
              </a:rPr>
              <a:t>area</a:t>
            </a:r>
            <a:r>
              <a:rPr lang="en-US" dirty="0" smtClean="0">
                <a:solidFill>
                  <a:schemeClr val="bg1"/>
                </a:solidFill>
              </a:rPr>
              <a:t> covered with </a:t>
            </a:r>
            <a:r>
              <a:rPr lang="en-US" b="1" dirty="0" smtClean="0">
                <a:solidFill>
                  <a:schemeClr val="bg1"/>
                </a:solidFill>
              </a:rPr>
              <a:t>water</a:t>
            </a:r>
            <a:r>
              <a:rPr lang="en-US" dirty="0" smtClean="0">
                <a:solidFill>
                  <a:schemeClr val="bg1"/>
                </a:solidFill>
              </a:rPr>
              <a:t> at </a:t>
            </a:r>
            <a:r>
              <a:rPr lang="en-US" b="1" dirty="0" smtClean="0">
                <a:solidFill>
                  <a:schemeClr val="bg1"/>
                </a:solidFill>
              </a:rPr>
              <a:t>some point in year </a:t>
            </a:r>
            <a:r>
              <a:rPr lang="en-US" dirty="0" smtClean="0">
                <a:solidFill>
                  <a:schemeClr val="bg1"/>
                </a:solidFill>
              </a:rPr>
              <a:t>that supports aquatic plants. </a:t>
            </a:r>
          </a:p>
          <a:p>
            <a:endParaRPr lang="en-US" sz="900" dirty="0" smtClean="0">
              <a:solidFill>
                <a:schemeClr val="bg1"/>
              </a:solidFill>
            </a:endParaRPr>
          </a:p>
          <a:p>
            <a:r>
              <a:rPr lang="en-US" dirty="0" smtClean="0">
                <a:solidFill>
                  <a:schemeClr val="bg1"/>
                </a:solidFill>
              </a:rPr>
              <a:t>It ranges from </a:t>
            </a:r>
            <a:r>
              <a:rPr lang="en-US" b="1" dirty="0" smtClean="0">
                <a:solidFill>
                  <a:schemeClr val="bg1"/>
                </a:solidFill>
              </a:rPr>
              <a:t>periodically flooded </a:t>
            </a:r>
            <a:r>
              <a:rPr lang="en-US" dirty="0" smtClean="0">
                <a:solidFill>
                  <a:schemeClr val="bg1"/>
                </a:solidFill>
              </a:rPr>
              <a:t>regions to soil that is </a:t>
            </a:r>
            <a:r>
              <a:rPr lang="en-US" b="1" dirty="0" smtClean="0">
                <a:solidFill>
                  <a:schemeClr val="bg1"/>
                </a:solidFill>
              </a:rPr>
              <a:t>permanently saturated</a:t>
            </a:r>
            <a:r>
              <a:rPr lang="en-US" dirty="0" smtClean="0">
                <a:solidFill>
                  <a:schemeClr val="bg1"/>
                </a:solidFill>
              </a:rPr>
              <a:t>.</a:t>
            </a:r>
          </a:p>
          <a:p>
            <a:endParaRPr lang="en-US" sz="900" dirty="0" smtClean="0">
              <a:solidFill>
                <a:schemeClr val="bg1"/>
              </a:solidFill>
            </a:endParaRPr>
          </a:p>
          <a:p>
            <a:r>
              <a:rPr lang="en-US" dirty="0" smtClean="0">
                <a:solidFill>
                  <a:schemeClr val="bg1"/>
                </a:solidFill>
              </a:rPr>
              <a:t>Wetland conditions favor specially adapted plants called </a:t>
            </a:r>
            <a:r>
              <a:rPr lang="en-US" b="1" dirty="0" smtClean="0">
                <a:solidFill>
                  <a:schemeClr val="bg1"/>
                </a:solidFill>
              </a:rPr>
              <a:t>hydrophytes</a:t>
            </a:r>
            <a:r>
              <a:rPr lang="en-US" dirty="0" smtClean="0">
                <a:solidFill>
                  <a:schemeClr val="bg1"/>
                </a:solidFill>
              </a:rPr>
              <a:t> and characteristic </a:t>
            </a:r>
            <a:r>
              <a:rPr lang="en-US" b="1" dirty="0" smtClean="0">
                <a:solidFill>
                  <a:schemeClr val="bg1"/>
                </a:solidFill>
              </a:rPr>
              <a:t>bird</a:t>
            </a:r>
            <a:r>
              <a:rPr lang="en-US" dirty="0" smtClean="0">
                <a:solidFill>
                  <a:schemeClr val="bg1"/>
                </a:solidFill>
              </a:rPr>
              <a:t> and </a:t>
            </a:r>
            <a:r>
              <a:rPr lang="en-US" b="1" dirty="0" smtClean="0">
                <a:solidFill>
                  <a:schemeClr val="bg1"/>
                </a:solidFill>
              </a:rPr>
              <a:t>mammal fauna </a:t>
            </a:r>
            <a:r>
              <a:rPr lang="en-US" dirty="0" smtClean="0">
                <a:solidFill>
                  <a:schemeClr val="bg1"/>
                </a:solidFill>
              </a:rPr>
              <a:t>live in wetlands.</a:t>
            </a:r>
          </a:p>
          <a:p>
            <a:endParaRPr lang="en-GB" sz="900" dirty="0" smtClean="0">
              <a:solidFill>
                <a:schemeClr val="bg1"/>
              </a:solidFill>
            </a:endParaRPr>
          </a:p>
          <a:p>
            <a:r>
              <a:rPr lang="en-US" b="1" dirty="0" smtClean="0">
                <a:solidFill>
                  <a:schemeClr val="bg1"/>
                </a:solidFill>
              </a:rPr>
              <a:t>Wetlands</a:t>
            </a:r>
            <a:r>
              <a:rPr lang="en-US" dirty="0" smtClean="0">
                <a:solidFill>
                  <a:schemeClr val="bg1"/>
                </a:solidFill>
              </a:rPr>
              <a:t> can be </a:t>
            </a:r>
            <a:r>
              <a:rPr lang="en-US" b="1" dirty="0" smtClean="0">
                <a:solidFill>
                  <a:schemeClr val="bg1"/>
                </a:solidFill>
              </a:rPr>
              <a:t>freshwater</a:t>
            </a:r>
            <a:r>
              <a:rPr lang="en-US" dirty="0" smtClean="0">
                <a:solidFill>
                  <a:schemeClr val="bg1"/>
                </a:solidFill>
              </a:rPr>
              <a:t> or saltwater. Some of the wetland types include:</a:t>
            </a:r>
          </a:p>
          <a:p>
            <a:endParaRPr lang="en-GB" sz="900" dirty="0" smtClean="0">
              <a:solidFill>
                <a:schemeClr val="bg1"/>
              </a:solidFill>
            </a:endParaRPr>
          </a:p>
          <a:p>
            <a:pPr>
              <a:buNone/>
            </a:pPr>
            <a:r>
              <a:rPr lang="en-US" b="1" dirty="0" smtClean="0">
                <a:solidFill>
                  <a:schemeClr val="bg1"/>
                </a:solidFill>
              </a:rPr>
              <a:t>1. Marshes</a:t>
            </a:r>
            <a:r>
              <a:rPr lang="en-US" dirty="0" smtClean="0">
                <a:solidFill>
                  <a:schemeClr val="bg1"/>
                </a:solidFill>
              </a:rPr>
              <a:t> which are usually covered with water year-round and the dominant plants are </a:t>
            </a:r>
            <a:r>
              <a:rPr lang="en-US" b="1" dirty="0" smtClean="0">
                <a:solidFill>
                  <a:schemeClr val="bg1"/>
                </a:solidFill>
              </a:rPr>
              <a:t>emergent</a:t>
            </a:r>
            <a:r>
              <a:rPr lang="en-US" dirty="0" smtClean="0">
                <a:solidFill>
                  <a:schemeClr val="bg1"/>
                </a:solidFill>
              </a:rPr>
              <a:t> (stems and leaves extending above surface)</a:t>
            </a:r>
          </a:p>
          <a:p>
            <a:endParaRPr lang="en-GB" sz="900" dirty="0" smtClean="0">
              <a:solidFill>
                <a:schemeClr val="bg1"/>
              </a:solidFill>
            </a:endParaRPr>
          </a:p>
          <a:p>
            <a:pPr>
              <a:buNone/>
            </a:pPr>
            <a:r>
              <a:rPr lang="en-US" b="1" dirty="0" smtClean="0">
                <a:solidFill>
                  <a:schemeClr val="bg1"/>
                </a:solidFill>
              </a:rPr>
              <a:t>2. Swamps</a:t>
            </a:r>
            <a:r>
              <a:rPr lang="en-US" dirty="0" smtClean="0">
                <a:solidFill>
                  <a:schemeClr val="bg1"/>
                </a:solidFill>
              </a:rPr>
              <a:t> are dominated by woody plants</a:t>
            </a:r>
          </a:p>
          <a:p>
            <a:endParaRPr lang="en-GB" sz="900" dirty="0" smtClean="0">
              <a:solidFill>
                <a:schemeClr val="bg1"/>
              </a:solidFill>
            </a:endParaRPr>
          </a:p>
          <a:p>
            <a:pPr>
              <a:buNone/>
            </a:pPr>
            <a:r>
              <a:rPr lang="en-US" b="1" dirty="0" smtClean="0">
                <a:solidFill>
                  <a:schemeClr val="bg1"/>
                </a:solidFill>
              </a:rPr>
              <a:t>3. Bogs</a:t>
            </a:r>
            <a:r>
              <a:rPr lang="en-US" dirty="0" smtClean="0">
                <a:solidFill>
                  <a:schemeClr val="bg1"/>
                </a:solidFill>
              </a:rPr>
              <a:t> are dominated by sphagnum mosses and are </a:t>
            </a:r>
            <a:r>
              <a:rPr lang="en-US" b="1" dirty="0" smtClean="0">
                <a:solidFill>
                  <a:schemeClr val="bg1"/>
                </a:solidFill>
              </a:rPr>
              <a:t>acidic</a:t>
            </a:r>
            <a:r>
              <a:rPr lang="en-US" dirty="0" smtClean="0">
                <a:solidFill>
                  <a:schemeClr val="bg1"/>
                </a:solidFill>
              </a:rPr>
              <a:t>.</a:t>
            </a:r>
            <a:endParaRPr lang="en-GB" dirty="0" smtClean="0">
              <a:solidFill>
                <a:schemeClr val="bg1"/>
              </a:solidFill>
            </a:endParaRPr>
          </a:p>
          <a:p>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5" name="TextBox 4"/>
          <p:cNvSpPr txBox="1"/>
          <p:nvPr/>
        </p:nvSpPr>
        <p:spPr>
          <a:xfrm>
            <a:off x="152400" y="0"/>
            <a:ext cx="8686800" cy="1569660"/>
          </a:xfrm>
          <a:prstGeom prst="rect">
            <a:avLst/>
          </a:prstGeom>
          <a:noFill/>
        </p:spPr>
        <p:txBody>
          <a:bodyPr wrap="square" rtlCol="0">
            <a:spAutoFit/>
          </a:bodyPr>
          <a:lstStyle/>
          <a:p>
            <a:pPr>
              <a:tabLst>
                <a:tab pos="4227513" algn="l"/>
              </a:tabLst>
            </a:pPr>
            <a:r>
              <a:rPr lang="en-GB" sz="2400" b="1" dirty="0" smtClean="0">
                <a:solidFill>
                  <a:schemeClr val="bg1"/>
                </a:solidFill>
              </a:rPr>
              <a:t>Wetlands</a:t>
            </a:r>
            <a:r>
              <a:rPr lang="en-GB" sz="2400" dirty="0" smtClean="0">
                <a:solidFill>
                  <a:schemeClr val="bg1"/>
                </a:solidFill>
              </a:rPr>
              <a:t> – areas of marsh, peatland or water, natural or artificial, permanent or temporary, with water that is  static or flowing, brackish or freshwater, including marine areas which low tide doesn’t exceed 6m</a:t>
            </a:r>
            <a:endParaRPr lang="en-GB" sz="2400" dirty="0">
              <a:solidFill>
                <a:schemeClr val="bg1"/>
              </a:solidFill>
            </a:endParaRPr>
          </a:p>
        </p:txBody>
      </p:sp>
      <p:pic>
        <p:nvPicPr>
          <p:cNvPr id="4098" name="Picture 2" descr="C:\Users\rt\Desktop\Landing-Page-Photo-1024x680.jpg"/>
          <p:cNvPicPr>
            <a:picLocks noChangeAspect="1" noChangeArrowheads="1"/>
          </p:cNvPicPr>
          <p:nvPr/>
        </p:nvPicPr>
        <p:blipFill>
          <a:blip r:embed="rId2"/>
          <a:srcRect/>
          <a:stretch>
            <a:fillRect/>
          </a:stretch>
        </p:blipFill>
        <p:spPr bwMode="auto">
          <a:xfrm>
            <a:off x="0" y="1569660"/>
            <a:ext cx="9144000" cy="498353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sz="3100" b="1" dirty="0" smtClean="0">
                <a:solidFill>
                  <a:schemeClr val="bg1"/>
                </a:solidFill>
              </a:rPr>
              <a:t>Saline or salty water biomes</a:t>
            </a:r>
            <a:r>
              <a:rPr lang="en-GB" b="1" dirty="0" smtClean="0"/>
              <a:t/>
            </a:r>
            <a:br>
              <a:rPr lang="en-GB" b="1" dirty="0" smtClean="0"/>
            </a:br>
            <a:endParaRPr lang="en-GB" dirty="0"/>
          </a:p>
        </p:txBody>
      </p:sp>
      <p:sp>
        <p:nvSpPr>
          <p:cNvPr id="3" name="Content Placeholder 2"/>
          <p:cNvSpPr>
            <a:spLocks noGrp="1"/>
          </p:cNvSpPr>
          <p:nvPr>
            <p:ph idx="1"/>
          </p:nvPr>
        </p:nvSpPr>
        <p:spPr>
          <a:xfrm>
            <a:off x="457200" y="838200"/>
            <a:ext cx="8229600" cy="5486400"/>
          </a:xfrm>
        </p:spPr>
        <p:txBody>
          <a:bodyPr>
            <a:normAutofit fontScale="70000" lnSpcReduction="20000"/>
          </a:bodyPr>
          <a:lstStyle/>
          <a:p>
            <a:r>
              <a:rPr lang="en-US" sz="4400" b="1" dirty="0" smtClean="0">
                <a:solidFill>
                  <a:schemeClr val="bg1"/>
                </a:solidFill>
              </a:rPr>
              <a:t>2.2. </a:t>
            </a:r>
            <a:r>
              <a:rPr lang="en-US" sz="2800" dirty="0" smtClean="0"/>
              <a:t> </a:t>
            </a:r>
            <a:r>
              <a:rPr lang="en-US" sz="3600" b="1" dirty="0" smtClean="0">
                <a:solidFill>
                  <a:schemeClr val="bg1"/>
                </a:solidFill>
              </a:rPr>
              <a:t>Estuaries</a:t>
            </a:r>
            <a:r>
              <a:rPr lang="en-US" sz="3600" dirty="0" smtClean="0">
                <a:solidFill>
                  <a:schemeClr val="bg1"/>
                </a:solidFill>
              </a:rPr>
              <a:t>  where freshwater (stream or river) merges with ocean </a:t>
            </a:r>
            <a:r>
              <a:rPr lang="en-US" sz="3600" dirty="0" smtClean="0">
                <a:solidFill>
                  <a:schemeClr val="bg1"/>
                </a:solidFill>
                <a:hlinkClick r:id="" action="ppaction://customshow?id=2&amp;return=true"/>
              </a:rPr>
              <a:t>fig</a:t>
            </a:r>
            <a:r>
              <a:rPr lang="en-US" sz="3600" dirty="0" smtClean="0">
                <a:solidFill>
                  <a:schemeClr val="bg1"/>
                </a:solidFill>
              </a:rPr>
              <a:t> .</a:t>
            </a:r>
            <a:endParaRPr lang="en-GB" sz="3600" dirty="0" smtClean="0">
              <a:solidFill>
                <a:schemeClr val="bg1"/>
              </a:solidFill>
            </a:endParaRPr>
          </a:p>
          <a:p>
            <a:endParaRPr lang="en-GB" sz="1500" dirty="0" smtClean="0">
              <a:solidFill>
                <a:schemeClr val="bg1"/>
              </a:solidFill>
            </a:endParaRPr>
          </a:p>
          <a:p>
            <a:r>
              <a:rPr lang="en-GB" sz="3600" dirty="0" smtClean="0">
                <a:solidFill>
                  <a:schemeClr val="bg1"/>
                </a:solidFill>
              </a:rPr>
              <a:t>Salinity within the estuary varies from nearly fresh water to ocean water; varies daily in areas due to rise and fall of tides. </a:t>
            </a:r>
          </a:p>
          <a:p>
            <a:endParaRPr lang="en-GB" sz="1100" dirty="0" smtClean="0">
              <a:solidFill>
                <a:schemeClr val="bg1"/>
              </a:solidFill>
            </a:endParaRPr>
          </a:p>
          <a:p>
            <a:r>
              <a:rPr lang="en-GB" sz="3600" dirty="0" smtClean="0">
                <a:solidFill>
                  <a:schemeClr val="bg1"/>
                </a:solidFill>
              </a:rPr>
              <a:t>Estuarine waters are often known as </a:t>
            </a:r>
            <a:r>
              <a:rPr lang="en-GB" sz="3600" b="1" dirty="0" smtClean="0">
                <a:solidFill>
                  <a:schemeClr val="bg1"/>
                </a:solidFill>
              </a:rPr>
              <a:t>brackish water</a:t>
            </a:r>
            <a:r>
              <a:rPr lang="en-GB" sz="3600" dirty="0" smtClean="0">
                <a:solidFill>
                  <a:schemeClr val="bg1"/>
                </a:solidFill>
              </a:rPr>
              <a:t>. </a:t>
            </a:r>
          </a:p>
          <a:p>
            <a:endParaRPr lang="en-GB" sz="1100" dirty="0" smtClean="0">
              <a:solidFill>
                <a:schemeClr val="bg1"/>
              </a:solidFill>
            </a:endParaRPr>
          </a:p>
          <a:p>
            <a:r>
              <a:rPr lang="en-GB" sz="3600" dirty="0" smtClean="0">
                <a:solidFill>
                  <a:schemeClr val="bg1"/>
                </a:solidFill>
              </a:rPr>
              <a:t>Estuaries are very productive due to nutrients brought in by rivers and have a diverse flora and fauna. </a:t>
            </a:r>
          </a:p>
          <a:p>
            <a:endParaRPr lang="en-GB" sz="1100" dirty="0" smtClean="0">
              <a:solidFill>
                <a:schemeClr val="bg1"/>
              </a:solidFill>
            </a:endParaRPr>
          </a:p>
          <a:p>
            <a:r>
              <a:rPr lang="en-GB" sz="3600" dirty="0" smtClean="0">
                <a:solidFill>
                  <a:schemeClr val="bg1"/>
                </a:solidFill>
              </a:rPr>
              <a:t>Salt marsh grasses, algae, and phytoplankton are the major producers. </a:t>
            </a:r>
          </a:p>
          <a:p>
            <a:endParaRPr lang="en-GB" sz="3600" dirty="0" smtClean="0">
              <a:solidFill>
                <a:schemeClr val="bg1"/>
              </a:solidFill>
            </a:endParaRPr>
          </a:p>
          <a:p>
            <a:pPr>
              <a:buNone/>
            </a:pPr>
            <a:r>
              <a:rPr lang="en-US" sz="3600" b="1" dirty="0" smtClean="0">
                <a:solidFill>
                  <a:schemeClr val="bg1"/>
                </a:solidFill>
              </a:rPr>
              <a:t> </a:t>
            </a:r>
            <a:endParaRPr lang="en-GB" sz="36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52400"/>
            <a:ext cx="8534400" cy="6400800"/>
          </a:xfrm>
        </p:spPr>
      </p:pic>
    </p:spTree>
    <p:extLst>
      <p:ext uri="{BB962C8B-B14F-4D97-AF65-F5344CB8AC3E}">
        <p14:creationId xmlns:p14="http://schemas.microsoft.com/office/powerpoint/2010/main" val="451871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685800"/>
          </a:xfrm>
        </p:spPr>
        <p:txBody>
          <a:bodyPr/>
          <a:lstStyle/>
          <a:p>
            <a:pPr lvl="5" algn="l" rtl="0">
              <a:spcBef>
                <a:spcPct val="0"/>
              </a:spcBef>
            </a:pPr>
            <a:r>
              <a:rPr lang="en-US" sz="2400" b="1" dirty="0" smtClean="0"/>
              <a:t>2.3. Marine biomes (Sea and Ocean)</a:t>
            </a:r>
            <a:r>
              <a:rPr lang="en-GB" sz="1600" dirty="0" smtClean="0"/>
              <a:t/>
            </a:r>
            <a:br>
              <a:rPr lang="en-GB" sz="1600" dirty="0" smtClean="0"/>
            </a:br>
            <a:endParaRPr lang="en-GB" dirty="0"/>
          </a:p>
        </p:txBody>
      </p:sp>
      <p:sp>
        <p:nvSpPr>
          <p:cNvPr id="3" name="Content Placeholder 2"/>
          <p:cNvSpPr>
            <a:spLocks noGrp="1"/>
          </p:cNvSpPr>
          <p:nvPr>
            <p:ph idx="1"/>
          </p:nvPr>
        </p:nvSpPr>
        <p:spPr>
          <a:xfrm>
            <a:off x="457200" y="838200"/>
            <a:ext cx="8229600" cy="5486400"/>
          </a:xfrm>
        </p:spPr>
        <p:txBody>
          <a:bodyPr>
            <a:normAutofit/>
          </a:bodyPr>
          <a:lstStyle/>
          <a:p>
            <a:r>
              <a:rPr lang="en-US" sz="2200" dirty="0" smtClean="0">
                <a:solidFill>
                  <a:schemeClr val="bg1"/>
                </a:solidFill>
              </a:rPr>
              <a:t> salt concentration exceed 35 </a:t>
            </a:r>
            <a:r>
              <a:rPr lang="en-US" sz="2200" dirty="0" err="1" smtClean="0">
                <a:solidFill>
                  <a:schemeClr val="bg1"/>
                </a:solidFill>
              </a:rPr>
              <a:t>ppt</a:t>
            </a:r>
            <a:r>
              <a:rPr lang="en-US" sz="2200" dirty="0" smtClean="0">
                <a:solidFill>
                  <a:schemeClr val="bg1"/>
                </a:solidFill>
              </a:rPr>
              <a:t> or gm/l. </a:t>
            </a:r>
            <a:endParaRPr lang="en-GB" sz="2200" dirty="0" smtClean="0">
              <a:solidFill>
                <a:schemeClr val="bg1"/>
              </a:solidFill>
            </a:endParaRPr>
          </a:p>
          <a:p>
            <a:r>
              <a:rPr lang="en-US" sz="2200" dirty="0" smtClean="0">
                <a:solidFill>
                  <a:schemeClr val="bg1"/>
                </a:solidFill>
              </a:rPr>
              <a:t>include 5 general zones </a:t>
            </a:r>
            <a:endParaRPr lang="en-GB" sz="2200" dirty="0" smtClean="0">
              <a:solidFill>
                <a:schemeClr val="bg1"/>
              </a:solidFill>
            </a:endParaRPr>
          </a:p>
          <a:p>
            <a:r>
              <a:rPr lang="en-US" sz="2200" b="1" dirty="0" smtClean="0">
                <a:solidFill>
                  <a:schemeClr val="bg1"/>
                </a:solidFill>
              </a:rPr>
              <a:t>Intertidal zone </a:t>
            </a:r>
            <a:r>
              <a:rPr lang="en-US" sz="2200" b="1" dirty="0" smtClean="0">
                <a:solidFill>
                  <a:schemeClr val="bg1"/>
                </a:solidFill>
                <a:hlinkClick r:id="" action="ppaction://customshow?id=3&amp;return=true"/>
              </a:rPr>
              <a:t>IT</a:t>
            </a:r>
            <a:r>
              <a:rPr lang="en-US" sz="2200" b="1" dirty="0" smtClean="0">
                <a:solidFill>
                  <a:schemeClr val="bg1"/>
                </a:solidFill>
              </a:rPr>
              <a:t> : is </a:t>
            </a:r>
            <a:r>
              <a:rPr lang="en-US" sz="2200" dirty="0" smtClean="0">
                <a:solidFill>
                  <a:schemeClr val="bg1"/>
                </a:solidFill>
              </a:rPr>
              <a:t>where land meets water. </a:t>
            </a:r>
            <a:endParaRPr lang="en-GB" sz="2200" dirty="0" smtClean="0">
              <a:solidFill>
                <a:schemeClr val="bg1"/>
              </a:solidFill>
            </a:endParaRPr>
          </a:p>
          <a:p>
            <a:r>
              <a:rPr lang="en-US" sz="2200" b="1" dirty="0" smtClean="0">
                <a:solidFill>
                  <a:schemeClr val="bg1"/>
                </a:solidFill>
              </a:rPr>
              <a:t>The </a:t>
            </a:r>
            <a:r>
              <a:rPr lang="en-US" sz="2200" b="1" dirty="0" err="1" smtClean="0">
                <a:solidFill>
                  <a:schemeClr val="bg1"/>
                </a:solidFill>
              </a:rPr>
              <a:t>Neritic</a:t>
            </a:r>
            <a:r>
              <a:rPr lang="en-US" sz="2200" b="1" dirty="0" smtClean="0">
                <a:solidFill>
                  <a:schemeClr val="bg1"/>
                </a:solidFill>
              </a:rPr>
              <a:t> zone  </a:t>
            </a:r>
            <a:r>
              <a:rPr lang="en-US" sz="2200" b="1" dirty="0" smtClean="0">
                <a:solidFill>
                  <a:schemeClr val="bg1"/>
                </a:solidFill>
                <a:hlinkClick r:id="" action="ppaction://customshow?id=4&amp;return=true"/>
              </a:rPr>
              <a:t>NZ</a:t>
            </a:r>
            <a:r>
              <a:rPr lang="en-US" sz="2200" b="1" dirty="0" smtClean="0">
                <a:solidFill>
                  <a:schemeClr val="bg1"/>
                </a:solidFill>
              </a:rPr>
              <a:t> </a:t>
            </a:r>
            <a:r>
              <a:rPr lang="en-US" sz="2200" dirty="0" smtClean="0">
                <a:solidFill>
                  <a:schemeClr val="bg1"/>
                </a:solidFill>
              </a:rPr>
              <a:t>extends beyond intertidal and includes shallow regions over the continental shelves. </a:t>
            </a:r>
            <a:endParaRPr lang="en-GB" sz="2200" dirty="0" smtClean="0">
              <a:solidFill>
                <a:schemeClr val="bg1"/>
              </a:solidFill>
            </a:endParaRPr>
          </a:p>
          <a:p>
            <a:r>
              <a:rPr lang="en-US" sz="2200" b="1" dirty="0" smtClean="0">
                <a:solidFill>
                  <a:schemeClr val="bg1"/>
                </a:solidFill>
              </a:rPr>
              <a:t>The oceanic pelagic zone </a:t>
            </a:r>
            <a:r>
              <a:rPr lang="en-US" sz="2200" dirty="0" smtClean="0">
                <a:solidFill>
                  <a:schemeClr val="bg1"/>
                </a:solidFill>
              </a:rPr>
              <a:t>extends past continental shelves, can be very deep, is the open water and includes most of the ocean’s water. </a:t>
            </a:r>
            <a:endParaRPr lang="en-GB" sz="2200" dirty="0" smtClean="0">
              <a:solidFill>
                <a:schemeClr val="bg1"/>
              </a:solidFill>
            </a:endParaRPr>
          </a:p>
          <a:p>
            <a:r>
              <a:rPr lang="en-US" sz="2200" b="1" dirty="0" smtClean="0">
                <a:solidFill>
                  <a:schemeClr val="bg1"/>
                </a:solidFill>
              </a:rPr>
              <a:t>The benthic zone </a:t>
            </a:r>
            <a:r>
              <a:rPr lang="en-US" sz="2200" dirty="0" smtClean="0">
                <a:solidFill>
                  <a:schemeClr val="bg1"/>
                </a:solidFill>
              </a:rPr>
              <a:t>consist of the</a:t>
            </a:r>
            <a:r>
              <a:rPr lang="en-US" sz="2200" b="1" dirty="0" smtClean="0">
                <a:solidFill>
                  <a:schemeClr val="bg1"/>
                </a:solidFill>
              </a:rPr>
              <a:t> </a:t>
            </a:r>
            <a:r>
              <a:rPr lang="en-US" sz="2200" dirty="0" smtClean="0">
                <a:solidFill>
                  <a:schemeClr val="bg1"/>
                </a:solidFill>
              </a:rPr>
              <a:t>ocean bottom below </a:t>
            </a:r>
            <a:r>
              <a:rPr lang="en-US" sz="2200" dirty="0" err="1" smtClean="0">
                <a:solidFill>
                  <a:schemeClr val="bg1"/>
                </a:solidFill>
              </a:rPr>
              <a:t>neritic</a:t>
            </a:r>
            <a:r>
              <a:rPr lang="en-US" sz="2200" dirty="0" smtClean="0">
                <a:solidFill>
                  <a:schemeClr val="bg1"/>
                </a:solidFill>
              </a:rPr>
              <a:t> and oceanic pelagic zones. The main food source  are the dead organic matter and  nutrients "rain" down from above</a:t>
            </a:r>
            <a:endParaRPr lang="en-GB" sz="2200" dirty="0" smtClean="0">
              <a:solidFill>
                <a:schemeClr val="bg1"/>
              </a:solidFill>
            </a:endParaRPr>
          </a:p>
          <a:p>
            <a:r>
              <a:rPr lang="en-US" sz="2200" b="1" dirty="0" smtClean="0">
                <a:solidFill>
                  <a:schemeClr val="bg1"/>
                </a:solidFill>
              </a:rPr>
              <a:t>The abyssal zone </a:t>
            </a:r>
            <a:r>
              <a:rPr lang="en-US" sz="2200" dirty="0" smtClean="0">
                <a:solidFill>
                  <a:schemeClr val="bg1"/>
                </a:solidFill>
              </a:rPr>
              <a:t>is the deepest part of the ocean below 4 km and is </a:t>
            </a:r>
            <a:r>
              <a:rPr lang="en-US" sz="2200" b="1" dirty="0" smtClean="0">
                <a:solidFill>
                  <a:schemeClr val="bg1"/>
                </a:solidFill>
              </a:rPr>
              <a:t>home of </a:t>
            </a:r>
            <a:r>
              <a:rPr lang="en-US" sz="2200" dirty="0" smtClean="0">
                <a:solidFill>
                  <a:schemeClr val="bg1"/>
                </a:solidFill>
              </a:rPr>
              <a:t>deep benthic communities. </a:t>
            </a:r>
            <a:endParaRPr lang="en-GB" sz="2200" dirty="0" smtClean="0">
              <a:solidFill>
                <a:schemeClr val="bg1"/>
              </a:solidFill>
            </a:endParaRPr>
          </a:p>
          <a:p>
            <a:endParaRPr lang="en-GB"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6146" name="Picture 2" descr="http://wholeworldimages.com/BVI/High_Tid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descr="E:\ImageLibrary40-55\50-EcologyAndTheBiosphere\50-23b-CoralReef.jpg"/>
          <p:cNvPicPr>
            <a:picLocks noChangeAspect="1" noChangeArrowheads="1"/>
          </p:cNvPicPr>
          <p:nvPr/>
        </p:nvPicPr>
        <p:blipFill>
          <a:blip r:embed="rId2"/>
          <a:srcRect/>
          <a:stretch>
            <a:fillRect/>
          </a:stretch>
        </p:blipFill>
        <p:spPr bwMode="auto">
          <a:xfrm>
            <a:off x="228600" y="0"/>
            <a:ext cx="8915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002060"/>
                </a:solidFill>
                <a:latin typeface="Arial" pitchFamily="34" charset="0"/>
                <a:cs typeface="Arial" pitchFamily="34" charset="0"/>
              </a:rPr>
              <a:t>Aquatic Science and Wetland </a:t>
            </a:r>
            <a:r>
              <a:rPr lang="en-GB" sz="2800" dirty="0" err="1" smtClean="0">
                <a:solidFill>
                  <a:srgbClr val="002060"/>
                </a:solidFill>
                <a:latin typeface="Arial" pitchFamily="34" charset="0"/>
                <a:cs typeface="Arial" pitchFamily="34" charset="0"/>
              </a:rPr>
              <a:t>Managment</a:t>
            </a:r>
            <a:r>
              <a:rPr lang="en-GB" sz="2800" dirty="0" smtClean="0">
                <a:solidFill>
                  <a:srgbClr val="002060"/>
                </a:solidFill>
                <a:latin typeface="Arial" pitchFamily="34" charset="0"/>
                <a:cs typeface="Arial" pitchFamily="34" charset="0"/>
              </a:rPr>
              <a:t> Lecture </a:t>
            </a:r>
            <a:r>
              <a:rPr lang="en-US" sz="2800" dirty="0" smtClean="0">
                <a:solidFill>
                  <a:srgbClr val="002060"/>
                </a:solidFill>
                <a:latin typeface="Arial" pitchFamily="34" charset="0"/>
                <a:cs typeface="Arial" pitchFamily="34" charset="0"/>
              </a:rPr>
              <a:t/>
            </a:r>
            <a:br>
              <a:rPr lang="en-US" sz="2800" dirty="0" smtClean="0">
                <a:solidFill>
                  <a:srgbClr val="002060"/>
                </a:solidFill>
                <a:latin typeface="Arial" pitchFamily="34" charset="0"/>
                <a:cs typeface="Arial" pitchFamily="34" charset="0"/>
              </a:rPr>
            </a:br>
            <a:endParaRPr lang="en-US" sz="2800" dirty="0"/>
          </a:p>
        </p:txBody>
      </p:sp>
      <p:sp>
        <p:nvSpPr>
          <p:cNvPr id="3" name="Content Placeholder 2"/>
          <p:cNvSpPr>
            <a:spLocks noGrp="1"/>
          </p:cNvSpPr>
          <p:nvPr>
            <p:ph idx="1"/>
          </p:nvPr>
        </p:nvSpPr>
        <p:spPr/>
        <p:txBody>
          <a:bodyPr/>
          <a:lstStyle/>
          <a:p>
            <a:pPr algn="ctr">
              <a:buNone/>
            </a:pPr>
            <a:endParaRPr lang="en-GB" sz="2400" dirty="0" smtClean="0">
              <a:solidFill>
                <a:schemeClr val="bg1"/>
              </a:solidFill>
            </a:endParaRPr>
          </a:p>
          <a:p>
            <a:pPr algn="ctr">
              <a:buNone/>
            </a:pPr>
            <a:endParaRPr lang="en-GB" sz="2400" dirty="0" smtClean="0">
              <a:solidFill>
                <a:schemeClr val="bg1"/>
              </a:solidFill>
            </a:endParaRPr>
          </a:p>
          <a:p>
            <a:pPr algn="ctr">
              <a:buNone/>
            </a:pPr>
            <a:r>
              <a:rPr lang="en-GB" sz="4000" dirty="0" smtClean="0">
                <a:solidFill>
                  <a:schemeClr val="bg1"/>
                </a:solidFill>
                <a:latin typeface="Arial" pitchFamily="34" charset="0"/>
                <a:cs typeface="Arial" pitchFamily="34" charset="0"/>
              </a:rPr>
              <a:t>Unit-3</a:t>
            </a:r>
            <a:endParaRPr lang="en-US" sz="4000"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a:bodyPr>
          <a:lstStyle/>
          <a:p>
            <a:r>
              <a:rPr sz="2800" b="1" smtClean="0">
                <a:solidFill>
                  <a:schemeClr val="bg1"/>
                </a:solidFill>
                <a:latin typeface="Arial" pitchFamily="34" charset="0"/>
                <a:cs typeface="Arial" pitchFamily="34" charset="0"/>
              </a:rPr>
              <a:t>UNIT 3: Basics of Aquatic Ecosystem</a:t>
            </a:r>
            <a:endParaRPr lang="en-GB" sz="2800" dirty="0">
              <a:latin typeface="Arial" pitchFamily="34" charset="0"/>
              <a:cs typeface="Arial" pitchFamily="34" charset="0"/>
            </a:endParaRPr>
          </a:p>
        </p:txBody>
      </p:sp>
      <p:sp>
        <p:nvSpPr>
          <p:cNvPr id="5" name="Content Placeholder 1"/>
          <p:cNvSpPr>
            <a:spLocks noGrp="1"/>
          </p:cNvSpPr>
          <p:nvPr>
            <p:ph idx="1"/>
          </p:nvPr>
        </p:nvSpPr>
        <p:spPr/>
        <p:txBody>
          <a:bodyPr>
            <a:normAutofit fontScale="70000" lnSpcReduction="20000"/>
          </a:bodyPr>
          <a:lstStyle/>
          <a:p>
            <a:r>
              <a:rPr lang="en-US" sz="3600" b="1" dirty="0" smtClean="0">
                <a:solidFill>
                  <a:schemeClr val="bg1"/>
                </a:solidFill>
              </a:rPr>
              <a:t>3.1. Physical component</a:t>
            </a:r>
            <a:endParaRPr lang="en-GB" sz="3600" dirty="0" smtClean="0">
              <a:solidFill>
                <a:schemeClr val="bg1"/>
              </a:solidFill>
            </a:endParaRPr>
          </a:p>
          <a:p>
            <a:r>
              <a:rPr lang="en-US" b="1" dirty="0" smtClean="0">
                <a:solidFill>
                  <a:schemeClr val="bg1"/>
                </a:solidFill>
              </a:rPr>
              <a:t>3.1.1 </a:t>
            </a:r>
            <a:r>
              <a:rPr lang="en-US" sz="3800" b="1" dirty="0" smtClean="0">
                <a:solidFill>
                  <a:schemeClr val="bg1"/>
                </a:solidFill>
                <a:latin typeface="Arial" pitchFamily="34" charset="0"/>
                <a:cs typeface="Arial" pitchFamily="34" charset="0"/>
              </a:rPr>
              <a:t>Light</a:t>
            </a:r>
          </a:p>
          <a:p>
            <a:endParaRPr lang="en-GB" sz="1050" dirty="0" smtClean="0">
              <a:solidFill>
                <a:schemeClr val="bg1"/>
              </a:solidFill>
            </a:endParaRPr>
          </a:p>
          <a:p>
            <a:r>
              <a:rPr lang="en-US" sz="2800" dirty="0" smtClean="0">
                <a:solidFill>
                  <a:schemeClr val="bg1"/>
                </a:solidFill>
              </a:rPr>
              <a:t>Light is the first variable to control primary production but solar radiation can only penetrate to a certain depth (</a:t>
            </a:r>
            <a:r>
              <a:rPr lang="en-US" sz="2800" dirty="0" err="1" smtClean="0">
                <a:solidFill>
                  <a:schemeClr val="bg1"/>
                </a:solidFill>
              </a:rPr>
              <a:t>photic</a:t>
            </a:r>
            <a:r>
              <a:rPr lang="en-US" sz="2800" dirty="0" smtClean="0">
                <a:solidFill>
                  <a:schemeClr val="bg1"/>
                </a:solidFill>
              </a:rPr>
              <a:t> zone). </a:t>
            </a:r>
          </a:p>
          <a:p>
            <a:endParaRPr lang="en-US" sz="1050" dirty="0" smtClean="0">
              <a:solidFill>
                <a:schemeClr val="bg1"/>
              </a:solidFill>
            </a:endParaRPr>
          </a:p>
          <a:p>
            <a:r>
              <a:rPr lang="en-US" sz="2800" dirty="0" smtClean="0">
                <a:solidFill>
                  <a:schemeClr val="bg1"/>
                </a:solidFill>
              </a:rPr>
              <a:t>Solar radiation that penetrates the water column is absorbed by plants during photosynthesis</a:t>
            </a:r>
          </a:p>
          <a:p>
            <a:endParaRPr lang="en-US" sz="1050" dirty="0" smtClean="0">
              <a:solidFill>
                <a:schemeClr val="bg1"/>
              </a:solidFill>
            </a:endParaRPr>
          </a:p>
          <a:p>
            <a:r>
              <a:rPr lang="en-US" sz="2800" dirty="0" smtClean="0">
                <a:solidFill>
                  <a:schemeClr val="bg1"/>
                </a:solidFill>
              </a:rPr>
              <a:t>However, more than 50% of solar radiation is absorbed in the atmosphere</a:t>
            </a:r>
          </a:p>
          <a:p>
            <a:endParaRPr lang="en-US" sz="700" dirty="0" smtClean="0">
              <a:solidFill>
                <a:schemeClr val="bg1"/>
              </a:solidFill>
            </a:endParaRPr>
          </a:p>
          <a:p>
            <a:r>
              <a:rPr lang="en-US" sz="2800" dirty="0" smtClean="0">
                <a:solidFill>
                  <a:schemeClr val="bg1"/>
                </a:solidFill>
              </a:rPr>
              <a:t>Infrared radiation (&gt;780nm) and ultraviolet radiation (&lt;380nm) are rapidly scattered or absorbed and converted to heat at the near surface.  </a:t>
            </a:r>
            <a:r>
              <a:rPr lang="en-US" sz="2800" dirty="0" smtClean="0">
                <a:solidFill>
                  <a:schemeClr val="bg1"/>
                </a:solidFill>
                <a:hlinkClick r:id="" action="ppaction://noaction"/>
              </a:rPr>
              <a:t>PAR</a:t>
            </a:r>
            <a:endParaRPr lang="en-US" sz="2800" dirty="0" smtClean="0">
              <a:solidFill>
                <a:schemeClr val="bg1"/>
              </a:solidFill>
            </a:endParaRPr>
          </a:p>
          <a:p>
            <a:endParaRPr lang="en-US" sz="1050" dirty="0" smtClean="0">
              <a:solidFill>
                <a:schemeClr val="bg1"/>
              </a:solidFill>
            </a:endParaRPr>
          </a:p>
          <a:p>
            <a:r>
              <a:rPr lang="en-US" sz="2800" dirty="0" smtClean="0">
                <a:solidFill>
                  <a:schemeClr val="bg1"/>
                </a:solidFill>
              </a:rPr>
              <a:t>Only light from the range of (400-700nm) (PAR) can penetrate deeper into water column. </a:t>
            </a:r>
            <a:endParaRPr lang="en-GB" sz="2800" dirty="0" smtClean="0">
              <a:solidFill>
                <a:schemeClr val="bg1"/>
              </a:solidFill>
            </a:endParaRPr>
          </a:p>
          <a:p>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p:txBody>
          <a:bodyPr/>
          <a:lstStyle/>
          <a:p>
            <a:pPr lvl="0"/>
            <a:r>
              <a:rPr lang="en-US" b="1" dirty="0" smtClean="0">
                <a:solidFill>
                  <a:schemeClr val="bg1"/>
                </a:solidFill>
              </a:rPr>
              <a:t>The amount of cloud cover</a:t>
            </a:r>
            <a:r>
              <a:rPr lang="en-US" dirty="0" smtClean="0">
                <a:solidFill>
                  <a:schemeClr val="bg1"/>
                </a:solidFill>
              </a:rPr>
              <a:t>: full cloud cover reduces the incident solar radiation by about 30% whereas fog reduces radiation 80% over that obtained under cloudless condition.</a:t>
            </a:r>
            <a:endParaRPr lang="en-GB" dirty="0" smtClean="0">
              <a:solidFill>
                <a:schemeClr val="bg1"/>
              </a:solidFill>
            </a:endParaRPr>
          </a:p>
          <a:p>
            <a:pPr lvl="0"/>
            <a:r>
              <a:rPr lang="en-US" b="1" dirty="0" smtClean="0">
                <a:solidFill>
                  <a:schemeClr val="bg1"/>
                </a:solidFill>
              </a:rPr>
              <a:t>Surrounding topography; Tall trees (canopy), mountains  </a:t>
            </a:r>
            <a:r>
              <a:rPr lang="en-US" dirty="0" smtClean="0">
                <a:solidFill>
                  <a:schemeClr val="bg1"/>
                </a:solidFill>
              </a:rPr>
              <a:t>   </a:t>
            </a:r>
            <a:endParaRPr lang="en-GB" dirty="0" smtClean="0">
              <a:solidFill>
                <a:schemeClr val="bg1"/>
              </a:solidFill>
            </a:endParaRPr>
          </a:p>
          <a:p>
            <a:pPr lvl="0"/>
            <a:r>
              <a:rPr lang="en-US" b="1" dirty="0" smtClean="0">
                <a:solidFill>
                  <a:schemeClr val="bg1"/>
                </a:solidFill>
              </a:rPr>
              <a:t>Atmospheric condition</a:t>
            </a:r>
            <a:r>
              <a:rPr lang="en-US" dirty="0" smtClean="0">
                <a:solidFill>
                  <a:schemeClr val="bg1"/>
                </a:solidFill>
              </a:rPr>
              <a:t>: Dust, air pollution, gas, water droplets</a:t>
            </a:r>
            <a:endParaRPr lang="en-GB" dirty="0" smtClean="0">
              <a:solidFill>
                <a:schemeClr val="bg1"/>
              </a:solidFill>
            </a:endParaRPr>
          </a:p>
          <a:p>
            <a:endParaRPr lang="en-GB" dirty="0"/>
          </a:p>
        </p:txBody>
      </p:sp>
      <p:sp>
        <p:nvSpPr>
          <p:cNvPr id="5" name="Title 2"/>
          <p:cNvSpPr>
            <a:spLocks noGrp="1"/>
          </p:cNvSpPr>
          <p:nvPr>
            <p:ph type="title"/>
          </p:nvPr>
        </p:nvSpPr>
        <p:spPr/>
        <p:txBody>
          <a:bodyPr>
            <a:normAutofit fontScale="90000"/>
          </a:bodyPr>
          <a:lstStyle/>
          <a:p>
            <a:r>
              <a:rPr sz="2700" b="1" smtClean="0">
                <a:solidFill>
                  <a:schemeClr val="bg1"/>
                </a:solidFill>
              </a:rPr>
              <a:t>Factors that affect the irradiance received by water</a:t>
            </a:r>
            <a:r>
              <a:rPr sz="4400" b="1" smtClean="0">
                <a:solidFill>
                  <a:schemeClr val="bg1"/>
                </a:solidFill>
              </a:rPr>
              <a:t>:</a:t>
            </a:r>
            <a:r>
              <a:rPr lang="en-GB" sz="4400" dirty="0" smtClean="0">
                <a:solidFill>
                  <a:schemeClr val="bg1"/>
                </a:solidFill>
              </a:rPr>
              <a:t/>
            </a:r>
            <a:br>
              <a:rPr lang="en-GB" sz="4400" dirty="0" smtClean="0">
                <a:solidFill>
                  <a:schemeClr val="bg1"/>
                </a:solidFill>
              </a:rPr>
            </a:b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38912"/>
          </a:xfrm>
        </p:spPr>
        <p:txBody>
          <a:bodyPr>
            <a:normAutofit fontScale="90000"/>
          </a:bodyPr>
          <a:lstStyle/>
          <a:p>
            <a:endParaRPr lang="en-GB" dirty="0"/>
          </a:p>
        </p:txBody>
      </p:sp>
      <p:sp>
        <p:nvSpPr>
          <p:cNvPr id="3" name="Content Placeholder 2"/>
          <p:cNvSpPr>
            <a:spLocks noGrp="1"/>
          </p:cNvSpPr>
          <p:nvPr>
            <p:ph idx="1"/>
          </p:nvPr>
        </p:nvSpPr>
        <p:spPr>
          <a:xfrm>
            <a:off x="457200" y="685800"/>
            <a:ext cx="8229600" cy="5943600"/>
          </a:xfrm>
        </p:spPr>
        <p:txBody>
          <a:bodyPr>
            <a:normAutofit/>
          </a:bodyPr>
          <a:lstStyle/>
          <a:p>
            <a:endParaRPr lang="en-US" sz="800" dirty="0" smtClean="0">
              <a:solidFill>
                <a:schemeClr val="bg1"/>
              </a:solidFill>
            </a:endParaRPr>
          </a:p>
          <a:p>
            <a:r>
              <a:rPr lang="en-US" sz="2400" dirty="0" smtClean="0">
                <a:solidFill>
                  <a:schemeClr val="bg1"/>
                </a:solidFill>
              </a:rPr>
              <a:t>Ecosystems are organized communities of </a:t>
            </a:r>
            <a:r>
              <a:rPr lang="en-US" sz="2400" i="1" dirty="0" smtClean="0">
                <a:solidFill>
                  <a:schemeClr val="accent6">
                    <a:lumMod val="50000"/>
                  </a:schemeClr>
                </a:solidFill>
              </a:rPr>
              <a:t>producers</a:t>
            </a:r>
            <a:r>
              <a:rPr lang="en-US" sz="2400" dirty="0" smtClean="0">
                <a:solidFill>
                  <a:schemeClr val="bg1"/>
                </a:solidFill>
              </a:rPr>
              <a:t>, </a:t>
            </a:r>
            <a:r>
              <a:rPr lang="en-US" sz="2400" i="1" dirty="0" smtClean="0">
                <a:solidFill>
                  <a:schemeClr val="accent6">
                    <a:lumMod val="50000"/>
                  </a:schemeClr>
                </a:solidFill>
              </a:rPr>
              <a:t>consumers</a:t>
            </a:r>
            <a:r>
              <a:rPr lang="en-US" sz="2400" dirty="0" smtClean="0">
                <a:solidFill>
                  <a:schemeClr val="bg1"/>
                </a:solidFill>
              </a:rPr>
              <a:t>, and </a:t>
            </a:r>
            <a:r>
              <a:rPr lang="en-US" sz="2400" i="1" dirty="0" smtClean="0">
                <a:solidFill>
                  <a:schemeClr val="accent6">
                    <a:lumMod val="50000"/>
                  </a:schemeClr>
                </a:solidFill>
              </a:rPr>
              <a:t>decomposers</a:t>
            </a:r>
            <a:r>
              <a:rPr lang="en-US" sz="2400" dirty="0" smtClean="0">
                <a:solidFill>
                  <a:schemeClr val="bg1"/>
                </a:solidFill>
              </a:rPr>
              <a:t> together  with the </a:t>
            </a:r>
            <a:r>
              <a:rPr lang="en-US" sz="2400" dirty="0" err="1" smtClean="0">
                <a:solidFill>
                  <a:schemeClr val="bg1"/>
                </a:solidFill>
              </a:rPr>
              <a:t>abiotic</a:t>
            </a:r>
            <a:r>
              <a:rPr lang="en-US" sz="2400" dirty="0" smtClean="0">
                <a:solidFill>
                  <a:schemeClr val="bg1"/>
                </a:solidFill>
              </a:rPr>
              <a:t> factors that influence  growth, reproduction and dispersal.</a:t>
            </a:r>
          </a:p>
          <a:p>
            <a:endParaRPr lang="en-GB" sz="800" dirty="0" smtClean="0">
              <a:solidFill>
                <a:schemeClr val="bg1"/>
              </a:solidFill>
            </a:endParaRPr>
          </a:p>
          <a:p>
            <a:r>
              <a:rPr lang="en-US" sz="2400" dirty="0" smtClean="0">
                <a:solidFill>
                  <a:schemeClr val="bg1"/>
                </a:solidFill>
              </a:rPr>
              <a:t>It is classified into two main categories, depending on </a:t>
            </a:r>
            <a:r>
              <a:rPr lang="en-US" sz="2400" b="1" dirty="0" smtClean="0">
                <a:solidFill>
                  <a:schemeClr val="bg1"/>
                </a:solidFill>
              </a:rPr>
              <a:t>presence or absence </a:t>
            </a:r>
            <a:r>
              <a:rPr lang="en-US" sz="2400" dirty="0" smtClean="0">
                <a:solidFill>
                  <a:schemeClr val="bg1"/>
                </a:solidFill>
              </a:rPr>
              <a:t>of </a:t>
            </a:r>
            <a:r>
              <a:rPr lang="en-US" sz="2400" b="1" dirty="0" smtClean="0">
                <a:solidFill>
                  <a:schemeClr val="bg1"/>
                </a:solidFill>
              </a:rPr>
              <a:t>water</a:t>
            </a:r>
            <a:endParaRPr lang="en-GB" sz="2200" dirty="0" smtClean="0">
              <a:solidFill>
                <a:schemeClr val="bg1"/>
              </a:solidFill>
            </a:endParaRPr>
          </a:p>
          <a:p>
            <a:endParaRPr lang="en-GB" sz="800" dirty="0" smtClean="0"/>
          </a:p>
          <a:p>
            <a:pPr>
              <a:buNone/>
            </a:pPr>
            <a:r>
              <a:rPr lang="en-GB" dirty="0" smtClean="0">
                <a:solidFill>
                  <a:schemeClr val="bg1"/>
                </a:solidFill>
              </a:rPr>
              <a:t>                         Major Ecosystem Types (Biomes)</a:t>
            </a:r>
          </a:p>
          <a:p>
            <a:pPr>
              <a:buNone/>
            </a:pPr>
            <a:endParaRPr lang="en-GB" dirty="0" smtClean="0">
              <a:solidFill>
                <a:schemeClr val="bg1"/>
              </a:solidFill>
            </a:endParaRPr>
          </a:p>
          <a:p>
            <a:pPr>
              <a:buNone/>
            </a:pPr>
            <a:endParaRPr lang="en-GB" dirty="0" smtClean="0">
              <a:solidFill>
                <a:schemeClr val="bg1"/>
              </a:solidFill>
            </a:endParaRPr>
          </a:p>
          <a:p>
            <a:pPr>
              <a:buNone/>
            </a:pPr>
            <a:endParaRPr lang="en-GB" dirty="0" smtClean="0">
              <a:solidFill>
                <a:schemeClr val="bg1"/>
              </a:solidFill>
            </a:endParaRPr>
          </a:p>
          <a:p>
            <a:pPr>
              <a:buNone/>
            </a:pPr>
            <a:endParaRPr lang="en-GB" dirty="0" smtClean="0">
              <a:solidFill>
                <a:schemeClr val="bg1"/>
              </a:solidFill>
            </a:endParaRPr>
          </a:p>
          <a:p>
            <a:pPr>
              <a:buNone/>
            </a:pPr>
            <a:endParaRPr lang="en-GB" dirty="0" smtClean="0">
              <a:solidFill>
                <a:schemeClr val="bg1"/>
              </a:solidFill>
            </a:endParaRPr>
          </a:p>
        </p:txBody>
      </p:sp>
      <p:cxnSp>
        <p:nvCxnSpPr>
          <p:cNvPr id="4" name="Straight Arrow Connector 3"/>
          <p:cNvCxnSpPr/>
          <p:nvPr/>
        </p:nvCxnSpPr>
        <p:spPr>
          <a:xfrm rot="5400000">
            <a:off x="2171700" y="3924300"/>
            <a:ext cx="16002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6200000" flipH="1">
            <a:off x="4152900" y="4152900"/>
            <a:ext cx="16002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600200" y="5334000"/>
            <a:ext cx="6934200" cy="400110"/>
          </a:xfrm>
          <a:prstGeom prst="rect">
            <a:avLst/>
          </a:prstGeom>
        </p:spPr>
        <p:txBody>
          <a:bodyPr wrap="square">
            <a:spAutoFit/>
          </a:bodyPr>
          <a:lstStyle/>
          <a:p>
            <a:pPr>
              <a:buNone/>
            </a:pPr>
            <a:r>
              <a:rPr lang="en-US" sz="2000" dirty="0" smtClean="0">
                <a:solidFill>
                  <a:schemeClr val="bg1"/>
                </a:solidFill>
              </a:rPr>
              <a:t>Aquatic</a:t>
            </a:r>
            <a:r>
              <a:rPr lang="en-US" dirty="0" smtClean="0">
                <a:solidFill>
                  <a:schemeClr val="bg1"/>
                </a:solidFill>
              </a:rPr>
              <a:t>                                           </a:t>
            </a:r>
            <a:r>
              <a:rPr lang="en-US" sz="2000" dirty="0" smtClean="0">
                <a:solidFill>
                  <a:schemeClr val="bg1"/>
                </a:solidFill>
              </a:rPr>
              <a:t>Terrestrial (e.g. Desert)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57200" y="593724"/>
            <a:ext cx="7924800" cy="5883275"/>
          </a:xfrm>
          <a:prstGeom prst="rect">
            <a:avLst/>
          </a:prstGeom>
          <a:noFill/>
          <a:ln w="9525">
            <a:noFill/>
            <a:miter lim="800000"/>
            <a:headEnd/>
            <a:tailEnd/>
          </a:ln>
          <a:effectLst/>
        </p:spPr>
      </p:pic>
      <p:cxnSp>
        <p:nvCxnSpPr>
          <p:cNvPr id="5" name="AutoShape 4"/>
          <p:cNvCxnSpPr>
            <a:cxnSpLocks noChangeShapeType="1"/>
          </p:cNvCxnSpPr>
          <p:nvPr/>
        </p:nvCxnSpPr>
        <p:spPr bwMode="auto">
          <a:xfrm flipH="1" flipV="1">
            <a:off x="2971800" y="2971800"/>
            <a:ext cx="850900" cy="404812"/>
          </a:xfrm>
          <a:prstGeom prst="straightConnector1">
            <a:avLst/>
          </a:prstGeom>
          <a:noFill/>
          <a:ln w="9525">
            <a:solidFill>
              <a:srgbClr val="000000"/>
            </a:solidFill>
            <a:round/>
            <a:headEnd/>
            <a:tailEnd type="triangle" w="med" len="med"/>
          </a:ln>
        </p:spPr>
      </p:cxnSp>
      <p:cxnSp>
        <p:nvCxnSpPr>
          <p:cNvPr id="6" name="AutoShape 5"/>
          <p:cNvCxnSpPr>
            <a:cxnSpLocks noChangeShapeType="1"/>
          </p:cNvCxnSpPr>
          <p:nvPr/>
        </p:nvCxnSpPr>
        <p:spPr bwMode="auto">
          <a:xfrm flipH="1">
            <a:off x="4495800" y="2971800"/>
            <a:ext cx="939800" cy="404812"/>
          </a:xfrm>
          <a:prstGeom prst="straightConnector1">
            <a:avLst/>
          </a:prstGeom>
          <a:noFill/>
          <a:ln w="9525">
            <a:solidFill>
              <a:srgbClr val="000000"/>
            </a:solidFill>
            <a:round/>
            <a:headEnd/>
            <a:tailEnd type="triangle" w="med" len="med"/>
          </a:ln>
        </p:spPr>
      </p:cxnSp>
      <p:sp>
        <p:nvSpPr>
          <p:cNvPr id="7" name="Text Box 7"/>
          <p:cNvSpPr txBox="1">
            <a:spLocks noChangeArrowheads="1"/>
          </p:cNvSpPr>
          <p:nvPr/>
        </p:nvSpPr>
        <p:spPr bwMode="auto">
          <a:xfrm>
            <a:off x="1676400" y="2057400"/>
            <a:ext cx="1524000" cy="8318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dirty="0" smtClean="0">
                <a:ln>
                  <a:noFill/>
                </a:ln>
                <a:solidFill>
                  <a:schemeClr val="bg1"/>
                </a:solidFill>
                <a:effectLst/>
                <a:latin typeface="Calibri" pitchFamily="34" charset="0"/>
                <a:cs typeface="Arial" pitchFamily="34" charset="0"/>
              </a:rPr>
              <a:t>Scattered light</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8" name="Rectangle 7"/>
          <p:cNvSpPr/>
          <p:nvPr/>
        </p:nvSpPr>
        <p:spPr>
          <a:xfrm>
            <a:off x="5105400" y="2362200"/>
            <a:ext cx="2209800" cy="461665"/>
          </a:xfrm>
          <a:prstGeom prst="rect">
            <a:avLst/>
          </a:prstGeom>
        </p:spPr>
        <p:txBody>
          <a:bodyPr wrap="square">
            <a:spAutoFit/>
          </a:bodyPr>
          <a:lstStyle/>
          <a:p>
            <a:r>
              <a:rPr lang="en-GB" sz="2400" dirty="0" smtClean="0">
                <a:solidFill>
                  <a:schemeClr val="bg1"/>
                </a:solidFill>
              </a:rPr>
              <a:t>Absorbed light</a:t>
            </a:r>
            <a:endParaRPr lang="en-GB" sz="2400" dirty="0">
              <a:solidFill>
                <a:schemeClr val="bg1"/>
              </a:solidFill>
            </a:endParaRPr>
          </a:p>
        </p:txBody>
      </p:sp>
      <p:sp>
        <p:nvSpPr>
          <p:cNvPr id="9" name="Oval 6"/>
          <p:cNvSpPr>
            <a:spLocks noChangeArrowheads="1"/>
          </p:cNvSpPr>
          <p:nvPr/>
        </p:nvSpPr>
        <p:spPr bwMode="auto">
          <a:xfrm>
            <a:off x="3711575" y="3352800"/>
            <a:ext cx="1012825" cy="51935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spAutoFit/>
          </a:bodyPr>
          <a:lstStyle/>
          <a:p>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1935480"/>
            <a:ext cx="8229600" cy="4693920"/>
          </a:xfrm>
        </p:spPr>
        <p:txBody>
          <a:bodyPr>
            <a:normAutofit fontScale="92500" lnSpcReduction="10000"/>
          </a:bodyPr>
          <a:lstStyle/>
          <a:p>
            <a:pPr lvl="0"/>
            <a:r>
              <a:rPr lang="en-US" sz="2800" b="1" dirty="0" smtClean="0">
                <a:solidFill>
                  <a:schemeClr val="bg1"/>
                </a:solidFill>
              </a:rPr>
              <a:t>(a) Absorption</a:t>
            </a:r>
            <a:endParaRPr lang="en-GB" sz="2400" dirty="0" smtClean="0">
              <a:solidFill>
                <a:schemeClr val="bg1"/>
              </a:solidFill>
            </a:endParaRPr>
          </a:p>
          <a:p>
            <a:pPr>
              <a:buNone/>
            </a:pPr>
            <a:r>
              <a:rPr lang="en-US" sz="2800" dirty="0" smtClean="0">
                <a:solidFill>
                  <a:schemeClr val="bg1"/>
                </a:solidFill>
              </a:rPr>
              <a:t>PAR entering the water is attenuated (absorbed) by:</a:t>
            </a:r>
            <a:endParaRPr lang="en-GB" sz="2400" dirty="0" smtClean="0">
              <a:solidFill>
                <a:schemeClr val="bg1"/>
              </a:solidFill>
            </a:endParaRPr>
          </a:p>
          <a:p>
            <a:pPr lvl="2"/>
            <a:r>
              <a:rPr lang="en-US" sz="2400" dirty="0" smtClean="0">
                <a:solidFill>
                  <a:schemeClr val="bg1"/>
                </a:solidFill>
              </a:rPr>
              <a:t>Organic particles </a:t>
            </a:r>
            <a:endParaRPr lang="en-GB" sz="2000" dirty="0" smtClean="0">
              <a:solidFill>
                <a:schemeClr val="bg1"/>
              </a:solidFill>
            </a:endParaRPr>
          </a:p>
          <a:p>
            <a:pPr lvl="2"/>
            <a:r>
              <a:rPr lang="en-US" sz="2400" dirty="0" smtClean="0">
                <a:solidFill>
                  <a:schemeClr val="bg1"/>
                </a:solidFill>
              </a:rPr>
              <a:t>Colored DOM (yellow-red; suspended particles)</a:t>
            </a:r>
            <a:endParaRPr lang="en-GB" sz="2000" dirty="0" smtClean="0">
              <a:solidFill>
                <a:schemeClr val="bg1"/>
              </a:solidFill>
            </a:endParaRPr>
          </a:p>
          <a:p>
            <a:pPr lvl="2"/>
            <a:r>
              <a:rPr lang="en-US" sz="2400" dirty="0" smtClean="0">
                <a:solidFill>
                  <a:schemeClr val="bg1"/>
                </a:solidFill>
              </a:rPr>
              <a:t>Small silt-clay sized inorganic particles</a:t>
            </a:r>
            <a:endParaRPr lang="en-GB" sz="2000" dirty="0" smtClean="0">
              <a:solidFill>
                <a:schemeClr val="bg1"/>
              </a:solidFill>
            </a:endParaRPr>
          </a:p>
          <a:p>
            <a:pPr lvl="2"/>
            <a:r>
              <a:rPr lang="en-US" sz="2400" dirty="0" smtClean="0">
                <a:solidFill>
                  <a:schemeClr val="bg1"/>
                </a:solidFill>
              </a:rPr>
              <a:t>Water molecules   </a:t>
            </a:r>
            <a:endParaRPr lang="en-GB" sz="2000" dirty="0" smtClean="0">
              <a:solidFill>
                <a:schemeClr val="bg1"/>
              </a:solidFill>
            </a:endParaRPr>
          </a:p>
          <a:p>
            <a:pPr lvl="0"/>
            <a:r>
              <a:rPr lang="en-US" sz="2800" b="1" dirty="0" smtClean="0">
                <a:solidFill>
                  <a:schemeClr val="bg1"/>
                </a:solidFill>
              </a:rPr>
              <a:t>In transparent lakes</a:t>
            </a:r>
            <a:r>
              <a:rPr lang="en-US" sz="2800" dirty="0" smtClean="0">
                <a:solidFill>
                  <a:schemeClr val="bg1"/>
                </a:solidFill>
              </a:rPr>
              <a:t> and in the open ocean, </a:t>
            </a:r>
            <a:r>
              <a:rPr lang="en-US" sz="2800" b="1" dirty="0" smtClean="0">
                <a:solidFill>
                  <a:schemeClr val="bg1"/>
                </a:solidFill>
              </a:rPr>
              <a:t>the red end (600-700nm) is largely attenuated</a:t>
            </a:r>
            <a:r>
              <a:rPr lang="en-US" sz="2800" dirty="0" smtClean="0">
                <a:solidFill>
                  <a:schemeClr val="bg1"/>
                </a:solidFill>
              </a:rPr>
              <a:t>. </a:t>
            </a:r>
            <a:endParaRPr lang="en-GB" sz="2400" dirty="0" smtClean="0">
              <a:solidFill>
                <a:schemeClr val="bg1"/>
              </a:solidFill>
            </a:endParaRPr>
          </a:p>
          <a:p>
            <a:pPr lvl="0"/>
            <a:r>
              <a:rPr lang="en-US" sz="2800" dirty="0" smtClean="0">
                <a:solidFill>
                  <a:schemeClr val="bg1"/>
                </a:solidFill>
              </a:rPr>
              <a:t>As a lake becomes more </a:t>
            </a:r>
            <a:r>
              <a:rPr lang="en-US" sz="2800" b="1" dirty="0" err="1" smtClean="0">
                <a:solidFill>
                  <a:schemeClr val="bg1"/>
                </a:solidFill>
              </a:rPr>
              <a:t>eutrophic</a:t>
            </a:r>
            <a:r>
              <a:rPr lang="en-US" sz="2800" dirty="0" smtClean="0">
                <a:solidFill>
                  <a:schemeClr val="bg1"/>
                </a:solidFill>
              </a:rPr>
              <a:t>, more </a:t>
            </a:r>
            <a:r>
              <a:rPr lang="en-US" sz="2800" b="1" dirty="0" smtClean="0">
                <a:solidFill>
                  <a:schemeClr val="bg1"/>
                </a:solidFill>
              </a:rPr>
              <a:t>blue and red wavelength is absorbed</a:t>
            </a:r>
            <a:r>
              <a:rPr lang="en-US" sz="2800" dirty="0" smtClean="0">
                <a:solidFill>
                  <a:schemeClr val="bg1"/>
                </a:solidFill>
              </a:rPr>
              <a:t> and relatively more </a:t>
            </a:r>
            <a:r>
              <a:rPr lang="en-US" sz="2800" b="1" dirty="0" smtClean="0">
                <a:solidFill>
                  <a:schemeClr val="bg1"/>
                </a:solidFill>
              </a:rPr>
              <a:t>green </a:t>
            </a:r>
            <a:r>
              <a:rPr lang="en-US" sz="2800" dirty="0" smtClean="0">
                <a:solidFill>
                  <a:schemeClr val="bg1"/>
                </a:solidFill>
              </a:rPr>
              <a:t>is transmitted and reflected.</a:t>
            </a:r>
            <a:endParaRPr lang="en-GB" sz="2400" dirty="0" smtClean="0">
              <a:solidFill>
                <a:schemeClr val="bg1"/>
              </a:solidFill>
            </a:endParaRPr>
          </a:p>
        </p:txBody>
      </p:sp>
      <p:sp>
        <p:nvSpPr>
          <p:cNvPr id="5" name="Title 2"/>
          <p:cNvSpPr>
            <a:spLocks noGrp="1"/>
          </p:cNvSpPr>
          <p:nvPr>
            <p:ph type="title"/>
          </p:nvPr>
        </p:nvSpPr>
        <p:spPr>
          <a:xfrm>
            <a:off x="381000" y="228600"/>
            <a:ext cx="8229600" cy="1143000"/>
          </a:xfrm>
        </p:spPr>
        <p:txBody>
          <a:bodyPr>
            <a:normAutofit fontScale="90000"/>
          </a:bodyPr>
          <a:lstStyle/>
          <a:p>
            <a:r>
              <a:rPr lang="en-GB" sz="4000" dirty="0" smtClean="0"/>
              <a:t/>
            </a:r>
            <a:br>
              <a:rPr lang="en-GB" sz="4000" dirty="0" smtClean="0"/>
            </a:br>
            <a:endParaRPr lang="en-GB" dirty="0"/>
          </a:p>
        </p:txBody>
      </p:sp>
      <p:sp>
        <p:nvSpPr>
          <p:cNvPr id="6" name="Title 2"/>
          <p:cNvSpPr txBox="1">
            <a:spLocks/>
          </p:cNvSpPr>
          <p:nvPr/>
        </p:nvSpPr>
        <p:spPr>
          <a:xfrm>
            <a:off x="609600" y="1295400"/>
            <a:ext cx="8229600" cy="780288"/>
          </a:xfrm>
          <a:prstGeom prst="rect">
            <a:avLst/>
          </a:prstGeom>
        </p:spPr>
        <p:txBody>
          <a:bodyPr vert="horz" lIns="0" rIns="0" bIns="0" anchor="b">
            <a:normAutofit fontScale="6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Fate of light in water</a:t>
            </a:r>
            <a:r>
              <a:rPr kumimoji="0" lang="en-US" sz="4000" b="0" i="0" u="none" strike="noStrike" kern="1200" cap="none" spc="0" normalizeH="0" baseline="0" noProof="0" dirty="0" smtClean="0">
                <a:ln>
                  <a:noFill/>
                </a:ln>
                <a:solidFill>
                  <a:schemeClr val="tx2"/>
                </a:solidFill>
                <a:effectLst/>
                <a:uLnTx/>
                <a:uFillTx/>
                <a:latin typeface="+mj-lt"/>
                <a:ea typeface="+mj-ea"/>
                <a:cs typeface="+mj-cs"/>
              </a:rPr>
              <a:t/>
            </a:r>
            <a:br>
              <a:rPr kumimoji="0" lang="en-US" sz="4000" b="0" i="0" u="none" strike="noStrike" kern="1200" cap="none" spc="0" normalizeH="0" baseline="0" noProof="0" dirty="0" smtClean="0">
                <a:ln>
                  <a:noFill/>
                </a:ln>
                <a:solidFill>
                  <a:schemeClr val="tx2"/>
                </a:solidFill>
                <a:effectLst/>
                <a:uLnTx/>
                <a:uFillTx/>
                <a:latin typeface="+mj-lt"/>
                <a:ea typeface="+mj-ea"/>
                <a:cs typeface="+mj-cs"/>
              </a:rPr>
            </a:b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381000" y="990600"/>
            <a:ext cx="8229600" cy="5257800"/>
          </a:xfrm>
        </p:spPr>
        <p:txBody>
          <a:bodyPr>
            <a:noAutofit/>
          </a:bodyPr>
          <a:lstStyle/>
          <a:p>
            <a:r>
              <a:rPr lang="en-US" sz="2400" b="1" dirty="0" smtClean="0">
                <a:solidFill>
                  <a:schemeClr val="bg1"/>
                </a:solidFill>
                <a:latin typeface="Arial" pitchFamily="34" charset="0"/>
                <a:cs typeface="Arial" pitchFamily="34" charset="0"/>
              </a:rPr>
              <a:t>b)</a:t>
            </a:r>
            <a:r>
              <a:rPr lang="en-US" sz="2400" dirty="0" smtClean="0">
                <a:solidFill>
                  <a:schemeClr val="bg1"/>
                </a:solidFill>
                <a:latin typeface="Arial" pitchFamily="34" charset="0"/>
                <a:cs typeface="Arial" pitchFamily="34" charset="0"/>
              </a:rPr>
              <a:t> </a:t>
            </a:r>
            <a:r>
              <a:rPr lang="en-US" sz="2400" b="1" dirty="0" smtClean="0">
                <a:solidFill>
                  <a:schemeClr val="bg1"/>
                </a:solidFill>
                <a:latin typeface="Arial" pitchFamily="34" charset="0"/>
                <a:cs typeface="Arial" pitchFamily="34" charset="0"/>
              </a:rPr>
              <a:t>Scattering</a:t>
            </a:r>
            <a:r>
              <a:rPr lang="en-US" sz="2400" dirty="0" smtClean="0">
                <a:solidFill>
                  <a:schemeClr val="bg1"/>
                </a:solidFill>
                <a:latin typeface="Arial" pitchFamily="34" charset="0"/>
                <a:cs typeface="Arial" pitchFamily="34" charset="0"/>
              </a:rPr>
              <a:t> is the of deflection of photons</a:t>
            </a:r>
            <a:endParaRPr lang="en-GB" sz="2400" dirty="0" smtClean="0">
              <a:solidFill>
                <a:schemeClr val="bg1"/>
              </a:solidFill>
              <a:latin typeface="Arial" pitchFamily="34" charset="0"/>
              <a:cs typeface="Arial" pitchFamily="34" charset="0"/>
            </a:endParaRPr>
          </a:p>
          <a:p>
            <a:pPr lvl="0"/>
            <a:r>
              <a:rPr lang="en-US" sz="2400" dirty="0" smtClean="0">
                <a:solidFill>
                  <a:schemeClr val="bg1"/>
                </a:solidFill>
                <a:latin typeface="Arial" pitchFamily="34" charset="0"/>
                <a:cs typeface="Arial" pitchFamily="34" charset="0"/>
              </a:rPr>
              <a:t>short wavelength light is result more </a:t>
            </a:r>
            <a:r>
              <a:rPr lang="en-US" sz="2400" dirty="0" err="1" smtClean="0">
                <a:solidFill>
                  <a:schemeClr val="bg1"/>
                </a:solidFill>
                <a:latin typeface="Arial" pitchFamily="34" charset="0"/>
                <a:cs typeface="Arial" pitchFamily="34" charset="0"/>
              </a:rPr>
              <a:t>scatterd</a:t>
            </a:r>
            <a:r>
              <a:rPr lang="en-US" sz="2400" dirty="0" smtClean="0">
                <a:solidFill>
                  <a:schemeClr val="bg1"/>
                </a:solidFill>
                <a:latin typeface="Arial" pitchFamily="34" charset="0"/>
                <a:cs typeface="Arial" pitchFamily="34" charset="0"/>
              </a:rPr>
              <a:t> than long wavelengths</a:t>
            </a:r>
            <a:endParaRPr lang="en-GB" sz="2400" dirty="0" smtClean="0">
              <a:solidFill>
                <a:schemeClr val="bg1"/>
              </a:solidFill>
              <a:latin typeface="Arial" pitchFamily="34" charset="0"/>
              <a:cs typeface="Arial" pitchFamily="34" charset="0"/>
            </a:endParaRPr>
          </a:p>
          <a:p>
            <a:pPr lvl="0"/>
            <a:r>
              <a:rPr lang="en-US" sz="2400" dirty="0" smtClean="0">
                <a:solidFill>
                  <a:schemeClr val="bg1"/>
                </a:solidFill>
                <a:latin typeface="Arial" pitchFamily="34" charset="0"/>
                <a:cs typeface="Arial" pitchFamily="34" charset="0"/>
              </a:rPr>
              <a:t>That is why transparent lakes (</a:t>
            </a:r>
            <a:r>
              <a:rPr lang="en-US" sz="2400" dirty="0" err="1" smtClean="0">
                <a:solidFill>
                  <a:schemeClr val="bg1"/>
                </a:solidFill>
                <a:latin typeface="Arial" pitchFamily="34" charset="0"/>
                <a:cs typeface="Arial" pitchFamily="34" charset="0"/>
              </a:rPr>
              <a:t>oligotrophic</a:t>
            </a:r>
            <a:r>
              <a:rPr lang="en-US" sz="2400" dirty="0" smtClean="0">
                <a:solidFill>
                  <a:schemeClr val="bg1"/>
                </a:solidFill>
                <a:latin typeface="Arial" pitchFamily="34" charset="0"/>
                <a:cs typeface="Arial" pitchFamily="34" charset="0"/>
              </a:rPr>
              <a:t> lakes) and open oceans looks like blue</a:t>
            </a:r>
            <a:endParaRPr lang="en-GB" sz="2400" dirty="0" smtClean="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Total underwater irradiance</a:t>
            </a:r>
            <a:r>
              <a:rPr lang="en-US" sz="2400" dirty="0" smtClean="0">
                <a:solidFill>
                  <a:schemeClr val="bg1"/>
                </a:solidFill>
                <a:latin typeface="Arial" pitchFamily="34" charset="0"/>
                <a:cs typeface="Arial" pitchFamily="34" charset="0"/>
              </a:rPr>
              <a:t> – represent the total amount of light available to photosynthetic organisms</a:t>
            </a:r>
            <a:endParaRPr lang="en-GB" sz="2400" dirty="0" smtClean="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Light attenuation coefficient</a:t>
            </a:r>
            <a:r>
              <a:rPr lang="en-US" sz="2400" dirty="0" smtClean="0">
                <a:solidFill>
                  <a:schemeClr val="bg1"/>
                </a:solidFill>
                <a:latin typeface="Arial" pitchFamily="34" charset="0"/>
                <a:cs typeface="Arial" pitchFamily="34" charset="0"/>
              </a:rPr>
              <a:t> </a:t>
            </a:r>
            <a:r>
              <a:rPr lang="en-US" sz="2400" b="1" dirty="0" smtClean="0">
                <a:solidFill>
                  <a:schemeClr val="bg1"/>
                </a:solidFill>
                <a:latin typeface="Arial" pitchFamily="34" charset="0"/>
                <a:cs typeface="Arial" pitchFamily="34" charset="0"/>
              </a:rPr>
              <a:t>(K)</a:t>
            </a:r>
            <a:r>
              <a:rPr lang="en-US" sz="2400" dirty="0" smtClean="0">
                <a:solidFill>
                  <a:schemeClr val="bg1"/>
                </a:solidFill>
                <a:latin typeface="Arial" pitchFamily="34" charset="0"/>
                <a:cs typeface="Arial" pitchFamily="34" charset="0"/>
              </a:rPr>
              <a:t>: measuring vertical profile of light attenuation through the water column then determining the slope of the log transformed data.</a:t>
            </a:r>
            <a:endParaRPr lang="en-GB" sz="2400" dirty="0" smtClean="0">
              <a:solidFill>
                <a:schemeClr val="bg1"/>
              </a:solidFill>
              <a:latin typeface="Arial" pitchFamily="34" charset="0"/>
              <a:cs typeface="Arial" pitchFamily="34" charset="0"/>
            </a:endParaRPr>
          </a:p>
          <a:p>
            <a:r>
              <a:rPr lang="en-US" sz="2400" b="1" dirty="0" err="1" smtClean="0">
                <a:solidFill>
                  <a:schemeClr val="bg1"/>
                </a:solidFill>
                <a:latin typeface="Arial" pitchFamily="34" charset="0"/>
                <a:cs typeface="Arial" pitchFamily="34" charset="0"/>
              </a:rPr>
              <a:t>Secchi</a:t>
            </a:r>
            <a:r>
              <a:rPr lang="en-US" sz="2400" b="1" dirty="0" smtClean="0">
                <a:solidFill>
                  <a:schemeClr val="bg1"/>
                </a:solidFill>
                <a:latin typeface="Arial" pitchFamily="34" charset="0"/>
                <a:cs typeface="Arial" pitchFamily="34" charset="0"/>
              </a:rPr>
              <a:t> disk</a:t>
            </a:r>
            <a:r>
              <a:rPr lang="en-US" sz="2400" dirty="0" smtClean="0">
                <a:solidFill>
                  <a:schemeClr val="bg1"/>
                </a:solidFill>
                <a:latin typeface="Arial" pitchFamily="34" charset="0"/>
                <a:cs typeface="Arial" pitchFamily="34" charset="0"/>
              </a:rPr>
              <a:t>: is flat plate, with 20-30 cm diameter painted with black and white </a:t>
            </a:r>
            <a:r>
              <a:rPr lang="en-US" sz="2400" dirty="0" err="1" smtClean="0">
                <a:solidFill>
                  <a:schemeClr val="bg1"/>
                </a:solidFill>
                <a:latin typeface="Arial" pitchFamily="34" charset="0"/>
                <a:cs typeface="Arial" pitchFamily="34" charset="0"/>
              </a:rPr>
              <a:t>quadrats</a:t>
            </a:r>
            <a:r>
              <a:rPr lang="en-US" sz="2400" dirty="0" smtClean="0">
                <a:solidFill>
                  <a:schemeClr val="bg1"/>
                </a:solidFill>
                <a:latin typeface="Arial" pitchFamily="34" charset="0"/>
                <a:cs typeface="Arial" pitchFamily="34" charset="0"/>
              </a:rPr>
              <a:t> and is used to measure the total underwater irradiance. </a:t>
            </a:r>
            <a:endParaRPr lang="en-GB" sz="2400" dirty="0" smtClean="0">
              <a:solidFill>
                <a:schemeClr val="bg1"/>
              </a:solidFill>
              <a:latin typeface="Arial" pitchFamily="34" charset="0"/>
              <a:cs typeface="Arial" pitchFamily="34" charset="0"/>
            </a:endParaRPr>
          </a:p>
          <a:p>
            <a:endParaRPr lang="en-GB" sz="2400" dirty="0" smtClean="0">
              <a:solidFill>
                <a:schemeClr val="bg1"/>
              </a:solidFill>
              <a:latin typeface="Arial" pitchFamily="34" charset="0"/>
              <a:cs typeface="Arial" pitchFamily="34" charset="0"/>
            </a:endParaRPr>
          </a:p>
          <a:p>
            <a:endParaRPr lang="en-GB"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ontent Placeholder 3"/>
          <p:cNvGrpSpPr>
            <a:grpSpLocks noGrp="1"/>
          </p:cNvGrpSpPr>
          <p:nvPr/>
        </p:nvGrpSpPr>
        <p:grpSpPr bwMode="auto">
          <a:xfrm>
            <a:off x="990600" y="457200"/>
            <a:ext cx="7315200" cy="5867401"/>
            <a:chOff x="2940050" y="2144183"/>
            <a:chExt cx="3079750" cy="2615369"/>
          </a:xfrm>
        </p:grpSpPr>
        <p:pic>
          <p:nvPicPr>
            <p:cNvPr id="5" name="Picture 4"/>
            <p:cNvPicPr>
              <a:picLocks noChangeAspect="1" noChangeArrowheads="1"/>
            </p:cNvPicPr>
            <p:nvPr/>
          </p:nvPicPr>
          <p:blipFill>
            <a:blip r:embed="rId2"/>
            <a:srcRect/>
            <a:stretch>
              <a:fillRect/>
            </a:stretch>
          </p:blipFill>
          <p:spPr bwMode="auto">
            <a:xfrm>
              <a:off x="2940050" y="2144183"/>
              <a:ext cx="2635250" cy="2615369"/>
            </a:xfrm>
            <a:prstGeom prst="rect">
              <a:avLst/>
            </a:prstGeom>
            <a:noFill/>
            <a:ln w="9525">
              <a:noFill/>
              <a:miter lim="800000"/>
              <a:headEnd/>
              <a:tailEnd/>
            </a:ln>
          </p:spPr>
        </p:pic>
        <p:cxnSp>
          <p:nvCxnSpPr>
            <p:cNvPr id="6" name="Straight Connector 5"/>
            <p:cNvCxnSpPr/>
            <p:nvPr/>
          </p:nvCxnSpPr>
          <p:spPr>
            <a:xfrm>
              <a:off x="3657600" y="3276600"/>
              <a:ext cx="2362200" cy="1295400"/>
            </a:xfrm>
            <a:prstGeom prst="line">
              <a:avLst/>
            </a:prstGeom>
          </p:spPr>
          <p:style>
            <a:lnRef idx="3">
              <a:schemeClr val="accent3"/>
            </a:lnRef>
            <a:fillRef idx="0">
              <a:schemeClr val="accent3"/>
            </a:fillRef>
            <a:effectRef idx="2">
              <a:schemeClr val="accent3"/>
            </a:effectRef>
            <a:fontRef idx="minor">
              <a:schemeClr val="tx1"/>
            </a:fontRef>
          </p:style>
        </p:cxnSp>
        <p:cxnSp>
          <p:nvCxnSpPr>
            <p:cNvPr id="7" name="Straight Connector 6"/>
            <p:cNvCxnSpPr/>
            <p:nvPr/>
          </p:nvCxnSpPr>
          <p:spPr>
            <a:xfrm rot="5400000" flipH="1" flipV="1">
              <a:off x="4686300" y="3771900"/>
              <a:ext cx="152400" cy="7620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rot="5400000" flipH="1" flipV="1">
              <a:off x="5219700" y="4076700"/>
              <a:ext cx="152400" cy="7620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rot="5400000" flipH="1" flipV="1">
              <a:off x="5676900" y="4305300"/>
              <a:ext cx="152400" cy="7620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rot="5400000" flipH="1" flipV="1">
              <a:off x="4305300" y="3543300"/>
              <a:ext cx="152400" cy="76200"/>
            </a:xfrm>
            <a:prstGeom prst="line">
              <a:avLst/>
            </a:prstGeom>
          </p:spPr>
          <p:style>
            <a:lnRef idx="2">
              <a:schemeClr val="dk1"/>
            </a:lnRef>
            <a:fillRef idx="0">
              <a:schemeClr val="dk1"/>
            </a:fillRef>
            <a:effectRef idx="1">
              <a:schemeClr val="dk1"/>
            </a:effectRef>
            <a:fontRef idx="minor">
              <a:schemeClr val="tx1"/>
            </a:fontRef>
          </p:style>
        </p:cxn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381000" y="152400"/>
            <a:ext cx="8229600" cy="6705600"/>
          </a:xfrm>
        </p:spPr>
        <p:txBody>
          <a:bodyPr>
            <a:noAutofit/>
          </a:bodyPr>
          <a:lstStyle/>
          <a:p>
            <a:r>
              <a:rPr lang="en-GB" sz="2400" dirty="0" smtClean="0">
                <a:solidFill>
                  <a:schemeClr val="bg1"/>
                </a:solidFill>
                <a:latin typeface="Arial" pitchFamily="34" charset="0"/>
                <a:cs typeface="Arial" pitchFamily="34" charset="0"/>
              </a:rPr>
              <a:t>T</a:t>
            </a:r>
            <a:r>
              <a:rPr lang="en-GB" sz="2400" baseline="30000" dirty="0" smtClean="0">
                <a:solidFill>
                  <a:schemeClr val="bg1"/>
                </a:solidFill>
                <a:latin typeface="Arial" pitchFamily="34" charset="0"/>
                <a:cs typeface="Arial" pitchFamily="34" charset="0"/>
              </a:rPr>
              <a:t>0</a:t>
            </a:r>
            <a:r>
              <a:rPr lang="en-GB" sz="2400" dirty="0" smtClean="0">
                <a:solidFill>
                  <a:schemeClr val="bg1"/>
                </a:solidFill>
                <a:latin typeface="Arial" pitchFamily="34" charset="0"/>
                <a:cs typeface="Arial" pitchFamily="34" charset="0"/>
              </a:rPr>
              <a:t> influence the solubility of DO and other materials in water column. </a:t>
            </a:r>
          </a:p>
          <a:p>
            <a:r>
              <a:rPr lang="en-US" sz="2400" dirty="0" smtClean="0">
                <a:solidFill>
                  <a:schemeClr val="bg1"/>
                </a:solidFill>
                <a:latin typeface="Arial" pitchFamily="34" charset="0"/>
                <a:cs typeface="Arial" pitchFamily="34" charset="0"/>
              </a:rPr>
              <a:t>Increased T</a:t>
            </a:r>
            <a:r>
              <a:rPr lang="en-US" sz="2400" baseline="30000" dirty="0" smtClean="0">
                <a:solidFill>
                  <a:schemeClr val="bg1"/>
                </a:solidFill>
                <a:latin typeface="Arial" pitchFamily="34" charset="0"/>
                <a:cs typeface="Arial" pitchFamily="34" charset="0"/>
              </a:rPr>
              <a:t>o</a:t>
            </a:r>
            <a:r>
              <a:rPr lang="en-US" sz="2400" dirty="0" smtClean="0">
                <a:solidFill>
                  <a:schemeClr val="bg1"/>
                </a:solidFill>
                <a:latin typeface="Arial" pitchFamily="34" charset="0"/>
                <a:cs typeface="Arial" pitchFamily="34" charset="0"/>
              </a:rPr>
              <a:t> increase the amount of O2.</a:t>
            </a:r>
          </a:p>
          <a:p>
            <a:r>
              <a:rPr lang="en-US" sz="2400" dirty="0" smtClean="0">
                <a:solidFill>
                  <a:schemeClr val="bg1"/>
                </a:solidFill>
                <a:latin typeface="Arial" pitchFamily="34" charset="0"/>
                <a:cs typeface="Arial" pitchFamily="34" charset="0"/>
              </a:rPr>
              <a:t> Human sources of pollutants can impact water temperature</a:t>
            </a:r>
            <a:endParaRPr lang="en-GB"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A large portion of irradiance is in the infrared portion of the solar spectrum and has major thermal effects on the aquatic system. </a:t>
            </a:r>
            <a:endParaRPr lang="en-GB"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Heat has two functions in water bodies: 1. Regulates rates of chemical and biological process</a:t>
            </a:r>
            <a:endParaRPr lang="en-GB" sz="2400" dirty="0" smtClean="0">
              <a:solidFill>
                <a:schemeClr val="bg1"/>
              </a:solidFill>
              <a:latin typeface="Arial" pitchFamily="34" charset="0"/>
              <a:cs typeface="Arial" pitchFamily="34" charset="0"/>
            </a:endParaRPr>
          </a:p>
          <a:p>
            <a:pPr lvl="0"/>
            <a:r>
              <a:rPr lang="en-US" sz="2400" dirty="0" smtClean="0">
                <a:solidFill>
                  <a:schemeClr val="bg1"/>
                </a:solidFill>
                <a:latin typeface="Arial" pitchFamily="34" charset="0"/>
                <a:cs typeface="Arial" pitchFamily="34" charset="0"/>
              </a:rPr>
              <a:t>2. Thermal stratification</a:t>
            </a:r>
            <a:endParaRPr lang="en-GB" sz="2400" dirty="0" smtClean="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Vertical stratification </a:t>
            </a:r>
            <a:r>
              <a:rPr lang="en-US" sz="2400" dirty="0" smtClean="0">
                <a:solidFill>
                  <a:schemeClr val="bg1"/>
                </a:solidFill>
                <a:latin typeface="Arial" pitchFamily="34" charset="0"/>
                <a:cs typeface="Arial" pitchFamily="34" charset="0"/>
              </a:rPr>
              <a:t>is based on physical and chemical variables,</a:t>
            </a:r>
          </a:p>
          <a:p>
            <a:r>
              <a:rPr lang="en-US" sz="2400" dirty="0" smtClean="0">
                <a:solidFill>
                  <a:schemeClr val="bg1"/>
                </a:solidFill>
                <a:latin typeface="Arial" pitchFamily="34" charset="0"/>
                <a:cs typeface="Arial" pitchFamily="34" charset="0"/>
              </a:rPr>
              <a:t> 1. </a:t>
            </a:r>
            <a:r>
              <a:rPr lang="en-US" sz="2400" b="1" dirty="0" smtClean="0">
                <a:solidFill>
                  <a:schemeClr val="bg1"/>
                </a:solidFill>
                <a:latin typeface="Arial" pitchFamily="34" charset="0"/>
                <a:cs typeface="Arial" pitchFamily="34" charset="0"/>
              </a:rPr>
              <a:t>light </a:t>
            </a:r>
            <a:r>
              <a:rPr lang="en-US" sz="2400" dirty="0" smtClean="0">
                <a:solidFill>
                  <a:schemeClr val="bg1"/>
                </a:solidFill>
                <a:latin typeface="Arial" pitchFamily="34" charset="0"/>
                <a:cs typeface="Arial" pitchFamily="34" charset="0"/>
              </a:rPr>
              <a:t>whose</a:t>
            </a:r>
            <a:r>
              <a:rPr lang="en-US" sz="2400" b="1"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intensity decreases rapidly with depth. </a:t>
            </a:r>
          </a:p>
          <a:p>
            <a:r>
              <a:rPr lang="en-US" sz="2400" dirty="0" smtClean="0">
                <a:solidFill>
                  <a:schemeClr val="bg1"/>
                </a:solidFill>
                <a:latin typeface="Arial" pitchFamily="34" charset="0"/>
                <a:cs typeface="Arial" pitchFamily="34" charset="0"/>
              </a:rPr>
              <a:t>2. </a:t>
            </a:r>
            <a:r>
              <a:rPr lang="en-US" sz="2400" b="1" dirty="0" smtClean="0">
                <a:solidFill>
                  <a:schemeClr val="bg1"/>
                </a:solidFill>
                <a:latin typeface="Arial" pitchFamily="34" charset="0"/>
                <a:cs typeface="Arial" pitchFamily="34" charset="0"/>
              </a:rPr>
              <a:t>temperature</a:t>
            </a:r>
            <a:r>
              <a:rPr lang="en-US" sz="2400" dirty="0" smtClean="0">
                <a:solidFill>
                  <a:schemeClr val="bg1"/>
                </a:solidFill>
                <a:latin typeface="Arial" pitchFamily="34" charset="0"/>
                <a:cs typeface="Arial" pitchFamily="34" charset="0"/>
              </a:rPr>
              <a:t>. Lakes can be divided into 3 layers based on the temperature and density profile</a:t>
            </a:r>
            <a:endParaRPr lang="en-GB"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3_37"/>
          <p:cNvPicPr>
            <a:picLocks noGrp="1" noChangeAspect="1" noChangeArrowheads="1"/>
          </p:cNvPicPr>
          <p:nvPr>
            <p:ph idx="1"/>
          </p:nvPr>
        </p:nvPicPr>
        <p:blipFill>
          <a:blip r:embed="rId2"/>
          <a:srcRect t="7742"/>
          <a:stretch>
            <a:fillRect/>
          </a:stretch>
        </p:blipFill>
        <p:spPr bwMode="auto">
          <a:xfrm>
            <a:off x="876456" y="228600"/>
            <a:ext cx="7429343" cy="63642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G12_15"/>
          <p:cNvPicPr>
            <a:picLocks noGrp="1"/>
          </p:cNvPicPr>
          <p:nvPr>
            <p:ph idx="1"/>
          </p:nvPr>
        </p:nvPicPr>
        <p:blipFill>
          <a:blip r:embed="rId2" cstate="print"/>
          <a:srcRect/>
          <a:stretch>
            <a:fillRect/>
          </a:stretch>
        </p:blipFill>
        <p:spPr bwMode="auto">
          <a:xfrm>
            <a:off x="381000" y="1219200"/>
            <a:ext cx="8458200" cy="48768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2286000" y="914400"/>
            <a:ext cx="55626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1066800"/>
            <a:ext cx="8229600" cy="5257800"/>
          </a:xfrm>
        </p:spPr>
        <p:txBody>
          <a:bodyPr/>
          <a:lstStyle/>
          <a:p>
            <a:pPr lvl="0"/>
            <a:r>
              <a:rPr lang="en-US" b="1" dirty="0" smtClean="0">
                <a:solidFill>
                  <a:schemeClr val="bg1"/>
                </a:solidFill>
              </a:rPr>
              <a:t>Surface area (A) </a:t>
            </a:r>
            <a:r>
              <a:rPr lang="en-US" dirty="0" smtClean="0">
                <a:solidFill>
                  <a:schemeClr val="bg1"/>
                </a:solidFill>
              </a:rPr>
              <a:t>– total area enclosed by shoreline</a:t>
            </a:r>
            <a:endParaRPr lang="en-GB" dirty="0" smtClean="0">
              <a:solidFill>
                <a:schemeClr val="bg1"/>
              </a:solidFill>
            </a:endParaRPr>
          </a:p>
          <a:p>
            <a:pPr lvl="0"/>
            <a:r>
              <a:rPr lang="en-US" b="1" dirty="0" smtClean="0">
                <a:solidFill>
                  <a:schemeClr val="bg1"/>
                </a:solidFill>
              </a:rPr>
              <a:t>length of shoreline (L) - It is the perimeter of the </a:t>
            </a:r>
            <a:r>
              <a:rPr lang="en-US" b="1" dirty="0" err="1" smtClean="0">
                <a:solidFill>
                  <a:schemeClr val="bg1"/>
                </a:solidFill>
              </a:rPr>
              <a:t>lakeaa</a:t>
            </a:r>
            <a:endParaRPr lang="en-GB" b="1" dirty="0" smtClean="0">
              <a:solidFill>
                <a:schemeClr val="bg1"/>
              </a:solidFill>
            </a:endParaRPr>
          </a:p>
          <a:p>
            <a:pPr lvl="0"/>
            <a:r>
              <a:rPr lang="en-US" b="1" dirty="0" smtClean="0">
                <a:solidFill>
                  <a:schemeClr val="bg1"/>
                </a:solidFill>
              </a:rPr>
              <a:t>Shore line development index </a:t>
            </a:r>
            <a:r>
              <a:rPr lang="en-US" dirty="0" smtClean="0">
                <a:solidFill>
                  <a:schemeClr val="bg1"/>
                </a:solidFill>
              </a:rPr>
              <a:t>(D</a:t>
            </a:r>
            <a:r>
              <a:rPr lang="en-US" baseline="-25000" dirty="0" smtClean="0">
                <a:solidFill>
                  <a:schemeClr val="bg1"/>
                </a:solidFill>
              </a:rPr>
              <a:t>L</a:t>
            </a:r>
            <a:r>
              <a:rPr lang="en-US" dirty="0" smtClean="0">
                <a:solidFill>
                  <a:schemeClr val="bg1"/>
                </a:solidFill>
              </a:rPr>
              <a:t>)-  It is calculated as  D</a:t>
            </a:r>
            <a:r>
              <a:rPr lang="en-US" baseline="-25000" dirty="0" smtClean="0">
                <a:solidFill>
                  <a:schemeClr val="bg1"/>
                </a:solidFill>
              </a:rPr>
              <a:t>L  </a:t>
            </a:r>
            <a:r>
              <a:rPr lang="en-US" dirty="0" smtClean="0">
                <a:solidFill>
                  <a:schemeClr val="bg1"/>
                </a:solidFill>
              </a:rPr>
              <a:t>= </a:t>
            </a:r>
            <a:r>
              <a:rPr lang="en-GB" dirty="0" smtClean="0">
                <a:solidFill>
                  <a:schemeClr val="bg1"/>
                </a:solidFill>
              </a:rPr>
              <a:t>L ÷ 2·sqrt(</a:t>
            </a:r>
            <a:r>
              <a:rPr lang="el-GR" dirty="0" smtClean="0">
                <a:solidFill>
                  <a:schemeClr val="bg1"/>
                </a:solidFill>
              </a:rPr>
              <a:t>π·</a:t>
            </a:r>
            <a:r>
              <a:rPr lang="en-GB" dirty="0" err="1" smtClean="0">
                <a:solidFill>
                  <a:schemeClr val="bg1"/>
                </a:solidFill>
              </a:rPr>
              <a:t>A</a:t>
            </a:r>
            <a:r>
              <a:rPr lang="en-GB" baseline="-25000" dirty="0" err="1" smtClean="0">
                <a:solidFill>
                  <a:schemeClr val="bg1"/>
                </a:solidFill>
              </a:rPr>
              <a:t>o</a:t>
            </a:r>
            <a:r>
              <a:rPr lang="en-GB" dirty="0" smtClean="0">
                <a:solidFill>
                  <a:schemeClr val="bg1"/>
                </a:solidFill>
              </a:rPr>
              <a:t>) </a:t>
            </a:r>
          </a:p>
          <a:p>
            <a:r>
              <a:rPr lang="en-US" b="1" dirty="0" smtClean="0">
                <a:solidFill>
                  <a:schemeClr val="bg1"/>
                </a:solidFill>
              </a:rPr>
              <a:t>D</a:t>
            </a:r>
            <a:r>
              <a:rPr lang="en-US" sz="1400" b="1" dirty="0" smtClean="0">
                <a:solidFill>
                  <a:schemeClr val="bg1"/>
                </a:solidFill>
              </a:rPr>
              <a:t>L</a:t>
            </a:r>
            <a:r>
              <a:rPr lang="en-US" sz="1400" dirty="0" smtClean="0">
                <a:solidFill>
                  <a:schemeClr val="bg1"/>
                </a:solidFill>
              </a:rPr>
              <a:t>  </a:t>
            </a:r>
            <a:r>
              <a:rPr lang="en-US" dirty="0" smtClean="0">
                <a:solidFill>
                  <a:schemeClr val="bg1"/>
                </a:solidFill>
              </a:rPr>
              <a:t>is equal to 1, for cone shaped, circular lakes such as crater; little littoral area</a:t>
            </a:r>
            <a:endParaRPr lang="en-GB" dirty="0" smtClean="0">
              <a:solidFill>
                <a:schemeClr val="bg1"/>
              </a:solidFill>
            </a:endParaRPr>
          </a:p>
          <a:p>
            <a:r>
              <a:rPr lang="en-US" dirty="0" smtClean="0">
                <a:solidFill>
                  <a:schemeClr val="bg1"/>
                </a:solidFill>
              </a:rPr>
              <a:t>If D</a:t>
            </a:r>
            <a:r>
              <a:rPr lang="en-US" sz="1800" dirty="0" smtClean="0">
                <a:solidFill>
                  <a:schemeClr val="bg1"/>
                </a:solidFill>
              </a:rPr>
              <a:t>L</a:t>
            </a:r>
            <a:r>
              <a:rPr lang="en-US" dirty="0" smtClean="0">
                <a:solidFill>
                  <a:schemeClr val="bg1"/>
                </a:solidFill>
              </a:rPr>
              <a:t> &gt; 1 littoral area increases</a:t>
            </a:r>
            <a:endParaRPr lang="en-GB" dirty="0" smtClean="0">
              <a:solidFill>
                <a:schemeClr val="bg1"/>
              </a:solidFill>
            </a:endParaRPr>
          </a:p>
          <a:p>
            <a:r>
              <a:rPr lang="en-US" dirty="0" smtClean="0">
                <a:solidFill>
                  <a:schemeClr val="bg1"/>
                </a:solidFill>
              </a:rPr>
              <a:t>D</a:t>
            </a:r>
            <a:r>
              <a:rPr lang="en-US" sz="1800" dirty="0" smtClean="0">
                <a:solidFill>
                  <a:schemeClr val="bg1"/>
                </a:solidFill>
              </a:rPr>
              <a:t>L</a:t>
            </a:r>
            <a:r>
              <a:rPr lang="en-US" dirty="0" smtClean="0">
                <a:solidFill>
                  <a:schemeClr val="bg1"/>
                </a:solidFill>
              </a:rPr>
              <a:t> &gt;= 3.5 for reservoirs, irregular shores, high littoral area, and most likely productive</a:t>
            </a:r>
            <a:endParaRPr lang="en-GB" dirty="0" smtClean="0">
              <a:solidFill>
                <a:schemeClr val="bg1"/>
              </a:solidFill>
            </a:endParaRPr>
          </a:p>
          <a:p>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609600"/>
            <a:ext cx="8229600" cy="6019800"/>
          </a:xfrm>
        </p:spPr>
        <p:txBody>
          <a:bodyPr/>
          <a:lstStyle/>
          <a:p>
            <a:r>
              <a:rPr lang="en-GB" sz="2800" b="1" dirty="0" smtClean="0">
                <a:solidFill>
                  <a:schemeClr val="bg1"/>
                </a:solidFill>
              </a:rPr>
              <a:t>Subsurface dimension</a:t>
            </a:r>
            <a:endParaRPr lang="en-GB" sz="2400" dirty="0" smtClean="0">
              <a:solidFill>
                <a:schemeClr val="bg1"/>
              </a:solidFill>
            </a:endParaRPr>
          </a:p>
          <a:p>
            <a:pPr lvl="3"/>
            <a:r>
              <a:rPr lang="en-US" sz="2000" b="1" dirty="0" smtClean="0">
                <a:solidFill>
                  <a:schemeClr val="bg1"/>
                </a:solidFill>
              </a:rPr>
              <a:t> </a:t>
            </a:r>
            <a:r>
              <a:rPr lang="en-US" sz="2000" b="1" dirty="0" err="1" smtClean="0">
                <a:solidFill>
                  <a:schemeClr val="bg1"/>
                </a:solidFill>
              </a:rPr>
              <a:t>Maxmum</a:t>
            </a:r>
            <a:r>
              <a:rPr lang="en-US" sz="2000" b="1" dirty="0" smtClean="0">
                <a:solidFill>
                  <a:schemeClr val="bg1"/>
                </a:solidFill>
              </a:rPr>
              <a:t> depth (</a:t>
            </a:r>
            <a:r>
              <a:rPr lang="en-US" sz="2000" b="1" dirty="0" err="1" smtClean="0">
                <a:solidFill>
                  <a:schemeClr val="bg1"/>
                </a:solidFill>
              </a:rPr>
              <a:t>Z</a:t>
            </a:r>
            <a:r>
              <a:rPr lang="en-US" sz="2000" b="1" baseline="-25000" dirty="0" err="1" smtClean="0">
                <a:solidFill>
                  <a:schemeClr val="bg1"/>
                </a:solidFill>
              </a:rPr>
              <a:t>m</a:t>
            </a:r>
            <a:r>
              <a:rPr lang="en-US" sz="2000" b="1" dirty="0" smtClean="0">
                <a:solidFill>
                  <a:schemeClr val="bg1"/>
                </a:solidFill>
              </a:rPr>
              <a:t>): Depth is designated by the symbol Z</a:t>
            </a:r>
            <a:r>
              <a:rPr lang="en-US" sz="2400" b="1" dirty="0" smtClean="0">
                <a:solidFill>
                  <a:schemeClr val="bg1"/>
                </a:solidFill>
              </a:rPr>
              <a:t>.      </a:t>
            </a:r>
            <a:r>
              <a:rPr lang="en-GB" sz="2400" dirty="0" err="1" smtClean="0">
                <a:solidFill>
                  <a:schemeClr val="bg1"/>
                </a:solidFill>
              </a:rPr>
              <a:t>Z</a:t>
            </a:r>
            <a:r>
              <a:rPr lang="en-GB" sz="2400" baseline="-25000" dirty="0" err="1" smtClean="0">
                <a:solidFill>
                  <a:schemeClr val="bg1"/>
                </a:solidFill>
              </a:rPr>
              <a:t>mean</a:t>
            </a:r>
            <a:r>
              <a:rPr lang="en-GB" sz="2400" dirty="0" smtClean="0">
                <a:solidFill>
                  <a:schemeClr val="bg1"/>
                </a:solidFill>
              </a:rPr>
              <a:t> = V ÷ </a:t>
            </a:r>
            <a:r>
              <a:rPr lang="en-GB" sz="2400" dirty="0" err="1" smtClean="0">
                <a:solidFill>
                  <a:schemeClr val="bg1"/>
                </a:solidFill>
              </a:rPr>
              <a:t>A</a:t>
            </a:r>
            <a:r>
              <a:rPr lang="en-GB" sz="2400" baseline="-25000" dirty="0" err="1" smtClean="0">
                <a:solidFill>
                  <a:schemeClr val="bg1"/>
                </a:solidFill>
              </a:rPr>
              <a:t>o</a:t>
            </a:r>
            <a:endParaRPr lang="en-GB" sz="2400" dirty="0" smtClean="0">
              <a:solidFill>
                <a:schemeClr val="bg1"/>
              </a:solidFill>
            </a:endParaRPr>
          </a:p>
          <a:p>
            <a:pPr lvl="3"/>
            <a:r>
              <a:rPr lang="en-US" sz="2000" b="1" dirty="0" smtClean="0">
                <a:solidFill>
                  <a:schemeClr val="bg1"/>
                </a:solidFill>
              </a:rPr>
              <a:t>Volume (V): the total amount of water contained in a lake</a:t>
            </a:r>
            <a:endParaRPr lang="en-GB" sz="1800" dirty="0" smtClean="0">
              <a:solidFill>
                <a:schemeClr val="bg1"/>
              </a:solidFill>
            </a:endParaRPr>
          </a:p>
          <a:p>
            <a:r>
              <a:rPr lang="en-US" sz="2800" b="1" dirty="0" smtClean="0">
                <a:solidFill>
                  <a:schemeClr val="bg1"/>
                </a:solidFill>
              </a:rPr>
              <a:t>Unit: km</a:t>
            </a:r>
            <a:r>
              <a:rPr lang="en-US" sz="2800" b="1" baseline="30000" dirty="0" smtClean="0">
                <a:solidFill>
                  <a:schemeClr val="bg1"/>
                </a:solidFill>
              </a:rPr>
              <a:t>3</a:t>
            </a:r>
            <a:r>
              <a:rPr lang="en-US" sz="2800" b="1" dirty="0" smtClean="0">
                <a:solidFill>
                  <a:schemeClr val="bg1"/>
                </a:solidFill>
              </a:rPr>
              <a:t>, m</a:t>
            </a:r>
            <a:r>
              <a:rPr lang="en-US" sz="2800" b="1" baseline="30000" dirty="0" smtClean="0">
                <a:solidFill>
                  <a:schemeClr val="bg1"/>
                </a:solidFill>
              </a:rPr>
              <a:t>3</a:t>
            </a:r>
            <a:r>
              <a:rPr lang="en-US" sz="2800" b="1" dirty="0" smtClean="0">
                <a:solidFill>
                  <a:schemeClr val="bg1"/>
                </a:solidFill>
              </a:rPr>
              <a:t>, liter</a:t>
            </a:r>
            <a:endParaRPr lang="en-GB" sz="2400" dirty="0" smtClean="0">
              <a:solidFill>
                <a:schemeClr val="bg1"/>
              </a:solidFill>
            </a:endParaRPr>
          </a:p>
          <a:p>
            <a:pPr>
              <a:buNone/>
            </a:pPr>
            <a:endParaRPr lang="en-GB" sz="2400" dirty="0" smtClean="0">
              <a:solidFill>
                <a:schemeClr val="bg1"/>
              </a:solidFill>
            </a:endParaRPr>
          </a:p>
          <a:p>
            <a:endParaRPr lang="en-GB" dirty="0"/>
          </a:p>
        </p:txBody>
      </p:sp>
      <p:pic>
        <p:nvPicPr>
          <p:cNvPr id="5" name="Picture 4"/>
          <p:cNvPicPr/>
          <p:nvPr/>
        </p:nvPicPr>
        <p:blipFill>
          <a:blip r:embed="rId2"/>
          <a:srcRect/>
          <a:stretch>
            <a:fillRect/>
          </a:stretch>
        </p:blipFill>
        <p:spPr bwMode="auto">
          <a:xfrm>
            <a:off x="1643042" y="2714620"/>
            <a:ext cx="5786477" cy="3786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28600"/>
            <a:ext cx="8229600" cy="6096000"/>
          </a:xfrm>
        </p:spPr>
        <p:txBody>
          <a:bodyPr>
            <a:normAutofit/>
          </a:bodyPr>
          <a:lstStyle/>
          <a:p>
            <a:r>
              <a:rPr lang="en-US" sz="2400" i="1" dirty="0" smtClean="0">
                <a:solidFill>
                  <a:schemeClr val="bg1"/>
                </a:solidFill>
              </a:rPr>
              <a:t>What is the difference between these ecosystems?</a:t>
            </a:r>
            <a:endParaRPr lang="en-GB" sz="2400" dirty="0" smtClean="0">
              <a:solidFill>
                <a:schemeClr val="bg1"/>
              </a:solidFill>
            </a:endParaRPr>
          </a:p>
          <a:p>
            <a:pPr lvl="0"/>
            <a:r>
              <a:rPr lang="en-US" sz="2400" dirty="0" smtClean="0">
                <a:solidFill>
                  <a:schemeClr val="bg1"/>
                </a:solidFill>
              </a:rPr>
              <a:t>Terrestrial ecosystems: Terrestrial ecosystems contain organisms that depend on physical environment on </a:t>
            </a:r>
            <a:r>
              <a:rPr lang="en-US" sz="2400" i="1" dirty="0" smtClean="0">
                <a:solidFill>
                  <a:schemeClr val="accent6">
                    <a:lumMod val="50000"/>
                  </a:schemeClr>
                </a:solidFill>
              </a:rPr>
              <a:t>land masses of continents.</a:t>
            </a:r>
            <a:endParaRPr lang="en-GB" sz="2400" i="1" dirty="0" smtClean="0">
              <a:solidFill>
                <a:schemeClr val="accent6">
                  <a:lumMod val="50000"/>
                </a:schemeClr>
              </a:solidFill>
            </a:endParaRPr>
          </a:p>
          <a:p>
            <a:pPr lvl="0"/>
            <a:r>
              <a:rPr lang="en-US" sz="2400" dirty="0" smtClean="0">
                <a:solidFill>
                  <a:schemeClr val="bg1"/>
                </a:solidFill>
              </a:rPr>
              <a:t>Aquatic ecosystems: Aquatic ecosystems are ecosystems composed of living organisms and non-living organisms interacting in a </a:t>
            </a:r>
            <a:r>
              <a:rPr lang="en-US" sz="2400" i="1" dirty="0" smtClean="0">
                <a:solidFill>
                  <a:schemeClr val="accent6">
                    <a:lumMod val="50000"/>
                  </a:schemeClr>
                </a:solidFill>
              </a:rPr>
              <a:t>watery environment</a:t>
            </a:r>
          </a:p>
          <a:p>
            <a:pPr lvl="0">
              <a:buNone/>
            </a:pPr>
            <a:r>
              <a:rPr lang="en-US" sz="2400" dirty="0" smtClean="0">
                <a:solidFill>
                  <a:schemeClr val="bg1"/>
                </a:solidFill>
              </a:rPr>
              <a:t> Comparison</a:t>
            </a:r>
          </a:p>
          <a:p>
            <a:pPr lvl="0">
              <a:buNone/>
            </a:pPr>
            <a:r>
              <a:rPr lang="en-US" sz="2400" dirty="0" smtClean="0">
                <a:solidFill>
                  <a:schemeClr val="bg1"/>
                </a:solidFill>
              </a:rPr>
              <a:t>Aquatic ecosystem</a:t>
            </a:r>
          </a:p>
          <a:p>
            <a:pPr lvl="0"/>
            <a:r>
              <a:rPr lang="en-US" sz="2400" dirty="0" smtClean="0">
                <a:solidFill>
                  <a:schemeClr val="bg1"/>
                </a:solidFill>
              </a:rPr>
              <a:t>There exist plenty of water                       </a:t>
            </a:r>
            <a:endParaRPr lang="en-GB" sz="2400" dirty="0" smtClean="0">
              <a:solidFill>
                <a:schemeClr val="bg1"/>
              </a:solidFill>
            </a:endParaRPr>
          </a:p>
          <a:p>
            <a:pPr lvl="0"/>
            <a:r>
              <a:rPr lang="en-US" sz="2400" dirty="0" smtClean="0">
                <a:solidFill>
                  <a:schemeClr val="bg1"/>
                </a:solidFill>
              </a:rPr>
              <a:t>Desiccation is not a problem                     </a:t>
            </a:r>
            <a:endParaRPr lang="en-GB" sz="2400" dirty="0" smtClean="0">
              <a:solidFill>
                <a:schemeClr val="bg1"/>
              </a:solidFill>
            </a:endParaRPr>
          </a:p>
          <a:p>
            <a:pPr lvl="0"/>
            <a:r>
              <a:rPr lang="en-US" sz="2400" dirty="0" smtClean="0">
                <a:solidFill>
                  <a:schemeClr val="bg1"/>
                </a:solidFill>
              </a:rPr>
              <a:t>Transport is by simple diffusion                </a:t>
            </a:r>
            <a:endParaRPr lang="en-GB" sz="2400" dirty="0" smtClean="0">
              <a:solidFill>
                <a:schemeClr val="bg1"/>
              </a:solidFill>
            </a:endParaRPr>
          </a:p>
          <a:p>
            <a:pPr lvl="0"/>
            <a:r>
              <a:rPr lang="en-US" sz="2400" dirty="0" smtClean="0">
                <a:solidFill>
                  <a:schemeClr val="bg1"/>
                </a:solidFill>
              </a:rPr>
              <a:t>Locomotion is through floating or swimming     </a:t>
            </a:r>
            <a:endParaRPr lang="en-GB" sz="2400" dirty="0" smtClean="0">
              <a:solidFill>
                <a:schemeClr val="bg1"/>
              </a:solidFill>
            </a:endParaRPr>
          </a:p>
          <a:p>
            <a:pPr lvl="0"/>
            <a:endParaRPr lang="en-GB" sz="24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1447800"/>
            <a:ext cx="8229600" cy="5105400"/>
          </a:xfrm>
        </p:spPr>
        <p:txBody>
          <a:bodyPr>
            <a:noAutofit/>
          </a:bodyPr>
          <a:lstStyle/>
          <a:p>
            <a:r>
              <a:rPr lang="en-GB" sz="2400" dirty="0" smtClean="0">
                <a:solidFill>
                  <a:schemeClr val="bg1"/>
                </a:solidFill>
                <a:latin typeface="Arial" pitchFamily="34" charset="0"/>
                <a:cs typeface="Arial" pitchFamily="34" charset="0"/>
              </a:rPr>
              <a:t>Based on their chemical conditions or productivity, aquatic habitats (specially lakes) can be classified into three states.</a:t>
            </a:r>
          </a:p>
          <a:p>
            <a:pPr lvl="0"/>
            <a:r>
              <a:rPr lang="en-GB" sz="2400" b="1" dirty="0" err="1" smtClean="0">
                <a:solidFill>
                  <a:schemeClr val="bg1"/>
                </a:solidFill>
                <a:latin typeface="Arial" pitchFamily="34" charset="0"/>
                <a:cs typeface="Arial" pitchFamily="34" charset="0"/>
              </a:rPr>
              <a:t>Oligotrophic</a:t>
            </a:r>
            <a:r>
              <a:rPr lang="en-GB" sz="2400" b="1" dirty="0" smtClean="0">
                <a:solidFill>
                  <a:schemeClr val="bg1"/>
                </a:solidFill>
                <a:latin typeface="Arial" pitchFamily="34" charset="0"/>
                <a:cs typeface="Arial" pitchFamily="34" charset="0"/>
              </a:rPr>
              <a:t>  </a:t>
            </a:r>
            <a:r>
              <a:rPr lang="en-GB" sz="2400" dirty="0" smtClean="0">
                <a:solidFill>
                  <a:schemeClr val="bg1"/>
                </a:solidFill>
                <a:latin typeface="Arial" pitchFamily="34" charset="0"/>
                <a:cs typeface="Arial" pitchFamily="34" charset="0"/>
              </a:rPr>
              <a:t>:  </a:t>
            </a:r>
            <a:r>
              <a:rPr lang="en-US" sz="2400" b="1" dirty="0" smtClean="0">
                <a:solidFill>
                  <a:schemeClr val="bg1"/>
                </a:solidFill>
                <a:latin typeface="Arial" pitchFamily="34" charset="0"/>
                <a:cs typeface="Arial" pitchFamily="34" charset="0"/>
              </a:rPr>
              <a:t>deep</a:t>
            </a:r>
            <a:r>
              <a:rPr lang="en-US" sz="2400" dirty="0" smtClean="0">
                <a:solidFill>
                  <a:schemeClr val="bg1"/>
                </a:solidFill>
                <a:latin typeface="Arial" pitchFamily="34" charset="0"/>
                <a:cs typeface="Arial" pitchFamily="34" charset="0"/>
              </a:rPr>
              <a:t>, </a:t>
            </a:r>
            <a:r>
              <a:rPr lang="en-US" sz="2400" b="1" dirty="0" smtClean="0">
                <a:solidFill>
                  <a:schemeClr val="bg1"/>
                </a:solidFill>
                <a:latin typeface="Arial" pitchFamily="34" charset="0"/>
                <a:cs typeface="Arial" pitchFamily="34" charset="0"/>
              </a:rPr>
              <a:t>cold</a:t>
            </a:r>
            <a:r>
              <a:rPr lang="en-US" sz="2400" dirty="0" smtClean="0">
                <a:solidFill>
                  <a:schemeClr val="bg1"/>
                </a:solidFill>
                <a:latin typeface="Arial" pitchFamily="34" charset="0"/>
                <a:cs typeface="Arial" pitchFamily="34" charset="0"/>
              </a:rPr>
              <a:t>, </a:t>
            </a:r>
            <a:r>
              <a:rPr lang="en-US" sz="2400" b="1" dirty="0" smtClean="0">
                <a:solidFill>
                  <a:schemeClr val="bg1"/>
                </a:solidFill>
                <a:latin typeface="Arial" pitchFamily="34" charset="0"/>
                <a:cs typeface="Arial" pitchFamily="34" charset="0"/>
              </a:rPr>
              <a:t>nutrient-poor, phytoplankton are sparse, not very productive and  don’t contain much life and often well oxygenated</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hlinkClick r:id="" action="ppaction://noaction"/>
              </a:rPr>
              <a:t>oligo</a:t>
            </a:r>
            <a:r>
              <a:rPr lang="en-US" sz="2400" dirty="0" smtClean="0">
                <a:solidFill>
                  <a:schemeClr val="bg1"/>
                </a:solidFill>
                <a:latin typeface="Arial" pitchFamily="34" charset="0"/>
                <a:cs typeface="Arial" pitchFamily="34" charset="0"/>
              </a:rPr>
              <a:t> </a:t>
            </a:r>
          </a:p>
          <a:p>
            <a:r>
              <a:rPr lang="en-US" sz="2400" b="1" dirty="0" err="1" smtClean="0">
                <a:solidFill>
                  <a:schemeClr val="bg1"/>
                </a:solidFill>
                <a:latin typeface="Arial" pitchFamily="34" charset="0"/>
                <a:cs typeface="Arial" pitchFamily="34" charset="0"/>
              </a:rPr>
              <a:t>Eutrophic</a:t>
            </a:r>
            <a:r>
              <a:rPr lang="en-US" sz="2400" dirty="0" smtClean="0">
                <a:solidFill>
                  <a:schemeClr val="bg1"/>
                </a:solidFill>
                <a:latin typeface="Arial" pitchFamily="34" charset="0"/>
                <a:cs typeface="Arial" pitchFamily="34" charset="0"/>
              </a:rPr>
              <a:t>  lakes are shallow, warm, with  large surface area relative to depth, nutrient-rich;  phytoplankton more plentiful and productive.  </a:t>
            </a:r>
            <a:r>
              <a:rPr lang="en-US" sz="2400" dirty="0" err="1" smtClean="0">
                <a:solidFill>
                  <a:schemeClr val="bg1"/>
                </a:solidFill>
                <a:latin typeface="Arial" pitchFamily="34" charset="0"/>
                <a:cs typeface="Arial" pitchFamily="34" charset="0"/>
                <a:hlinkClick r:id="" action="ppaction://noaction"/>
              </a:rPr>
              <a:t>eutro</a:t>
            </a:r>
            <a:r>
              <a:rPr lang="en-US" sz="2400" dirty="0" smtClean="0">
                <a:solidFill>
                  <a:schemeClr val="bg1"/>
                </a:solidFill>
                <a:latin typeface="Arial" pitchFamily="34" charset="0"/>
                <a:cs typeface="Arial" pitchFamily="34" charset="0"/>
              </a:rPr>
              <a:t> </a:t>
            </a:r>
          </a:p>
          <a:p>
            <a:pPr lvl="0"/>
            <a:r>
              <a:rPr lang="en-US" sz="2400" b="1" dirty="0" err="1" smtClean="0">
                <a:solidFill>
                  <a:schemeClr val="bg1"/>
                </a:solidFill>
                <a:latin typeface="Arial" pitchFamily="34" charset="0"/>
                <a:cs typeface="Arial" pitchFamily="34" charset="0"/>
              </a:rPr>
              <a:t>Mesotrophic</a:t>
            </a:r>
            <a:r>
              <a:rPr lang="en-US" sz="2400" b="1"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lakes have</a:t>
            </a:r>
            <a:r>
              <a:rPr lang="en-US" sz="2400" b="1"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moderate nutrient content and moderate amount of phytoplankton and are reasonably productive.</a:t>
            </a:r>
            <a:endParaRPr lang="en-GB" sz="2400" dirty="0" smtClean="0">
              <a:solidFill>
                <a:schemeClr val="bg1"/>
              </a:solidFill>
              <a:latin typeface="Arial" pitchFamily="34" charset="0"/>
              <a:cs typeface="Arial" pitchFamily="34" charset="0"/>
            </a:endParaRPr>
          </a:p>
          <a:p>
            <a:endParaRPr lang="en-US" sz="2400" dirty="0" smtClean="0">
              <a:solidFill>
                <a:schemeClr val="bg1"/>
              </a:solidFill>
              <a:latin typeface="Arial" pitchFamily="34" charset="0"/>
              <a:cs typeface="Arial" pitchFamily="34" charset="0"/>
            </a:endParaRPr>
          </a:p>
          <a:p>
            <a:endParaRPr lang="en-GB" sz="2400" dirty="0" smtClean="0">
              <a:solidFill>
                <a:schemeClr val="bg1"/>
              </a:solidFill>
              <a:latin typeface="Arial" pitchFamily="34" charset="0"/>
              <a:cs typeface="Arial" pitchFamily="34" charset="0"/>
            </a:endParaRPr>
          </a:p>
          <a:p>
            <a:pPr lvl="0"/>
            <a:endParaRPr lang="en-GB" sz="2400" dirty="0" smtClean="0">
              <a:solidFill>
                <a:schemeClr val="bg1"/>
              </a:solidFill>
              <a:latin typeface="Arial" pitchFamily="34" charset="0"/>
              <a:cs typeface="Arial" pitchFamily="34" charset="0"/>
            </a:endParaRPr>
          </a:p>
          <a:p>
            <a:endParaRPr lang="en-GB" sz="2400" dirty="0">
              <a:latin typeface="Arial" pitchFamily="34" charset="0"/>
              <a:cs typeface="Arial" pitchFamily="34" charset="0"/>
            </a:endParaRPr>
          </a:p>
        </p:txBody>
      </p:sp>
      <p:sp>
        <p:nvSpPr>
          <p:cNvPr id="5" name="Title 2"/>
          <p:cNvSpPr>
            <a:spLocks noGrp="1"/>
          </p:cNvSpPr>
          <p:nvPr>
            <p:ph type="title"/>
          </p:nvPr>
        </p:nvSpPr>
        <p:spPr>
          <a:xfrm>
            <a:off x="457200" y="533400"/>
            <a:ext cx="8229600" cy="762000"/>
          </a:xfrm>
        </p:spPr>
        <p:txBody>
          <a:bodyPr>
            <a:noAutofit/>
          </a:bodyPr>
          <a:lstStyle/>
          <a:p>
            <a:r>
              <a:rPr lang="en-GB" sz="2400" b="1" dirty="0" smtClean="0">
                <a:solidFill>
                  <a:schemeClr val="bg1"/>
                </a:solidFill>
              </a:rPr>
              <a:t> Chemical component</a:t>
            </a:r>
            <a:r>
              <a:rPr lang="en-GB" sz="2400" dirty="0" smtClean="0">
                <a:solidFill>
                  <a:schemeClr val="bg1"/>
                </a:solidFill>
              </a:rPr>
              <a:t/>
            </a:r>
            <a:br>
              <a:rPr lang="en-GB" sz="2400" dirty="0" smtClean="0">
                <a:solidFill>
                  <a:schemeClr val="bg1"/>
                </a:solidFill>
              </a:rPr>
            </a:br>
            <a:endParaRPr lang="en-GB" sz="2400"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228600" y="169879"/>
            <a:ext cx="8763000" cy="66083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p:txBody>
          <a:bodyPr>
            <a:normAutofit fontScale="77500" lnSpcReduction="20000"/>
          </a:bodyPr>
          <a:lstStyle/>
          <a:p>
            <a:r>
              <a:rPr lang="en-US" sz="2800" b="1" dirty="0" smtClean="0">
                <a:solidFill>
                  <a:schemeClr val="bg1"/>
                </a:solidFill>
              </a:rPr>
              <a:t>Dissolved oxygen (DO)</a:t>
            </a:r>
            <a:r>
              <a:rPr lang="en-US" sz="2800" dirty="0" smtClean="0">
                <a:solidFill>
                  <a:schemeClr val="bg1"/>
                </a:solidFill>
              </a:rPr>
              <a:t> refers to the volume of oxygen that is contained in water</a:t>
            </a:r>
          </a:p>
          <a:p>
            <a:r>
              <a:rPr lang="en-US" sz="2800" dirty="0" smtClean="0">
                <a:solidFill>
                  <a:schemeClr val="bg1"/>
                </a:solidFill>
              </a:rPr>
              <a:t>It can </a:t>
            </a:r>
            <a:r>
              <a:rPr lang="en-US" sz="2800" b="1" dirty="0" smtClean="0">
                <a:solidFill>
                  <a:schemeClr val="bg1"/>
                </a:solidFill>
              </a:rPr>
              <a:t>enter</a:t>
            </a:r>
            <a:r>
              <a:rPr lang="en-US" sz="2800" dirty="0" smtClean="0">
                <a:solidFill>
                  <a:schemeClr val="bg1"/>
                </a:solidFill>
              </a:rPr>
              <a:t> water </a:t>
            </a:r>
            <a:r>
              <a:rPr lang="en-US" sz="2800" b="1" dirty="0" smtClean="0">
                <a:solidFill>
                  <a:schemeClr val="bg1"/>
                </a:solidFill>
              </a:rPr>
              <a:t>from</a:t>
            </a:r>
            <a:r>
              <a:rPr lang="en-US" sz="2800" dirty="0" smtClean="0">
                <a:solidFill>
                  <a:schemeClr val="bg1"/>
                </a:solidFill>
              </a:rPr>
              <a:t> </a:t>
            </a:r>
            <a:r>
              <a:rPr lang="en-US" sz="2800" b="1" dirty="0" smtClean="0">
                <a:solidFill>
                  <a:schemeClr val="bg1"/>
                </a:solidFill>
              </a:rPr>
              <a:t>air</a:t>
            </a:r>
            <a:r>
              <a:rPr lang="en-US" sz="2800" dirty="0" smtClean="0">
                <a:solidFill>
                  <a:schemeClr val="bg1"/>
                </a:solidFill>
              </a:rPr>
              <a:t>, released as result of</a:t>
            </a:r>
            <a:r>
              <a:rPr lang="en-US" sz="2800" b="1" dirty="0" smtClean="0">
                <a:solidFill>
                  <a:schemeClr val="bg1"/>
                </a:solidFill>
              </a:rPr>
              <a:t> photosynthesis</a:t>
            </a:r>
            <a:r>
              <a:rPr lang="en-US" sz="2800" dirty="0" smtClean="0">
                <a:solidFill>
                  <a:schemeClr val="bg1"/>
                </a:solidFill>
              </a:rPr>
              <a:t> or by </a:t>
            </a:r>
            <a:r>
              <a:rPr lang="en-US" sz="2800" b="1" dirty="0" smtClean="0">
                <a:solidFill>
                  <a:schemeClr val="bg1"/>
                </a:solidFill>
              </a:rPr>
              <a:t>mixing from wave action</a:t>
            </a:r>
            <a:r>
              <a:rPr lang="en-US" sz="2800" dirty="0" smtClean="0">
                <a:solidFill>
                  <a:schemeClr val="bg1"/>
                </a:solidFill>
              </a:rPr>
              <a:t>. </a:t>
            </a:r>
          </a:p>
          <a:p>
            <a:r>
              <a:rPr lang="en-US" sz="2800" dirty="0" smtClean="0">
                <a:solidFill>
                  <a:schemeClr val="bg1"/>
                </a:solidFill>
              </a:rPr>
              <a:t> </a:t>
            </a:r>
            <a:r>
              <a:rPr lang="en-US" sz="2800" b="1" dirty="0" smtClean="0">
                <a:solidFill>
                  <a:schemeClr val="bg1"/>
                </a:solidFill>
              </a:rPr>
              <a:t>Oxygen</a:t>
            </a:r>
            <a:r>
              <a:rPr lang="en-US" sz="2800" dirty="0" smtClean="0">
                <a:solidFill>
                  <a:schemeClr val="bg1"/>
                </a:solidFill>
              </a:rPr>
              <a:t> </a:t>
            </a:r>
            <a:r>
              <a:rPr lang="en-US" sz="2800" b="1" dirty="0" smtClean="0">
                <a:solidFill>
                  <a:schemeClr val="bg1"/>
                </a:solidFill>
              </a:rPr>
              <a:t>depletion</a:t>
            </a:r>
            <a:r>
              <a:rPr lang="en-US" sz="2800" dirty="0" smtClean="0">
                <a:solidFill>
                  <a:schemeClr val="bg1"/>
                </a:solidFill>
              </a:rPr>
              <a:t> can result from a number of factors.</a:t>
            </a:r>
          </a:p>
          <a:p>
            <a:r>
              <a:rPr lang="en-US" sz="2800" dirty="0" smtClean="0">
                <a:solidFill>
                  <a:schemeClr val="bg1"/>
                </a:solidFill>
              </a:rPr>
              <a:t> It is caused most often due to pollution and </a:t>
            </a:r>
            <a:r>
              <a:rPr lang="en-US" sz="2800" dirty="0" err="1" smtClean="0">
                <a:solidFill>
                  <a:schemeClr val="bg1"/>
                </a:solidFill>
              </a:rPr>
              <a:t>eutrophication</a:t>
            </a:r>
            <a:r>
              <a:rPr lang="en-US" sz="2800" dirty="0" smtClean="0">
                <a:solidFill>
                  <a:schemeClr val="bg1"/>
                </a:solidFill>
              </a:rPr>
              <a:t>  </a:t>
            </a:r>
          </a:p>
          <a:p>
            <a:r>
              <a:rPr lang="en-US" sz="2800" dirty="0" smtClean="0">
                <a:solidFill>
                  <a:schemeClr val="bg1"/>
                </a:solidFill>
              </a:rPr>
              <a:t>The </a:t>
            </a:r>
            <a:r>
              <a:rPr lang="en-US" sz="2800" b="1" dirty="0" smtClean="0">
                <a:solidFill>
                  <a:schemeClr val="bg1"/>
                </a:solidFill>
              </a:rPr>
              <a:t>amount</a:t>
            </a:r>
            <a:r>
              <a:rPr lang="en-US" sz="2800" dirty="0" smtClean="0">
                <a:solidFill>
                  <a:schemeClr val="bg1"/>
                </a:solidFill>
              </a:rPr>
              <a:t> of </a:t>
            </a:r>
            <a:r>
              <a:rPr lang="en-US" sz="2800" b="1" dirty="0" smtClean="0">
                <a:solidFill>
                  <a:schemeClr val="bg1"/>
                </a:solidFill>
              </a:rPr>
              <a:t>oxygen</a:t>
            </a:r>
            <a:r>
              <a:rPr lang="en-US" sz="2800" dirty="0" smtClean="0">
                <a:solidFill>
                  <a:schemeClr val="bg1"/>
                </a:solidFill>
              </a:rPr>
              <a:t> </a:t>
            </a:r>
            <a:r>
              <a:rPr lang="en-US" sz="2800" b="1" dirty="0" smtClean="0">
                <a:solidFill>
                  <a:schemeClr val="bg1"/>
                </a:solidFill>
              </a:rPr>
              <a:t>used by decomposers</a:t>
            </a:r>
            <a:r>
              <a:rPr lang="en-US" sz="2800" dirty="0" smtClean="0">
                <a:solidFill>
                  <a:schemeClr val="bg1"/>
                </a:solidFill>
              </a:rPr>
              <a:t> to </a:t>
            </a:r>
            <a:r>
              <a:rPr lang="en-US" sz="2800" b="1" dirty="0" smtClean="0">
                <a:solidFill>
                  <a:schemeClr val="bg1"/>
                </a:solidFill>
              </a:rPr>
              <a:t>break down</a:t>
            </a:r>
            <a:r>
              <a:rPr lang="en-US" sz="2800" dirty="0" smtClean="0">
                <a:solidFill>
                  <a:schemeClr val="bg1"/>
                </a:solidFill>
              </a:rPr>
              <a:t> a specific amount of </a:t>
            </a:r>
            <a:r>
              <a:rPr lang="en-US" sz="2800" b="1" dirty="0" smtClean="0">
                <a:solidFill>
                  <a:schemeClr val="bg1"/>
                </a:solidFill>
              </a:rPr>
              <a:t>organic matter</a:t>
            </a:r>
            <a:r>
              <a:rPr lang="en-US" sz="2800" dirty="0" smtClean="0">
                <a:solidFill>
                  <a:schemeClr val="bg1"/>
                </a:solidFill>
              </a:rPr>
              <a:t> is referred to as </a:t>
            </a:r>
            <a:r>
              <a:rPr lang="en-US" sz="2800" b="1" dirty="0" smtClean="0">
                <a:solidFill>
                  <a:schemeClr val="bg1"/>
                </a:solidFill>
              </a:rPr>
              <a:t>biochemical oxygen demand (BOD). </a:t>
            </a:r>
            <a:endParaRPr lang="en-US" sz="2800" dirty="0" smtClean="0">
              <a:solidFill>
                <a:schemeClr val="bg1"/>
              </a:solidFill>
            </a:endParaRPr>
          </a:p>
          <a:p>
            <a:r>
              <a:rPr lang="en-US" sz="2800" dirty="0" smtClean="0">
                <a:solidFill>
                  <a:schemeClr val="bg1"/>
                </a:solidFill>
              </a:rPr>
              <a:t>The condition of having </a:t>
            </a:r>
            <a:r>
              <a:rPr lang="en-US" sz="2800" b="1" dirty="0" smtClean="0">
                <a:solidFill>
                  <a:schemeClr val="bg1"/>
                </a:solidFill>
              </a:rPr>
              <a:t>low oxygen</a:t>
            </a:r>
            <a:r>
              <a:rPr lang="en-US" sz="2800" dirty="0" smtClean="0">
                <a:solidFill>
                  <a:schemeClr val="bg1"/>
                </a:solidFill>
              </a:rPr>
              <a:t> in the water is referred as </a:t>
            </a:r>
            <a:r>
              <a:rPr lang="en-US" sz="2800" b="1" dirty="0" smtClean="0">
                <a:solidFill>
                  <a:schemeClr val="bg1"/>
                </a:solidFill>
              </a:rPr>
              <a:t>Hypoxia</a:t>
            </a:r>
            <a:r>
              <a:rPr lang="en-US" sz="2800" dirty="0" smtClean="0">
                <a:solidFill>
                  <a:schemeClr val="bg1"/>
                </a:solidFill>
              </a:rPr>
              <a:t> where as when </a:t>
            </a:r>
            <a:r>
              <a:rPr lang="en-US" sz="2800" b="1" dirty="0" smtClean="0">
                <a:solidFill>
                  <a:schemeClr val="bg1"/>
                </a:solidFill>
              </a:rPr>
              <a:t>O</a:t>
            </a:r>
            <a:r>
              <a:rPr lang="en-US" sz="2800" b="1" baseline="-25000" dirty="0" smtClean="0">
                <a:solidFill>
                  <a:schemeClr val="bg1"/>
                </a:solidFill>
              </a:rPr>
              <a:t>2</a:t>
            </a:r>
            <a:r>
              <a:rPr lang="en-US" sz="2800" b="1" dirty="0" smtClean="0">
                <a:solidFill>
                  <a:schemeClr val="bg1"/>
                </a:solidFill>
              </a:rPr>
              <a:t> </a:t>
            </a:r>
            <a:r>
              <a:rPr lang="en-US" sz="2800" dirty="0" smtClean="0">
                <a:solidFill>
                  <a:schemeClr val="bg1"/>
                </a:solidFill>
              </a:rPr>
              <a:t>is </a:t>
            </a:r>
            <a:r>
              <a:rPr lang="en-US" sz="2800" b="1" dirty="0" smtClean="0">
                <a:solidFill>
                  <a:schemeClr val="bg1"/>
                </a:solidFill>
              </a:rPr>
              <a:t>completely absent</a:t>
            </a:r>
            <a:r>
              <a:rPr lang="en-US" sz="2800" dirty="0" smtClean="0">
                <a:solidFill>
                  <a:schemeClr val="bg1"/>
                </a:solidFill>
              </a:rPr>
              <a:t> from the water</a:t>
            </a:r>
            <a:r>
              <a:rPr lang="en-US" sz="2800" b="1" dirty="0" smtClean="0">
                <a:solidFill>
                  <a:schemeClr val="bg1"/>
                </a:solidFill>
              </a:rPr>
              <a:t>, the condition is referred as Anoxia.</a:t>
            </a:r>
            <a:r>
              <a:rPr lang="en-US" sz="2800" dirty="0" smtClean="0">
                <a:solidFill>
                  <a:schemeClr val="bg1"/>
                </a:solidFill>
              </a:rPr>
              <a:t> </a:t>
            </a:r>
            <a:endParaRPr lang="en-GB" sz="2800" dirty="0" smtClean="0">
              <a:solidFill>
                <a:schemeClr val="bg1"/>
              </a:solidFill>
            </a:endParaRPr>
          </a:p>
          <a:p>
            <a:endParaRPr lang="en-GB" sz="3100" dirty="0">
              <a:solidFill>
                <a:schemeClr val="bg1"/>
              </a:solidFill>
            </a:endParaRPr>
          </a:p>
        </p:txBody>
      </p:sp>
      <p:sp>
        <p:nvSpPr>
          <p:cNvPr id="5" name="Title 2"/>
          <p:cNvSpPr>
            <a:spLocks noGrp="1"/>
          </p:cNvSpPr>
          <p:nvPr>
            <p:ph type="title"/>
          </p:nvPr>
        </p:nvSpPr>
        <p:spPr/>
        <p:txBody>
          <a:bodyPr>
            <a:noAutofit/>
          </a:bodyPr>
          <a:lstStyle/>
          <a:p>
            <a:pPr algn="ctr"/>
            <a:r>
              <a:rPr sz="2400" b="1" smtClean="0">
                <a:solidFill>
                  <a:schemeClr val="bg1"/>
                </a:solidFill>
                <a:latin typeface="Arial" pitchFamily="34" charset="0"/>
                <a:cs typeface="Arial" pitchFamily="34" charset="0"/>
              </a:rPr>
              <a:t>Chemical factors</a:t>
            </a:r>
            <a:r>
              <a:rPr lang="en-GB" sz="2400" dirty="0" smtClean="0">
                <a:latin typeface="Arial" pitchFamily="34" charset="0"/>
                <a:cs typeface="Arial" pitchFamily="34" charset="0"/>
              </a:rPr>
              <a:t/>
            </a:r>
            <a:br>
              <a:rPr lang="en-GB" sz="2400" dirty="0" smtClean="0">
                <a:latin typeface="Arial" pitchFamily="34" charset="0"/>
                <a:cs typeface="Arial" pitchFamily="34" charset="0"/>
              </a:rPr>
            </a:br>
            <a:endParaRPr lang="en-GB" sz="2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blinds(horizontal)">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linds(horizontal)">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blinds(horizontal)">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381000" y="286155"/>
            <a:ext cx="8458200" cy="64901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685800"/>
            <a:ext cx="8229600" cy="5638800"/>
          </a:xfrm>
        </p:spPr>
        <p:txBody>
          <a:bodyPr>
            <a:normAutofit fontScale="77500" lnSpcReduction="20000"/>
          </a:bodyPr>
          <a:lstStyle/>
          <a:p>
            <a:r>
              <a:rPr lang="en-US" sz="3100" b="1" dirty="0" smtClean="0">
                <a:solidFill>
                  <a:schemeClr val="bg1"/>
                </a:solidFill>
              </a:rPr>
              <a:t>Salinity </a:t>
            </a:r>
            <a:r>
              <a:rPr lang="en-US" sz="3100" dirty="0" smtClean="0">
                <a:solidFill>
                  <a:schemeClr val="bg1"/>
                </a:solidFill>
              </a:rPr>
              <a:t> is the mass of salts in a water. (mg L</a:t>
            </a:r>
            <a:r>
              <a:rPr lang="en-US" sz="3100" baseline="30000" dirty="0" smtClean="0">
                <a:solidFill>
                  <a:schemeClr val="bg1"/>
                </a:solidFill>
              </a:rPr>
              <a:t>-1</a:t>
            </a:r>
            <a:r>
              <a:rPr lang="en-US" sz="3100" dirty="0" smtClean="0">
                <a:solidFill>
                  <a:schemeClr val="bg1"/>
                </a:solidFill>
              </a:rPr>
              <a:t> or g L</a:t>
            </a:r>
            <a:r>
              <a:rPr lang="en-US" sz="3100" baseline="30000" dirty="0" smtClean="0">
                <a:solidFill>
                  <a:schemeClr val="bg1"/>
                </a:solidFill>
              </a:rPr>
              <a:t>-</a:t>
            </a:r>
            <a:r>
              <a:rPr lang="en-US" sz="3100" dirty="0" smtClean="0">
                <a:solidFill>
                  <a:schemeClr val="bg1"/>
                </a:solidFill>
              </a:rPr>
              <a:t> or </a:t>
            </a:r>
            <a:r>
              <a:rPr lang="en-US" sz="3100" dirty="0" err="1" smtClean="0">
                <a:solidFill>
                  <a:schemeClr val="bg1"/>
                </a:solidFill>
              </a:rPr>
              <a:t>ppt</a:t>
            </a:r>
            <a:r>
              <a:rPr lang="en-US" sz="3100" dirty="0" smtClean="0">
                <a:solidFill>
                  <a:schemeClr val="bg1"/>
                </a:solidFill>
              </a:rPr>
              <a:t>) </a:t>
            </a:r>
          </a:p>
          <a:p>
            <a:endParaRPr lang="en-US" sz="3100" dirty="0" smtClean="0">
              <a:solidFill>
                <a:schemeClr val="bg1"/>
              </a:solidFill>
            </a:endParaRPr>
          </a:p>
          <a:p>
            <a:r>
              <a:rPr lang="en-US" sz="3100" dirty="0" smtClean="0">
                <a:solidFill>
                  <a:schemeClr val="bg1"/>
                </a:solidFill>
              </a:rPr>
              <a:t>is the sum of ionic compounds dissolved in the water, </a:t>
            </a:r>
            <a:endParaRPr lang="en-GB" sz="3100" dirty="0" smtClean="0">
              <a:solidFill>
                <a:schemeClr val="bg1"/>
              </a:solidFill>
            </a:endParaRPr>
          </a:p>
          <a:p>
            <a:pPr lvl="2"/>
            <a:r>
              <a:rPr lang="en-US" sz="3100" b="1" dirty="0" smtClean="0">
                <a:solidFill>
                  <a:schemeClr val="bg1"/>
                </a:solidFill>
              </a:rPr>
              <a:t>4 </a:t>
            </a:r>
            <a:r>
              <a:rPr lang="en-US" sz="3100" b="1" dirty="0" err="1" smtClean="0">
                <a:solidFill>
                  <a:schemeClr val="bg1"/>
                </a:solidFill>
              </a:rPr>
              <a:t>cations</a:t>
            </a:r>
            <a:r>
              <a:rPr lang="en-US" sz="3100" b="1" dirty="0" smtClean="0">
                <a:solidFill>
                  <a:schemeClr val="bg1"/>
                </a:solidFill>
              </a:rPr>
              <a:t> </a:t>
            </a:r>
            <a:r>
              <a:rPr lang="en-US" sz="3100" dirty="0" smtClean="0">
                <a:solidFill>
                  <a:schemeClr val="bg1"/>
                </a:solidFill>
              </a:rPr>
              <a:t>--- Na</a:t>
            </a:r>
            <a:r>
              <a:rPr lang="en-US" sz="3100" baseline="30000" dirty="0" smtClean="0">
                <a:solidFill>
                  <a:schemeClr val="bg1"/>
                </a:solidFill>
              </a:rPr>
              <a:t>+</a:t>
            </a:r>
            <a:r>
              <a:rPr lang="en-US" sz="3100" dirty="0" smtClean="0">
                <a:solidFill>
                  <a:schemeClr val="bg1"/>
                </a:solidFill>
              </a:rPr>
              <a:t>, K</a:t>
            </a:r>
            <a:r>
              <a:rPr lang="en-US" sz="3100" baseline="30000" dirty="0" smtClean="0">
                <a:solidFill>
                  <a:schemeClr val="bg1"/>
                </a:solidFill>
              </a:rPr>
              <a:t>+</a:t>
            </a:r>
            <a:r>
              <a:rPr lang="en-US" sz="3100" dirty="0" smtClean="0">
                <a:solidFill>
                  <a:schemeClr val="bg1"/>
                </a:solidFill>
              </a:rPr>
              <a:t>, Ca</a:t>
            </a:r>
            <a:r>
              <a:rPr lang="en-US" sz="3100" baseline="30000" dirty="0" smtClean="0">
                <a:solidFill>
                  <a:schemeClr val="bg1"/>
                </a:solidFill>
              </a:rPr>
              <a:t>++</a:t>
            </a:r>
            <a:r>
              <a:rPr lang="en-US" sz="3100" dirty="0" smtClean="0">
                <a:solidFill>
                  <a:schemeClr val="bg1"/>
                </a:solidFill>
              </a:rPr>
              <a:t>, Mg</a:t>
            </a:r>
            <a:r>
              <a:rPr lang="en-US" sz="3100" baseline="30000" dirty="0" smtClean="0">
                <a:solidFill>
                  <a:schemeClr val="bg1"/>
                </a:solidFill>
              </a:rPr>
              <a:t>++</a:t>
            </a:r>
            <a:endParaRPr lang="en-GB" sz="3100" baseline="30000" dirty="0" smtClean="0">
              <a:solidFill>
                <a:schemeClr val="bg1"/>
              </a:solidFill>
            </a:endParaRPr>
          </a:p>
          <a:p>
            <a:pPr lvl="2"/>
            <a:r>
              <a:rPr lang="en-US" sz="3100" b="1" dirty="0" smtClean="0">
                <a:solidFill>
                  <a:schemeClr val="bg1"/>
                </a:solidFill>
              </a:rPr>
              <a:t>4 anions</a:t>
            </a:r>
            <a:r>
              <a:rPr lang="en-US" sz="3100" dirty="0" smtClean="0">
                <a:solidFill>
                  <a:schemeClr val="bg1"/>
                </a:solidFill>
              </a:rPr>
              <a:t>– HCO</a:t>
            </a:r>
            <a:r>
              <a:rPr lang="en-US" sz="3100" baseline="-25000" dirty="0" smtClean="0">
                <a:solidFill>
                  <a:schemeClr val="bg1"/>
                </a:solidFill>
              </a:rPr>
              <a:t>3</a:t>
            </a:r>
            <a:r>
              <a:rPr lang="en-US" sz="3100" baseline="30000" dirty="0" smtClean="0">
                <a:solidFill>
                  <a:schemeClr val="bg1"/>
                </a:solidFill>
              </a:rPr>
              <a:t>-</a:t>
            </a:r>
            <a:r>
              <a:rPr lang="en-US" sz="3100" dirty="0" smtClean="0">
                <a:solidFill>
                  <a:schemeClr val="bg1"/>
                </a:solidFill>
              </a:rPr>
              <a:t>, CO</a:t>
            </a:r>
            <a:r>
              <a:rPr lang="en-US" sz="3100" baseline="-25000" dirty="0" smtClean="0">
                <a:solidFill>
                  <a:schemeClr val="bg1"/>
                </a:solidFill>
              </a:rPr>
              <a:t>3</a:t>
            </a:r>
            <a:r>
              <a:rPr lang="en-US" sz="3100" baseline="30000" dirty="0" smtClean="0">
                <a:solidFill>
                  <a:schemeClr val="bg1"/>
                </a:solidFill>
              </a:rPr>
              <a:t>2-</a:t>
            </a:r>
            <a:r>
              <a:rPr lang="en-US" sz="3100" dirty="0" smtClean="0">
                <a:solidFill>
                  <a:schemeClr val="bg1"/>
                </a:solidFill>
              </a:rPr>
              <a:t>, SO</a:t>
            </a:r>
            <a:r>
              <a:rPr lang="en-US" sz="3100" baseline="-25000" dirty="0" smtClean="0">
                <a:solidFill>
                  <a:schemeClr val="bg1"/>
                </a:solidFill>
              </a:rPr>
              <a:t>4</a:t>
            </a:r>
            <a:r>
              <a:rPr lang="en-US" sz="3100" baseline="30000" dirty="0" smtClean="0">
                <a:solidFill>
                  <a:schemeClr val="bg1"/>
                </a:solidFill>
              </a:rPr>
              <a:t>2-</a:t>
            </a:r>
            <a:r>
              <a:rPr lang="en-US" sz="3100" dirty="0" smtClean="0">
                <a:solidFill>
                  <a:schemeClr val="bg1"/>
                </a:solidFill>
              </a:rPr>
              <a:t>, </a:t>
            </a:r>
            <a:r>
              <a:rPr lang="en-US" sz="3100" dirty="0" err="1" smtClean="0">
                <a:solidFill>
                  <a:schemeClr val="bg1"/>
                </a:solidFill>
              </a:rPr>
              <a:t>Cl</a:t>
            </a:r>
            <a:r>
              <a:rPr lang="en-US" sz="3100" baseline="30000" dirty="0" smtClean="0">
                <a:solidFill>
                  <a:schemeClr val="bg1"/>
                </a:solidFill>
              </a:rPr>
              <a:t>- </a:t>
            </a:r>
          </a:p>
          <a:p>
            <a:pPr lvl="2"/>
            <a:endParaRPr lang="en-GB" sz="3100" dirty="0" smtClean="0">
              <a:solidFill>
                <a:schemeClr val="bg1"/>
              </a:solidFill>
            </a:endParaRPr>
          </a:p>
          <a:p>
            <a:r>
              <a:rPr lang="en-US" sz="3100" b="1" dirty="0" smtClean="0">
                <a:solidFill>
                  <a:schemeClr val="bg1"/>
                </a:solidFill>
              </a:rPr>
              <a:t>Effect of salinity on organisms</a:t>
            </a:r>
            <a:endParaRPr lang="en-GB" sz="3100" dirty="0" smtClean="0">
              <a:solidFill>
                <a:schemeClr val="bg1"/>
              </a:solidFill>
            </a:endParaRPr>
          </a:p>
          <a:p>
            <a:r>
              <a:rPr lang="en-US" sz="3100" dirty="0" smtClean="0">
                <a:solidFill>
                  <a:schemeClr val="bg1"/>
                </a:solidFill>
              </a:rPr>
              <a:t>salinity affects </a:t>
            </a:r>
            <a:r>
              <a:rPr lang="en-US" sz="3100" dirty="0" err="1" smtClean="0">
                <a:solidFill>
                  <a:schemeClr val="bg1"/>
                </a:solidFill>
              </a:rPr>
              <a:t>osmoregulation</a:t>
            </a:r>
            <a:endParaRPr lang="en-GB" sz="3100" dirty="0" smtClean="0">
              <a:solidFill>
                <a:schemeClr val="bg1"/>
              </a:solidFill>
            </a:endParaRPr>
          </a:p>
          <a:p>
            <a:r>
              <a:rPr lang="en-GB" sz="3100" dirty="0" smtClean="0">
                <a:solidFill>
                  <a:schemeClr val="bg1"/>
                </a:solidFill>
              </a:rPr>
              <a:t>Some tolerate by making their internal salt isotonic with the external environment (</a:t>
            </a:r>
            <a:r>
              <a:rPr lang="en-GB" sz="3100" b="1" dirty="0" err="1" smtClean="0">
                <a:solidFill>
                  <a:schemeClr val="bg1"/>
                </a:solidFill>
              </a:rPr>
              <a:t>Osmoconformation</a:t>
            </a:r>
            <a:r>
              <a:rPr lang="en-GB" sz="3100" b="1" dirty="0" smtClean="0">
                <a:solidFill>
                  <a:schemeClr val="bg1"/>
                </a:solidFill>
              </a:rPr>
              <a:t>)</a:t>
            </a:r>
            <a:r>
              <a:rPr lang="en-GB" sz="3100" dirty="0" smtClean="0">
                <a:solidFill>
                  <a:schemeClr val="bg1"/>
                </a:solidFill>
              </a:rPr>
              <a:t>.</a:t>
            </a:r>
          </a:p>
          <a:p>
            <a:r>
              <a:rPr lang="en-GB" sz="3100" dirty="0" smtClean="0">
                <a:solidFill>
                  <a:schemeClr val="bg1"/>
                </a:solidFill>
              </a:rPr>
              <a:t> Others survive in fresh water environment and regulate their water body content by expelling excess water (</a:t>
            </a:r>
            <a:r>
              <a:rPr lang="en-GB" sz="3100" b="1" dirty="0" err="1" smtClean="0">
                <a:solidFill>
                  <a:schemeClr val="bg1"/>
                </a:solidFill>
              </a:rPr>
              <a:t>Osmoregulation</a:t>
            </a:r>
            <a:r>
              <a:rPr lang="en-GB" sz="3100" b="1" dirty="0" smtClean="0">
                <a:solidFill>
                  <a:schemeClr val="bg1"/>
                </a:solidFill>
              </a:rPr>
              <a:t>). </a:t>
            </a:r>
            <a:endParaRPr lang="en-GB" sz="3100" dirty="0" smtClean="0">
              <a:solidFill>
                <a:schemeClr val="bg1"/>
              </a:solidFill>
            </a:endParaRPr>
          </a:p>
          <a:p>
            <a:r>
              <a:rPr lang="en-US" sz="3100" dirty="0" smtClean="0">
                <a:solidFill>
                  <a:schemeClr val="bg1"/>
                </a:solidFill>
              </a:rPr>
              <a:t>Seawater is about 2.5 percent denser than fresh water and it make the water more </a:t>
            </a:r>
            <a:r>
              <a:rPr lang="en-US" sz="3100" dirty="0" err="1" smtClean="0">
                <a:solidFill>
                  <a:schemeClr val="bg1"/>
                </a:solidFill>
              </a:rPr>
              <a:t>bouyant</a:t>
            </a:r>
            <a:r>
              <a:rPr lang="en-US" sz="3100" dirty="0" smtClean="0">
                <a:solidFill>
                  <a:schemeClr val="bg1"/>
                </a:solidFill>
              </a:rPr>
              <a:t>.</a:t>
            </a:r>
          </a:p>
          <a:p>
            <a:endParaRPr lang="en-GB" sz="1300" dirty="0" smtClean="0">
              <a:solidFill>
                <a:schemeClr val="bg1"/>
              </a:solidFill>
            </a:endParaRPr>
          </a:p>
          <a:p>
            <a:endParaRPr lang="en-GB"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685800"/>
            <a:ext cx="8229600" cy="5638800"/>
          </a:xfrm>
        </p:spPr>
        <p:txBody>
          <a:bodyPr>
            <a:normAutofit fontScale="92500" lnSpcReduction="10000"/>
          </a:bodyPr>
          <a:lstStyle/>
          <a:p>
            <a:r>
              <a:rPr lang="en-US" sz="2800" b="1" dirty="0" smtClean="0">
                <a:solidFill>
                  <a:schemeClr val="bg1"/>
                </a:solidFill>
                <a:latin typeface="Arial" pitchFamily="34" charset="0"/>
                <a:cs typeface="Arial" pitchFamily="34" charset="0"/>
              </a:rPr>
              <a:t>pH and Alkalinity: </a:t>
            </a:r>
            <a:r>
              <a:rPr lang="en-US" sz="2800" dirty="0" smtClean="0">
                <a:solidFill>
                  <a:schemeClr val="bg1"/>
                </a:solidFill>
                <a:latin typeface="Arial" pitchFamily="34" charset="0"/>
                <a:cs typeface="Arial" pitchFamily="34" charset="0"/>
              </a:rPr>
              <a:t>In lakes, rivers etc, certain volume of water (H</a:t>
            </a:r>
            <a:r>
              <a:rPr lang="en-US" sz="2800" baseline="-25000" dirty="0" smtClean="0">
                <a:solidFill>
                  <a:schemeClr val="bg1"/>
                </a:solidFill>
                <a:latin typeface="Arial" pitchFamily="34" charset="0"/>
                <a:cs typeface="Arial" pitchFamily="34" charset="0"/>
              </a:rPr>
              <a:t>2</a:t>
            </a:r>
            <a:r>
              <a:rPr lang="en-US" sz="2800" dirty="0" smtClean="0">
                <a:solidFill>
                  <a:schemeClr val="bg1"/>
                </a:solidFill>
                <a:latin typeface="Arial" pitchFamily="34" charset="0"/>
                <a:cs typeface="Arial" pitchFamily="34" charset="0"/>
              </a:rPr>
              <a:t>0) molecules dissociate. </a:t>
            </a:r>
          </a:p>
          <a:p>
            <a:r>
              <a:rPr lang="en-US" sz="2800" dirty="0" smtClean="0">
                <a:solidFill>
                  <a:schemeClr val="bg1"/>
                </a:solidFill>
                <a:latin typeface="Arial" pitchFamily="34" charset="0"/>
                <a:cs typeface="Arial" pitchFamily="34" charset="0"/>
              </a:rPr>
              <a:t>If the relative proportion of H</a:t>
            </a:r>
            <a:r>
              <a:rPr lang="en-US" sz="2800" baseline="30000" dirty="0" smtClean="0">
                <a:solidFill>
                  <a:schemeClr val="bg1"/>
                </a:solidFill>
                <a:latin typeface="Arial" pitchFamily="34" charset="0"/>
                <a:cs typeface="Arial" pitchFamily="34" charset="0"/>
              </a:rPr>
              <a:t>+</a:t>
            </a:r>
            <a:r>
              <a:rPr lang="en-US" sz="2800" dirty="0" smtClean="0">
                <a:solidFill>
                  <a:schemeClr val="bg1"/>
                </a:solidFill>
                <a:latin typeface="Arial" pitchFamily="34" charset="0"/>
                <a:cs typeface="Arial" pitchFamily="34" charset="0"/>
              </a:rPr>
              <a:t> is greater than OH</a:t>
            </a:r>
            <a:r>
              <a:rPr lang="en-US" sz="2800" baseline="30000" dirty="0" smtClean="0">
                <a:solidFill>
                  <a:schemeClr val="bg1"/>
                </a:solidFill>
                <a:latin typeface="Arial" pitchFamily="34" charset="0"/>
                <a:cs typeface="Arial" pitchFamily="34" charset="0"/>
              </a:rPr>
              <a:t>-</a:t>
            </a:r>
            <a:r>
              <a:rPr lang="en-US" sz="2800" dirty="0" smtClean="0">
                <a:solidFill>
                  <a:schemeClr val="bg1"/>
                </a:solidFill>
                <a:latin typeface="Arial" pitchFamily="34" charset="0"/>
                <a:cs typeface="Arial" pitchFamily="34" charset="0"/>
              </a:rPr>
              <a:t>, then the water is defined as being </a:t>
            </a:r>
            <a:r>
              <a:rPr lang="en-US" sz="2800" b="1" dirty="0" smtClean="0">
                <a:solidFill>
                  <a:schemeClr val="bg1"/>
                </a:solidFill>
                <a:latin typeface="Arial" pitchFamily="34" charset="0"/>
                <a:cs typeface="Arial" pitchFamily="34" charset="0"/>
              </a:rPr>
              <a:t>acidic</a:t>
            </a:r>
            <a:r>
              <a:rPr lang="en-US" sz="2800" dirty="0" smtClean="0">
                <a:solidFill>
                  <a:schemeClr val="bg1"/>
                </a:solidFill>
                <a:latin typeface="Arial" pitchFamily="34" charset="0"/>
                <a:cs typeface="Arial" pitchFamily="34" charset="0"/>
              </a:rPr>
              <a:t>. If the hydroxyl (OH</a:t>
            </a:r>
            <a:r>
              <a:rPr lang="en-US" sz="2800" baseline="30000" dirty="0" smtClean="0">
                <a:solidFill>
                  <a:schemeClr val="bg1"/>
                </a:solidFill>
                <a:latin typeface="Arial" pitchFamily="34" charset="0"/>
                <a:cs typeface="Arial" pitchFamily="34" charset="0"/>
              </a:rPr>
              <a:t>-</a:t>
            </a:r>
            <a:r>
              <a:rPr lang="en-US" sz="2800" dirty="0" smtClean="0">
                <a:solidFill>
                  <a:schemeClr val="bg1"/>
                </a:solidFill>
                <a:latin typeface="Arial" pitchFamily="34" charset="0"/>
                <a:cs typeface="Arial" pitchFamily="34" charset="0"/>
              </a:rPr>
              <a:t>) ions, dominate, then the water is defined as </a:t>
            </a:r>
            <a:r>
              <a:rPr lang="en-US" sz="2800" b="1" dirty="0" smtClean="0">
                <a:solidFill>
                  <a:schemeClr val="bg1"/>
                </a:solidFill>
                <a:latin typeface="Arial" pitchFamily="34" charset="0"/>
                <a:cs typeface="Arial" pitchFamily="34" charset="0"/>
              </a:rPr>
              <a:t>alkaline</a:t>
            </a:r>
            <a:r>
              <a:rPr lang="en-US" sz="2800" dirty="0" smtClean="0">
                <a:solidFill>
                  <a:schemeClr val="bg1"/>
                </a:solidFill>
                <a:latin typeface="Arial" pitchFamily="34" charset="0"/>
                <a:cs typeface="Arial" pitchFamily="34" charset="0"/>
              </a:rPr>
              <a:t>. </a:t>
            </a:r>
          </a:p>
          <a:p>
            <a:r>
              <a:rPr lang="en-US" sz="2800" b="1" dirty="0" smtClean="0">
                <a:solidFill>
                  <a:schemeClr val="bg1"/>
                </a:solidFill>
                <a:latin typeface="Arial" pitchFamily="34" charset="0"/>
                <a:cs typeface="Arial" pitchFamily="34" charset="0"/>
              </a:rPr>
              <a:t>Alkalinity </a:t>
            </a:r>
            <a:r>
              <a:rPr lang="en-US" sz="2800" dirty="0" smtClean="0">
                <a:solidFill>
                  <a:schemeClr val="bg1"/>
                </a:solidFill>
                <a:latin typeface="Arial" pitchFamily="34" charset="0"/>
                <a:cs typeface="Arial" pitchFamily="34" charset="0"/>
              </a:rPr>
              <a:t>is related to concept that is commonly used to indicate a system’s capacity to buffer against acid impact</a:t>
            </a:r>
          </a:p>
          <a:p>
            <a:r>
              <a:rPr lang="en-US" sz="2800" dirty="0" smtClean="0">
                <a:solidFill>
                  <a:schemeClr val="bg1"/>
                </a:solidFill>
                <a:latin typeface="Arial" pitchFamily="34" charset="0"/>
                <a:cs typeface="Arial" pitchFamily="34" charset="0"/>
              </a:rPr>
              <a:t>There are three kinds of alkalinity: </a:t>
            </a:r>
            <a:r>
              <a:rPr lang="en-US" sz="2800" b="1" dirty="0" smtClean="0">
                <a:solidFill>
                  <a:schemeClr val="bg1"/>
                </a:solidFill>
                <a:latin typeface="Arial" pitchFamily="34" charset="0"/>
                <a:cs typeface="Arial" pitchFamily="34" charset="0"/>
              </a:rPr>
              <a:t>hydroxide</a:t>
            </a:r>
            <a:r>
              <a:rPr lang="en-US" sz="2800" dirty="0" smtClean="0">
                <a:solidFill>
                  <a:schemeClr val="bg1"/>
                </a:solidFill>
                <a:latin typeface="Arial" pitchFamily="34" charset="0"/>
                <a:cs typeface="Arial" pitchFamily="34" charset="0"/>
              </a:rPr>
              <a:t> (OH</a:t>
            </a:r>
            <a:r>
              <a:rPr lang="en-US" sz="2800" baseline="30000" dirty="0" smtClean="0">
                <a:solidFill>
                  <a:schemeClr val="bg1"/>
                </a:solidFill>
                <a:latin typeface="Arial" pitchFamily="34" charset="0"/>
                <a:cs typeface="Arial" pitchFamily="34" charset="0"/>
              </a:rPr>
              <a:t>-</a:t>
            </a:r>
            <a:r>
              <a:rPr lang="en-US" sz="2800" dirty="0" smtClean="0">
                <a:solidFill>
                  <a:schemeClr val="bg1"/>
                </a:solidFill>
                <a:latin typeface="Arial" pitchFamily="34" charset="0"/>
                <a:cs typeface="Arial" pitchFamily="34" charset="0"/>
              </a:rPr>
              <a:t>), normal (mono) </a:t>
            </a:r>
            <a:r>
              <a:rPr lang="en-US" sz="2800" b="1" dirty="0" smtClean="0">
                <a:solidFill>
                  <a:schemeClr val="bg1"/>
                </a:solidFill>
                <a:latin typeface="Arial" pitchFamily="34" charset="0"/>
                <a:cs typeface="Arial" pitchFamily="34" charset="0"/>
              </a:rPr>
              <a:t>carbonate</a:t>
            </a:r>
            <a:r>
              <a:rPr lang="en-US" sz="2800" dirty="0" smtClean="0">
                <a:solidFill>
                  <a:schemeClr val="bg1"/>
                </a:solidFill>
                <a:latin typeface="Arial" pitchFamily="34" charset="0"/>
                <a:cs typeface="Arial" pitchFamily="34" charset="0"/>
              </a:rPr>
              <a:t> (CO</a:t>
            </a:r>
            <a:r>
              <a:rPr lang="en-US" sz="2800" baseline="-25000" dirty="0" smtClean="0">
                <a:solidFill>
                  <a:schemeClr val="bg1"/>
                </a:solidFill>
                <a:latin typeface="Arial" pitchFamily="34" charset="0"/>
                <a:cs typeface="Arial" pitchFamily="34" charset="0"/>
              </a:rPr>
              <a:t>3</a:t>
            </a:r>
            <a:r>
              <a:rPr lang="en-US" sz="2800" dirty="0" smtClean="0">
                <a:solidFill>
                  <a:schemeClr val="bg1"/>
                </a:solidFill>
                <a:latin typeface="Arial" pitchFamily="34" charset="0"/>
                <a:cs typeface="Arial" pitchFamily="34" charset="0"/>
              </a:rPr>
              <a:t>) and </a:t>
            </a:r>
            <a:r>
              <a:rPr lang="en-US" sz="2800" b="1" dirty="0" smtClean="0">
                <a:solidFill>
                  <a:schemeClr val="bg1"/>
                </a:solidFill>
                <a:latin typeface="Arial" pitchFamily="34" charset="0"/>
                <a:cs typeface="Arial" pitchFamily="34" charset="0"/>
              </a:rPr>
              <a:t>bicarbonate</a:t>
            </a:r>
            <a:r>
              <a:rPr lang="en-US" sz="2800" dirty="0" smtClean="0">
                <a:solidFill>
                  <a:schemeClr val="bg1"/>
                </a:solidFill>
                <a:latin typeface="Arial" pitchFamily="34" charset="0"/>
                <a:cs typeface="Arial" pitchFamily="34" charset="0"/>
              </a:rPr>
              <a:t> (HCO</a:t>
            </a:r>
            <a:r>
              <a:rPr lang="en-US" sz="2800" baseline="-25000" dirty="0" smtClean="0">
                <a:solidFill>
                  <a:schemeClr val="bg1"/>
                </a:solidFill>
                <a:latin typeface="Arial" pitchFamily="34" charset="0"/>
                <a:cs typeface="Arial" pitchFamily="34" charset="0"/>
              </a:rPr>
              <a:t>3</a:t>
            </a:r>
            <a:r>
              <a:rPr lang="en-US" sz="2800" dirty="0" smtClean="0">
                <a:solidFill>
                  <a:schemeClr val="bg1"/>
                </a:solidFill>
                <a:latin typeface="Arial" pitchFamily="34" charset="0"/>
                <a:cs typeface="Arial" pitchFamily="34" charset="0"/>
              </a:rPr>
              <a:t>); the three are summed as total alkalinity. </a:t>
            </a:r>
            <a:endParaRPr lang="en-GB" sz="2800" dirty="0" smtClean="0">
              <a:solidFill>
                <a:schemeClr val="bg1"/>
              </a:solidFill>
              <a:latin typeface="Arial" pitchFamily="34" charset="0"/>
              <a:cs typeface="Arial" pitchFamily="34" charset="0"/>
            </a:endParaRPr>
          </a:p>
          <a:p>
            <a:r>
              <a:rPr lang="en-US" sz="2800" dirty="0" smtClean="0">
                <a:solidFill>
                  <a:schemeClr val="bg1"/>
                </a:solidFill>
                <a:latin typeface="Arial" pitchFamily="34" charset="0"/>
                <a:cs typeface="Arial" pitchFamily="34" charset="0"/>
              </a:rPr>
              <a:t>Alkalinity is determined by titrating a water sample with a strong acid </a:t>
            </a:r>
            <a:endParaRPr lang="en-GB" sz="2800" dirty="0" smtClean="0">
              <a:solidFill>
                <a:schemeClr val="bg1"/>
              </a:solidFill>
              <a:latin typeface="Arial" pitchFamily="34" charset="0"/>
              <a:cs typeface="Arial" pitchFamily="34" charset="0"/>
            </a:endParaRPr>
          </a:p>
          <a:p>
            <a:endParaRPr lang="en-GB" sz="2800" dirty="0" smtClean="0">
              <a:solidFill>
                <a:schemeClr val="bg1"/>
              </a:solidFill>
              <a:latin typeface="Arial" pitchFamily="34" charset="0"/>
              <a:cs typeface="Arial" pitchFamily="34" charset="0"/>
            </a:endParaRPr>
          </a:p>
          <a:p>
            <a:endParaRPr lang="en-GB"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381000"/>
            <a:ext cx="8229600" cy="6248400"/>
          </a:xfrm>
        </p:spPr>
        <p:txBody>
          <a:bodyPr>
            <a:noAutofit/>
          </a:bodyPr>
          <a:lstStyle/>
          <a:p>
            <a:pPr>
              <a:buNone/>
            </a:pPr>
            <a:r>
              <a:rPr lang="en-US" sz="2400" b="1" dirty="0" smtClean="0">
                <a:solidFill>
                  <a:schemeClr val="bg1"/>
                </a:solidFill>
                <a:latin typeface="Arial" pitchFamily="34" charset="0"/>
                <a:cs typeface="Arial" pitchFamily="34" charset="0"/>
              </a:rPr>
              <a:t>Inorganic carbon: </a:t>
            </a:r>
            <a:r>
              <a:rPr lang="en-US" sz="2400" dirty="0" smtClean="0">
                <a:solidFill>
                  <a:schemeClr val="bg1"/>
                </a:solidFill>
                <a:latin typeface="Arial" pitchFamily="34" charset="0"/>
                <a:cs typeface="Arial" pitchFamily="34" charset="0"/>
              </a:rPr>
              <a:t>Carbon is the currency of energy exchange in aquatic ecosystems. </a:t>
            </a:r>
            <a:endParaRPr lang="en-GB" sz="2400" dirty="0" smtClean="0">
              <a:solidFill>
                <a:schemeClr val="bg1"/>
              </a:solidFill>
              <a:latin typeface="Arial" pitchFamily="34" charset="0"/>
              <a:cs typeface="Arial" pitchFamily="34" charset="0"/>
            </a:endParaRPr>
          </a:p>
          <a:p>
            <a:pPr>
              <a:buNone/>
            </a:pPr>
            <a:r>
              <a:rPr lang="en-US" sz="2400" b="1" dirty="0" smtClean="0">
                <a:solidFill>
                  <a:schemeClr val="bg1"/>
                </a:solidFill>
                <a:latin typeface="Arial" pitchFamily="34" charset="0"/>
                <a:cs typeface="Arial" pitchFamily="34" charset="0"/>
              </a:rPr>
              <a:t>Importance</a:t>
            </a:r>
            <a:endParaRPr lang="en-GB" sz="2400" dirty="0" smtClean="0">
              <a:solidFill>
                <a:schemeClr val="bg1"/>
              </a:solidFill>
              <a:latin typeface="Arial" pitchFamily="34" charset="0"/>
              <a:cs typeface="Arial" pitchFamily="34" charset="0"/>
            </a:endParaRPr>
          </a:p>
          <a:p>
            <a:pPr lvl="0"/>
            <a:r>
              <a:rPr lang="en-US" sz="2400" dirty="0" smtClean="0">
                <a:solidFill>
                  <a:schemeClr val="bg1"/>
                </a:solidFill>
                <a:latin typeface="Arial" pitchFamily="34" charset="0"/>
                <a:cs typeface="Arial" pitchFamily="34" charset="0"/>
              </a:rPr>
              <a:t>1. Determines the amount of carbon available for photosynthesis </a:t>
            </a:r>
            <a:endParaRPr lang="en-GB" sz="2400" dirty="0" smtClean="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Organic compounds produced from inorganic carbon through photosynthesis</a:t>
            </a:r>
            <a:endParaRPr lang="en-GB"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6CO</a:t>
            </a:r>
            <a:r>
              <a:rPr lang="en-US" sz="2400" baseline="-25000" dirty="0" smtClean="0">
                <a:solidFill>
                  <a:schemeClr val="bg1"/>
                </a:solidFill>
                <a:latin typeface="Arial" pitchFamily="34" charset="0"/>
                <a:cs typeface="Arial" pitchFamily="34" charset="0"/>
              </a:rPr>
              <a:t>2</a:t>
            </a:r>
            <a:r>
              <a:rPr lang="en-US" sz="2400" dirty="0" smtClean="0">
                <a:solidFill>
                  <a:schemeClr val="bg1"/>
                </a:solidFill>
                <a:latin typeface="Arial" pitchFamily="34" charset="0"/>
                <a:cs typeface="Arial" pitchFamily="34" charset="0"/>
              </a:rPr>
              <a:t> + 12H</a:t>
            </a:r>
            <a:r>
              <a:rPr lang="en-US" sz="2400" baseline="-25000" dirty="0" smtClean="0">
                <a:solidFill>
                  <a:schemeClr val="bg1"/>
                </a:solidFill>
                <a:latin typeface="Arial" pitchFamily="34" charset="0"/>
                <a:cs typeface="Arial" pitchFamily="34" charset="0"/>
              </a:rPr>
              <a:t>2</a:t>
            </a:r>
            <a:r>
              <a:rPr lang="en-US" sz="2400" dirty="0" smtClean="0">
                <a:solidFill>
                  <a:schemeClr val="bg1"/>
                </a:solidFill>
                <a:latin typeface="Arial" pitchFamily="34" charset="0"/>
                <a:cs typeface="Arial" pitchFamily="34" charset="0"/>
              </a:rPr>
              <a:t>O                  C</a:t>
            </a:r>
            <a:r>
              <a:rPr lang="en-US" sz="2400" baseline="-25000" dirty="0" smtClean="0">
                <a:solidFill>
                  <a:schemeClr val="bg1"/>
                </a:solidFill>
                <a:latin typeface="Arial" pitchFamily="34" charset="0"/>
                <a:cs typeface="Arial" pitchFamily="34" charset="0"/>
              </a:rPr>
              <a:t>6</a:t>
            </a:r>
            <a:r>
              <a:rPr lang="en-US" sz="2400" dirty="0" smtClean="0">
                <a:solidFill>
                  <a:schemeClr val="bg1"/>
                </a:solidFill>
                <a:latin typeface="Arial" pitchFamily="34" charset="0"/>
                <a:cs typeface="Arial" pitchFamily="34" charset="0"/>
              </a:rPr>
              <a:t>H</a:t>
            </a:r>
            <a:r>
              <a:rPr lang="en-US" sz="2400" baseline="-25000" dirty="0" smtClean="0">
                <a:solidFill>
                  <a:schemeClr val="bg1"/>
                </a:solidFill>
                <a:latin typeface="Arial" pitchFamily="34" charset="0"/>
                <a:cs typeface="Arial" pitchFamily="34" charset="0"/>
              </a:rPr>
              <a:t>12</a:t>
            </a:r>
            <a:r>
              <a:rPr lang="en-US" sz="2400" dirty="0" smtClean="0">
                <a:solidFill>
                  <a:schemeClr val="bg1"/>
                </a:solidFill>
                <a:latin typeface="Arial" pitchFamily="34" charset="0"/>
                <a:cs typeface="Arial" pitchFamily="34" charset="0"/>
              </a:rPr>
              <a:t>O</a:t>
            </a:r>
            <a:r>
              <a:rPr lang="en-US" sz="2400" baseline="-25000" dirty="0" smtClean="0">
                <a:solidFill>
                  <a:schemeClr val="bg1"/>
                </a:solidFill>
                <a:latin typeface="Arial" pitchFamily="34" charset="0"/>
                <a:cs typeface="Arial" pitchFamily="34" charset="0"/>
              </a:rPr>
              <a:t>6</a:t>
            </a:r>
            <a:r>
              <a:rPr lang="en-US" sz="2400" dirty="0" smtClean="0">
                <a:solidFill>
                  <a:schemeClr val="bg1"/>
                </a:solidFill>
                <a:latin typeface="Arial" pitchFamily="34" charset="0"/>
                <a:cs typeface="Arial" pitchFamily="34" charset="0"/>
              </a:rPr>
              <a:t> + 6H</a:t>
            </a:r>
            <a:r>
              <a:rPr lang="en-US" sz="2400" baseline="-25000" dirty="0" smtClean="0">
                <a:solidFill>
                  <a:schemeClr val="bg1"/>
                </a:solidFill>
                <a:latin typeface="Arial" pitchFamily="34" charset="0"/>
                <a:cs typeface="Arial" pitchFamily="34" charset="0"/>
              </a:rPr>
              <a:t>2</a:t>
            </a:r>
            <a:r>
              <a:rPr lang="en-US" sz="2400" dirty="0" smtClean="0">
                <a:solidFill>
                  <a:schemeClr val="bg1"/>
                </a:solidFill>
                <a:latin typeface="Arial" pitchFamily="34" charset="0"/>
                <a:cs typeface="Arial" pitchFamily="34" charset="0"/>
              </a:rPr>
              <a:t>O + 6O</a:t>
            </a:r>
            <a:r>
              <a:rPr lang="en-US" sz="2400" baseline="-25000" dirty="0" smtClean="0">
                <a:solidFill>
                  <a:schemeClr val="bg1"/>
                </a:solidFill>
                <a:latin typeface="Arial" pitchFamily="34" charset="0"/>
                <a:cs typeface="Arial" pitchFamily="34" charset="0"/>
              </a:rPr>
              <a:t>2</a:t>
            </a:r>
            <a:r>
              <a:rPr lang="en-US" sz="2400" dirty="0" smtClean="0">
                <a:solidFill>
                  <a:schemeClr val="bg1"/>
                </a:solidFill>
                <a:latin typeface="Arial" pitchFamily="34" charset="0"/>
                <a:cs typeface="Arial" pitchFamily="34" charset="0"/>
              </a:rPr>
              <a:t> </a:t>
            </a:r>
          </a:p>
          <a:p>
            <a:r>
              <a:rPr lang="en-US" sz="2400" dirty="0" smtClean="0">
                <a:solidFill>
                  <a:schemeClr val="bg1"/>
                </a:solidFill>
                <a:latin typeface="Arial" pitchFamily="34" charset="0"/>
                <a:cs typeface="Arial" pitchFamily="34" charset="0"/>
              </a:rPr>
              <a:t>2. It </a:t>
            </a:r>
            <a:r>
              <a:rPr lang="en-US" sz="2400" b="1" dirty="0" smtClean="0">
                <a:solidFill>
                  <a:schemeClr val="bg1"/>
                </a:solidFill>
                <a:latin typeface="Arial" pitchFamily="34" charset="0"/>
                <a:cs typeface="Arial" pitchFamily="34" charset="0"/>
              </a:rPr>
              <a:t>buffers</a:t>
            </a:r>
            <a:r>
              <a:rPr lang="en-US" sz="2400" dirty="0" smtClean="0">
                <a:solidFill>
                  <a:schemeClr val="bg1"/>
                </a:solidFill>
                <a:latin typeface="Arial" pitchFamily="34" charset="0"/>
                <a:cs typeface="Arial" pitchFamily="34" charset="0"/>
              </a:rPr>
              <a:t> freshwaters against rapid changes in pH, meaning it enables water bodies to resist rapid changes in pH</a:t>
            </a:r>
            <a:endParaRPr lang="en-GB"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3. Make large contribution to anion concentration</a:t>
            </a:r>
            <a:endParaRPr lang="en-GB" sz="2400" dirty="0" smtClean="0">
              <a:solidFill>
                <a:schemeClr val="bg1"/>
              </a:solidFill>
              <a:latin typeface="Arial" pitchFamily="34" charset="0"/>
              <a:cs typeface="Arial" pitchFamily="34" charset="0"/>
            </a:endParaRPr>
          </a:p>
          <a:p>
            <a:pPr lvl="1"/>
            <a:r>
              <a:rPr lang="en-US" dirty="0" smtClean="0">
                <a:solidFill>
                  <a:schemeClr val="bg1"/>
                </a:solidFill>
                <a:latin typeface="Arial" pitchFamily="34" charset="0"/>
                <a:cs typeface="Arial" pitchFamily="34" charset="0"/>
              </a:rPr>
              <a:t>Carbon dioxide (CO</a:t>
            </a:r>
            <a:r>
              <a:rPr lang="en-US" baseline="-25000" dirty="0" smtClean="0">
                <a:solidFill>
                  <a:schemeClr val="bg1"/>
                </a:solidFill>
                <a:latin typeface="Arial" pitchFamily="34" charset="0"/>
                <a:cs typeface="Arial" pitchFamily="34" charset="0"/>
              </a:rPr>
              <a:t>2</a:t>
            </a:r>
            <a:r>
              <a:rPr lang="en-US" dirty="0" smtClean="0">
                <a:solidFill>
                  <a:schemeClr val="bg1"/>
                </a:solidFill>
                <a:latin typeface="Arial" pitchFamily="34" charset="0"/>
                <a:cs typeface="Arial" pitchFamily="34" charset="0"/>
              </a:rPr>
              <a:t>)</a:t>
            </a:r>
            <a:endParaRPr lang="en-GB" dirty="0" smtClean="0">
              <a:solidFill>
                <a:schemeClr val="bg1"/>
              </a:solidFill>
              <a:latin typeface="Arial" pitchFamily="34" charset="0"/>
              <a:cs typeface="Arial" pitchFamily="34" charset="0"/>
            </a:endParaRPr>
          </a:p>
          <a:p>
            <a:pPr lvl="1"/>
            <a:r>
              <a:rPr lang="en-US" dirty="0" smtClean="0">
                <a:solidFill>
                  <a:schemeClr val="bg1"/>
                </a:solidFill>
                <a:latin typeface="Arial" pitchFamily="34" charset="0"/>
                <a:cs typeface="Arial" pitchFamily="34" charset="0"/>
              </a:rPr>
              <a:t>Bicarbonate (HCO</a:t>
            </a:r>
            <a:r>
              <a:rPr lang="en-US" baseline="-25000" dirty="0" smtClean="0">
                <a:solidFill>
                  <a:schemeClr val="bg1"/>
                </a:solidFill>
                <a:latin typeface="Arial" pitchFamily="34" charset="0"/>
                <a:cs typeface="Arial" pitchFamily="34" charset="0"/>
              </a:rPr>
              <a:t>3</a:t>
            </a:r>
            <a:r>
              <a:rPr lang="en-US" baseline="30000" dirty="0" smtClean="0">
                <a:solidFill>
                  <a:schemeClr val="bg1"/>
                </a:solidFill>
                <a:latin typeface="Arial" pitchFamily="34" charset="0"/>
                <a:cs typeface="Arial" pitchFamily="34" charset="0"/>
              </a:rPr>
              <a:t>-</a:t>
            </a:r>
            <a:r>
              <a:rPr lang="en-US" dirty="0" smtClean="0">
                <a:solidFill>
                  <a:schemeClr val="bg1"/>
                </a:solidFill>
                <a:latin typeface="Arial" pitchFamily="34" charset="0"/>
                <a:cs typeface="Arial" pitchFamily="34" charset="0"/>
              </a:rPr>
              <a:t>)</a:t>
            </a:r>
            <a:endParaRPr lang="en-GB" dirty="0" smtClean="0">
              <a:solidFill>
                <a:schemeClr val="bg1"/>
              </a:solidFill>
              <a:latin typeface="Arial" pitchFamily="34" charset="0"/>
              <a:cs typeface="Arial" pitchFamily="34" charset="0"/>
            </a:endParaRPr>
          </a:p>
          <a:p>
            <a:pPr lvl="1"/>
            <a:r>
              <a:rPr lang="en-US" dirty="0" smtClean="0">
                <a:solidFill>
                  <a:schemeClr val="bg1"/>
                </a:solidFill>
                <a:latin typeface="Arial" pitchFamily="34" charset="0"/>
                <a:cs typeface="Arial" pitchFamily="34" charset="0"/>
              </a:rPr>
              <a:t>Carbonate (CO</a:t>
            </a:r>
            <a:r>
              <a:rPr lang="en-US" baseline="-25000" dirty="0" smtClean="0">
                <a:solidFill>
                  <a:schemeClr val="bg1"/>
                </a:solidFill>
                <a:latin typeface="Arial" pitchFamily="34" charset="0"/>
                <a:cs typeface="Arial" pitchFamily="34" charset="0"/>
              </a:rPr>
              <a:t>3</a:t>
            </a:r>
            <a:r>
              <a:rPr lang="en-US" baseline="30000" dirty="0" smtClean="0">
                <a:solidFill>
                  <a:schemeClr val="bg1"/>
                </a:solidFill>
                <a:latin typeface="Arial" pitchFamily="34" charset="0"/>
                <a:cs typeface="Arial" pitchFamily="34" charset="0"/>
              </a:rPr>
              <a:t>2-</a:t>
            </a:r>
            <a:r>
              <a:rPr lang="en-US" dirty="0" smtClean="0">
                <a:solidFill>
                  <a:schemeClr val="bg1"/>
                </a:solidFill>
                <a:latin typeface="Arial" pitchFamily="34" charset="0"/>
                <a:cs typeface="Arial" pitchFamily="34" charset="0"/>
              </a:rPr>
              <a:t>)</a:t>
            </a:r>
            <a:endParaRPr lang="en-GB" dirty="0" smtClean="0">
              <a:solidFill>
                <a:schemeClr val="bg1"/>
              </a:solidFill>
              <a:latin typeface="Arial" pitchFamily="34" charset="0"/>
              <a:cs typeface="Arial" pitchFamily="34" charset="0"/>
            </a:endParaRPr>
          </a:p>
          <a:p>
            <a:endParaRPr lang="en-US" sz="2400" dirty="0" smtClean="0">
              <a:solidFill>
                <a:schemeClr val="bg1"/>
              </a:solidFill>
              <a:latin typeface="Arial" pitchFamily="34" charset="0"/>
              <a:cs typeface="Arial" pitchFamily="34" charset="0"/>
            </a:endParaRPr>
          </a:p>
          <a:p>
            <a:endParaRPr lang="en-GB" sz="2400" dirty="0" smtClean="0">
              <a:solidFill>
                <a:schemeClr val="bg1"/>
              </a:solidFill>
              <a:latin typeface="Arial" pitchFamily="34" charset="0"/>
              <a:cs typeface="Arial" pitchFamily="34" charset="0"/>
            </a:endParaRPr>
          </a:p>
          <a:p>
            <a:endParaRPr lang="en-GB"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381000" y="838200"/>
            <a:ext cx="8229600" cy="6019800"/>
          </a:xfrm>
        </p:spPr>
        <p:txBody>
          <a:bodyPr>
            <a:noAutofit/>
          </a:bodyPr>
          <a:lstStyle/>
          <a:p>
            <a:r>
              <a:rPr lang="en-US" sz="2800" b="1" dirty="0" smtClean="0">
                <a:solidFill>
                  <a:schemeClr val="bg1"/>
                </a:solidFill>
                <a:latin typeface="Arial" pitchFamily="34" charset="0"/>
                <a:cs typeface="Arial" pitchFamily="34" charset="0"/>
              </a:rPr>
              <a:t>Sources of CO</a:t>
            </a:r>
            <a:r>
              <a:rPr lang="en-US" sz="2800" b="1" baseline="-25000" dirty="0" smtClean="0">
                <a:solidFill>
                  <a:schemeClr val="bg1"/>
                </a:solidFill>
                <a:latin typeface="Arial" pitchFamily="34" charset="0"/>
                <a:cs typeface="Arial" pitchFamily="34" charset="0"/>
              </a:rPr>
              <a:t>2 </a:t>
            </a:r>
            <a:r>
              <a:rPr lang="en-US" sz="2800" b="1" dirty="0" smtClean="0">
                <a:solidFill>
                  <a:schemeClr val="bg1"/>
                </a:solidFill>
                <a:latin typeface="Arial" pitchFamily="34" charset="0"/>
                <a:cs typeface="Arial" pitchFamily="34" charset="0"/>
              </a:rPr>
              <a:t>in water:</a:t>
            </a:r>
            <a:endParaRPr lang="en-GB" sz="2800" dirty="0" smtClean="0">
              <a:solidFill>
                <a:schemeClr val="bg1"/>
              </a:solidFill>
              <a:latin typeface="Arial" pitchFamily="34" charset="0"/>
              <a:cs typeface="Arial" pitchFamily="34" charset="0"/>
            </a:endParaRPr>
          </a:p>
          <a:p>
            <a:pPr lvl="0">
              <a:buNone/>
            </a:pPr>
            <a:r>
              <a:rPr lang="en-US" sz="2800" dirty="0" smtClean="0">
                <a:solidFill>
                  <a:schemeClr val="bg1"/>
                </a:solidFill>
                <a:latin typeface="Arial" pitchFamily="34" charset="0"/>
                <a:cs typeface="Arial" pitchFamily="34" charset="0"/>
              </a:rPr>
              <a:t>1. Respiration – plants, animals</a:t>
            </a:r>
            <a:endParaRPr lang="en-GB" sz="2800" dirty="0" smtClean="0">
              <a:solidFill>
                <a:schemeClr val="bg1"/>
              </a:solidFill>
              <a:latin typeface="Arial" pitchFamily="34" charset="0"/>
              <a:cs typeface="Arial" pitchFamily="34" charset="0"/>
            </a:endParaRPr>
          </a:p>
          <a:p>
            <a:pPr lvl="0">
              <a:buNone/>
            </a:pPr>
            <a:r>
              <a:rPr lang="en-US" sz="2800" dirty="0" smtClean="0">
                <a:solidFill>
                  <a:schemeClr val="bg1"/>
                </a:solidFill>
                <a:latin typeface="Arial" pitchFamily="34" charset="0"/>
                <a:cs typeface="Arial" pitchFamily="34" charset="0"/>
              </a:rPr>
              <a:t>2. Atmospheric CO2 – 0.033% (350 </a:t>
            </a:r>
            <a:r>
              <a:rPr lang="en-US" sz="2800" dirty="0" err="1" smtClean="0">
                <a:solidFill>
                  <a:schemeClr val="bg1"/>
                </a:solidFill>
                <a:latin typeface="Arial" pitchFamily="34" charset="0"/>
                <a:cs typeface="Arial" pitchFamily="34" charset="0"/>
              </a:rPr>
              <a:t>ppm</a:t>
            </a:r>
            <a:r>
              <a:rPr lang="en-US" sz="2800" dirty="0" smtClean="0">
                <a:solidFill>
                  <a:schemeClr val="bg1"/>
                </a:solidFill>
                <a:latin typeface="Arial" pitchFamily="34" charset="0"/>
                <a:cs typeface="Arial" pitchFamily="34" charset="0"/>
              </a:rPr>
              <a:t> by volume)</a:t>
            </a:r>
            <a:endParaRPr lang="en-GB" sz="2800" dirty="0" smtClean="0">
              <a:solidFill>
                <a:schemeClr val="bg1"/>
              </a:solidFill>
              <a:latin typeface="Arial" pitchFamily="34" charset="0"/>
              <a:cs typeface="Arial" pitchFamily="34" charset="0"/>
            </a:endParaRPr>
          </a:p>
          <a:p>
            <a:pPr lvl="1"/>
            <a:r>
              <a:rPr lang="en-US" sz="2800" dirty="0" smtClean="0">
                <a:solidFill>
                  <a:schemeClr val="bg1"/>
                </a:solidFill>
                <a:latin typeface="Arial" pitchFamily="34" charset="0"/>
                <a:cs typeface="Arial" pitchFamily="34" charset="0"/>
              </a:rPr>
              <a:t>Rain water dissolves CO2 to H2CO3</a:t>
            </a:r>
            <a:endParaRPr lang="en-GB" sz="2800" dirty="0" smtClean="0">
              <a:solidFill>
                <a:schemeClr val="bg1"/>
              </a:solidFill>
              <a:latin typeface="Arial" pitchFamily="34" charset="0"/>
              <a:cs typeface="Arial" pitchFamily="34" charset="0"/>
            </a:endParaRPr>
          </a:p>
          <a:p>
            <a:pPr lvl="1"/>
            <a:r>
              <a:rPr lang="en-US" sz="2800" dirty="0" smtClean="0">
                <a:solidFill>
                  <a:schemeClr val="bg1"/>
                </a:solidFill>
                <a:latin typeface="Arial" pitchFamily="34" charset="0"/>
                <a:cs typeface="Arial" pitchFamily="34" charset="0"/>
              </a:rPr>
              <a:t>Dissolve when it come in contact with surface water</a:t>
            </a:r>
            <a:endParaRPr lang="en-GB" sz="2800" dirty="0" smtClean="0">
              <a:solidFill>
                <a:schemeClr val="bg1"/>
              </a:solidFill>
              <a:latin typeface="Arial" pitchFamily="34" charset="0"/>
              <a:cs typeface="Arial" pitchFamily="34" charset="0"/>
            </a:endParaRPr>
          </a:p>
          <a:p>
            <a:r>
              <a:rPr lang="en-US" sz="2800" dirty="0" smtClean="0">
                <a:solidFill>
                  <a:schemeClr val="bg1"/>
                </a:solidFill>
                <a:latin typeface="Arial" pitchFamily="34" charset="0"/>
                <a:cs typeface="Arial" pitchFamily="34" charset="0"/>
              </a:rPr>
              <a:t>3. Fossil fuel burning: Global warming due to “green house effect”</a:t>
            </a:r>
            <a:endParaRPr lang="en-GB" sz="2800" dirty="0" smtClean="0">
              <a:solidFill>
                <a:schemeClr val="bg1"/>
              </a:solidFill>
              <a:latin typeface="Arial" pitchFamily="34" charset="0"/>
              <a:cs typeface="Arial" pitchFamily="34" charset="0"/>
            </a:endParaRPr>
          </a:p>
          <a:p>
            <a:r>
              <a:rPr lang="en-US" sz="2800" dirty="0" smtClean="0">
                <a:solidFill>
                  <a:schemeClr val="bg1"/>
                </a:solidFill>
                <a:latin typeface="Arial" pitchFamily="34" charset="0"/>
                <a:cs typeface="Arial" pitchFamily="34" charset="0"/>
              </a:rPr>
              <a:t>4. Geologic weathering of CO</a:t>
            </a:r>
            <a:r>
              <a:rPr lang="en-US" sz="2800" baseline="-25000" dirty="0" smtClean="0">
                <a:solidFill>
                  <a:schemeClr val="bg1"/>
                </a:solidFill>
                <a:latin typeface="Arial" pitchFamily="34" charset="0"/>
                <a:cs typeface="Arial" pitchFamily="34" charset="0"/>
              </a:rPr>
              <a:t>3</a:t>
            </a:r>
            <a:r>
              <a:rPr lang="en-US" sz="2800" baseline="30000" dirty="0" smtClean="0">
                <a:solidFill>
                  <a:schemeClr val="bg1"/>
                </a:solidFill>
                <a:latin typeface="Arial" pitchFamily="34" charset="0"/>
                <a:cs typeface="Arial" pitchFamily="34" charset="0"/>
              </a:rPr>
              <a:t>2-</a:t>
            </a:r>
            <a:endParaRPr lang="en-GB" sz="2800" dirty="0" smtClean="0">
              <a:solidFill>
                <a:schemeClr val="bg1"/>
              </a:solidFill>
              <a:latin typeface="Arial" pitchFamily="34" charset="0"/>
              <a:cs typeface="Arial" pitchFamily="34" charset="0"/>
            </a:endParaRPr>
          </a:p>
          <a:p>
            <a:r>
              <a:rPr lang="en-US" sz="2800" dirty="0" smtClean="0">
                <a:solidFill>
                  <a:schemeClr val="bg1"/>
                </a:solidFill>
                <a:latin typeface="Arial" pitchFamily="34" charset="0"/>
                <a:cs typeface="Arial" pitchFamily="34" charset="0"/>
              </a:rPr>
              <a:t>5. Decomposition of organic matter by bacteria</a:t>
            </a:r>
            <a:endParaRPr lang="en-GB" sz="2800" dirty="0" smtClean="0">
              <a:solidFill>
                <a:schemeClr val="bg1"/>
              </a:solidFill>
              <a:latin typeface="Arial" pitchFamily="34" charset="0"/>
              <a:cs typeface="Arial" pitchFamily="34" charset="0"/>
            </a:endParaRPr>
          </a:p>
          <a:p>
            <a:r>
              <a:rPr lang="en-GB" sz="2800" b="1" dirty="0" smtClean="0">
                <a:solidFill>
                  <a:schemeClr val="bg1"/>
                </a:solidFill>
                <a:latin typeface="Arial" pitchFamily="34" charset="0"/>
                <a:cs typeface="Arial" pitchFamily="34" charset="0"/>
              </a:rPr>
              <a:t> </a:t>
            </a:r>
            <a:endParaRPr lang="en-GB" sz="2800" dirty="0" smtClean="0">
              <a:solidFill>
                <a:schemeClr val="bg1"/>
              </a:solidFill>
              <a:latin typeface="Arial" pitchFamily="34" charset="0"/>
              <a:cs typeface="Arial" pitchFamily="34" charset="0"/>
            </a:endParaRPr>
          </a:p>
          <a:p>
            <a:endParaRPr lang="en-GB"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linds(horizontal)">
                                      <p:cBhvr>
                                        <p:cTn id="15" dur="500"/>
                                        <p:tgtEl>
                                          <p:spTgt spid="4">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blinds(horizontal)">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blinds(horizontal)">
                                      <p:cBhvr>
                                        <p:cTn id="23" dur="5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blinds(horizontal)">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blinds(horizontal)">
                                      <p:cBhvr>
                                        <p:cTn id="33" dur="500"/>
                                        <p:tgtEl>
                                          <p:spTgt spid="4">
                                            <p:txEl>
                                              <p:pRg st="7" end="7"/>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blinds(horizontal)">
                                      <p:cBhvr>
                                        <p:cTn id="3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1066800"/>
            <a:ext cx="8229600" cy="5410200"/>
          </a:xfrm>
        </p:spPr>
        <p:txBody>
          <a:bodyPr>
            <a:normAutofit/>
          </a:bodyPr>
          <a:lstStyle/>
          <a:p>
            <a:r>
              <a:rPr lang="en-GB" sz="2400" dirty="0" smtClean="0">
                <a:solidFill>
                  <a:schemeClr val="bg1"/>
                </a:solidFill>
                <a:latin typeface="Arial" pitchFamily="34" charset="0"/>
                <a:cs typeface="Arial" pitchFamily="34" charset="0"/>
              </a:rPr>
              <a:t>are elements essential to life. </a:t>
            </a:r>
          </a:p>
          <a:p>
            <a:r>
              <a:rPr lang="en-GB" sz="2400" dirty="0" smtClean="0">
                <a:solidFill>
                  <a:schemeClr val="bg1"/>
                </a:solidFill>
                <a:latin typeface="Arial" pitchFamily="34" charset="0"/>
                <a:cs typeface="Arial" pitchFamily="34" charset="0"/>
              </a:rPr>
              <a:t>The major nutrients, or macronutrients, required for metabolism and growth of organisms include C, N, H, O, P, K, S, Mg, Ca. </a:t>
            </a:r>
          </a:p>
          <a:p>
            <a:r>
              <a:rPr lang="en-GB" sz="2400" dirty="0" smtClean="0">
                <a:solidFill>
                  <a:schemeClr val="bg1"/>
                </a:solidFill>
                <a:latin typeface="Arial" pitchFamily="34" charset="0"/>
                <a:cs typeface="Arial" pitchFamily="34" charset="0"/>
              </a:rPr>
              <a:t>There are also many micronutrients required for metabolism and growth of organisms</a:t>
            </a:r>
          </a:p>
          <a:p>
            <a:r>
              <a:rPr lang="en-GB" sz="2400" b="1" dirty="0" smtClean="0">
                <a:solidFill>
                  <a:schemeClr val="bg1"/>
                </a:solidFill>
                <a:latin typeface="Arial" pitchFamily="34" charset="0"/>
                <a:cs typeface="Arial" pitchFamily="34" charset="0"/>
              </a:rPr>
              <a:t>Nitrogen and Phosphorous</a:t>
            </a:r>
            <a:endParaRPr lang="en-GB" sz="2400" dirty="0" smtClean="0">
              <a:solidFill>
                <a:schemeClr val="bg1"/>
              </a:solidFill>
              <a:latin typeface="Arial" pitchFamily="34" charset="0"/>
              <a:cs typeface="Arial" pitchFamily="34" charset="0"/>
            </a:endParaRPr>
          </a:p>
          <a:p>
            <a:r>
              <a:rPr lang="en-GB" sz="2400" dirty="0" smtClean="0">
                <a:solidFill>
                  <a:schemeClr val="bg1"/>
                </a:solidFill>
                <a:latin typeface="Arial" pitchFamily="34" charset="0"/>
                <a:cs typeface="Arial" pitchFamily="34" charset="0"/>
              </a:rPr>
              <a:t>Compounds of nitrogen and phosphorous are major cellular components of organisms. </a:t>
            </a:r>
          </a:p>
          <a:p>
            <a:r>
              <a:rPr lang="en-GB" sz="2400" dirty="0" smtClean="0">
                <a:solidFill>
                  <a:schemeClr val="bg1"/>
                </a:solidFill>
                <a:latin typeface="Arial" pitchFamily="34" charset="0"/>
                <a:cs typeface="Arial" pitchFamily="34" charset="0"/>
              </a:rPr>
              <a:t>Productivity of aquatic ecosystem can be managed by regulating direct or indirect inputs of nitrogen and phosphorous with the aim of either reducing or increasing primary production. </a:t>
            </a:r>
          </a:p>
          <a:p>
            <a:endParaRPr lang="en-GB" sz="2400" dirty="0">
              <a:latin typeface="Arial" pitchFamily="34" charset="0"/>
              <a:cs typeface="Arial" pitchFamily="34" charset="0"/>
            </a:endParaRPr>
          </a:p>
        </p:txBody>
      </p:sp>
      <p:sp>
        <p:nvSpPr>
          <p:cNvPr id="5" name="Title 2"/>
          <p:cNvSpPr>
            <a:spLocks noGrp="1"/>
          </p:cNvSpPr>
          <p:nvPr>
            <p:ph type="title"/>
          </p:nvPr>
        </p:nvSpPr>
        <p:spPr>
          <a:xfrm>
            <a:off x="685800" y="0"/>
            <a:ext cx="8001000" cy="928670"/>
          </a:xfrm>
        </p:spPr>
        <p:txBody>
          <a:bodyPr/>
          <a:lstStyle/>
          <a:p>
            <a:r>
              <a:rPr lang="en-GB" sz="2400" b="1" dirty="0" smtClean="0">
                <a:solidFill>
                  <a:schemeClr val="bg1"/>
                </a:solidFill>
              </a:rPr>
              <a:t>Nutrients: </a:t>
            </a:r>
            <a:endParaRPr lang="en-GB"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685800"/>
            <a:ext cx="8229600" cy="5638800"/>
          </a:xfrm>
        </p:spPr>
        <p:txBody>
          <a:bodyPr>
            <a:normAutofit fontScale="25000" lnSpcReduction="20000"/>
          </a:bodyPr>
          <a:lstStyle/>
          <a:p>
            <a:r>
              <a:rPr lang="en-GB" sz="9600" dirty="0" smtClean="0">
                <a:solidFill>
                  <a:schemeClr val="bg1"/>
                </a:solidFill>
              </a:rPr>
              <a:t>Phosphorous is present in natural waters primarily as </a:t>
            </a:r>
            <a:r>
              <a:rPr lang="en-GB" sz="9600" b="1" dirty="0" smtClean="0">
                <a:solidFill>
                  <a:schemeClr val="bg1"/>
                </a:solidFill>
              </a:rPr>
              <a:t>phosphates</a:t>
            </a:r>
            <a:r>
              <a:rPr lang="en-GB" sz="9600" dirty="0" smtClean="0">
                <a:solidFill>
                  <a:schemeClr val="bg1"/>
                </a:solidFill>
              </a:rPr>
              <a:t>, </a:t>
            </a:r>
          </a:p>
          <a:p>
            <a:r>
              <a:rPr lang="en-GB" sz="8000" b="1" dirty="0" smtClean="0">
                <a:solidFill>
                  <a:schemeClr val="bg1"/>
                </a:solidFill>
              </a:rPr>
              <a:t>Source of phosphorous</a:t>
            </a:r>
            <a:endParaRPr lang="en-GB" sz="8000" dirty="0" smtClean="0">
              <a:solidFill>
                <a:schemeClr val="bg1"/>
              </a:solidFill>
            </a:endParaRPr>
          </a:p>
          <a:p>
            <a:pPr lvl="2"/>
            <a:r>
              <a:rPr lang="en-GB" sz="8000" b="1" dirty="0" smtClean="0">
                <a:solidFill>
                  <a:schemeClr val="bg1"/>
                </a:solidFill>
              </a:rPr>
              <a:t>Natural weathering of minerals in drainage basins</a:t>
            </a:r>
            <a:endParaRPr lang="en-GB" sz="8000" dirty="0" smtClean="0">
              <a:solidFill>
                <a:schemeClr val="bg1"/>
              </a:solidFill>
            </a:endParaRPr>
          </a:p>
          <a:p>
            <a:pPr lvl="2"/>
            <a:r>
              <a:rPr lang="en-GB" sz="8000" b="1" dirty="0" smtClean="0">
                <a:solidFill>
                  <a:schemeClr val="bg1"/>
                </a:solidFill>
              </a:rPr>
              <a:t>Biological decomposition</a:t>
            </a:r>
            <a:endParaRPr lang="en-GB" sz="8000" dirty="0" smtClean="0">
              <a:solidFill>
                <a:schemeClr val="bg1"/>
              </a:solidFill>
            </a:endParaRPr>
          </a:p>
          <a:p>
            <a:pPr lvl="2"/>
            <a:r>
              <a:rPr lang="en-GB" sz="8000" b="1" dirty="0" smtClean="0">
                <a:solidFill>
                  <a:schemeClr val="bg1"/>
                </a:solidFill>
              </a:rPr>
              <a:t>Runoff </a:t>
            </a:r>
            <a:endParaRPr lang="en-GB" sz="8000" dirty="0" smtClean="0">
              <a:solidFill>
                <a:schemeClr val="bg1"/>
              </a:solidFill>
            </a:endParaRPr>
          </a:p>
          <a:p>
            <a:pPr lvl="2"/>
            <a:r>
              <a:rPr lang="en-GB" sz="8000" b="1" dirty="0" smtClean="0">
                <a:solidFill>
                  <a:schemeClr val="bg1"/>
                </a:solidFill>
              </a:rPr>
              <a:t>Rain</a:t>
            </a:r>
            <a:endParaRPr lang="en-GB" sz="8000" dirty="0" smtClean="0">
              <a:solidFill>
                <a:schemeClr val="bg1"/>
              </a:solidFill>
            </a:endParaRPr>
          </a:p>
          <a:p>
            <a:r>
              <a:rPr lang="en-GB" sz="9600" b="1" dirty="0" smtClean="0">
                <a:solidFill>
                  <a:schemeClr val="bg1"/>
                </a:solidFill>
              </a:rPr>
              <a:t>Nitrogen fixation</a:t>
            </a:r>
            <a:r>
              <a:rPr lang="en-GB" sz="9600" dirty="0" smtClean="0">
                <a:solidFill>
                  <a:schemeClr val="bg1"/>
                </a:solidFill>
              </a:rPr>
              <a:t>, converts dissolved molecular N</a:t>
            </a:r>
            <a:r>
              <a:rPr lang="en-GB" sz="9600" baseline="-25000" dirty="0" smtClean="0">
                <a:solidFill>
                  <a:schemeClr val="bg1"/>
                </a:solidFill>
              </a:rPr>
              <a:t>2</a:t>
            </a:r>
            <a:r>
              <a:rPr lang="en-GB" sz="9600" dirty="0" smtClean="0">
                <a:solidFill>
                  <a:schemeClr val="bg1"/>
                </a:solidFill>
              </a:rPr>
              <a:t> to ammonium NH</a:t>
            </a:r>
            <a:r>
              <a:rPr lang="en-GB" sz="9600" baseline="-25000" dirty="0" smtClean="0">
                <a:solidFill>
                  <a:schemeClr val="bg1"/>
                </a:solidFill>
              </a:rPr>
              <a:t>4</a:t>
            </a:r>
            <a:r>
              <a:rPr lang="en-GB" sz="9600" baseline="30000" dirty="0" smtClean="0">
                <a:solidFill>
                  <a:schemeClr val="bg1"/>
                </a:solidFill>
              </a:rPr>
              <a:t>+</a:t>
            </a:r>
            <a:r>
              <a:rPr lang="en-GB" sz="9600" dirty="0" smtClean="0">
                <a:solidFill>
                  <a:schemeClr val="bg1"/>
                </a:solidFill>
              </a:rPr>
              <a:t>. </a:t>
            </a:r>
          </a:p>
          <a:p>
            <a:r>
              <a:rPr lang="en-GB" sz="9600" b="1" dirty="0" smtClean="0">
                <a:solidFill>
                  <a:schemeClr val="bg1"/>
                </a:solidFill>
              </a:rPr>
              <a:t>Aerobic</a:t>
            </a:r>
            <a:r>
              <a:rPr lang="en-GB" sz="9600" dirty="0" smtClean="0">
                <a:solidFill>
                  <a:schemeClr val="bg1"/>
                </a:solidFill>
              </a:rPr>
              <a:t> </a:t>
            </a:r>
            <a:r>
              <a:rPr lang="en-GB" sz="9600" b="1" dirty="0" smtClean="0">
                <a:solidFill>
                  <a:schemeClr val="bg1"/>
                </a:solidFill>
              </a:rPr>
              <a:t>bacteria</a:t>
            </a:r>
            <a:r>
              <a:rPr lang="en-GB" sz="9600" dirty="0" smtClean="0">
                <a:solidFill>
                  <a:schemeClr val="bg1"/>
                </a:solidFill>
              </a:rPr>
              <a:t> convert NH</a:t>
            </a:r>
            <a:r>
              <a:rPr lang="en-GB" sz="9600" baseline="-25000" dirty="0" smtClean="0">
                <a:solidFill>
                  <a:schemeClr val="bg1"/>
                </a:solidFill>
              </a:rPr>
              <a:t>4</a:t>
            </a:r>
            <a:r>
              <a:rPr lang="en-GB" sz="9600" baseline="30000" dirty="0" smtClean="0">
                <a:solidFill>
                  <a:schemeClr val="bg1"/>
                </a:solidFill>
              </a:rPr>
              <a:t>+</a:t>
            </a:r>
            <a:r>
              <a:rPr lang="en-GB" sz="9600" dirty="0" smtClean="0">
                <a:solidFill>
                  <a:schemeClr val="bg1"/>
                </a:solidFill>
              </a:rPr>
              <a:t> to NO</a:t>
            </a:r>
            <a:r>
              <a:rPr lang="en-GB" sz="9600" baseline="-25000" dirty="0" smtClean="0">
                <a:solidFill>
                  <a:schemeClr val="bg1"/>
                </a:solidFill>
              </a:rPr>
              <a:t>3</a:t>
            </a:r>
            <a:r>
              <a:rPr lang="en-GB" sz="9600" baseline="30000" dirty="0" smtClean="0">
                <a:solidFill>
                  <a:schemeClr val="bg1"/>
                </a:solidFill>
              </a:rPr>
              <a:t>-</a:t>
            </a:r>
            <a:r>
              <a:rPr lang="en-GB" sz="9600" dirty="0" smtClean="0">
                <a:solidFill>
                  <a:schemeClr val="bg1"/>
                </a:solidFill>
              </a:rPr>
              <a:t> and NO</a:t>
            </a:r>
            <a:r>
              <a:rPr lang="en-GB" sz="9600" baseline="-25000" dirty="0" smtClean="0">
                <a:solidFill>
                  <a:schemeClr val="bg1"/>
                </a:solidFill>
              </a:rPr>
              <a:t>2</a:t>
            </a:r>
            <a:r>
              <a:rPr lang="en-GB" sz="9600" dirty="0" smtClean="0">
                <a:solidFill>
                  <a:schemeClr val="bg1"/>
                </a:solidFill>
              </a:rPr>
              <a:t> through </a:t>
            </a:r>
            <a:r>
              <a:rPr lang="en-GB" sz="9600" b="1" dirty="0" smtClean="0">
                <a:solidFill>
                  <a:schemeClr val="bg1"/>
                </a:solidFill>
              </a:rPr>
              <a:t>nitrification</a:t>
            </a:r>
            <a:r>
              <a:rPr lang="en-GB" sz="9600" dirty="0" smtClean="0">
                <a:solidFill>
                  <a:schemeClr val="bg1"/>
                </a:solidFill>
              </a:rPr>
              <a:t>.</a:t>
            </a:r>
            <a:r>
              <a:rPr lang="en-GB" sz="6000" dirty="0" smtClean="0">
                <a:solidFill>
                  <a:schemeClr val="bg1"/>
                </a:solidFill>
              </a:rPr>
              <a:t> </a:t>
            </a:r>
          </a:p>
          <a:p>
            <a:r>
              <a:rPr lang="en-GB" sz="9600" b="1" dirty="0" smtClean="0">
                <a:solidFill>
                  <a:schemeClr val="bg1"/>
                </a:solidFill>
              </a:rPr>
              <a:t>Anaerobic bacteria </a:t>
            </a:r>
            <a:r>
              <a:rPr lang="en-GB" sz="9600" dirty="0" smtClean="0">
                <a:solidFill>
                  <a:schemeClr val="bg1"/>
                </a:solidFill>
              </a:rPr>
              <a:t>convert NO</a:t>
            </a:r>
            <a:r>
              <a:rPr lang="en-GB" sz="9600" baseline="-25000" dirty="0" smtClean="0">
                <a:solidFill>
                  <a:schemeClr val="bg1"/>
                </a:solidFill>
              </a:rPr>
              <a:t>3</a:t>
            </a:r>
            <a:r>
              <a:rPr lang="en-GB" sz="9600" baseline="30000" dirty="0" smtClean="0">
                <a:solidFill>
                  <a:schemeClr val="bg1"/>
                </a:solidFill>
              </a:rPr>
              <a:t>-</a:t>
            </a:r>
            <a:r>
              <a:rPr lang="en-GB" sz="9600" dirty="0" smtClean="0">
                <a:solidFill>
                  <a:schemeClr val="bg1"/>
                </a:solidFill>
              </a:rPr>
              <a:t> and NO</a:t>
            </a:r>
            <a:r>
              <a:rPr lang="en-GB" sz="9600" baseline="-25000" dirty="0" smtClean="0">
                <a:solidFill>
                  <a:schemeClr val="bg1"/>
                </a:solidFill>
              </a:rPr>
              <a:t>2 </a:t>
            </a:r>
            <a:r>
              <a:rPr lang="en-GB" sz="9600" dirty="0" smtClean="0">
                <a:solidFill>
                  <a:schemeClr val="bg1"/>
                </a:solidFill>
              </a:rPr>
              <a:t>to</a:t>
            </a:r>
            <a:r>
              <a:rPr lang="en-GB" sz="9600" baseline="-25000" dirty="0" smtClean="0">
                <a:solidFill>
                  <a:schemeClr val="bg1"/>
                </a:solidFill>
              </a:rPr>
              <a:t> </a:t>
            </a:r>
            <a:r>
              <a:rPr lang="en-GB" sz="9600" dirty="0" smtClean="0">
                <a:solidFill>
                  <a:schemeClr val="bg1"/>
                </a:solidFill>
              </a:rPr>
              <a:t>N</a:t>
            </a:r>
            <a:r>
              <a:rPr lang="en-GB" sz="9600" baseline="-25000" dirty="0" smtClean="0">
                <a:solidFill>
                  <a:schemeClr val="bg1"/>
                </a:solidFill>
              </a:rPr>
              <a:t>2</a:t>
            </a:r>
            <a:r>
              <a:rPr lang="en-GB" sz="9600" dirty="0" smtClean="0">
                <a:solidFill>
                  <a:schemeClr val="bg1"/>
                </a:solidFill>
              </a:rPr>
              <a:t> through </a:t>
            </a:r>
            <a:r>
              <a:rPr lang="en-GB" sz="9600" b="1" dirty="0" smtClean="0">
                <a:solidFill>
                  <a:schemeClr val="bg1"/>
                </a:solidFill>
              </a:rPr>
              <a:t>denitrification</a:t>
            </a:r>
            <a:r>
              <a:rPr lang="en-GB" sz="9600" dirty="0" smtClean="0">
                <a:solidFill>
                  <a:schemeClr val="bg1"/>
                </a:solidFill>
              </a:rPr>
              <a:t>.</a:t>
            </a:r>
          </a:p>
          <a:p>
            <a:r>
              <a:rPr lang="en-GB" sz="9600" b="1" dirty="0" smtClean="0">
                <a:solidFill>
                  <a:schemeClr val="bg1"/>
                </a:solidFill>
              </a:rPr>
              <a:t>Primary producers </a:t>
            </a:r>
            <a:r>
              <a:rPr lang="en-GB" sz="9600" dirty="0" smtClean="0">
                <a:solidFill>
                  <a:schemeClr val="bg1"/>
                </a:solidFill>
              </a:rPr>
              <a:t>assimilate inorganic N as NH</a:t>
            </a:r>
            <a:r>
              <a:rPr lang="en-GB" sz="9600" baseline="-25000" dirty="0" smtClean="0">
                <a:solidFill>
                  <a:schemeClr val="bg1"/>
                </a:solidFill>
              </a:rPr>
              <a:t>4</a:t>
            </a:r>
            <a:r>
              <a:rPr lang="en-GB" sz="9600" baseline="30000" dirty="0" smtClean="0">
                <a:solidFill>
                  <a:schemeClr val="bg1"/>
                </a:solidFill>
              </a:rPr>
              <a:t>+ </a:t>
            </a:r>
            <a:r>
              <a:rPr lang="en-GB" sz="9600" dirty="0" smtClean="0">
                <a:solidFill>
                  <a:schemeClr val="bg1"/>
                </a:solidFill>
              </a:rPr>
              <a:t>and NO</a:t>
            </a:r>
            <a:r>
              <a:rPr lang="en-GB" sz="9600" baseline="-25000" dirty="0" smtClean="0">
                <a:solidFill>
                  <a:schemeClr val="bg1"/>
                </a:solidFill>
              </a:rPr>
              <a:t>3</a:t>
            </a:r>
            <a:endParaRPr lang="en-GB" sz="9600" dirty="0" smtClean="0">
              <a:solidFill>
                <a:schemeClr val="bg1"/>
              </a:solidFill>
            </a:endParaRPr>
          </a:p>
          <a:p>
            <a:r>
              <a:rPr lang="en-GB" sz="9600" dirty="0" smtClean="0">
                <a:solidFill>
                  <a:schemeClr val="bg1"/>
                </a:solidFill>
              </a:rPr>
              <a:t>Phosphorous and Nitrogen are considered to be the primary drivers of </a:t>
            </a:r>
            <a:r>
              <a:rPr lang="en-GB" sz="9600" dirty="0" err="1" smtClean="0">
                <a:solidFill>
                  <a:schemeClr val="bg1"/>
                </a:solidFill>
              </a:rPr>
              <a:t>eutrophication</a:t>
            </a:r>
            <a:r>
              <a:rPr lang="en-GB" sz="9600" dirty="0" smtClean="0">
                <a:solidFill>
                  <a:schemeClr val="bg1"/>
                </a:solidFill>
              </a:rPr>
              <a:t> of aquatic ecosystems, </a:t>
            </a:r>
          </a:p>
          <a:p>
            <a:r>
              <a:rPr lang="en-GB" sz="6000" b="1" dirty="0" smtClean="0">
                <a:solidFill>
                  <a:schemeClr val="bg1"/>
                </a:solidFill>
              </a:rPr>
              <a:t> </a:t>
            </a:r>
            <a:endParaRPr lang="en-GB" sz="6000" dirty="0" smtClean="0">
              <a:solidFill>
                <a:schemeClr val="bg1"/>
              </a:solidFill>
            </a:endParaRPr>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10312"/>
          </a:xfrm>
        </p:spPr>
        <p:txBody>
          <a:bodyPr>
            <a:normAutofit fontScale="90000"/>
          </a:bodyPr>
          <a:lstStyle/>
          <a:p>
            <a:endParaRPr lang="en-GB" dirty="0"/>
          </a:p>
        </p:txBody>
      </p:sp>
      <p:sp>
        <p:nvSpPr>
          <p:cNvPr id="3" name="Content Placeholder 2"/>
          <p:cNvSpPr>
            <a:spLocks noGrp="1"/>
          </p:cNvSpPr>
          <p:nvPr>
            <p:ph idx="1"/>
          </p:nvPr>
        </p:nvSpPr>
        <p:spPr>
          <a:xfrm>
            <a:off x="457200" y="762000"/>
            <a:ext cx="8229600" cy="5562600"/>
          </a:xfrm>
        </p:spPr>
        <p:txBody>
          <a:bodyPr>
            <a:normAutofit/>
          </a:bodyPr>
          <a:lstStyle/>
          <a:p>
            <a:pPr>
              <a:buNone/>
            </a:pPr>
            <a:r>
              <a:rPr lang="en-US" sz="2400" b="1" dirty="0" smtClean="0">
                <a:solidFill>
                  <a:schemeClr val="bg1"/>
                </a:solidFill>
              </a:rPr>
              <a:t>General characteristics of terrestrial ecosystems</a:t>
            </a:r>
            <a:endParaRPr lang="en-GB" sz="2400" dirty="0" smtClean="0">
              <a:solidFill>
                <a:schemeClr val="bg1"/>
              </a:solidFill>
            </a:endParaRPr>
          </a:p>
          <a:p>
            <a:pPr lvl="0"/>
            <a:r>
              <a:rPr lang="en-US" sz="2400" dirty="0" smtClean="0">
                <a:solidFill>
                  <a:schemeClr val="bg1"/>
                </a:solidFill>
              </a:rPr>
              <a:t>Organisms are much denser than air and require much energy to walk and fly</a:t>
            </a:r>
            <a:endParaRPr lang="en-GB" sz="2400" dirty="0" smtClean="0">
              <a:solidFill>
                <a:schemeClr val="bg1"/>
              </a:solidFill>
            </a:endParaRPr>
          </a:p>
          <a:p>
            <a:pPr lvl="0"/>
            <a:r>
              <a:rPr lang="en-US" sz="2400" dirty="0" smtClean="0">
                <a:solidFill>
                  <a:schemeClr val="bg1"/>
                </a:solidFill>
              </a:rPr>
              <a:t>Need strong skeletal material (animals: bones; trees: trunks) for support.</a:t>
            </a:r>
            <a:endParaRPr lang="en-GB" sz="2400" dirty="0" smtClean="0">
              <a:solidFill>
                <a:schemeClr val="bg1"/>
              </a:solidFill>
            </a:endParaRPr>
          </a:p>
          <a:p>
            <a:pPr lvl="0"/>
            <a:r>
              <a:rPr lang="en-US" sz="2400" dirty="0" smtClean="0">
                <a:solidFill>
                  <a:schemeClr val="bg1"/>
                </a:solidFill>
              </a:rPr>
              <a:t>Water is a scarce resource and desiccation is a main problem</a:t>
            </a:r>
            <a:endParaRPr lang="en-GB" sz="2400" dirty="0" smtClean="0">
              <a:solidFill>
                <a:schemeClr val="bg1"/>
              </a:solidFill>
            </a:endParaRPr>
          </a:p>
          <a:p>
            <a:pPr lvl="0"/>
            <a:r>
              <a:rPr lang="en-US" sz="2400" dirty="0" smtClean="0">
                <a:solidFill>
                  <a:schemeClr val="bg1"/>
                </a:solidFill>
              </a:rPr>
              <a:t>Light energy substantially higher than in aquatic systems, low absorption by air </a:t>
            </a:r>
            <a:endParaRPr lang="en-GB" sz="2400" dirty="0" smtClean="0">
              <a:solidFill>
                <a:schemeClr val="bg1"/>
              </a:solidFill>
            </a:endParaRP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ight"/>
          <p:cNvPicPr>
            <a:picLocks noGrp="1"/>
          </p:cNvPicPr>
          <p:nvPr>
            <p:ph idx="1"/>
          </p:nvPr>
        </p:nvPicPr>
        <p:blipFill>
          <a:blip r:embed="rId2"/>
          <a:srcRect/>
          <a:stretch>
            <a:fillRect/>
          </a:stretch>
        </p:blipFill>
        <p:spPr bwMode="auto">
          <a:xfrm>
            <a:off x="990600" y="1524000"/>
            <a:ext cx="75438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1600200" y="1295400"/>
            <a:ext cx="5486400" cy="4389120"/>
          </a:xfrm>
          <a:prstGeom prst="rect">
            <a:avLst/>
          </a:prstGeom>
          <a:noFill/>
          <a:ln w="9525">
            <a:noFill/>
            <a:miter lim="800000"/>
            <a:headEnd/>
            <a:tailEnd/>
          </a:ln>
          <a:effectLst/>
        </p:spPr>
      </p:pic>
      <p:cxnSp>
        <p:nvCxnSpPr>
          <p:cNvPr id="5" name="AutoShape 2"/>
          <p:cNvCxnSpPr>
            <a:cxnSpLocks noChangeShapeType="1"/>
          </p:cNvCxnSpPr>
          <p:nvPr/>
        </p:nvCxnSpPr>
        <p:spPr bwMode="auto">
          <a:xfrm>
            <a:off x="2819400" y="914400"/>
            <a:ext cx="990600" cy="838200"/>
          </a:xfrm>
          <a:prstGeom prst="straightConnector1">
            <a:avLst/>
          </a:prstGeom>
          <a:noFill/>
          <a:ln w="9525">
            <a:solidFill>
              <a:srgbClr val="000000"/>
            </a:solidFill>
            <a:round/>
            <a:headEnd/>
            <a:tailEnd type="triangle" w="med" len="med"/>
          </a:ln>
        </p:spPr>
      </p:cxnSp>
      <p:cxnSp>
        <p:nvCxnSpPr>
          <p:cNvPr id="6" name="AutoShape 3"/>
          <p:cNvCxnSpPr>
            <a:cxnSpLocks noChangeShapeType="1"/>
          </p:cNvCxnSpPr>
          <p:nvPr/>
        </p:nvCxnSpPr>
        <p:spPr bwMode="auto">
          <a:xfrm flipV="1">
            <a:off x="4038600" y="762001"/>
            <a:ext cx="1181100" cy="761999"/>
          </a:xfrm>
          <a:prstGeom prst="straightConnector1">
            <a:avLst/>
          </a:prstGeom>
          <a:noFill/>
          <a:ln w="9525">
            <a:solidFill>
              <a:srgbClr val="000000"/>
            </a:solidFill>
            <a:round/>
            <a:headEnd/>
            <a:tailEnd type="triangle" w="med" len="med"/>
          </a:ln>
        </p:spPr>
      </p:cxnSp>
      <p:cxnSp>
        <p:nvCxnSpPr>
          <p:cNvPr id="7" name="AutoShape 4"/>
          <p:cNvCxnSpPr>
            <a:cxnSpLocks noChangeShapeType="1"/>
          </p:cNvCxnSpPr>
          <p:nvPr/>
        </p:nvCxnSpPr>
        <p:spPr bwMode="auto">
          <a:xfrm flipH="1" flipV="1">
            <a:off x="2971800" y="2971800"/>
            <a:ext cx="850900" cy="404812"/>
          </a:xfrm>
          <a:prstGeom prst="straightConnector1">
            <a:avLst/>
          </a:prstGeom>
          <a:noFill/>
          <a:ln w="9525">
            <a:solidFill>
              <a:srgbClr val="000000"/>
            </a:solidFill>
            <a:round/>
            <a:headEnd/>
            <a:tailEnd type="triangle" w="med" len="med"/>
          </a:ln>
        </p:spPr>
      </p:cxnSp>
      <p:cxnSp>
        <p:nvCxnSpPr>
          <p:cNvPr id="8" name="AutoShape 5"/>
          <p:cNvCxnSpPr>
            <a:cxnSpLocks noChangeShapeType="1"/>
          </p:cNvCxnSpPr>
          <p:nvPr/>
        </p:nvCxnSpPr>
        <p:spPr bwMode="auto">
          <a:xfrm flipH="1">
            <a:off x="4495800" y="2971800"/>
            <a:ext cx="939800" cy="404812"/>
          </a:xfrm>
          <a:prstGeom prst="straightConnector1">
            <a:avLst/>
          </a:prstGeom>
          <a:noFill/>
          <a:ln w="9525">
            <a:solidFill>
              <a:srgbClr val="000000"/>
            </a:solidFill>
            <a:round/>
            <a:headEnd/>
            <a:tailEnd type="triangle" w="med" len="med"/>
          </a:ln>
        </p:spPr>
      </p:cxnSp>
      <p:sp>
        <p:nvSpPr>
          <p:cNvPr id="9" name="TextBox 9"/>
          <p:cNvSpPr txBox="1">
            <a:spLocks noChangeArrowheads="1"/>
          </p:cNvSpPr>
          <p:nvPr/>
        </p:nvSpPr>
        <p:spPr bwMode="auto">
          <a:xfrm>
            <a:off x="1752600" y="381000"/>
            <a:ext cx="1752600" cy="3693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solidFill>
                  <a:schemeClr val="bg1"/>
                </a:solidFill>
              </a:rPr>
              <a:t>Incident light</a:t>
            </a:r>
          </a:p>
        </p:txBody>
      </p:sp>
      <p:sp>
        <p:nvSpPr>
          <p:cNvPr id="10" name="TextBox 12"/>
          <p:cNvSpPr txBox="1">
            <a:spLocks noChangeArrowheads="1"/>
          </p:cNvSpPr>
          <p:nvPr/>
        </p:nvSpPr>
        <p:spPr bwMode="auto">
          <a:xfrm>
            <a:off x="5105400" y="228600"/>
            <a:ext cx="1219200" cy="6461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solidFill>
                  <a:schemeClr val="bg1"/>
                </a:solidFill>
              </a:rPr>
              <a:t>Reflected light</a:t>
            </a:r>
          </a:p>
        </p:txBody>
      </p:sp>
      <p:sp>
        <p:nvSpPr>
          <p:cNvPr id="11" name="Oval 6"/>
          <p:cNvSpPr>
            <a:spLocks noChangeArrowheads="1"/>
          </p:cNvSpPr>
          <p:nvPr/>
        </p:nvSpPr>
        <p:spPr bwMode="auto">
          <a:xfrm>
            <a:off x="3711575" y="3352800"/>
            <a:ext cx="1012825" cy="51935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spAutoFit/>
          </a:bodyPr>
          <a:lstStyle/>
          <a:p>
            <a:endParaRPr lang="en-GB"/>
          </a:p>
        </p:txBody>
      </p:sp>
      <p:sp>
        <p:nvSpPr>
          <p:cNvPr id="12" name="Text Box 7"/>
          <p:cNvSpPr txBox="1">
            <a:spLocks noChangeArrowheads="1"/>
          </p:cNvSpPr>
          <p:nvPr/>
        </p:nvSpPr>
        <p:spPr bwMode="auto">
          <a:xfrm>
            <a:off x="1676400" y="2057400"/>
            <a:ext cx="1524000" cy="8318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dirty="0" smtClean="0">
                <a:ln>
                  <a:noFill/>
                </a:ln>
                <a:solidFill>
                  <a:schemeClr val="bg1"/>
                </a:solidFill>
                <a:effectLst/>
                <a:latin typeface="Calibri" pitchFamily="34" charset="0"/>
                <a:cs typeface="Arial" pitchFamily="34" charset="0"/>
              </a:rPr>
              <a:t>Scattered light</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3" name="Rectangle 12"/>
          <p:cNvSpPr/>
          <p:nvPr/>
        </p:nvSpPr>
        <p:spPr>
          <a:xfrm>
            <a:off x="5105400" y="2362200"/>
            <a:ext cx="2209800" cy="461665"/>
          </a:xfrm>
          <a:prstGeom prst="rect">
            <a:avLst/>
          </a:prstGeom>
        </p:spPr>
        <p:txBody>
          <a:bodyPr wrap="square">
            <a:spAutoFit/>
          </a:bodyPr>
          <a:lstStyle/>
          <a:p>
            <a:r>
              <a:rPr lang="en-GB" sz="2400" dirty="0" smtClean="0">
                <a:solidFill>
                  <a:schemeClr val="bg1"/>
                </a:solidFill>
              </a:rPr>
              <a:t>Absorbed light</a:t>
            </a:r>
            <a:endParaRPr lang="en-GB" sz="2400" dirty="0">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ontent Placeholder 3"/>
          <p:cNvGrpSpPr>
            <a:grpSpLocks noGrp="1"/>
          </p:cNvGrpSpPr>
          <p:nvPr/>
        </p:nvGrpSpPr>
        <p:grpSpPr bwMode="auto">
          <a:xfrm>
            <a:off x="1676400" y="1066800"/>
            <a:ext cx="7010400" cy="5257799"/>
            <a:chOff x="3098800" y="2243546"/>
            <a:chExt cx="2921000" cy="2328454"/>
          </a:xfrm>
        </p:grpSpPr>
        <p:pic>
          <p:nvPicPr>
            <p:cNvPr id="5" name="Picture 4"/>
            <p:cNvPicPr>
              <a:picLocks noChangeAspect="1" noChangeArrowheads="1"/>
            </p:cNvPicPr>
            <p:nvPr/>
          </p:nvPicPr>
          <p:blipFill>
            <a:blip r:embed="rId2"/>
            <a:srcRect/>
            <a:stretch>
              <a:fillRect/>
            </a:stretch>
          </p:blipFill>
          <p:spPr bwMode="auto">
            <a:xfrm>
              <a:off x="3098800" y="2243546"/>
              <a:ext cx="2314575" cy="2297113"/>
            </a:xfrm>
            <a:prstGeom prst="rect">
              <a:avLst/>
            </a:prstGeom>
            <a:noFill/>
            <a:ln w="9525">
              <a:noFill/>
              <a:miter lim="800000"/>
              <a:headEnd/>
              <a:tailEnd/>
            </a:ln>
          </p:spPr>
        </p:pic>
        <p:cxnSp>
          <p:nvCxnSpPr>
            <p:cNvPr id="6" name="Straight Connector 5"/>
            <p:cNvCxnSpPr/>
            <p:nvPr/>
          </p:nvCxnSpPr>
          <p:spPr>
            <a:xfrm>
              <a:off x="3657600" y="3276600"/>
              <a:ext cx="2362200" cy="1295400"/>
            </a:xfrm>
            <a:prstGeom prst="line">
              <a:avLst/>
            </a:prstGeom>
          </p:spPr>
          <p:style>
            <a:lnRef idx="3">
              <a:schemeClr val="accent3"/>
            </a:lnRef>
            <a:fillRef idx="0">
              <a:schemeClr val="accent3"/>
            </a:fillRef>
            <a:effectRef idx="2">
              <a:schemeClr val="accent3"/>
            </a:effectRef>
            <a:fontRef idx="minor">
              <a:schemeClr val="tx1"/>
            </a:fontRef>
          </p:style>
        </p:cxnSp>
        <p:cxnSp>
          <p:nvCxnSpPr>
            <p:cNvPr id="7" name="Straight Connector 6"/>
            <p:cNvCxnSpPr/>
            <p:nvPr/>
          </p:nvCxnSpPr>
          <p:spPr>
            <a:xfrm rot="5400000" flipH="1" flipV="1">
              <a:off x="4686300" y="3771900"/>
              <a:ext cx="152400" cy="7620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rot="5400000" flipH="1" flipV="1">
              <a:off x="5219700" y="4076700"/>
              <a:ext cx="152400" cy="7620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rot="5400000" flipH="1" flipV="1">
              <a:off x="5676900" y="4305300"/>
              <a:ext cx="152400" cy="7620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rot="5400000" flipH="1" flipV="1">
              <a:off x="4305300" y="3543300"/>
              <a:ext cx="152400" cy="76200"/>
            </a:xfrm>
            <a:prstGeom prst="line">
              <a:avLst/>
            </a:prstGeom>
          </p:spPr>
          <p:style>
            <a:lnRef idx="2">
              <a:schemeClr val="dk1"/>
            </a:lnRef>
            <a:fillRef idx="0">
              <a:schemeClr val="dk1"/>
            </a:fillRef>
            <a:effectRef idx="1">
              <a:schemeClr val="dk1"/>
            </a:effectRef>
            <a:fontRef idx="minor">
              <a:schemeClr val="tx1"/>
            </a:fontRef>
          </p:style>
        </p:cxn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ontent Placeholder 3"/>
          <p:cNvGrpSpPr>
            <a:grpSpLocks noGrp="1"/>
          </p:cNvGrpSpPr>
          <p:nvPr/>
        </p:nvGrpSpPr>
        <p:grpSpPr bwMode="auto">
          <a:xfrm>
            <a:off x="457200" y="609600"/>
            <a:ext cx="8229600" cy="5715000"/>
            <a:chOff x="6705600" y="1066800"/>
            <a:chExt cx="2057400" cy="2210592"/>
          </a:xfrm>
        </p:grpSpPr>
        <p:grpSp>
          <p:nvGrpSpPr>
            <p:cNvPr id="5" name="Group 4"/>
            <p:cNvGrpSpPr>
              <a:grpSpLocks/>
            </p:cNvGrpSpPr>
            <p:nvPr/>
          </p:nvGrpSpPr>
          <p:grpSpPr bwMode="auto">
            <a:xfrm>
              <a:off x="7010400" y="1371490"/>
              <a:ext cx="1676400" cy="1905902"/>
              <a:chOff x="6705600" y="1752465"/>
              <a:chExt cx="2133600" cy="2363129"/>
            </a:xfrm>
          </p:grpSpPr>
          <p:sp>
            <p:nvSpPr>
              <p:cNvPr id="8" name="Isosceles Triangle 7"/>
              <p:cNvSpPr/>
              <p:nvPr/>
            </p:nvSpPr>
            <p:spPr>
              <a:xfrm rot="10800000">
                <a:off x="6705600" y="1980710"/>
                <a:ext cx="2133600" cy="21348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9" name="Oval 8"/>
              <p:cNvSpPr/>
              <p:nvPr/>
            </p:nvSpPr>
            <p:spPr>
              <a:xfrm>
                <a:off x="6705600" y="1752465"/>
                <a:ext cx="2133600" cy="4564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cxnSp>
            <p:nvCxnSpPr>
              <p:cNvPr id="10" name="Straight Connector 9"/>
              <p:cNvCxnSpPr>
                <a:endCxn id="8" idx="0"/>
              </p:cNvCxnSpPr>
              <p:nvPr/>
            </p:nvCxnSpPr>
            <p:spPr>
              <a:xfrm rot="5400000">
                <a:off x="6743327" y="3086522"/>
                <a:ext cx="2058145"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p:nvCxnSpPr>
            <p:spPr>
              <a:xfrm>
                <a:off x="7772400" y="3428889"/>
                <a:ext cx="761712" cy="1968"/>
              </a:xfrm>
              <a:prstGeom prst="line">
                <a:avLst/>
              </a:prstGeom>
            </p:spPr>
            <p:style>
              <a:lnRef idx="2">
                <a:schemeClr val="accent2"/>
              </a:lnRef>
              <a:fillRef idx="0">
                <a:schemeClr val="accent2"/>
              </a:fillRef>
              <a:effectRef idx="1">
                <a:schemeClr val="accent2"/>
              </a:effectRef>
              <a:fontRef idx="minor">
                <a:schemeClr val="tx1"/>
              </a:fontRef>
            </p:style>
          </p:cxnSp>
        </p:grpSp>
        <p:sp>
          <p:nvSpPr>
            <p:cNvPr id="6" name="TextBox 9"/>
            <p:cNvSpPr txBox="1">
              <a:spLocks noChangeArrowheads="1"/>
            </p:cNvSpPr>
            <p:nvPr/>
          </p:nvSpPr>
          <p:spPr bwMode="auto">
            <a:xfrm>
              <a:off x="6705600" y="1066800"/>
              <a:ext cx="381000" cy="16611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400" dirty="0">
                  <a:solidFill>
                    <a:schemeClr val="bg1"/>
                  </a:solidFill>
                </a:rPr>
                <a:t>A</a:t>
              </a:r>
            </a:p>
          </p:txBody>
        </p:sp>
        <p:sp>
          <p:nvSpPr>
            <p:cNvPr id="7" name="TextBox 10"/>
            <p:cNvSpPr txBox="1">
              <a:spLocks noChangeArrowheads="1"/>
            </p:cNvSpPr>
            <p:nvPr/>
          </p:nvSpPr>
          <p:spPr bwMode="auto">
            <a:xfrm>
              <a:off x="8382000" y="2438400"/>
              <a:ext cx="381000" cy="16611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400" dirty="0">
                  <a:solidFill>
                    <a:schemeClr val="bg1"/>
                  </a:solidFill>
                </a:rPr>
                <a:t>h</a:t>
              </a:r>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E:\ImageLibrary40-55\50-EcologyAndTheBiosphere\50-19a-OligotrophicLake.jpg">
            <a:hlinkClick r:id="rId2" action="ppaction://hlinksldjump"/>
          </p:cNvPr>
          <p:cNvPicPr>
            <a:picLocks noGrp="1"/>
          </p:cNvPicPr>
          <p:nvPr>
            <p:ph idx="1"/>
          </p:nvPr>
        </p:nvPicPr>
        <p:blipFill>
          <a:blip r:embed="rId3"/>
          <a:srcRect/>
          <a:stretch>
            <a:fillRect/>
          </a:stretch>
        </p:blipFill>
        <p:spPr bwMode="auto">
          <a:xfrm>
            <a:off x="228600" y="228600"/>
            <a:ext cx="3505200" cy="6400800"/>
          </a:xfrm>
          <a:prstGeom prst="rect">
            <a:avLst/>
          </a:prstGeom>
          <a:noFill/>
          <a:ln w="9525">
            <a:noFill/>
            <a:miter lim="800000"/>
            <a:headEnd/>
            <a:tailEnd/>
          </a:ln>
        </p:spPr>
      </p:pic>
      <p:pic>
        <p:nvPicPr>
          <p:cNvPr id="13" name="Picture 12" descr="f3-39l_oligotrophic_and"/>
          <p:cNvPicPr/>
          <p:nvPr/>
        </p:nvPicPr>
        <p:blipFill>
          <a:blip r:embed="rId4"/>
          <a:srcRect/>
          <a:stretch>
            <a:fillRect/>
          </a:stretch>
        </p:blipFill>
        <p:spPr bwMode="auto">
          <a:xfrm>
            <a:off x="3733800" y="214290"/>
            <a:ext cx="5201335" cy="63579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457200" y="226572"/>
            <a:ext cx="8229600" cy="63286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p:txBody>
          <a:bodyPr>
            <a:normAutofit/>
          </a:bodyPr>
          <a:lstStyle/>
          <a:p>
            <a:pPr algn="ctr"/>
            <a:r>
              <a:rPr lang="en-GB" sz="4000" b="1" dirty="0" smtClean="0">
                <a:solidFill>
                  <a:srgbClr val="002060"/>
                </a:solidFill>
                <a:latin typeface="Arial" pitchFamily="34" charset="0"/>
                <a:cs typeface="Arial" pitchFamily="34" charset="0"/>
              </a:rPr>
              <a:t>Biological Component</a:t>
            </a:r>
            <a:endParaRPr lang="en-US" sz="4000" b="1" dirty="0">
              <a:solidFill>
                <a:srgbClr val="002060"/>
              </a:solidFill>
              <a:latin typeface="Arial" pitchFamily="34" charset="0"/>
              <a:cs typeface="Arial" pitchFamily="34" charset="0"/>
            </a:endParaRPr>
          </a:p>
        </p:txBody>
      </p:sp>
      <p:sp>
        <p:nvSpPr>
          <p:cNvPr id="5" name="Title 4"/>
          <p:cNvSpPr>
            <a:spLocks noGrp="1"/>
          </p:cNvSpPr>
          <p:nvPr>
            <p:ph type="title"/>
          </p:nvPr>
        </p:nvSpPr>
        <p:spPr>
          <a:prstGeom prst="rect">
            <a:avLst/>
          </a:prstGeom>
        </p:spPr>
        <p:txBody>
          <a:bodyPr wrap="square">
            <a:spAutoFit/>
          </a:bodyPr>
          <a:lstStyle/>
          <a:p>
            <a:r>
              <a:rPr lang="en-US" sz="4800" dirty="0" smtClean="0">
                <a:solidFill>
                  <a:srgbClr val="7030A0"/>
                </a:solidFill>
                <a:latin typeface="Arial" pitchFamily="34" charset="0"/>
                <a:cs typeface="Arial" pitchFamily="34" charset="0"/>
              </a:rPr>
              <a:t>UNIT  4</a:t>
            </a:r>
            <a:endParaRPr lang="en-US" sz="4800" dirty="0">
              <a:solidFill>
                <a:srgbClr val="7030A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p:txBody>
          <a:bodyPr>
            <a:normAutofit/>
          </a:bodyPr>
          <a:lstStyle/>
          <a:p>
            <a:r>
              <a:rPr lang="en-US" dirty="0" smtClean="0"/>
              <a:t> </a:t>
            </a:r>
            <a:r>
              <a:rPr lang="en-US" sz="2400" b="1" dirty="0" smtClean="0">
                <a:solidFill>
                  <a:schemeClr val="bg1"/>
                </a:solidFill>
                <a:latin typeface="Arial" pitchFamily="34" charset="0"/>
                <a:cs typeface="Arial" pitchFamily="34" charset="0"/>
              </a:rPr>
              <a:t>organisms floating freely in water. </a:t>
            </a:r>
          </a:p>
          <a:p>
            <a:r>
              <a:rPr lang="en-US" sz="2400" b="1" dirty="0" smtClean="0">
                <a:solidFill>
                  <a:schemeClr val="bg1"/>
                </a:solidFill>
                <a:latin typeface="Arial" pitchFamily="34" charset="0"/>
                <a:cs typeface="Arial" pitchFamily="34" charset="0"/>
              </a:rPr>
              <a:t>They are mostly microscopic, but they can include larger species. </a:t>
            </a:r>
          </a:p>
          <a:p>
            <a:r>
              <a:rPr lang="en-US" sz="2400" b="1" dirty="0" smtClean="0">
                <a:solidFill>
                  <a:schemeClr val="bg1"/>
                </a:solidFill>
                <a:latin typeface="Arial" pitchFamily="34" charset="0"/>
                <a:cs typeface="Arial" pitchFamily="34" charset="0"/>
              </a:rPr>
              <a:t>They provide a crucial source of food to larger, more familiar aquatic organisms such as fish. </a:t>
            </a:r>
            <a:endParaRPr lang="en-GB" sz="2400" b="1" dirty="0" smtClean="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three main types: 1. plant plankton, also called phytoplankton</a:t>
            </a:r>
            <a:endParaRPr lang="en-GB" sz="2400" b="1" dirty="0" smtClean="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2. animal plankton, or zooplankton</a:t>
            </a:r>
            <a:endParaRPr lang="en-GB" sz="2400" b="1" dirty="0" smtClean="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3. bacteria, which usually feed on dead organisms    </a:t>
            </a:r>
            <a:endParaRPr lang="en-GB" sz="2400" b="1" dirty="0" smtClean="0">
              <a:solidFill>
                <a:schemeClr val="bg1"/>
              </a:solidFill>
              <a:latin typeface="Arial" pitchFamily="34" charset="0"/>
              <a:cs typeface="Arial" pitchFamily="34" charset="0"/>
            </a:endParaRPr>
          </a:p>
          <a:p>
            <a:endParaRPr lang="en-GB" dirty="0"/>
          </a:p>
        </p:txBody>
      </p:sp>
      <p:sp>
        <p:nvSpPr>
          <p:cNvPr id="5" name="Title 2"/>
          <p:cNvSpPr>
            <a:spLocks noGrp="1"/>
          </p:cNvSpPr>
          <p:nvPr>
            <p:ph type="title"/>
          </p:nvPr>
        </p:nvSpPr>
        <p:spPr/>
        <p:txBody>
          <a:bodyPr>
            <a:normAutofit/>
          </a:bodyPr>
          <a:lstStyle/>
          <a:p>
            <a:pPr algn="ctr"/>
            <a:r>
              <a:rPr lang="en-US" sz="3200" dirty="0" smtClean="0">
                <a:solidFill>
                  <a:schemeClr val="bg1"/>
                </a:solidFill>
                <a:latin typeface="Arial" pitchFamily="34" charset="0"/>
                <a:cs typeface="Arial" pitchFamily="34" charset="0"/>
              </a:rPr>
              <a:t>Plankton</a:t>
            </a:r>
            <a:endParaRPr lang="en-GB" sz="3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p:txBody>
          <a:bodyPr/>
          <a:lstStyle/>
          <a:p>
            <a:r>
              <a:rPr lang="en-US" sz="2400" b="1" dirty="0" smtClean="0">
                <a:solidFill>
                  <a:schemeClr val="bg1"/>
                </a:solidFill>
                <a:latin typeface="Arial" pitchFamily="34" charset="0"/>
                <a:cs typeface="Arial" pitchFamily="34" charset="0"/>
              </a:rPr>
              <a:t>derived from two Greek words, </a:t>
            </a:r>
            <a:r>
              <a:rPr lang="en-US" sz="2400" b="1" dirty="0" err="1" smtClean="0">
                <a:solidFill>
                  <a:schemeClr val="bg1"/>
                </a:solidFill>
                <a:latin typeface="Arial" pitchFamily="34" charset="0"/>
                <a:cs typeface="Arial" pitchFamily="34" charset="0"/>
              </a:rPr>
              <a:t>phyton</a:t>
            </a:r>
            <a:r>
              <a:rPr lang="en-US" sz="2400" b="1" dirty="0" smtClean="0">
                <a:solidFill>
                  <a:schemeClr val="bg1"/>
                </a:solidFill>
                <a:latin typeface="Arial" pitchFamily="34" charset="0"/>
                <a:cs typeface="Arial" pitchFamily="34" charset="0"/>
              </a:rPr>
              <a:t> (plant) and </a:t>
            </a:r>
            <a:r>
              <a:rPr lang="en-US" sz="2400" b="1" dirty="0" err="1" smtClean="0">
                <a:solidFill>
                  <a:schemeClr val="bg1"/>
                </a:solidFill>
                <a:latin typeface="Arial" pitchFamily="34" charset="0"/>
                <a:cs typeface="Arial" pitchFamily="34" charset="0"/>
              </a:rPr>
              <a:t>planktos</a:t>
            </a:r>
            <a:r>
              <a:rPr lang="en-US" sz="2400" b="1" dirty="0" smtClean="0">
                <a:solidFill>
                  <a:schemeClr val="bg1"/>
                </a:solidFill>
                <a:latin typeface="Arial" pitchFamily="34" charset="0"/>
                <a:cs typeface="Arial" pitchFamily="34" charset="0"/>
              </a:rPr>
              <a:t> (to drift)</a:t>
            </a:r>
          </a:p>
          <a:p>
            <a:endParaRPr lang="en-US" sz="2400" b="1" dirty="0" smtClean="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Phytoplankton are the main primary producers</a:t>
            </a:r>
          </a:p>
          <a:p>
            <a:endParaRPr lang="en-US" sz="2400" b="1" dirty="0" smtClean="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Some phytoplankton are prokaryotic bacteria while others are eukaryotic algae</a:t>
            </a:r>
          </a:p>
          <a:p>
            <a:endParaRPr lang="en-US" sz="2400" b="1" dirty="0" smtClean="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Phytoplankton (algae) show </a:t>
            </a:r>
            <a:r>
              <a:rPr lang="en-US" sz="2400" b="1" dirty="0" smtClean="0">
                <a:solidFill>
                  <a:schemeClr val="bg1"/>
                </a:solidFill>
                <a:latin typeface="Arial" pitchFamily="34" charset="0"/>
                <a:cs typeface="Arial" pitchFamily="34" charset="0"/>
                <a:hlinkClick r:id="" action="ppaction://noaction"/>
              </a:rPr>
              <a:t>diversity</a:t>
            </a:r>
            <a:r>
              <a:rPr lang="en-US" sz="2400" b="1" dirty="0" smtClean="0">
                <a:solidFill>
                  <a:schemeClr val="bg1"/>
                </a:solidFill>
                <a:latin typeface="Arial" pitchFamily="34" charset="0"/>
                <a:cs typeface="Arial" pitchFamily="34" charset="0"/>
              </a:rPr>
              <a:t> in size and morphology</a:t>
            </a:r>
            <a:endParaRPr lang="en-GB" sz="2400" b="1" dirty="0" smtClean="0">
              <a:solidFill>
                <a:schemeClr val="bg1"/>
              </a:solidFill>
              <a:latin typeface="Arial" pitchFamily="34" charset="0"/>
              <a:cs typeface="Arial" pitchFamily="34" charset="0"/>
            </a:endParaRPr>
          </a:p>
          <a:p>
            <a:endParaRPr lang="en-GB" dirty="0"/>
          </a:p>
        </p:txBody>
      </p:sp>
      <p:sp>
        <p:nvSpPr>
          <p:cNvPr id="5" name="Title 2"/>
          <p:cNvSpPr>
            <a:spLocks noGrp="1"/>
          </p:cNvSpPr>
          <p:nvPr>
            <p:ph type="title"/>
          </p:nvPr>
        </p:nvSpPr>
        <p:spPr/>
        <p:txBody>
          <a:bodyPr>
            <a:normAutofit fontScale="90000"/>
          </a:bodyPr>
          <a:lstStyle/>
          <a:p>
            <a:pPr algn="ctr"/>
            <a:r>
              <a:rPr lang="en-US" sz="2700" b="1" dirty="0" smtClean="0">
                <a:solidFill>
                  <a:schemeClr val="bg1"/>
                </a:solidFill>
                <a:latin typeface="Arial" pitchFamily="34" charset="0"/>
                <a:cs typeface="Arial" pitchFamily="34" charset="0"/>
              </a:rPr>
              <a:t>Phytoplankton</a:t>
            </a:r>
            <a:r>
              <a:rPr lang="en-GB" dirty="0" smtClean="0"/>
              <a:t/>
            </a:r>
            <a:br>
              <a:rPr lang="en-GB" dirty="0" smtClean="0"/>
            </a:br>
            <a:endParaRPr lang="en-GB"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762000" y="1421111"/>
            <a:ext cx="8001000" cy="5132089"/>
          </a:xfrm>
          <a:prstGeom prst="rect">
            <a:avLst/>
          </a:prstGeom>
          <a:noFill/>
          <a:ln w="9525">
            <a:noFill/>
            <a:miter lim="800000"/>
            <a:headEnd/>
            <a:tailEnd/>
          </a:ln>
          <a:effectLst/>
        </p:spPr>
      </p:pic>
      <p:sp>
        <p:nvSpPr>
          <p:cNvPr id="6" name="Rectangle 5"/>
          <p:cNvSpPr/>
          <p:nvPr/>
        </p:nvSpPr>
        <p:spPr>
          <a:xfrm>
            <a:off x="2286000" y="2967335"/>
            <a:ext cx="4572000" cy="923330"/>
          </a:xfrm>
          <a:prstGeom prst="rect">
            <a:avLst/>
          </a:prstGeom>
        </p:spPr>
        <p:txBody>
          <a:bodyPr>
            <a:spAutoFit/>
          </a:bodyPr>
          <a:lstStyle/>
          <a:p>
            <a:r>
              <a:rPr lang="en-US" dirty="0" smtClean="0"/>
              <a:t>primary producers in aquatic food web (food source, carbon dioxide recycle and oxygen release)</a:t>
            </a:r>
          </a:p>
        </p:txBody>
      </p:sp>
      <p:sp>
        <p:nvSpPr>
          <p:cNvPr id="7" name="Title 2"/>
          <p:cNvSpPr>
            <a:spLocks noGrp="1"/>
          </p:cNvSpPr>
          <p:nvPr>
            <p:ph type="title"/>
          </p:nvPr>
        </p:nvSpPr>
        <p:spPr>
          <a:xfrm>
            <a:off x="457200" y="990600"/>
            <a:ext cx="8229600" cy="514350"/>
          </a:xfrm>
        </p:spPr>
        <p:txBody>
          <a:bodyPr>
            <a:normAutofit fontScale="90000"/>
          </a:bodyPr>
          <a:lstStyle/>
          <a:p>
            <a:r>
              <a:rPr lang="en-US" sz="4000" dirty="0" smtClean="0"/>
              <a:t> </a:t>
            </a:r>
            <a:endParaRPr lang="en-US" sz="1600" dirty="0" smtClean="0">
              <a:solidFill>
                <a:schemeClr val="bg1"/>
              </a:solidFill>
              <a:latin typeface="Arial" pitchFamily="34" charset="0"/>
              <a:cs typeface="Arial" pitchFamily="34" charset="0"/>
            </a:endParaRPr>
          </a:p>
        </p:txBody>
      </p:sp>
      <p:sp>
        <p:nvSpPr>
          <p:cNvPr id="8" name="Rectangle 7"/>
          <p:cNvSpPr/>
          <p:nvPr/>
        </p:nvSpPr>
        <p:spPr>
          <a:xfrm>
            <a:off x="457200" y="685800"/>
            <a:ext cx="8382000" cy="707886"/>
          </a:xfrm>
          <a:prstGeom prst="rect">
            <a:avLst/>
          </a:prstGeom>
        </p:spPr>
        <p:txBody>
          <a:bodyPr wrap="square">
            <a:spAutoFit/>
          </a:bodyPr>
          <a:lstStyle/>
          <a:p>
            <a:r>
              <a:rPr lang="en-US" sz="2000" dirty="0" smtClean="0">
                <a:solidFill>
                  <a:schemeClr val="bg1"/>
                </a:solidFill>
                <a:latin typeface="Arial" pitchFamily="34" charset="0"/>
                <a:cs typeface="Arial" pitchFamily="34" charset="0"/>
              </a:rPr>
              <a:t>primary producers in aquatic food web (food source, carbon dioxide recycle and oxygen release</a:t>
            </a:r>
            <a:endParaRPr lang="en-US" sz="2000" dirty="0">
              <a:solidFill>
                <a:schemeClr val="bg1"/>
              </a:solidFill>
              <a:latin typeface="Arial" pitchFamily="34" charset="0"/>
              <a:cs typeface="Arial" pitchFamily="34" charset="0"/>
            </a:endParaRPr>
          </a:p>
        </p:txBody>
      </p:sp>
      <p:sp>
        <p:nvSpPr>
          <p:cNvPr id="9" name="Title 2"/>
          <p:cNvSpPr txBox="1">
            <a:spLocks/>
          </p:cNvSpPr>
          <p:nvPr/>
        </p:nvSpPr>
        <p:spPr>
          <a:xfrm>
            <a:off x="228600" y="0"/>
            <a:ext cx="8229600" cy="563562"/>
          </a:xfrm>
          <a:prstGeom prst="rect">
            <a:avLst/>
          </a:prstGeom>
        </p:spPr>
        <p:txBody>
          <a:bodyPr vert="horz" lIns="0" rIns="0" bIns="0" anchor="b">
            <a:normAutofit fontScale="3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4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Some benefits of phytoplankton</a:t>
            </a:r>
            <a:r>
              <a:rPr kumimoji="0" lang="en-GB" sz="5000" b="0" i="0" u="none" strike="noStrike" kern="1200" cap="none" spc="0" normalizeH="0" baseline="0" noProof="0" dirty="0" smtClean="0">
                <a:ln>
                  <a:noFill/>
                </a:ln>
                <a:solidFill>
                  <a:schemeClr val="tx2"/>
                </a:solidFill>
                <a:effectLst/>
                <a:uLnTx/>
                <a:uFillTx/>
                <a:latin typeface="+mj-lt"/>
                <a:ea typeface="+mj-ea"/>
                <a:cs typeface="+mj-cs"/>
              </a:rPr>
              <a:t/>
            </a:r>
            <a:br>
              <a:rPr kumimoji="0" lang="en-GB" sz="5000" b="0" i="0" u="none" strike="noStrike" kern="1200" cap="none" spc="0" normalizeH="0" baseline="0" noProof="0" dirty="0" smtClean="0">
                <a:ln>
                  <a:noFill/>
                </a:ln>
                <a:solidFill>
                  <a:schemeClr val="tx2"/>
                </a:solidFill>
                <a:effectLst/>
                <a:uLnTx/>
                <a:uFillTx/>
                <a:latin typeface="+mj-lt"/>
                <a:ea typeface="+mj-ea"/>
                <a:cs typeface="+mj-cs"/>
              </a:rPr>
            </a:br>
            <a:endParaRPr kumimoji="0" lang="en-GB"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15112"/>
          </a:xfrm>
        </p:spPr>
        <p:txBody>
          <a:bodyPr>
            <a:normAutofit fontScale="90000"/>
          </a:bodyPr>
          <a:lstStyle/>
          <a:p>
            <a:r>
              <a:rPr lang="en-US" sz="5400" dirty="0" smtClean="0">
                <a:solidFill>
                  <a:schemeClr val="bg1"/>
                </a:solidFill>
              </a:rPr>
              <a:t>The Hydrologic Cycle</a:t>
            </a:r>
            <a:endParaRPr lang="en-US" dirty="0">
              <a:solidFill>
                <a:schemeClr val="bg1"/>
              </a:solidFill>
            </a:endParaRPr>
          </a:p>
        </p:txBody>
      </p:sp>
      <p:sp>
        <p:nvSpPr>
          <p:cNvPr id="3" name="Content Placeholder 2"/>
          <p:cNvSpPr>
            <a:spLocks noGrp="1"/>
          </p:cNvSpPr>
          <p:nvPr>
            <p:ph idx="1"/>
          </p:nvPr>
        </p:nvSpPr>
        <p:spPr>
          <a:xfrm>
            <a:off x="228600" y="1066800"/>
            <a:ext cx="8610600" cy="5257800"/>
          </a:xfrm>
        </p:spPr>
        <p:txBody>
          <a:bodyPr/>
          <a:lstStyle/>
          <a:p>
            <a:pPr algn="just"/>
            <a:r>
              <a:rPr lang="en-US" sz="2400" u="sng" dirty="0" smtClean="0">
                <a:solidFill>
                  <a:schemeClr val="bg1"/>
                </a:solidFill>
              </a:rPr>
              <a:t> </a:t>
            </a:r>
            <a:r>
              <a:rPr lang="en-US" sz="2400" u="sng" dirty="0" smtClean="0">
                <a:solidFill>
                  <a:schemeClr val="bg1"/>
                </a:solidFill>
                <a:hlinkClick r:id="" action="ppaction://customshow?id=0&amp;return=true"/>
              </a:rPr>
              <a:t>hydrological cycle</a:t>
            </a:r>
            <a:r>
              <a:rPr lang="en-US" sz="2400" u="sng" dirty="0" smtClean="0">
                <a:solidFill>
                  <a:schemeClr val="bg1"/>
                </a:solidFill>
              </a:rPr>
              <a:t> : </a:t>
            </a:r>
            <a:r>
              <a:rPr lang="en-US" sz="2400" dirty="0" smtClean="0">
                <a:solidFill>
                  <a:schemeClr val="bg1"/>
                </a:solidFill>
              </a:rPr>
              <a:t>continuous flow of water among different compartments in the globe, including in atmosphere, water bodies, living organisms and in the soil</a:t>
            </a:r>
          </a:p>
          <a:p>
            <a:pPr algn="just"/>
            <a:endParaRPr lang="en-US" sz="800" u="sng" dirty="0" smtClean="0">
              <a:solidFill>
                <a:schemeClr val="bg1"/>
              </a:solidFill>
            </a:endParaRPr>
          </a:p>
          <a:p>
            <a:pPr algn="just"/>
            <a:r>
              <a:rPr lang="en-US" sz="2400" u="sng" dirty="0" smtClean="0">
                <a:solidFill>
                  <a:schemeClr val="bg1"/>
                </a:solidFill>
              </a:rPr>
              <a:t>Hydrodynamics</a:t>
            </a:r>
            <a:r>
              <a:rPr lang="en-US" sz="2400" dirty="0" smtClean="0">
                <a:solidFill>
                  <a:schemeClr val="bg1"/>
                </a:solidFill>
              </a:rPr>
              <a:t> is the variations in the movement of water and changes in its distribution in time and space in particular place.  </a:t>
            </a:r>
          </a:p>
          <a:p>
            <a:pPr algn="just"/>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2011680" y="1935480"/>
            <a:ext cx="5120640" cy="3139440"/>
          </a:xfrm>
          <a:prstGeom prst="rect">
            <a:avLst/>
          </a:prstGeom>
          <a:noFill/>
          <a:ln w="9525">
            <a:noFill/>
            <a:miter lim="800000"/>
            <a:headEnd/>
            <a:tailEnd/>
          </a:ln>
          <a:effectLst/>
        </p:spPr>
      </p:pic>
      <p:sp>
        <p:nvSpPr>
          <p:cNvPr id="7" name="Rectangle 6"/>
          <p:cNvSpPr/>
          <p:nvPr/>
        </p:nvSpPr>
        <p:spPr>
          <a:xfrm>
            <a:off x="1143000" y="990600"/>
            <a:ext cx="6553200" cy="830997"/>
          </a:xfrm>
          <a:prstGeom prst="rect">
            <a:avLst/>
          </a:prstGeom>
        </p:spPr>
        <p:txBody>
          <a:bodyPr wrap="square">
            <a:spAutoFit/>
          </a:bodyPr>
          <a:lstStyle/>
          <a:p>
            <a:r>
              <a:rPr lang="en-US" sz="2400" dirty="0" smtClean="0">
                <a:solidFill>
                  <a:schemeClr val="bg1"/>
                </a:solidFill>
                <a:latin typeface="Arial" pitchFamily="34" charset="0"/>
                <a:cs typeface="Arial" pitchFamily="34" charset="0"/>
              </a:rPr>
              <a:t>Several species of phytoplankton have been used as food and valuable chemical sources</a:t>
            </a:r>
          </a:p>
        </p:txBody>
      </p:sp>
      <p:sp>
        <p:nvSpPr>
          <p:cNvPr id="8" name="Rectangle 7"/>
          <p:cNvSpPr/>
          <p:nvPr/>
        </p:nvSpPr>
        <p:spPr>
          <a:xfrm>
            <a:off x="1295400" y="5181600"/>
            <a:ext cx="6858000" cy="1323439"/>
          </a:xfrm>
          <a:prstGeom prst="rect">
            <a:avLst/>
          </a:prstGeom>
        </p:spPr>
        <p:txBody>
          <a:bodyPr wrap="square">
            <a:spAutoFit/>
          </a:bodyPr>
          <a:lstStyle/>
          <a:p>
            <a:r>
              <a:rPr lang="en-US" sz="2000" b="1" dirty="0" smtClean="0">
                <a:solidFill>
                  <a:schemeClr val="bg1"/>
                </a:solidFill>
                <a:latin typeface="Arial" pitchFamily="34" charset="0"/>
                <a:cs typeface="Arial" pitchFamily="34" charset="0"/>
              </a:rPr>
              <a:t>Algae-based </a:t>
            </a:r>
            <a:r>
              <a:rPr lang="en-US" sz="2000" b="1" dirty="0" err="1" smtClean="0">
                <a:solidFill>
                  <a:schemeClr val="bg1"/>
                </a:solidFill>
                <a:latin typeface="Arial" pitchFamily="34" charset="0"/>
                <a:cs typeface="Arial" pitchFamily="34" charset="0"/>
              </a:rPr>
              <a:t>biofuel</a:t>
            </a:r>
            <a:r>
              <a:rPr lang="en-US" sz="2000" b="1" dirty="0" smtClean="0">
                <a:solidFill>
                  <a:schemeClr val="bg1"/>
                </a:solidFill>
                <a:latin typeface="Arial" pitchFamily="34" charset="0"/>
                <a:cs typeface="Arial" pitchFamily="34" charset="0"/>
              </a:rPr>
              <a:t> production has now received worldwide interest in developing green economy</a:t>
            </a:r>
          </a:p>
          <a:p>
            <a:r>
              <a:rPr lang="en-US" sz="2000" b="1" dirty="0" err="1" smtClean="0">
                <a:solidFill>
                  <a:schemeClr val="bg1"/>
                </a:solidFill>
                <a:latin typeface="Arial" pitchFamily="34" charset="0"/>
                <a:cs typeface="Arial" pitchFamily="34" charset="0"/>
              </a:rPr>
              <a:t>E.g</a:t>
            </a:r>
            <a:r>
              <a:rPr lang="en-US" sz="2000" b="1" dirty="0" smtClean="0">
                <a:solidFill>
                  <a:schemeClr val="bg1"/>
                </a:solidFill>
                <a:latin typeface="Arial" pitchFamily="34" charset="0"/>
                <a:cs typeface="Arial" pitchFamily="34" charset="0"/>
              </a:rPr>
              <a:t> </a:t>
            </a:r>
            <a:r>
              <a:rPr lang="en-US" sz="2000" b="1" i="1" dirty="0" err="1" smtClean="0">
                <a:solidFill>
                  <a:schemeClr val="bg1"/>
                </a:solidFill>
                <a:latin typeface="Arial" pitchFamily="34" charset="0"/>
                <a:cs typeface="Arial" pitchFamily="34" charset="0"/>
              </a:rPr>
              <a:t>Botryococcus</a:t>
            </a:r>
            <a:r>
              <a:rPr lang="en-US" sz="2000" b="1" i="1" dirty="0" smtClean="0">
                <a:solidFill>
                  <a:schemeClr val="bg1"/>
                </a:solidFill>
                <a:latin typeface="Arial" pitchFamily="34" charset="0"/>
                <a:cs typeface="Arial" pitchFamily="34" charset="0"/>
              </a:rPr>
              <a:t> </a:t>
            </a:r>
            <a:r>
              <a:rPr lang="en-US" sz="2000" b="1" i="1" dirty="0" err="1" smtClean="0">
                <a:solidFill>
                  <a:schemeClr val="bg1"/>
                </a:solidFill>
                <a:latin typeface="Arial" pitchFamily="34" charset="0"/>
                <a:cs typeface="Arial" pitchFamily="34" charset="0"/>
              </a:rPr>
              <a:t>braunii</a:t>
            </a:r>
            <a:r>
              <a:rPr lang="en-US" sz="2000" b="1" dirty="0" smtClean="0">
                <a:solidFill>
                  <a:schemeClr val="bg1"/>
                </a:solidFill>
                <a:latin typeface="Arial" pitchFamily="34" charset="0"/>
                <a:cs typeface="Arial" pitchFamily="34" charset="0"/>
              </a:rPr>
              <a:t>, </a:t>
            </a:r>
            <a:r>
              <a:rPr lang="en-US" sz="2000" b="1" i="1" dirty="0" err="1" smtClean="0">
                <a:solidFill>
                  <a:schemeClr val="bg1"/>
                </a:solidFill>
                <a:latin typeface="Arial" pitchFamily="34" charset="0"/>
                <a:cs typeface="Arial" pitchFamily="34" charset="0"/>
              </a:rPr>
              <a:t>Nannochloropsis</a:t>
            </a:r>
            <a:r>
              <a:rPr lang="en-US" sz="2000" b="1" dirty="0" smtClean="0">
                <a:solidFill>
                  <a:schemeClr val="bg1"/>
                </a:solidFill>
                <a:latin typeface="Arial" pitchFamily="34" charset="0"/>
                <a:cs typeface="Arial" pitchFamily="34" charset="0"/>
              </a:rPr>
              <a:t>, </a:t>
            </a:r>
            <a:r>
              <a:rPr lang="en-US" sz="2000" b="1" i="1" dirty="0" err="1" smtClean="0">
                <a:solidFill>
                  <a:schemeClr val="bg1"/>
                </a:solidFill>
                <a:latin typeface="Arial" pitchFamily="34" charset="0"/>
                <a:cs typeface="Arial" pitchFamily="34" charset="0"/>
              </a:rPr>
              <a:t>Hantzschia</a:t>
            </a:r>
            <a:r>
              <a:rPr lang="en-US" sz="2000" b="1" dirty="0" smtClean="0">
                <a:solidFill>
                  <a:schemeClr val="bg1"/>
                </a:solidFill>
                <a:latin typeface="Arial" pitchFamily="34" charset="0"/>
                <a:cs typeface="Arial" pitchFamily="34" charset="0"/>
              </a:rPr>
              <a:t>, </a:t>
            </a:r>
            <a:r>
              <a:rPr lang="en-US" sz="2000" b="1" i="1" dirty="0" smtClean="0">
                <a:solidFill>
                  <a:schemeClr val="bg1"/>
                </a:solidFill>
                <a:latin typeface="Arial" pitchFamily="34" charset="0"/>
                <a:cs typeface="Arial" pitchFamily="34" charset="0"/>
              </a:rPr>
              <a:t>Chlorella</a:t>
            </a:r>
            <a:r>
              <a:rPr lang="en-US" sz="2000" b="1" dirty="0" smtClean="0">
                <a:solidFill>
                  <a:schemeClr val="bg1"/>
                </a:solidFill>
                <a:latin typeface="Arial" pitchFamily="34" charset="0"/>
                <a:cs typeface="Arial" pitchFamily="34" charset="0"/>
              </a:rPr>
              <a:t>, </a:t>
            </a:r>
            <a:r>
              <a:rPr lang="en-US" i="1" dirty="0" err="1" smtClean="0"/>
              <a:t>Scenedesmus</a:t>
            </a:r>
            <a:r>
              <a:rPr lang="en-US" dirty="0" smtClean="0"/>
              <a:t>,</a:t>
            </a:r>
            <a:r>
              <a:rPr lang="en-US" i="1" dirty="0" smtClean="0"/>
              <a:t> </a:t>
            </a:r>
            <a:r>
              <a:rPr lang="en-US" i="1" dirty="0" err="1" smtClean="0"/>
              <a:t>Cyclotella</a:t>
            </a:r>
            <a:r>
              <a:rPr lang="en-US" dirty="0" smtClean="0"/>
              <a:t>,</a:t>
            </a:r>
            <a:r>
              <a:rPr lang="en-US" i="1" dirty="0" smtClean="0"/>
              <a:t> </a:t>
            </a:r>
            <a:r>
              <a:rPr lang="en-US" i="1" dirty="0" err="1" smtClean="0"/>
              <a:t>Nitzschia</a:t>
            </a:r>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304800" y="457200"/>
            <a:ext cx="8229600" cy="6400800"/>
          </a:xfrm>
        </p:spPr>
        <p:txBody>
          <a:bodyPr>
            <a:noAutofit/>
          </a:bodyPr>
          <a:lstStyle/>
          <a:p>
            <a:r>
              <a:rPr lang="en-US" sz="2400" dirty="0" smtClean="0">
                <a:solidFill>
                  <a:schemeClr val="bg1"/>
                </a:solidFill>
                <a:latin typeface="Arial" pitchFamily="34" charset="0"/>
                <a:cs typeface="Arial" pitchFamily="34" charset="0"/>
              </a:rPr>
              <a:t>Phytoplankton are sensitive and quickly respond to changes in water quality and thus can serve as </a:t>
            </a:r>
            <a:r>
              <a:rPr lang="en-US" sz="2400" dirty="0" err="1" smtClean="0">
                <a:solidFill>
                  <a:schemeClr val="bg1"/>
                </a:solidFill>
                <a:latin typeface="Arial" pitchFamily="34" charset="0"/>
                <a:cs typeface="Arial" pitchFamily="34" charset="0"/>
              </a:rPr>
              <a:t>bioindicators</a:t>
            </a:r>
            <a:endParaRPr lang="en-US" sz="2400" dirty="0" smtClean="0">
              <a:solidFill>
                <a:schemeClr val="bg1"/>
              </a:solidFill>
              <a:latin typeface="Arial" pitchFamily="34" charset="0"/>
              <a:cs typeface="Arial" pitchFamily="34" charset="0"/>
            </a:endParaRPr>
          </a:p>
          <a:p>
            <a:endParaRPr lang="en-US"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Phytoplankton are nowadays considered useful organisms in algae-based treatment of various kinds of municipal and industrial wastewaters.</a:t>
            </a:r>
          </a:p>
          <a:p>
            <a:endParaRPr lang="en-US"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based on their cell size : </a:t>
            </a:r>
            <a:r>
              <a:rPr lang="en-US" sz="2400" dirty="0" err="1" smtClean="0">
                <a:solidFill>
                  <a:schemeClr val="bg1"/>
                </a:solidFill>
                <a:latin typeface="Arial" pitchFamily="34" charset="0"/>
                <a:cs typeface="Arial" pitchFamily="34" charset="0"/>
              </a:rPr>
              <a:t>picoplankton</a:t>
            </a:r>
            <a:r>
              <a:rPr lang="en-US" sz="2400" dirty="0" smtClean="0">
                <a:solidFill>
                  <a:schemeClr val="bg1"/>
                </a:solidFill>
                <a:latin typeface="Arial" pitchFamily="34" charset="0"/>
                <a:cs typeface="Arial" pitchFamily="34" charset="0"/>
              </a:rPr>
              <a:t> (&lt; 2 </a:t>
            </a:r>
            <a:r>
              <a:rPr lang="en-US" sz="2400" dirty="0" err="1" smtClean="0">
                <a:solidFill>
                  <a:schemeClr val="bg1"/>
                </a:solidFill>
                <a:latin typeface="Arial" pitchFamily="34" charset="0"/>
                <a:cs typeface="Arial" pitchFamily="34" charset="0"/>
              </a:rPr>
              <a:t>μm</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nanoplankton</a:t>
            </a:r>
            <a:r>
              <a:rPr lang="en-US" sz="2400" dirty="0" smtClean="0">
                <a:solidFill>
                  <a:schemeClr val="bg1"/>
                </a:solidFill>
                <a:latin typeface="Arial" pitchFamily="34" charset="0"/>
                <a:cs typeface="Arial" pitchFamily="34" charset="0"/>
              </a:rPr>
              <a:t> (2 – 20 </a:t>
            </a:r>
            <a:r>
              <a:rPr lang="en-US" sz="2400" dirty="0" err="1" smtClean="0">
                <a:solidFill>
                  <a:schemeClr val="bg1"/>
                </a:solidFill>
                <a:latin typeface="Arial" pitchFamily="34" charset="0"/>
                <a:cs typeface="Arial" pitchFamily="34" charset="0"/>
              </a:rPr>
              <a:t>μm</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microplankton</a:t>
            </a:r>
            <a:r>
              <a:rPr lang="en-US" sz="2400" dirty="0" smtClean="0">
                <a:solidFill>
                  <a:schemeClr val="bg1"/>
                </a:solidFill>
                <a:latin typeface="Arial" pitchFamily="34" charset="0"/>
                <a:cs typeface="Arial" pitchFamily="34" charset="0"/>
              </a:rPr>
              <a:t> (20 – 200 </a:t>
            </a:r>
            <a:r>
              <a:rPr lang="en-US" sz="2400" dirty="0" err="1" smtClean="0">
                <a:solidFill>
                  <a:schemeClr val="bg1"/>
                </a:solidFill>
                <a:latin typeface="Arial" pitchFamily="34" charset="0"/>
                <a:cs typeface="Arial" pitchFamily="34" charset="0"/>
              </a:rPr>
              <a:t>μm</a:t>
            </a:r>
            <a:r>
              <a:rPr lang="en-US" sz="2400" dirty="0" smtClean="0">
                <a:solidFill>
                  <a:schemeClr val="bg1"/>
                </a:solidFill>
                <a:latin typeface="Arial" pitchFamily="34" charset="0"/>
                <a:cs typeface="Arial" pitchFamily="34" charset="0"/>
              </a:rPr>
              <a:t>) and </a:t>
            </a:r>
            <a:r>
              <a:rPr lang="en-US" sz="2400" dirty="0" err="1" smtClean="0">
                <a:solidFill>
                  <a:schemeClr val="bg1"/>
                </a:solidFill>
                <a:latin typeface="Arial" pitchFamily="34" charset="0"/>
                <a:cs typeface="Arial" pitchFamily="34" charset="0"/>
              </a:rPr>
              <a:t>macroplankton</a:t>
            </a:r>
            <a:r>
              <a:rPr lang="en-US" sz="2400" dirty="0" smtClean="0">
                <a:solidFill>
                  <a:schemeClr val="bg1"/>
                </a:solidFill>
                <a:latin typeface="Arial" pitchFamily="34" charset="0"/>
                <a:cs typeface="Arial" pitchFamily="34" charset="0"/>
              </a:rPr>
              <a:t> (&gt;200 </a:t>
            </a:r>
            <a:r>
              <a:rPr lang="en-US" sz="2400" dirty="0" err="1" smtClean="0">
                <a:solidFill>
                  <a:schemeClr val="bg1"/>
                </a:solidFill>
                <a:latin typeface="Arial" pitchFamily="34" charset="0"/>
                <a:cs typeface="Arial" pitchFamily="34" charset="0"/>
              </a:rPr>
              <a:t>μm</a:t>
            </a:r>
            <a:r>
              <a:rPr lang="en-US" sz="2400" dirty="0" smtClean="0">
                <a:solidFill>
                  <a:schemeClr val="bg1"/>
                </a:solidFill>
                <a:latin typeface="Arial" pitchFamily="34" charset="0"/>
                <a:cs typeface="Arial" pitchFamily="34" charset="0"/>
              </a:rPr>
              <a:t>).</a:t>
            </a:r>
          </a:p>
          <a:p>
            <a:endParaRPr lang="en-US"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 Phytoplankton also show taxonomic diversity and the major divisions, for example, include </a:t>
            </a:r>
            <a:r>
              <a:rPr lang="en-US" sz="2400" dirty="0" err="1" smtClean="0">
                <a:solidFill>
                  <a:schemeClr val="bg1"/>
                </a:solidFill>
                <a:latin typeface="Arial" pitchFamily="34" charset="0"/>
                <a:cs typeface="Arial" pitchFamily="34" charset="0"/>
              </a:rPr>
              <a:t>Chlorophyta</a:t>
            </a:r>
            <a:r>
              <a:rPr lang="en-US" sz="2400" dirty="0" smtClean="0">
                <a:solidFill>
                  <a:schemeClr val="bg1"/>
                </a:solidFill>
                <a:latin typeface="Arial" pitchFamily="34" charset="0"/>
                <a:cs typeface="Arial" pitchFamily="34" charset="0"/>
              </a:rPr>
              <a:t> (green algae), </a:t>
            </a:r>
            <a:r>
              <a:rPr lang="en-US" sz="2400" dirty="0" err="1" smtClean="0">
                <a:solidFill>
                  <a:schemeClr val="bg1"/>
                </a:solidFill>
                <a:latin typeface="Arial" pitchFamily="34" charset="0"/>
                <a:cs typeface="Arial" pitchFamily="34" charset="0"/>
              </a:rPr>
              <a:t>Cyanophyta</a:t>
            </a:r>
            <a:r>
              <a:rPr lang="en-US" sz="2400" dirty="0" smtClean="0">
                <a:solidFill>
                  <a:schemeClr val="bg1"/>
                </a:solidFill>
                <a:latin typeface="Arial" pitchFamily="34" charset="0"/>
                <a:cs typeface="Arial" pitchFamily="34" charset="0"/>
              </a:rPr>
              <a:t> (blue-greens), </a:t>
            </a:r>
            <a:r>
              <a:rPr lang="en-US" sz="2400" dirty="0" err="1" smtClean="0">
                <a:solidFill>
                  <a:schemeClr val="bg1"/>
                </a:solidFill>
                <a:latin typeface="Arial" pitchFamily="34" charset="0"/>
                <a:cs typeface="Arial" pitchFamily="34" charset="0"/>
              </a:rPr>
              <a:t>Dinophyta</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dinoflagellates</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Bacillariophyta</a:t>
            </a:r>
            <a:r>
              <a:rPr lang="en-US" sz="2400" dirty="0" smtClean="0">
                <a:solidFill>
                  <a:schemeClr val="bg1"/>
                </a:solidFill>
                <a:latin typeface="Arial" pitchFamily="34" charset="0"/>
                <a:cs typeface="Arial" pitchFamily="34" charset="0"/>
              </a:rPr>
              <a:t> (diatoms) and so on.</a:t>
            </a:r>
            <a:endParaRPr lang="en-GB" sz="2400" dirty="0" smtClean="0">
              <a:solidFill>
                <a:schemeClr val="bg1"/>
              </a:solidFill>
              <a:latin typeface="Arial" pitchFamily="34" charset="0"/>
              <a:cs typeface="Arial" pitchFamily="34" charset="0"/>
            </a:endParaRPr>
          </a:p>
          <a:p>
            <a:endParaRPr lang="en-GB"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1066800"/>
            <a:ext cx="8229600" cy="5791200"/>
          </a:xfrm>
        </p:spPr>
        <p:txBody>
          <a:bodyPr>
            <a:noAutofit/>
          </a:bodyPr>
          <a:lstStyle/>
          <a:p>
            <a:r>
              <a:rPr lang="en-US" sz="2000" dirty="0" smtClean="0">
                <a:solidFill>
                  <a:schemeClr val="bg1"/>
                </a:solidFill>
                <a:latin typeface="Arial" pitchFamily="34" charset="0"/>
                <a:cs typeface="Arial" pitchFamily="34" charset="0"/>
              </a:rPr>
              <a:t>pelagic animals which are unable to maintain their position by swimming against the physical movement of water.</a:t>
            </a:r>
            <a:endParaRPr lang="en-GB" sz="2000" dirty="0" smtClean="0">
              <a:solidFill>
                <a:schemeClr val="bg1"/>
              </a:solidFill>
              <a:latin typeface="Arial" pitchFamily="34" charset="0"/>
              <a:cs typeface="Arial" pitchFamily="34" charset="0"/>
            </a:endParaRPr>
          </a:p>
          <a:p>
            <a:endParaRPr lang="en-US" sz="2000" dirty="0" smtClean="0">
              <a:solidFill>
                <a:schemeClr val="bg1"/>
              </a:solidFill>
              <a:latin typeface="Arial" pitchFamily="34" charset="0"/>
              <a:cs typeface="Arial" pitchFamily="34" charset="0"/>
            </a:endParaRPr>
          </a:p>
          <a:p>
            <a:r>
              <a:rPr lang="en-US" sz="2000" dirty="0" smtClean="0">
                <a:solidFill>
                  <a:schemeClr val="bg1"/>
                </a:solidFill>
                <a:latin typeface="Arial" pitchFamily="34" charset="0"/>
                <a:cs typeface="Arial" pitchFamily="34" charset="0"/>
              </a:rPr>
              <a:t>Zooplankton feed on phytoplankton and transfer the energy to higher animals (fish); so they are the link between higher </a:t>
            </a:r>
            <a:r>
              <a:rPr lang="en-US" sz="2000" dirty="0" err="1" smtClean="0">
                <a:solidFill>
                  <a:schemeClr val="bg1"/>
                </a:solidFill>
                <a:latin typeface="Arial" pitchFamily="34" charset="0"/>
                <a:cs typeface="Arial" pitchFamily="34" charset="0"/>
              </a:rPr>
              <a:t>trophic</a:t>
            </a:r>
            <a:r>
              <a:rPr lang="en-US" sz="2000" dirty="0" smtClean="0">
                <a:solidFill>
                  <a:schemeClr val="bg1"/>
                </a:solidFill>
                <a:latin typeface="Arial" pitchFamily="34" charset="0"/>
                <a:cs typeface="Arial" pitchFamily="34" charset="0"/>
              </a:rPr>
              <a:t> level and phytoplankton.  </a:t>
            </a:r>
            <a:endParaRPr lang="en-GB" sz="2000" dirty="0" smtClean="0">
              <a:solidFill>
                <a:schemeClr val="bg1"/>
              </a:solidFill>
              <a:latin typeface="Arial" pitchFamily="34" charset="0"/>
              <a:cs typeface="Arial" pitchFamily="34" charset="0"/>
            </a:endParaRPr>
          </a:p>
          <a:p>
            <a:pPr>
              <a:buNone/>
            </a:pPr>
            <a:endParaRPr lang="en-GB" sz="2000" dirty="0" smtClean="0">
              <a:solidFill>
                <a:schemeClr val="bg1"/>
              </a:solidFill>
              <a:latin typeface="Arial" pitchFamily="34" charset="0"/>
              <a:cs typeface="Arial" pitchFamily="34" charset="0"/>
            </a:endParaRPr>
          </a:p>
          <a:p>
            <a:r>
              <a:rPr lang="en-US" sz="2000" u="sng" dirty="0" smtClean="0">
                <a:solidFill>
                  <a:schemeClr val="bg1"/>
                </a:solidFill>
                <a:latin typeface="Arial" pitchFamily="34" charset="0"/>
                <a:cs typeface="Arial" pitchFamily="34" charset="0"/>
              </a:rPr>
              <a:t>There are 3 major groups of zooplankton</a:t>
            </a:r>
            <a:endParaRPr lang="en-GB" sz="2000" dirty="0" smtClean="0">
              <a:solidFill>
                <a:schemeClr val="bg1"/>
              </a:solidFill>
              <a:latin typeface="Arial" pitchFamily="34" charset="0"/>
              <a:cs typeface="Arial" pitchFamily="34" charset="0"/>
            </a:endParaRPr>
          </a:p>
          <a:p>
            <a:r>
              <a:rPr lang="en-US" sz="2000" dirty="0" smtClean="0">
                <a:solidFill>
                  <a:schemeClr val="bg1"/>
                </a:solidFill>
                <a:latin typeface="Arial" pitchFamily="34" charset="0"/>
                <a:cs typeface="Arial" pitchFamily="34" charset="0"/>
              </a:rPr>
              <a:t>1. </a:t>
            </a:r>
            <a:r>
              <a:rPr lang="en-US" sz="2000" b="1" dirty="0" smtClean="0">
                <a:solidFill>
                  <a:schemeClr val="bg1"/>
                </a:solidFill>
                <a:latin typeface="Arial" pitchFamily="34" charset="0"/>
                <a:cs typeface="Arial" pitchFamily="34" charset="0"/>
              </a:rPr>
              <a:t>Copepods</a:t>
            </a:r>
            <a:r>
              <a:rPr lang="en-US" sz="2000" dirty="0" smtClean="0">
                <a:solidFill>
                  <a:schemeClr val="bg1"/>
                </a:solidFill>
                <a:latin typeface="Arial" pitchFamily="34" charset="0"/>
                <a:cs typeface="Arial" pitchFamily="34" charset="0"/>
              </a:rPr>
              <a:t>: Phylum </a:t>
            </a:r>
            <a:r>
              <a:rPr lang="en-US" sz="2000" b="1" dirty="0" err="1" smtClean="0">
                <a:solidFill>
                  <a:schemeClr val="bg1"/>
                </a:solidFill>
                <a:latin typeface="Arial" pitchFamily="34" charset="0"/>
                <a:cs typeface="Arial" pitchFamily="34" charset="0"/>
              </a:rPr>
              <a:t>Arthropoda</a:t>
            </a:r>
            <a:r>
              <a:rPr lang="en-US" sz="2000" dirty="0" smtClean="0">
                <a:solidFill>
                  <a:schemeClr val="bg1"/>
                </a:solidFill>
                <a:latin typeface="Arial" pitchFamily="34" charset="0"/>
                <a:cs typeface="Arial" pitchFamily="34" charset="0"/>
              </a:rPr>
              <a:t>, Class </a:t>
            </a:r>
            <a:r>
              <a:rPr lang="en-US" sz="2000" b="1" dirty="0" smtClean="0">
                <a:solidFill>
                  <a:schemeClr val="bg1"/>
                </a:solidFill>
                <a:latin typeface="Arial" pitchFamily="34" charset="0"/>
                <a:cs typeface="Arial" pitchFamily="34" charset="0"/>
              </a:rPr>
              <a:t>Crustacean</a:t>
            </a:r>
            <a:r>
              <a:rPr lang="en-US" sz="2000" dirty="0" smtClean="0">
                <a:solidFill>
                  <a:schemeClr val="bg1"/>
                </a:solidFill>
                <a:latin typeface="Arial" pitchFamily="34" charset="0"/>
                <a:cs typeface="Arial" pitchFamily="34" charset="0"/>
              </a:rPr>
              <a:t>, found in both inland water bodies and oceans</a:t>
            </a:r>
            <a:endParaRPr lang="en-GB" sz="2000" dirty="0" smtClean="0">
              <a:solidFill>
                <a:schemeClr val="bg1"/>
              </a:solidFill>
              <a:latin typeface="Arial" pitchFamily="34" charset="0"/>
              <a:cs typeface="Arial" pitchFamily="34" charset="0"/>
            </a:endParaRPr>
          </a:p>
          <a:p>
            <a:pPr>
              <a:buNone/>
            </a:pPr>
            <a:r>
              <a:rPr lang="en-US" sz="2000" dirty="0" smtClean="0">
                <a:solidFill>
                  <a:schemeClr val="bg1"/>
                </a:solidFill>
                <a:latin typeface="Arial" pitchFamily="34" charset="0"/>
                <a:cs typeface="Arial" pitchFamily="34" charset="0"/>
              </a:rPr>
              <a:t>Sub order:   </a:t>
            </a:r>
            <a:r>
              <a:rPr lang="en-US" sz="2000" dirty="0" err="1" smtClean="0">
                <a:solidFill>
                  <a:schemeClr val="bg1"/>
                </a:solidFill>
                <a:latin typeface="Arial" pitchFamily="34" charset="0"/>
                <a:cs typeface="Arial" pitchFamily="34" charset="0"/>
              </a:rPr>
              <a:t>i</a:t>
            </a:r>
            <a:r>
              <a:rPr lang="en-US" sz="2000" dirty="0" smtClean="0">
                <a:solidFill>
                  <a:schemeClr val="bg1"/>
                </a:solidFill>
                <a:latin typeface="Arial" pitchFamily="34" charset="0"/>
                <a:cs typeface="Arial" pitchFamily="34" charset="0"/>
              </a:rPr>
              <a:t>. </a:t>
            </a:r>
            <a:r>
              <a:rPr lang="en-US" sz="2000" b="1" dirty="0" err="1" smtClean="0">
                <a:solidFill>
                  <a:schemeClr val="bg1"/>
                </a:solidFill>
                <a:latin typeface="Arial" pitchFamily="34" charset="0"/>
                <a:cs typeface="Arial" pitchFamily="34" charset="0"/>
              </a:rPr>
              <a:t>Calanoida</a:t>
            </a:r>
            <a:r>
              <a:rPr lang="en-US" sz="2000" b="1" dirty="0" smtClean="0">
                <a:solidFill>
                  <a:schemeClr val="bg1"/>
                </a:solidFill>
                <a:latin typeface="Arial" pitchFamily="34" charset="0"/>
                <a:cs typeface="Arial" pitchFamily="34" charset="0"/>
              </a:rPr>
              <a:t>-</a:t>
            </a:r>
            <a:r>
              <a:rPr lang="en-US" sz="2000" dirty="0" smtClean="0">
                <a:solidFill>
                  <a:schemeClr val="bg1"/>
                </a:solidFill>
                <a:latin typeface="Arial" pitchFamily="34" charset="0"/>
                <a:cs typeface="Arial" pitchFamily="34" charset="0"/>
              </a:rPr>
              <a:t>--- freshwater and marine</a:t>
            </a:r>
            <a:endParaRPr lang="en-GB" sz="2000" dirty="0" smtClean="0">
              <a:solidFill>
                <a:schemeClr val="bg1"/>
              </a:solidFill>
              <a:latin typeface="Arial" pitchFamily="34" charset="0"/>
              <a:cs typeface="Arial" pitchFamily="34" charset="0"/>
            </a:endParaRPr>
          </a:p>
          <a:p>
            <a:pPr lvl="0"/>
            <a:r>
              <a:rPr lang="en-US" sz="2000" b="1" dirty="0" err="1" smtClean="0">
                <a:solidFill>
                  <a:schemeClr val="bg1"/>
                </a:solidFill>
                <a:latin typeface="Arial" pitchFamily="34" charset="0"/>
                <a:cs typeface="Arial" pitchFamily="34" charset="0"/>
              </a:rPr>
              <a:t>Cyclopoida</a:t>
            </a:r>
            <a:r>
              <a:rPr lang="en-US" sz="2000" dirty="0" smtClean="0">
                <a:solidFill>
                  <a:schemeClr val="bg1"/>
                </a:solidFill>
                <a:latin typeface="Arial" pitchFamily="34" charset="0"/>
                <a:cs typeface="Arial" pitchFamily="34" charset="0"/>
              </a:rPr>
              <a:t> ---- fresh water and marine</a:t>
            </a:r>
            <a:endParaRPr lang="en-GB" sz="2000" dirty="0" smtClean="0">
              <a:solidFill>
                <a:schemeClr val="bg1"/>
              </a:solidFill>
              <a:latin typeface="Arial" pitchFamily="34" charset="0"/>
              <a:cs typeface="Arial" pitchFamily="34" charset="0"/>
            </a:endParaRPr>
          </a:p>
          <a:p>
            <a:pPr lvl="0"/>
            <a:r>
              <a:rPr lang="en-US" sz="2000" b="1" dirty="0" err="1" smtClean="0">
                <a:solidFill>
                  <a:schemeClr val="bg1"/>
                </a:solidFill>
                <a:latin typeface="Arial" pitchFamily="34" charset="0"/>
                <a:cs typeface="Arial" pitchFamily="34" charset="0"/>
              </a:rPr>
              <a:t>Harpacticoids</a:t>
            </a:r>
            <a:r>
              <a:rPr lang="en-US" sz="2000" dirty="0" smtClean="0">
                <a:solidFill>
                  <a:schemeClr val="bg1"/>
                </a:solidFill>
                <a:latin typeface="Arial" pitchFamily="34" charset="0"/>
                <a:cs typeface="Arial" pitchFamily="34" charset="0"/>
              </a:rPr>
              <a:t> ---- mainly marine/saline</a:t>
            </a:r>
            <a:endParaRPr lang="en-GB" sz="2000" dirty="0" smtClean="0">
              <a:solidFill>
                <a:schemeClr val="bg1"/>
              </a:solidFill>
              <a:latin typeface="Arial" pitchFamily="34" charset="0"/>
              <a:cs typeface="Arial" pitchFamily="34" charset="0"/>
            </a:endParaRPr>
          </a:p>
          <a:p>
            <a:r>
              <a:rPr lang="en-US" sz="2000" dirty="0" smtClean="0">
                <a:solidFill>
                  <a:schemeClr val="bg1"/>
                </a:solidFill>
                <a:latin typeface="Arial" pitchFamily="34" charset="0"/>
                <a:cs typeface="Arial" pitchFamily="34" charset="0"/>
              </a:rPr>
              <a:t>2. </a:t>
            </a:r>
            <a:r>
              <a:rPr lang="en-US" sz="2000" b="1" dirty="0" err="1" smtClean="0">
                <a:solidFill>
                  <a:schemeClr val="bg1"/>
                </a:solidFill>
                <a:latin typeface="Arial" pitchFamily="34" charset="0"/>
                <a:cs typeface="Arial" pitchFamily="34" charset="0"/>
              </a:rPr>
              <a:t>Cladocera</a:t>
            </a:r>
            <a:r>
              <a:rPr lang="en-US" sz="2000" dirty="0" smtClean="0">
                <a:solidFill>
                  <a:schemeClr val="bg1"/>
                </a:solidFill>
                <a:latin typeface="Arial" pitchFamily="34" charset="0"/>
                <a:cs typeface="Arial" pitchFamily="34" charset="0"/>
              </a:rPr>
              <a:t>: Phylum </a:t>
            </a:r>
            <a:r>
              <a:rPr lang="en-US" sz="2000" dirty="0" err="1" smtClean="0">
                <a:solidFill>
                  <a:schemeClr val="bg1"/>
                </a:solidFill>
                <a:latin typeface="Arial" pitchFamily="34" charset="0"/>
                <a:cs typeface="Arial" pitchFamily="34" charset="0"/>
              </a:rPr>
              <a:t>Arthropoda</a:t>
            </a:r>
            <a:r>
              <a:rPr lang="en-US" sz="2000" dirty="0" smtClean="0">
                <a:solidFill>
                  <a:schemeClr val="bg1"/>
                </a:solidFill>
                <a:latin typeface="Arial" pitchFamily="34" charset="0"/>
                <a:cs typeface="Arial" pitchFamily="34" charset="0"/>
              </a:rPr>
              <a:t>, Class Crustacean</a:t>
            </a:r>
            <a:endParaRPr lang="en-GB" sz="2000" dirty="0" smtClean="0">
              <a:solidFill>
                <a:schemeClr val="bg1"/>
              </a:solidFill>
              <a:latin typeface="Arial" pitchFamily="34" charset="0"/>
              <a:cs typeface="Arial" pitchFamily="34" charset="0"/>
            </a:endParaRPr>
          </a:p>
          <a:p>
            <a:pPr lvl="2"/>
            <a:r>
              <a:rPr lang="en-US" sz="2000" dirty="0" smtClean="0">
                <a:solidFill>
                  <a:schemeClr val="bg1"/>
                </a:solidFill>
                <a:latin typeface="Arial" pitchFamily="34" charset="0"/>
                <a:cs typeface="Arial" pitchFamily="34" charset="0"/>
              </a:rPr>
              <a:t>Largely fresh water</a:t>
            </a:r>
            <a:endParaRPr lang="en-GB" sz="2000" dirty="0" smtClean="0">
              <a:solidFill>
                <a:schemeClr val="bg1"/>
              </a:solidFill>
              <a:latin typeface="Arial" pitchFamily="34" charset="0"/>
              <a:cs typeface="Arial" pitchFamily="34" charset="0"/>
            </a:endParaRPr>
          </a:p>
          <a:p>
            <a:r>
              <a:rPr lang="en-US" sz="2000" dirty="0" smtClean="0">
                <a:solidFill>
                  <a:schemeClr val="bg1"/>
                </a:solidFill>
                <a:latin typeface="Arial" pitchFamily="34" charset="0"/>
                <a:cs typeface="Arial" pitchFamily="34" charset="0"/>
              </a:rPr>
              <a:t>3. </a:t>
            </a:r>
            <a:r>
              <a:rPr lang="en-US" sz="2000" b="1" dirty="0" smtClean="0">
                <a:solidFill>
                  <a:schemeClr val="bg1"/>
                </a:solidFill>
                <a:latin typeface="Arial" pitchFamily="34" charset="0"/>
                <a:cs typeface="Arial" pitchFamily="34" charset="0"/>
              </a:rPr>
              <a:t>Phylum </a:t>
            </a:r>
            <a:r>
              <a:rPr lang="en-US" sz="2000" b="1" dirty="0" err="1" smtClean="0">
                <a:solidFill>
                  <a:schemeClr val="bg1"/>
                </a:solidFill>
                <a:latin typeface="Arial" pitchFamily="34" charset="0"/>
                <a:cs typeface="Arial" pitchFamily="34" charset="0"/>
              </a:rPr>
              <a:t>Rotifera</a:t>
            </a:r>
            <a:r>
              <a:rPr lang="en-US" sz="2000" dirty="0" smtClean="0">
                <a:solidFill>
                  <a:schemeClr val="bg1"/>
                </a:solidFill>
                <a:latin typeface="Arial" pitchFamily="34" charset="0"/>
                <a:cs typeface="Arial" pitchFamily="34" charset="0"/>
              </a:rPr>
              <a:t>: have more species in freshwater</a:t>
            </a:r>
            <a:endParaRPr lang="en-GB" sz="2000" dirty="0" smtClean="0">
              <a:solidFill>
                <a:schemeClr val="bg1"/>
              </a:solidFill>
              <a:latin typeface="Arial" pitchFamily="34" charset="0"/>
              <a:cs typeface="Arial" pitchFamily="34" charset="0"/>
            </a:endParaRPr>
          </a:p>
          <a:p>
            <a:r>
              <a:rPr lang="en-US" sz="2000" dirty="0" smtClean="0">
                <a:solidFill>
                  <a:schemeClr val="bg1"/>
                </a:solidFill>
                <a:latin typeface="Arial" pitchFamily="34" charset="0"/>
                <a:cs typeface="Arial" pitchFamily="34" charset="0"/>
              </a:rPr>
              <a:t> </a:t>
            </a:r>
            <a:endParaRPr lang="en-GB" sz="2000" dirty="0" smtClean="0">
              <a:solidFill>
                <a:schemeClr val="bg1"/>
              </a:solidFill>
              <a:latin typeface="Arial" pitchFamily="34" charset="0"/>
              <a:cs typeface="Arial" pitchFamily="34" charset="0"/>
            </a:endParaRPr>
          </a:p>
          <a:p>
            <a:endParaRPr lang="en-GB" sz="2000" dirty="0" smtClean="0">
              <a:solidFill>
                <a:schemeClr val="bg1"/>
              </a:solidFill>
              <a:latin typeface="Arial" pitchFamily="34" charset="0"/>
              <a:cs typeface="Arial" pitchFamily="34" charset="0"/>
            </a:endParaRPr>
          </a:p>
          <a:p>
            <a:endParaRPr lang="en-GB" sz="2000" dirty="0">
              <a:solidFill>
                <a:schemeClr val="bg1"/>
              </a:solidFill>
              <a:latin typeface="Arial" pitchFamily="34" charset="0"/>
              <a:cs typeface="Arial" pitchFamily="34" charset="0"/>
            </a:endParaRPr>
          </a:p>
        </p:txBody>
      </p:sp>
      <p:sp>
        <p:nvSpPr>
          <p:cNvPr id="5" name="Title 2"/>
          <p:cNvSpPr>
            <a:spLocks noGrp="1"/>
          </p:cNvSpPr>
          <p:nvPr>
            <p:ph type="title"/>
          </p:nvPr>
        </p:nvSpPr>
        <p:spPr>
          <a:xfrm>
            <a:off x="304800" y="0"/>
            <a:ext cx="8229600" cy="990600"/>
          </a:xfrm>
        </p:spPr>
        <p:txBody>
          <a:bodyPr>
            <a:normAutofit/>
          </a:bodyPr>
          <a:lstStyle/>
          <a:p>
            <a:pPr algn="ctr"/>
            <a:r>
              <a:rPr lang="en-GB" sz="2400" dirty="0" smtClean="0">
                <a:solidFill>
                  <a:schemeClr val="bg1"/>
                </a:solidFill>
                <a:latin typeface="Arial" pitchFamily="34" charset="0"/>
                <a:cs typeface="Arial" pitchFamily="34" charset="0"/>
              </a:rPr>
              <a:t>Zooplankton</a:t>
            </a:r>
            <a:endParaRPr lang="en-GB"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609600"/>
            <a:ext cx="8229600" cy="5715000"/>
          </a:xfrm>
        </p:spPr>
        <p:txBody>
          <a:bodyPr>
            <a:normAutofit fontScale="92500" lnSpcReduction="20000"/>
          </a:bodyPr>
          <a:lstStyle/>
          <a:p>
            <a:r>
              <a:rPr lang="en-US" dirty="0" smtClean="0">
                <a:solidFill>
                  <a:schemeClr val="bg1"/>
                </a:solidFill>
                <a:latin typeface="Arial" pitchFamily="34" charset="0"/>
                <a:cs typeface="Arial" pitchFamily="34" charset="0"/>
              </a:rPr>
              <a:t>Zooplankton communities are divided into two groups based on size:  </a:t>
            </a:r>
            <a:endParaRPr lang="en-GB" dirty="0" smtClean="0">
              <a:solidFill>
                <a:schemeClr val="bg1"/>
              </a:solidFill>
              <a:latin typeface="Arial" pitchFamily="34" charset="0"/>
              <a:cs typeface="Arial" pitchFamily="34" charset="0"/>
            </a:endParaRPr>
          </a:p>
          <a:p>
            <a:r>
              <a:rPr lang="en-US" dirty="0" err="1" smtClean="0">
                <a:solidFill>
                  <a:schemeClr val="bg1"/>
                </a:solidFill>
                <a:latin typeface="Arial" pitchFamily="34" charset="0"/>
                <a:cs typeface="Arial" pitchFamily="34" charset="0"/>
              </a:rPr>
              <a:t>Microzooplankton</a:t>
            </a:r>
            <a:r>
              <a:rPr lang="en-US" dirty="0" smtClean="0">
                <a:solidFill>
                  <a:schemeClr val="bg1"/>
                </a:solidFill>
                <a:latin typeface="Arial" pitchFamily="34" charset="0"/>
                <a:cs typeface="Arial" pitchFamily="34" charset="0"/>
              </a:rPr>
              <a:t> &lt; 200 µm --- Rotifers</a:t>
            </a:r>
            <a:endParaRPr lang="en-GB" dirty="0" smtClean="0">
              <a:solidFill>
                <a:schemeClr val="bg1"/>
              </a:solidFill>
              <a:latin typeface="Arial" pitchFamily="34" charset="0"/>
              <a:cs typeface="Arial" pitchFamily="34" charset="0"/>
            </a:endParaRPr>
          </a:p>
          <a:p>
            <a:r>
              <a:rPr lang="en-US" dirty="0" err="1" smtClean="0">
                <a:solidFill>
                  <a:schemeClr val="bg1"/>
                </a:solidFill>
                <a:latin typeface="Arial" pitchFamily="34" charset="0"/>
                <a:cs typeface="Arial" pitchFamily="34" charset="0"/>
              </a:rPr>
              <a:t>Macrozooplankton</a:t>
            </a:r>
            <a:r>
              <a:rPr lang="en-US" dirty="0" smtClean="0">
                <a:solidFill>
                  <a:schemeClr val="bg1"/>
                </a:solidFill>
                <a:latin typeface="Arial" pitchFamily="34" charset="0"/>
                <a:cs typeface="Arial" pitchFamily="34" charset="0"/>
              </a:rPr>
              <a:t> &gt; 200 µm --- copepods and </a:t>
            </a:r>
            <a:r>
              <a:rPr lang="en-US" dirty="0" err="1" smtClean="0">
                <a:solidFill>
                  <a:schemeClr val="bg1"/>
                </a:solidFill>
                <a:latin typeface="Arial" pitchFamily="34" charset="0"/>
                <a:cs typeface="Arial" pitchFamily="34" charset="0"/>
              </a:rPr>
              <a:t>cladocerans</a:t>
            </a:r>
            <a:r>
              <a:rPr lang="en-US" dirty="0" smtClean="0">
                <a:solidFill>
                  <a:schemeClr val="bg1"/>
                </a:solidFill>
                <a:latin typeface="Arial" pitchFamily="34" charset="0"/>
                <a:cs typeface="Arial" pitchFamily="34" charset="0"/>
              </a:rPr>
              <a:t> </a:t>
            </a:r>
            <a:endParaRPr lang="en-GB" dirty="0" smtClean="0">
              <a:solidFill>
                <a:schemeClr val="bg1"/>
              </a:solidFill>
              <a:latin typeface="Arial" pitchFamily="34" charset="0"/>
              <a:cs typeface="Arial" pitchFamily="34" charset="0"/>
            </a:endParaRPr>
          </a:p>
          <a:p>
            <a:pPr lvl="0"/>
            <a:r>
              <a:rPr lang="en-US" b="1" dirty="0" smtClean="0">
                <a:solidFill>
                  <a:schemeClr val="bg1"/>
                </a:solidFill>
                <a:latin typeface="Arial" pitchFamily="34" charset="0"/>
                <a:cs typeface="Arial" pitchFamily="34" charset="0"/>
              </a:rPr>
              <a:t>Copepoda </a:t>
            </a:r>
            <a:endParaRPr lang="en-GB" b="1" dirty="0" smtClean="0">
              <a:solidFill>
                <a:schemeClr val="bg1"/>
              </a:solidFill>
              <a:latin typeface="Arial" pitchFamily="34" charset="0"/>
              <a:cs typeface="Arial" pitchFamily="34" charset="0"/>
            </a:endParaRPr>
          </a:p>
          <a:p>
            <a:pPr lvl="1"/>
            <a:r>
              <a:rPr lang="en-US" sz="2600" dirty="0" smtClean="0">
                <a:solidFill>
                  <a:schemeClr val="bg1"/>
                </a:solidFill>
                <a:latin typeface="Arial" pitchFamily="34" charset="0"/>
                <a:cs typeface="Arial" pitchFamily="34" charset="0"/>
              </a:rPr>
              <a:t>They are characterized by a cylindrical body;</a:t>
            </a:r>
            <a:endParaRPr lang="en-GB" sz="2600" dirty="0" smtClean="0">
              <a:solidFill>
                <a:schemeClr val="bg1"/>
              </a:solidFill>
              <a:latin typeface="Arial" pitchFamily="34" charset="0"/>
              <a:cs typeface="Arial" pitchFamily="34" charset="0"/>
            </a:endParaRPr>
          </a:p>
          <a:p>
            <a:pPr lvl="1"/>
            <a:r>
              <a:rPr lang="en-US" sz="2600" dirty="0" smtClean="0">
                <a:solidFill>
                  <a:schemeClr val="bg1"/>
                </a:solidFill>
                <a:latin typeface="Arial" pitchFamily="34" charset="0"/>
                <a:cs typeface="Arial" pitchFamily="34" charset="0"/>
              </a:rPr>
              <a:t>They have conspicuous 1</a:t>
            </a:r>
            <a:r>
              <a:rPr lang="en-US" sz="2600" baseline="30000" dirty="0" smtClean="0">
                <a:solidFill>
                  <a:schemeClr val="bg1"/>
                </a:solidFill>
                <a:latin typeface="Arial" pitchFamily="34" charset="0"/>
                <a:cs typeface="Arial" pitchFamily="34" charset="0"/>
              </a:rPr>
              <a:t>st</a:t>
            </a:r>
            <a:r>
              <a:rPr lang="en-US" sz="2600" dirty="0" smtClean="0">
                <a:solidFill>
                  <a:schemeClr val="bg1"/>
                </a:solidFill>
                <a:latin typeface="Arial" pitchFamily="34" charset="0"/>
                <a:cs typeface="Arial" pitchFamily="34" charset="0"/>
              </a:rPr>
              <a:t> antenna, and single, simple anterior eye  </a:t>
            </a:r>
            <a:endParaRPr lang="en-GB" sz="2600" dirty="0" smtClean="0">
              <a:solidFill>
                <a:schemeClr val="bg1"/>
              </a:solidFill>
              <a:latin typeface="Arial" pitchFamily="34" charset="0"/>
              <a:cs typeface="Arial" pitchFamily="34" charset="0"/>
            </a:endParaRPr>
          </a:p>
          <a:p>
            <a:pPr lvl="1"/>
            <a:r>
              <a:rPr lang="en-US" sz="2600" dirty="0" smtClean="0">
                <a:solidFill>
                  <a:schemeClr val="bg1"/>
                </a:solidFill>
                <a:latin typeface="Arial" pitchFamily="34" charset="0"/>
                <a:cs typeface="Arial" pitchFamily="34" charset="0"/>
              </a:rPr>
              <a:t>Their size ranges between 0.2 and 2 mm long</a:t>
            </a:r>
            <a:endParaRPr lang="en-GB" sz="2600" dirty="0" smtClean="0">
              <a:solidFill>
                <a:schemeClr val="bg1"/>
              </a:solidFill>
              <a:latin typeface="Arial" pitchFamily="34" charset="0"/>
              <a:cs typeface="Arial" pitchFamily="34" charset="0"/>
            </a:endParaRPr>
          </a:p>
          <a:p>
            <a:r>
              <a:rPr lang="en-US" b="1" dirty="0" smtClean="0">
                <a:solidFill>
                  <a:schemeClr val="bg1"/>
                </a:solidFill>
                <a:latin typeface="Arial" pitchFamily="34" charset="0"/>
                <a:cs typeface="Arial" pitchFamily="34" charset="0"/>
              </a:rPr>
              <a:t>The sub-order are</a:t>
            </a:r>
            <a:r>
              <a:rPr lang="en-US" dirty="0" smtClean="0">
                <a:solidFill>
                  <a:schemeClr val="bg1"/>
                </a:solidFill>
                <a:latin typeface="Arial" pitchFamily="34" charset="0"/>
                <a:cs typeface="Arial" pitchFamily="34" charset="0"/>
              </a:rPr>
              <a:t>: </a:t>
            </a:r>
            <a:endParaRPr lang="en-GB" dirty="0" smtClean="0">
              <a:solidFill>
                <a:schemeClr val="bg1"/>
              </a:solidFill>
              <a:latin typeface="Arial" pitchFamily="34" charset="0"/>
              <a:cs typeface="Arial" pitchFamily="34" charset="0"/>
            </a:endParaRPr>
          </a:p>
          <a:p>
            <a:pPr lvl="1"/>
            <a:r>
              <a:rPr lang="en-US" sz="2600" b="1" dirty="0" err="1" smtClean="0">
                <a:solidFill>
                  <a:schemeClr val="bg1"/>
                </a:solidFill>
                <a:latin typeface="Arial" pitchFamily="34" charset="0"/>
                <a:cs typeface="Arial" pitchFamily="34" charset="0"/>
              </a:rPr>
              <a:t>Calanoida</a:t>
            </a:r>
            <a:r>
              <a:rPr lang="en-US" sz="2600" b="1" dirty="0" smtClean="0">
                <a:solidFill>
                  <a:schemeClr val="bg1"/>
                </a:solidFill>
                <a:latin typeface="Arial" pitchFamily="34" charset="0"/>
                <a:cs typeface="Arial" pitchFamily="34" charset="0"/>
              </a:rPr>
              <a:t>-</a:t>
            </a:r>
            <a:r>
              <a:rPr lang="en-US" sz="2600" dirty="0" smtClean="0">
                <a:solidFill>
                  <a:schemeClr val="bg1"/>
                </a:solidFill>
                <a:latin typeface="Arial" pitchFamily="34" charset="0"/>
                <a:cs typeface="Arial" pitchFamily="34" charset="0"/>
              </a:rPr>
              <a:t>-- can be seen with naked eyes (L. </a:t>
            </a:r>
            <a:r>
              <a:rPr lang="en-US" sz="2600" dirty="0" err="1" smtClean="0">
                <a:solidFill>
                  <a:schemeClr val="bg1"/>
                </a:solidFill>
                <a:latin typeface="Arial" pitchFamily="34" charset="0"/>
                <a:cs typeface="Arial" pitchFamily="34" charset="0"/>
              </a:rPr>
              <a:t>Arenguade</a:t>
            </a:r>
            <a:r>
              <a:rPr lang="en-US" sz="2600" dirty="0" smtClean="0">
                <a:solidFill>
                  <a:schemeClr val="bg1"/>
                </a:solidFill>
                <a:latin typeface="Arial" pitchFamily="34" charset="0"/>
                <a:cs typeface="Arial" pitchFamily="34" charset="0"/>
              </a:rPr>
              <a:t>, </a:t>
            </a:r>
            <a:r>
              <a:rPr lang="en-US" sz="2600" dirty="0" err="1" smtClean="0">
                <a:solidFill>
                  <a:schemeClr val="bg1"/>
                </a:solidFill>
                <a:latin typeface="Arial" pitchFamily="34" charset="0"/>
                <a:cs typeface="Arial" pitchFamily="34" charset="0"/>
              </a:rPr>
              <a:t>Tana</a:t>
            </a:r>
            <a:r>
              <a:rPr lang="en-US" sz="2600" dirty="0" smtClean="0">
                <a:solidFill>
                  <a:schemeClr val="bg1"/>
                </a:solidFill>
                <a:latin typeface="Arial" pitchFamily="34" charset="0"/>
                <a:cs typeface="Arial" pitchFamily="34" charset="0"/>
              </a:rPr>
              <a:t>)</a:t>
            </a:r>
            <a:endParaRPr lang="en-GB" sz="2600" dirty="0" smtClean="0">
              <a:solidFill>
                <a:schemeClr val="bg1"/>
              </a:solidFill>
              <a:latin typeface="Arial" pitchFamily="34" charset="0"/>
              <a:cs typeface="Arial" pitchFamily="34" charset="0"/>
            </a:endParaRPr>
          </a:p>
          <a:p>
            <a:pPr lvl="1"/>
            <a:r>
              <a:rPr lang="en-US" sz="2600" b="1" dirty="0" smtClean="0">
                <a:solidFill>
                  <a:schemeClr val="bg1"/>
                </a:solidFill>
                <a:latin typeface="Arial" pitchFamily="34" charset="0"/>
                <a:cs typeface="Arial" pitchFamily="34" charset="0"/>
              </a:rPr>
              <a:t>Good swimmers </a:t>
            </a:r>
            <a:r>
              <a:rPr lang="en-US" sz="2600" dirty="0" smtClean="0">
                <a:solidFill>
                  <a:schemeClr val="bg1"/>
                </a:solidFill>
                <a:latin typeface="Arial" pitchFamily="34" charset="0"/>
                <a:cs typeface="Arial" pitchFamily="34" charset="0"/>
              </a:rPr>
              <a:t>than others: </a:t>
            </a:r>
            <a:r>
              <a:rPr lang="en-US" sz="2600" b="1" dirty="0" smtClean="0">
                <a:solidFill>
                  <a:schemeClr val="bg1"/>
                </a:solidFill>
                <a:latin typeface="Arial" pitchFamily="34" charset="0"/>
                <a:cs typeface="Arial" pitchFamily="34" charset="0"/>
              </a:rPr>
              <a:t>large antennae </a:t>
            </a:r>
            <a:r>
              <a:rPr lang="en-US" sz="2600" dirty="0" smtClean="0">
                <a:solidFill>
                  <a:schemeClr val="bg1"/>
                </a:solidFill>
                <a:latin typeface="Arial" pitchFamily="34" charset="0"/>
                <a:cs typeface="Arial" pitchFamily="34" charset="0"/>
              </a:rPr>
              <a:t>provide a gliding movement</a:t>
            </a:r>
            <a:endParaRPr lang="en-GB" sz="2600" dirty="0" smtClean="0">
              <a:solidFill>
                <a:schemeClr val="bg1"/>
              </a:solidFill>
              <a:latin typeface="Arial" pitchFamily="34" charset="0"/>
              <a:cs typeface="Arial" pitchFamily="34" charset="0"/>
            </a:endParaRPr>
          </a:p>
          <a:p>
            <a:pPr lvl="1"/>
            <a:r>
              <a:rPr lang="en-US" sz="2600" dirty="0" smtClean="0">
                <a:solidFill>
                  <a:schemeClr val="bg1"/>
                </a:solidFill>
                <a:latin typeface="Arial" pitchFamily="34" charset="0"/>
                <a:cs typeface="Arial" pitchFamily="34" charset="0"/>
              </a:rPr>
              <a:t>Has egg mass carried medially</a:t>
            </a:r>
            <a:endParaRPr lang="en-GB" sz="2600" dirty="0" smtClean="0">
              <a:solidFill>
                <a:schemeClr val="bg1"/>
              </a:solidFill>
              <a:latin typeface="Arial" pitchFamily="34" charset="0"/>
              <a:cs typeface="Arial" pitchFamily="34" charset="0"/>
            </a:endParaRPr>
          </a:p>
          <a:p>
            <a:endParaRPr lang="en-GB"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381000" y="457200"/>
            <a:ext cx="2469319" cy="6019800"/>
          </a:xfrm>
          <a:prstGeom prst="rect">
            <a:avLst/>
          </a:prstGeom>
          <a:noFill/>
          <a:ln w="9525">
            <a:noFill/>
            <a:miter lim="800000"/>
            <a:headEnd/>
            <a:tailEnd/>
          </a:ln>
          <a:effectLst/>
        </p:spPr>
      </p:pic>
      <p:cxnSp>
        <p:nvCxnSpPr>
          <p:cNvPr id="5" name="Straight Arrow Connector 4"/>
          <p:cNvCxnSpPr/>
          <p:nvPr/>
        </p:nvCxnSpPr>
        <p:spPr>
          <a:xfrm flipV="1">
            <a:off x="3048000" y="838200"/>
            <a:ext cx="25908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715000" y="685800"/>
            <a:ext cx="1905000" cy="461665"/>
          </a:xfrm>
          <a:prstGeom prst="rect">
            <a:avLst/>
          </a:prstGeom>
          <a:noFill/>
        </p:spPr>
        <p:txBody>
          <a:bodyPr wrap="square" rtlCol="0">
            <a:spAutoFit/>
          </a:bodyPr>
          <a:lstStyle/>
          <a:p>
            <a:r>
              <a:rPr lang="en-GB" sz="2400" dirty="0" err="1" smtClean="0">
                <a:solidFill>
                  <a:schemeClr val="bg1"/>
                </a:solidFill>
                <a:latin typeface="Arial" pitchFamily="34" charset="0"/>
                <a:cs typeface="Arial" pitchFamily="34" charset="0"/>
              </a:rPr>
              <a:t>Calanoid</a:t>
            </a:r>
            <a:endParaRPr lang="en-GB" sz="2400" dirty="0">
              <a:solidFill>
                <a:schemeClr val="bg1"/>
              </a:solidFill>
              <a:latin typeface="Arial" pitchFamily="34" charset="0"/>
              <a:cs typeface="Arial" pitchFamily="34" charset="0"/>
            </a:endParaRPr>
          </a:p>
        </p:txBody>
      </p:sp>
      <p:sp>
        <p:nvSpPr>
          <p:cNvPr id="8" name="TextBox 7"/>
          <p:cNvSpPr txBox="1"/>
          <p:nvPr/>
        </p:nvSpPr>
        <p:spPr>
          <a:xfrm>
            <a:off x="5867400" y="2286000"/>
            <a:ext cx="3048000" cy="1477328"/>
          </a:xfrm>
          <a:prstGeom prst="rect">
            <a:avLst/>
          </a:prstGeom>
          <a:noFill/>
        </p:spPr>
        <p:txBody>
          <a:bodyPr wrap="square" rtlCol="0">
            <a:spAutoFit/>
          </a:bodyPr>
          <a:lstStyle/>
          <a:p>
            <a:r>
              <a:rPr lang="en-GB" dirty="0" err="1" smtClean="0">
                <a:solidFill>
                  <a:schemeClr val="bg1"/>
                </a:solidFill>
              </a:rPr>
              <a:t>Cyclopod</a:t>
            </a:r>
            <a:endParaRPr lang="en-GB" dirty="0" smtClean="0">
              <a:solidFill>
                <a:schemeClr val="bg1"/>
              </a:solidFill>
            </a:endParaRPr>
          </a:p>
          <a:p>
            <a:pPr lvl="1"/>
            <a:r>
              <a:rPr lang="en-US" dirty="0" smtClean="0">
                <a:solidFill>
                  <a:schemeClr val="bg1"/>
                </a:solidFill>
              </a:rPr>
              <a:t>The antenna is short</a:t>
            </a:r>
            <a:endParaRPr lang="en-GB" sz="1600" dirty="0" smtClean="0">
              <a:solidFill>
                <a:schemeClr val="bg1"/>
              </a:solidFill>
            </a:endParaRPr>
          </a:p>
          <a:p>
            <a:pPr lvl="1"/>
            <a:r>
              <a:rPr lang="en-US" dirty="0" smtClean="0">
                <a:solidFill>
                  <a:schemeClr val="bg1"/>
                </a:solidFill>
              </a:rPr>
              <a:t>Has two egg sacs carried laterally</a:t>
            </a:r>
            <a:endParaRPr lang="en-GB" sz="1600" dirty="0" smtClean="0">
              <a:solidFill>
                <a:schemeClr val="bg1"/>
              </a:solidFill>
            </a:endParaRPr>
          </a:p>
          <a:p>
            <a:endParaRPr lang="en-GB" dirty="0">
              <a:solidFill>
                <a:schemeClr val="bg1"/>
              </a:solidFill>
            </a:endParaRPr>
          </a:p>
        </p:txBody>
      </p:sp>
      <p:sp>
        <p:nvSpPr>
          <p:cNvPr id="10" name="TextBox 9"/>
          <p:cNvSpPr txBox="1"/>
          <p:nvPr/>
        </p:nvSpPr>
        <p:spPr>
          <a:xfrm>
            <a:off x="5562600" y="4267200"/>
            <a:ext cx="2971800" cy="2585323"/>
          </a:xfrm>
          <a:prstGeom prst="rect">
            <a:avLst/>
          </a:prstGeom>
          <a:noFill/>
        </p:spPr>
        <p:txBody>
          <a:bodyPr wrap="square" rtlCol="0">
            <a:spAutoFit/>
          </a:bodyPr>
          <a:lstStyle/>
          <a:p>
            <a:r>
              <a:rPr lang="en-GB" dirty="0" err="1" smtClean="0">
                <a:solidFill>
                  <a:schemeClr val="bg1"/>
                </a:solidFill>
              </a:rPr>
              <a:t>Herpacticoids</a:t>
            </a:r>
            <a:endParaRPr lang="en-GB" dirty="0" smtClean="0">
              <a:solidFill>
                <a:schemeClr val="bg1"/>
              </a:solidFill>
            </a:endParaRPr>
          </a:p>
          <a:p>
            <a:pPr lvl="1"/>
            <a:r>
              <a:rPr lang="en-US" dirty="0" smtClean="0">
                <a:solidFill>
                  <a:schemeClr val="bg1"/>
                </a:solidFill>
              </a:rPr>
              <a:t>Anterior part of body is not much broader than posterior </a:t>
            </a:r>
            <a:endParaRPr lang="en-GB" sz="1600" dirty="0" smtClean="0">
              <a:solidFill>
                <a:schemeClr val="bg1"/>
              </a:solidFill>
            </a:endParaRPr>
          </a:p>
          <a:p>
            <a:pPr lvl="1"/>
            <a:r>
              <a:rPr lang="en-US" dirty="0" smtClean="0">
                <a:solidFill>
                  <a:schemeClr val="bg1"/>
                </a:solidFill>
              </a:rPr>
              <a:t>The first antenna - very short and thick</a:t>
            </a:r>
            <a:endParaRPr lang="en-GB" sz="1600" dirty="0" smtClean="0">
              <a:solidFill>
                <a:schemeClr val="bg1"/>
              </a:solidFill>
            </a:endParaRPr>
          </a:p>
          <a:p>
            <a:pPr lvl="1"/>
            <a:r>
              <a:rPr lang="en-US" dirty="0" smtClean="0">
                <a:solidFill>
                  <a:schemeClr val="bg1"/>
                </a:solidFill>
              </a:rPr>
              <a:t>Have one egg sack carried medially</a:t>
            </a:r>
            <a:endParaRPr lang="en-GB" sz="1600" dirty="0" smtClean="0">
              <a:solidFill>
                <a:schemeClr val="bg1"/>
              </a:solidFill>
            </a:endParaRPr>
          </a:p>
          <a:p>
            <a:endParaRPr lang="en-GB" dirty="0"/>
          </a:p>
        </p:txBody>
      </p:sp>
      <p:sp>
        <p:nvSpPr>
          <p:cNvPr id="13" name="Right Arrow 12"/>
          <p:cNvSpPr/>
          <p:nvPr/>
        </p:nvSpPr>
        <p:spPr>
          <a:xfrm>
            <a:off x="3048000" y="838200"/>
            <a:ext cx="2514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3048000" y="3048000"/>
            <a:ext cx="2514600" cy="637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2819400" y="4800600"/>
            <a:ext cx="2667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p:txBody>
          <a:bodyPr>
            <a:normAutofit lnSpcReduction="10000"/>
          </a:bodyPr>
          <a:lstStyle/>
          <a:p>
            <a:r>
              <a:rPr lang="en-US" sz="2400" b="1" dirty="0" err="1" smtClean="0">
                <a:solidFill>
                  <a:schemeClr val="bg1"/>
                </a:solidFill>
                <a:latin typeface="Arial" pitchFamily="34" charset="0"/>
                <a:cs typeface="Arial" pitchFamily="34" charset="0"/>
              </a:rPr>
              <a:t>Cladocerans</a:t>
            </a:r>
            <a:r>
              <a:rPr lang="en-US" sz="2400" dirty="0" smtClean="0">
                <a:solidFill>
                  <a:schemeClr val="bg1"/>
                </a:solidFill>
                <a:latin typeface="Arial" pitchFamily="34" charset="0"/>
                <a:cs typeface="Arial" pitchFamily="34" charset="0"/>
              </a:rPr>
              <a:t> are extremely important zooplankton in lakes</a:t>
            </a:r>
          </a:p>
          <a:p>
            <a:r>
              <a:rPr lang="en-US" sz="2400" dirty="0" smtClean="0">
                <a:solidFill>
                  <a:schemeClr val="bg1"/>
                </a:solidFill>
                <a:latin typeface="Arial" pitchFamily="34" charset="0"/>
                <a:cs typeface="Arial" pitchFamily="34" charset="0"/>
              </a:rPr>
              <a:t>Fairly large in size that ranges from 0.2 – 3mm. Some can be seen with naked eyes. </a:t>
            </a:r>
          </a:p>
          <a:p>
            <a:r>
              <a:rPr lang="en-US" sz="2400" dirty="0" smtClean="0">
                <a:solidFill>
                  <a:schemeClr val="bg1"/>
                </a:solidFill>
                <a:latin typeface="Arial" pitchFamily="34" charset="0"/>
                <a:cs typeface="Arial" pitchFamily="34" charset="0"/>
              </a:rPr>
              <a:t>The thorax has 4 to 6 pairs of legs that beat continuously and create water currents that bring in algae, protozoa, and detritus. </a:t>
            </a:r>
          </a:p>
          <a:p>
            <a:pPr>
              <a:buFont typeface="Wingdings" pitchFamily="2" charset="2"/>
              <a:buChar char="Ø"/>
            </a:pPr>
            <a:r>
              <a:rPr lang="en-US" sz="2400" dirty="0" smtClean="0">
                <a:solidFill>
                  <a:schemeClr val="bg1"/>
                </a:solidFill>
                <a:latin typeface="Arial" pitchFamily="34" charset="0"/>
                <a:cs typeface="Arial" pitchFamily="34" charset="0"/>
              </a:rPr>
              <a:t>The food is filtered onto the many fine setae on the legs and move towards the mouth. </a:t>
            </a:r>
          </a:p>
          <a:p>
            <a:pPr>
              <a:buFont typeface="Wingdings" pitchFamily="2" charset="2"/>
              <a:buChar char="Ø"/>
            </a:pPr>
            <a:r>
              <a:rPr lang="en-US" sz="2400" dirty="0" smtClean="0">
                <a:solidFill>
                  <a:schemeClr val="bg1"/>
                </a:solidFill>
                <a:latin typeface="Arial" pitchFamily="34" charset="0"/>
                <a:cs typeface="Arial" pitchFamily="34" charset="0"/>
              </a:rPr>
              <a:t>The appendages generate feeding and respiratory currents</a:t>
            </a:r>
            <a:endParaRPr lang="en-GB" sz="2400" dirty="0" smtClean="0">
              <a:solidFill>
                <a:schemeClr val="bg1"/>
              </a:solidFill>
              <a:latin typeface="Arial" pitchFamily="34" charset="0"/>
              <a:cs typeface="Arial" pitchFamily="34" charset="0"/>
            </a:endParaRPr>
          </a:p>
          <a:p>
            <a:endParaRPr lang="en-GB" dirty="0">
              <a:solidFill>
                <a:schemeClr val="bg1"/>
              </a:solidFill>
              <a:latin typeface="Arial" pitchFamily="34" charset="0"/>
              <a:cs typeface="Arial" pitchFamily="34" charset="0"/>
            </a:endParaRPr>
          </a:p>
        </p:txBody>
      </p:sp>
      <p:sp>
        <p:nvSpPr>
          <p:cNvPr id="5" name="Title 2"/>
          <p:cNvSpPr>
            <a:spLocks noGrp="1"/>
          </p:cNvSpPr>
          <p:nvPr>
            <p:ph type="title"/>
          </p:nvPr>
        </p:nvSpPr>
        <p:spPr/>
        <p:txBody>
          <a:bodyPr>
            <a:noAutofit/>
          </a:bodyPr>
          <a:lstStyle/>
          <a:p>
            <a:pPr lvl="0"/>
            <a:r>
              <a:rPr sz="2400" b="1" u="sng" smtClean="0">
                <a:solidFill>
                  <a:schemeClr val="bg1"/>
                </a:solidFill>
                <a:latin typeface="Arial" pitchFamily="34" charset="0"/>
                <a:cs typeface="Arial" pitchFamily="34" charset="0"/>
              </a:rPr>
              <a:t>Cladocera (water fleas): </a:t>
            </a:r>
            <a:r>
              <a:rPr sz="2400" smtClean="0">
                <a:solidFill>
                  <a:schemeClr val="bg1"/>
                </a:solidFill>
                <a:latin typeface="Arial" pitchFamily="34" charset="0"/>
                <a:cs typeface="Arial" pitchFamily="34" charset="0"/>
              </a:rPr>
              <a:t>Phylum Arthropoda, Class Crustacea; Order – Cladocera </a:t>
            </a:r>
            <a:r>
              <a:rPr lang="en-GB" sz="2400" dirty="0" smtClean="0">
                <a:solidFill>
                  <a:schemeClr val="bg1"/>
                </a:solidFill>
                <a:latin typeface="Arial" pitchFamily="34" charset="0"/>
                <a:cs typeface="Arial" pitchFamily="34" charset="0"/>
              </a:rPr>
              <a:t/>
            </a:r>
            <a:br>
              <a:rPr lang="en-GB" sz="2400" dirty="0" smtClean="0">
                <a:solidFill>
                  <a:schemeClr val="bg1"/>
                </a:solidFill>
                <a:latin typeface="Arial" pitchFamily="34" charset="0"/>
                <a:cs typeface="Arial" pitchFamily="34" charset="0"/>
              </a:rPr>
            </a:br>
            <a:endParaRPr lang="en-GB"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1" y="416870"/>
            <a:ext cx="4419601" cy="599917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4419600" y="402089"/>
            <a:ext cx="4419600" cy="60178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p:txBody>
          <a:bodyPr>
            <a:normAutofit lnSpcReduction="10000"/>
          </a:bodyPr>
          <a:lstStyle/>
          <a:p>
            <a:r>
              <a:rPr lang="en-US" dirty="0" smtClean="0">
                <a:solidFill>
                  <a:schemeClr val="bg1"/>
                </a:solidFill>
                <a:latin typeface="Arial" pitchFamily="34" charset="0"/>
                <a:cs typeface="Arial" pitchFamily="34" charset="0"/>
              </a:rPr>
              <a:t>2000 </a:t>
            </a:r>
            <a:r>
              <a:rPr lang="en-US" dirty="0" err="1" smtClean="0">
                <a:solidFill>
                  <a:schemeClr val="bg1"/>
                </a:solidFill>
                <a:latin typeface="Arial" pitchFamily="34" charset="0"/>
                <a:cs typeface="Arial" pitchFamily="34" charset="0"/>
              </a:rPr>
              <a:t>speceis</a:t>
            </a:r>
            <a:r>
              <a:rPr lang="en-US" dirty="0" smtClean="0">
                <a:solidFill>
                  <a:schemeClr val="bg1"/>
                </a:solidFill>
                <a:latin typeface="Arial" pitchFamily="34" charset="0"/>
                <a:cs typeface="Arial" pitchFamily="34" charset="0"/>
              </a:rPr>
              <a:t> of rotifers occur in freshwaters. </a:t>
            </a:r>
          </a:p>
          <a:p>
            <a:r>
              <a:rPr lang="en-US" dirty="0" smtClean="0">
                <a:solidFill>
                  <a:schemeClr val="bg1"/>
                </a:solidFill>
                <a:latin typeface="Arial" pitchFamily="34" charset="0"/>
                <a:cs typeface="Arial" pitchFamily="34" charset="0"/>
              </a:rPr>
              <a:t>They can be found in all freshwater habitats. </a:t>
            </a:r>
          </a:p>
          <a:p>
            <a:r>
              <a:rPr lang="en-US" dirty="0" smtClean="0">
                <a:solidFill>
                  <a:schemeClr val="bg1"/>
                </a:solidFill>
                <a:latin typeface="Arial" pitchFamily="34" charset="0"/>
                <a:cs typeface="Arial" pitchFamily="34" charset="0"/>
              </a:rPr>
              <a:t>They are small in size– small metazoans (20—200 µm long). </a:t>
            </a:r>
          </a:p>
          <a:p>
            <a:r>
              <a:rPr lang="en-US" dirty="0" smtClean="0">
                <a:solidFill>
                  <a:schemeClr val="bg1"/>
                </a:solidFill>
                <a:latin typeface="Arial" pitchFamily="34" charset="0"/>
                <a:cs typeface="Arial" pitchFamily="34" charset="0"/>
              </a:rPr>
              <a:t>Distinguished by a ciliated head region (corona) that moves water in a circular fashion– that is why they are called wheel animal. </a:t>
            </a:r>
            <a:endParaRPr lang="en-GB" dirty="0" smtClean="0">
              <a:solidFill>
                <a:schemeClr val="bg1"/>
              </a:solidFill>
              <a:latin typeface="Arial" pitchFamily="34" charset="0"/>
              <a:cs typeface="Arial" pitchFamily="34" charset="0"/>
            </a:endParaRPr>
          </a:p>
          <a:p>
            <a:r>
              <a:rPr lang="en-US" dirty="0" smtClean="0">
                <a:solidFill>
                  <a:schemeClr val="bg1"/>
                </a:solidFill>
                <a:latin typeface="Arial" pitchFamily="34" charset="0"/>
                <a:cs typeface="Arial" pitchFamily="34" charset="0"/>
              </a:rPr>
              <a:t>They are omnivorous, feeding on </a:t>
            </a:r>
            <a:r>
              <a:rPr lang="en-US" dirty="0" err="1" smtClean="0">
                <a:solidFill>
                  <a:schemeClr val="bg1"/>
                </a:solidFill>
                <a:latin typeface="Arial" pitchFamily="34" charset="0"/>
                <a:cs typeface="Arial" pitchFamily="34" charset="0"/>
              </a:rPr>
              <a:t>picoplankton</a:t>
            </a:r>
            <a:r>
              <a:rPr lang="en-US" dirty="0" smtClean="0">
                <a:solidFill>
                  <a:schemeClr val="bg1"/>
                </a:solidFill>
                <a:latin typeface="Arial" pitchFamily="34" charset="0"/>
                <a:cs typeface="Arial" pitchFamily="34" charset="0"/>
              </a:rPr>
              <a:t>, small flagellates and small ciliates (&lt;20 µm). </a:t>
            </a:r>
            <a:endParaRPr lang="en-GB" dirty="0" smtClean="0">
              <a:solidFill>
                <a:schemeClr val="bg1"/>
              </a:solidFill>
              <a:latin typeface="Arial" pitchFamily="34" charset="0"/>
              <a:cs typeface="Arial" pitchFamily="34" charset="0"/>
            </a:endParaRPr>
          </a:p>
          <a:p>
            <a:r>
              <a:rPr lang="en-US" dirty="0" smtClean="0">
                <a:solidFill>
                  <a:schemeClr val="bg1"/>
                </a:solidFill>
                <a:latin typeface="Arial" pitchFamily="34" charset="0"/>
                <a:cs typeface="Arial" pitchFamily="34" charset="0"/>
              </a:rPr>
              <a:t>They have different shape, no typical shape of rotifer</a:t>
            </a:r>
            <a:endParaRPr lang="en-GB" dirty="0" smtClean="0">
              <a:solidFill>
                <a:schemeClr val="bg1"/>
              </a:solidFill>
              <a:latin typeface="Arial" pitchFamily="34" charset="0"/>
              <a:cs typeface="Arial" pitchFamily="34" charset="0"/>
            </a:endParaRPr>
          </a:p>
          <a:p>
            <a:endParaRPr lang="en-GB" dirty="0">
              <a:solidFill>
                <a:schemeClr val="bg1"/>
              </a:solidFill>
              <a:latin typeface="Arial" pitchFamily="34" charset="0"/>
              <a:cs typeface="Arial" pitchFamily="34" charset="0"/>
            </a:endParaRPr>
          </a:p>
        </p:txBody>
      </p:sp>
      <p:sp>
        <p:nvSpPr>
          <p:cNvPr id="5" name="Title 2"/>
          <p:cNvSpPr>
            <a:spLocks noGrp="1"/>
          </p:cNvSpPr>
          <p:nvPr>
            <p:ph type="title"/>
          </p:nvPr>
        </p:nvSpPr>
        <p:spPr/>
        <p:txBody>
          <a:bodyPr>
            <a:normAutofit/>
          </a:bodyPr>
          <a:lstStyle/>
          <a:p>
            <a:pPr lvl="0"/>
            <a:r>
              <a:rPr sz="2400" b="1" smtClean="0">
                <a:solidFill>
                  <a:schemeClr val="bg1"/>
                </a:solidFill>
              </a:rPr>
              <a:t>Rotifer (Wheel animal). </a:t>
            </a:r>
            <a:r>
              <a:rPr sz="2400" smtClean="0">
                <a:solidFill>
                  <a:schemeClr val="bg1"/>
                </a:solidFill>
              </a:rPr>
              <a:t>Phylum Rotifera </a:t>
            </a:r>
            <a:r>
              <a:rPr lang="en-GB" sz="2400" dirty="0" smtClean="0">
                <a:solidFill>
                  <a:schemeClr val="tx1"/>
                </a:solidFill>
              </a:rPr>
              <a:t/>
            </a:r>
            <a:br>
              <a:rPr lang="en-GB" sz="2400" dirty="0" smtClean="0">
                <a:solidFill>
                  <a:schemeClr val="tx1"/>
                </a:solidFill>
              </a:rPr>
            </a:br>
            <a:endParaRPr lang="en-GB" sz="2400" dirty="0">
              <a:solidFill>
                <a:schemeClr val="tx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p:txBody>
          <a:bodyPr>
            <a:normAutofit/>
          </a:bodyPr>
          <a:lstStyle/>
          <a:p>
            <a:pPr>
              <a:buNone/>
            </a:pPr>
            <a:endParaRPr lang="en-GB" sz="4800" dirty="0" smtClean="0"/>
          </a:p>
          <a:p>
            <a:pPr>
              <a:buNone/>
            </a:pPr>
            <a:r>
              <a:rPr lang="en-GB" sz="4800" b="1" dirty="0" smtClean="0">
                <a:solidFill>
                  <a:schemeClr val="bg1"/>
                </a:solidFill>
              </a:rPr>
              <a:t>          </a:t>
            </a:r>
            <a:r>
              <a:rPr lang="en-GB" sz="4800" b="1" dirty="0" err="1" smtClean="0">
                <a:solidFill>
                  <a:schemeClr val="bg1"/>
                </a:solidFill>
              </a:rPr>
              <a:t>Macrophyte</a:t>
            </a:r>
            <a:endParaRPr lang="en-GB" sz="4800" b="1" dirty="0">
              <a:solidFill>
                <a:schemeClr val="bg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381000" y="1143000"/>
            <a:ext cx="8229600" cy="5029200"/>
          </a:xfrm>
        </p:spPr>
        <p:txBody>
          <a:bodyPr>
            <a:noAutofit/>
          </a:bodyPr>
          <a:lstStyle/>
          <a:p>
            <a:r>
              <a:rPr lang="en-US" sz="2400" b="1" dirty="0" smtClean="0">
                <a:solidFill>
                  <a:schemeClr val="bg1"/>
                </a:solidFill>
                <a:latin typeface="Arial" pitchFamily="34" charset="0"/>
                <a:cs typeface="Arial" pitchFamily="34" charset="0"/>
              </a:rPr>
              <a:t>Macrophytes are aquatic plants which are visible to the naked eyes</a:t>
            </a:r>
          </a:p>
          <a:p>
            <a:pPr>
              <a:buNone/>
            </a:pPr>
            <a:endParaRPr lang="en-US" sz="2400" b="1" dirty="0" smtClean="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Macrophytes are characterized into functional groups based on growth forms which occur in different depths.</a:t>
            </a:r>
          </a:p>
          <a:p>
            <a:endParaRPr lang="en-US" sz="2400" b="1" dirty="0" smtClean="0">
              <a:solidFill>
                <a:schemeClr val="bg1"/>
              </a:solidFill>
              <a:latin typeface="Arial" pitchFamily="34" charset="0"/>
              <a:cs typeface="Arial" pitchFamily="34" charset="0"/>
            </a:endParaRPr>
          </a:p>
          <a:p>
            <a:pPr>
              <a:buNone/>
            </a:pPr>
            <a:r>
              <a:rPr lang="en-US" sz="2400" b="1" dirty="0" smtClean="0">
                <a:solidFill>
                  <a:schemeClr val="bg1"/>
                </a:solidFill>
                <a:latin typeface="Arial" pitchFamily="34" charset="0"/>
                <a:cs typeface="Arial" pitchFamily="34" charset="0"/>
              </a:rPr>
              <a:t>1. Emergent macrophytes  </a:t>
            </a:r>
            <a:r>
              <a:rPr lang="en-US" sz="2400" b="1" dirty="0" smtClean="0">
                <a:solidFill>
                  <a:schemeClr val="bg1"/>
                </a:solidFill>
                <a:latin typeface="Arial" pitchFamily="34" charset="0"/>
                <a:cs typeface="Arial" pitchFamily="34" charset="0"/>
                <a:hlinkClick r:id="" action="ppaction://noaction"/>
              </a:rPr>
              <a:t>are</a:t>
            </a:r>
            <a:r>
              <a:rPr lang="en-US" sz="2400" b="1" dirty="0" smtClean="0">
                <a:solidFill>
                  <a:schemeClr val="bg1"/>
                </a:solidFill>
                <a:latin typeface="Arial" pitchFamily="34" charset="0"/>
                <a:cs typeface="Arial" pitchFamily="34" charset="0"/>
              </a:rPr>
              <a:t> rooted in the bottom and their leaves extend above the water surface .</a:t>
            </a:r>
          </a:p>
          <a:p>
            <a:pPr>
              <a:buNone/>
            </a:pPr>
            <a:endParaRPr lang="en-US" sz="2400" b="1" dirty="0" smtClean="0">
              <a:solidFill>
                <a:schemeClr val="bg1"/>
              </a:solidFill>
              <a:latin typeface="Arial" pitchFamily="34" charset="0"/>
              <a:cs typeface="Arial" pitchFamily="34" charset="0"/>
            </a:endParaRPr>
          </a:p>
          <a:p>
            <a:pPr>
              <a:buFont typeface="Wingdings" pitchFamily="2" charset="2"/>
              <a:buChar char="Ø"/>
            </a:pPr>
            <a:r>
              <a:rPr lang="en-US" sz="2400" b="1" dirty="0" smtClean="0">
                <a:solidFill>
                  <a:schemeClr val="bg1"/>
                </a:solidFill>
                <a:latin typeface="Arial" pitchFamily="34" charset="0"/>
                <a:cs typeface="Arial" pitchFamily="34" charset="0"/>
              </a:rPr>
              <a:t>They are found in the shallowest waters and occur on water-saturated soil (0.5m -1.5m )</a:t>
            </a:r>
          </a:p>
          <a:p>
            <a:endParaRPr lang="en-US" sz="2400" b="1" dirty="0">
              <a:solidFill>
                <a:schemeClr val="bg1"/>
              </a:solidFill>
              <a:latin typeface="Arial" pitchFamily="34" charset="0"/>
              <a:cs typeface="Arial" pitchFamily="34" charset="0"/>
            </a:endParaRPr>
          </a:p>
        </p:txBody>
      </p:sp>
      <p:sp>
        <p:nvSpPr>
          <p:cNvPr id="5" name="Title 2"/>
          <p:cNvSpPr>
            <a:spLocks noGrp="1"/>
          </p:cNvSpPr>
          <p:nvPr>
            <p:ph type="title"/>
          </p:nvPr>
        </p:nvSpPr>
        <p:spPr>
          <a:xfrm>
            <a:off x="457200" y="274638"/>
            <a:ext cx="8229600" cy="715962"/>
          </a:xfrm>
        </p:spPr>
        <p:txBody>
          <a:bodyPr>
            <a:normAutofit fontScale="90000"/>
          </a:bodyPr>
          <a:lstStyle/>
          <a:p>
            <a:pPr algn="ctr"/>
            <a:r>
              <a:rPr lang="en-US" dirty="0" smtClean="0">
                <a:solidFill>
                  <a:schemeClr val="bg1"/>
                </a:solidFill>
              </a:rPr>
              <a:t>Introduction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Grp="1" noChangeArrowheads="1"/>
          </p:cNvSpPr>
          <p:nvPr>
            <p:ph type="title"/>
          </p:nvPr>
        </p:nvSpPr>
        <p:spPr bwMode="auto">
          <a:xfrm>
            <a:off x="304800" y="152400"/>
            <a:ext cx="8229600" cy="1143000"/>
          </a:xfrm>
          <a:prstGeom prst="rect">
            <a:avLst/>
          </a:prstGeom>
          <a:noFill/>
          <a:ln w="9525">
            <a:noFill/>
            <a:miter lim="800000"/>
            <a:headEnd/>
            <a:tailEnd/>
          </a:ln>
        </p:spPr>
        <p:txBody>
          <a:bodyPr>
            <a:spAutoFit/>
          </a:bodyPr>
          <a:lstStyle/>
          <a:p>
            <a:pPr>
              <a:spcBef>
                <a:spcPct val="50000"/>
              </a:spcBef>
            </a:pPr>
            <a:r>
              <a:rPr lang="en-US" sz="2400" u="sng" dirty="0">
                <a:solidFill>
                  <a:schemeClr val="bg1"/>
                </a:solidFill>
              </a:rPr>
              <a:t>The Hydrologic Cycle</a:t>
            </a:r>
            <a:r>
              <a:rPr lang="en-US" sz="2400" dirty="0">
                <a:solidFill>
                  <a:schemeClr val="bg1"/>
                </a:solidFill>
              </a:rPr>
              <a:t> is driven largely by the energy from </a:t>
            </a:r>
            <a:r>
              <a:rPr lang="en-US" sz="2400" i="1" dirty="0">
                <a:solidFill>
                  <a:schemeClr val="accent6">
                    <a:lumMod val="75000"/>
                  </a:schemeClr>
                </a:solidFill>
              </a:rPr>
              <a:t>solar radiation</a:t>
            </a:r>
            <a:r>
              <a:rPr lang="en-US" sz="2400" dirty="0">
                <a:solidFill>
                  <a:schemeClr val="bg1"/>
                </a:solidFill>
              </a:rPr>
              <a:t>, </a:t>
            </a:r>
            <a:r>
              <a:rPr lang="en-US" sz="2400" i="1" dirty="0">
                <a:solidFill>
                  <a:schemeClr val="accent6">
                    <a:lumMod val="75000"/>
                  </a:schemeClr>
                </a:solidFill>
              </a:rPr>
              <a:t>Earth’s gravity</a:t>
            </a:r>
            <a:r>
              <a:rPr lang="en-US" sz="2400" dirty="0">
                <a:solidFill>
                  <a:schemeClr val="bg1"/>
                </a:solidFill>
              </a:rPr>
              <a:t>, the </a:t>
            </a:r>
            <a:r>
              <a:rPr lang="en-US" sz="2400" i="1" dirty="0">
                <a:solidFill>
                  <a:schemeClr val="accent6">
                    <a:lumMod val="75000"/>
                  </a:schemeClr>
                </a:solidFill>
              </a:rPr>
              <a:t>rotation of the Earth </a:t>
            </a:r>
            <a:r>
              <a:rPr lang="en-US" sz="2400" dirty="0">
                <a:solidFill>
                  <a:schemeClr val="bg1"/>
                </a:solidFill>
              </a:rPr>
              <a:t>(</a:t>
            </a:r>
            <a:r>
              <a:rPr lang="en-US" sz="2400" dirty="0" err="1">
                <a:solidFill>
                  <a:schemeClr val="bg1"/>
                </a:solidFill>
              </a:rPr>
              <a:t>Coriolis</a:t>
            </a:r>
            <a:r>
              <a:rPr lang="en-US" sz="2400" dirty="0">
                <a:solidFill>
                  <a:schemeClr val="bg1"/>
                </a:solidFill>
              </a:rPr>
              <a:t> Effect), </a:t>
            </a:r>
            <a:r>
              <a:rPr lang="en-US" sz="2400" i="1" dirty="0">
                <a:solidFill>
                  <a:schemeClr val="accent6">
                    <a:lumMod val="75000"/>
                  </a:schemeClr>
                </a:solidFill>
              </a:rPr>
              <a:t>Gravity of Moon and Sun </a:t>
            </a:r>
            <a:r>
              <a:rPr lang="en-US" sz="2400" dirty="0">
                <a:solidFill>
                  <a:schemeClr val="bg1"/>
                </a:solidFill>
              </a:rPr>
              <a:t>(ocean tides).</a:t>
            </a:r>
          </a:p>
        </p:txBody>
      </p:sp>
      <p:sp>
        <p:nvSpPr>
          <p:cNvPr id="5" name="Text Box 8"/>
          <p:cNvSpPr txBox="1">
            <a:spLocks noGrp="1" noChangeArrowheads="1"/>
          </p:cNvSpPr>
          <p:nvPr>
            <p:ph idx="1"/>
          </p:nvPr>
        </p:nvSpPr>
        <p:spPr bwMode="auto">
          <a:xfrm>
            <a:off x="304800" y="1447800"/>
            <a:ext cx="8382000" cy="1384995"/>
          </a:xfrm>
          <a:prstGeom prst="rect">
            <a:avLst/>
          </a:prstGeom>
          <a:noFill/>
          <a:ln w="9525">
            <a:noFill/>
            <a:miter lim="800000"/>
            <a:headEnd/>
            <a:tailEnd/>
          </a:ln>
        </p:spPr>
        <p:txBody>
          <a:bodyPr>
            <a:spAutoFit/>
          </a:bodyPr>
          <a:lstStyle/>
          <a:p>
            <a:pPr>
              <a:spcBef>
                <a:spcPct val="50000"/>
              </a:spcBef>
            </a:pPr>
            <a:r>
              <a:rPr lang="en-US" sz="2400" dirty="0">
                <a:solidFill>
                  <a:schemeClr val="bg1"/>
                </a:solidFill>
              </a:rPr>
              <a:t>Solar energy drives </a:t>
            </a:r>
            <a:r>
              <a:rPr lang="en-US" sz="2400" dirty="0" err="1" smtClean="0">
                <a:solidFill>
                  <a:schemeClr val="bg1"/>
                </a:solidFill>
              </a:rPr>
              <a:t>evapotranspiration</a:t>
            </a:r>
            <a:endParaRPr lang="en-US" sz="2400" dirty="0">
              <a:solidFill>
                <a:schemeClr val="bg1"/>
              </a:solidFill>
            </a:endParaRPr>
          </a:p>
          <a:p>
            <a:pPr>
              <a:spcBef>
                <a:spcPct val="50000"/>
              </a:spcBef>
            </a:pPr>
            <a:r>
              <a:rPr lang="en-US" sz="2400" dirty="0">
                <a:solidFill>
                  <a:schemeClr val="bg1"/>
                </a:solidFill>
              </a:rPr>
              <a:t>Solar energy and winds drive water movement, via thermal density differences and wave propagation, respectively</a:t>
            </a:r>
            <a:r>
              <a:rPr lang="en-US" sz="2200" dirty="0">
                <a:solidFill>
                  <a:schemeClr val="bg1"/>
                </a:solidFill>
              </a:rPr>
              <a:t>.</a:t>
            </a:r>
          </a:p>
        </p:txBody>
      </p:sp>
      <p:sp>
        <p:nvSpPr>
          <p:cNvPr id="7" name="Text Box 9"/>
          <p:cNvSpPr txBox="1">
            <a:spLocks noChangeArrowheads="1"/>
          </p:cNvSpPr>
          <p:nvPr/>
        </p:nvSpPr>
        <p:spPr bwMode="auto">
          <a:xfrm>
            <a:off x="228600" y="2895600"/>
            <a:ext cx="7924800" cy="1938992"/>
          </a:xfrm>
          <a:prstGeom prst="rect">
            <a:avLst/>
          </a:prstGeom>
          <a:noFill/>
          <a:ln w="9525">
            <a:noFill/>
            <a:miter lim="800000"/>
            <a:headEnd/>
            <a:tailEnd/>
          </a:ln>
        </p:spPr>
        <p:txBody>
          <a:bodyPr wrap="square">
            <a:spAutoFit/>
          </a:bodyPr>
          <a:lstStyle/>
          <a:p>
            <a:pPr>
              <a:buFont typeface="Courier New" pitchFamily="49" charset="0"/>
              <a:buChar char="o"/>
            </a:pPr>
            <a:r>
              <a:rPr lang="en-US" sz="2400" dirty="0" smtClean="0">
                <a:solidFill>
                  <a:schemeClr val="bg1"/>
                </a:solidFill>
              </a:rPr>
              <a:t> </a:t>
            </a:r>
            <a:r>
              <a:rPr lang="en-US" sz="2400" dirty="0" err="1" smtClean="0">
                <a:solidFill>
                  <a:schemeClr val="bg1"/>
                </a:solidFill>
              </a:rPr>
              <a:t>Coriolis</a:t>
            </a:r>
            <a:r>
              <a:rPr lang="en-US" sz="2400" dirty="0" smtClean="0">
                <a:solidFill>
                  <a:schemeClr val="bg1"/>
                </a:solidFill>
              </a:rPr>
              <a:t> </a:t>
            </a:r>
            <a:r>
              <a:rPr lang="en-US" sz="2400" dirty="0">
                <a:solidFill>
                  <a:schemeClr val="bg1"/>
                </a:solidFill>
              </a:rPr>
              <a:t>Effect influences the direction of wind and ocean circulation.</a:t>
            </a:r>
          </a:p>
          <a:p>
            <a:endParaRPr lang="en-US" sz="2400" dirty="0">
              <a:solidFill>
                <a:schemeClr val="bg1"/>
              </a:solidFill>
            </a:endParaRPr>
          </a:p>
          <a:p>
            <a:pPr>
              <a:buFont typeface="Arial" pitchFamily="34" charset="0"/>
              <a:buChar char="•"/>
            </a:pPr>
            <a:r>
              <a:rPr lang="en-US" sz="2400" dirty="0" smtClean="0">
                <a:solidFill>
                  <a:schemeClr val="bg1"/>
                </a:solidFill>
              </a:rPr>
              <a:t> Earth’s </a:t>
            </a:r>
            <a:r>
              <a:rPr lang="en-US" sz="2400" dirty="0">
                <a:solidFill>
                  <a:schemeClr val="bg1"/>
                </a:solidFill>
              </a:rPr>
              <a:t>gravity influences precipitation and surface and subsurface flow.</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0" y="685800"/>
            <a:ext cx="8229600" cy="6172200"/>
          </a:xfrm>
        </p:spPr>
        <p:txBody>
          <a:bodyPr>
            <a:noAutofit/>
          </a:bodyPr>
          <a:lstStyle/>
          <a:p>
            <a:pPr>
              <a:buNone/>
            </a:pPr>
            <a:r>
              <a:rPr lang="en-US" sz="2000" b="1" dirty="0" smtClean="0">
                <a:solidFill>
                  <a:schemeClr val="bg1"/>
                </a:solidFill>
              </a:rPr>
              <a:t>2. Submerged macrophytes</a:t>
            </a:r>
            <a:r>
              <a:rPr lang="en-US" sz="2000" dirty="0" smtClean="0">
                <a:solidFill>
                  <a:schemeClr val="bg1"/>
                </a:solidFill>
              </a:rPr>
              <a:t>  </a:t>
            </a:r>
            <a:r>
              <a:rPr lang="en-US" sz="2000" dirty="0" smtClean="0">
                <a:solidFill>
                  <a:schemeClr val="bg1"/>
                </a:solidFill>
                <a:hlinkClick r:id="" action="ppaction://noaction"/>
              </a:rPr>
              <a:t>are</a:t>
            </a:r>
            <a:r>
              <a:rPr lang="en-US" sz="2000" dirty="0" smtClean="0">
                <a:solidFill>
                  <a:schemeClr val="bg1"/>
                </a:solidFill>
              </a:rPr>
              <a:t> rooted in the bottom but not extending out of the water. </a:t>
            </a:r>
          </a:p>
          <a:p>
            <a:pPr>
              <a:buNone/>
            </a:pPr>
            <a:endParaRPr lang="en-US" sz="2000" dirty="0" smtClean="0">
              <a:solidFill>
                <a:schemeClr val="bg1"/>
              </a:solidFill>
            </a:endParaRPr>
          </a:p>
          <a:p>
            <a:r>
              <a:rPr lang="en-US" sz="2000" dirty="0" smtClean="0">
                <a:solidFill>
                  <a:schemeClr val="bg1"/>
                </a:solidFill>
              </a:rPr>
              <a:t>Leaves are entirely submerged below the water surface. </a:t>
            </a:r>
          </a:p>
          <a:p>
            <a:endParaRPr lang="en-US" sz="2000" dirty="0" smtClean="0">
              <a:solidFill>
                <a:schemeClr val="bg1"/>
              </a:solidFill>
            </a:endParaRPr>
          </a:p>
          <a:p>
            <a:r>
              <a:rPr lang="en-US" sz="2000" dirty="0" smtClean="0">
                <a:solidFill>
                  <a:schemeClr val="bg1"/>
                </a:solidFill>
              </a:rPr>
              <a:t>These growth forms are found at all depths within the photic zone.</a:t>
            </a:r>
          </a:p>
          <a:p>
            <a:endParaRPr lang="en-US" sz="2000" dirty="0" smtClean="0">
              <a:solidFill>
                <a:schemeClr val="bg1"/>
              </a:solidFill>
            </a:endParaRPr>
          </a:p>
          <a:p>
            <a:pPr>
              <a:buNone/>
            </a:pPr>
            <a:r>
              <a:rPr lang="en-US" sz="2000" b="1" dirty="0" smtClean="0">
                <a:solidFill>
                  <a:schemeClr val="bg1"/>
                </a:solidFill>
              </a:rPr>
              <a:t>3. Floating-Leaved macrophytes</a:t>
            </a:r>
            <a:r>
              <a:rPr lang="en-US" sz="2000" dirty="0" smtClean="0">
                <a:solidFill>
                  <a:schemeClr val="bg1"/>
                </a:solidFill>
              </a:rPr>
              <a:t> </a:t>
            </a:r>
            <a:r>
              <a:rPr lang="en-US" sz="2000" dirty="0" smtClean="0">
                <a:solidFill>
                  <a:schemeClr val="bg1"/>
                </a:solidFill>
                <a:hlinkClick r:id="" action="ppaction://noaction"/>
              </a:rPr>
              <a:t>are</a:t>
            </a:r>
            <a:r>
              <a:rPr lang="en-US" sz="2000" dirty="0" smtClean="0">
                <a:solidFill>
                  <a:schemeClr val="bg1"/>
                </a:solidFill>
              </a:rPr>
              <a:t> rooted in the bottom with leaves floating on the surface of the water. </a:t>
            </a:r>
          </a:p>
          <a:p>
            <a:pPr>
              <a:buNone/>
            </a:pPr>
            <a:endParaRPr lang="en-US" sz="2000" dirty="0" smtClean="0">
              <a:solidFill>
                <a:schemeClr val="bg1"/>
              </a:solidFill>
            </a:endParaRPr>
          </a:p>
          <a:p>
            <a:r>
              <a:rPr lang="en-US" sz="2000" dirty="0" smtClean="0">
                <a:solidFill>
                  <a:schemeClr val="bg1"/>
                </a:solidFill>
              </a:rPr>
              <a:t>These plants are usually found at about 0.5 – 3 m of water depth. </a:t>
            </a:r>
          </a:p>
          <a:p>
            <a:endParaRPr lang="en-US" sz="2000" dirty="0" smtClean="0">
              <a:solidFill>
                <a:schemeClr val="bg1"/>
              </a:solidFill>
            </a:endParaRPr>
          </a:p>
          <a:p>
            <a:r>
              <a:rPr lang="en-US" sz="2000" dirty="0" smtClean="0">
                <a:solidFill>
                  <a:schemeClr val="bg1"/>
                </a:solidFill>
              </a:rPr>
              <a:t>Reproductive organs are usually floating or aerial.</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p:txBody>
          <a:bodyPr/>
          <a:lstStyle/>
          <a:p>
            <a:pPr>
              <a:buNone/>
            </a:pPr>
            <a:r>
              <a:rPr lang="en-US" sz="2400" dirty="0" smtClean="0">
                <a:solidFill>
                  <a:schemeClr val="bg1"/>
                </a:solidFill>
                <a:latin typeface="Arial" pitchFamily="34" charset="0"/>
                <a:cs typeface="Arial" pitchFamily="34" charset="0"/>
                <a:hlinkClick r:id="" action="ppaction://noaction"/>
              </a:rPr>
              <a:t>4. Free floating</a:t>
            </a:r>
            <a:r>
              <a:rPr lang="en-US" sz="2400" dirty="0" smtClean="0">
                <a:solidFill>
                  <a:schemeClr val="bg1"/>
                </a:solidFill>
                <a:latin typeface="Arial" pitchFamily="34" charset="0"/>
                <a:cs typeface="Arial" pitchFamily="34" charset="0"/>
              </a:rPr>
              <a:t> not rooted in the bottom but live unattached within or upon the water</a:t>
            </a:r>
          </a:p>
          <a:p>
            <a:pPr>
              <a:buNone/>
            </a:pPr>
            <a:endParaRPr lang="en-US" sz="8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Their reproductive organs are floating or aerial but rarely could be submerged.</a:t>
            </a:r>
          </a:p>
          <a:p>
            <a:endParaRPr lang="en-US"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a:stretch>
            <a:fillRect/>
          </a:stretch>
        </p:blipFill>
        <p:spPr bwMode="auto">
          <a:xfrm>
            <a:off x="457200" y="235424"/>
            <a:ext cx="8229599" cy="63871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p:txBody>
          <a:bodyPr>
            <a:normAutofit fontScale="92500" lnSpcReduction="10000"/>
          </a:bodyPr>
          <a:lstStyle/>
          <a:p>
            <a:pPr algn="just"/>
            <a:r>
              <a:rPr lang="en-US" sz="2400" dirty="0" smtClean="0">
                <a:solidFill>
                  <a:schemeClr val="bg1"/>
                </a:solidFill>
              </a:rPr>
              <a:t>produce oxygen through photosynthesis, which assists in overall lake functioning</a:t>
            </a:r>
          </a:p>
          <a:p>
            <a:pPr algn="just"/>
            <a:endParaRPr lang="en-US" sz="800" b="1" dirty="0" smtClean="0">
              <a:solidFill>
                <a:schemeClr val="bg1"/>
              </a:solidFill>
            </a:endParaRPr>
          </a:p>
          <a:p>
            <a:pPr algn="just"/>
            <a:r>
              <a:rPr lang="en-US" sz="2400" dirty="0" smtClean="0">
                <a:solidFill>
                  <a:schemeClr val="bg1"/>
                </a:solidFill>
              </a:rPr>
              <a:t>are important spawning ground, site of egg deposition and food source for some fishes</a:t>
            </a:r>
          </a:p>
          <a:p>
            <a:pPr algn="just"/>
            <a:endParaRPr lang="en-US" sz="800" dirty="0" smtClean="0">
              <a:solidFill>
                <a:schemeClr val="bg1"/>
              </a:solidFill>
            </a:endParaRPr>
          </a:p>
          <a:p>
            <a:pPr algn="just"/>
            <a:r>
              <a:rPr lang="en-US" sz="2400" dirty="0" smtClean="0">
                <a:solidFill>
                  <a:schemeClr val="bg1"/>
                </a:solidFill>
              </a:rPr>
              <a:t>help maintain water quality by stabilizing sediments and buffering nutrient influx</a:t>
            </a:r>
          </a:p>
          <a:p>
            <a:pPr algn="just"/>
            <a:endParaRPr lang="en-US" sz="900" dirty="0" smtClean="0">
              <a:solidFill>
                <a:schemeClr val="bg1"/>
              </a:solidFill>
            </a:endParaRPr>
          </a:p>
          <a:p>
            <a:pPr algn="just"/>
            <a:r>
              <a:rPr lang="en-US" sz="2400" dirty="0" smtClean="0">
                <a:solidFill>
                  <a:schemeClr val="bg1"/>
                </a:solidFill>
              </a:rPr>
              <a:t>used in phytoremediation </a:t>
            </a:r>
            <a:r>
              <a:rPr lang="en-US" sz="2400" dirty="0" err="1" smtClean="0">
                <a:solidFill>
                  <a:schemeClr val="bg1"/>
                </a:solidFill>
                <a:hlinkClick r:id="" action="ppaction://noaction"/>
              </a:rPr>
              <a:t>cw</a:t>
            </a:r>
            <a:r>
              <a:rPr lang="en-US" sz="2400" dirty="0" smtClean="0">
                <a:solidFill>
                  <a:schemeClr val="bg1"/>
                </a:solidFill>
              </a:rPr>
              <a:t> </a:t>
            </a:r>
          </a:p>
          <a:p>
            <a:pPr algn="just"/>
            <a:endParaRPr lang="en-US" sz="800" dirty="0" smtClean="0">
              <a:solidFill>
                <a:schemeClr val="bg1"/>
              </a:solidFill>
            </a:endParaRPr>
          </a:p>
          <a:p>
            <a:pPr algn="just"/>
            <a:r>
              <a:rPr lang="en-US" sz="2400" dirty="0" smtClean="0">
                <a:solidFill>
                  <a:schemeClr val="bg1"/>
                </a:solidFill>
              </a:rPr>
              <a:t>used as animal fodder</a:t>
            </a:r>
          </a:p>
          <a:p>
            <a:pPr algn="just"/>
            <a:endParaRPr lang="en-US" sz="800" dirty="0" smtClean="0">
              <a:solidFill>
                <a:schemeClr val="bg1"/>
              </a:solidFill>
            </a:endParaRPr>
          </a:p>
          <a:p>
            <a:pPr algn="just"/>
            <a:r>
              <a:rPr lang="en-US" sz="2400" dirty="0" smtClean="0">
                <a:solidFill>
                  <a:schemeClr val="bg1"/>
                </a:solidFill>
              </a:rPr>
              <a:t>Reeds such as </a:t>
            </a:r>
            <a:r>
              <a:rPr lang="en-US" sz="2400" i="1" dirty="0" smtClean="0">
                <a:solidFill>
                  <a:schemeClr val="bg1"/>
                </a:solidFill>
              </a:rPr>
              <a:t>Arundo donax </a:t>
            </a:r>
            <a:r>
              <a:rPr lang="en-US" sz="2400" dirty="0" smtClean="0">
                <a:solidFill>
                  <a:schemeClr val="bg1"/>
                </a:solidFill>
              </a:rPr>
              <a:t>and </a:t>
            </a:r>
            <a:r>
              <a:rPr lang="en-US" sz="2400" i="1" dirty="0" err="1" smtClean="0">
                <a:solidFill>
                  <a:schemeClr val="bg1"/>
                </a:solidFill>
              </a:rPr>
              <a:t>Phragmite</a:t>
            </a:r>
            <a:r>
              <a:rPr lang="en-US" sz="2400" i="1" dirty="0" smtClean="0">
                <a:solidFill>
                  <a:schemeClr val="bg1"/>
                </a:solidFill>
              </a:rPr>
              <a:t> </a:t>
            </a:r>
            <a:r>
              <a:rPr lang="en-US" sz="2400" i="1" dirty="0" err="1" smtClean="0">
                <a:solidFill>
                  <a:schemeClr val="bg1"/>
                </a:solidFill>
              </a:rPr>
              <a:t>spp</a:t>
            </a:r>
            <a:r>
              <a:rPr lang="en-US" sz="2400" dirty="0" smtClean="0">
                <a:solidFill>
                  <a:schemeClr val="bg1"/>
                </a:solidFill>
              </a:rPr>
              <a:t> have been used as a source of energy and for production of paper and pulp</a:t>
            </a:r>
            <a:endParaRPr lang="en-US" sz="2400" dirty="0">
              <a:solidFill>
                <a:schemeClr val="bg1"/>
              </a:solidFill>
            </a:endParaRPr>
          </a:p>
        </p:txBody>
      </p:sp>
      <p:sp>
        <p:nvSpPr>
          <p:cNvPr id="5" name="Title 2"/>
          <p:cNvSpPr>
            <a:spLocks noGrp="1"/>
          </p:cNvSpPr>
          <p:nvPr>
            <p:ph type="title"/>
          </p:nvPr>
        </p:nvSpPr>
        <p:spPr/>
        <p:txBody>
          <a:bodyPr>
            <a:normAutofit/>
          </a:bodyPr>
          <a:lstStyle/>
          <a:p>
            <a:pPr lvl="1" algn="l" rtl="0">
              <a:spcBef>
                <a:spcPct val="0"/>
              </a:spcBef>
            </a:pPr>
            <a:r>
              <a:rPr lang="en-US" sz="2800" b="1" dirty="0"/>
              <a:t>Beneficial Aspects of macrophytes</a:t>
            </a:r>
            <a:r>
              <a:rPr lang="en-US" b="1" dirty="0"/>
              <a:t/>
            </a:r>
            <a:br>
              <a:rPr lang="en-US" b="1" dirty="0"/>
            </a:b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1676400"/>
            <a:ext cx="8229600" cy="4876800"/>
          </a:xfrm>
        </p:spPr>
        <p:txBody>
          <a:bodyPr>
            <a:noAutofit/>
          </a:bodyPr>
          <a:lstStyle/>
          <a:p>
            <a:pPr algn="just"/>
            <a:r>
              <a:rPr lang="en-US" sz="2400" dirty="0" smtClean="0">
                <a:solidFill>
                  <a:schemeClr val="bg1"/>
                </a:solidFill>
                <a:latin typeface="Arial" pitchFamily="34" charset="0"/>
                <a:cs typeface="Arial" pitchFamily="34" charset="0"/>
              </a:rPr>
              <a:t>Some Invasive/exotic plants have special abilities to become abundant within short period of time (e.g. </a:t>
            </a:r>
            <a:r>
              <a:rPr lang="en-US" sz="2400" dirty="0" smtClean="0">
                <a:solidFill>
                  <a:schemeClr val="bg1"/>
                </a:solidFill>
                <a:latin typeface="Arial" pitchFamily="34" charset="0"/>
                <a:cs typeface="Arial" pitchFamily="34" charset="0"/>
                <a:hlinkClick r:id="" action="ppaction://noaction"/>
              </a:rPr>
              <a:t>Water</a:t>
            </a:r>
            <a:r>
              <a:rPr lang="en-US" sz="2400" dirty="0" smtClean="0">
                <a:solidFill>
                  <a:schemeClr val="bg1"/>
                </a:solidFill>
                <a:latin typeface="Arial" pitchFamily="34" charset="0"/>
                <a:cs typeface="Arial" pitchFamily="34" charset="0"/>
              </a:rPr>
              <a:t> hyacinth).</a:t>
            </a:r>
          </a:p>
          <a:p>
            <a:pPr algn="just"/>
            <a:endParaRPr lang="en-US" sz="2400" dirty="0" smtClean="0">
              <a:solidFill>
                <a:schemeClr val="bg1"/>
              </a:solidFill>
              <a:latin typeface="Arial" pitchFamily="34" charset="0"/>
              <a:cs typeface="Arial" pitchFamily="34" charset="0"/>
            </a:endParaRPr>
          </a:p>
          <a:p>
            <a:pPr algn="just"/>
            <a:r>
              <a:rPr lang="en-US" sz="2400" dirty="0" smtClean="0">
                <a:solidFill>
                  <a:schemeClr val="bg1"/>
                </a:solidFill>
                <a:latin typeface="Arial" pitchFamily="34" charset="0"/>
                <a:cs typeface="Arial" pitchFamily="34" charset="0"/>
              </a:rPr>
              <a:t>The leaves of water hyacinth </a:t>
            </a:r>
            <a:r>
              <a:rPr lang="en-US" sz="2400" dirty="0" err="1" smtClean="0">
                <a:solidFill>
                  <a:schemeClr val="bg1"/>
                </a:solidFill>
                <a:latin typeface="Arial" pitchFamily="34" charset="0"/>
                <a:cs typeface="Arial" pitchFamily="34" charset="0"/>
              </a:rPr>
              <a:t>evapotranspire</a:t>
            </a:r>
            <a:r>
              <a:rPr lang="en-US" sz="2400" dirty="0" smtClean="0">
                <a:solidFill>
                  <a:schemeClr val="bg1"/>
                </a:solidFill>
                <a:latin typeface="Arial" pitchFamily="34" charset="0"/>
                <a:cs typeface="Arial" pitchFamily="34" charset="0"/>
              </a:rPr>
              <a:t> at high rate so that it aggravates high amount of water loss</a:t>
            </a:r>
          </a:p>
          <a:p>
            <a:pPr algn="just"/>
            <a:endParaRPr lang="en-US" sz="2400" dirty="0" smtClean="0">
              <a:solidFill>
                <a:schemeClr val="bg1"/>
              </a:solidFill>
              <a:latin typeface="Arial" pitchFamily="34" charset="0"/>
              <a:cs typeface="Arial" pitchFamily="34" charset="0"/>
            </a:endParaRPr>
          </a:p>
          <a:p>
            <a:pPr algn="just"/>
            <a:r>
              <a:rPr lang="en-US" sz="2400" dirty="0" smtClean="0">
                <a:solidFill>
                  <a:schemeClr val="bg1"/>
                </a:solidFill>
                <a:latin typeface="Arial" pitchFamily="34" charset="0"/>
                <a:cs typeface="Arial" pitchFamily="34" charset="0"/>
              </a:rPr>
              <a:t>It also causes oxygen deficiencies, and interrupt local subsistence fishing, transportation</a:t>
            </a:r>
          </a:p>
          <a:p>
            <a:pPr algn="just">
              <a:buNone/>
            </a:pPr>
            <a:endParaRPr lang="en-US" sz="2400" dirty="0" smtClean="0">
              <a:solidFill>
                <a:schemeClr val="bg1"/>
              </a:solidFill>
              <a:latin typeface="Arial" pitchFamily="34" charset="0"/>
              <a:cs typeface="Arial" pitchFamily="34" charset="0"/>
            </a:endParaRPr>
          </a:p>
          <a:p>
            <a:pPr algn="just"/>
            <a:r>
              <a:rPr lang="en-US" sz="2400" dirty="0" smtClean="0">
                <a:solidFill>
                  <a:schemeClr val="bg1"/>
                </a:solidFill>
                <a:latin typeface="Arial" pitchFamily="34" charset="0"/>
                <a:cs typeface="Arial" pitchFamily="34" charset="0"/>
              </a:rPr>
              <a:t>interfere irrigation and blocks supply intakes for hydroelectric plant etc</a:t>
            </a:r>
          </a:p>
          <a:p>
            <a:pPr algn="just"/>
            <a:endParaRPr lang="en-US" sz="2400" dirty="0" smtClean="0">
              <a:solidFill>
                <a:schemeClr val="bg1"/>
              </a:solidFill>
              <a:latin typeface="Arial" pitchFamily="34" charset="0"/>
              <a:cs typeface="Arial" pitchFamily="34" charset="0"/>
            </a:endParaRPr>
          </a:p>
          <a:p>
            <a:pPr algn="just"/>
            <a:r>
              <a:rPr lang="en-US" sz="2400" dirty="0" smtClean="0">
                <a:solidFill>
                  <a:schemeClr val="bg1"/>
                </a:solidFill>
                <a:latin typeface="Arial" pitchFamily="34" charset="0"/>
                <a:cs typeface="Arial" pitchFamily="34" charset="0"/>
              </a:rPr>
              <a:t>Mass growth of some macrophytes (e.g. </a:t>
            </a:r>
            <a:r>
              <a:rPr lang="en-US" sz="2400" i="1" dirty="0" smtClean="0">
                <a:solidFill>
                  <a:schemeClr val="bg1"/>
                </a:solidFill>
                <a:latin typeface="Arial" pitchFamily="34" charset="0"/>
                <a:cs typeface="Arial" pitchFamily="34" charset="0"/>
              </a:rPr>
              <a:t>Pistia stratiotes</a:t>
            </a:r>
            <a:r>
              <a:rPr lang="en-US" sz="2400" dirty="0" smtClean="0">
                <a:solidFill>
                  <a:schemeClr val="bg1"/>
                </a:solidFill>
                <a:latin typeface="Arial" pitchFamily="34" charset="0"/>
                <a:cs typeface="Arial" pitchFamily="34" charset="0"/>
              </a:rPr>
              <a:t>) is responsible for an increase in the chance for the spread of several diseases, </a:t>
            </a:r>
          </a:p>
          <a:p>
            <a:endParaRPr lang="en-US" sz="2400" dirty="0">
              <a:solidFill>
                <a:schemeClr val="bg1"/>
              </a:solidFill>
              <a:latin typeface="Arial" pitchFamily="34" charset="0"/>
              <a:cs typeface="Arial" pitchFamily="34" charset="0"/>
            </a:endParaRPr>
          </a:p>
        </p:txBody>
      </p:sp>
      <p:sp>
        <p:nvSpPr>
          <p:cNvPr id="5" name="Title 2"/>
          <p:cNvSpPr>
            <a:spLocks noGrp="1"/>
          </p:cNvSpPr>
          <p:nvPr>
            <p:ph type="title"/>
          </p:nvPr>
        </p:nvSpPr>
        <p:spPr/>
        <p:txBody>
          <a:bodyPr>
            <a:noAutofit/>
          </a:bodyPr>
          <a:lstStyle/>
          <a:p>
            <a:pPr lvl="1" algn="ctr" rtl="0">
              <a:spcBef>
                <a:spcPct val="0"/>
              </a:spcBef>
            </a:pPr>
            <a:r>
              <a:rPr lang="en-US" sz="2400" b="1" dirty="0">
                <a:latin typeface="Arial" pitchFamily="34" charset="0"/>
                <a:cs typeface="Arial" pitchFamily="34" charset="0"/>
              </a:rPr>
              <a:t>Some</a:t>
            </a:r>
            <a:r>
              <a:rPr lang="en-US" sz="2400" b="1" dirty="0"/>
              <a:t> harmful aspects of macrophytes</a:t>
            </a:r>
            <a:br>
              <a:rPr lang="en-US" sz="2400" b="1" dirty="0"/>
            </a:br>
            <a:endParaRPr lang="en-US" sz="24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1676400"/>
            <a:ext cx="8229600" cy="4876800"/>
          </a:xfrm>
        </p:spPr>
        <p:txBody>
          <a:bodyPr>
            <a:noAutofit/>
          </a:bodyPr>
          <a:lstStyle/>
          <a:p>
            <a:pPr lvl="0" algn="just"/>
            <a:r>
              <a:rPr lang="en-US" sz="2400" dirty="0" smtClean="0">
                <a:solidFill>
                  <a:schemeClr val="bg1"/>
                </a:solidFill>
                <a:latin typeface="Arial" pitchFamily="34" charset="0"/>
                <a:cs typeface="Arial" pitchFamily="34" charset="0"/>
              </a:rPr>
              <a:t>Physical methods – involves mechanical removal such as hand pulling, cutting and harvesting, and dredging </a:t>
            </a:r>
            <a:r>
              <a:rPr lang="en-US" sz="2400" dirty="0" smtClean="0">
                <a:solidFill>
                  <a:schemeClr val="bg1"/>
                </a:solidFill>
                <a:latin typeface="Arial" pitchFamily="34" charset="0"/>
                <a:cs typeface="Arial" pitchFamily="34" charset="0"/>
                <a:hlinkClick r:id="" action="ppaction://noaction"/>
              </a:rPr>
              <a:t>(dredgers).</a:t>
            </a:r>
            <a:r>
              <a:rPr lang="en-US" sz="2400" dirty="0" smtClean="0">
                <a:solidFill>
                  <a:schemeClr val="bg1"/>
                </a:solidFill>
                <a:latin typeface="Arial" pitchFamily="34" charset="0"/>
                <a:cs typeface="Arial" pitchFamily="34" charset="0"/>
              </a:rPr>
              <a:t> </a:t>
            </a:r>
          </a:p>
          <a:p>
            <a:pPr lvl="0" algn="just"/>
            <a:endParaRPr lang="en-US" sz="2400" dirty="0" smtClean="0">
              <a:solidFill>
                <a:schemeClr val="bg1"/>
              </a:solidFill>
              <a:latin typeface="Arial" pitchFamily="34" charset="0"/>
              <a:cs typeface="Arial" pitchFamily="34" charset="0"/>
            </a:endParaRPr>
          </a:p>
          <a:p>
            <a:pPr lvl="0" algn="just"/>
            <a:r>
              <a:rPr lang="en-US" sz="2400" dirty="0" smtClean="0">
                <a:solidFill>
                  <a:schemeClr val="bg1"/>
                </a:solidFill>
                <a:latin typeface="Arial" pitchFamily="34" charset="0"/>
                <a:cs typeface="Arial" pitchFamily="34" charset="0"/>
              </a:rPr>
              <a:t>Chemical methods - involves applications of herbicides such as copper, 2,4-D or </a:t>
            </a:r>
            <a:r>
              <a:rPr lang="en-US" sz="2400" dirty="0" err="1" smtClean="0">
                <a:solidFill>
                  <a:schemeClr val="bg1"/>
                </a:solidFill>
                <a:latin typeface="Arial" pitchFamily="34" charset="0"/>
                <a:cs typeface="Arial" pitchFamily="34" charset="0"/>
              </a:rPr>
              <a:t>glyphosate</a:t>
            </a:r>
            <a:r>
              <a:rPr lang="en-US" sz="2400" dirty="0" smtClean="0">
                <a:solidFill>
                  <a:schemeClr val="bg1"/>
                </a:solidFill>
                <a:latin typeface="Arial" pitchFamily="34" charset="0"/>
                <a:cs typeface="Arial" pitchFamily="34" charset="0"/>
              </a:rPr>
              <a:t> and other chemicals. </a:t>
            </a:r>
          </a:p>
          <a:p>
            <a:pPr lvl="0">
              <a:buNone/>
            </a:pPr>
            <a:endParaRPr lang="en-US" sz="2400" dirty="0" smtClean="0">
              <a:solidFill>
                <a:schemeClr val="bg1"/>
              </a:solidFill>
              <a:latin typeface="Arial" pitchFamily="34" charset="0"/>
              <a:cs typeface="Arial" pitchFamily="34" charset="0"/>
            </a:endParaRPr>
          </a:p>
          <a:p>
            <a:pPr lvl="0" algn="just"/>
            <a:r>
              <a:rPr lang="en-US" sz="2400" dirty="0" smtClean="0">
                <a:solidFill>
                  <a:schemeClr val="bg1"/>
                </a:solidFill>
                <a:latin typeface="Arial" pitchFamily="34" charset="0"/>
                <a:cs typeface="Arial" pitchFamily="34" charset="0"/>
              </a:rPr>
              <a:t>Biological methods – uses grazers and is relatively widely favored method. For example, three species of weevil ( </a:t>
            </a:r>
            <a:r>
              <a:rPr lang="en-US" sz="2400" i="1" dirty="0" smtClean="0">
                <a:solidFill>
                  <a:schemeClr val="bg1"/>
                </a:solidFill>
                <a:latin typeface="Arial" pitchFamily="34" charset="0"/>
                <a:cs typeface="Arial" pitchFamily="34" charset="0"/>
                <a:hlinkClick r:id="" action="ppaction://noaction"/>
              </a:rPr>
              <a:t>Neochetina</a:t>
            </a:r>
            <a:r>
              <a:rPr lang="en-US" sz="2400" i="1" dirty="0" smtClean="0">
                <a:solidFill>
                  <a:schemeClr val="bg1"/>
                </a:solidFill>
                <a:latin typeface="Arial" pitchFamily="34" charset="0"/>
                <a:cs typeface="Arial" pitchFamily="34" charset="0"/>
              </a:rPr>
              <a:t> </a:t>
            </a:r>
            <a:r>
              <a:rPr lang="en-US" sz="2400" i="1" dirty="0" err="1" smtClean="0">
                <a:solidFill>
                  <a:schemeClr val="bg1"/>
                </a:solidFill>
                <a:latin typeface="Arial" pitchFamily="34" charset="0"/>
                <a:cs typeface="Arial" pitchFamily="34" charset="0"/>
              </a:rPr>
              <a:t>bruchi</a:t>
            </a:r>
            <a:r>
              <a:rPr lang="en-US" sz="2400" dirty="0" smtClean="0">
                <a:solidFill>
                  <a:schemeClr val="bg1"/>
                </a:solidFill>
                <a:latin typeface="Arial" pitchFamily="34" charset="0"/>
                <a:cs typeface="Arial" pitchFamily="34" charset="0"/>
              </a:rPr>
              <a:t>, </a:t>
            </a:r>
            <a:r>
              <a:rPr lang="en-US" sz="2400" i="1" dirty="0" smtClean="0">
                <a:solidFill>
                  <a:schemeClr val="bg1"/>
                </a:solidFill>
                <a:latin typeface="Arial" pitchFamily="34" charset="0"/>
                <a:cs typeface="Arial" pitchFamily="34" charset="0"/>
              </a:rPr>
              <a:t>N. </a:t>
            </a:r>
            <a:r>
              <a:rPr lang="en-US" sz="2400" i="1" dirty="0" err="1" smtClean="0">
                <a:solidFill>
                  <a:schemeClr val="bg1"/>
                </a:solidFill>
                <a:latin typeface="Arial" pitchFamily="34" charset="0"/>
                <a:cs typeface="Arial" pitchFamily="34" charset="0"/>
              </a:rPr>
              <a:t>eichhoriniae</a:t>
            </a:r>
            <a:r>
              <a:rPr lang="en-US" sz="2400" dirty="0" smtClean="0">
                <a:solidFill>
                  <a:schemeClr val="bg1"/>
                </a:solidFill>
                <a:latin typeface="Arial" pitchFamily="34" charset="0"/>
                <a:cs typeface="Arial" pitchFamily="34" charset="0"/>
              </a:rPr>
              <a:t>, and </a:t>
            </a:r>
            <a:r>
              <a:rPr lang="en-US" sz="2400" i="1" dirty="0" err="1" smtClean="0">
                <a:solidFill>
                  <a:schemeClr val="bg1"/>
                </a:solidFill>
                <a:latin typeface="Arial" pitchFamily="34" charset="0"/>
                <a:cs typeface="Arial" pitchFamily="34" charset="0"/>
              </a:rPr>
              <a:t>Sameodes</a:t>
            </a:r>
            <a:r>
              <a:rPr lang="en-US" sz="2400" i="1" dirty="0" smtClean="0">
                <a:solidFill>
                  <a:schemeClr val="bg1"/>
                </a:solidFill>
                <a:latin typeface="Arial" pitchFamily="34" charset="0"/>
                <a:cs typeface="Arial" pitchFamily="34" charset="0"/>
              </a:rPr>
              <a:t> </a:t>
            </a:r>
            <a:r>
              <a:rPr lang="en-US" sz="2400" i="1" dirty="0" err="1" smtClean="0">
                <a:solidFill>
                  <a:schemeClr val="bg1"/>
                </a:solidFill>
                <a:latin typeface="Arial" pitchFamily="34" charset="0"/>
                <a:cs typeface="Arial" pitchFamily="34" charset="0"/>
              </a:rPr>
              <a:t>albiguttalis</a:t>
            </a:r>
            <a:r>
              <a:rPr lang="en-US" sz="2400" i="1" dirty="0" smtClean="0">
                <a:solidFill>
                  <a:schemeClr val="bg1"/>
                </a:solidFill>
                <a:latin typeface="Arial" pitchFamily="34" charset="0"/>
                <a:cs typeface="Arial" pitchFamily="34" charset="0"/>
              </a:rPr>
              <a:t> )</a:t>
            </a:r>
            <a:endParaRPr lang="en-US" sz="2400" dirty="0">
              <a:solidFill>
                <a:schemeClr val="bg1"/>
              </a:solidFill>
              <a:latin typeface="Arial" pitchFamily="34" charset="0"/>
              <a:cs typeface="Arial" pitchFamily="34" charset="0"/>
            </a:endParaRPr>
          </a:p>
        </p:txBody>
      </p:sp>
      <p:sp>
        <p:nvSpPr>
          <p:cNvPr id="5" name="Title 2"/>
          <p:cNvSpPr>
            <a:spLocks noGrp="1"/>
          </p:cNvSpPr>
          <p:nvPr>
            <p:ph type="title"/>
          </p:nvPr>
        </p:nvSpPr>
        <p:spPr>
          <a:xfrm>
            <a:off x="457200" y="704088"/>
            <a:ext cx="8229600" cy="1048512"/>
          </a:xfrm>
        </p:spPr>
        <p:txBody>
          <a:bodyPr>
            <a:normAutofit/>
          </a:bodyPr>
          <a:lstStyle/>
          <a:p>
            <a:pPr lvl="1" algn="ctr" rtl="0">
              <a:spcBef>
                <a:spcPct val="0"/>
              </a:spcBef>
            </a:pPr>
            <a:r>
              <a:rPr lang="en-US" sz="2700" b="1" dirty="0" smtClean="0"/>
              <a:t>Controlling Nuisance Macrophytes </a:t>
            </a:r>
            <a:r>
              <a:rPr lang="en-US" sz="2400" b="1" dirty="0" smtClean="0"/>
              <a:t/>
            </a:r>
            <a:br>
              <a:rPr lang="en-US" sz="2400" b="1" dirty="0" smtClean="0"/>
            </a:b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rmAutofit/>
          </a:bodyPr>
          <a:lstStyle/>
          <a:p>
            <a:r>
              <a:rPr lang="en-US" sz="2400" dirty="0" err="1" smtClean="0">
                <a:solidFill>
                  <a:schemeClr val="bg1"/>
                </a:solidFill>
                <a:latin typeface="Arial" pitchFamily="34" charset="0"/>
                <a:cs typeface="Arial" pitchFamily="34" charset="0"/>
              </a:rPr>
              <a:t>Macroinvertebrate</a:t>
            </a:r>
            <a:endParaRPr lang="en-US" sz="2400" dirty="0">
              <a:solidFill>
                <a:schemeClr val="bg1"/>
              </a:solidFill>
              <a:latin typeface="Arial" pitchFamily="34" charset="0"/>
              <a:cs typeface="Arial" pitchFamily="34" charset="0"/>
            </a:endParaRPr>
          </a:p>
        </p:txBody>
      </p:sp>
      <p:sp>
        <p:nvSpPr>
          <p:cNvPr id="7" name="Content Placeholder 1"/>
          <p:cNvSpPr>
            <a:spLocks noGrp="1"/>
          </p:cNvSpPr>
          <p:nvPr>
            <p:ph idx="1"/>
          </p:nvPr>
        </p:nvSpPr>
        <p:spPr/>
        <p:txBody>
          <a:bodyPr>
            <a:normAutofit/>
          </a:bodyPr>
          <a:lstStyle/>
          <a:p>
            <a:r>
              <a:rPr lang="en-GB" sz="2400" dirty="0" smtClean="0">
                <a:solidFill>
                  <a:schemeClr val="bg1"/>
                </a:solidFill>
              </a:rPr>
              <a:t>Invertebrate could occupy diversified habitats</a:t>
            </a:r>
          </a:p>
          <a:p>
            <a:endParaRPr lang="en-GB" sz="800" dirty="0" smtClean="0">
              <a:solidFill>
                <a:schemeClr val="bg1"/>
              </a:solidFill>
            </a:endParaRPr>
          </a:p>
          <a:p>
            <a:r>
              <a:rPr lang="en-GB" sz="2400" dirty="0" smtClean="0">
                <a:solidFill>
                  <a:schemeClr val="bg1"/>
                </a:solidFill>
              </a:rPr>
              <a:t>Moreover, the majority of invertebrates live in aquatic environment</a:t>
            </a:r>
          </a:p>
          <a:p>
            <a:endParaRPr lang="en-GB" sz="800" dirty="0" smtClean="0">
              <a:solidFill>
                <a:schemeClr val="bg1"/>
              </a:solidFill>
            </a:endParaRPr>
          </a:p>
          <a:p>
            <a:r>
              <a:rPr lang="en-GB" sz="2400" dirty="0" smtClean="0">
                <a:solidFill>
                  <a:schemeClr val="bg1"/>
                </a:solidFill>
              </a:rPr>
              <a:t>There are more than 30 invertebrate phyla</a:t>
            </a:r>
          </a:p>
          <a:p>
            <a:endParaRPr lang="en-GB" sz="800" dirty="0" smtClean="0">
              <a:solidFill>
                <a:schemeClr val="bg1"/>
              </a:solidFill>
            </a:endParaRPr>
          </a:p>
          <a:p>
            <a:r>
              <a:rPr lang="en-GB" dirty="0" smtClean="0">
                <a:solidFill>
                  <a:schemeClr val="bg1"/>
                </a:solidFill>
              </a:rPr>
              <a:t> </a:t>
            </a:r>
            <a:r>
              <a:rPr lang="en-GB" sz="2400" dirty="0" smtClean="0">
                <a:solidFill>
                  <a:schemeClr val="bg1"/>
                </a:solidFill>
              </a:rPr>
              <a:t>Among invertebrates, benthic </a:t>
            </a:r>
            <a:r>
              <a:rPr lang="en-GB" sz="2400" dirty="0" err="1" smtClean="0">
                <a:solidFill>
                  <a:schemeClr val="bg1"/>
                </a:solidFill>
              </a:rPr>
              <a:t>macroinvertebrates</a:t>
            </a:r>
            <a:r>
              <a:rPr lang="en-GB" sz="2400" dirty="0" smtClean="0">
                <a:solidFill>
                  <a:schemeClr val="bg1"/>
                </a:solidFill>
              </a:rPr>
              <a:t> are frequently used to assess the quality of the water</a:t>
            </a:r>
          </a:p>
          <a:p>
            <a:endParaRPr lang="en-GB" sz="800" dirty="0" smtClean="0">
              <a:solidFill>
                <a:schemeClr val="bg1"/>
              </a:solidFill>
            </a:endParaRPr>
          </a:p>
          <a:p>
            <a:r>
              <a:rPr lang="en-GB" sz="2400" dirty="0" smtClean="0">
                <a:solidFill>
                  <a:schemeClr val="bg1"/>
                </a:solidFill>
              </a:rPr>
              <a:t>tend to remain in their original habitats</a:t>
            </a: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p:txBody>
          <a:bodyPr>
            <a:normAutofit/>
          </a:bodyPr>
          <a:lstStyle/>
          <a:p>
            <a:r>
              <a:rPr lang="en-GB" sz="2400" dirty="0" smtClean="0">
                <a:solidFill>
                  <a:schemeClr val="bg1"/>
                </a:solidFill>
                <a:latin typeface="Arial" pitchFamily="34" charset="0"/>
                <a:cs typeface="Arial" pitchFamily="34" charset="0"/>
              </a:rPr>
              <a:t> Many stream invertebrates are insect larvae. </a:t>
            </a:r>
          </a:p>
          <a:p>
            <a:endParaRPr lang="en-GB" sz="800" dirty="0" smtClean="0">
              <a:solidFill>
                <a:schemeClr val="bg1"/>
              </a:solidFill>
              <a:latin typeface="Arial" pitchFamily="34" charset="0"/>
              <a:cs typeface="Arial" pitchFamily="34" charset="0"/>
            </a:endParaRPr>
          </a:p>
          <a:p>
            <a:r>
              <a:rPr lang="en-GB" sz="2400" dirty="0" err="1" smtClean="0">
                <a:solidFill>
                  <a:schemeClr val="bg1"/>
                </a:solidFill>
                <a:latin typeface="Arial" pitchFamily="34" charset="0"/>
                <a:cs typeface="Arial" pitchFamily="34" charset="0"/>
              </a:rPr>
              <a:t>macroinvertebrates</a:t>
            </a:r>
            <a:r>
              <a:rPr lang="en-GB" sz="2400" dirty="0" smtClean="0">
                <a:solidFill>
                  <a:schemeClr val="bg1"/>
                </a:solidFill>
                <a:latin typeface="Arial" pitchFamily="34" charset="0"/>
                <a:cs typeface="Arial" pitchFamily="34" charset="0"/>
              </a:rPr>
              <a:t> are sensitive to pollution and can survive only in clean or slightly polluted water.</a:t>
            </a:r>
          </a:p>
          <a:p>
            <a:endParaRPr lang="en-GB" sz="800" dirty="0" smtClean="0">
              <a:solidFill>
                <a:schemeClr val="bg1"/>
              </a:solidFill>
              <a:latin typeface="Arial" pitchFamily="34" charset="0"/>
              <a:cs typeface="Arial" pitchFamily="34" charset="0"/>
            </a:endParaRPr>
          </a:p>
          <a:p>
            <a:r>
              <a:rPr lang="en-GB" sz="2400" dirty="0" smtClean="0">
                <a:solidFill>
                  <a:schemeClr val="bg1"/>
                </a:solidFill>
                <a:latin typeface="Arial" pitchFamily="34" charset="0"/>
                <a:cs typeface="Arial" pitchFamily="34" charset="0"/>
              </a:rPr>
              <a:t>Still others are tolerant of pollution and can live in any water condition, even heavily polluted water.</a:t>
            </a:r>
          </a:p>
          <a:p>
            <a:endParaRPr lang="en-GB" sz="800" dirty="0" smtClean="0">
              <a:solidFill>
                <a:schemeClr val="bg1"/>
              </a:solidFill>
              <a:latin typeface="Arial" pitchFamily="34" charset="0"/>
              <a:cs typeface="Arial" pitchFamily="34" charset="0"/>
            </a:endParaRPr>
          </a:p>
          <a:p>
            <a:r>
              <a:rPr lang="en-GB" sz="2400" dirty="0" smtClean="0">
                <a:solidFill>
                  <a:schemeClr val="bg1"/>
                </a:solidFill>
                <a:latin typeface="Arial" pitchFamily="34" charset="0"/>
                <a:cs typeface="Arial" pitchFamily="34" charset="0"/>
              </a:rPr>
              <a:t>The unpolluted stream ecosystems will likely exhibit biodiversity, whereas polluted stream will not</a:t>
            </a:r>
            <a:endParaRPr lang="en-US" sz="2400" dirty="0">
              <a:solidFill>
                <a:schemeClr val="bg1"/>
              </a:solidFill>
              <a:latin typeface="Arial" pitchFamily="34" charset="0"/>
              <a:cs typeface="Arial" pitchFamily="34" charset="0"/>
            </a:endParaRPr>
          </a:p>
        </p:txBody>
      </p:sp>
      <p:sp>
        <p:nvSpPr>
          <p:cNvPr id="5" name="Title 2"/>
          <p:cNvSpPr>
            <a:spLocks noGrp="1"/>
          </p:cNvSpPr>
          <p:nvPr>
            <p:ph type="title"/>
          </p:nvPr>
        </p:nvSpPr>
        <p:spPr>
          <a:xfrm>
            <a:off x="457200" y="533400"/>
            <a:ext cx="8229600" cy="1524000"/>
          </a:xfrm>
        </p:spPr>
        <p:txBody>
          <a:bodyPr>
            <a:normAutofit fontScale="90000"/>
          </a:bodyPr>
          <a:lstStyle/>
          <a:p>
            <a:r>
              <a:rPr lang="en-GB" sz="2700" dirty="0" smtClean="0">
                <a:solidFill>
                  <a:schemeClr val="bg1"/>
                </a:solidFill>
                <a:latin typeface="Arial" pitchFamily="34" charset="0"/>
                <a:cs typeface="Arial" pitchFamily="34" charset="0"/>
              </a:rPr>
              <a:t>MEASURES</a:t>
            </a:r>
            <a:r>
              <a:rPr lang="en-GB" dirty="0" smtClean="0">
                <a:latin typeface="Arial" pitchFamily="34" charset="0"/>
                <a:cs typeface="Arial" pitchFamily="34" charset="0"/>
              </a:rPr>
              <a:t> </a:t>
            </a:r>
            <a:r>
              <a:rPr lang="en-GB" sz="2700" dirty="0" smtClean="0">
                <a:solidFill>
                  <a:schemeClr val="bg1"/>
                </a:solidFill>
                <a:latin typeface="Arial" pitchFamily="34" charset="0"/>
                <a:cs typeface="Arial" pitchFamily="34" charset="0"/>
              </a:rPr>
              <a:t>OF</a:t>
            </a:r>
            <a:r>
              <a:rPr lang="en-GB" dirty="0" smtClean="0">
                <a:solidFill>
                  <a:schemeClr val="bg1"/>
                </a:solidFill>
                <a:latin typeface="Arial" pitchFamily="34" charset="0"/>
                <a:cs typeface="Arial" pitchFamily="34" charset="0"/>
              </a:rPr>
              <a:t> </a:t>
            </a:r>
            <a:r>
              <a:rPr lang="en-GB" sz="2700" dirty="0" smtClean="0">
                <a:solidFill>
                  <a:schemeClr val="bg1"/>
                </a:solidFill>
                <a:latin typeface="Arial" pitchFamily="34" charset="0"/>
                <a:cs typeface="Arial" pitchFamily="34" charset="0"/>
              </a:rPr>
              <a:t>STREAM HEALTH</a:t>
            </a: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endParaRPr lang="en-US"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838200" y="609600"/>
            <a:ext cx="7696200" cy="5867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p:cNvPicPr>
          <p:nvPr>
            <p:ph idx="1"/>
          </p:nvPr>
        </p:nvPicPr>
        <p:blipFill>
          <a:blip r:embed="rId2" cstate="print"/>
          <a:srcRect/>
          <a:stretch>
            <a:fillRect/>
          </a:stretch>
        </p:blipFill>
        <p:spPr bwMode="auto">
          <a:xfrm>
            <a:off x="990600" y="2057400"/>
            <a:ext cx="7162800" cy="4572000"/>
          </a:xfrm>
          <a:prstGeom prst="rect">
            <a:avLst/>
          </a:prstGeom>
          <a:noFill/>
          <a:ln w="9525">
            <a:noFill/>
            <a:miter lim="800000"/>
            <a:headEnd/>
            <a:tailEnd/>
          </a:ln>
        </p:spPr>
      </p:pic>
      <p:sp>
        <p:nvSpPr>
          <p:cNvPr id="6" name="Rectangle 5"/>
          <p:cNvSpPr/>
          <p:nvPr/>
        </p:nvSpPr>
        <p:spPr>
          <a:xfrm>
            <a:off x="685800" y="762000"/>
            <a:ext cx="7467600" cy="1292662"/>
          </a:xfrm>
          <a:prstGeom prst="rect">
            <a:avLst/>
          </a:prstGeom>
        </p:spPr>
        <p:txBody>
          <a:bodyPr wrap="square">
            <a:spAutoFit/>
          </a:bodyPr>
          <a:lstStyle/>
          <a:p>
            <a:r>
              <a:rPr lang="en-US" dirty="0" smtClean="0">
                <a:solidFill>
                  <a:schemeClr val="bg1"/>
                </a:solidFill>
              </a:rPr>
              <a:t>cold-blooded vertebrates, mostly breathe by gills, live in water and move with the help of fins</a:t>
            </a:r>
          </a:p>
          <a:p>
            <a:endParaRPr lang="en-US" sz="600" dirty="0" smtClean="0">
              <a:solidFill>
                <a:schemeClr val="bg1"/>
              </a:solidFill>
            </a:endParaRPr>
          </a:p>
          <a:p>
            <a:r>
              <a:rPr lang="en-US" dirty="0" smtClean="0">
                <a:solidFill>
                  <a:schemeClr val="bg1"/>
                </a:solidFill>
              </a:rPr>
              <a:t>There are about 36,000 species, which represent the 40% of the total vertebrates present</a:t>
            </a:r>
            <a:endParaRPr lang="en-GB" dirty="0">
              <a:solidFill>
                <a:schemeClr val="bg1"/>
              </a:solidFill>
            </a:endParaRPr>
          </a:p>
        </p:txBody>
      </p:sp>
      <p:sp>
        <p:nvSpPr>
          <p:cNvPr id="7" name="Title 2"/>
          <p:cNvSpPr>
            <a:spLocks noGrp="1"/>
          </p:cNvSpPr>
          <p:nvPr>
            <p:ph type="title"/>
          </p:nvPr>
        </p:nvSpPr>
        <p:spPr>
          <a:xfrm>
            <a:off x="457200" y="152400"/>
            <a:ext cx="8229600" cy="639762"/>
          </a:xfrm>
        </p:spPr>
        <p:txBody>
          <a:bodyPr>
            <a:normAutofit fontScale="90000"/>
          </a:bodyPr>
          <a:lstStyle/>
          <a:p>
            <a:pPr lvl="0"/>
            <a:r>
              <a:rPr lang="en-GB" dirty="0" smtClean="0">
                <a:solidFill>
                  <a:schemeClr val="bg1"/>
                </a:solidFill>
              </a:rPr>
              <a:t>Fish</a:t>
            </a:r>
            <a:endParaRPr lang="en-GB"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38912"/>
          </a:xfrm>
        </p:spPr>
        <p:txBody>
          <a:bodyPr>
            <a:normAutofit fontScale="90000"/>
          </a:bodyPr>
          <a:lstStyle/>
          <a:p>
            <a:r>
              <a:rPr lang="en-US" dirty="0" smtClean="0"/>
              <a:t>How Much Water?  Where?</a:t>
            </a:r>
            <a:endParaRPr lang="en-US" dirty="0"/>
          </a:p>
        </p:txBody>
      </p:sp>
      <p:sp>
        <p:nvSpPr>
          <p:cNvPr id="5" name="Content Placeholder 4"/>
          <p:cNvSpPr>
            <a:spLocks noGrp="1"/>
          </p:cNvSpPr>
          <p:nvPr>
            <p:ph idx="1"/>
          </p:nvPr>
        </p:nvSpPr>
        <p:spPr/>
        <p:txBody>
          <a:bodyPr/>
          <a:lstStyle/>
          <a:p>
            <a:endParaRPr lang="en-US" dirty="0"/>
          </a:p>
        </p:txBody>
      </p:sp>
      <p:pic>
        <p:nvPicPr>
          <p:cNvPr id="8" name="Picture 7"/>
          <p:cNvPicPr/>
          <p:nvPr/>
        </p:nvPicPr>
        <p:blipFill>
          <a:blip r:embed="rId3"/>
          <a:srcRect/>
          <a:stretch>
            <a:fillRect/>
          </a:stretch>
        </p:blipFill>
        <p:spPr bwMode="auto">
          <a:xfrm>
            <a:off x="381000" y="762000"/>
            <a:ext cx="8229600" cy="5867400"/>
          </a:xfrm>
          <a:prstGeom prst="rect">
            <a:avLst/>
          </a:prstGeom>
          <a:noFill/>
          <a:ln w="9525">
            <a:noFill/>
            <a:miter lim="800000"/>
            <a:headEnd/>
            <a:tailEnd/>
          </a:ln>
        </p:spPr>
      </p:pic>
      <p:sp>
        <p:nvSpPr>
          <p:cNvPr id="9" name="Oval 8"/>
          <p:cNvSpPr/>
          <p:nvPr/>
        </p:nvSpPr>
        <p:spPr>
          <a:xfrm>
            <a:off x="7162800" y="2590800"/>
            <a:ext cx="7620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7162800" y="3352800"/>
            <a:ext cx="1066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9"/>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228600" y="457200"/>
            <a:ext cx="86106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381000" y="1676400"/>
            <a:ext cx="8610600" cy="55626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solidFill>
                  <a:schemeClr val="bg1"/>
                </a:solidFill>
                <a:effectLst/>
                <a:uLnTx/>
                <a:uFillTx/>
                <a:latin typeface="Arial" pitchFamily="34" charset="0"/>
                <a:cs typeface="Arial" pitchFamily="34" charset="0"/>
              </a:rPr>
              <a:t>freshwater fish diversity is relatively high</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4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solidFill>
                  <a:schemeClr val="bg1"/>
                </a:solidFill>
                <a:effectLst/>
                <a:uLnTx/>
                <a:uFillTx/>
                <a:latin typeface="Arial" pitchFamily="34" charset="0"/>
                <a:cs typeface="Arial" pitchFamily="34" charset="0"/>
              </a:rPr>
              <a:t>recent collections and reviews showed that 180 indigenous and 11 introduced species distributed in 24 families (</a:t>
            </a:r>
            <a:r>
              <a:rPr kumimoji="0" lang="en-US" sz="2400" b="0" i="0" u="none" strike="noStrike" kern="1200" cap="none" spc="0" normalizeH="0" baseline="0" noProof="0" dirty="0" err="1" smtClean="0">
                <a:ln>
                  <a:noFill/>
                </a:ln>
                <a:solidFill>
                  <a:schemeClr val="bg1"/>
                </a:solidFill>
                <a:effectLst/>
                <a:uLnTx/>
                <a:uFillTx/>
                <a:latin typeface="Arial" pitchFamily="34" charset="0"/>
                <a:cs typeface="Arial" pitchFamily="34" charset="0"/>
              </a:rPr>
              <a:t>Abebe</a:t>
            </a:r>
            <a:r>
              <a:rPr kumimoji="0" lang="en-US" sz="2400" b="0" i="0" u="none" strike="noStrike" kern="1200" cap="none" spc="0" normalizeH="0" baseline="0" noProof="0" dirty="0" smtClean="0">
                <a:ln>
                  <a:noFill/>
                </a:ln>
                <a:solidFill>
                  <a:schemeClr val="bg1"/>
                </a:solidFill>
                <a:effectLst/>
                <a:uLnTx/>
                <a:uFillTx/>
                <a:latin typeface="Arial" pitchFamily="34" charset="0"/>
                <a:cs typeface="Arial" pitchFamily="34" charset="0"/>
              </a:rPr>
              <a:t> </a:t>
            </a:r>
            <a:r>
              <a:rPr kumimoji="0" lang="en-US" sz="2400" b="0" i="0" u="none" strike="noStrike" kern="1200" cap="none" spc="0" normalizeH="0" baseline="0" noProof="0" dirty="0" err="1" smtClean="0">
                <a:ln>
                  <a:noFill/>
                </a:ln>
                <a:solidFill>
                  <a:schemeClr val="bg1"/>
                </a:solidFill>
                <a:effectLst/>
                <a:uLnTx/>
                <a:uFillTx/>
                <a:latin typeface="Arial" pitchFamily="34" charset="0"/>
                <a:cs typeface="Arial" pitchFamily="34" charset="0"/>
              </a:rPr>
              <a:t>Getahun</a:t>
            </a:r>
            <a:r>
              <a:rPr kumimoji="0" lang="en-US" sz="2400" b="0" i="0" u="none" strike="noStrike" kern="1200" cap="none" spc="0" normalizeH="0" baseline="0" noProof="0" dirty="0" smtClean="0">
                <a:ln>
                  <a:noFill/>
                </a:ln>
                <a:solidFill>
                  <a:schemeClr val="bg1"/>
                </a:solidFill>
                <a:effectLst/>
                <a:uLnTx/>
                <a:uFillTx/>
                <a:latin typeface="Arial" pitchFamily="34" charset="0"/>
                <a:cs typeface="Arial" pitchFamily="34" charset="0"/>
              </a:rPr>
              <a:t>, 2013)</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4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solidFill>
                  <a:schemeClr val="bg1"/>
                </a:solidFill>
                <a:effectLst/>
                <a:uLnTx/>
                <a:uFillTx/>
                <a:latin typeface="Arial" pitchFamily="34" charset="0"/>
                <a:cs typeface="Arial" pitchFamily="34" charset="0"/>
              </a:rPr>
              <a:t>Cyprinid fishes are the most diverse, 39%, followed by </a:t>
            </a:r>
            <a:r>
              <a:rPr kumimoji="0" lang="en-US" sz="2400" b="0" i="0" u="none" strike="noStrike" kern="1200" cap="none" spc="0" normalizeH="0" baseline="0" noProof="0" dirty="0" err="1" smtClean="0">
                <a:ln>
                  <a:noFill/>
                </a:ln>
                <a:solidFill>
                  <a:schemeClr val="bg1"/>
                </a:solidFill>
                <a:effectLst/>
                <a:uLnTx/>
                <a:uFillTx/>
                <a:latin typeface="Arial" pitchFamily="34" charset="0"/>
                <a:cs typeface="Arial" pitchFamily="34" charset="0"/>
              </a:rPr>
              <a:t>mochokids</a:t>
            </a:r>
            <a:r>
              <a:rPr kumimoji="0" lang="en-US" sz="2400" b="0" i="0" u="none" strike="noStrike" kern="1200" cap="none" spc="0" normalizeH="0" baseline="0" noProof="0" dirty="0" smtClean="0">
                <a:ln>
                  <a:noFill/>
                </a:ln>
                <a:solidFill>
                  <a:schemeClr val="bg1"/>
                </a:solidFill>
                <a:effectLst/>
                <a:uLnTx/>
                <a:uFillTx/>
                <a:latin typeface="Arial" pitchFamily="34" charset="0"/>
                <a:cs typeface="Arial" pitchFamily="34" charset="0"/>
              </a:rPr>
              <a:t> (10.4%), and </a:t>
            </a:r>
            <a:r>
              <a:rPr kumimoji="0" lang="en-US" sz="2400" b="0" i="0" u="none" strike="noStrike" kern="1200" cap="none" spc="0" normalizeH="0" baseline="0" noProof="0" dirty="0" err="1" smtClean="0">
                <a:ln>
                  <a:noFill/>
                </a:ln>
                <a:solidFill>
                  <a:schemeClr val="bg1"/>
                </a:solidFill>
                <a:effectLst/>
                <a:uLnTx/>
                <a:uFillTx/>
                <a:latin typeface="Arial" pitchFamily="34" charset="0"/>
                <a:cs typeface="Arial" pitchFamily="34" charset="0"/>
              </a:rPr>
              <a:t>mormyrids</a:t>
            </a:r>
            <a:r>
              <a:rPr kumimoji="0" lang="en-US" sz="2400" b="0" i="0" u="none" strike="noStrike" kern="1200" cap="none" spc="0" normalizeH="0" baseline="0" noProof="0" dirty="0" smtClean="0">
                <a:ln>
                  <a:noFill/>
                </a:ln>
                <a:solidFill>
                  <a:schemeClr val="bg1"/>
                </a:solidFill>
                <a:effectLst/>
                <a:uLnTx/>
                <a:uFillTx/>
                <a:latin typeface="Arial" pitchFamily="34" charset="0"/>
                <a:cs typeface="Arial" pitchFamily="34" charset="0"/>
              </a:rPr>
              <a:t> (9.1%).</a:t>
            </a:r>
            <a:endParaRPr kumimoji="0" lang="en-GB" sz="2400" b="0" i="0" u="none" strike="noStrike" kern="1200" cap="none" spc="0" normalizeH="0" baseline="0" noProof="0" dirty="0">
              <a:ln>
                <a:noFill/>
              </a:ln>
              <a:solidFill>
                <a:schemeClr val="bg1"/>
              </a:solidFill>
              <a:effectLst/>
              <a:uLnTx/>
              <a:uFillTx/>
              <a:latin typeface="Arial" pitchFamily="34" charset="0"/>
              <a:cs typeface="Arial" pitchFamily="34" charset="0"/>
            </a:endParaRPr>
          </a:p>
        </p:txBody>
      </p:sp>
      <p:sp>
        <p:nvSpPr>
          <p:cNvPr id="5" name="Title 2"/>
          <p:cNvSpPr>
            <a:spLocks noGrp="1"/>
          </p:cNvSpPr>
          <p:nvPr>
            <p:ph type="title"/>
          </p:nvPr>
        </p:nvSpPr>
        <p:spPr>
          <a:xfrm>
            <a:off x="457200" y="304800"/>
            <a:ext cx="8229600" cy="1143000"/>
          </a:xfrm>
        </p:spPr>
        <p:txBody>
          <a:bodyPr>
            <a:normAutofit/>
          </a:bodyPr>
          <a:lstStyle/>
          <a:p>
            <a:r>
              <a:rPr lang="en-US" sz="2400" dirty="0" smtClean="0">
                <a:solidFill>
                  <a:schemeClr val="bg1"/>
                </a:solidFill>
                <a:latin typeface="Arial" pitchFamily="34" charset="0"/>
                <a:cs typeface="Arial" pitchFamily="34" charset="0"/>
              </a:rPr>
              <a:t>FISH DIVERSITY IN ETHIOPIA</a:t>
            </a:r>
            <a:r>
              <a:rPr lang="en-GB" sz="2400" dirty="0" smtClean="0">
                <a:solidFill>
                  <a:schemeClr val="bg1"/>
                </a:solidFill>
                <a:latin typeface="Arial" pitchFamily="34" charset="0"/>
                <a:cs typeface="Arial" pitchFamily="34" charset="0"/>
              </a:rPr>
              <a:t/>
            </a:r>
            <a:br>
              <a:rPr lang="en-GB" sz="2400" dirty="0" smtClean="0">
                <a:solidFill>
                  <a:schemeClr val="bg1"/>
                </a:solidFill>
                <a:latin typeface="Arial" pitchFamily="34" charset="0"/>
                <a:cs typeface="Arial" pitchFamily="34" charset="0"/>
              </a:rPr>
            </a:br>
            <a:endParaRPr lang="en-GB"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srcRect/>
          <a:stretch>
            <a:fillRect/>
          </a:stretch>
        </p:blipFill>
        <p:spPr bwMode="auto">
          <a:xfrm>
            <a:off x="533400" y="609600"/>
            <a:ext cx="8130754" cy="60165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p:txBody>
          <a:bodyPr/>
          <a:lstStyle/>
          <a:p>
            <a:r>
              <a:rPr lang="en-US" sz="2200" dirty="0" smtClean="0">
                <a:solidFill>
                  <a:schemeClr val="bg1"/>
                </a:solidFill>
              </a:rPr>
              <a:t>Global community faces multiple interlinked challenges e.g. economic crisis, greater climate change vulnerabilities, extreme weather events</a:t>
            </a:r>
          </a:p>
          <a:p>
            <a:pPr>
              <a:buNone/>
            </a:pPr>
            <a:endParaRPr lang="en-US" sz="800" dirty="0" smtClean="0">
              <a:solidFill>
                <a:schemeClr val="bg1"/>
              </a:solidFill>
            </a:endParaRPr>
          </a:p>
          <a:p>
            <a:r>
              <a:rPr lang="en-US" sz="2200" dirty="0" smtClean="0">
                <a:solidFill>
                  <a:schemeClr val="bg1"/>
                </a:solidFill>
              </a:rPr>
              <a:t>Pressing food and nutrition with growing population</a:t>
            </a:r>
          </a:p>
          <a:p>
            <a:endParaRPr lang="en-US" sz="800" dirty="0" smtClean="0">
              <a:solidFill>
                <a:schemeClr val="bg1"/>
              </a:solidFill>
            </a:endParaRPr>
          </a:p>
          <a:p>
            <a:r>
              <a:rPr lang="en-US" sz="2200" dirty="0" smtClean="0">
                <a:solidFill>
                  <a:schemeClr val="bg1"/>
                </a:solidFill>
              </a:rPr>
              <a:t>Fisheries make crucial contributions to the world’s wellbeing and prosperity</a:t>
            </a:r>
          </a:p>
          <a:p>
            <a:endParaRPr lang="en-US" sz="800" dirty="0" smtClean="0">
              <a:solidFill>
                <a:schemeClr val="bg1"/>
              </a:solidFill>
            </a:endParaRPr>
          </a:p>
          <a:p>
            <a:r>
              <a:rPr lang="en-US" sz="2200" dirty="0" smtClean="0">
                <a:solidFill>
                  <a:schemeClr val="bg1"/>
                </a:solidFill>
              </a:rPr>
              <a:t>However, there is now little doubt that the world’s capture fisheries are in crisis.</a:t>
            </a:r>
          </a:p>
          <a:p>
            <a:endParaRPr lang="en-US" sz="800" dirty="0" smtClean="0">
              <a:solidFill>
                <a:schemeClr val="bg1"/>
              </a:solidFill>
            </a:endParaRPr>
          </a:p>
          <a:p>
            <a:r>
              <a:rPr lang="en-US" sz="2200" dirty="0" smtClean="0">
                <a:solidFill>
                  <a:schemeClr val="bg1"/>
                </a:solidFill>
              </a:rPr>
              <a:t>Fish farming offers a solution to meeting the growing demand of food that capture fisheries cannot provide. </a:t>
            </a:r>
            <a:endParaRPr lang="en-GB" sz="2200" dirty="0">
              <a:solidFill>
                <a:schemeClr val="bg1"/>
              </a:solidFill>
            </a:endParaRPr>
          </a:p>
        </p:txBody>
      </p:sp>
      <p:sp>
        <p:nvSpPr>
          <p:cNvPr id="5" name="Title 2"/>
          <p:cNvSpPr txBox="1">
            <a:spLocks/>
          </p:cNvSpPr>
          <p:nvPr/>
        </p:nvSpPr>
        <p:spPr>
          <a:xfrm>
            <a:off x="457200" y="274638"/>
            <a:ext cx="8229600" cy="639762"/>
          </a:xfrm>
          <a:prstGeom prst="rect">
            <a:avLst/>
          </a:prstGeom>
        </p:spPr>
        <p:txBody>
          <a:bodyPr vert="horz" lIns="0" rIns="0" bIns="0" anchor="b">
            <a:normAutofit fontScale="4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bg1"/>
                </a:solidFill>
                <a:effectLst/>
                <a:uLnTx/>
                <a:uFillTx/>
                <a:latin typeface="+mj-lt"/>
                <a:ea typeface="+mj-ea"/>
                <a:cs typeface="+mj-cs"/>
              </a:rPr>
              <a:t>AQUACULTURE </a:t>
            </a:r>
            <a:r>
              <a:rPr kumimoji="0" lang="en-GB" sz="5000" b="0" i="0" u="none" strike="noStrike" kern="1200" cap="none" spc="0" normalizeH="0" baseline="0" noProof="0" dirty="0" smtClean="0">
                <a:ln>
                  <a:noFill/>
                </a:ln>
                <a:solidFill>
                  <a:schemeClr val="bg1"/>
                </a:solidFill>
                <a:effectLst/>
                <a:uLnTx/>
                <a:uFillTx/>
                <a:latin typeface="+mj-lt"/>
                <a:ea typeface="+mj-ea"/>
                <a:cs typeface="+mj-cs"/>
              </a:rPr>
              <a:t/>
            </a:r>
            <a:br>
              <a:rPr kumimoji="0" lang="en-GB" sz="5000" b="0" i="0" u="none" strike="noStrike" kern="1200" cap="none" spc="0" normalizeH="0" baseline="0" noProof="0" dirty="0" smtClean="0">
                <a:ln>
                  <a:noFill/>
                </a:ln>
                <a:solidFill>
                  <a:schemeClr val="bg1"/>
                </a:solidFill>
                <a:effectLst/>
                <a:uLnTx/>
                <a:uFillTx/>
                <a:latin typeface="+mj-lt"/>
                <a:ea typeface="+mj-ea"/>
                <a:cs typeface="+mj-cs"/>
              </a:rPr>
            </a:br>
            <a:endParaRPr kumimoji="0" lang="en-GB" sz="50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p:txBody>
          <a:bodyPr>
            <a:normAutofit fontScale="92500" lnSpcReduction="20000"/>
          </a:bodyPr>
          <a:lstStyle/>
          <a:p>
            <a:r>
              <a:rPr lang="en-US" sz="2200" dirty="0" smtClean="0">
                <a:solidFill>
                  <a:schemeClr val="bg1"/>
                </a:solidFill>
              </a:rPr>
              <a:t>Capture fisheries and aquaculture supplied about 148 million </a:t>
            </a:r>
            <a:r>
              <a:rPr lang="en-US" sz="2200" dirty="0" err="1" smtClean="0">
                <a:solidFill>
                  <a:schemeClr val="bg1"/>
                </a:solidFill>
              </a:rPr>
              <a:t>tonnes</a:t>
            </a:r>
            <a:r>
              <a:rPr lang="en-US" sz="2200" dirty="0" smtClean="0">
                <a:solidFill>
                  <a:schemeClr val="bg1"/>
                </a:solidFill>
              </a:rPr>
              <a:t> of fish in 2010</a:t>
            </a:r>
          </a:p>
          <a:p>
            <a:endParaRPr lang="en-US" sz="800" dirty="0" smtClean="0">
              <a:solidFill>
                <a:schemeClr val="bg1"/>
              </a:solidFill>
            </a:endParaRPr>
          </a:p>
          <a:p>
            <a:r>
              <a:rPr lang="en-US" sz="2200" dirty="0" smtClean="0">
                <a:solidFill>
                  <a:schemeClr val="bg1"/>
                </a:solidFill>
              </a:rPr>
              <a:t>In 2011 production increased to 154 million tones</a:t>
            </a:r>
          </a:p>
          <a:p>
            <a:endParaRPr lang="en-US" sz="800" dirty="0" smtClean="0">
              <a:solidFill>
                <a:schemeClr val="bg1"/>
              </a:solidFill>
            </a:endParaRPr>
          </a:p>
          <a:p>
            <a:r>
              <a:rPr lang="en-US" sz="2200" dirty="0" smtClean="0">
                <a:solidFill>
                  <a:schemeClr val="bg1"/>
                </a:solidFill>
              </a:rPr>
              <a:t>Aquaculture, farming aquatic animals and plants, now accounts for roughly 1/3 of the world’s total supply</a:t>
            </a:r>
          </a:p>
          <a:p>
            <a:endParaRPr lang="en-US" sz="900" dirty="0" smtClean="0">
              <a:solidFill>
                <a:schemeClr val="bg1"/>
              </a:solidFill>
            </a:endParaRPr>
          </a:p>
          <a:p>
            <a:r>
              <a:rPr lang="en-US" sz="2400" dirty="0" smtClean="0">
                <a:solidFill>
                  <a:schemeClr val="bg1"/>
                </a:solidFill>
              </a:rPr>
              <a:t>Asia - 88.8 % of global aquaculture production by quantity in 2008. </a:t>
            </a:r>
          </a:p>
          <a:p>
            <a:endParaRPr lang="en-US" sz="800" dirty="0" smtClean="0">
              <a:solidFill>
                <a:schemeClr val="bg1"/>
              </a:solidFill>
            </a:endParaRPr>
          </a:p>
          <a:p>
            <a:r>
              <a:rPr lang="en-US" sz="2400" dirty="0" smtClean="0">
                <a:solidFill>
                  <a:schemeClr val="bg1"/>
                </a:solidFill>
              </a:rPr>
              <a:t>Fish production (aquaculture) and consumption was lowest in Africa, </a:t>
            </a:r>
          </a:p>
          <a:p>
            <a:r>
              <a:rPr lang="en-US" sz="2400" dirty="0" smtClean="0">
                <a:solidFill>
                  <a:schemeClr val="bg1"/>
                </a:solidFill>
              </a:rPr>
              <a:t>nearly 9 million tones per year </a:t>
            </a:r>
          </a:p>
          <a:p>
            <a:r>
              <a:rPr lang="en-US" sz="2400" dirty="0" smtClean="0">
                <a:solidFill>
                  <a:schemeClr val="bg1"/>
                </a:solidFill>
              </a:rPr>
              <a:t> Africa’s global contribution in 2008 was 1.8%. </a:t>
            </a:r>
          </a:p>
          <a:p>
            <a:endParaRPr lang="en-US" sz="900" dirty="0" smtClean="0">
              <a:solidFill>
                <a:schemeClr val="bg1"/>
              </a:solidFill>
            </a:endParaRPr>
          </a:p>
          <a:p>
            <a:r>
              <a:rPr lang="en-US" sz="2400" dirty="0" smtClean="0">
                <a:solidFill>
                  <a:schemeClr val="bg1"/>
                </a:solidFill>
              </a:rPr>
              <a:t>Aquaculture in Ethiopia is at an infant stage.</a:t>
            </a:r>
            <a:endParaRPr lang="en-GB" sz="2200" dirty="0">
              <a:solidFill>
                <a:schemeClr val="bg1"/>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p:txBody>
          <a:bodyPr>
            <a:normAutofit/>
          </a:bodyPr>
          <a:lstStyle/>
          <a:p>
            <a:pPr algn="just"/>
            <a:r>
              <a:rPr lang="en-GB" sz="2400" b="1" dirty="0" smtClean="0">
                <a:solidFill>
                  <a:schemeClr val="bg1"/>
                </a:solidFill>
              </a:rPr>
              <a:t>Water pollution </a:t>
            </a:r>
            <a:r>
              <a:rPr lang="en-GB" sz="2400" dirty="0" smtClean="0">
                <a:solidFill>
                  <a:schemeClr val="bg1"/>
                </a:solidFill>
              </a:rPr>
              <a:t>is the contamination of water bodies</a:t>
            </a:r>
          </a:p>
          <a:p>
            <a:pPr algn="just"/>
            <a:r>
              <a:rPr lang="en-GB" sz="2400" dirty="0" smtClean="0">
                <a:solidFill>
                  <a:schemeClr val="bg1"/>
                </a:solidFill>
              </a:rPr>
              <a:t> Water pollution occurs when pollutants are discharged directly or indirectly into water bodies.</a:t>
            </a:r>
          </a:p>
          <a:p>
            <a:pPr algn="just"/>
            <a:r>
              <a:rPr lang="en-GB" sz="2400" dirty="0" smtClean="0">
                <a:solidFill>
                  <a:schemeClr val="bg1"/>
                </a:solidFill>
              </a:rPr>
              <a:t>Pollution could be caused </a:t>
            </a:r>
            <a:r>
              <a:rPr lang="en-GB" sz="2400" b="1" dirty="0" smtClean="0">
                <a:solidFill>
                  <a:schemeClr val="bg1"/>
                </a:solidFill>
              </a:rPr>
              <a:t>naturally</a:t>
            </a:r>
            <a:r>
              <a:rPr lang="en-GB" sz="2400" dirty="0" smtClean="0">
                <a:solidFill>
                  <a:schemeClr val="bg1"/>
                </a:solidFill>
              </a:rPr>
              <a:t>, </a:t>
            </a:r>
          </a:p>
          <a:p>
            <a:pPr>
              <a:buNone/>
            </a:pPr>
            <a:r>
              <a:rPr lang="en-GB" sz="2400" b="1" dirty="0" smtClean="0">
                <a:solidFill>
                  <a:schemeClr val="bg1"/>
                </a:solidFill>
              </a:rPr>
              <a:t>Sources and effects of water pollution</a:t>
            </a:r>
            <a:endParaRPr lang="en-GB" sz="2400" dirty="0" smtClean="0">
              <a:solidFill>
                <a:schemeClr val="bg1"/>
              </a:solidFill>
            </a:endParaRPr>
          </a:p>
          <a:p>
            <a:r>
              <a:rPr lang="en-GB" sz="2400" dirty="0" smtClean="0">
                <a:solidFill>
                  <a:schemeClr val="bg1"/>
                </a:solidFill>
              </a:rPr>
              <a:t>Pollution can come from a number of different sources. </a:t>
            </a:r>
          </a:p>
          <a:p>
            <a:r>
              <a:rPr lang="en-GB" sz="2400" dirty="0" smtClean="0">
                <a:solidFill>
                  <a:schemeClr val="bg1"/>
                </a:solidFill>
              </a:rPr>
              <a:t>If the pollution comes from a single source, such as an oil spill, it is called </a:t>
            </a:r>
            <a:r>
              <a:rPr lang="en-GB" sz="2400" b="1" dirty="0" smtClean="0">
                <a:solidFill>
                  <a:schemeClr val="bg1"/>
                </a:solidFill>
              </a:rPr>
              <a:t>point-source pollution</a:t>
            </a:r>
            <a:r>
              <a:rPr lang="en-GB" sz="2400" dirty="0" smtClean="0">
                <a:solidFill>
                  <a:schemeClr val="bg1"/>
                </a:solidFill>
              </a:rPr>
              <a:t>.</a:t>
            </a:r>
          </a:p>
          <a:p>
            <a:pPr algn="just"/>
            <a:endParaRPr lang="en-GB" sz="2400" dirty="0" smtClean="0">
              <a:solidFill>
                <a:schemeClr val="bg1"/>
              </a:solidFill>
            </a:endParaRPr>
          </a:p>
        </p:txBody>
      </p:sp>
      <p:sp>
        <p:nvSpPr>
          <p:cNvPr id="5" name="Title 2"/>
          <p:cNvSpPr>
            <a:spLocks noGrp="1"/>
          </p:cNvSpPr>
          <p:nvPr>
            <p:ph type="title"/>
          </p:nvPr>
        </p:nvSpPr>
        <p:spPr/>
        <p:txBody>
          <a:bodyPr>
            <a:normAutofit/>
          </a:bodyPr>
          <a:lstStyle/>
          <a:p>
            <a:r>
              <a:rPr lang="en-GB" sz="4000" dirty="0" smtClean="0">
                <a:solidFill>
                  <a:schemeClr val="bg1"/>
                </a:solidFill>
                <a:latin typeface="Arial" pitchFamily="34" charset="0"/>
                <a:cs typeface="Arial" pitchFamily="34" charset="0"/>
              </a:rPr>
              <a:t>UNIT 5</a:t>
            </a:r>
            <a:endParaRPr lang="en-GB" sz="40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a:srcRect/>
          <a:stretch>
            <a:fillRect/>
          </a:stretch>
        </p:blipFill>
        <p:spPr bwMode="auto">
          <a:xfrm>
            <a:off x="1143000" y="1935163"/>
            <a:ext cx="6857999" cy="48824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p:txBody>
          <a:bodyPr>
            <a:normAutofit/>
          </a:bodyPr>
          <a:lstStyle/>
          <a:p>
            <a:r>
              <a:rPr lang="en-GB" sz="2400" dirty="0" smtClean="0">
                <a:solidFill>
                  <a:schemeClr val="bg1"/>
                </a:solidFill>
                <a:latin typeface="Arial" pitchFamily="34" charset="0"/>
                <a:cs typeface="Arial" pitchFamily="34" charset="0"/>
              </a:rPr>
              <a:t>If the pollution comes from many sources, it is called </a:t>
            </a:r>
            <a:r>
              <a:rPr lang="en-GB" sz="2400" b="1" dirty="0" smtClean="0">
                <a:solidFill>
                  <a:schemeClr val="bg1"/>
                </a:solidFill>
                <a:latin typeface="Arial" pitchFamily="34" charset="0"/>
                <a:cs typeface="Arial" pitchFamily="34" charset="0"/>
              </a:rPr>
              <a:t>nonpoint-source pollution</a:t>
            </a:r>
            <a:r>
              <a:rPr lang="en-GB" sz="2400" dirty="0" smtClean="0">
                <a:solidFill>
                  <a:schemeClr val="bg1"/>
                </a:solidFill>
                <a:latin typeface="Arial" pitchFamily="34" charset="0"/>
                <a:cs typeface="Arial" pitchFamily="34" charset="0"/>
              </a:rPr>
              <a:t>. </a:t>
            </a:r>
          </a:p>
          <a:p>
            <a:r>
              <a:rPr lang="en-GB" sz="2400" dirty="0" smtClean="0">
                <a:solidFill>
                  <a:schemeClr val="bg1"/>
                </a:solidFill>
                <a:latin typeface="Arial" pitchFamily="34" charset="0"/>
                <a:cs typeface="Arial" pitchFamily="34" charset="0"/>
              </a:rPr>
              <a:t>Most types of pollution affect the immediate area surrounding the source. </a:t>
            </a:r>
          </a:p>
          <a:p>
            <a:r>
              <a:rPr lang="en-GB" sz="2400" dirty="0" smtClean="0">
                <a:solidFill>
                  <a:schemeClr val="bg1"/>
                </a:solidFill>
                <a:latin typeface="Arial" pitchFamily="34" charset="0"/>
                <a:cs typeface="Arial" pitchFamily="34" charset="0"/>
              </a:rPr>
              <a:t>Sometimes the pollution may affect the environment hundreds of miles away from the source, such as nuclear waste, this is called </a:t>
            </a:r>
            <a:r>
              <a:rPr lang="en-GB" sz="2400" b="1" dirty="0" err="1" smtClean="0">
                <a:solidFill>
                  <a:schemeClr val="bg1"/>
                </a:solidFill>
                <a:latin typeface="Arial" pitchFamily="34" charset="0"/>
                <a:cs typeface="Arial" pitchFamily="34" charset="0"/>
              </a:rPr>
              <a:t>transboundary</a:t>
            </a:r>
            <a:r>
              <a:rPr lang="en-GB" sz="2400" dirty="0" smtClean="0">
                <a:solidFill>
                  <a:schemeClr val="bg1"/>
                </a:solidFill>
                <a:latin typeface="Arial" pitchFamily="34" charset="0"/>
                <a:cs typeface="Arial" pitchFamily="34" charset="0"/>
              </a:rPr>
              <a:t> pollution.</a:t>
            </a:r>
          </a:p>
          <a:p>
            <a:endParaRPr lang="en-GB" sz="2400" dirty="0" smtClean="0">
              <a:solidFill>
                <a:schemeClr val="bg1"/>
              </a:solidFill>
              <a:latin typeface="Arial" pitchFamily="34" charset="0"/>
              <a:cs typeface="Arial" pitchFamily="34" charset="0"/>
            </a:endParaRPr>
          </a:p>
          <a:p>
            <a:endParaRPr lang="en-GB"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457200" y="1688909"/>
            <a:ext cx="8229600" cy="5169091"/>
          </a:xfrm>
        </p:spPr>
        <p:txBody>
          <a:bodyPr>
            <a:normAutofit/>
          </a:bodyPr>
          <a:lstStyle/>
          <a:p>
            <a:r>
              <a:rPr lang="en-GB" sz="2600" dirty="0" smtClean="0">
                <a:solidFill>
                  <a:schemeClr val="bg1"/>
                </a:solidFill>
              </a:rPr>
              <a:t>the point source impurity enters the water resource at an easily </a:t>
            </a:r>
            <a:r>
              <a:rPr lang="en-GB" sz="2600" b="1" dirty="0" smtClean="0">
                <a:solidFill>
                  <a:schemeClr val="bg1"/>
                </a:solidFill>
              </a:rPr>
              <a:t>identifiable</a:t>
            </a:r>
            <a:r>
              <a:rPr lang="en-GB" sz="2600" dirty="0" smtClean="0">
                <a:solidFill>
                  <a:schemeClr val="bg1"/>
                </a:solidFill>
              </a:rPr>
              <a:t>, </a:t>
            </a:r>
            <a:r>
              <a:rPr lang="en-GB" sz="2600" b="1" dirty="0" smtClean="0">
                <a:solidFill>
                  <a:schemeClr val="bg1"/>
                </a:solidFill>
              </a:rPr>
              <a:t>distinct</a:t>
            </a:r>
            <a:r>
              <a:rPr lang="en-GB" sz="2600" dirty="0" smtClean="0">
                <a:solidFill>
                  <a:schemeClr val="bg1"/>
                </a:solidFill>
              </a:rPr>
              <a:t> location though a direct route. </a:t>
            </a:r>
          </a:p>
          <a:p>
            <a:endParaRPr lang="en-GB" sz="800" dirty="0" smtClean="0">
              <a:solidFill>
                <a:schemeClr val="bg1"/>
              </a:solidFill>
            </a:endParaRPr>
          </a:p>
          <a:p>
            <a:r>
              <a:rPr lang="en-GB" sz="2600" dirty="0" smtClean="0">
                <a:solidFill>
                  <a:schemeClr val="bg1"/>
                </a:solidFill>
              </a:rPr>
              <a:t>Because of these properties, point sources are somewhat easier to control; </a:t>
            </a:r>
          </a:p>
          <a:p>
            <a:endParaRPr lang="en-GB" sz="800" dirty="0" smtClean="0">
              <a:solidFill>
                <a:schemeClr val="bg1"/>
              </a:solidFill>
            </a:endParaRPr>
          </a:p>
          <a:p>
            <a:r>
              <a:rPr lang="en-GB" sz="2600" dirty="0" smtClean="0">
                <a:solidFill>
                  <a:schemeClr val="bg1"/>
                </a:solidFill>
              </a:rPr>
              <a:t>Examples  : factories, commercial businesses and wastewater treatment plants, underground mines, oil wells, oil tankers etc. </a:t>
            </a:r>
          </a:p>
          <a:p>
            <a:endParaRPr lang="en-GB" dirty="0">
              <a:solidFill>
                <a:schemeClr val="bg1"/>
              </a:solidFill>
            </a:endParaRPr>
          </a:p>
        </p:txBody>
      </p:sp>
      <p:sp>
        <p:nvSpPr>
          <p:cNvPr id="6" name="Title 2"/>
          <p:cNvSpPr>
            <a:spLocks noGrp="1"/>
          </p:cNvSpPr>
          <p:nvPr>
            <p:ph type="title"/>
          </p:nvPr>
        </p:nvSpPr>
        <p:spPr/>
        <p:txBody>
          <a:bodyPr>
            <a:normAutofit fontScale="90000"/>
          </a:bodyPr>
          <a:lstStyle/>
          <a:p>
            <a:r>
              <a:rPr lang="en-GB" sz="3600" dirty="0" smtClean="0">
                <a:solidFill>
                  <a:schemeClr val="bg1"/>
                </a:solidFill>
              </a:rPr>
              <a:t>Point Source </a:t>
            </a:r>
            <a:r>
              <a:rPr lang="en-GB" sz="3600" dirty="0" smtClean="0">
                <a:solidFill>
                  <a:schemeClr val="bg1"/>
                </a:solidFill>
                <a:latin typeface="Arial" pitchFamily="34" charset="0"/>
                <a:cs typeface="Arial" pitchFamily="34" charset="0"/>
              </a:rPr>
              <a:t>pollution</a:t>
            </a:r>
            <a:r>
              <a:rPr lang="en-GB" dirty="0" smtClean="0"/>
              <a:t/>
            </a:r>
            <a:br>
              <a:rPr lang="en-GB" dirty="0" smtClean="0"/>
            </a:br>
            <a:endParaRPr lang="en-GB"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srcRect/>
          <a:stretch>
            <a:fillRect/>
          </a:stretch>
        </p:blipFill>
        <p:spPr bwMode="auto">
          <a:xfrm>
            <a:off x="381000" y="9878"/>
            <a:ext cx="8599920" cy="65649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fontScale="90000"/>
          </a:bodyPr>
          <a:lstStyle/>
          <a:p>
            <a:r>
              <a:rPr lang="en-US" sz="2800" b="1" dirty="0" smtClean="0">
                <a:solidFill>
                  <a:schemeClr val="bg1"/>
                </a:solidFill>
              </a:rPr>
              <a:t>Ecological Functions and Services of Aquatic Ecosystems</a:t>
            </a:r>
            <a:endParaRPr lang="en-GB" sz="2800" b="1" dirty="0">
              <a:solidFill>
                <a:schemeClr val="bg1"/>
              </a:solidFill>
            </a:endParaRPr>
          </a:p>
        </p:txBody>
      </p:sp>
      <p:sp>
        <p:nvSpPr>
          <p:cNvPr id="3" name="Content Placeholder 2"/>
          <p:cNvSpPr>
            <a:spLocks noGrp="1"/>
          </p:cNvSpPr>
          <p:nvPr>
            <p:ph idx="1"/>
          </p:nvPr>
        </p:nvSpPr>
        <p:spPr>
          <a:xfrm>
            <a:off x="457200" y="1143000"/>
            <a:ext cx="8229600" cy="5181600"/>
          </a:xfrm>
        </p:spPr>
        <p:txBody>
          <a:bodyPr/>
          <a:lstStyle/>
          <a:p>
            <a:r>
              <a:rPr lang="en-US" dirty="0" smtClean="0">
                <a:solidFill>
                  <a:schemeClr val="bg1"/>
                </a:solidFill>
              </a:rPr>
              <a:t>Biological productivity</a:t>
            </a:r>
          </a:p>
          <a:p>
            <a:r>
              <a:rPr lang="en-US" dirty="0" smtClean="0">
                <a:solidFill>
                  <a:schemeClr val="bg1"/>
                </a:solidFill>
              </a:rPr>
              <a:t>Homes </a:t>
            </a:r>
            <a:r>
              <a:rPr lang="en-US" dirty="0" smtClean="0">
                <a:solidFill>
                  <a:schemeClr val="bg1"/>
                </a:solidFill>
                <a:hlinkClick r:id="" action="ppaction://customshow?id=1&amp;return=true"/>
              </a:rPr>
              <a:t>Home</a:t>
            </a:r>
            <a:r>
              <a:rPr lang="en-US" dirty="0" smtClean="0">
                <a:solidFill>
                  <a:schemeClr val="bg1"/>
                </a:solidFill>
              </a:rPr>
              <a:t> for varied organisms</a:t>
            </a:r>
          </a:p>
          <a:p>
            <a:r>
              <a:rPr lang="en-US" dirty="0" smtClean="0">
                <a:solidFill>
                  <a:schemeClr val="bg1"/>
                </a:solidFill>
              </a:rPr>
              <a:t>Regulate local climate</a:t>
            </a:r>
          </a:p>
          <a:p>
            <a:r>
              <a:rPr lang="en-US" dirty="0" smtClean="0">
                <a:solidFill>
                  <a:schemeClr val="bg1"/>
                </a:solidFill>
              </a:rPr>
              <a:t>Economic values</a:t>
            </a:r>
          </a:p>
          <a:p>
            <a:r>
              <a:rPr lang="en-US" dirty="0" smtClean="0">
                <a:solidFill>
                  <a:schemeClr val="bg1"/>
                </a:solidFill>
              </a:rPr>
              <a:t>They are also used for human recreation</a:t>
            </a:r>
          </a:p>
          <a:p>
            <a:r>
              <a:rPr lang="en-US" dirty="0" smtClean="0">
                <a:solidFill>
                  <a:schemeClr val="bg1"/>
                </a:solidFill>
              </a:rPr>
              <a:t>Power generation, irrigation etc</a:t>
            </a:r>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1600200"/>
            <a:ext cx="8229600" cy="5410200"/>
          </a:xfrm>
        </p:spPr>
        <p:txBody>
          <a:bodyPr>
            <a:noAutofit/>
          </a:bodyPr>
          <a:lstStyle/>
          <a:p>
            <a:r>
              <a:rPr lang="en-GB" sz="2400" dirty="0" smtClean="0">
                <a:solidFill>
                  <a:schemeClr val="bg1"/>
                </a:solidFill>
                <a:latin typeface="Arial" pitchFamily="34" charset="0"/>
                <a:cs typeface="Arial" pitchFamily="34" charset="0"/>
              </a:rPr>
              <a:t>Discharges from nonpoint sources are usually intermittent, associated with a rainfall or snowmelt event, </a:t>
            </a:r>
          </a:p>
          <a:p>
            <a:endParaRPr lang="en-GB" sz="2400" dirty="0" smtClean="0">
              <a:solidFill>
                <a:schemeClr val="bg1"/>
              </a:solidFill>
              <a:latin typeface="Arial" pitchFamily="34" charset="0"/>
              <a:cs typeface="Arial" pitchFamily="34" charset="0"/>
            </a:endParaRPr>
          </a:p>
          <a:p>
            <a:r>
              <a:rPr lang="en-GB" sz="2400" dirty="0" smtClean="0">
                <a:solidFill>
                  <a:schemeClr val="bg1"/>
                </a:solidFill>
                <a:latin typeface="Arial" pitchFamily="34" charset="0"/>
                <a:cs typeface="Arial" pitchFamily="34" charset="0"/>
              </a:rPr>
              <a:t>Nonpoint sources of pollution are often </a:t>
            </a:r>
            <a:r>
              <a:rPr lang="en-GB" sz="2400" b="1" dirty="0" smtClean="0">
                <a:solidFill>
                  <a:schemeClr val="bg1"/>
                </a:solidFill>
                <a:latin typeface="Arial" pitchFamily="34" charset="0"/>
                <a:cs typeface="Arial" pitchFamily="34" charset="0"/>
              </a:rPr>
              <a:t>difficult</a:t>
            </a:r>
            <a:r>
              <a:rPr lang="en-GB" sz="2400" dirty="0" smtClean="0">
                <a:solidFill>
                  <a:schemeClr val="bg1"/>
                </a:solidFill>
                <a:latin typeface="Arial" pitchFamily="34" charset="0"/>
                <a:cs typeface="Arial" pitchFamily="34" charset="0"/>
              </a:rPr>
              <a:t> to </a:t>
            </a:r>
            <a:r>
              <a:rPr lang="en-GB" sz="2400" b="1" dirty="0" smtClean="0">
                <a:solidFill>
                  <a:schemeClr val="bg1"/>
                </a:solidFill>
                <a:latin typeface="Arial" pitchFamily="34" charset="0"/>
                <a:cs typeface="Arial" pitchFamily="34" charset="0"/>
              </a:rPr>
              <a:t>identify</a:t>
            </a:r>
            <a:r>
              <a:rPr lang="en-GB" sz="2400" dirty="0" smtClean="0">
                <a:solidFill>
                  <a:schemeClr val="bg1"/>
                </a:solidFill>
                <a:latin typeface="Arial" pitchFamily="34" charset="0"/>
                <a:cs typeface="Arial" pitchFamily="34" charset="0"/>
              </a:rPr>
              <a:t>, </a:t>
            </a:r>
            <a:r>
              <a:rPr lang="en-GB" sz="2400" b="1" dirty="0" smtClean="0">
                <a:solidFill>
                  <a:schemeClr val="bg1"/>
                </a:solidFill>
                <a:latin typeface="Arial" pitchFamily="34" charset="0"/>
                <a:cs typeface="Arial" pitchFamily="34" charset="0"/>
              </a:rPr>
              <a:t>isolate</a:t>
            </a:r>
            <a:r>
              <a:rPr lang="en-GB" sz="2400" dirty="0" smtClean="0">
                <a:solidFill>
                  <a:schemeClr val="bg1"/>
                </a:solidFill>
                <a:latin typeface="Arial" pitchFamily="34" charset="0"/>
                <a:cs typeface="Arial" pitchFamily="34" charset="0"/>
              </a:rPr>
              <a:t> and </a:t>
            </a:r>
            <a:r>
              <a:rPr lang="en-GB" sz="2400" b="1" dirty="0" smtClean="0">
                <a:solidFill>
                  <a:schemeClr val="bg1"/>
                </a:solidFill>
                <a:latin typeface="Arial" pitchFamily="34" charset="0"/>
                <a:cs typeface="Arial" pitchFamily="34" charset="0"/>
              </a:rPr>
              <a:t>control</a:t>
            </a:r>
            <a:r>
              <a:rPr lang="en-GB" sz="2400" dirty="0" smtClean="0">
                <a:solidFill>
                  <a:schemeClr val="bg1"/>
                </a:solidFill>
                <a:latin typeface="Arial" pitchFamily="34" charset="0"/>
                <a:cs typeface="Arial" pitchFamily="34" charset="0"/>
              </a:rPr>
              <a:t>. </a:t>
            </a:r>
          </a:p>
          <a:p>
            <a:endParaRPr lang="en-GB" sz="2000" dirty="0" smtClean="0">
              <a:solidFill>
                <a:schemeClr val="bg1"/>
              </a:solidFill>
              <a:latin typeface="Arial" pitchFamily="34" charset="0"/>
              <a:cs typeface="Arial" pitchFamily="34" charset="0"/>
            </a:endParaRPr>
          </a:p>
          <a:p>
            <a:r>
              <a:rPr lang="en-GB" sz="2400" dirty="0" smtClean="0">
                <a:solidFill>
                  <a:schemeClr val="bg1"/>
                </a:solidFill>
                <a:latin typeface="Arial" pitchFamily="34" charset="0"/>
                <a:cs typeface="Arial" pitchFamily="34" charset="0"/>
              </a:rPr>
              <a:t>Examples of NPS pollution include: </a:t>
            </a:r>
            <a:r>
              <a:rPr lang="en-GB" sz="2400" b="1" dirty="0" smtClean="0">
                <a:solidFill>
                  <a:schemeClr val="bg1"/>
                </a:solidFill>
                <a:latin typeface="Arial" pitchFamily="34" charset="0"/>
                <a:cs typeface="Arial" pitchFamily="34" charset="0"/>
              </a:rPr>
              <a:t>acid deposition from the air</a:t>
            </a:r>
            <a:r>
              <a:rPr lang="en-GB" sz="2400" dirty="0" smtClean="0">
                <a:solidFill>
                  <a:schemeClr val="bg1"/>
                </a:solidFill>
                <a:latin typeface="Arial" pitchFamily="34" charset="0"/>
                <a:cs typeface="Arial" pitchFamily="34" charset="0"/>
              </a:rPr>
              <a:t>, </a:t>
            </a:r>
            <a:r>
              <a:rPr lang="en-GB" sz="2400" b="1" dirty="0" smtClean="0">
                <a:solidFill>
                  <a:schemeClr val="bg1"/>
                </a:solidFill>
                <a:latin typeface="Arial" pitchFamily="34" charset="0"/>
                <a:cs typeface="Arial" pitchFamily="34" charset="0"/>
              </a:rPr>
              <a:t>runoff from parking lots</a:t>
            </a:r>
            <a:r>
              <a:rPr lang="en-GB" sz="2400" dirty="0" smtClean="0">
                <a:solidFill>
                  <a:schemeClr val="bg1"/>
                </a:solidFill>
                <a:latin typeface="Arial" pitchFamily="34" charset="0"/>
                <a:cs typeface="Arial" pitchFamily="34" charset="0"/>
              </a:rPr>
              <a:t>; </a:t>
            </a:r>
            <a:r>
              <a:rPr lang="en-GB" sz="2400" b="1" dirty="0" smtClean="0">
                <a:solidFill>
                  <a:schemeClr val="bg1"/>
                </a:solidFill>
                <a:latin typeface="Arial" pitchFamily="34" charset="0"/>
                <a:cs typeface="Arial" pitchFamily="34" charset="0"/>
              </a:rPr>
              <a:t>runoff from agricultural fields</a:t>
            </a:r>
            <a:r>
              <a:rPr lang="en-GB" sz="2400" dirty="0" smtClean="0">
                <a:solidFill>
                  <a:schemeClr val="bg1"/>
                </a:solidFill>
                <a:latin typeface="Arial" pitchFamily="34" charset="0"/>
                <a:cs typeface="Arial" pitchFamily="34" charset="0"/>
              </a:rPr>
              <a:t>, and runoff from construction, </a:t>
            </a:r>
            <a:r>
              <a:rPr lang="en-GB" sz="2400" b="1" dirty="0" smtClean="0">
                <a:solidFill>
                  <a:schemeClr val="bg1"/>
                </a:solidFill>
                <a:latin typeface="Arial" pitchFamily="34" charset="0"/>
                <a:cs typeface="Arial" pitchFamily="34" charset="0"/>
              </a:rPr>
              <a:t>mining</a:t>
            </a:r>
            <a:r>
              <a:rPr lang="en-GB" sz="2400" dirty="0" smtClean="0">
                <a:solidFill>
                  <a:schemeClr val="bg1"/>
                </a:solidFill>
                <a:latin typeface="Arial" pitchFamily="34" charset="0"/>
                <a:cs typeface="Arial" pitchFamily="34" charset="0"/>
              </a:rPr>
              <a:t> etc. </a:t>
            </a:r>
          </a:p>
          <a:p>
            <a:endParaRPr lang="en-GB" sz="1800" dirty="0" smtClean="0">
              <a:solidFill>
                <a:schemeClr val="bg1"/>
              </a:solidFill>
              <a:latin typeface="Arial" pitchFamily="34" charset="0"/>
              <a:cs typeface="Arial" pitchFamily="34" charset="0"/>
            </a:endParaRPr>
          </a:p>
          <a:p>
            <a:r>
              <a:rPr lang="en-GB" sz="2400" dirty="0" smtClean="0">
                <a:solidFill>
                  <a:schemeClr val="bg1"/>
                </a:solidFill>
                <a:latin typeface="Arial" pitchFamily="34" charset="0"/>
                <a:cs typeface="Arial" pitchFamily="34" charset="0"/>
              </a:rPr>
              <a:t>Most NPS pollutants fall into six major categories: sediment, nutrients, acid and salts, heavy metals, toxic chemicals and pathogens.</a:t>
            </a:r>
          </a:p>
          <a:p>
            <a:endParaRPr lang="en-GB" sz="2400" dirty="0">
              <a:solidFill>
                <a:schemeClr val="bg1"/>
              </a:solidFill>
              <a:latin typeface="Arial" pitchFamily="34" charset="0"/>
              <a:cs typeface="Arial" pitchFamily="34" charset="0"/>
            </a:endParaRPr>
          </a:p>
        </p:txBody>
      </p:sp>
      <p:sp>
        <p:nvSpPr>
          <p:cNvPr id="5" name="Title 2"/>
          <p:cNvSpPr>
            <a:spLocks noGrp="1"/>
          </p:cNvSpPr>
          <p:nvPr>
            <p:ph type="title"/>
          </p:nvPr>
        </p:nvSpPr>
        <p:spPr/>
        <p:txBody>
          <a:bodyPr>
            <a:normAutofit/>
          </a:bodyPr>
          <a:lstStyle/>
          <a:p>
            <a:r>
              <a:rPr lang="en-GB" sz="3200" dirty="0" smtClean="0">
                <a:solidFill>
                  <a:schemeClr val="bg1"/>
                </a:solidFill>
              </a:rPr>
              <a:t>Non-point source water pollution</a:t>
            </a:r>
            <a:br>
              <a:rPr lang="en-GB" sz="3200" dirty="0" smtClean="0">
                <a:solidFill>
                  <a:schemeClr val="bg1"/>
                </a:solidFill>
              </a:rPr>
            </a:br>
            <a:endParaRPr lang="en-GB" sz="3200" dirty="0">
              <a:solidFill>
                <a:schemeClr val="bg1"/>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1447800"/>
            <a:ext cx="8229600" cy="5181600"/>
          </a:xfrm>
        </p:spPr>
        <p:txBody>
          <a:bodyPr>
            <a:noAutofit/>
          </a:bodyPr>
          <a:lstStyle/>
          <a:p>
            <a:r>
              <a:rPr lang="en-GB" sz="2000" dirty="0" smtClean="0">
                <a:solidFill>
                  <a:schemeClr val="bg1"/>
                </a:solidFill>
                <a:latin typeface="Arial" pitchFamily="34" charset="0"/>
                <a:cs typeface="Arial" pitchFamily="34" charset="0"/>
              </a:rPr>
              <a:t>Nitrates and phosphates, enter the water through sewage, livestock and fertilizer runoff, as well as from industry wastes. </a:t>
            </a:r>
          </a:p>
          <a:p>
            <a:r>
              <a:rPr lang="en-GB" sz="2000" b="1" dirty="0" smtClean="0">
                <a:solidFill>
                  <a:schemeClr val="bg1"/>
                </a:solidFill>
                <a:latin typeface="Arial" pitchFamily="34" charset="0"/>
                <a:cs typeface="Arial" pitchFamily="34" charset="0"/>
              </a:rPr>
              <a:t>When there is too much N or P in water </a:t>
            </a:r>
            <a:r>
              <a:rPr lang="en-GB" sz="2000" b="1" dirty="0" err="1" smtClean="0">
                <a:solidFill>
                  <a:schemeClr val="bg1"/>
                </a:solidFill>
                <a:latin typeface="Arial" pitchFamily="34" charset="0"/>
                <a:cs typeface="Arial" pitchFamily="34" charset="0"/>
              </a:rPr>
              <a:t>suply</a:t>
            </a:r>
            <a:r>
              <a:rPr lang="en-GB" sz="2000" b="1" dirty="0" smtClean="0">
                <a:solidFill>
                  <a:schemeClr val="bg1"/>
                </a:solidFill>
                <a:latin typeface="Arial" pitchFamily="34" charset="0"/>
                <a:cs typeface="Arial" pitchFamily="34" charset="0"/>
              </a:rPr>
              <a:t> (0.3 parts per million/</a:t>
            </a:r>
            <a:r>
              <a:rPr lang="en-GB" sz="2000" b="1" dirty="0" err="1" smtClean="0">
                <a:solidFill>
                  <a:schemeClr val="bg1"/>
                </a:solidFill>
                <a:latin typeface="Arial" pitchFamily="34" charset="0"/>
                <a:cs typeface="Arial" pitchFamily="34" charset="0"/>
              </a:rPr>
              <a:t>ppm</a:t>
            </a:r>
            <a:r>
              <a:rPr lang="en-GB" sz="2000" b="1" dirty="0" smtClean="0">
                <a:solidFill>
                  <a:schemeClr val="bg1"/>
                </a:solidFill>
                <a:latin typeface="Arial" pitchFamily="34" charset="0"/>
                <a:cs typeface="Arial" pitchFamily="34" charset="0"/>
              </a:rPr>
              <a:t> for N &amp; 0.01 </a:t>
            </a:r>
            <a:r>
              <a:rPr lang="en-GB" sz="2000" b="1" dirty="0" err="1" smtClean="0">
                <a:solidFill>
                  <a:schemeClr val="bg1"/>
                </a:solidFill>
                <a:latin typeface="Arial" pitchFamily="34" charset="0"/>
                <a:cs typeface="Arial" pitchFamily="34" charset="0"/>
              </a:rPr>
              <a:t>ppm</a:t>
            </a:r>
            <a:r>
              <a:rPr lang="en-GB" sz="2000" b="1" dirty="0" smtClean="0">
                <a:solidFill>
                  <a:schemeClr val="bg1"/>
                </a:solidFill>
                <a:latin typeface="Arial" pitchFamily="34" charset="0"/>
                <a:cs typeface="Arial" pitchFamily="34" charset="0"/>
              </a:rPr>
              <a:t> for P), </a:t>
            </a:r>
            <a:r>
              <a:rPr lang="en-GB" sz="2000" dirty="0" smtClean="0">
                <a:solidFill>
                  <a:schemeClr val="bg1"/>
                </a:solidFill>
                <a:latin typeface="Arial" pitchFamily="34" charset="0"/>
                <a:cs typeface="Arial" pitchFamily="34" charset="0"/>
              </a:rPr>
              <a:t>it causes a problem called Eutrophication. </a:t>
            </a:r>
          </a:p>
          <a:p>
            <a:r>
              <a:rPr lang="en-GB" sz="2000" dirty="0" smtClean="0">
                <a:solidFill>
                  <a:schemeClr val="bg1"/>
                </a:solidFill>
                <a:latin typeface="Arial" pitchFamily="34" charset="0"/>
                <a:cs typeface="Arial" pitchFamily="34" charset="0"/>
              </a:rPr>
              <a:t>Excessive algal bloom or eutrophication disrupts normal ecosystem functioning and causes many problems. </a:t>
            </a:r>
          </a:p>
          <a:p>
            <a:pPr>
              <a:buNone/>
            </a:pPr>
            <a:r>
              <a:rPr lang="en-GB" sz="2000" dirty="0" smtClean="0">
                <a:solidFill>
                  <a:schemeClr val="bg1"/>
                </a:solidFill>
                <a:latin typeface="Arial" pitchFamily="34" charset="0"/>
                <a:cs typeface="Arial" pitchFamily="34" charset="0"/>
              </a:rPr>
              <a:t>o Excessive weed and algae growth in water can cause a contamination of drinking water.</a:t>
            </a:r>
          </a:p>
          <a:p>
            <a:pPr>
              <a:buNone/>
            </a:pPr>
            <a:r>
              <a:rPr lang="en-GB" sz="2000" dirty="0" smtClean="0">
                <a:solidFill>
                  <a:schemeClr val="bg1"/>
                </a:solidFill>
                <a:latin typeface="Arial" pitchFamily="34" charset="0"/>
                <a:cs typeface="Arial" pitchFamily="34" charset="0"/>
              </a:rPr>
              <a:t>o The algae may use up all the oxygen in the water, leaving none for other aquatic life. </a:t>
            </a:r>
          </a:p>
          <a:p>
            <a:pPr>
              <a:buNone/>
            </a:pPr>
            <a:endParaRPr lang="en-GB" sz="2000" dirty="0" smtClean="0">
              <a:solidFill>
                <a:schemeClr val="bg1"/>
              </a:solidFill>
              <a:latin typeface="Arial" pitchFamily="34" charset="0"/>
              <a:cs typeface="Arial" pitchFamily="34" charset="0"/>
            </a:endParaRPr>
          </a:p>
          <a:p>
            <a:pPr>
              <a:buNone/>
            </a:pPr>
            <a:r>
              <a:rPr lang="en-GB" sz="2000" dirty="0" smtClean="0">
                <a:solidFill>
                  <a:schemeClr val="bg1"/>
                </a:solidFill>
                <a:latin typeface="Arial" pitchFamily="34" charset="0"/>
                <a:cs typeface="Arial" pitchFamily="34" charset="0"/>
              </a:rPr>
              <a:t>o The bloom of algae may also block sunlight </a:t>
            </a:r>
          </a:p>
          <a:p>
            <a:pPr>
              <a:buNone/>
            </a:pPr>
            <a:r>
              <a:rPr lang="en-GB" sz="2000" dirty="0" smtClean="0">
                <a:solidFill>
                  <a:schemeClr val="bg1"/>
                </a:solidFill>
                <a:latin typeface="Arial" pitchFamily="34" charset="0"/>
                <a:cs typeface="Arial" pitchFamily="34" charset="0"/>
              </a:rPr>
              <a:t>o Some algae produce toxins</a:t>
            </a:r>
          </a:p>
        </p:txBody>
      </p:sp>
      <p:sp>
        <p:nvSpPr>
          <p:cNvPr id="5" name="Title 2"/>
          <p:cNvSpPr>
            <a:spLocks noGrp="1"/>
          </p:cNvSpPr>
          <p:nvPr>
            <p:ph type="title"/>
          </p:nvPr>
        </p:nvSpPr>
        <p:spPr>
          <a:xfrm>
            <a:off x="457200" y="228600"/>
            <a:ext cx="8229600" cy="1143000"/>
          </a:xfrm>
        </p:spPr>
        <p:txBody>
          <a:bodyPr>
            <a:noAutofit/>
          </a:bodyPr>
          <a:lstStyle/>
          <a:p>
            <a:r>
              <a:rPr lang="en-GB" sz="2800" dirty="0" smtClean="0"/>
              <a:t/>
            </a:r>
            <a:br>
              <a:rPr lang="en-GB" sz="2800" dirty="0" smtClean="0"/>
            </a:br>
            <a:r>
              <a:rPr lang="en-GB" sz="2400" dirty="0" smtClean="0">
                <a:solidFill>
                  <a:schemeClr val="bg1"/>
                </a:solidFill>
                <a:latin typeface="Arial" pitchFamily="34" charset="0"/>
                <a:cs typeface="Arial" pitchFamily="34" charset="0"/>
              </a:rPr>
              <a:t>Types of pollution</a:t>
            </a:r>
            <a:br>
              <a:rPr lang="en-GB" sz="2400" dirty="0" smtClean="0">
                <a:solidFill>
                  <a:schemeClr val="bg1"/>
                </a:solidFill>
                <a:latin typeface="Arial" pitchFamily="34" charset="0"/>
                <a:cs typeface="Arial" pitchFamily="34" charset="0"/>
              </a:rPr>
            </a:br>
            <a:r>
              <a:rPr lang="en-GB" sz="2400" dirty="0" smtClean="0">
                <a:solidFill>
                  <a:schemeClr val="bg1"/>
                </a:solidFill>
                <a:latin typeface="Arial" pitchFamily="34" charset="0"/>
                <a:cs typeface="Arial" pitchFamily="34" charset="0"/>
              </a:rPr>
              <a:t>1. Eutrophication</a:t>
            </a:r>
            <a:r>
              <a:rPr lang="en-GB" sz="2800" dirty="0" smtClean="0"/>
              <a:t/>
            </a:r>
            <a:br>
              <a:rPr lang="en-GB" sz="2800" dirty="0" smtClean="0"/>
            </a:br>
            <a:endParaRPr lang="en-GB" sz="28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p:txBody>
          <a:bodyPr>
            <a:noAutofit/>
          </a:bodyPr>
          <a:lstStyle/>
          <a:p>
            <a:r>
              <a:rPr lang="en-GB" sz="1800" dirty="0" smtClean="0">
                <a:solidFill>
                  <a:schemeClr val="bg1"/>
                </a:solidFill>
              </a:rPr>
              <a:t>It is pollution due to Heat or rise in the water temperature. </a:t>
            </a:r>
          </a:p>
          <a:p>
            <a:r>
              <a:rPr lang="en-GB" sz="1800" dirty="0" smtClean="0">
                <a:solidFill>
                  <a:schemeClr val="bg1"/>
                </a:solidFill>
              </a:rPr>
              <a:t>As water temperature increases, the amount of </a:t>
            </a:r>
            <a:r>
              <a:rPr lang="en-GB" sz="1800" b="1" dirty="0" smtClean="0">
                <a:solidFill>
                  <a:schemeClr val="bg1"/>
                </a:solidFill>
              </a:rPr>
              <a:t>dissolved oxygen </a:t>
            </a:r>
            <a:r>
              <a:rPr lang="en-GB" sz="1800" dirty="0" smtClean="0">
                <a:solidFill>
                  <a:schemeClr val="bg1"/>
                </a:solidFill>
              </a:rPr>
              <a:t>decreases. </a:t>
            </a:r>
          </a:p>
          <a:p>
            <a:endParaRPr lang="en-GB" sz="1800" dirty="0" smtClean="0">
              <a:solidFill>
                <a:schemeClr val="bg1"/>
              </a:solidFill>
            </a:endParaRPr>
          </a:p>
          <a:p>
            <a:r>
              <a:rPr lang="en-GB" sz="1800" dirty="0" smtClean="0">
                <a:solidFill>
                  <a:schemeClr val="bg1"/>
                </a:solidFill>
              </a:rPr>
              <a:t>Thermal pollution can be natural, in case of hot springs, or human-induced, in the case of discharged water that has been used to cool power plants or other industrial equipments or due to global warming. </a:t>
            </a:r>
          </a:p>
          <a:p>
            <a:pPr>
              <a:buNone/>
            </a:pPr>
            <a:r>
              <a:rPr lang="en-GB" sz="1800" b="1" dirty="0" smtClean="0">
                <a:solidFill>
                  <a:schemeClr val="bg1"/>
                </a:solidFill>
              </a:rPr>
              <a:t>3. Heavy metals</a:t>
            </a:r>
          </a:p>
          <a:p>
            <a:r>
              <a:rPr lang="en-GB" sz="1800" dirty="0" smtClean="0">
                <a:solidFill>
                  <a:schemeClr val="bg1"/>
                </a:solidFill>
              </a:rPr>
              <a:t>Heavy metals from industrial processes can accumulate in nearby lakes and rivers.</a:t>
            </a:r>
          </a:p>
          <a:p>
            <a:r>
              <a:rPr lang="en-GB" sz="1800" dirty="0" smtClean="0">
                <a:solidFill>
                  <a:schemeClr val="bg1"/>
                </a:solidFill>
              </a:rPr>
              <a:t>This can sometimes contaminate groundwater and end up in our drinking water supply. </a:t>
            </a:r>
          </a:p>
          <a:p>
            <a:r>
              <a:rPr lang="en-GB" sz="1800" dirty="0" smtClean="0">
                <a:solidFill>
                  <a:schemeClr val="bg1"/>
                </a:solidFill>
              </a:rPr>
              <a:t>Heavy metals can slow development, result in birth defects, and cause cancer due to their carcinogenic nature. </a:t>
            </a:r>
          </a:p>
          <a:p>
            <a:r>
              <a:rPr lang="en-GB" sz="1800" dirty="0" smtClean="0">
                <a:solidFill>
                  <a:schemeClr val="bg1"/>
                </a:solidFill>
              </a:rPr>
              <a:t>They can also give unpleasant </a:t>
            </a:r>
            <a:r>
              <a:rPr lang="en-GB" sz="1800" dirty="0" err="1" smtClean="0">
                <a:solidFill>
                  <a:schemeClr val="bg1"/>
                </a:solidFill>
              </a:rPr>
              <a:t>odors</a:t>
            </a:r>
            <a:r>
              <a:rPr lang="en-GB" sz="1800" dirty="0" smtClean="0">
                <a:solidFill>
                  <a:schemeClr val="bg1"/>
                </a:solidFill>
              </a:rPr>
              <a:t> and tastes to the drinking water.</a:t>
            </a:r>
          </a:p>
          <a:p>
            <a:endParaRPr lang="en-GB" sz="1800" dirty="0">
              <a:solidFill>
                <a:schemeClr val="bg1"/>
              </a:solidFill>
            </a:endParaRPr>
          </a:p>
        </p:txBody>
      </p:sp>
      <p:sp>
        <p:nvSpPr>
          <p:cNvPr id="5" name="Title 2"/>
          <p:cNvSpPr>
            <a:spLocks noGrp="1"/>
          </p:cNvSpPr>
          <p:nvPr>
            <p:ph type="title"/>
          </p:nvPr>
        </p:nvSpPr>
        <p:spPr/>
        <p:txBody>
          <a:bodyPr>
            <a:normAutofit fontScale="90000"/>
          </a:bodyPr>
          <a:lstStyle/>
          <a:p>
            <a:r>
              <a:rPr lang="en-GB" sz="3100" dirty="0" smtClean="0">
                <a:solidFill>
                  <a:schemeClr val="bg1"/>
                </a:solidFill>
              </a:rPr>
              <a:t>2. Thermal Pollution/ Heat</a:t>
            </a:r>
            <a:r>
              <a:rPr lang="en-GB" dirty="0" smtClean="0">
                <a:solidFill>
                  <a:schemeClr val="bg1"/>
                </a:solidFill>
              </a:rPr>
              <a:t/>
            </a:r>
            <a:br>
              <a:rPr lang="en-GB" dirty="0" smtClean="0">
                <a:solidFill>
                  <a:schemeClr val="bg1"/>
                </a:solidFill>
              </a:rPr>
            </a:br>
            <a:endParaRPr lang="en-GB" dirty="0">
              <a:solidFill>
                <a:schemeClr val="bg1"/>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p:txBody>
          <a:bodyPr>
            <a:normAutofit/>
          </a:bodyPr>
          <a:lstStyle/>
          <a:p>
            <a:r>
              <a:rPr lang="en-GB" sz="2400" dirty="0" smtClean="0">
                <a:solidFill>
                  <a:schemeClr val="bg1"/>
                </a:solidFill>
              </a:rPr>
              <a:t>Forest maintain high water quality </a:t>
            </a:r>
          </a:p>
          <a:p>
            <a:endParaRPr lang="en-GB" sz="800" dirty="0" smtClean="0">
              <a:solidFill>
                <a:schemeClr val="bg1"/>
              </a:solidFill>
            </a:endParaRPr>
          </a:p>
          <a:p>
            <a:pPr>
              <a:buNone/>
            </a:pPr>
            <a:r>
              <a:rPr lang="en-GB" sz="2400" dirty="0" smtClean="0">
                <a:solidFill>
                  <a:schemeClr val="bg1"/>
                </a:solidFill>
              </a:rPr>
              <a:t> 1. by minimizing soil erosion thus reducing sediments in water bodies</a:t>
            </a:r>
          </a:p>
          <a:p>
            <a:pPr>
              <a:buNone/>
            </a:pPr>
            <a:endParaRPr lang="en-GB" sz="800" dirty="0" smtClean="0">
              <a:solidFill>
                <a:schemeClr val="bg1"/>
              </a:solidFill>
            </a:endParaRPr>
          </a:p>
          <a:p>
            <a:pPr>
              <a:buNone/>
            </a:pPr>
            <a:r>
              <a:rPr lang="en-GB" sz="2400" dirty="0" smtClean="0">
                <a:solidFill>
                  <a:schemeClr val="bg1"/>
                </a:solidFill>
              </a:rPr>
              <a:t>2. Through trapping or filtering other water pollutants</a:t>
            </a:r>
            <a:endParaRPr lang="en-GB" sz="2400" dirty="0">
              <a:solidFill>
                <a:schemeClr val="bg1"/>
              </a:solidFill>
            </a:endParaRPr>
          </a:p>
        </p:txBody>
      </p:sp>
      <p:sp>
        <p:nvSpPr>
          <p:cNvPr id="5" name="Title 2"/>
          <p:cNvSpPr>
            <a:spLocks noGrp="1"/>
          </p:cNvSpPr>
          <p:nvPr>
            <p:ph type="title"/>
          </p:nvPr>
        </p:nvSpPr>
        <p:spPr/>
        <p:txBody>
          <a:bodyPr>
            <a:normAutofit/>
          </a:bodyPr>
          <a:lstStyle/>
          <a:p>
            <a:r>
              <a:rPr lang="en-GB" dirty="0" err="1" smtClean="0">
                <a:solidFill>
                  <a:schemeClr val="bg1"/>
                </a:solidFill>
              </a:rPr>
              <a:t>Afforestation</a:t>
            </a:r>
            <a:r>
              <a:rPr lang="en-GB" dirty="0" smtClean="0">
                <a:solidFill>
                  <a:schemeClr val="bg1"/>
                </a:solidFill>
              </a:rPr>
              <a:t> and Water Quality</a:t>
            </a:r>
            <a:endParaRPr lang="en-GB" dirty="0">
              <a:solidFill>
                <a:schemeClr val="bg1"/>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990600" y="217429"/>
            <a:ext cx="7620000" cy="64294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Grp="1" noChangeAspect="1" noChangeArrowheads="1"/>
          </p:cNvPicPr>
          <p:nvPr>
            <p:ph idx="1"/>
          </p:nvPr>
        </p:nvPicPr>
        <p:blipFill>
          <a:blip r:embed="rId2"/>
          <a:srcRect/>
          <a:stretch>
            <a:fillRect/>
          </a:stretch>
        </p:blipFill>
        <p:spPr bwMode="auto">
          <a:xfrm>
            <a:off x="512357" y="1828800"/>
            <a:ext cx="4144298" cy="5029200"/>
          </a:xfrm>
          <a:prstGeom prst="rect">
            <a:avLst/>
          </a:prstGeom>
          <a:noFill/>
          <a:ln w="9525">
            <a:noFill/>
            <a:miter lim="800000"/>
            <a:headEnd/>
            <a:tailEnd/>
          </a:ln>
          <a:effectLst/>
        </p:spPr>
      </p:pic>
      <p:pic>
        <p:nvPicPr>
          <p:cNvPr id="16389" name="Picture 5"/>
          <p:cNvPicPr>
            <a:picLocks noChangeAspect="1" noChangeArrowheads="1"/>
          </p:cNvPicPr>
          <p:nvPr/>
        </p:nvPicPr>
        <p:blipFill>
          <a:blip r:embed="rId3"/>
          <a:srcRect/>
          <a:stretch>
            <a:fillRect/>
          </a:stretch>
        </p:blipFill>
        <p:spPr bwMode="auto">
          <a:xfrm>
            <a:off x="4648200" y="1804347"/>
            <a:ext cx="4054475" cy="50536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609600" y="13698"/>
            <a:ext cx="7620000" cy="66699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495300" y="307975"/>
            <a:ext cx="8153400"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p:txBody>
          <a:bodyPr>
            <a:normAutofit/>
          </a:bodyPr>
          <a:lstStyle/>
          <a:p>
            <a:r>
              <a:rPr lang="en-US" sz="2000" b="1" dirty="0" smtClean="0">
                <a:solidFill>
                  <a:schemeClr val="bg1"/>
                </a:solidFill>
              </a:rPr>
              <a:t>Water quality</a:t>
            </a:r>
            <a:r>
              <a:rPr lang="en-US" sz="2000" dirty="0" smtClean="0">
                <a:solidFill>
                  <a:schemeClr val="bg1"/>
                </a:solidFill>
              </a:rPr>
              <a:t> is the physical, chemical and biological characteristics of water.</a:t>
            </a:r>
          </a:p>
          <a:p>
            <a:endParaRPr lang="en-US" sz="2000" dirty="0" smtClean="0">
              <a:solidFill>
                <a:schemeClr val="bg1"/>
              </a:solidFill>
            </a:endParaRPr>
          </a:p>
          <a:p>
            <a:r>
              <a:rPr lang="en-US" sz="2000" dirty="0" smtClean="0">
                <a:solidFill>
                  <a:schemeClr val="bg1"/>
                </a:solidFill>
              </a:rPr>
              <a:t>It is the potential of water to support human, other organisms and activities</a:t>
            </a:r>
          </a:p>
          <a:p>
            <a:endParaRPr lang="en-US" sz="2000" dirty="0" smtClean="0">
              <a:solidFill>
                <a:schemeClr val="bg1"/>
              </a:solidFill>
            </a:endParaRPr>
          </a:p>
          <a:p>
            <a:r>
              <a:rPr lang="en-US" sz="2000" dirty="0" smtClean="0">
                <a:solidFill>
                  <a:schemeClr val="bg1"/>
                </a:solidFill>
              </a:rPr>
              <a:t>The level of water quality and/or pollutant loading is based upon the </a:t>
            </a:r>
            <a:r>
              <a:rPr lang="en-US" sz="2000" b="1" dirty="0" smtClean="0">
                <a:solidFill>
                  <a:schemeClr val="bg1"/>
                </a:solidFill>
              </a:rPr>
              <a:t>evaluation</a:t>
            </a:r>
            <a:r>
              <a:rPr lang="en-US" sz="2000" dirty="0" smtClean="0">
                <a:solidFill>
                  <a:schemeClr val="bg1"/>
                </a:solidFill>
              </a:rPr>
              <a:t> of measured </a:t>
            </a:r>
            <a:r>
              <a:rPr lang="en-US" sz="2000" b="1" dirty="0" smtClean="0">
                <a:solidFill>
                  <a:schemeClr val="bg1"/>
                </a:solidFill>
              </a:rPr>
              <a:t>quantities</a:t>
            </a:r>
            <a:r>
              <a:rPr lang="en-US" sz="2000" dirty="0" smtClean="0">
                <a:solidFill>
                  <a:schemeClr val="bg1"/>
                </a:solidFill>
              </a:rPr>
              <a:t> and </a:t>
            </a:r>
            <a:r>
              <a:rPr lang="en-US" sz="2000" b="1" dirty="0" smtClean="0">
                <a:solidFill>
                  <a:schemeClr val="bg1"/>
                </a:solidFill>
              </a:rPr>
              <a:t>parameters</a:t>
            </a:r>
            <a:r>
              <a:rPr lang="en-US" sz="2000" dirty="0" smtClean="0">
                <a:solidFill>
                  <a:schemeClr val="bg1"/>
                </a:solidFill>
              </a:rPr>
              <a:t>.</a:t>
            </a:r>
          </a:p>
          <a:p>
            <a:endParaRPr lang="en-US" sz="2000" dirty="0" smtClean="0">
              <a:solidFill>
                <a:schemeClr val="bg1"/>
              </a:solidFill>
            </a:endParaRPr>
          </a:p>
          <a:p>
            <a:r>
              <a:rPr lang="en-US" sz="2000" b="1" dirty="0" smtClean="0">
                <a:solidFill>
                  <a:schemeClr val="bg1"/>
                </a:solidFill>
              </a:rPr>
              <a:t>Water quality assessment</a:t>
            </a:r>
            <a:r>
              <a:rPr lang="en-US" sz="2000" dirty="0" smtClean="0">
                <a:solidFill>
                  <a:schemeClr val="bg1"/>
                </a:solidFill>
              </a:rPr>
              <a:t> is the overall process of </a:t>
            </a:r>
            <a:r>
              <a:rPr lang="en-US" sz="2000" b="1" dirty="0" smtClean="0">
                <a:solidFill>
                  <a:schemeClr val="bg1"/>
                </a:solidFill>
              </a:rPr>
              <a:t>evaluation</a:t>
            </a:r>
            <a:r>
              <a:rPr lang="en-US" sz="2000" dirty="0" smtClean="0">
                <a:solidFill>
                  <a:schemeClr val="bg1"/>
                </a:solidFill>
              </a:rPr>
              <a:t> of the physical, chemical and biological nature of water in relation to natural quality, </a:t>
            </a:r>
            <a:r>
              <a:rPr lang="en-US" sz="2000" b="1" dirty="0" smtClean="0">
                <a:solidFill>
                  <a:schemeClr val="bg1"/>
                </a:solidFill>
              </a:rPr>
              <a:t>human effects </a:t>
            </a:r>
            <a:r>
              <a:rPr lang="en-US" sz="2000" dirty="0" smtClean="0">
                <a:solidFill>
                  <a:schemeClr val="bg1"/>
                </a:solidFill>
              </a:rPr>
              <a:t>and </a:t>
            </a:r>
            <a:r>
              <a:rPr lang="en-US" sz="2000" b="1" dirty="0" smtClean="0">
                <a:solidFill>
                  <a:schemeClr val="bg1"/>
                </a:solidFill>
              </a:rPr>
              <a:t>intended uses</a:t>
            </a:r>
            <a:r>
              <a:rPr lang="en-US" sz="2000" dirty="0" smtClean="0">
                <a:solidFill>
                  <a:schemeClr val="bg1"/>
                </a:solidFill>
              </a:rPr>
              <a:t>, </a:t>
            </a:r>
            <a:endParaRPr lang="en-GB" sz="2000" dirty="0" smtClean="0">
              <a:solidFill>
                <a:schemeClr val="bg1"/>
              </a:solidFill>
            </a:endParaRPr>
          </a:p>
          <a:p>
            <a:endParaRPr lang="en-GB" sz="2000" dirty="0">
              <a:solidFill>
                <a:schemeClr val="bg1"/>
              </a:solidFill>
            </a:endParaRPr>
          </a:p>
        </p:txBody>
      </p:sp>
      <p:sp>
        <p:nvSpPr>
          <p:cNvPr id="5" name="Title 2"/>
          <p:cNvSpPr>
            <a:spLocks noGrp="1"/>
          </p:cNvSpPr>
          <p:nvPr>
            <p:ph type="title"/>
          </p:nvPr>
        </p:nvSpPr>
        <p:spPr/>
        <p:txBody>
          <a:bodyPr>
            <a:normAutofit fontScale="90000"/>
          </a:bodyPr>
          <a:lstStyle/>
          <a:p>
            <a:r>
              <a:rPr lang="en-US" sz="2700" dirty="0" smtClean="0">
                <a:solidFill>
                  <a:schemeClr val="bg1"/>
                </a:solidFill>
              </a:rPr>
              <a:t>Unit 6 Water Quality Assessment</a:t>
            </a:r>
            <a:r>
              <a:rPr lang="en-GB" dirty="0" smtClean="0">
                <a:solidFill>
                  <a:schemeClr val="bg1"/>
                </a:solidFill>
              </a:rPr>
              <a:t/>
            </a:r>
            <a:br>
              <a:rPr lang="en-GB" dirty="0" smtClean="0">
                <a:solidFill>
                  <a:schemeClr val="bg1"/>
                </a:solidFill>
              </a:rPr>
            </a:br>
            <a:endParaRPr lang="en-GB" dirty="0">
              <a:solidFill>
                <a:schemeClr val="bg1"/>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304800" y="762000"/>
            <a:ext cx="8534400" cy="5638800"/>
          </a:xfrm>
        </p:spPr>
        <p:txBody>
          <a:bodyPr>
            <a:normAutofit/>
          </a:bodyPr>
          <a:lstStyle/>
          <a:p>
            <a:pPr algn="just"/>
            <a:r>
              <a:rPr lang="en-US" sz="2600" b="1" dirty="0" smtClean="0">
                <a:solidFill>
                  <a:schemeClr val="bg1"/>
                </a:solidFill>
                <a:latin typeface="Arial" pitchFamily="34" charset="0"/>
                <a:cs typeface="Arial" pitchFamily="34" charset="0"/>
              </a:rPr>
              <a:t>Monitoring</a:t>
            </a:r>
            <a:r>
              <a:rPr lang="en-US" sz="2600" dirty="0" smtClean="0">
                <a:solidFill>
                  <a:schemeClr val="bg1"/>
                </a:solidFill>
                <a:latin typeface="Arial" pitchFamily="34" charset="0"/>
                <a:cs typeface="Arial" pitchFamily="34" charset="0"/>
              </a:rPr>
              <a:t> is a </a:t>
            </a:r>
            <a:r>
              <a:rPr lang="en-US" sz="2600" b="1" dirty="0" smtClean="0">
                <a:solidFill>
                  <a:schemeClr val="bg1"/>
                </a:solidFill>
                <a:latin typeface="Arial" pitchFamily="34" charset="0"/>
                <a:cs typeface="Arial" pitchFamily="34" charset="0"/>
              </a:rPr>
              <a:t>long term</a:t>
            </a:r>
            <a:r>
              <a:rPr lang="en-US" sz="2600" dirty="0" smtClean="0">
                <a:solidFill>
                  <a:schemeClr val="bg1"/>
                </a:solidFill>
                <a:latin typeface="Arial" pitchFamily="34" charset="0"/>
                <a:cs typeface="Arial" pitchFamily="34" charset="0"/>
              </a:rPr>
              <a:t>, standardized </a:t>
            </a:r>
            <a:r>
              <a:rPr lang="en-US" sz="2600" b="1" dirty="0" smtClean="0">
                <a:solidFill>
                  <a:schemeClr val="bg1"/>
                </a:solidFill>
                <a:latin typeface="Arial" pitchFamily="34" charset="0"/>
                <a:cs typeface="Arial" pitchFamily="34" charset="0"/>
              </a:rPr>
              <a:t>measurement</a:t>
            </a:r>
            <a:r>
              <a:rPr lang="en-US" sz="2600" dirty="0" smtClean="0">
                <a:solidFill>
                  <a:schemeClr val="bg1"/>
                </a:solidFill>
                <a:latin typeface="Arial" pitchFamily="34" charset="0"/>
                <a:cs typeface="Arial" pitchFamily="34" charset="0"/>
              </a:rPr>
              <a:t> and </a:t>
            </a:r>
            <a:r>
              <a:rPr lang="en-US" sz="2600" b="1" dirty="0" smtClean="0">
                <a:solidFill>
                  <a:schemeClr val="bg1"/>
                </a:solidFill>
                <a:latin typeface="Arial" pitchFamily="34" charset="0"/>
                <a:cs typeface="Arial" pitchFamily="34" charset="0"/>
              </a:rPr>
              <a:t>observation</a:t>
            </a:r>
            <a:r>
              <a:rPr lang="en-US" sz="2600" dirty="0" smtClean="0">
                <a:solidFill>
                  <a:schemeClr val="bg1"/>
                </a:solidFill>
                <a:latin typeface="Arial" pitchFamily="34" charset="0"/>
                <a:cs typeface="Arial" pitchFamily="34" charset="0"/>
              </a:rPr>
              <a:t> of the aquatic environment in order to </a:t>
            </a:r>
            <a:r>
              <a:rPr lang="en-US" sz="2600" b="1" dirty="0" smtClean="0">
                <a:solidFill>
                  <a:schemeClr val="bg1"/>
                </a:solidFill>
                <a:latin typeface="Arial" pitchFamily="34" charset="0"/>
                <a:cs typeface="Arial" pitchFamily="34" charset="0"/>
              </a:rPr>
              <a:t>define</a:t>
            </a:r>
            <a:r>
              <a:rPr lang="en-US" sz="2600" dirty="0" smtClean="0">
                <a:solidFill>
                  <a:schemeClr val="bg1"/>
                </a:solidFill>
                <a:latin typeface="Arial" pitchFamily="34" charset="0"/>
                <a:cs typeface="Arial" pitchFamily="34" charset="0"/>
              </a:rPr>
              <a:t> </a:t>
            </a:r>
            <a:r>
              <a:rPr lang="en-US" sz="2600" b="1" dirty="0" smtClean="0">
                <a:solidFill>
                  <a:schemeClr val="bg1"/>
                </a:solidFill>
                <a:latin typeface="Arial" pitchFamily="34" charset="0"/>
                <a:cs typeface="Arial" pitchFamily="34" charset="0"/>
              </a:rPr>
              <a:t>status</a:t>
            </a:r>
            <a:r>
              <a:rPr lang="en-US" sz="2600" dirty="0" smtClean="0">
                <a:solidFill>
                  <a:schemeClr val="bg1"/>
                </a:solidFill>
                <a:latin typeface="Arial" pitchFamily="34" charset="0"/>
                <a:cs typeface="Arial" pitchFamily="34" charset="0"/>
              </a:rPr>
              <a:t> and </a:t>
            </a:r>
            <a:r>
              <a:rPr lang="en-US" sz="2600" b="1" dirty="0" smtClean="0">
                <a:solidFill>
                  <a:schemeClr val="bg1"/>
                </a:solidFill>
                <a:latin typeface="Arial" pitchFamily="34" charset="0"/>
                <a:cs typeface="Arial" pitchFamily="34" charset="0"/>
              </a:rPr>
              <a:t>trends</a:t>
            </a:r>
            <a:r>
              <a:rPr lang="en-US" sz="2600" dirty="0" smtClean="0">
                <a:solidFill>
                  <a:schemeClr val="bg1"/>
                </a:solidFill>
                <a:latin typeface="Arial" pitchFamily="34" charset="0"/>
                <a:cs typeface="Arial" pitchFamily="34" charset="0"/>
              </a:rPr>
              <a:t>.</a:t>
            </a:r>
          </a:p>
          <a:p>
            <a:pPr algn="just"/>
            <a:endParaRPr lang="en-US" sz="900" dirty="0" smtClean="0">
              <a:solidFill>
                <a:schemeClr val="bg1"/>
              </a:solidFill>
              <a:latin typeface="Arial" pitchFamily="34" charset="0"/>
              <a:cs typeface="Arial" pitchFamily="34" charset="0"/>
            </a:endParaRPr>
          </a:p>
          <a:p>
            <a:pPr algn="just"/>
            <a:r>
              <a:rPr lang="en-US" dirty="0" smtClean="0">
                <a:solidFill>
                  <a:schemeClr val="bg1"/>
                </a:solidFill>
                <a:latin typeface="Arial" pitchFamily="34" charset="0"/>
                <a:cs typeface="Arial" pitchFamily="34" charset="0"/>
              </a:rPr>
              <a:t>logical sequence consisting of three components: </a:t>
            </a:r>
            <a:r>
              <a:rPr lang="en-US" b="1" dirty="0" smtClean="0">
                <a:solidFill>
                  <a:schemeClr val="bg1"/>
                </a:solidFill>
                <a:latin typeface="Arial" pitchFamily="34" charset="0"/>
                <a:cs typeface="Arial" pitchFamily="34" charset="0"/>
              </a:rPr>
              <a:t>monitoring</a:t>
            </a:r>
            <a:r>
              <a:rPr lang="en-US" dirty="0" smtClean="0">
                <a:solidFill>
                  <a:schemeClr val="bg1"/>
                </a:solidFill>
                <a:latin typeface="Arial" pitchFamily="34" charset="0"/>
                <a:cs typeface="Arial" pitchFamily="34" charset="0"/>
              </a:rPr>
              <a:t>, followed by </a:t>
            </a:r>
            <a:r>
              <a:rPr lang="en-US" b="1" dirty="0" smtClean="0">
                <a:solidFill>
                  <a:schemeClr val="bg1"/>
                </a:solidFill>
                <a:latin typeface="Arial" pitchFamily="34" charset="0"/>
                <a:cs typeface="Arial" pitchFamily="34" charset="0"/>
              </a:rPr>
              <a:t>assessment</a:t>
            </a:r>
            <a:r>
              <a:rPr lang="en-US" dirty="0" smtClean="0">
                <a:solidFill>
                  <a:schemeClr val="bg1"/>
                </a:solidFill>
                <a:latin typeface="Arial" pitchFamily="34" charset="0"/>
                <a:cs typeface="Arial" pitchFamily="34" charset="0"/>
              </a:rPr>
              <a:t>, followed by </a:t>
            </a:r>
            <a:r>
              <a:rPr lang="en-US" b="1" dirty="0" smtClean="0">
                <a:solidFill>
                  <a:schemeClr val="bg1"/>
                </a:solidFill>
                <a:latin typeface="Arial" pitchFamily="34" charset="0"/>
                <a:cs typeface="Arial" pitchFamily="34" charset="0"/>
              </a:rPr>
              <a:t>management</a:t>
            </a:r>
            <a:r>
              <a:rPr lang="en-US" dirty="0" smtClean="0">
                <a:solidFill>
                  <a:schemeClr val="bg1"/>
                </a:solidFill>
                <a:latin typeface="Arial" pitchFamily="34" charset="0"/>
                <a:cs typeface="Arial" pitchFamily="34" charset="0"/>
              </a:rPr>
              <a:t>.</a:t>
            </a:r>
            <a:endParaRPr lang="en-GB" dirty="0" smtClean="0">
              <a:solidFill>
                <a:schemeClr val="bg1"/>
              </a:solidFill>
              <a:latin typeface="Arial" pitchFamily="34" charset="0"/>
              <a:cs typeface="Arial" pitchFamily="34" charset="0"/>
            </a:endParaRPr>
          </a:p>
          <a:p>
            <a:pPr algn="just"/>
            <a:endParaRPr lang="en-GB"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3652</TotalTime>
  <Words>8515</Words>
  <Application>Microsoft Office PowerPoint</Application>
  <PresentationFormat>On-screen Show (4:3)</PresentationFormat>
  <Paragraphs>853</Paragraphs>
  <Slides>168</Slides>
  <Notes>6</Notes>
  <HiddenSlides>0</HiddenSlides>
  <MMClips>0</MMClips>
  <ScaleCrop>false</ScaleCrop>
  <HeadingPairs>
    <vt:vector size="6" baseType="variant">
      <vt:variant>
        <vt:lpstr>Theme</vt:lpstr>
      </vt:variant>
      <vt:variant>
        <vt:i4>1</vt:i4>
      </vt:variant>
      <vt:variant>
        <vt:lpstr>Slide Titles</vt:lpstr>
      </vt:variant>
      <vt:variant>
        <vt:i4>168</vt:i4>
      </vt:variant>
      <vt:variant>
        <vt:lpstr>Custom Shows</vt:lpstr>
      </vt:variant>
      <vt:variant>
        <vt:i4>5</vt:i4>
      </vt:variant>
    </vt:vector>
  </HeadingPairs>
  <TitlesOfParts>
    <vt:vector size="174" baseType="lpstr">
      <vt:lpstr>Flow</vt:lpstr>
      <vt:lpstr>Aquatic Science and Wetland Management Lecture </vt:lpstr>
      <vt:lpstr>Aquatic Science</vt:lpstr>
      <vt:lpstr>PowerPoint Presentation</vt:lpstr>
      <vt:lpstr>PowerPoint Presentation</vt:lpstr>
      <vt:lpstr>PowerPoint Presentation</vt:lpstr>
      <vt:lpstr>The Hydrologic Cycle</vt:lpstr>
      <vt:lpstr>The Hydrologic Cycle is driven largely by the energy from solar radiation, Earth’s gravity, the rotation of the Earth (Coriolis Effect), Gravity of Moon and Sun (ocean tides).</vt:lpstr>
      <vt:lpstr>How Much Water?  Where?</vt:lpstr>
      <vt:lpstr>Ecological Functions and Services of Aquatic Ecosystems</vt:lpstr>
      <vt:lpstr>Disturbance and Its Effects to Aquatic Ecosystems</vt:lpstr>
      <vt:lpstr>What is our need for understanding “inland aquatic ecology”</vt:lpstr>
      <vt:lpstr>PowerPoint Presentation</vt:lpstr>
      <vt:lpstr>Unit 2: Types of Aquatic Ecosystems </vt:lpstr>
      <vt:lpstr>PowerPoint Presentation</vt:lpstr>
      <vt:lpstr>PowerPoint Presentation</vt:lpstr>
      <vt:lpstr>. There are 4 zones in lakes, determined by depth and distance from shore</vt:lpstr>
      <vt:lpstr>PowerPoint Presentation</vt:lpstr>
      <vt:lpstr>Rivers and streams </vt:lpstr>
      <vt:lpstr>PowerPoint Presentation</vt:lpstr>
      <vt:lpstr>PowerPoint Presentation</vt:lpstr>
      <vt:lpstr>PowerPoint Presentation</vt:lpstr>
      <vt:lpstr>Saline or salty water biomes </vt:lpstr>
      <vt:lpstr>PowerPoint Presentation</vt:lpstr>
      <vt:lpstr>2.3. Marine biomes (Sea and Ocean) </vt:lpstr>
      <vt:lpstr>PowerPoint Presentation</vt:lpstr>
      <vt:lpstr>PowerPoint Presentation</vt:lpstr>
      <vt:lpstr>Aquatic Science and Wetland Managment Lecture  </vt:lpstr>
      <vt:lpstr>UNIT 3: Basics of Aquatic Ecosystem</vt:lpstr>
      <vt:lpstr>Factors that affect the irradiance received by water: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Chemical component </vt:lpstr>
      <vt:lpstr>PowerPoint Presentation</vt:lpstr>
      <vt:lpstr>Chemical factors </vt:lpstr>
      <vt:lpstr>PowerPoint Presentation</vt:lpstr>
      <vt:lpstr>PowerPoint Presentation</vt:lpstr>
      <vt:lpstr>PowerPoint Presentation</vt:lpstr>
      <vt:lpstr>PowerPoint Presentation</vt:lpstr>
      <vt:lpstr>PowerPoint Presentation</vt:lpstr>
      <vt:lpstr>Nutrients: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UNIT  4</vt:lpstr>
      <vt:lpstr>Plankton</vt:lpstr>
      <vt:lpstr>Phytoplankton </vt:lpstr>
      <vt:lpstr> </vt:lpstr>
      <vt:lpstr>PowerPoint Presentation</vt:lpstr>
      <vt:lpstr>PowerPoint Presentation</vt:lpstr>
      <vt:lpstr>Zooplankton</vt:lpstr>
      <vt:lpstr>PowerPoint Presentation</vt:lpstr>
      <vt:lpstr>PowerPoint Presentation</vt:lpstr>
      <vt:lpstr>Cladocera (water fleas): Phylum Arthropoda, Class Crustacea; Order – Cladocera  </vt:lpstr>
      <vt:lpstr>PowerPoint Presentation</vt:lpstr>
      <vt:lpstr>Rotifer (Wheel animal). Phylum Rotifera  </vt:lpstr>
      <vt:lpstr>PowerPoint Presentation</vt:lpstr>
      <vt:lpstr>Introduction</vt:lpstr>
      <vt:lpstr>PowerPoint Presentation</vt:lpstr>
      <vt:lpstr>PowerPoint Presentation</vt:lpstr>
      <vt:lpstr>PowerPoint Presentation</vt:lpstr>
      <vt:lpstr>Beneficial Aspects of macrophytes </vt:lpstr>
      <vt:lpstr>Some harmful aspects of macrophytes </vt:lpstr>
      <vt:lpstr>Controlling Nuisance Macrophytes  </vt:lpstr>
      <vt:lpstr>Macroinvertebrate</vt:lpstr>
      <vt:lpstr>MEASURES OF STREAM HEALTH </vt:lpstr>
      <vt:lpstr>PowerPoint Presentation</vt:lpstr>
      <vt:lpstr>Fish</vt:lpstr>
      <vt:lpstr>PowerPoint Presentation</vt:lpstr>
      <vt:lpstr>FISH DIVERSITY IN ETHIOPIA </vt:lpstr>
      <vt:lpstr>PowerPoint Presentation</vt:lpstr>
      <vt:lpstr>PowerPoint Presentation</vt:lpstr>
      <vt:lpstr>PowerPoint Presentation</vt:lpstr>
      <vt:lpstr>UNIT 5</vt:lpstr>
      <vt:lpstr>PowerPoint Presentation</vt:lpstr>
      <vt:lpstr>PowerPoint Presentation</vt:lpstr>
      <vt:lpstr>Point Source pollution </vt:lpstr>
      <vt:lpstr>PowerPoint Presentation</vt:lpstr>
      <vt:lpstr>Non-point source water pollution </vt:lpstr>
      <vt:lpstr> Types of pollution 1. Eutrophication </vt:lpstr>
      <vt:lpstr>2. Thermal Pollution/ Heat </vt:lpstr>
      <vt:lpstr>Afforestation and Water Quality</vt:lpstr>
      <vt:lpstr>PowerPoint Presentation</vt:lpstr>
      <vt:lpstr>PowerPoint Presentation</vt:lpstr>
      <vt:lpstr>PowerPoint Presentation</vt:lpstr>
      <vt:lpstr>PowerPoint Presentation</vt:lpstr>
      <vt:lpstr>Unit 6 Water Quality Assessment </vt:lpstr>
      <vt:lpstr>PowerPoint Presentation</vt:lpstr>
      <vt:lpstr>How Water Quality is Assessed? </vt:lpstr>
      <vt:lpstr>Physico-chemical and biological attributes of a water quality and surveillance </vt:lpstr>
      <vt:lpstr>PowerPoint Presentation</vt:lpstr>
      <vt:lpstr>PowerPoint Presentation</vt:lpstr>
      <vt:lpstr>PowerPoint Presentation</vt:lpstr>
      <vt:lpstr>PowerPoint Presentation</vt:lpstr>
      <vt:lpstr>PowerPoint Presentation</vt:lpstr>
      <vt:lpstr>PowerPoint Presentation</vt:lpstr>
      <vt:lpstr>Benthic Macroinvertebrates </vt:lpstr>
      <vt:lpstr>PowerPoint Presentation</vt:lpstr>
      <vt:lpstr>PowerPoint Presentation</vt:lpstr>
      <vt:lpstr>PowerPoint Presentation</vt:lpstr>
      <vt:lpstr>PowerPoint Presentation</vt:lpstr>
      <vt:lpstr>PowerPoint Presentation</vt:lpstr>
      <vt:lpstr>PowerPoint Presentation</vt:lpstr>
      <vt:lpstr>Sampling water</vt:lpstr>
      <vt:lpstr>PowerPoint Presentation</vt:lpstr>
      <vt:lpstr>Biological data Analysis</vt:lpstr>
      <vt:lpstr>PowerPoint Presentation</vt:lpstr>
      <vt:lpstr>Assignment 1.  Caculate the Hilsenhoff biotic index</vt:lpstr>
      <vt:lpstr>PowerPoint Presentation</vt:lpstr>
      <vt:lpstr>PowerPoint Presentation</vt:lpstr>
      <vt:lpstr>Assignment 2</vt:lpstr>
      <vt:lpstr>PowerPoint Presentation</vt:lpstr>
      <vt:lpstr>UNIT 7. Aquatic ecosystem and their catchment </vt:lpstr>
      <vt:lpstr>Drainage system </vt:lpstr>
      <vt:lpstr>Catchment characteristics</vt:lpstr>
      <vt:lpstr>PowerPoint Presentation</vt:lpstr>
      <vt:lpstr>PowerPoint Presentation</vt:lpstr>
      <vt:lpstr>PowerPoint Presentation</vt:lpstr>
      <vt:lpstr>Water Resources Management  </vt:lpstr>
      <vt:lpstr>The Nile River Agreements</vt:lpstr>
      <vt:lpstr>The Nile Water Agreement of 1929 and 1959 </vt:lpstr>
      <vt:lpstr>The Nile Basin Initiative (NBI) </vt:lpstr>
      <vt:lpstr>The New Nile Basin Framework of 2010 </vt:lpstr>
      <vt:lpstr>PowerPoint Presentation</vt:lpstr>
      <vt:lpstr>The Water Framework Directive </vt:lpstr>
      <vt:lpstr>Convention on Wetlands Management</vt:lpstr>
      <vt:lpstr>Wetlands Management at International Level </vt:lpstr>
      <vt:lpstr>PowerPoint Presentation</vt:lpstr>
      <vt:lpstr>PowerPoint Presentation</vt:lpstr>
      <vt:lpstr>UNIT 9.  Major freshwater bodies and wetlands of Ethiopia </vt:lpstr>
      <vt:lpstr>PowerPoint Presentation</vt:lpstr>
      <vt:lpstr>The major Ethiopian drainage systems </vt:lpstr>
      <vt:lpstr>PowerPoint Presentation</vt:lpstr>
      <vt:lpstr> Lakes </vt:lpstr>
      <vt:lpstr>PowerPoint Presentation</vt:lpstr>
      <vt:lpstr>The economically important families of Ethiopian fish  </vt:lpstr>
      <vt:lpstr>PowerPoint Presentation</vt:lpstr>
      <vt:lpstr>PowerPoint Presentation</vt:lpstr>
      <vt:lpstr>The following are some of the reasons for the under development of the Ethiopian capture fisheries.  </vt:lpstr>
      <vt:lpstr>Rivers </vt:lpstr>
      <vt:lpstr>PowerPoint Presentation</vt:lpstr>
      <vt:lpstr>Many Ethiopian rivers including Abay are difficult for fisher activities primarily due to: </vt:lpstr>
      <vt:lpstr>Wetlands </vt:lpstr>
      <vt:lpstr>Wetlands are most productive environments important in: </vt:lpstr>
      <vt:lpstr>Threats and Causes of Wetlands Loss in Ethiopia  </vt:lpstr>
      <vt:lpstr>PowerPoint Presentation</vt:lpstr>
      <vt:lpstr> CONSERVATION AND MANAGEMENT OF AQUATIC ECOSYTEM </vt:lpstr>
      <vt:lpstr>Conservation Challenges </vt:lpstr>
      <vt:lpstr>PowerPoint Presentation</vt:lpstr>
      <vt:lpstr>Some conservation and management systems for aquatic resources </vt:lpstr>
      <vt:lpstr>PowerPoint Presentation</vt:lpstr>
      <vt:lpstr>PowerPoint Presentation</vt:lpstr>
      <vt:lpstr>4. Education, Laws and Economics</vt:lpstr>
      <vt:lpstr>PowerPoint Presentation</vt:lpstr>
      <vt:lpstr>PowerPoint Presentation</vt:lpstr>
      <vt:lpstr>PowerPoint Presentation</vt:lpstr>
      <vt:lpstr>PowerPoint Presentation</vt:lpstr>
      <vt:lpstr>hydrological cycle</vt:lpstr>
      <vt:lpstr>Home</vt:lpstr>
      <vt:lpstr>fig</vt:lpstr>
      <vt:lpstr>IT</vt:lpstr>
      <vt:lpstr>NZ</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Aquatic Ecology Lecture</dc:title>
  <dc:creator>semehar</dc:creator>
  <cp:lastModifiedBy>hp</cp:lastModifiedBy>
  <cp:revision>278</cp:revision>
  <dcterms:created xsi:type="dcterms:W3CDTF">2014-09-19T09:40:21Z</dcterms:created>
  <dcterms:modified xsi:type="dcterms:W3CDTF">2020-04-28T06:37:56Z</dcterms:modified>
</cp:coreProperties>
</file>