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6" r:id="rId2"/>
    <p:sldId id="257" r:id="rId3"/>
    <p:sldId id="258" r:id="rId4"/>
    <p:sldId id="259" r:id="rId5"/>
    <p:sldId id="260" r:id="rId6"/>
    <p:sldId id="283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96" y="28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641A0-F1C3-4751-8590-6E6376B24A62}" type="datetimeFigureOut">
              <a:rPr lang="en-US" smtClean="0"/>
              <a:t>5/2/2019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385240-4AC0-415D-9A33-541D3847C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2436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D265F-9010-4672-B29A-F3D4102EA118}" type="datetime2">
              <a:rPr lang="en-US" smtClean="0"/>
              <a:t>Thursday, May 02,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Habtamu Garoma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94A3-3E58-4E2D-A7C0-62EFFB2457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298457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EB2B1-1B72-4800-8028-6A24B24F1B73}" type="datetime2">
              <a:rPr lang="en-US" smtClean="0"/>
              <a:t>Thursday, May 02,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Habtamu Garoma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94A3-3E58-4E2D-A7C0-62EFFB2457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10162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0D27D-518A-460C-9894-B8E395EEBAA1}" type="datetime2">
              <a:rPr lang="en-US" smtClean="0"/>
              <a:t>Thursday, May 02,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Habtamu Garoma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94A3-3E58-4E2D-A7C0-62EFFB2457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511565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A8DE2-59DB-4120-848C-5986F9353950}" type="datetime2">
              <a:rPr lang="en-US" smtClean="0"/>
              <a:t>Thursday, May 02,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Habtamu Garoma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94A3-3E58-4E2D-A7C0-62EFFB2457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574380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BFF65-EC59-4C65-97E4-63A2BA478AE6}" type="datetime2">
              <a:rPr lang="en-US" smtClean="0"/>
              <a:t>Thursday, May 02,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Habtamu Garoma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94A3-3E58-4E2D-A7C0-62EFFB2457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521885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F4DBB-15A2-4FC0-9C11-00C6ACC57753}" type="datetime2">
              <a:rPr lang="en-US" smtClean="0"/>
              <a:t>Thursday, May 02, 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Habtamu Garoma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94A3-3E58-4E2D-A7C0-62EFFB2457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212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E2D03-01D5-4CD8-BD6E-48E8FC08DC64}" type="datetime2">
              <a:rPr lang="en-US" smtClean="0"/>
              <a:t>Thursday, May 02, 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Habtamu Garoma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94A3-3E58-4E2D-A7C0-62EFFB2457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809593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1EF27-3962-41D0-936F-4FCE6B788B5E}" type="datetime2">
              <a:rPr lang="en-US" smtClean="0"/>
              <a:t>Thursday, May 02, 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Habtamu Garoma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94A3-3E58-4E2D-A7C0-62EFFB2457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654197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DB001-79AB-4072-B47F-3E35B625E203}" type="datetime2">
              <a:rPr lang="en-US" smtClean="0"/>
              <a:t>Thursday, May 02, 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Habtamu Garoma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94A3-3E58-4E2D-A7C0-62EFFB2457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185636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1B162-525D-4315-A767-DC8016344041}" type="datetime2">
              <a:rPr lang="en-US" smtClean="0"/>
              <a:t>Thursday, May 02, 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Habtamu Garoma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94A3-3E58-4E2D-A7C0-62EFFB2457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626764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5A8B1-4939-48EF-A0BB-B378297A1C51}" type="datetime2">
              <a:rPr lang="en-US" smtClean="0"/>
              <a:t>Thursday, May 02, 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Habtamu Garoma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94A3-3E58-4E2D-A7C0-62EFFB2457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355338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CE8DB-F601-43D4-BFDD-7E714407BA01}" type="datetime2">
              <a:rPr lang="en-US" smtClean="0"/>
              <a:t>Thursday, May 02,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By: Habtamu Garoma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B094A3-3E58-4E2D-A7C0-62EFFB2457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806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push dir="u"/>
  </p:transition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1295400"/>
            <a:ext cx="8001000" cy="4191000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CHAPTER 4</a:t>
            </a:r>
          </a:p>
          <a:p>
            <a:endParaRPr lang="en-US" sz="36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FINITE DIFFERENCES</a:t>
            </a:r>
            <a:endParaRPr lang="en-US" sz="360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451D9-88B4-4CEC-91BA-9EE9AFC31890}" type="datetime2">
              <a:rPr lang="en-US" smtClean="0"/>
              <a:t>Thursday, May 02, 2019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94A3-3E58-4E2D-A7C0-62EFFB2457F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10867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Inverse operator 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(E</a:t>
            </a:r>
            <a:r>
              <a:rPr lang="en-US" sz="3200" b="1" baseline="30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32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600200"/>
            <a:ext cx="8382000" cy="42672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/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4CAE7-92D7-4069-BC07-82B129B3E225}" type="datetime2">
              <a:rPr lang="en-US" smtClean="0"/>
              <a:t>Thursday, May 02, 2019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94A3-3E58-4E2D-A7C0-62EFFB2457F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09566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sz="32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Cont’d</a:t>
            </a:r>
            <a:endParaRPr lang="en-US" sz="320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066800"/>
            <a:ext cx="8763000" cy="5486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/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A2E66-3C16-45AD-B2EB-2AA099AD190D}" type="datetime2">
              <a:rPr lang="en-US" smtClean="0"/>
              <a:t>Thursday, May 02, 2019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94A3-3E58-4E2D-A7C0-62EFFB2457F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70987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sz="36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Relations between the operator</a:t>
            </a:r>
            <a:r>
              <a:rPr lang="en-US" sz="3600" b="1" dirty="0">
                <a:solidFill>
                  <a:srgbClr val="00B0F0"/>
                </a:solidFill>
              </a:rPr>
              <a:t>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102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371600"/>
            <a:ext cx="8534400" cy="4191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/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A37F3-3F53-46D3-AB79-DD4378822F69}" type="datetime2">
              <a:rPr lang="en-US" smtClean="0"/>
              <a:t>Thursday, May 02, 2019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94A3-3E58-4E2D-A7C0-62EFFB2457F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90589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00B0F0"/>
                </a:solidFill>
              </a:rPr>
              <a:t>Cont’d</a:t>
            </a:r>
            <a:endParaRPr lang="en-US" sz="3200" dirty="0">
              <a:solidFill>
                <a:srgbClr val="00B0F0"/>
              </a:solidFill>
            </a:endParaRPr>
          </a:p>
        </p:txBody>
      </p:sp>
      <p:pic>
        <p:nvPicPr>
          <p:cNvPr id="112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066800"/>
            <a:ext cx="8610600" cy="4572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/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4AD34-3357-4BE0-A758-B44AB58C3730}" type="datetime2">
              <a:rPr lang="en-US" smtClean="0"/>
              <a:t>Thursday, May 02, 2019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94A3-3E58-4E2D-A7C0-62EFFB2457F1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53441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Cont’d</a:t>
            </a:r>
            <a:endParaRPr lang="en-US" sz="320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29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1" y="838200"/>
            <a:ext cx="8382000" cy="57912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/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AB939-90CA-48AC-B2DD-61F2525CC563}" type="datetime2">
              <a:rPr lang="en-US" smtClean="0"/>
              <a:t>Thursday, May 02, 2019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94A3-3E58-4E2D-A7C0-62EFFB2457F1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5721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rgbClr val="00B0F0"/>
                </a:solidFill>
              </a:rPr>
              <a:t>Cont’d</a:t>
            </a:r>
            <a:endParaRPr lang="en-US" sz="3200" dirty="0">
              <a:solidFill>
                <a:srgbClr val="00B0F0"/>
              </a:solidFill>
            </a:endParaRPr>
          </a:p>
        </p:txBody>
      </p:sp>
      <p:pic>
        <p:nvPicPr>
          <p:cNvPr id="1331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990600"/>
            <a:ext cx="8763000" cy="5334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/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18C94-876E-47A1-A080-9D3DEA105847}" type="datetime2">
              <a:rPr lang="en-US" smtClean="0"/>
              <a:t>Thursday, May 02, 2019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94A3-3E58-4E2D-A7C0-62EFFB2457F1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00998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sz="36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Forward Difference Table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pic>
        <p:nvPicPr>
          <p:cNvPr id="1433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85800"/>
            <a:ext cx="8763000" cy="60198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/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F7875-9322-43E9-861D-83F9E524F267}" type="datetime2">
              <a:rPr lang="en-US" smtClean="0"/>
              <a:t>Thursday, May 02, 2019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94A3-3E58-4E2D-A7C0-62EFFB2457F1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05080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Backward Difference Table</a:t>
            </a:r>
            <a:endParaRPr lang="en-US" sz="320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36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43000"/>
            <a:ext cx="8686800" cy="5486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/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F1593-8D69-4EAF-9AC7-93F78BBFD0B5}" type="datetime2">
              <a:rPr lang="en-US" smtClean="0"/>
              <a:t>Thursday, May 02, 2019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94A3-3E58-4E2D-A7C0-62EFFB2457F1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32723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Cont’d</a:t>
            </a:r>
            <a:endParaRPr lang="en-US" sz="320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38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914400"/>
            <a:ext cx="8763000" cy="57912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/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C7383-1458-4F47-8730-F0404F8C2B08}" type="datetime2">
              <a:rPr lang="en-US" smtClean="0"/>
              <a:t>Thursday, May 02, 2019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94A3-3E58-4E2D-A7C0-62EFFB2457F1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0883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Example 1</a:t>
            </a:r>
            <a:endParaRPr lang="en-US" sz="320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41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838200"/>
            <a:ext cx="8763000" cy="5867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/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FC80E-EEF8-4626-B289-EAC3BA03B729}" type="datetime2">
              <a:rPr lang="en-US" smtClean="0"/>
              <a:t>Thursday, May 02, 2019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94A3-3E58-4E2D-A7C0-62EFFB2457F1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53977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0999"/>
            <a:ext cx="8229600" cy="748145"/>
          </a:xfrm>
        </p:spPr>
        <p:txBody>
          <a:bodyPr>
            <a:normAutofit fontScale="90000"/>
          </a:bodyPr>
          <a:lstStyle/>
          <a:p>
            <a:pPr>
              <a:lnSpc>
                <a:spcPct val="200000"/>
              </a:lnSpc>
              <a:spcBef>
                <a:spcPts val="0"/>
              </a:spcBef>
            </a:pPr>
            <a:r>
              <a:rPr lang="en-US" sz="3600" b="1" dirty="0" smtClean="0">
                <a:solidFill>
                  <a:srgbClr val="00B0F0"/>
                </a:solidFill>
                <a:effectLst/>
                <a:latin typeface="Bookman Old Style"/>
                <a:ea typeface="Times New Roman"/>
              </a:rPr>
              <a:t>FINITE DIFFERENCES</a:t>
            </a:r>
            <a:r>
              <a:rPr lang="en-US" dirty="0" smtClean="0">
                <a:effectLst/>
                <a:latin typeface="Times New Roman"/>
                <a:ea typeface="Times New Roman"/>
              </a:rPr>
              <a:t/>
            </a:r>
            <a:br>
              <a:rPr lang="en-US" dirty="0" smtClean="0">
                <a:effectLst/>
                <a:latin typeface="Times New Roman"/>
                <a:ea typeface="Times New Roman"/>
              </a:rPr>
            </a:br>
            <a:endParaRPr lang="en-US" dirty="0"/>
          </a:p>
        </p:txBody>
      </p:sp>
      <p:pic>
        <p:nvPicPr>
          <p:cNvPr id="1051" name="Picture 27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85800"/>
            <a:ext cx="8915400" cy="60198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/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94F27-8A9F-4635-809B-3E174C95338E}" type="datetime2">
              <a:rPr lang="en-US" smtClean="0"/>
              <a:t>Thursday, May 02, 2019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94A3-3E58-4E2D-A7C0-62EFFB2457F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96421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sz="32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Solution (cont’d)</a:t>
            </a:r>
            <a:endParaRPr lang="en-US" sz="320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43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838200"/>
            <a:ext cx="8763000" cy="579119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/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02E80-A0FE-49C2-959A-ED41A1E17ED9}" type="datetime2">
              <a:rPr lang="en-US" smtClean="0"/>
              <a:t>Thursday, May 02, 2019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94A3-3E58-4E2D-A7C0-62EFFB2457F1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49869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Example 2</a:t>
            </a:r>
            <a:endParaRPr lang="en-US" sz="320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45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914400"/>
            <a:ext cx="8991600" cy="57912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/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C3829-5C96-44F7-8D51-1E494139F0F1}" type="datetime2">
              <a:rPr lang="en-US" smtClean="0"/>
              <a:t>Thursday, May 02, 2019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94A3-3E58-4E2D-A7C0-62EFFB2457F1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86973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Cont’d</a:t>
            </a:r>
            <a:endParaRPr lang="en-US" sz="320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48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990600"/>
            <a:ext cx="8763000" cy="5715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/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CD7F0-9FD8-4E28-879C-9319094AE325}" type="datetime2">
              <a:rPr lang="en-US" smtClean="0"/>
              <a:t>Thursday, May 02, 2019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94A3-3E58-4E2D-A7C0-62EFFB2457F1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48865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Example 3</a:t>
            </a:r>
            <a:endParaRPr lang="en-US" sz="320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50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914401"/>
            <a:ext cx="8839200" cy="525779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/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5D158-B3C9-441F-BA22-84C619692B4E}" type="datetime2">
              <a:rPr lang="en-US" smtClean="0"/>
              <a:t>Thursday, May 02, 2019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94A3-3E58-4E2D-A7C0-62EFFB2457F1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68150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Solution (cont’d)</a:t>
            </a:r>
            <a:endParaRPr lang="en-US" sz="320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253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990600"/>
            <a:ext cx="8686800" cy="56388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/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C8804-AC10-4F1B-8453-D74DEB057686}" type="datetime2">
              <a:rPr lang="en-US" smtClean="0"/>
              <a:t>Thursday, May 02, 2019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94A3-3E58-4E2D-A7C0-62EFFB2457F1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42931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Example 4</a:t>
            </a:r>
            <a:endParaRPr lang="en-US" sz="320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355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990600"/>
            <a:ext cx="8610600" cy="5486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/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CAE85-10DC-4D1F-A283-FDB36AAC866E}" type="datetime2">
              <a:rPr lang="en-US" smtClean="0"/>
              <a:t>Thursday, May 02, 2019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94A3-3E58-4E2D-A7C0-62EFFB2457F1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47089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Example 4</a:t>
            </a:r>
            <a:endParaRPr lang="en-US" dirty="0"/>
          </a:p>
        </p:txBody>
      </p:sp>
      <p:pic>
        <p:nvPicPr>
          <p:cNvPr id="2457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762000"/>
            <a:ext cx="8686800" cy="60198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/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4F4D4-5CCB-4D35-A1CE-F60DCB1D4820}" type="datetime2">
              <a:rPr lang="en-US" smtClean="0"/>
              <a:t>Thursday, May 02, 2019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94A3-3E58-4E2D-A7C0-62EFFB2457F1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08269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Example 4</a:t>
            </a:r>
            <a:endParaRPr lang="en-US" dirty="0"/>
          </a:p>
        </p:txBody>
      </p:sp>
      <p:pic>
        <p:nvPicPr>
          <p:cNvPr id="2560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838200"/>
            <a:ext cx="8839200" cy="5867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/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3A096-B163-48C5-AE58-34EDFBC71128}" type="datetime2">
              <a:rPr lang="en-US" smtClean="0"/>
              <a:t>Thursday, May 02, 2019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94A3-3E58-4E2D-A7C0-62EFFB2457F1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70807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Exercise</a:t>
            </a:r>
            <a:endParaRPr lang="en-US" sz="320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14400"/>
            <a:ext cx="8534400" cy="5562600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marL="0" marR="0" indent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1</a:t>
            </a:r>
            <a:r>
              <a:rPr lang="en-US" sz="2800" b="1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. </a:t>
            </a:r>
            <a:r>
              <a:rPr lang="en-US" sz="2800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Estimate the production for </a:t>
            </a:r>
            <a:r>
              <a:rPr lang="en-US" sz="2800" dirty="0" smtClean="0">
                <a:solidFill>
                  <a:srgbClr val="00B0F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1964</a:t>
            </a:r>
            <a:r>
              <a:rPr lang="en-US" sz="2800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and </a:t>
            </a:r>
            <a:r>
              <a:rPr lang="en-US" sz="2800" dirty="0" smtClean="0">
                <a:solidFill>
                  <a:srgbClr val="00B0F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1966</a:t>
            </a:r>
            <a:r>
              <a:rPr lang="en-US" sz="2800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from the following data:</a:t>
            </a:r>
            <a:endParaRPr lang="en-US" sz="2800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0" marR="0" indent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 </a:t>
            </a:r>
            <a:r>
              <a:rPr lang="en-US" sz="2000" dirty="0" smtClean="0">
                <a:solidFill>
                  <a:srgbClr val="00B05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Year:             </a:t>
            </a:r>
            <a:r>
              <a:rPr lang="en-US" sz="2000" dirty="0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1961     1962     1963      1964      1965     1966      1967</a:t>
            </a:r>
          </a:p>
          <a:p>
            <a:pPr marL="0" marR="0" indent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 smtClean="0">
                <a:solidFill>
                  <a:srgbClr val="00B05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Production:      </a:t>
            </a:r>
            <a:r>
              <a:rPr lang="en-US" sz="2000" dirty="0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200       220       260         -            350         -           430</a:t>
            </a:r>
          </a:p>
          <a:p>
            <a:pPr marL="0" indent="0"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Find the missing term in the following </a:t>
            </a:r>
          </a:p>
          <a:p>
            <a:pPr marL="0" indent="0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:      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1       2       3      4      5       6      7</a:t>
            </a:r>
          </a:p>
          <a:p>
            <a:pPr marL="0" indent="0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:      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2       4       8      -      32     64   128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6ADDB-E8E6-4602-A115-BBE3AF41A7BD}" type="datetime2">
              <a:rPr lang="en-US" smtClean="0"/>
              <a:t>Thursday, May 02,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94A3-3E58-4E2D-A7C0-62EFFB2457F1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77657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sz="36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Higher Differences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371600"/>
            <a:ext cx="8839200" cy="44958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/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42A9B-1268-4E4F-A290-93D8FEA450C3}" type="datetime2">
              <a:rPr lang="en-US" smtClean="0"/>
              <a:t>Thursday, May 02, 2019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94A3-3E58-4E2D-A7C0-62EFFB2457F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0845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Cont’d</a:t>
            </a:r>
            <a:endParaRPr lang="en-US" sz="320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990600"/>
            <a:ext cx="8763000" cy="56388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/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AE6D7-890F-4188-8ABE-C23A7CEED657}" type="datetime2">
              <a:rPr lang="en-US" smtClean="0"/>
              <a:t>Thursday, May 02, 2019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94A3-3E58-4E2D-A7C0-62EFFB2457F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8635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Cont’d</a:t>
            </a:r>
            <a:endParaRPr lang="en-US" dirty="0"/>
          </a:p>
        </p:txBody>
      </p:sp>
      <p:pic>
        <p:nvPicPr>
          <p:cNvPr id="4099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447800"/>
            <a:ext cx="8686800" cy="44958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/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98C61-2A8D-474D-9A01-9D5787EE4AC0}" type="datetime2">
              <a:rPr lang="en-US" smtClean="0"/>
              <a:t>Thursday, May 02, 2019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94A3-3E58-4E2D-A7C0-62EFFB2457F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6892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contd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∆</m:t>
                    </m:r>
                    <m:sSub>
                      <m:sSubPr>
                        <m:ctrlPr>
                          <a:rPr lang="en-US" i="1" smtClean="0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𝑦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i="1" dirty="0" smtClean="0">
                    <a:latin typeface="Cambria Math"/>
                  </a:rPr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en-US" b="0" i="1" dirty="0" smtClean="0">
                            <a:latin typeface="Cambria Math"/>
                          </a:rPr>
                          <m:t>𝑘</m:t>
                        </m:r>
                        <m:r>
                          <a:rPr lang="en-US" b="0" i="1" dirty="0" smtClean="0">
                            <a:latin typeface="Cambria Math"/>
                          </a:rPr>
                          <m:t>+1</m:t>
                        </m:r>
                      </m:sub>
                    </m:sSub>
                    <m:r>
                      <a:rPr lang="en-US" b="0" i="1" dirty="0" smtClean="0">
                        <a:latin typeface="Cambria Math"/>
                      </a:rPr>
                      <m:t>−</m:t>
                    </m:r>
                    <m:sSub>
                      <m:sSubPr>
                        <m:ctrlPr>
                          <a:rPr lang="en-US" b="0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en-US" b="0" i="1" dirty="0" smtClean="0">
                            <a:latin typeface="Cambria Math"/>
                          </a:rPr>
                          <m:t>𝑘</m:t>
                        </m:r>
                      </m:sub>
                    </m:sSub>
                  </m:oMath>
                </a14:m>
                <a:endParaRPr lang="en-US" i="1" dirty="0" smtClean="0">
                  <a:latin typeface="Cambria Math"/>
                </a:endParaRP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 smtClean="0">
                            <a:latin typeface="Cambria Math"/>
                            <a:ea typeface="Cambria Math"/>
                          </a:rPr>
                          <m:t>∆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sSub>
                      <m:sSubPr>
                        <m:ctrlPr>
                          <a:rPr lang="en-US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dirty="0" smtClean="0"/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en-US" b="0" i="1" dirty="0" smtClean="0">
                            <a:latin typeface="Cambria Math"/>
                          </a:rPr>
                          <m:t>𝑘</m:t>
                        </m:r>
                        <m:r>
                          <a:rPr lang="en-US" b="0" i="1" dirty="0" smtClean="0">
                            <a:latin typeface="Cambria Math"/>
                          </a:rPr>
                          <m:t>+2</m:t>
                        </m:r>
                      </m:sub>
                    </m:sSub>
                    <m:r>
                      <a:rPr lang="en-US" b="0" i="1" dirty="0" smtClean="0">
                        <a:latin typeface="Cambria Math"/>
                      </a:rPr>
                      <m:t>−2</m:t>
                    </m:r>
                    <m:sSub>
                      <m:sSubPr>
                        <m:ctrlPr>
                          <a:rPr lang="en-US" b="0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en-US" b="0" i="1" dirty="0" smtClean="0">
                            <a:latin typeface="Cambria Math"/>
                          </a:rPr>
                          <m:t>𝑘</m:t>
                        </m:r>
                        <m:r>
                          <a:rPr lang="en-US" b="0" i="1" dirty="0" smtClean="0">
                            <a:latin typeface="Cambria Math"/>
                          </a:rPr>
                          <m:t>+1</m:t>
                        </m:r>
                      </m:sub>
                    </m:sSub>
                    <m:r>
                      <a:rPr lang="en-US" b="0" i="1" dirty="0" smtClean="0"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en-US" b="0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en-US" b="0" i="1" dirty="0" smtClean="0">
                            <a:latin typeface="Cambria Math"/>
                          </a:rPr>
                          <m:t>𝑘</m:t>
                        </m:r>
                      </m:sub>
                    </m:sSub>
                  </m:oMath>
                </a14:m>
                <a:endParaRPr lang="en-US" dirty="0" smtClean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  <a:ea typeface="Cambria Math"/>
                          </a:rPr>
                          <m:t>∆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3</m:t>
                        </m:r>
                      </m:sup>
                    </m:sSup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dirty="0"/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en-US" b="0" i="1" dirty="0" smtClean="0">
                            <a:latin typeface="Cambria Math"/>
                          </a:rPr>
                          <m:t>𝑘</m:t>
                        </m:r>
                        <m:r>
                          <a:rPr lang="en-US" b="0" i="1" dirty="0" smtClean="0">
                            <a:latin typeface="Cambria Math"/>
                          </a:rPr>
                          <m:t>+3</m:t>
                        </m:r>
                      </m:sub>
                    </m:sSub>
                    <m:r>
                      <a:rPr lang="en-US" i="1" dirty="0">
                        <a:latin typeface="Cambria Math"/>
                      </a:rPr>
                      <m:t>−</m:t>
                    </m:r>
                    <m:r>
                      <a:rPr lang="en-US" b="0" i="1" dirty="0" smtClean="0">
                        <a:latin typeface="Cambria Math"/>
                      </a:rPr>
                      <m:t>3</m:t>
                    </m:r>
                    <m:sSub>
                      <m:sSubPr>
                        <m:ctrlPr>
                          <a:rPr lang="en-US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en-US" b="0" i="1" dirty="0" smtClean="0">
                            <a:latin typeface="Cambria Math"/>
                          </a:rPr>
                          <m:t>𝑘</m:t>
                        </m:r>
                        <m:r>
                          <a:rPr lang="en-US" b="0" i="1" dirty="0" smtClean="0">
                            <a:latin typeface="Cambria Math"/>
                          </a:rPr>
                          <m:t>+2</m:t>
                        </m:r>
                      </m:sub>
                    </m:sSub>
                    <m:r>
                      <a:rPr lang="en-US" i="1" dirty="0"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en-US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/>
                          </a:rPr>
                          <m:t>3</m:t>
                        </m:r>
                        <m:r>
                          <a:rPr lang="en-US" i="1" dirty="0"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en-US" b="0" i="1" dirty="0" smtClean="0">
                            <a:latin typeface="Cambria Math"/>
                          </a:rPr>
                          <m:t>𝑘</m:t>
                        </m:r>
                        <m:r>
                          <a:rPr lang="en-US" b="0" i="1" dirty="0" smtClean="0">
                            <a:latin typeface="Cambria Math"/>
                          </a:rPr>
                          <m:t>+1</m:t>
                        </m:r>
                      </m:sub>
                    </m:sSub>
                  </m:oMath>
                </a14:m>
                <a:r>
                  <a:rPr lang="en-US" dirty="0" smtClean="0"/>
                  <a:t>-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en-US" b="0" i="1" dirty="0" smtClean="0">
                            <a:latin typeface="Cambria Math"/>
                          </a:rPr>
                          <m:t>𝑘</m:t>
                        </m:r>
                      </m:sub>
                    </m:sSub>
                  </m:oMath>
                </a14:m>
                <a:endParaRPr lang="en-US" dirty="0" smtClean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  <a:ea typeface="Cambria Math"/>
                          </a:rPr>
                          <m:t>∆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4</m:t>
                        </m:r>
                      </m:sup>
                    </m:sSup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dirty="0"/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en-US" i="1" dirty="0">
                            <a:latin typeface="Cambria Math"/>
                          </a:rPr>
                          <m:t>𝑘</m:t>
                        </m:r>
                        <m:r>
                          <a:rPr lang="en-US" i="1" dirty="0">
                            <a:latin typeface="Cambria Math"/>
                          </a:rPr>
                          <m:t>+4</m:t>
                        </m:r>
                      </m:sub>
                    </m:sSub>
                    <m:r>
                      <a:rPr lang="en-US" i="1" dirty="0">
                        <a:latin typeface="Cambria Math"/>
                      </a:rPr>
                      <m:t>−</m:t>
                    </m:r>
                    <m:r>
                      <a:rPr lang="en-US" b="0" i="1" dirty="0" smtClean="0">
                        <a:latin typeface="Cambria Math"/>
                      </a:rPr>
                      <m:t>4</m:t>
                    </m:r>
                    <m:sSub>
                      <m:sSubPr>
                        <m:ctrlPr>
                          <a:rPr lang="en-US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en-US" i="1" dirty="0">
                            <a:latin typeface="Cambria Math"/>
                          </a:rPr>
                          <m:t>𝑘</m:t>
                        </m:r>
                        <m:r>
                          <a:rPr lang="en-US" i="1" dirty="0">
                            <a:latin typeface="Cambria Math"/>
                          </a:rPr>
                          <m:t>+3</m:t>
                        </m:r>
                      </m:sub>
                    </m:sSub>
                    <m:r>
                      <a:rPr lang="en-US" i="1" dirty="0"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en-US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/>
                          </a:rPr>
                          <m:t>6</m:t>
                        </m:r>
                        <m:r>
                          <a:rPr lang="en-US" i="1" dirty="0"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en-US" i="1" dirty="0">
                            <a:latin typeface="Cambria Math"/>
                          </a:rPr>
                          <m:t>𝑘</m:t>
                        </m:r>
                        <m:r>
                          <a:rPr lang="en-US" i="1" dirty="0">
                            <a:latin typeface="Cambria Math"/>
                          </a:rPr>
                          <m:t>+2</m:t>
                        </m:r>
                      </m:sub>
                    </m:sSub>
                  </m:oMath>
                </a14:m>
                <a:r>
                  <a:rPr lang="en-US" dirty="0"/>
                  <a:t>-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/>
                          </a:rPr>
                          <m:t>4</m:t>
                        </m:r>
                        <m:r>
                          <a:rPr lang="en-US" i="1" dirty="0"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en-US" i="1" dirty="0">
                            <a:latin typeface="Cambria Math"/>
                          </a:rPr>
                          <m:t>𝑘</m:t>
                        </m:r>
                        <m:r>
                          <a:rPr lang="en-US" b="0" i="1" dirty="0" smtClean="0">
                            <a:latin typeface="Cambria Math"/>
                          </a:rPr>
                          <m:t>+1</m:t>
                        </m:r>
                      </m:sub>
                    </m:sSub>
                  </m:oMath>
                </a14:m>
                <a:r>
                  <a:rPr lang="en-US" dirty="0" smtClean="0"/>
                  <a:t>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en-US" b="0" i="1" dirty="0" smtClean="0">
                            <a:latin typeface="Cambria Math"/>
                          </a:rPr>
                          <m:t>𝑘</m:t>
                        </m:r>
                      </m:sub>
                    </m:sSub>
                  </m:oMath>
                </a14:m>
                <a:endParaRPr lang="en-US" dirty="0" smtClean="0"/>
              </a:p>
              <a:p>
                <a:pPr marL="0" indent="0">
                  <a:buNone/>
                </a:pPr>
                <a:r>
                  <a:rPr lang="en-US" dirty="0" smtClean="0"/>
                  <a:t>Continuing in this process, we have;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  <a:ea typeface="Cambria Math"/>
                          </a:rPr>
                          <m:t>∆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𝑛</m:t>
                        </m:r>
                      </m:sup>
                    </m:sSup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dirty="0"/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en-US" i="1" dirty="0">
                            <a:latin typeface="Cambria Math"/>
                          </a:rPr>
                          <m:t>𝑘</m:t>
                        </m:r>
                        <m:r>
                          <a:rPr lang="en-US" i="1" dirty="0">
                            <a:latin typeface="Cambria Math"/>
                          </a:rPr>
                          <m:t>+</m:t>
                        </m:r>
                        <m:r>
                          <a:rPr lang="en-US" b="0" i="1" dirty="0" smtClean="0">
                            <a:latin typeface="Cambria Math"/>
                          </a:rPr>
                          <m:t>𝑛</m:t>
                        </m:r>
                      </m:sub>
                    </m:sSub>
                    <m:r>
                      <a:rPr lang="en-US" i="1" dirty="0">
                        <a:latin typeface="Cambria Math"/>
                      </a:rPr>
                      <m:t>−</m:t>
                    </m:r>
                    <m:r>
                      <a:rPr lang="en-US" b="0" i="1" dirty="0" smtClean="0">
                        <a:latin typeface="Cambria Math"/>
                      </a:rPr>
                      <m:t>𝐶</m:t>
                    </m:r>
                    <m:r>
                      <a:rPr lang="en-US" b="0" i="1" dirty="0" smtClean="0">
                        <a:latin typeface="Cambria Math"/>
                      </a:rPr>
                      <m:t>(</m:t>
                    </m:r>
                    <m:r>
                      <a:rPr lang="en-US" b="0" i="1" dirty="0" smtClean="0">
                        <a:latin typeface="Cambria Math"/>
                      </a:rPr>
                      <m:t>𝑛</m:t>
                    </m:r>
                    <m:r>
                      <a:rPr lang="en-US" b="0" i="1" dirty="0" smtClean="0">
                        <a:latin typeface="Cambria Math"/>
                      </a:rPr>
                      <m:t>,1)</m:t>
                    </m:r>
                    <m:sSub>
                      <m:sSubPr>
                        <m:ctrlPr>
                          <a:rPr lang="en-US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en-US" i="1" dirty="0">
                            <a:latin typeface="Cambria Math"/>
                          </a:rPr>
                          <m:t>𝑘</m:t>
                        </m:r>
                        <m:r>
                          <a:rPr lang="en-US" i="1" dirty="0">
                            <a:latin typeface="Cambria Math"/>
                          </a:rPr>
                          <m:t>+</m:t>
                        </m:r>
                        <m:r>
                          <a:rPr lang="en-US" b="0" i="1" dirty="0" smtClean="0">
                            <a:latin typeface="Cambria Math"/>
                          </a:rPr>
                          <m:t>𝑛</m:t>
                        </m:r>
                        <m:r>
                          <a:rPr lang="en-US" b="0" i="1" dirty="0" smtClean="0">
                            <a:latin typeface="Cambria Math"/>
                          </a:rPr>
                          <m:t>−1</m:t>
                        </m:r>
                      </m:sub>
                    </m:sSub>
                    <m:r>
                      <a:rPr lang="en-US" i="1" dirty="0"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en-US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/>
                          </a:rPr>
                          <m:t>𝐶</m:t>
                        </m:r>
                        <m:r>
                          <a:rPr lang="en-US" b="0" i="1" dirty="0" smtClean="0">
                            <a:latin typeface="Cambria Math"/>
                          </a:rPr>
                          <m:t>(</m:t>
                        </m:r>
                        <m:r>
                          <a:rPr lang="en-US" b="0" i="1" dirty="0" smtClean="0">
                            <a:latin typeface="Cambria Math"/>
                          </a:rPr>
                          <m:t>𝑛</m:t>
                        </m:r>
                        <m:r>
                          <a:rPr lang="en-US" b="0" i="1" dirty="0" smtClean="0">
                            <a:latin typeface="Cambria Math"/>
                          </a:rPr>
                          <m:t>,2)</m:t>
                        </m:r>
                        <m:r>
                          <a:rPr lang="en-US" i="1" dirty="0"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en-US" i="1" dirty="0">
                            <a:latin typeface="Cambria Math"/>
                          </a:rPr>
                          <m:t>𝑘</m:t>
                        </m:r>
                        <m:r>
                          <a:rPr lang="en-US" i="1" dirty="0">
                            <a:latin typeface="Cambria Math"/>
                          </a:rPr>
                          <m:t>+</m:t>
                        </m:r>
                        <m:r>
                          <a:rPr lang="en-US" b="0" i="1" dirty="0" smtClean="0">
                            <a:latin typeface="Cambria Math"/>
                          </a:rPr>
                          <m:t>𝑛</m:t>
                        </m:r>
                        <m:r>
                          <a:rPr lang="en-US" b="0" i="1" dirty="0" smtClean="0">
                            <a:latin typeface="Cambria Math"/>
                          </a:rPr>
                          <m:t>−2</m:t>
                        </m:r>
                      </m:sub>
                    </m:sSub>
                  </m:oMath>
                </a14:m>
                <a:r>
                  <a:rPr lang="en-US" dirty="0"/>
                  <a:t>-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/>
                          </a:rPr>
                          <m:t>𝐶</m:t>
                        </m:r>
                        <m:r>
                          <a:rPr lang="en-US" b="0" i="1" dirty="0" smtClean="0">
                            <a:latin typeface="Cambria Math"/>
                          </a:rPr>
                          <m:t>(</m:t>
                        </m:r>
                        <m:r>
                          <a:rPr lang="en-US" b="0" i="1" dirty="0" smtClean="0">
                            <a:latin typeface="Cambria Math"/>
                          </a:rPr>
                          <m:t>𝑛</m:t>
                        </m:r>
                        <m:r>
                          <a:rPr lang="en-US" b="0" i="1" dirty="0" smtClean="0">
                            <a:latin typeface="Cambria Math"/>
                          </a:rPr>
                          <m:t>,3)</m:t>
                        </m:r>
                        <m:r>
                          <a:rPr lang="en-US" i="1" dirty="0"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en-US" i="1" dirty="0">
                            <a:latin typeface="Cambria Math"/>
                          </a:rPr>
                          <m:t>𝑘</m:t>
                        </m:r>
                        <m:r>
                          <a:rPr lang="en-US" i="1" dirty="0">
                            <a:latin typeface="Cambria Math"/>
                          </a:rPr>
                          <m:t>+</m:t>
                        </m:r>
                        <m:r>
                          <a:rPr lang="en-US" b="0" i="1" dirty="0" smtClean="0">
                            <a:latin typeface="Cambria Math"/>
                          </a:rPr>
                          <m:t>𝑛</m:t>
                        </m:r>
                        <m:r>
                          <a:rPr lang="en-US" b="0" i="1" dirty="0" smtClean="0">
                            <a:latin typeface="Cambria Math"/>
                          </a:rPr>
                          <m:t>−3</m:t>
                        </m:r>
                      </m:sub>
                    </m:sSub>
                  </m:oMath>
                </a14:m>
                <a:r>
                  <a:rPr lang="en-US" dirty="0"/>
                  <a:t>+</a:t>
                </a:r>
                <a:r>
                  <a:rPr lang="en-US" dirty="0" smtClean="0"/>
                  <a:t>……….+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 dirty="0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dirty="0" smtClean="0">
                                <a:latin typeface="Cambria Math"/>
                              </a:rPr>
                              <m:t>−1</m:t>
                            </m:r>
                          </m:e>
                        </m:d>
                      </m:e>
                      <m:sup>
                        <m:r>
                          <a:rPr lang="en-US" b="0" i="1" dirty="0" smtClean="0">
                            <a:latin typeface="Cambria Math"/>
                          </a:rPr>
                          <m:t>𝑛</m:t>
                        </m:r>
                      </m:sup>
                    </m:sSup>
                    <m:sSub>
                      <m:sSubPr>
                        <m:ctrlPr>
                          <a:rPr lang="en-US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en-US" i="1" dirty="0">
                            <a:latin typeface="Cambria Math"/>
                          </a:rPr>
                          <m:t>𝑘</m:t>
                        </m:r>
                      </m:sub>
                    </m:sSub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852" t="-17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A8DE2-59DB-4120-848C-5986F9353950}" type="datetime2">
              <a:rPr lang="en-US" smtClean="0"/>
              <a:t>Thursday, May 02,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94A3-3E58-4E2D-A7C0-62EFFB2457F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715688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/>
            </a:r>
            <a:br>
              <a:rPr lang="en-US" b="1" dirty="0"/>
            </a:br>
            <a:r>
              <a:rPr lang="en-US" sz="36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Backward difference operator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4712" y="685800"/>
            <a:ext cx="428625" cy="395654"/>
          </a:xfrm>
          <a:prstGeom prst="rect">
            <a:avLst/>
          </a:prstGeom>
          <a:solidFill>
            <a:srgbClr val="00B050"/>
          </a:solidFill>
          <a:ln>
            <a:noFill/>
          </a:ln>
          <a:effectLst/>
        </p:spPr>
      </p:pic>
      <p:pic>
        <p:nvPicPr>
          <p:cNvPr id="5123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676400"/>
            <a:ext cx="8763000" cy="38862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/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CD294-11C8-4A1F-A1F6-4FA6EBB3C3DA}" type="datetime2">
              <a:rPr lang="en-US" smtClean="0"/>
              <a:t>Thursday, May 02, 2019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94A3-3E58-4E2D-A7C0-62EFFB2457F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9673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sz="36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Central difference operator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614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381000"/>
            <a:ext cx="533400" cy="396067"/>
          </a:xfrm>
          <a:prstGeom prst="rect">
            <a:avLst/>
          </a:prstGeom>
          <a:solidFill>
            <a:srgbClr val="00B050"/>
          </a:solidFill>
          <a:ln>
            <a:noFill/>
          </a:ln>
          <a:effectLst/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1" y="1981200"/>
            <a:ext cx="8534400" cy="2438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/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0FDD9-4A07-4BB7-8F0B-5F7128BA265C}" type="datetime2">
              <a:rPr lang="en-US" smtClean="0"/>
              <a:t>Thursday, May 02, 2019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94A3-3E58-4E2D-A7C0-62EFFB2457F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23966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Autofit/>
          </a:bodyPr>
          <a:lstStyle/>
          <a:p>
            <a:pPr lvl="0"/>
            <a:r>
              <a:rPr lang="en-US" sz="32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Shifting or displacement or translation operator 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(E)</a:t>
            </a:r>
            <a:r>
              <a:rPr lang="en-US" sz="32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320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371600"/>
            <a:ext cx="8610600" cy="48768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/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2E5A3-503C-4AD1-BF1D-46F0DD130856}" type="datetime2">
              <a:rPr lang="en-US" smtClean="0"/>
              <a:t>Thursday, May 02, 2019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94A3-3E58-4E2D-A7C0-62EFFB2457F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26632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382</Words>
  <Application>Microsoft Office PowerPoint</Application>
  <PresentationFormat>On-screen Show (4:3)</PresentationFormat>
  <Paragraphs>98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Office Theme</vt:lpstr>
      <vt:lpstr>PowerPoint Presentation</vt:lpstr>
      <vt:lpstr>FINITE DIFFERENCES </vt:lpstr>
      <vt:lpstr>Higher Differences </vt:lpstr>
      <vt:lpstr>Cont’d</vt:lpstr>
      <vt:lpstr>Cont’d</vt:lpstr>
      <vt:lpstr>contd</vt:lpstr>
      <vt:lpstr> Backward difference operator  </vt:lpstr>
      <vt:lpstr>Central difference operator  </vt:lpstr>
      <vt:lpstr>Shifting or displacement or translation operator (E) </vt:lpstr>
      <vt:lpstr>Inverse operator (E-1)</vt:lpstr>
      <vt:lpstr>Cont’d</vt:lpstr>
      <vt:lpstr>Relations between the operators </vt:lpstr>
      <vt:lpstr>Cont’d</vt:lpstr>
      <vt:lpstr>Cont’d</vt:lpstr>
      <vt:lpstr>Cont’d</vt:lpstr>
      <vt:lpstr>Forward Difference Table </vt:lpstr>
      <vt:lpstr> Backward Difference Table</vt:lpstr>
      <vt:lpstr>Cont’d</vt:lpstr>
      <vt:lpstr>Example 1</vt:lpstr>
      <vt:lpstr>Solution (cont’d)</vt:lpstr>
      <vt:lpstr>Example 2</vt:lpstr>
      <vt:lpstr>Cont’d</vt:lpstr>
      <vt:lpstr>Example 3</vt:lpstr>
      <vt:lpstr>Solution (cont’d)</vt:lpstr>
      <vt:lpstr>Example 4</vt:lpstr>
      <vt:lpstr>Example 4</vt:lpstr>
      <vt:lpstr>Example 4</vt:lpstr>
      <vt:lpstr>Exercise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Habtamu Garoma</dc:creator>
  <cp:lastModifiedBy>LUKAS</cp:lastModifiedBy>
  <cp:revision>39</cp:revision>
  <dcterms:created xsi:type="dcterms:W3CDTF">2017-04-09T11:02:59Z</dcterms:created>
  <dcterms:modified xsi:type="dcterms:W3CDTF">2019-05-02T11:49:32Z</dcterms:modified>
</cp:coreProperties>
</file>