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3" r:id="rId18"/>
    <p:sldId id="284" r:id="rId19"/>
    <p:sldId id="285" r:id="rId20"/>
    <p:sldId id="286" r:id="rId21"/>
    <p:sldId id="287" r:id="rId22"/>
    <p:sldId id="288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9" r:id="rId33"/>
    <p:sldId id="290" r:id="rId34"/>
    <p:sldId id="291" r:id="rId35"/>
    <p:sldId id="292" r:id="rId36"/>
    <p:sldId id="293" r:id="rId37"/>
    <p:sldId id="294" r:id="rId38"/>
    <p:sldId id="281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48.wmf"/><Relationship Id="rId1" Type="http://schemas.openxmlformats.org/officeDocument/2006/relationships/image" Target="../media/image53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6FAFA8B-D876-4679-8539-CFBCA9859F2A}" type="datetimeFigureOut">
              <a:rPr lang="en-US" smtClean="0"/>
              <a:t>7/31/2017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938C531-A876-46ED-9516-1677E7A6DB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24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29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5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55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57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60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63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47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00400"/>
            <a:ext cx="6781800" cy="1981200"/>
          </a:xfrm>
          <a:noFill/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Indirect methods for </a:t>
            </a:r>
            <a:r>
              <a:rPr lang="en-US" sz="2800" b="1" dirty="0" smtClean="0">
                <a:solidFill>
                  <a:srgbClr val="00B0F0"/>
                </a:solidFill>
              </a:rPr>
              <a:t>Solving systems of linear Equations</a:t>
            </a:r>
            <a:endParaRPr 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789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6400"/>
            <a:ext cx="8991600" cy="2667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54559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38200"/>
            <a:ext cx="8763000" cy="58674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97765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914400"/>
            <a:ext cx="8686800" cy="571500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16587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1676400"/>
            <a:ext cx="8686800" cy="4953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83654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1143000"/>
            <a:ext cx="8610600" cy="54864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634260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14400"/>
            <a:ext cx="8763000" cy="57912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79765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1066800"/>
            <a:ext cx="8534400" cy="55626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90333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990000"/>
                </a:solidFill>
                <a:latin typeface="Tahoma" charset="0"/>
              </a:rPr>
              <a:t>Jacobi method : Example </a:t>
            </a:r>
            <a:r>
              <a:rPr lang="en-US" sz="3600" dirty="0" smtClean="0">
                <a:solidFill>
                  <a:srgbClr val="990000"/>
                </a:solidFill>
                <a:latin typeface="Tahoma" charset="0"/>
              </a:rPr>
              <a:t>2</a:t>
            </a:r>
            <a:endParaRPr lang="en-US" sz="3600" dirty="0">
              <a:solidFill>
                <a:srgbClr val="990000"/>
              </a:solidFill>
              <a:latin typeface="Tahoma" charset="0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09600" y="13716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Consider the following set of equations.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990600" y="1828800"/>
          <a:ext cx="4014788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3" imgW="2209800" imgH="914400" progId="Equation.3">
                  <p:embed/>
                </p:oleObj>
              </mc:Choice>
              <mc:Fallback>
                <p:oleObj name="Equation" r:id="rId3" imgW="22098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4014788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33400" y="3505200"/>
            <a:ext cx="678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Convert the set </a:t>
            </a:r>
            <a:r>
              <a:rPr lang="en-US" b="1">
                <a:solidFill>
                  <a:srgbClr val="FF0000"/>
                </a:solidFill>
              </a:rPr>
              <a:t>Ax = b</a:t>
            </a:r>
            <a:r>
              <a:rPr lang="en-US" b="1">
                <a:solidFill>
                  <a:srgbClr val="008000"/>
                </a:solidFill>
              </a:rPr>
              <a:t> in the form of </a:t>
            </a:r>
            <a:r>
              <a:rPr lang="en-US" b="1">
                <a:solidFill>
                  <a:srgbClr val="FF0000"/>
                </a:solidFill>
              </a:rPr>
              <a:t>x = Tx + c</a:t>
            </a:r>
            <a:r>
              <a:rPr lang="en-US" b="1">
                <a:solidFill>
                  <a:srgbClr val="008000"/>
                </a:solidFill>
              </a:rPr>
              <a:t>.</a:t>
            </a:r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609600" y="3962400"/>
          <a:ext cx="51054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5" imgW="3340100" imgH="1473200" progId="Equation.3">
                  <p:embed/>
                </p:oleObj>
              </mc:Choice>
              <mc:Fallback>
                <p:oleObj name="Equation" r:id="rId5" imgW="33401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51054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85572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38200" y="1371600"/>
          <a:ext cx="51816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Equation" r:id="rId3" imgW="3517900" imgH="1473200" progId="Equation.3">
                  <p:embed/>
                </p:oleObj>
              </mc:Choice>
              <mc:Fallback>
                <p:oleObj name="Equation" r:id="rId3" imgW="35179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5181600" cy="1905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784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990000"/>
                </a:solidFill>
                <a:latin typeface="Tahoma" charset="0"/>
              </a:rPr>
              <a:t>Jacobi method : Example </a:t>
            </a:r>
            <a:r>
              <a:rPr lang="en-US" sz="3600" dirty="0" smtClean="0">
                <a:solidFill>
                  <a:srgbClr val="990000"/>
                </a:solidFill>
                <a:latin typeface="Tahoma" charset="0"/>
              </a:rPr>
              <a:t>2</a:t>
            </a:r>
            <a:endParaRPr lang="en-US" sz="3600" dirty="0">
              <a:solidFill>
                <a:srgbClr val="990000"/>
              </a:solidFill>
              <a:latin typeface="Tahoma" charset="0"/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09600" y="3429000"/>
          <a:ext cx="41910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Equation" r:id="rId5" imgW="2425700" imgH="254000" progId="Equation.3">
                  <p:embed/>
                </p:oleObj>
              </mc:Choice>
              <mc:Fallback>
                <p:oleObj name="Equation" r:id="rId5" imgW="2425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41910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914400" y="4038600"/>
          <a:ext cx="53340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Equation" r:id="rId7" imgW="3213100" imgH="1473200" progId="Equation.3">
                  <p:embed/>
                </p:oleObj>
              </mc:Choice>
              <mc:Fallback>
                <p:oleObj name="Equation" r:id="rId7" imgW="32131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5334000" cy="192405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6553200" y="4267200"/>
          <a:ext cx="2062163" cy="198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" name="Equation" r:id="rId9" imgW="977900" imgH="1041400" progId="Equation.3">
                  <p:embed/>
                </p:oleObj>
              </mc:Choice>
              <mc:Fallback>
                <p:oleObj name="Equation" r:id="rId9" imgW="977900" imgH="1041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267200"/>
                        <a:ext cx="2062163" cy="1987550"/>
                      </a:xfrm>
                      <a:prstGeom prst="rect">
                        <a:avLst/>
                      </a:prstGeom>
                      <a:solidFill>
                        <a:srgbClr val="CC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4988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4"/>
          <p:cNvGraphicFramePr>
            <a:graphicFrameLocks noChangeAspect="1"/>
          </p:cNvGraphicFramePr>
          <p:nvPr/>
        </p:nvGraphicFramePr>
        <p:xfrm>
          <a:off x="609600" y="1371600"/>
          <a:ext cx="5486400" cy="210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3" imgW="3479800" imgH="1473200" progId="Equation.3">
                  <p:embed/>
                </p:oleObj>
              </mc:Choice>
              <mc:Fallback>
                <p:oleObj name="Equation" r:id="rId3" imgW="34798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5486400" cy="210978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5"/>
          <p:cNvGraphicFramePr>
            <a:graphicFrameLocks noChangeAspect="1"/>
          </p:cNvGraphicFramePr>
          <p:nvPr/>
        </p:nvGraphicFramePr>
        <p:xfrm>
          <a:off x="609600" y="4038600"/>
          <a:ext cx="5500688" cy="207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5" imgW="3898900" imgH="1473200" progId="Equation.3">
                  <p:embed/>
                </p:oleObj>
              </mc:Choice>
              <mc:Fallback>
                <p:oleObj name="Equation" r:id="rId5" imgW="38989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038600"/>
                        <a:ext cx="5500688" cy="207803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533400" y="457200"/>
            <a:ext cx="784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990000"/>
                </a:solidFill>
                <a:latin typeface="Tahoma" charset="0"/>
              </a:rPr>
              <a:t>Jacobi method : Example </a:t>
            </a:r>
            <a:r>
              <a:rPr lang="en-US" sz="3600" dirty="0" smtClean="0">
                <a:solidFill>
                  <a:srgbClr val="990000"/>
                </a:solidFill>
                <a:latin typeface="Tahoma" charset="0"/>
              </a:rPr>
              <a:t>2</a:t>
            </a:r>
            <a:endParaRPr lang="en-US" sz="3600" dirty="0">
              <a:solidFill>
                <a:srgbClr val="99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54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Iterative </a:t>
            </a:r>
            <a:r>
              <a:rPr lang="en-US" b="1" dirty="0">
                <a:solidFill>
                  <a:srgbClr val="00B0F0"/>
                </a:solidFill>
              </a:rPr>
              <a:t>Methods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638800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dirty="0"/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preceding methods of solving the system of simultaneous algebraic linear equations are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 methods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as these methods yield the solution after a certain amount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fixed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computation</a:t>
            </a:r>
            <a:r>
              <a:rPr lang="en-US" sz="2400" dirty="0" smtClean="0">
                <a:latin typeface="Bookman Old Style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400" dirty="0" smtClean="0">
                <a:latin typeface="Bookman Old Style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 the other hand,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iterative method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that in which we start from an approximation to the true solution and obtain better and better approximations from a repeated computation as often as may be necessary for achieving a desired accuracy. </a:t>
            </a:r>
          </a:p>
        </p:txBody>
      </p:sp>
    </p:spTree>
    <p:extLst>
      <p:ext uri="{BB962C8B-B14F-4D97-AF65-F5344CB8AC3E}">
        <p14:creationId xmlns:p14="http://schemas.microsoft.com/office/powerpoint/2010/main" val="515495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30" name="Group 50"/>
          <p:cNvGraphicFramePr>
            <a:graphicFrameLocks noGrp="1"/>
          </p:cNvGraphicFramePr>
          <p:nvPr/>
        </p:nvGraphicFramePr>
        <p:xfrm>
          <a:off x="762000" y="1828800"/>
          <a:ext cx="7620000" cy="4191000"/>
        </p:xfrm>
        <a:graphic>
          <a:graphicData uri="http://schemas.openxmlformats.org/drawingml/2006/table">
            <a:tbl>
              <a:tblPr/>
              <a:tblGrid>
                <a:gridCol w="1371600"/>
                <a:gridCol w="1676400"/>
                <a:gridCol w="1447800"/>
                <a:gridCol w="1524000"/>
                <a:gridCol w="1600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iteration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0.6000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1.0473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0.9326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2.2727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1.7159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2.0530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-1.1000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-0.8052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-1.0493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1.8750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0.8852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 1.1309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784" name="Object 40"/>
          <p:cNvGraphicFramePr>
            <a:graphicFrameLocks noChangeAspect="1"/>
          </p:cNvGraphicFramePr>
          <p:nvPr/>
        </p:nvGraphicFramePr>
        <p:xfrm>
          <a:off x="914400" y="2362200"/>
          <a:ext cx="10668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3" imgW="304668" imgH="241195" progId="Equation.3">
                  <p:embed/>
                </p:oleObj>
              </mc:Choice>
              <mc:Fallback>
                <p:oleObj name="Equation" r:id="rId3" imgW="304668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106680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5" name="Object 41"/>
          <p:cNvGraphicFramePr>
            <a:graphicFrameLocks noChangeAspect="1"/>
          </p:cNvGraphicFramePr>
          <p:nvPr/>
        </p:nvGraphicFramePr>
        <p:xfrm>
          <a:off x="914400" y="32766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5" imgW="330057" imgH="241195" progId="Equation.3">
                  <p:embed/>
                </p:oleObj>
              </mc:Choice>
              <mc:Fallback>
                <p:oleObj name="Equation" r:id="rId5" imgW="33005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6" name="Object 42"/>
          <p:cNvGraphicFramePr>
            <a:graphicFrameLocks noChangeAspect="1"/>
          </p:cNvGraphicFramePr>
          <p:nvPr/>
        </p:nvGraphicFramePr>
        <p:xfrm>
          <a:off x="914400" y="4191000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7" imgW="317225" imgH="253780" progId="Equation.3">
                  <p:embed/>
                </p:oleObj>
              </mc:Choice>
              <mc:Fallback>
                <p:oleObj name="Equation" r:id="rId7" imgW="317225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7" name="Object 43"/>
          <p:cNvGraphicFramePr>
            <a:graphicFrameLocks noChangeAspect="1"/>
          </p:cNvGraphicFramePr>
          <p:nvPr/>
        </p:nvGraphicFramePr>
        <p:xfrm>
          <a:off x="914400" y="5105400"/>
          <a:ext cx="1143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9" imgW="330057" imgH="241195" progId="Equation.3">
                  <p:embed/>
                </p:oleObj>
              </mc:Choice>
              <mc:Fallback>
                <p:oleObj name="Equation" r:id="rId9" imgW="33005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05400"/>
                        <a:ext cx="11430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8" name="Text Box 44"/>
          <p:cNvSpPr txBox="1">
            <a:spLocks noChangeArrowheads="1"/>
          </p:cNvSpPr>
          <p:nvPr/>
        </p:nvSpPr>
        <p:spPr bwMode="auto">
          <a:xfrm>
            <a:off x="609600" y="12954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Tahoma" charset="0"/>
              </a:rPr>
              <a:t>Results:   </a:t>
            </a:r>
          </a:p>
        </p:txBody>
      </p:sp>
      <p:sp>
        <p:nvSpPr>
          <p:cNvPr id="31789" name="Text Box 51"/>
          <p:cNvSpPr txBox="1">
            <a:spLocks noChangeArrowheads="1"/>
          </p:cNvSpPr>
          <p:nvPr/>
        </p:nvSpPr>
        <p:spPr bwMode="auto">
          <a:xfrm>
            <a:off x="533400" y="457200"/>
            <a:ext cx="784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990000"/>
                </a:solidFill>
                <a:latin typeface="Tahoma" charset="0"/>
              </a:rPr>
              <a:t>Jacobi method : Example </a:t>
            </a:r>
            <a:r>
              <a:rPr lang="en-US" sz="3600" dirty="0" smtClean="0">
                <a:solidFill>
                  <a:srgbClr val="990000"/>
                </a:solidFill>
                <a:latin typeface="Tahoma" charset="0"/>
              </a:rPr>
              <a:t>2</a:t>
            </a:r>
            <a:endParaRPr lang="en-US" sz="3600" dirty="0">
              <a:solidFill>
                <a:srgbClr val="99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836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3"/>
          <p:cNvGraphicFramePr>
            <a:graphicFrameLocks noChangeAspect="1"/>
          </p:cNvGraphicFramePr>
          <p:nvPr/>
        </p:nvGraphicFramePr>
        <p:xfrm>
          <a:off x="1524000" y="1905000"/>
          <a:ext cx="272415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8" name="Equation" r:id="rId3" imgW="1701800" imgH="711200" progId="Equation.3">
                  <p:embed/>
                </p:oleObj>
              </mc:Choice>
              <mc:Fallback>
                <p:oleObj name="Equation" r:id="rId3" imgW="1701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272415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6" name="Object 4"/>
          <p:cNvGraphicFramePr>
            <a:graphicFrameLocks noChangeAspect="1"/>
          </p:cNvGraphicFramePr>
          <p:nvPr/>
        </p:nvGraphicFramePr>
        <p:xfrm>
          <a:off x="4648200" y="1905000"/>
          <a:ext cx="871538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9" name="Equation" r:id="rId5" imgW="545863" imgH="710891" progId="Equation.3">
                  <p:embed/>
                </p:oleObj>
              </mc:Choice>
              <mc:Fallback>
                <p:oleObj name="Equation" r:id="rId5" imgW="545863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5000"/>
                        <a:ext cx="871538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7" name="Object 5"/>
          <p:cNvGraphicFramePr>
            <a:graphicFrameLocks noChangeAspect="1"/>
          </p:cNvGraphicFramePr>
          <p:nvPr/>
        </p:nvGraphicFramePr>
        <p:xfrm>
          <a:off x="6324600" y="2286000"/>
          <a:ext cx="20399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0" name="Equation" r:id="rId7" imgW="1282700" imgH="292100" progId="Equation.3">
                  <p:embed/>
                </p:oleObj>
              </mc:Choice>
              <mc:Fallback>
                <p:oleObj name="Equation" r:id="rId7" imgW="1282700" imgH="292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86000"/>
                        <a:ext cx="2039938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8" name="Object 6"/>
          <p:cNvGraphicFramePr>
            <a:graphicFrameLocks noChangeAspect="1"/>
          </p:cNvGraphicFramePr>
          <p:nvPr/>
        </p:nvGraphicFramePr>
        <p:xfrm>
          <a:off x="1066800" y="4191000"/>
          <a:ext cx="1849438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1" name="Equation" r:id="rId9" imgW="1231366" imgH="1091726" progId="Equation.3">
                  <p:embed/>
                </p:oleObj>
              </mc:Choice>
              <mc:Fallback>
                <p:oleObj name="Equation" r:id="rId9" imgW="1231366" imgH="109172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91000"/>
                        <a:ext cx="1849438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9" name="Object 7"/>
          <p:cNvGraphicFramePr>
            <a:graphicFrameLocks noChangeAspect="1"/>
          </p:cNvGraphicFramePr>
          <p:nvPr/>
        </p:nvGraphicFramePr>
        <p:xfrm>
          <a:off x="2971800" y="4191000"/>
          <a:ext cx="1296988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2" name="Equation" r:id="rId11" imgW="863225" imgH="990170" progId="Equation.3">
                  <p:embed/>
                </p:oleObj>
              </mc:Choice>
              <mc:Fallback>
                <p:oleObj name="Equation" r:id="rId11" imgW="863225" imgH="9901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91000"/>
                        <a:ext cx="1296988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1000" name="Text Box 8"/>
          <p:cNvSpPr txBox="1">
            <a:spLocks noChangeArrowheads="1"/>
          </p:cNvSpPr>
          <p:nvPr/>
        </p:nvSpPr>
        <p:spPr bwMode="auto">
          <a:xfrm>
            <a:off x="609600" y="3352800"/>
            <a:ext cx="5273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sz="2400">
                <a:solidFill>
                  <a:srgbClr val="000000"/>
                </a:solidFill>
                <a:latin typeface="Tahoma" charset="0"/>
              </a:rPr>
              <a:t>The matrix is not diagonally dominant</a:t>
            </a:r>
            <a:endParaRPr lang="en-US" sz="2400">
              <a:solidFill>
                <a:srgbClr val="000000"/>
              </a:solidFill>
              <a:latin typeface="Tahoma" charset="0"/>
            </a:endParaRPr>
          </a:p>
        </p:txBody>
      </p:sp>
      <p:graphicFrame>
        <p:nvGraphicFramePr>
          <p:cNvPr id="341001" name="Object 9"/>
          <p:cNvGraphicFramePr>
            <a:graphicFrameLocks noChangeAspect="1"/>
          </p:cNvGraphicFramePr>
          <p:nvPr/>
        </p:nvGraphicFramePr>
        <p:xfrm>
          <a:off x="4953000" y="4572000"/>
          <a:ext cx="20193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3" name="Equation" r:id="rId13" imgW="1269449" imgH="291973" progId="Equation.3">
                  <p:embed/>
                </p:oleObj>
              </mc:Choice>
              <mc:Fallback>
                <p:oleObj name="Equation" r:id="rId13" imgW="1269449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72000"/>
                        <a:ext cx="20193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990000"/>
                </a:solidFill>
              </a:rPr>
              <a:t>Jacobi method : Example 3</a:t>
            </a:r>
          </a:p>
        </p:txBody>
      </p:sp>
      <p:sp>
        <p:nvSpPr>
          <p:cNvPr id="341004" name="Text Box 12"/>
          <p:cNvSpPr txBox="1">
            <a:spLocks noChangeArrowheads="1"/>
          </p:cNvSpPr>
          <p:nvPr/>
        </p:nvSpPr>
        <p:spPr bwMode="auto">
          <a:xfrm>
            <a:off x="609600" y="1371600"/>
            <a:ext cx="3419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0000"/>
                </a:solidFill>
                <a:latin typeface="Tahoma" charset="0"/>
              </a:rPr>
              <a:t>A diverging case study: </a:t>
            </a:r>
          </a:p>
        </p:txBody>
      </p:sp>
    </p:spTree>
    <p:extLst>
      <p:ext uri="{BB962C8B-B14F-4D97-AF65-F5344CB8AC3E}">
        <p14:creationId xmlns:p14="http://schemas.microsoft.com/office/powerpoint/2010/main" val="2495194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0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00" grpId="0" autoUpdateAnimBg="0"/>
      <p:bldP spid="34100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990000"/>
                </a:solidFill>
              </a:rPr>
              <a:t>Jacobi method : Example 4</a:t>
            </a:r>
          </a:p>
        </p:txBody>
      </p:sp>
      <p:graphicFrame>
        <p:nvGraphicFramePr>
          <p:cNvPr id="342019" name="Object 3"/>
          <p:cNvGraphicFramePr>
            <a:graphicFrameLocks noChangeAspect="1"/>
          </p:cNvGraphicFramePr>
          <p:nvPr/>
        </p:nvGraphicFramePr>
        <p:xfrm>
          <a:off x="914400" y="1524000"/>
          <a:ext cx="3697288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3" imgW="2108200" imgH="1054100" progId="Equation.3">
                  <p:embed/>
                </p:oleObj>
              </mc:Choice>
              <mc:Fallback>
                <p:oleObj name="Equation" r:id="rId3" imgW="2108200" imgH="1054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3697288" cy="184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0" name="Object 4"/>
          <p:cNvGraphicFramePr>
            <a:graphicFrameLocks noChangeAspect="1"/>
          </p:cNvGraphicFramePr>
          <p:nvPr/>
        </p:nvGraphicFramePr>
        <p:xfrm>
          <a:off x="5492750" y="2582863"/>
          <a:ext cx="21605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1358310" imgH="291973" progId="Equation.3">
                  <p:embed/>
                </p:oleObj>
              </mc:Choice>
              <mc:Fallback>
                <p:oleObj name="Equation" r:id="rId5" imgW="1358310" imgH="2919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582863"/>
                        <a:ext cx="2160588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685800" y="3733800"/>
            <a:ext cx="8001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tr-TR" sz="2800">
                <a:solidFill>
                  <a:srgbClr val="000000"/>
                </a:solidFill>
                <a:latin typeface="Tahoma" charset="0"/>
              </a:rPr>
              <a:t>The residual term is increasing at each iteration, so the iterations are </a:t>
            </a:r>
            <a:r>
              <a:rPr lang="tr-TR" sz="2800" i="1">
                <a:solidFill>
                  <a:srgbClr val="000000"/>
                </a:solidFill>
                <a:latin typeface="Tahoma" charset="0"/>
              </a:rPr>
              <a:t>diverging</a:t>
            </a:r>
            <a:r>
              <a:rPr lang="tr-TR" sz="2800">
                <a:solidFill>
                  <a:srgbClr val="000000"/>
                </a:solidFill>
                <a:latin typeface="Tahoma" charset="0"/>
              </a:rPr>
              <a:t>.</a:t>
            </a:r>
          </a:p>
          <a:p>
            <a:pPr eaLnBrk="1" hangingPunct="1">
              <a:lnSpc>
                <a:spcPct val="125000"/>
              </a:lnSpc>
            </a:pPr>
            <a:r>
              <a:rPr lang="tr-TR" sz="2800">
                <a:latin typeface="Tahoma" charset="0"/>
              </a:rPr>
              <a:t>Note that the matrix is </a:t>
            </a:r>
            <a:r>
              <a:rPr lang="tr-TR" sz="2800" u="sng">
                <a:latin typeface="Tahoma" charset="0"/>
              </a:rPr>
              <a:t>not diagonally dominant</a:t>
            </a:r>
            <a:endParaRPr lang="en-US" sz="2800" u="sng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73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 Gauss-Seidel iteration method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1981200"/>
            <a:ext cx="8534400" cy="3810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341162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990600"/>
            <a:ext cx="8839200" cy="55626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7631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066800"/>
            <a:ext cx="8839200" cy="5486399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56051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219200"/>
            <a:ext cx="8534400" cy="5334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53253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838200"/>
            <a:ext cx="8686800" cy="57912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4863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600199"/>
            <a:ext cx="8686800" cy="449580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35865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219200"/>
            <a:ext cx="8610600" cy="5410201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48778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486400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Thus in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iterative method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number of iterations depends on </a:t>
            </a:r>
            <a:r>
              <a:rPr lang="en-US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 degree of accuracy required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 initial solution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This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iterative method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not always successful to all systems of equations.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method is to succeed, each equation of the system must possess one large coefficient and the large coefficient must be attached to a different unknown in that equation.</a:t>
            </a:r>
          </a:p>
          <a:p>
            <a:pPr>
              <a:lnSpc>
                <a:spcPct val="20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509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1447800"/>
            <a:ext cx="8458200" cy="51054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73181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219200"/>
            <a:ext cx="8534400" cy="49530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71277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Gauss-Seidel Method</a:t>
            </a:r>
            <a:r>
              <a:rPr lang="en-US" sz="3200" dirty="0" smtClean="0"/>
              <a:t>: </a:t>
            </a:r>
            <a:r>
              <a:rPr lang="en-US" sz="3200" dirty="0" smtClean="0">
                <a:solidFill>
                  <a:srgbClr val="00B0F0"/>
                </a:solidFill>
              </a:rPr>
              <a:t>Example 2</a:t>
            </a:r>
            <a:r>
              <a:rPr lang="en-US" sz="3200" dirty="0" smtClean="0"/>
              <a:t>  </a:t>
            </a: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0C0C0"/>
                </a:solidFill>
              </a:rPr>
              <a:t>                                           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304800" y="1981200"/>
            <a:ext cx="3429000" cy="36671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Given the system of equations</a:t>
            </a:r>
          </a:p>
        </p:txBody>
      </p:sp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762000" y="2286000"/>
          <a:ext cx="21336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4" name="Equation" r:id="rId3" imgW="1219200" imgH="228600" progId="Equation.3">
                  <p:embed/>
                </p:oleObj>
              </mc:Choice>
              <mc:Fallback>
                <p:oleObj name="Equation" r:id="rId3" imgW="1219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86000"/>
                        <a:ext cx="21336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5"/>
          <p:cNvGraphicFramePr>
            <a:graphicFrameLocks noChangeAspect="1"/>
          </p:cNvGraphicFramePr>
          <p:nvPr/>
        </p:nvGraphicFramePr>
        <p:xfrm>
          <a:off x="609600" y="2743200"/>
          <a:ext cx="24384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5" name="Equation" r:id="rId5" imgW="1270000" imgH="228600" progId="Equation.3">
                  <p:embed/>
                </p:oleObj>
              </mc:Choice>
              <mc:Fallback>
                <p:oleObj name="Equation" r:id="rId5" imgW="1270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243840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4"/>
          <p:cNvGraphicFramePr>
            <a:graphicFrameLocks noChangeAspect="1"/>
          </p:cNvGraphicFramePr>
          <p:nvPr/>
        </p:nvGraphicFramePr>
        <p:xfrm>
          <a:off x="528638" y="3189288"/>
          <a:ext cx="24463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6" name="Equation" r:id="rId7" imgW="1295400" imgH="228600" progId="Equation.3">
                  <p:embed/>
                </p:oleObj>
              </mc:Choice>
              <mc:Fallback>
                <p:oleObj name="Equation" r:id="rId7" imgW="1295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3189288"/>
                        <a:ext cx="244633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29543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>
              <a:tabLst>
                <a:tab pos="457200" algn="l"/>
                <a:tab pos="742950" algn="l"/>
              </a:tabLst>
            </a:pPr>
            <a:r>
              <a:rPr lang="en-US" sz="1200">
                <a:latin typeface="Arial" charset="0"/>
                <a:cs typeface="Times New Roman" pitchFamily="18" charset="0"/>
              </a:rPr>
              <a:t>    </a:t>
            </a:r>
            <a:endParaRPr lang="en-US" sz="1100">
              <a:latin typeface="Arial" charset="0"/>
            </a:endParaRPr>
          </a:p>
          <a:p>
            <a:pPr algn="just" eaLnBrk="0" hangingPunct="0">
              <a:tabLst>
                <a:tab pos="457200" algn="l"/>
                <a:tab pos="742950" algn="l"/>
              </a:tabLst>
            </a:pPr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364013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143000" y="4191000"/>
          <a:ext cx="1244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7" name="Equation" r:id="rId9" imgW="685800" imgH="711200" progId="Equation.3">
                  <p:embed/>
                </p:oleObj>
              </mc:Choice>
              <mc:Fallback>
                <p:oleObj name="Equation" r:id="rId9" imgW="685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91000"/>
                        <a:ext cx="1244600" cy="12954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533400" y="38100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With an initial guess of</a:t>
            </a: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4800600" y="1905000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The coefficient matrix is:</a:t>
            </a:r>
          </a:p>
        </p:txBody>
      </p:sp>
      <p:sp>
        <p:nvSpPr>
          <p:cNvPr id="12301" name="Rectangle 1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4953000" y="2590800"/>
          <a:ext cx="21336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8" name="Equation" r:id="rId11" imgW="1193800" imgH="711200" progId="Equation.3">
                  <p:embed/>
                </p:oleObj>
              </mc:Choice>
              <mc:Fallback>
                <p:oleObj name="Equation" r:id="rId11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590800"/>
                        <a:ext cx="2133600" cy="1279525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Text Box 16"/>
          <p:cNvSpPr txBox="1">
            <a:spLocks noChangeArrowheads="1"/>
          </p:cNvSpPr>
          <p:nvPr/>
        </p:nvSpPr>
        <p:spPr bwMode="auto">
          <a:xfrm>
            <a:off x="4267200" y="4114800"/>
            <a:ext cx="4038600" cy="641350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Will the solution converge using the Gauss-Siedel method?</a:t>
            </a:r>
          </a:p>
        </p:txBody>
      </p:sp>
    </p:spTree>
    <p:extLst>
      <p:ext uri="{BB962C8B-B14F-4D97-AF65-F5344CB8AC3E}">
        <p14:creationId xmlns:p14="http://schemas.microsoft.com/office/powerpoint/2010/main" val="12580272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Gauss-Seidel Method</a:t>
            </a:r>
            <a:r>
              <a:rPr lang="en-US" sz="4000" smtClean="0"/>
              <a:t>: </a:t>
            </a:r>
            <a:r>
              <a:rPr lang="en-US" sz="4000" smtClean="0">
                <a:solidFill>
                  <a:srgbClr val="0070C0"/>
                </a:solidFill>
              </a:rPr>
              <a:t>Example</a:t>
            </a:r>
          </a:p>
        </p:txBody>
      </p:sp>
      <p:graphicFrame>
        <p:nvGraphicFramePr>
          <p:cNvPr id="1331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52400" y="2552700"/>
          <a:ext cx="2438400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3" imgW="1193800" imgH="711200" progId="Equation.3">
                  <p:embed/>
                </p:oleObj>
              </mc:Choice>
              <mc:Fallback>
                <p:oleObj name="Equation" r:id="rId3" imgW="1193800" imgH="711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552700"/>
                        <a:ext cx="2438400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0C0C0"/>
                </a:solidFill>
              </a:rPr>
              <a:t>                                          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49275" y="1981200"/>
            <a:ext cx="8366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Arial" charset="0"/>
              </a:rPr>
              <a:t>Step </a:t>
            </a:r>
            <a:r>
              <a:rPr lang="en-US" sz="2000" dirty="0">
                <a:solidFill>
                  <a:srgbClr val="FFFF00"/>
                </a:solidFill>
                <a:latin typeface="Arial" charset="0"/>
              </a:rPr>
              <a:t>1:Checking if the coefficient </a:t>
            </a:r>
            <a:r>
              <a:rPr lang="en-US" dirty="0">
                <a:solidFill>
                  <a:srgbClr val="FFFF00"/>
                </a:solidFill>
                <a:latin typeface="Arial" charset="0"/>
              </a:rPr>
              <a:t>matrix</a:t>
            </a:r>
            <a:r>
              <a:rPr lang="en-US" sz="2000" dirty="0">
                <a:solidFill>
                  <a:srgbClr val="FFFF00"/>
                </a:solidFill>
                <a:latin typeface="Arial" charset="0"/>
              </a:rPr>
              <a:t> is diagonally dominant</a:t>
            </a:r>
          </a:p>
        </p:txBody>
      </p:sp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2971800" y="3048000"/>
          <a:ext cx="4876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5" imgW="2298700" imgH="254000" progId="Equation.3">
                  <p:embed/>
                </p:oleObj>
              </mc:Choice>
              <mc:Fallback>
                <p:oleObj name="Equation" r:id="rId5" imgW="229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4876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6"/>
          <p:cNvGraphicFramePr>
            <a:graphicFrameLocks noChangeAspect="1"/>
          </p:cNvGraphicFramePr>
          <p:nvPr/>
        </p:nvGraphicFramePr>
        <p:xfrm>
          <a:off x="2971800" y="3581400"/>
          <a:ext cx="50292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7" imgW="2476500" imgH="254000" progId="Equation.3">
                  <p:embed/>
                </p:oleObj>
              </mc:Choice>
              <mc:Fallback>
                <p:oleObj name="Equation" r:id="rId7" imgW="2476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81400"/>
                        <a:ext cx="50292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0" y="35575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13321" name="Object 12"/>
          <p:cNvGraphicFramePr>
            <a:graphicFrameLocks noChangeAspect="1"/>
          </p:cNvGraphicFramePr>
          <p:nvPr/>
        </p:nvGraphicFramePr>
        <p:xfrm>
          <a:off x="2971800" y="2438400"/>
          <a:ext cx="48768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9" imgW="2501900" imgH="254000" progId="Equation.3">
                  <p:embed/>
                </p:oleObj>
              </mc:Choice>
              <mc:Fallback>
                <p:oleObj name="Equation" r:id="rId9" imgW="25019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38400"/>
                        <a:ext cx="48768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Text Box 14"/>
          <p:cNvSpPr txBox="1">
            <a:spLocks noChangeArrowheads="1"/>
          </p:cNvSpPr>
          <p:nvPr/>
        </p:nvSpPr>
        <p:spPr bwMode="auto">
          <a:xfrm>
            <a:off x="685800" y="4419600"/>
            <a:ext cx="7772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FFFF00"/>
                </a:solidFill>
                <a:latin typeface="Arial" charset="0"/>
              </a:rPr>
              <a:t>The coefficient matrix is diagonally dominant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7030A0"/>
                </a:solidFill>
                <a:latin typeface="Arial" charset="0"/>
              </a:rPr>
              <a:t>Therefore, The solution should converge using the Gauss-</a:t>
            </a:r>
            <a:r>
              <a:rPr lang="en-US" sz="3200" dirty="0" err="1">
                <a:solidFill>
                  <a:srgbClr val="7030A0"/>
                </a:solidFill>
                <a:latin typeface="Arial" charset="0"/>
              </a:rPr>
              <a:t>Siedel</a:t>
            </a:r>
            <a:r>
              <a:rPr lang="en-US" sz="3200" dirty="0">
                <a:solidFill>
                  <a:srgbClr val="7030A0"/>
                </a:solidFill>
                <a:latin typeface="Arial" charset="0"/>
              </a:rPr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270482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Gauss-Seidel Method</a:t>
            </a:r>
            <a:r>
              <a:rPr lang="en-US" sz="4000" smtClean="0"/>
              <a:t>: Example </a:t>
            </a:r>
          </a:p>
        </p:txBody>
      </p:sp>
      <p:graphicFrame>
        <p:nvGraphicFramePr>
          <p:cNvPr id="14339" name="Object 12"/>
          <p:cNvGraphicFramePr>
            <a:graphicFrameLocks noGrp="1" noChangeAspect="1"/>
          </p:cNvGraphicFramePr>
          <p:nvPr>
            <p:ph sz="half" idx="1"/>
          </p:nvPr>
        </p:nvGraphicFramePr>
        <p:xfrm>
          <a:off x="1065213" y="2568575"/>
          <a:ext cx="259397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3" imgW="1587500" imgH="711200" progId="Equation.3">
                  <p:embed/>
                </p:oleObj>
              </mc:Choice>
              <mc:Fallback>
                <p:oleObj name="Equation" r:id="rId3" imgW="1587500" imgH="711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568575"/>
                        <a:ext cx="259397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20"/>
          <p:cNvGraphicFramePr>
            <a:graphicFrameLocks noGrp="1" noChangeAspect="1"/>
          </p:cNvGraphicFramePr>
          <p:nvPr>
            <p:ph sz="half" idx="2"/>
          </p:nvPr>
        </p:nvGraphicFramePr>
        <p:xfrm>
          <a:off x="5335588" y="2286000"/>
          <a:ext cx="1290637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5" imgW="685800" imgH="711200" progId="Equation.3">
                  <p:embed/>
                </p:oleObj>
              </mc:Choice>
              <mc:Fallback>
                <p:oleObj name="Equation" r:id="rId5" imgW="685800" imgH="711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88" y="2286000"/>
                        <a:ext cx="1290637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sz="1400" smtClean="0">
              <a:solidFill>
                <a:srgbClr val="C0C0C0"/>
              </a:solidFill>
            </a:endParaRPr>
          </a:p>
        </p:txBody>
      </p:sp>
      <p:sp>
        <p:nvSpPr>
          <p:cNvPr id="14342" name="Text Box 3"/>
          <p:cNvSpPr txBox="1">
            <a:spLocks noChangeArrowheads="1"/>
          </p:cNvSpPr>
          <p:nvPr/>
        </p:nvSpPr>
        <p:spPr bwMode="auto">
          <a:xfrm>
            <a:off x="152400" y="20574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Arial" charset="0"/>
              </a:rPr>
              <a:t>Step 2: </a:t>
            </a:r>
            <a:r>
              <a:rPr lang="en-US" dirty="0">
                <a:solidFill>
                  <a:srgbClr val="00B0F0"/>
                </a:solidFill>
                <a:latin typeface="Arial" charset="0"/>
              </a:rPr>
              <a:t>Rewriting each equation</a:t>
            </a: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14346" name="Object 15"/>
          <p:cNvGraphicFramePr>
            <a:graphicFrameLocks noChangeAspect="1"/>
          </p:cNvGraphicFramePr>
          <p:nvPr/>
        </p:nvGraphicFramePr>
        <p:xfrm>
          <a:off x="609600" y="4038600"/>
          <a:ext cx="24384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" name="Equation" r:id="rId7" imgW="1117115" imgH="393529" progId="Equation.3">
                  <p:embed/>
                </p:oleObj>
              </mc:Choice>
              <mc:Fallback>
                <p:oleObj name="Equation" r:id="rId7" imgW="111711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038600"/>
                        <a:ext cx="243840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4"/>
          <p:cNvGraphicFramePr>
            <a:graphicFrameLocks noChangeAspect="1"/>
          </p:cNvGraphicFramePr>
          <p:nvPr/>
        </p:nvGraphicFramePr>
        <p:xfrm>
          <a:off x="609600" y="5029200"/>
          <a:ext cx="25146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Equation" r:id="rId9" imgW="1143000" imgH="393700" progId="Equation.3">
                  <p:embed/>
                </p:oleObj>
              </mc:Choice>
              <mc:Fallback>
                <p:oleObj name="Equation" r:id="rId9" imgW="11430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029200"/>
                        <a:ext cx="25146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3"/>
          <p:cNvGraphicFramePr>
            <a:graphicFrameLocks noChangeAspect="1"/>
          </p:cNvGraphicFramePr>
          <p:nvPr/>
        </p:nvGraphicFramePr>
        <p:xfrm>
          <a:off x="609600" y="5943600"/>
          <a:ext cx="2590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11" imgW="1218671" imgH="393529" progId="Equation.3">
                  <p:embed/>
                </p:oleObj>
              </mc:Choice>
              <mc:Fallback>
                <p:oleObj name="Equation" r:id="rId11" imgW="121867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943600"/>
                        <a:ext cx="2590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Rectangle 17"/>
          <p:cNvSpPr>
            <a:spLocks noChangeArrowheads="1"/>
          </p:cNvSpPr>
          <p:nvPr/>
        </p:nvSpPr>
        <p:spPr bwMode="auto">
          <a:xfrm>
            <a:off x="0" y="295910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4350" name="Rectangle 18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4351" name="Text Box 19"/>
          <p:cNvSpPr txBox="1">
            <a:spLocks noChangeArrowheads="1"/>
          </p:cNvSpPr>
          <p:nvPr/>
        </p:nvSpPr>
        <p:spPr bwMode="auto">
          <a:xfrm>
            <a:off x="4495800" y="1828800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With an initial guess of</a:t>
            </a:r>
          </a:p>
        </p:txBody>
      </p:sp>
      <p:graphicFrame>
        <p:nvGraphicFramePr>
          <p:cNvPr id="14352" name="Object 24"/>
          <p:cNvGraphicFramePr>
            <a:graphicFrameLocks noChangeAspect="1"/>
          </p:cNvGraphicFramePr>
          <p:nvPr/>
        </p:nvGraphicFramePr>
        <p:xfrm>
          <a:off x="4038600" y="3898900"/>
          <a:ext cx="30146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13" imgW="1752600" imgH="393700" progId="Equation.3">
                  <p:embed/>
                </p:oleObj>
              </mc:Choice>
              <mc:Fallback>
                <p:oleObj name="Equation" r:id="rId13" imgW="1752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898900"/>
                        <a:ext cx="30146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23"/>
          <p:cNvGraphicFramePr>
            <a:graphicFrameLocks noChangeAspect="1"/>
          </p:cNvGraphicFramePr>
          <p:nvPr/>
        </p:nvGraphicFramePr>
        <p:xfrm>
          <a:off x="3962400" y="4724400"/>
          <a:ext cx="32400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15" imgW="1828800" imgH="393700" progId="Equation.3">
                  <p:embed/>
                </p:oleObj>
              </mc:Choice>
              <mc:Fallback>
                <p:oleObj name="Equation" r:id="rId15" imgW="1828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724400"/>
                        <a:ext cx="3240088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22"/>
          <p:cNvGraphicFramePr>
            <a:graphicFrameLocks noChangeAspect="1"/>
          </p:cNvGraphicFramePr>
          <p:nvPr/>
        </p:nvGraphicFramePr>
        <p:xfrm>
          <a:off x="3979863" y="5791200"/>
          <a:ext cx="4537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17" imgW="2578100" imgH="393700" progId="Equation.3">
                  <p:embed/>
                </p:oleObj>
              </mc:Choice>
              <mc:Fallback>
                <p:oleObj name="Equation" r:id="rId17" imgW="25781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5791200"/>
                        <a:ext cx="45370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5" name="Rectangle 25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14356" name="Rectangle 27"/>
          <p:cNvSpPr>
            <a:spLocks noChangeArrowheads="1"/>
          </p:cNvSpPr>
          <p:nvPr/>
        </p:nvSpPr>
        <p:spPr bwMode="auto">
          <a:xfrm>
            <a:off x="0" y="362426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060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Gauss-Seidel Method</a:t>
            </a:r>
            <a:r>
              <a:rPr lang="en-US" sz="4000" smtClean="0"/>
              <a:t>: Example 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0C0C0"/>
                </a:solidFill>
              </a:rPr>
              <a:t>                                           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632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  <a:latin typeface="Arial" charset="0"/>
              </a:rPr>
              <a:t>Step 3: </a:t>
            </a:r>
            <a:r>
              <a:rPr lang="en-US" sz="2000" dirty="0">
                <a:solidFill>
                  <a:srgbClr val="00B0F0"/>
                </a:solidFill>
                <a:latin typeface="Arial" charset="0"/>
              </a:rPr>
              <a:t>The absolute relative approximate error</a:t>
            </a:r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0" y="2959100"/>
            <a:ext cx="2012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	</a:t>
            </a:r>
            <a:endParaRPr lang="en-US" sz="1800">
              <a:latin typeface="Arial" charset="0"/>
            </a:endParaRPr>
          </a:p>
        </p:txBody>
      </p:sp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0" y="3624263"/>
            <a:ext cx="20129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	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15367" name="Object 12"/>
          <p:cNvGraphicFramePr>
            <a:graphicFrameLocks noChangeAspect="1"/>
          </p:cNvGraphicFramePr>
          <p:nvPr/>
        </p:nvGraphicFramePr>
        <p:xfrm>
          <a:off x="1917700" y="2209800"/>
          <a:ext cx="50038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3" imgW="2565400" imgH="431800" progId="Equation.3">
                  <p:embed/>
                </p:oleObj>
              </mc:Choice>
              <mc:Fallback>
                <p:oleObj name="Equation" r:id="rId3" imgW="2565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209800"/>
                        <a:ext cx="50038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1"/>
          <p:cNvGraphicFramePr>
            <a:graphicFrameLocks noChangeAspect="1"/>
          </p:cNvGraphicFramePr>
          <p:nvPr/>
        </p:nvGraphicFramePr>
        <p:xfrm>
          <a:off x="1933575" y="3276600"/>
          <a:ext cx="47450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5" imgW="2159000" imgH="431800" progId="Equation.3">
                  <p:embed/>
                </p:oleObj>
              </mc:Choice>
              <mc:Fallback>
                <p:oleObj name="Equation" r:id="rId5" imgW="2159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3276600"/>
                        <a:ext cx="47450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1917700" y="4495800"/>
          <a:ext cx="48514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7" imgW="2489200" imgH="431800" progId="Equation.3">
                  <p:embed/>
                </p:oleObj>
              </mc:Choice>
              <mc:Fallback>
                <p:oleObj name="Equation" r:id="rId7" imgW="2489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495800"/>
                        <a:ext cx="48514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13"/>
          <p:cNvSpPr>
            <a:spLocks noChangeArrowheads="1"/>
          </p:cNvSpPr>
          <p:nvPr/>
        </p:nvSpPr>
        <p:spPr bwMode="auto">
          <a:xfrm>
            <a:off x="0" y="2511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15371" name="Rectangle 14"/>
          <p:cNvSpPr>
            <a:spLocks noChangeArrowheads="1"/>
          </p:cNvSpPr>
          <p:nvPr/>
        </p:nvSpPr>
        <p:spPr bwMode="auto">
          <a:xfrm>
            <a:off x="0" y="294005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5372" name="Rectangle 15"/>
          <p:cNvSpPr>
            <a:spLocks noChangeArrowheads="1"/>
          </p:cNvSpPr>
          <p:nvPr/>
        </p:nvSpPr>
        <p:spPr bwMode="auto">
          <a:xfrm>
            <a:off x="0" y="364331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5373" name="Text Box 16"/>
          <p:cNvSpPr txBox="1">
            <a:spLocks noChangeArrowheads="1"/>
          </p:cNvSpPr>
          <p:nvPr/>
        </p:nvSpPr>
        <p:spPr bwMode="auto">
          <a:xfrm>
            <a:off x="762000" y="5715000"/>
            <a:ext cx="762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solidFill>
                  <a:srgbClr val="0070C0"/>
                </a:solidFill>
                <a:latin typeface="Arial" charset="0"/>
              </a:rPr>
              <a:t>The maximum absolute relative error after the first iteration is 100%</a:t>
            </a:r>
          </a:p>
        </p:txBody>
      </p:sp>
    </p:spTree>
    <p:extLst>
      <p:ext uri="{BB962C8B-B14F-4D97-AF65-F5344CB8AC3E}">
        <p14:creationId xmlns:p14="http://schemas.microsoft.com/office/powerpoint/2010/main" val="448548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Gauss-Seidel Method</a:t>
            </a:r>
            <a:r>
              <a:rPr lang="en-US" sz="4000" smtClean="0"/>
              <a:t>: Example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0C0C0"/>
                </a:solidFill>
              </a:rPr>
              <a:t>                                           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1219200" y="19050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>
                <a:solidFill>
                  <a:srgbClr val="0070C0"/>
                </a:solidFill>
                <a:latin typeface="Arial" charset="0"/>
              </a:rPr>
              <a:t>Iteration #2 </a:t>
            </a:r>
            <a:r>
              <a:rPr lang="en-US">
                <a:latin typeface="Arial" charset="0"/>
              </a:rPr>
              <a:t>absolute relative approximate error</a:t>
            </a:r>
          </a:p>
        </p:txBody>
      </p:sp>
      <p:graphicFrame>
        <p:nvGraphicFramePr>
          <p:cNvPr id="17413" name="Object 6"/>
          <p:cNvGraphicFramePr>
            <a:graphicFrameLocks noChangeAspect="1"/>
          </p:cNvGraphicFramePr>
          <p:nvPr/>
        </p:nvGraphicFramePr>
        <p:xfrm>
          <a:off x="1905000" y="2362200"/>
          <a:ext cx="4495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3" imgW="2667000" imgH="431800" progId="Equation.3">
                  <p:embed/>
                </p:oleObj>
              </mc:Choice>
              <mc:Fallback>
                <p:oleObj name="Equation" r:id="rId3" imgW="2667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62200"/>
                        <a:ext cx="4495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5"/>
          <p:cNvGraphicFramePr>
            <a:graphicFrameLocks noChangeAspect="1"/>
          </p:cNvGraphicFramePr>
          <p:nvPr/>
        </p:nvGraphicFramePr>
        <p:xfrm>
          <a:off x="1981200" y="3200400"/>
          <a:ext cx="4624388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5" imgW="2514600" imgH="431800" progId="Equation.3">
                  <p:embed/>
                </p:oleObj>
              </mc:Choice>
              <mc:Fallback>
                <p:oleObj name="Equation" r:id="rId5" imgW="2514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00400"/>
                        <a:ext cx="4624388" cy="788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4"/>
          <p:cNvGraphicFramePr>
            <a:graphicFrameLocks noChangeAspect="1"/>
          </p:cNvGraphicFramePr>
          <p:nvPr/>
        </p:nvGraphicFramePr>
        <p:xfrm>
          <a:off x="1905000" y="4114800"/>
          <a:ext cx="470058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7" imgW="2489200" imgH="431800" progId="Equation.3">
                  <p:embed/>
                </p:oleObj>
              </mc:Choice>
              <mc:Fallback>
                <p:oleObj name="Equation" r:id="rId7" imgW="2489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4700588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0" y="25114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sp>
        <p:nvSpPr>
          <p:cNvPr id="17417" name="Rectangle 8"/>
          <p:cNvSpPr>
            <a:spLocks noChangeArrowheads="1"/>
          </p:cNvSpPr>
          <p:nvPr/>
        </p:nvSpPr>
        <p:spPr bwMode="auto">
          <a:xfrm>
            <a:off x="0" y="2940050"/>
            <a:ext cx="1098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7418" name="Rectangle 9"/>
          <p:cNvSpPr>
            <a:spLocks noChangeArrowheads="1"/>
          </p:cNvSpPr>
          <p:nvPr/>
        </p:nvSpPr>
        <p:spPr bwMode="auto">
          <a:xfrm>
            <a:off x="0" y="3643313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en-US" sz="1200">
                <a:latin typeface="Arial" charset="0"/>
                <a:cs typeface="Times New Roman" pitchFamily="18" charset="0"/>
              </a:rPr>
              <a:t>	</a:t>
            </a:r>
            <a:endParaRPr lang="en-US" sz="1800">
              <a:latin typeface="Arial" charset="0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76200" y="4953000"/>
            <a:ext cx="891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FFFF00"/>
                </a:solidFill>
                <a:latin typeface="Arial" charset="0"/>
              </a:rPr>
              <a:t>The maximum absolute relative error after the first iteration is 240.62%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dirty="0">
                <a:solidFill>
                  <a:srgbClr val="0070C0"/>
                </a:solidFill>
                <a:latin typeface="Arial" charset="0"/>
              </a:rPr>
              <a:t>This is much larger than the maximum absolute relative error obtained in iteration #1. Is this a problem</a:t>
            </a:r>
            <a:r>
              <a:rPr lang="en-US" sz="2800" dirty="0">
                <a:solidFill>
                  <a:srgbClr val="0070C0"/>
                </a:solidFill>
                <a:latin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26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>
                <a:solidFill>
                  <a:srgbClr val="FF0000"/>
                </a:solidFill>
              </a:rPr>
              <a:t>Gauss-Seidel Method</a:t>
            </a:r>
            <a:r>
              <a:rPr lang="en-US" sz="4000" smtClean="0"/>
              <a:t>: Example 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C0C0C0"/>
                </a:solidFill>
              </a:rPr>
              <a:t>                                           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Repeating more iterations, the following values are obtained</a:t>
            </a:r>
          </a:p>
        </p:txBody>
      </p:sp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3276600" y="2286000"/>
          <a:ext cx="4572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3" imgW="279279" imgH="253890" progId="Equation.3">
                  <p:embed/>
                </p:oleObj>
              </mc:Choice>
              <mc:Fallback>
                <p:oleObj name="Equation" r:id="rId3" imgW="279279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86000"/>
                        <a:ext cx="4572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5"/>
          <p:cNvGraphicFramePr>
            <a:graphicFrameLocks noChangeAspect="1"/>
          </p:cNvGraphicFramePr>
          <p:nvPr/>
        </p:nvGraphicFramePr>
        <p:xfrm>
          <a:off x="5029200" y="2286000"/>
          <a:ext cx="533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5" imgW="291973" imgH="253890" progId="Equation.3">
                  <p:embed/>
                </p:oleObj>
              </mc:Choice>
              <mc:Fallback>
                <p:oleObj name="Equation" r:id="rId5" imgW="291973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86000"/>
                        <a:ext cx="5334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4"/>
          <p:cNvGraphicFramePr>
            <a:graphicFrameLocks noChangeAspect="1"/>
          </p:cNvGraphicFramePr>
          <p:nvPr/>
        </p:nvGraphicFramePr>
        <p:xfrm>
          <a:off x="6781800" y="2286000"/>
          <a:ext cx="533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7" imgW="291973" imgH="253890" progId="Equation.3">
                  <p:embed/>
                </p:oleObj>
              </mc:Choice>
              <mc:Fallback>
                <p:oleObj name="Equation" r:id="rId7" imgW="291973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286000"/>
                        <a:ext cx="5334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18441" name="Rectangle 12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18442" name="Rectangle 15"/>
          <p:cNvSpPr>
            <a:spLocks noChangeArrowheads="1"/>
          </p:cNvSpPr>
          <p:nvPr/>
        </p:nvSpPr>
        <p:spPr bwMode="auto">
          <a:xfrm>
            <a:off x="1989138" y="2576513"/>
            <a:ext cx="73818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ar-SA"/>
          </a:p>
        </p:txBody>
      </p:sp>
      <p:graphicFrame>
        <p:nvGraphicFramePr>
          <p:cNvPr id="91236" name="Group 100"/>
          <p:cNvGraphicFramePr>
            <a:graphicFrameLocks noGrp="1"/>
          </p:cNvGraphicFramePr>
          <p:nvPr/>
        </p:nvGraphicFramePr>
        <p:xfrm>
          <a:off x="1219200" y="2209800"/>
          <a:ext cx="6705599" cy="2182813"/>
        </p:xfrm>
        <a:graphic>
          <a:graphicData uri="http://schemas.openxmlformats.org/drawingml/2006/table">
            <a:tbl>
              <a:tblPr/>
              <a:tblGrid>
                <a:gridCol w="957456"/>
                <a:gridCol w="959160"/>
                <a:gridCol w="957456"/>
                <a:gridCol w="957456"/>
                <a:gridCol w="957456"/>
                <a:gridCol w="959159"/>
                <a:gridCol w="957456"/>
              </a:tblGrid>
              <a:tr h="6280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Iteration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ar-SA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ar-S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479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0.50000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0.14679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0.74275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0.94675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0.99177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0.99919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67.662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240.62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21.547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4.5394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0.74260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4.900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3.7153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3.1644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3.0281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3.0034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3.0001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100.00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31.887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17.409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4.5012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0.82240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0.11000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3.0923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3.8118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3.9708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3.9971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4.0001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4.0001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67.662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18.876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4.0042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0.65798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0.07499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457200" algn="l"/>
                          <a:tab pos="74295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0.00000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9" name="Rectangle 102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18470" name="Object 101"/>
          <p:cNvGraphicFramePr>
            <a:graphicFrameLocks noChangeAspect="1"/>
          </p:cNvGraphicFramePr>
          <p:nvPr/>
        </p:nvGraphicFramePr>
        <p:xfrm>
          <a:off x="3733800" y="5562600"/>
          <a:ext cx="1219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9" imgW="685800" imgH="711200" progId="Equation.3">
                  <p:embed/>
                </p:oleObj>
              </mc:Choice>
              <mc:Fallback>
                <p:oleObj name="Equation" r:id="rId9" imgW="685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562600"/>
                        <a:ext cx="1219200" cy="1066800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1" name="Rectangle 10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ar-SA"/>
          </a:p>
        </p:txBody>
      </p:sp>
      <p:graphicFrame>
        <p:nvGraphicFramePr>
          <p:cNvPr id="18472" name="Object 103"/>
          <p:cNvGraphicFramePr>
            <a:graphicFrameLocks noChangeAspect="1"/>
          </p:cNvGraphicFramePr>
          <p:nvPr/>
        </p:nvGraphicFramePr>
        <p:xfrm>
          <a:off x="2743200" y="4495800"/>
          <a:ext cx="160020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11" imgW="1091726" imgH="710891" progId="Equation.3">
                  <p:embed/>
                </p:oleObj>
              </mc:Choice>
              <mc:Fallback>
                <p:oleObj name="Equation" r:id="rId11" imgW="1091726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95800"/>
                        <a:ext cx="1600200" cy="1046163"/>
                      </a:xfrm>
                      <a:prstGeom prst="rect">
                        <a:avLst/>
                      </a:prstGeom>
                      <a:solidFill>
                        <a:srgbClr val="FFE26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3" name="Text Box 105"/>
          <p:cNvSpPr txBox="1">
            <a:spLocks noChangeArrowheads="1"/>
          </p:cNvSpPr>
          <p:nvPr/>
        </p:nvSpPr>
        <p:spPr bwMode="auto">
          <a:xfrm>
            <a:off x="304800" y="4648200"/>
            <a:ext cx="35052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The solution obtained  	</a:t>
            </a:r>
          </a:p>
          <a:p>
            <a:pPr algn="l" eaLnBrk="1" hangingPunct="1">
              <a:spcBef>
                <a:spcPct val="50000"/>
              </a:spcBef>
            </a:pPr>
            <a:endParaRPr lang="en-US" sz="1800">
              <a:latin typeface="Aria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	   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800">
                <a:latin typeface="Arial" charset="0"/>
              </a:rPr>
              <a:t>is close to the </a:t>
            </a:r>
            <a:r>
              <a:rPr lang="en-US" sz="1800">
                <a:solidFill>
                  <a:srgbClr val="FF0000"/>
                </a:solidFill>
                <a:latin typeface="Arial" charset="0"/>
              </a:rPr>
              <a:t>exact solution </a:t>
            </a:r>
            <a:r>
              <a:rPr lang="en-US" sz="1800">
                <a:latin typeface="Arial" charset="0"/>
              </a:rPr>
              <a:t>of</a:t>
            </a:r>
          </a:p>
        </p:txBody>
      </p:sp>
    </p:spTree>
    <p:extLst>
      <p:ext uri="{BB962C8B-B14F-4D97-AF65-F5344CB8AC3E}">
        <p14:creationId xmlns:p14="http://schemas.microsoft.com/office/powerpoint/2010/main" val="3145477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953119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Cont’d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  <a:noFill/>
        </p:spPr>
        <p:txBody>
          <a:bodyPr>
            <a:normAutofit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Let us, consider a system with three equations and three unknowns for a while, and later we can extend this discussion to any number of equations &amp; unknowns.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Suppose      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 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320800" algn="l"/>
              </a:tabLst>
            </a:pPr>
            <a:r>
              <a:rPr lang="en-US" dirty="0" smtClean="0">
                <a:effectLst/>
                <a:latin typeface="Bookman Old Style"/>
                <a:ea typeface="Times New Roman"/>
              </a:rPr>
              <a:t>                         </a:t>
            </a:r>
            <a:endParaRPr lang="en-US" dirty="0" smtClean="0">
              <a:effectLst/>
              <a:latin typeface="Times New Roman"/>
              <a:ea typeface="Times New Roman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209" y="3886200"/>
            <a:ext cx="256032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210" y="4343400"/>
            <a:ext cx="2560320" cy="39333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210" y="4695607"/>
            <a:ext cx="2574174" cy="393556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57361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assume that the coefficients in the leading diagonal are large enough so that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system is then solvable by the iteration method</a:t>
            </a:r>
            <a:r>
              <a:rPr lang="en-US" dirty="0"/>
              <a:t>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8458200" cy="2057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992346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other words, </a:t>
            </a:r>
            <a:r>
              <a:rPr lang="en-US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the solution exists (iteration will converge)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the absolute values of the leading diagonal elements of the coefficient matrix A of the system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 = B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greater than the sum of absolute values of the other coefficients of the row. We say such a matrix A,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diagonally dominant matrix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Notice that the condition is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sufficient but not necessary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453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1676400"/>
            <a:ext cx="8763000" cy="48768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123867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Cont’d</a:t>
            </a:r>
            <a:endParaRPr lang="en-US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1066800"/>
            <a:ext cx="8229599" cy="548640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27097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</a:rPr>
              <a:t>Con’t</a:t>
            </a:r>
            <a:endParaRPr lang="en-US" sz="3200" dirty="0">
              <a:solidFill>
                <a:srgbClr val="00B0F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1" y="762000"/>
            <a:ext cx="8534400" cy="5943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32325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98</TotalTime>
  <Words>651</Words>
  <Application>Microsoft Office PowerPoint</Application>
  <PresentationFormat>On-screen Show (4:3)</PresentationFormat>
  <Paragraphs>169</Paragraphs>
  <Slides>38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Apothecary</vt:lpstr>
      <vt:lpstr>Equation</vt:lpstr>
      <vt:lpstr>PowerPoint Presentation</vt:lpstr>
      <vt:lpstr>Iterative Methods </vt:lpstr>
      <vt:lpstr>Cont’d</vt:lpstr>
      <vt:lpstr>Cont’d</vt:lpstr>
      <vt:lpstr>Cont’d</vt:lpstr>
      <vt:lpstr>Cont’d</vt:lpstr>
      <vt:lpstr>Cont’d</vt:lpstr>
      <vt:lpstr>Cont’d</vt:lpstr>
      <vt:lpstr>Con’t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PowerPoint Presentation</vt:lpstr>
      <vt:lpstr>PowerPoint Presentation</vt:lpstr>
      <vt:lpstr>PowerPoint Presentation</vt:lpstr>
      <vt:lpstr>PowerPoint Presentation</vt:lpstr>
      <vt:lpstr>Jacobi method : Example 3</vt:lpstr>
      <vt:lpstr>Jacobi method : Example 4</vt:lpstr>
      <vt:lpstr>2.  Gauss-Seidel iteration method 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Gauss-Seidel Method: Example 2  </vt:lpstr>
      <vt:lpstr>Gauss-Seidel Method: Example</vt:lpstr>
      <vt:lpstr>Gauss-Seidel Method: Example </vt:lpstr>
      <vt:lpstr>Gauss-Seidel Method: Example </vt:lpstr>
      <vt:lpstr>Gauss-Seidel Method: Example</vt:lpstr>
      <vt:lpstr>Gauss-Seidel Method: Example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</dc:creator>
  <cp:lastModifiedBy>LUKAS</cp:lastModifiedBy>
  <cp:revision>67</cp:revision>
  <dcterms:created xsi:type="dcterms:W3CDTF">2017-03-31T04:46:48Z</dcterms:created>
  <dcterms:modified xsi:type="dcterms:W3CDTF">2017-07-31T13:55:22Z</dcterms:modified>
</cp:coreProperties>
</file>