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Layouts/slideLayout15.xml" ContentType="application/vnd.openxmlformats-officedocument.presentationml.slideLayout+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25.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314.xml" ContentType="application/vnd.openxmlformats-officedocument.presentationml.slide+xml"/>
  <Override PartName="/ppt/slides/slide332.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34"/>
  </p:notesMasterIdLst>
  <p:sldIdLst>
    <p:sldId id="268" r:id="rId2"/>
    <p:sldId id="257" r:id="rId3"/>
    <p:sldId id="278" r:id="rId4"/>
    <p:sldId id="277" r:id="rId5"/>
    <p:sldId id="259" r:id="rId6"/>
    <p:sldId id="260" r:id="rId7"/>
    <p:sldId id="261" r:id="rId8"/>
    <p:sldId id="532" r:id="rId9"/>
    <p:sldId id="262" r:id="rId10"/>
    <p:sldId id="534" r:id="rId11"/>
    <p:sldId id="263" r:id="rId12"/>
    <p:sldId id="279" r:id="rId13"/>
    <p:sldId id="280" r:id="rId14"/>
    <p:sldId id="281" r:id="rId15"/>
    <p:sldId id="658" r:id="rId16"/>
    <p:sldId id="659" r:id="rId17"/>
    <p:sldId id="660" r:id="rId18"/>
    <p:sldId id="661" r:id="rId19"/>
    <p:sldId id="535" r:id="rId20"/>
    <p:sldId id="536" r:id="rId21"/>
    <p:sldId id="537" r:id="rId22"/>
    <p:sldId id="538" r:id="rId23"/>
    <p:sldId id="539" r:id="rId24"/>
    <p:sldId id="700" r:id="rId25"/>
    <p:sldId id="701" r:id="rId26"/>
    <p:sldId id="702" r:id="rId27"/>
    <p:sldId id="703" r:id="rId28"/>
    <p:sldId id="540" r:id="rId29"/>
    <p:sldId id="688" r:id="rId30"/>
    <p:sldId id="689" r:id="rId31"/>
    <p:sldId id="690" r:id="rId32"/>
    <p:sldId id="691" r:id="rId33"/>
    <p:sldId id="285" r:id="rId34"/>
    <p:sldId id="766" r:id="rId35"/>
    <p:sldId id="704" r:id="rId36"/>
    <p:sldId id="286" r:id="rId37"/>
    <p:sldId id="674" r:id="rId38"/>
    <p:sldId id="287" r:id="rId39"/>
    <p:sldId id="669" r:id="rId40"/>
    <p:sldId id="670" r:id="rId41"/>
    <p:sldId id="671" r:id="rId42"/>
    <p:sldId id="672" r:id="rId43"/>
    <p:sldId id="673" r:id="rId44"/>
    <p:sldId id="675" r:id="rId45"/>
    <p:sldId id="705" r:id="rId46"/>
    <p:sldId id="298"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21" r:id="rId63"/>
    <p:sldId id="676" r:id="rId64"/>
    <p:sldId id="677" r:id="rId65"/>
    <p:sldId id="678" r:id="rId66"/>
    <p:sldId id="679" r:id="rId67"/>
    <p:sldId id="680" r:id="rId68"/>
    <p:sldId id="681" r:id="rId69"/>
    <p:sldId id="682" r:id="rId70"/>
    <p:sldId id="683" r:id="rId71"/>
    <p:sldId id="706" r:id="rId72"/>
    <p:sldId id="325" r:id="rId73"/>
    <p:sldId id="327" r:id="rId74"/>
    <p:sldId id="328" r:id="rId75"/>
    <p:sldId id="329" r:id="rId76"/>
    <p:sldId id="330" r:id="rId77"/>
    <p:sldId id="665" r:id="rId78"/>
    <p:sldId id="662" r:id="rId79"/>
    <p:sldId id="667" r:id="rId80"/>
    <p:sldId id="663" r:id="rId81"/>
    <p:sldId id="664" r:id="rId82"/>
    <p:sldId id="666" r:id="rId83"/>
    <p:sldId id="707" r:id="rId84"/>
    <p:sldId id="369" r:id="rId85"/>
    <p:sldId id="370" r:id="rId86"/>
    <p:sldId id="371" r:id="rId87"/>
    <p:sldId id="372" r:id="rId88"/>
    <p:sldId id="361" r:id="rId89"/>
    <p:sldId id="684" r:id="rId90"/>
    <p:sldId id="685" r:id="rId91"/>
    <p:sldId id="686" r:id="rId92"/>
    <p:sldId id="693" r:id="rId93"/>
    <p:sldId id="694" r:id="rId94"/>
    <p:sldId id="695" r:id="rId95"/>
    <p:sldId id="696" r:id="rId96"/>
    <p:sldId id="698" r:id="rId97"/>
    <p:sldId id="697" r:id="rId98"/>
    <p:sldId id="699" r:id="rId99"/>
    <p:sldId id="359" r:id="rId100"/>
    <p:sldId id="360" r:id="rId101"/>
    <p:sldId id="373" r:id="rId102"/>
    <p:sldId id="374" r:id="rId103"/>
    <p:sldId id="541" r:id="rId104"/>
    <p:sldId id="542" r:id="rId105"/>
    <p:sldId id="543" r:id="rId106"/>
    <p:sldId id="544" r:id="rId107"/>
    <p:sldId id="708" r:id="rId108"/>
    <p:sldId id="545" r:id="rId109"/>
    <p:sldId id="546" r:id="rId110"/>
    <p:sldId id="547" r:id="rId111"/>
    <p:sldId id="548" r:id="rId112"/>
    <p:sldId id="549" r:id="rId113"/>
    <p:sldId id="709" r:id="rId114"/>
    <p:sldId id="550" r:id="rId115"/>
    <p:sldId id="710" r:id="rId116"/>
    <p:sldId id="551" r:id="rId117"/>
    <p:sldId id="552" r:id="rId118"/>
    <p:sldId id="553" r:id="rId119"/>
    <p:sldId id="554" r:id="rId120"/>
    <p:sldId id="555" r:id="rId121"/>
    <p:sldId id="556" r:id="rId122"/>
    <p:sldId id="557" r:id="rId123"/>
    <p:sldId id="558" r:id="rId124"/>
    <p:sldId id="559" r:id="rId125"/>
    <p:sldId id="560" r:id="rId126"/>
    <p:sldId id="561" r:id="rId127"/>
    <p:sldId id="562" r:id="rId128"/>
    <p:sldId id="563" r:id="rId129"/>
    <p:sldId id="564" r:id="rId130"/>
    <p:sldId id="565" r:id="rId131"/>
    <p:sldId id="566" r:id="rId132"/>
    <p:sldId id="567" r:id="rId133"/>
    <p:sldId id="568" r:id="rId134"/>
    <p:sldId id="581" r:id="rId135"/>
    <p:sldId id="582" r:id="rId136"/>
    <p:sldId id="583" r:id="rId137"/>
    <p:sldId id="584" r:id="rId138"/>
    <p:sldId id="585" r:id="rId139"/>
    <p:sldId id="375" r:id="rId140"/>
    <p:sldId id="376" r:id="rId141"/>
    <p:sldId id="377" r:id="rId142"/>
    <p:sldId id="569" r:id="rId143"/>
    <p:sldId id="570" r:id="rId144"/>
    <p:sldId id="571" r:id="rId145"/>
    <p:sldId id="572" r:id="rId146"/>
    <p:sldId id="573" r:id="rId147"/>
    <p:sldId id="575" r:id="rId148"/>
    <p:sldId id="577" r:id="rId149"/>
    <p:sldId id="578" r:id="rId150"/>
    <p:sldId id="620" r:id="rId151"/>
    <p:sldId id="636" r:id="rId152"/>
    <p:sldId id="589" r:id="rId153"/>
    <p:sldId id="621" r:id="rId154"/>
    <p:sldId id="622" r:id="rId155"/>
    <p:sldId id="580" r:id="rId156"/>
    <p:sldId id="406" r:id="rId157"/>
    <p:sldId id="712" r:id="rId158"/>
    <p:sldId id="635" r:id="rId159"/>
    <p:sldId id="601" r:id="rId160"/>
    <p:sldId id="722" r:id="rId161"/>
    <p:sldId id="713" r:id="rId162"/>
    <p:sldId id="714" r:id="rId163"/>
    <p:sldId id="715" r:id="rId164"/>
    <p:sldId id="716" r:id="rId165"/>
    <p:sldId id="717" r:id="rId166"/>
    <p:sldId id="718" r:id="rId167"/>
    <p:sldId id="723" r:id="rId168"/>
    <p:sldId id="724" r:id="rId169"/>
    <p:sldId id="719" r:id="rId170"/>
    <p:sldId id="726" r:id="rId171"/>
    <p:sldId id="720" r:id="rId172"/>
    <p:sldId id="721" r:id="rId173"/>
    <p:sldId id="725" r:id="rId174"/>
    <p:sldId id="603" r:id="rId175"/>
    <p:sldId id="604" r:id="rId176"/>
    <p:sldId id="605" r:id="rId177"/>
    <p:sldId id="602" r:id="rId178"/>
    <p:sldId id="379" r:id="rId179"/>
    <p:sldId id="380" r:id="rId180"/>
    <p:sldId id="381" r:id="rId181"/>
    <p:sldId id="382" r:id="rId182"/>
    <p:sldId id="383" r:id="rId183"/>
    <p:sldId id="384" r:id="rId184"/>
    <p:sldId id="385" r:id="rId185"/>
    <p:sldId id="386" r:id="rId186"/>
    <p:sldId id="387" r:id="rId187"/>
    <p:sldId id="388" r:id="rId188"/>
    <p:sldId id="389" r:id="rId189"/>
    <p:sldId id="586" r:id="rId190"/>
    <p:sldId id="623" r:id="rId191"/>
    <p:sldId id="587" r:id="rId192"/>
    <p:sldId id="624" r:id="rId193"/>
    <p:sldId id="626" r:id="rId194"/>
    <p:sldId id="627" r:id="rId195"/>
    <p:sldId id="628" r:id="rId196"/>
    <p:sldId id="588" r:id="rId197"/>
    <p:sldId id="606" r:id="rId198"/>
    <p:sldId id="607" r:id="rId199"/>
    <p:sldId id="608" r:id="rId200"/>
    <p:sldId id="617" r:id="rId201"/>
    <p:sldId id="609" r:id="rId202"/>
    <p:sldId id="610" r:id="rId203"/>
    <p:sldId id="611" r:id="rId204"/>
    <p:sldId id="618" r:id="rId205"/>
    <p:sldId id="612" r:id="rId206"/>
    <p:sldId id="619" r:id="rId207"/>
    <p:sldId id="629" r:id="rId208"/>
    <p:sldId id="630" r:id="rId209"/>
    <p:sldId id="634" r:id="rId210"/>
    <p:sldId id="631" r:id="rId211"/>
    <p:sldId id="632" r:id="rId212"/>
    <p:sldId id="633" r:id="rId213"/>
    <p:sldId id="443" r:id="rId214"/>
    <p:sldId id="453" r:id="rId215"/>
    <p:sldId id="452" r:id="rId216"/>
    <p:sldId id="451" r:id="rId217"/>
    <p:sldId id="450" r:id="rId218"/>
    <p:sldId id="613" r:id="rId219"/>
    <p:sldId id="449" r:id="rId220"/>
    <p:sldId id="448" r:id="rId221"/>
    <p:sldId id="447" r:id="rId222"/>
    <p:sldId id="446" r:id="rId223"/>
    <p:sldId id="614" r:id="rId224"/>
    <p:sldId id="445" r:id="rId225"/>
    <p:sldId id="615" r:id="rId226"/>
    <p:sldId id="444" r:id="rId227"/>
    <p:sldId id="477" r:id="rId228"/>
    <p:sldId id="476" r:id="rId229"/>
    <p:sldId id="475" r:id="rId230"/>
    <p:sldId id="474" r:id="rId231"/>
    <p:sldId id="473" r:id="rId232"/>
    <p:sldId id="472" r:id="rId233"/>
    <p:sldId id="471" r:id="rId234"/>
    <p:sldId id="470" r:id="rId235"/>
    <p:sldId id="469" r:id="rId236"/>
    <p:sldId id="616" r:id="rId237"/>
    <p:sldId id="468" r:id="rId238"/>
    <p:sldId id="467" r:id="rId239"/>
    <p:sldId id="466" r:id="rId240"/>
    <p:sldId id="465" r:id="rId241"/>
    <p:sldId id="464" r:id="rId242"/>
    <p:sldId id="463" r:id="rId243"/>
    <p:sldId id="505" r:id="rId244"/>
    <p:sldId id="504" r:id="rId245"/>
    <p:sldId id="503" r:id="rId246"/>
    <p:sldId id="502" r:id="rId247"/>
    <p:sldId id="501" r:id="rId248"/>
    <p:sldId id="500" r:id="rId249"/>
    <p:sldId id="506" r:id="rId250"/>
    <p:sldId id="509" r:id="rId251"/>
    <p:sldId id="508" r:id="rId252"/>
    <p:sldId id="507" r:id="rId253"/>
    <p:sldId id="510" r:id="rId254"/>
    <p:sldId id="511" r:id="rId255"/>
    <p:sldId id="512" r:id="rId256"/>
    <p:sldId id="525" r:id="rId257"/>
    <p:sldId id="524" r:id="rId258"/>
    <p:sldId id="523" r:id="rId259"/>
    <p:sldId id="522" r:id="rId260"/>
    <p:sldId id="521" r:id="rId261"/>
    <p:sldId id="520" r:id="rId262"/>
    <p:sldId id="519" r:id="rId263"/>
    <p:sldId id="518" r:id="rId264"/>
    <p:sldId id="517" r:id="rId265"/>
    <p:sldId id="516" r:id="rId266"/>
    <p:sldId id="515" r:id="rId267"/>
    <p:sldId id="526" r:id="rId268"/>
    <p:sldId id="531" r:id="rId269"/>
    <p:sldId id="530" r:id="rId270"/>
    <p:sldId id="480" r:id="rId271"/>
    <p:sldId id="479" r:id="rId272"/>
    <p:sldId id="727" r:id="rId273"/>
    <p:sldId id="728" r:id="rId274"/>
    <p:sldId id="730" r:id="rId275"/>
    <p:sldId id="731" r:id="rId276"/>
    <p:sldId id="732" r:id="rId277"/>
    <p:sldId id="733" r:id="rId278"/>
    <p:sldId id="734" r:id="rId279"/>
    <p:sldId id="735" r:id="rId280"/>
    <p:sldId id="736" r:id="rId281"/>
    <p:sldId id="478" r:id="rId282"/>
    <p:sldId id="483" r:id="rId283"/>
    <p:sldId id="640" r:id="rId284"/>
    <p:sldId id="642" r:id="rId285"/>
    <p:sldId id="645" r:id="rId286"/>
    <p:sldId id="646" r:id="rId287"/>
    <p:sldId id="482" r:id="rId288"/>
    <p:sldId id="488" r:id="rId289"/>
    <p:sldId id="487" r:id="rId290"/>
    <p:sldId id="486" r:id="rId291"/>
    <p:sldId id="647" r:id="rId292"/>
    <p:sldId id="655" r:id="rId293"/>
    <p:sldId id="648" r:id="rId294"/>
    <p:sldId id="652" r:id="rId295"/>
    <p:sldId id="650" r:id="rId296"/>
    <p:sldId id="653" r:id="rId297"/>
    <p:sldId id="481" r:id="rId298"/>
    <p:sldId id="489" r:id="rId299"/>
    <p:sldId id="490" r:id="rId300"/>
    <p:sldId id="494" r:id="rId301"/>
    <p:sldId id="493" r:id="rId302"/>
    <p:sldId id="492" r:id="rId303"/>
    <p:sldId id="491" r:id="rId304"/>
    <p:sldId id="496" r:id="rId305"/>
    <p:sldId id="651" r:id="rId306"/>
    <p:sldId id="498" r:id="rId307"/>
    <p:sldId id="760" r:id="rId308"/>
    <p:sldId id="737" r:id="rId309"/>
    <p:sldId id="738" r:id="rId310"/>
    <p:sldId id="761" r:id="rId311"/>
    <p:sldId id="762" r:id="rId312"/>
    <p:sldId id="739" r:id="rId313"/>
    <p:sldId id="740" r:id="rId314"/>
    <p:sldId id="763" r:id="rId315"/>
    <p:sldId id="764" r:id="rId316"/>
    <p:sldId id="741" r:id="rId317"/>
    <p:sldId id="743" r:id="rId318"/>
    <p:sldId id="744" r:id="rId319"/>
    <p:sldId id="745" r:id="rId320"/>
    <p:sldId id="746" r:id="rId321"/>
    <p:sldId id="747" r:id="rId322"/>
    <p:sldId id="748" r:id="rId323"/>
    <p:sldId id="749" r:id="rId324"/>
    <p:sldId id="751" r:id="rId325"/>
    <p:sldId id="765" r:id="rId326"/>
    <p:sldId id="756" r:id="rId327"/>
    <p:sldId id="755" r:id="rId328"/>
    <p:sldId id="757" r:id="rId329"/>
    <p:sldId id="758" r:id="rId330"/>
    <p:sldId id="759" r:id="rId331"/>
    <p:sldId id="752" r:id="rId332"/>
    <p:sldId id="754" r:id="rId3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590" autoAdjust="0"/>
  </p:normalViewPr>
  <p:slideViewPr>
    <p:cSldViewPr snapToGrid="0">
      <p:cViewPr varScale="1">
        <p:scale>
          <a:sx n="86" d="100"/>
          <a:sy n="86" d="100"/>
        </p:scale>
        <p:origin x="-252" y="-90"/>
      </p:cViewPr>
      <p:guideLst>
        <p:guide orient="horz" pos="2160"/>
        <p:guide pos="3840"/>
      </p:guideLst>
    </p:cSldViewPr>
  </p:slideViewPr>
  <p:outlineViewPr>
    <p:cViewPr>
      <p:scale>
        <a:sx n="33" d="100"/>
        <a:sy n="33" d="100"/>
      </p:scale>
      <p:origin x="0" y="361752"/>
    </p:cViewPr>
  </p:outlin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tableStyles" Target="tableStyle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22A04-6CBE-4105-BEE9-328C36F0B14D}" type="datetimeFigureOut">
              <a:rPr lang="en-US" smtClean="0"/>
              <a:pPr/>
              <a:t>4/22/2020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DC79-ED7B-4953-B091-5E229BFA4C55}" type="slidenum">
              <a:rPr lang="en-US" smtClean="0"/>
              <a:pPr/>
              <a:t>‹#›</a:t>
            </a:fld>
            <a:endParaRPr lang="en-US" dirty="0"/>
          </a:p>
        </p:txBody>
      </p:sp>
    </p:spTree>
    <p:extLst>
      <p:ext uri="{BB962C8B-B14F-4D97-AF65-F5344CB8AC3E}">
        <p14:creationId xmlns:p14="http://schemas.microsoft.com/office/powerpoint/2010/main" xmlns="" val="299344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7DC79-ED7B-4953-B091-5E229BFA4C55}" type="slidenum">
              <a:rPr lang="en-US" smtClean="0"/>
              <a:pPr/>
              <a:t>2</a:t>
            </a:fld>
            <a:endParaRPr lang="en-US"/>
          </a:p>
        </p:txBody>
      </p:sp>
    </p:spTree>
    <p:extLst>
      <p:ext uri="{BB962C8B-B14F-4D97-AF65-F5344CB8AC3E}">
        <p14:creationId xmlns:p14="http://schemas.microsoft.com/office/powerpoint/2010/main" xmlns="" val="426289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91749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243044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4A93CC-BCDB-40B9-ABD6-B5170578655F}"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98833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2636979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4A93CC-BCDB-40B9-ABD6-B5170578655F}"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16970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1761558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3100202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26364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602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125145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196315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308213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370357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149000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100704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7B7FA-CBC0-479B-9BD1-45A0209F615D}"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340512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737B7FA-CBC0-479B-9BD1-45A0209F615D}" type="datetimeFigureOut">
              <a:rPr lang="en-US" smtClean="0"/>
              <a:pPr/>
              <a:t>4/22/2020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B4A93CC-BCDB-40B9-ABD6-B5170578655F}" type="slidenum">
              <a:rPr lang="en-US" smtClean="0"/>
              <a:pPr/>
              <a:t>‹#›</a:t>
            </a:fld>
            <a:endParaRPr lang="en-US" dirty="0"/>
          </a:p>
        </p:txBody>
      </p:sp>
    </p:spTree>
    <p:extLst>
      <p:ext uri="{BB962C8B-B14F-4D97-AF65-F5344CB8AC3E}">
        <p14:creationId xmlns:p14="http://schemas.microsoft.com/office/powerpoint/2010/main" xmlns="" val="10394370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9125" y="771524"/>
            <a:ext cx="8915400" cy="5686425"/>
          </a:xfrm>
        </p:spPr>
        <p:txBody>
          <a:bodyPr>
            <a:normAutofit/>
          </a:bodyPr>
          <a:lstStyle/>
          <a:p>
            <a:pPr marL="0" indent="0">
              <a:buNone/>
            </a:pPr>
            <a:endParaRPr lang="en-US" sz="2800" b="1" dirty="0">
              <a:latin typeface="Times New Roman" panose="02020603050405020304" pitchFamily="18" charset="0"/>
              <a:cs typeface="Times New Roman" panose="02020603050405020304" pitchFamily="18" charset="0"/>
            </a:endParaRPr>
          </a:p>
          <a:p>
            <a:pPr marL="0" indent="0" algn="ctr">
              <a:buNone/>
            </a:pPr>
            <a:endParaRPr lang="en-US" sz="2800" b="1" dirty="0" smtClean="0">
              <a:latin typeface="Times New Roman" panose="02020603050405020304" pitchFamily="18" charset="0"/>
              <a:cs typeface="Times New Roman" panose="02020603050405020304" pitchFamily="18" charset="0"/>
            </a:endParaRPr>
          </a:p>
          <a:p>
            <a:pPr marL="0" indent="0" algn="ctr">
              <a:buNone/>
            </a:pPr>
            <a:endParaRPr lang="en-US" sz="2800" b="1" dirty="0">
              <a:latin typeface="Times New Roman" panose="02020603050405020304" pitchFamily="18" charset="0"/>
              <a:cs typeface="Times New Roman" panose="02020603050405020304" pitchFamily="18" charset="0"/>
            </a:endParaRPr>
          </a:p>
          <a:p>
            <a:pPr marL="0" indent="0" algn="ctr">
              <a:buNone/>
            </a:pPr>
            <a:endParaRPr lang="en-US" sz="2800" b="1"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What is sport medicine?</a:t>
            </a:r>
          </a:p>
          <a:p>
            <a:r>
              <a:rPr lang="en-US" sz="2800" dirty="0" smtClean="0">
                <a:latin typeface="Times New Roman" panose="02020603050405020304" pitchFamily="18" charset="0"/>
                <a:cs typeface="Times New Roman" panose="02020603050405020304" pitchFamily="18" charset="0"/>
              </a:rPr>
              <a:t>What is the objectives of sport medicine?</a:t>
            </a:r>
          </a:p>
          <a:p>
            <a:r>
              <a:rPr lang="en-US" sz="2800" dirty="0" smtClean="0">
                <a:latin typeface="Times New Roman" panose="02020603050405020304" pitchFamily="18" charset="0"/>
                <a:cs typeface="Times New Roman" panose="02020603050405020304" pitchFamily="18" charset="0"/>
              </a:rPr>
              <a:t>Why sport medicine is so important?</a:t>
            </a:r>
          </a:p>
          <a:p>
            <a:r>
              <a:rPr lang="en-US" sz="2800" dirty="0" smtClean="0">
                <a:latin typeface="Times New Roman" panose="02020603050405020304" pitchFamily="18" charset="0"/>
                <a:cs typeface="Times New Roman" panose="02020603050405020304" pitchFamily="18" charset="0"/>
              </a:rPr>
              <a:t>Sport medicine team &amp; their roles </a:t>
            </a:r>
            <a:r>
              <a:rPr lang="en-US" sz="2800" smtClean="0">
                <a:latin typeface="Times New Roman" panose="02020603050405020304" pitchFamily="18" charset="0"/>
                <a:cs typeface="Times New Roman" panose="02020603050405020304" pitchFamily="18" charset="0"/>
              </a:rPr>
              <a:t>of delineations</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Physical </a:t>
            </a:r>
            <a:r>
              <a:rPr lang="en-US" sz="2800" dirty="0" err="1" smtClean="0">
                <a:latin typeface="Times New Roman" panose="02020603050405020304" pitchFamily="18" charset="0"/>
                <a:cs typeface="Times New Roman" panose="02020603050405020304" pitchFamily="18" charset="0"/>
              </a:rPr>
              <a:t>dev`t</a:t>
            </a:r>
            <a:r>
              <a:rPr lang="en-US" sz="2800" dirty="0" smtClean="0">
                <a:latin typeface="Times New Roman" panose="02020603050405020304" pitchFamily="18" charset="0"/>
                <a:cs typeface="Times New Roman" panose="02020603050405020304" pitchFamily="18" charset="0"/>
              </a:rPr>
              <a:t>, objective laws, factors &amp; stages of physical </a:t>
            </a:r>
            <a:r>
              <a:rPr lang="en-US" sz="2800" dirty="0" err="1" smtClean="0">
                <a:latin typeface="Times New Roman" panose="02020603050405020304" pitchFamily="18" charset="0"/>
                <a:cs typeface="Times New Roman" panose="02020603050405020304" pitchFamily="18" charset="0"/>
              </a:rPr>
              <a:t>dev`t</a:t>
            </a:r>
            <a:r>
              <a:rPr lang="en-US" sz="2800" dirty="0" smtClean="0">
                <a:latin typeface="Times New Roman" panose="02020603050405020304" pitchFamily="18" charset="0"/>
                <a:cs typeface="Times New Roman" panose="02020603050405020304" pitchFamily="18" charset="0"/>
              </a:rPr>
              <a:t> </a:t>
            </a:r>
          </a:p>
          <a:p>
            <a:pPr marL="0" indent="0">
              <a:buNone/>
            </a:pP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800" dirty="0"/>
          </a:p>
        </p:txBody>
      </p:sp>
      <p:sp>
        <p:nvSpPr>
          <p:cNvPr id="4" name="Rounded Rectangle 3"/>
          <p:cNvSpPr/>
          <p:nvPr/>
        </p:nvSpPr>
        <p:spPr>
          <a:xfrm>
            <a:off x="3191155" y="562429"/>
            <a:ext cx="6000750" cy="19397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defTabSz="457200">
              <a:spcBef>
                <a:spcPts val="1000"/>
              </a:spcBef>
              <a:buClr>
                <a:srgbClr val="DE32DE"/>
              </a:buClr>
            </a:pPr>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CHAPTER ONE</a:t>
            </a:r>
            <a:b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endPar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lvl="0" algn="ctr" defTabSz="457200">
              <a:spcBef>
                <a:spcPts val="1000"/>
              </a:spcBef>
              <a:buClr>
                <a:srgbClr val="DE32DE"/>
              </a:buClr>
            </a:pPr>
            <a:r>
              <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Introduction </a:t>
            </a:r>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to Sport Medicine</a:t>
            </a:r>
          </a:p>
        </p:txBody>
      </p:sp>
    </p:spTree>
    <p:extLst>
      <p:ext uri="{BB962C8B-B14F-4D97-AF65-F5344CB8AC3E}">
        <p14:creationId xmlns:p14="http://schemas.microsoft.com/office/powerpoint/2010/main" xmlns="" val="2396709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2998"/>
          </a:xfrm>
        </p:spPr>
        <p:txBody>
          <a:bodyPr/>
          <a:lstStyle/>
          <a:p>
            <a:pPr algn="r"/>
            <a:r>
              <a:rPr lang="en-US" dirty="0" smtClean="0"/>
              <a:t>Cont`d</a:t>
            </a:r>
            <a:endParaRPr lang="en-US" dirty="0"/>
          </a:p>
        </p:txBody>
      </p:sp>
      <p:sp>
        <p:nvSpPr>
          <p:cNvPr id="3" name="Content Placeholder 2"/>
          <p:cNvSpPr>
            <a:spLocks noGrp="1"/>
          </p:cNvSpPr>
          <p:nvPr>
            <p:ph idx="1"/>
          </p:nvPr>
        </p:nvSpPr>
        <p:spPr>
          <a:xfrm>
            <a:off x="1336431" y="1223889"/>
            <a:ext cx="10168181" cy="4687333"/>
          </a:xfrm>
        </p:spPr>
        <p:txBody>
          <a:bodyPr>
            <a:normAutofit lnSpcReduction="10000"/>
          </a:bodyPr>
          <a:lstStyle/>
          <a:p>
            <a:pPr algn="just"/>
            <a:r>
              <a:rPr lang="en-US" sz="2800" dirty="0" smtClean="0">
                <a:solidFill>
                  <a:schemeClr val="tx1"/>
                </a:solidFill>
                <a:latin typeface="Times New Roman" pitchFamily="18" charset="0"/>
                <a:cs typeface="Times New Roman" pitchFamily="18" charset="0"/>
              </a:rPr>
              <a:t>In 1968, Canadian dr. J.C Kennedy while attending summer Olympic game in Mexico concluded well organized &amp; qualified medical care should accompany for computing athletes teams &amp; he is instrumental for founding the Canadian academy of sport medicine (CASM) in 1970.</a:t>
            </a:r>
          </a:p>
          <a:p>
            <a:pPr algn="just"/>
            <a:r>
              <a:rPr lang="en-US" sz="2800" dirty="0" smtClean="0">
                <a:solidFill>
                  <a:schemeClr val="tx1"/>
                </a:solidFill>
                <a:latin typeface="Times New Roman" pitchFamily="18" charset="0"/>
                <a:cs typeface="Times New Roman" pitchFamily="18" charset="0"/>
              </a:rPr>
              <a:t>The American college of sport medicine (ACSM) was founded in 1954 &amp; its currently the largest sport medicine &amp; exercise science organization in the world. It was intended to guide the convergence of different fields with a common focus directed toward the goal of national health and fitness</a:t>
            </a:r>
          </a:p>
          <a:p>
            <a:pPr algn="just"/>
            <a:r>
              <a:rPr lang="en-US" sz="2800" dirty="0" smtClean="0">
                <a:solidFill>
                  <a:schemeClr val="tx1"/>
                </a:solidFill>
                <a:latin typeface="Times New Roman" pitchFamily="18" charset="0"/>
                <a:cs typeface="Times New Roman" pitchFamily="18" charset="0"/>
              </a:rPr>
              <a:t>In 1974 the American journal of sport medicine, first published.</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0213" y="185737"/>
            <a:ext cx="10215562" cy="6372225"/>
          </a:xfrm>
        </p:spPr>
        <p:txBody>
          <a:bodyPr/>
          <a:lstStyle/>
          <a:p>
            <a:pPr algn="just">
              <a:lnSpc>
                <a:spcPct val="150000"/>
              </a:lnSpc>
            </a:pPr>
            <a:r>
              <a:rPr lang="en-US" sz="2800" i="1" dirty="0">
                <a:solidFill>
                  <a:schemeClr val="tx1"/>
                </a:solidFill>
                <a:latin typeface="Times New Roman" panose="02020603050405020304" pitchFamily="18" charset="0"/>
                <a:cs typeface="Times New Roman" panose="02020603050405020304" pitchFamily="18" charset="0"/>
              </a:rPr>
              <a:t>Sympathetic nerves innervate various aspects of the pulmonary and cardiovascular system</a:t>
            </a:r>
            <a:r>
              <a:rPr lang="en-US" sz="2800" i="1"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Key responses include an increase in </a:t>
            </a:r>
            <a:r>
              <a:rPr lang="en-US" sz="2800" i="1" u="sng" dirty="0">
                <a:solidFill>
                  <a:schemeClr val="tx1"/>
                </a:solidFill>
                <a:latin typeface="Times New Roman" panose="02020603050405020304" pitchFamily="18" charset="0"/>
                <a:cs typeface="Times New Roman" panose="02020603050405020304" pitchFamily="18" charset="0"/>
              </a:rPr>
              <a:t>bronchiole dilation </a:t>
            </a:r>
            <a:r>
              <a:rPr lang="en-US" sz="2800" i="1" dirty="0">
                <a:solidFill>
                  <a:schemeClr val="tx1"/>
                </a:solidFill>
                <a:latin typeface="Times New Roman" panose="02020603050405020304" pitchFamily="18" charset="0"/>
                <a:cs typeface="Times New Roman" panose="02020603050405020304" pitchFamily="18" charset="0"/>
              </a:rPr>
              <a:t>that will increase airflow (decrease resistance to flow), an </a:t>
            </a:r>
            <a:r>
              <a:rPr lang="en-US" sz="2800" i="1" u="sng" dirty="0">
                <a:solidFill>
                  <a:schemeClr val="tx1"/>
                </a:solidFill>
                <a:latin typeface="Times New Roman" panose="02020603050405020304" pitchFamily="18" charset="0"/>
                <a:cs typeface="Times New Roman" panose="02020603050405020304" pitchFamily="18" charset="0"/>
              </a:rPr>
              <a:t>increase in heart rate and myocardial contractility </a:t>
            </a:r>
            <a:r>
              <a:rPr lang="en-US" sz="2800" i="1" dirty="0">
                <a:solidFill>
                  <a:schemeClr val="tx1"/>
                </a:solidFill>
                <a:latin typeface="Times New Roman" panose="02020603050405020304" pitchFamily="18" charset="0"/>
                <a:cs typeface="Times New Roman" panose="02020603050405020304" pitchFamily="18" charset="0"/>
              </a:rPr>
              <a:t>that will </a:t>
            </a:r>
            <a:r>
              <a:rPr lang="en-US" sz="2800" i="1" u="sng" dirty="0">
                <a:solidFill>
                  <a:schemeClr val="tx1"/>
                </a:solidFill>
                <a:latin typeface="Times New Roman" panose="02020603050405020304" pitchFamily="18" charset="0"/>
                <a:cs typeface="Times New Roman" panose="02020603050405020304" pitchFamily="18" charset="0"/>
              </a:rPr>
              <a:t>raise cardiac output </a:t>
            </a:r>
            <a:r>
              <a:rPr lang="en-US" sz="2800" i="1" dirty="0">
                <a:solidFill>
                  <a:schemeClr val="tx1"/>
                </a:solidFill>
                <a:latin typeface="Times New Roman" panose="02020603050405020304" pitchFamily="18" charset="0"/>
                <a:cs typeface="Times New Roman" panose="02020603050405020304" pitchFamily="18" charset="0"/>
              </a:rPr>
              <a:t>and </a:t>
            </a:r>
            <a:r>
              <a:rPr lang="en-US" sz="2800" i="1" u="sng" dirty="0">
                <a:solidFill>
                  <a:schemeClr val="tx1"/>
                </a:solidFill>
                <a:latin typeface="Times New Roman" panose="02020603050405020304" pitchFamily="18" charset="0"/>
                <a:cs typeface="Times New Roman" panose="02020603050405020304" pitchFamily="18" charset="0"/>
              </a:rPr>
              <a:t>vasoconstriction of blood vessels </a:t>
            </a:r>
            <a:r>
              <a:rPr lang="en-US" sz="2800" i="1" dirty="0">
                <a:solidFill>
                  <a:schemeClr val="tx1"/>
                </a:solidFill>
                <a:latin typeface="Times New Roman" panose="02020603050405020304" pitchFamily="18" charset="0"/>
                <a:cs typeface="Times New Roman" panose="02020603050405020304" pitchFamily="18" charset="0"/>
              </a:rPr>
              <a:t>in non-active muscles that will </a:t>
            </a:r>
            <a:r>
              <a:rPr lang="en-US" sz="2800" i="1" u="sng" dirty="0">
                <a:solidFill>
                  <a:schemeClr val="tx1"/>
                </a:solidFill>
                <a:latin typeface="Times New Roman" panose="02020603050405020304" pitchFamily="18" charset="0"/>
                <a:cs typeface="Times New Roman" panose="02020603050405020304" pitchFamily="18" charset="0"/>
              </a:rPr>
              <a:t>promote blood flow</a:t>
            </a:r>
            <a:r>
              <a:rPr lang="en-US" sz="2800" i="1" dirty="0">
                <a:solidFill>
                  <a:schemeClr val="tx1"/>
                </a:solidFill>
                <a:latin typeface="Times New Roman" panose="02020603050405020304" pitchFamily="18" charset="0"/>
                <a:cs typeface="Times New Roman" panose="02020603050405020304" pitchFamily="18" charset="0"/>
              </a:rPr>
              <a:t> to working muscles as well as serve to </a:t>
            </a:r>
            <a:r>
              <a:rPr lang="en-US" sz="2800" i="1" u="sng" dirty="0">
                <a:solidFill>
                  <a:schemeClr val="tx1"/>
                </a:solidFill>
                <a:latin typeface="Times New Roman" panose="02020603050405020304" pitchFamily="18" charset="0"/>
                <a:cs typeface="Times New Roman" panose="02020603050405020304" pitchFamily="18" charset="0"/>
              </a:rPr>
              <a:t>maintain total peripheral resistance and blood pressure</a:t>
            </a:r>
            <a:r>
              <a:rPr lang="en-US" sz="2800" i="1" dirty="0">
                <a:solidFill>
                  <a:schemeClr val="tx1"/>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xmlns="" val="10600841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0213" y="242887"/>
            <a:ext cx="10201275" cy="6486525"/>
          </a:xfrm>
        </p:spPr>
        <p:txBody>
          <a:bodyPr/>
          <a:lstStyle/>
          <a:p>
            <a:pPr algn="just">
              <a:lnSpc>
                <a:spcPct val="150000"/>
              </a:lnSpc>
            </a:pPr>
            <a:r>
              <a:rPr lang="en-US" sz="2800" i="1" dirty="0">
                <a:solidFill>
                  <a:schemeClr val="tx1"/>
                </a:solidFill>
                <a:latin typeface="Times New Roman" panose="02020603050405020304" pitchFamily="18" charset="0"/>
                <a:cs typeface="Times New Roman" panose="02020603050405020304" pitchFamily="18" charset="0"/>
              </a:rPr>
              <a:t>The consequence of all these changes is an </a:t>
            </a:r>
            <a:r>
              <a:rPr lang="en-US" sz="2800" i="1" u="sng" dirty="0">
                <a:solidFill>
                  <a:schemeClr val="tx1"/>
                </a:solidFill>
                <a:latin typeface="Times New Roman" panose="02020603050405020304" pitchFamily="18" charset="0"/>
                <a:cs typeface="Times New Roman" panose="02020603050405020304" pitchFamily="18" charset="0"/>
              </a:rPr>
              <a:t>increase in oxygen transport</a:t>
            </a:r>
            <a:r>
              <a:rPr lang="en-US" sz="2800" i="1" dirty="0">
                <a:solidFill>
                  <a:schemeClr val="tx1"/>
                </a:solidFill>
                <a:latin typeface="Times New Roman" panose="02020603050405020304" pitchFamily="18" charset="0"/>
                <a:cs typeface="Times New Roman" panose="02020603050405020304" pitchFamily="18" charset="0"/>
              </a:rPr>
              <a:t> to the working muscles as well as </a:t>
            </a:r>
            <a:r>
              <a:rPr lang="en-US" sz="2800" i="1" u="sng" dirty="0">
                <a:solidFill>
                  <a:schemeClr val="tx1"/>
                </a:solidFill>
                <a:latin typeface="Times New Roman" panose="02020603050405020304" pitchFamily="18" charset="0"/>
                <a:cs typeface="Times New Roman" panose="02020603050405020304" pitchFamily="18" charset="0"/>
              </a:rPr>
              <a:t>increased substrate delivery</a:t>
            </a:r>
            <a:r>
              <a:rPr lang="en-US" sz="2800" i="1" dirty="0">
                <a:solidFill>
                  <a:schemeClr val="tx1"/>
                </a:solidFill>
                <a:latin typeface="Times New Roman" panose="02020603050405020304" pitchFamily="18" charset="0"/>
                <a:cs typeface="Times New Roman" panose="02020603050405020304" pitchFamily="18" charset="0"/>
              </a:rPr>
              <a:t> and metabolite removal from the muscles. </a:t>
            </a:r>
            <a:endParaRPr lang="en-US" sz="2800" i="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Sympathetic </a:t>
            </a:r>
            <a:r>
              <a:rPr lang="en-US" sz="2800" i="1" dirty="0">
                <a:solidFill>
                  <a:schemeClr val="tx1"/>
                </a:solidFill>
                <a:latin typeface="Times New Roman" panose="02020603050405020304" pitchFamily="18" charset="0"/>
                <a:cs typeface="Times New Roman" panose="02020603050405020304" pitchFamily="18" charset="0"/>
              </a:rPr>
              <a:t>neural activity also promotes </a:t>
            </a:r>
            <a:r>
              <a:rPr lang="en-US" sz="2800" i="1" u="sng" dirty="0">
                <a:solidFill>
                  <a:schemeClr val="tx1"/>
                </a:solidFill>
                <a:latin typeface="Times New Roman" panose="02020603050405020304" pitchFamily="18" charset="0"/>
                <a:cs typeface="Times New Roman" panose="02020603050405020304" pitchFamily="18" charset="0"/>
              </a:rPr>
              <a:t>sweating and skin blood flow </a:t>
            </a:r>
            <a:r>
              <a:rPr lang="en-US" sz="2800" i="1" dirty="0">
                <a:solidFill>
                  <a:schemeClr val="tx1"/>
                </a:solidFill>
                <a:latin typeface="Times New Roman" panose="02020603050405020304" pitchFamily="18" charset="0"/>
                <a:cs typeface="Times New Roman" panose="02020603050405020304" pitchFamily="18" charset="0"/>
              </a:rPr>
              <a:t>so that exercise will </a:t>
            </a:r>
            <a:r>
              <a:rPr lang="en-US" sz="2800" i="1" u="sng" dirty="0">
                <a:solidFill>
                  <a:schemeClr val="tx1"/>
                </a:solidFill>
                <a:latin typeface="Times New Roman" panose="02020603050405020304" pitchFamily="18" charset="0"/>
                <a:cs typeface="Times New Roman" panose="02020603050405020304" pitchFamily="18" charset="0"/>
              </a:rPr>
              <a:t>not adversely affect homeostasis </a:t>
            </a:r>
            <a:r>
              <a:rPr lang="en-US" sz="2800" i="1" dirty="0">
                <a:solidFill>
                  <a:schemeClr val="tx1"/>
                </a:solidFill>
                <a:latin typeface="Times New Roman" panose="02020603050405020304" pitchFamily="18" charset="0"/>
                <a:cs typeface="Times New Roman" panose="02020603050405020304" pitchFamily="18" charset="0"/>
              </a:rPr>
              <a:t>through an inappropriate build up of heat in the muscles and core of the body</a:t>
            </a:r>
          </a:p>
          <a:p>
            <a:endParaRPr lang="en-US" dirty="0"/>
          </a:p>
        </p:txBody>
      </p:sp>
    </p:spTree>
    <p:extLst>
      <p:ext uri="{BB962C8B-B14F-4D97-AF65-F5344CB8AC3E}">
        <p14:creationId xmlns:p14="http://schemas.microsoft.com/office/powerpoint/2010/main" xmlns="" val="36938650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0" y="271463"/>
            <a:ext cx="10229850" cy="6357937"/>
          </a:xfrm>
        </p:spPr>
        <p:txBody>
          <a:bodyPr>
            <a:normAutofit fontScale="92500"/>
          </a:bodyPr>
          <a:lstStyle/>
          <a:p>
            <a:pPr algn="just">
              <a:lnSpc>
                <a:spcPct val="150000"/>
              </a:lnSpc>
            </a:pPr>
            <a:r>
              <a:rPr lang="en-US" sz="2800" i="1" dirty="0">
                <a:solidFill>
                  <a:schemeClr val="tx1"/>
                </a:solidFill>
                <a:latin typeface="Times New Roman" panose="02020603050405020304" pitchFamily="18" charset="0"/>
                <a:cs typeface="Times New Roman" panose="02020603050405020304" pitchFamily="18" charset="0"/>
              </a:rPr>
              <a:t>The effect of exercise intensity on neural response is relatively straightforward. </a:t>
            </a:r>
            <a:endParaRPr lang="en-US" sz="2800" i="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The </a:t>
            </a:r>
            <a:r>
              <a:rPr lang="en-US" sz="2800" i="1" dirty="0">
                <a:solidFill>
                  <a:schemeClr val="tx1"/>
                </a:solidFill>
                <a:latin typeface="Times New Roman" panose="02020603050405020304" pitchFamily="18" charset="0"/>
                <a:cs typeface="Times New Roman" panose="02020603050405020304" pitchFamily="18" charset="0"/>
              </a:rPr>
              <a:t>greater the exercise intensity the greater the sympathetic activity. </a:t>
            </a:r>
            <a:endParaRPr lang="en-US" sz="2800" i="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Generally</a:t>
            </a:r>
            <a:r>
              <a:rPr lang="en-US" sz="2800" i="1" dirty="0">
                <a:solidFill>
                  <a:schemeClr val="tx1"/>
                </a:solidFill>
                <a:latin typeface="Times New Roman" panose="02020603050405020304" pitchFamily="18" charset="0"/>
                <a:cs typeface="Times New Roman" panose="02020603050405020304" pitchFamily="18" charset="0"/>
              </a:rPr>
              <a:t>, neural activity is not particularly easy to measure and so we rely on the assessment of the response of the target cells to </a:t>
            </a:r>
            <a:r>
              <a:rPr lang="en-US" sz="2800" i="1" u="sng" dirty="0">
                <a:solidFill>
                  <a:schemeClr val="tx1"/>
                </a:solidFill>
                <a:latin typeface="Times New Roman" panose="02020603050405020304" pitchFamily="18" charset="0"/>
                <a:cs typeface="Times New Roman" panose="02020603050405020304" pitchFamily="18" charset="0"/>
              </a:rPr>
              <a:t>acute and chronic exercise. </a:t>
            </a:r>
            <a:endParaRPr lang="en-US" sz="2800" i="1" u="sng"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There </a:t>
            </a:r>
            <a:r>
              <a:rPr lang="en-US" sz="2800" i="1" dirty="0">
                <a:solidFill>
                  <a:schemeClr val="tx1"/>
                </a:solidFill>
                <a:latin typeface="Times New Roman" panose="02020603050405020304" pitchFamily="18" charset="0"/>
                <a:cs typeface="Times New Roman" panose="02020603050405020304" pitchFamily="18" charset="0"/>
              </a:rPr>
              <a:t>is no doubt that neural activity is significantly altered by acute exercise but any effect that training has on the neural response to exercise is less clear.</a:t>
            </a:r>
          </a:p>
          <a:p>
            <a:endParaRPr lang="en-US" dirty="0"/>
          </a:p>
        </p:txBody>
      </p:sp>
    </p:spTree>
    <p:extLst>
      <p:ext uri="{BB962C8B-B14F-4D97-AF65-F5344CB8AC3E}">
        <p14:creationId xmlns:p14="http://schemas.microsoft.com/office/powerpoint/2010/main" xmlns="" val="42211546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556382"/>
          </a:xfrm>
        </p:spPr>
        <p:txBody>
          <a:bodyPr>
            <a:noAutofit/>
          </a:bodyPr>
          <a:lstStyle/>
          <a:p>
            <a:pPr algn="ctr"/>
            <a:r>
              <a:rPr lang="en-US" b="1" dirty="0" smtClean="0">
                <a:latin typeface="Times New Roman" pitchFamily="18" charset="0"/>
                <a:cs typeface="Times New Roman" pitchFamily="18" charset="0"/>
              </a:rPr>
              <a:t>CHAPTER THREE</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Sport Training &amp; Means Of Controlling Training Process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4000" dirty="0" smtClean="0">
                <a:solidFill>
                  <a:schemeClr val="tx1"/>
                </a:solidFill>
                <a:latin typeface="Times New Roman" pitchFamily="18" charset="0"/>
                <a:cs typeface="Times New Roman" pitchFamily="18" charset="0"/>
              </a:rPr>
              <a:t>Definition of physical exercise</a:t>
            </a:r>
          </a:p>
          <a:p>
            <a:r>
              <a:rPr lang="en-US" sz="4000" dirty="0" smtClean="0">
                <a:solidFill>
                  <a:schemeClr val="tx1"/>
                </a:solidFill>
                <a:latin typeface="Times New Roman" pitchFamily="18" charset="0"/>
                <a:cs typeface="Times New Roman" pitchFamily="18" charset="0"/>
              </a:rPr>
              <a:t>Principles of sport training </a:t>
            </a:r>
          </a:p>
          <a:p>
            <a:r>
              <a:rPr lang="en-US" sz="4000" dirty="0" smtClean="0">
                <a:solidFill>
                  <a:schemeClr val="tx1"/>
                </a:solidFill>
                <a:latin typeface="Times New Roman" pitchFamily="18" charset="0"/>
                <a:cs typeface="Times New Roman" pitchFamily="18" charset="0"/>
              </a:rPr>
              <a:t>Types of exercise</a:t>
            </a:r>
          </a:p>
          <a:p>
            <a:pPr>
              <a:buNone/>
            </a:pP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5487" y="661182"/>
            <a:ext cx="9494937" cy="5838091"/>
          </a:xfrm>
        </p:spPr>
        <p:txBody>
          <a:bodyPr>
            <a:normAutofit/>
          </a:bodyPr>
          <a:lstStyle/>
          <a:p>
            <a:pPr algn="just"/>
            <a:r>
              <a:rPr lang="en-US" sz="2800" dirty="0" smtClean="0">
                <a:latin typeface="Times New Roman" pitchFamily="18" charset="0"/>
                <a:cs typeface="Times New Roman" pitchFamily="18" charset="0"/>
              </a:rPr>
              <a:t>Is there any difference b/n </a:t>
            </a:r>
            <a:r>
              <a:rPr lang="en-US" sz="2800" b="1" dirty="0" smtClean="0">
                <a:latin typeface="Times New Roman" pitchFamily="18" charset="0"/>
                <a:cs typeface="Times New Roman" pitchFamily="18" charset="0"/>
              </a:rPr>
              <a:t>Physical Activity, Physical Exercise/training, and Physical Fitness?</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Though all are important components of health, the terms </a:t>
            </a:r>
            <a:r>
              <a:rPr lang="en-US" sz="2800" i="1" dirty="0" smtClean="0">
                <a:latin typeface="Times New Roman" pitchFamily="18" charset="0"/>
                <a:cs typeface="Times New Roman" pitchFamily="18" charset="0"/>
              </a:rPr>
              <a:t>physical activity</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exercise</a:t>
            </a:r>
            <a:r>
              <a:rPr lang="en-US" sz="2800" dirty="0" smtClean="0">
                <a:latin typeface="Times New Roman" pitchFamily="18" charset="0"/>
                <a:cs typeface="Times New Roman" pitchFamily="18" charset="0"/>
              </a:rPr>
              <a:t>, and </a:t>
            </a:r>
            <a:r>
              <a:rPr lang="en-US" sz="2800" i="1" dirty="0" smtClean="0">
                <a:latin typeface="Times New Roman" pitchFamily="18" charset="0"/>
                <a:cs typeface="Times New Roman" pitchFamily="18" charset="0"/>
              </a:rPr>
              <a:t>physical fitness </a:t>
            </a:r>
            <a:r>
              <a:rPr lang="en-US" sz="2800" dirty="0" smtClean="0">
                <a:latin typeface="Times New Roman" pitchFamily="18" charset="0"/>
                <a:cs typeface="Times New Roman" pitchFamily="18" charset="0"/>
              </a:rPr>
              <a:t>have different meanings. Because these terms are sometimes used interchangeably, </a:t>
            </a:r>
          </a:p>
          <a:p>
            <a:pPr algn="just"/>
            <a:r>
              <a:rPr lang="en-US" sz="2800" b="1" dirty="0" smtClean="0">
                <a:latin typeface="Times New Roman" pitchFamily="18" charset="0"/>
                <a:cs typeface="Times New Roman" pitchFamily="18" charset="0"/>
              </a:rPr>
              <a:t>Physical activity </a:t>
            </a:r>
            <a:r>
              <a:rPr lang="en-US" sz="2800" dirty="0" smtClean="0">
                <a:latin typeface="Times New Roman" pitchFamily="18" charset="0"/>
                <a:cs typeface="Times New Roman" pitchFamily="18" charset="0"/>
              </a:rPr>
              <a:t>is defined as any bodily movement that requires the use of muscle contractions, expends energy, and produces progressive health benefits. </a:t>
            </a:r>
          </a:p>
          <a:p>
            <a:pPr algn="just"/>
            <a:r>
              <a:rPr lang="en-US" sz="2800" dirty="0" smtClean="0">
                <a:latin typeface="Times New Roman" pitchFamily="18" charset="0"/>
                <a:cs typeface="Times New Roman" pitchFamily="18" charset="0"/>
              </a:rPr>
              <a:t>Is generally considered to be a broad term used to describe all forms of large muscle movements including sports, dance, games, work, lifestyle activities and exercise for fitness.</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Physical exercise Vs physical fitness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294228" y="1392701"/>
            <a:ext cx="10210384" cy="5036233"/>
          </a:xfrm>
        </p:spPr>
        <p:txBody>
          <a:bodyPr>
            <a:normAutofit fontScale="92500" lnSpcReduction="10000"/>
          </a:bodyPr>
          <a:lstStyle/>
          <a:p>
            <a:pPr algn="just"/>
            <a:r>
              <a:rPr lang="en-US" sz="3200" b="1" dirty="0" smtClean="0">
                <a:latin typeface="Times New Roman" pitchFamily="18" charset="0"/>
                <a:cs typeface="Times New Roman" pitchFamily="18" charset="0"/>
              </a:rPr>
              <a:t>Physical Exercise/training </a:t>
            </a:r>
            <a:r>
              <a:rPr lang="en-US" sz="3200" dirty="0" smtClean="0">
                <a:latin typeface="Times New Roman" pitchFamily="18" charset="0"/>
                <a:cs typeface="Times New Roman" pitchFamily="18" charset="0"/>
              </a:rPr>
              <a:t>is a type of physical activity that requires planned, structured, and repetitive bodily movement with a purpose of improving or maintaining one or more components of physical fitness. </a:t>
            </a:r>
          </a:p>
          <a:p>
            <a:pPr algn="just"/>
            <a:r>
              <a:rPr lang="en-US" sz="3200" dirty="0" smtClean="0">
                <a:latin typeface="Times New Roman" pitchFamily="18" charset="0"/>
                <a:cs typeface="Times New Roman" pitchFamily="18" charset="0"/>
              </a:rPr>
              <a:t>Is defined as physical activity done for the purpose of getting physically fit.</a:t>
            </a:r>
          </a:p>
          <a:p>
            <a:pPr algn="just"/>
            <a:r>
              <a:rPr lang="en-US" sz="3200" b="1" dirty="0" smtClean="0">
                <a:latin typeface="Times New Roman" pitchFamily="18" charset="0"/>
                <a:cs typeface="Times New Roman" pitchFamily="18" charset="0"/>
              </a:rPr>
              <a:t>Physical fitness:- </a:t>
            </a:r>
            <a:r>
              <a:rPr lang="en-US" sz="3200" dirty="0" smtClean="0">
                <a:latin typeface="Times New Roman" pitchFamily="18" charset="0"/>
                <a:cs typeface="Times New Roman" pitchFamily="18" charset="0"/>
              </a:rPr>
              <a:t>is the body`s ability to function efficiently and effectively.</a:t>
            </a:r>
          </a:p>
          <a:p>
            <a:pPr algn="just"/>
            <a:r>
              <a:rPr lang="en-US" sz="3200" dirty="0" smtClean="0">
                <a:latin typeface="Times New Roman" pitchFamily="18" charset="0"/>
                <a:cs typeface="Times New Roman" pitchFamily="18" charset="0"/>
              </a:rPr>
              <a:t>Physical fitness is a multidimensional concept defined as a set of attributes that people possess or achieve that relate to the ability to perform physical activity.</a:t>
            </a:r>
            <a:r>
              <a:rPr lang="en-US" sz="2400" dirty="0" smtClean="0">
                <a:latin typeface="Times New Roman" pitchFamily="18" charset="0"/>
                <a:cs typeface="Times New Roman" pitchFamily="18" charset="0"/>
              </a:rPr>
              <a:t> </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Principles of physical exercise/training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308295" y="1378634"/>
            <a:ext cx="10196317" cy="4532588"/>
          </a:xfrm>
        </p:spPr>
        <p:txBody>
          <a:bodyPr>
            <a:noAutofit/>
          </a:bodyPr>
          <a:lstStyle/>
          <a:p>
            <a:pPr algn="just"/>
            <a:r>
              <a:rPr lang="en-US" sz="2800" dirty="0" smtClean="0">
                <a:solidFill>
                  <a:schemeClr val="tx1"/>
                </a:solidFill>
                <a:latin typeface="Times New Roman" pitchFamily="18" charset="0"/>
                <a:cs typeface="Times New Roman" pitchFamily="18" charset="0"/>
              </a:rPr>
              <a:t>Regardless of the type of fitness activity in which you choose to participate, certain principles should be incorporated into every program b/c </a:t>
            </a:r>
            <a:r>
              <a:rPr lang="en-AU" sz="2800" dirty="0" smtClean="0">
                <a:solidFill>
                  <a:schemeClr val="tx1"/>
                </a:solidFill>
                <a:latin typeface="Times New Roman" pitchFamily="18" charset="0"/>
                <a:cs typeface="Times New Roman" pitchFamily="18" charset="0"/>
              </a:rPr>
              <a:t>Fitness is transitory – it increases with activity and decreases with inactivity.</a:t>
            </a:r>
            <a:endParaRPr lang="en-AU" sz="2800" dirty="0" smtClean="0">
              <a:solidFill>
                <a:schemeClr val="tx1"/>
              </a:solidFill>
              <a:effectLst>
                <a:outerShdw blurRad="38100" dist="38100" dir="2700000" algn="tl">
                  <a:srgbClr val="FFFFFF"/>
                </a:outerShdw>
              </a:effectLst>
              <a:latin typeface="Times New Roman" pitchFamily="18" charset="0"/>
              <a:cs typeface="Times New Roman" pitchFamily="18" charset="0"/>
            </a:endParaRPr>
          </a:p>
          <a:p>
            <a:pPr algn="just">
              <a:buNone/>
              <a:defRPr/>
            </a:pPr>
            <a:r>
              <a:rPr lang="en-AU" sz="2800" dirty="0" smtClean="0">
                <a:solidFill>
                  <a:schemeClr val="tx1"/>
                </a:solidFill>
                <a:latin typeface="Times New Roman" pitchFamily="18" charset="0"/>
                <a:cs typeface="Times New Roman" pitchFamily="18" charset="0"/>
              </a:rPr>
              <a:t>All training has some common features:</a:t>
            </a:r>
          </a:p>
          <a:p>
            <a:pPr algn="just">
              <a:buFontTx/>
              <a:buChar char="-"/>
              <a:defRPr/>
            </a:pPr>
            <a:r>
              <a:rPr lang="en-AU" sz="2800" dirty="0" smtClean="0">
                <a:solidFill>
                  <a:schemeClr val="tx1"/>
                </a:solidFill>
                <a:latin typeface="Times New Roman" pitchFamily="18" charset="0"/>
                <a:cs typeface="Times New Roman" pitchFamily="18" charset="0"/>
              </a:rPr>
              <a:t>It produces constant physical changes</a:t>
            </a:r>
          </a:p>
          <a:p>
            <a:pPr algn="just">
              <a:buFontTx/>
              <a:buChar char="-"/>
              <a:defRPr/>
            </a:pPr>
            <a:r>
              <a:rPr lang="en-AU" sz="2800" dirty="0" smtClean="0">
                <a:solidFill>
                  <a:schemeClr val="tx1"/>
                </a:solidFill>
                <a:latin typeface="Times New Roman" pitchFamily="18" charset="0"/>
                <a:cs typeface="Times New Roman" pitchFamily="18" charset="0"/>
              </a:rPr>
              <a:t>It takes time for these changes to occur, so training must take place over a period of time</a:t>
            </a:r>
          </a:p>
          <a:p>
            <a:pPr algn="just">
              <a:buFontTx/>
              <a:buChar char="-"/>
              <a:defRPr/>
            </a:pPr>
            <a:r>
              <a:rPr lang="en-AU" sz="2800" dirty="0" smtClean="0">
                <a:solidFill>
                  <a:schemeClr val="tx1"/>
                </a:solidFill>
                <a:latin typeface="Times New Roman" pitchFamily="18" charset="0"/>
                <a:cs typeface="Times New Roman" pitchFamily="18" charset="0"/>
              </a:rPr>
              <a:t>The training response is directly related to the types of training used</a:t>
            </a:r>
            <a:r>
              <a:rPr lang="en-AU" sz="2800" dirty="0" smtClean="0">
                <a:solidFill>
                  <a:schemeClr val="tx1"/>
                </a:solidFill>
                <a:effectLst>
                  <a:outerShdw blurRad="38100" dist="38100" dir="2700000" algn="tl">
                    <a:srgbClr val="FFFFFF"/>
                  </a:outerShdw>
                </a:effectLst>
                <a:latin typeface="Times New Roman" pitchFamily="18" charset="0"/>
                <a:cs typeface="Times New Roman" pitchFamily="18" charset="0"/>
              </a:rPr>
              <a:t> </a:t>
            </a:r>
          </a:p>
          <a:p>
            <a:pPr algn="just"/>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238865"/>
            <a:ext cx="8915400" cy="4672357"/>
          </a:xfrm>
        </p:spPr>
        <p:txBody>
          <a:bodyPr>
            <a:normAutofit/>
          </a:bodyPr>
          <a:lstStyle/>
          <a:p>
            <a:pPr marL="609600" indent="-609600" algn="just">
              <a:defRPr/>
            </a:pPr>
            <a:r>
              <a:rPr lang="en-AU" sz="2400" dirty="0" smtClean="0">
                <a:solidFill>
                  <a:schemeClr val="tx1"/>
                </a:solidFill>
                <a:latin typeface="Times New Roman" pitchFamily="18" charset="0"/>
                <a:cs typeface="Times New Roman" pitchFamily="18" charset="0"/>
              </a:rPr>
              <a:t>Training programs should be developed to meet the needs of the individual. However, the basic principles and guidelines for achieving a desired level of fitness are the same for everyone.</a:t>
            </a:r>
            <a:endParaRPr lang="en-US" sz="2400" dirty="0" smtClean="0">
              <a:solidFill>
                <a:schemeClr val="tx1"/>
              </a:solidFill>
              <a:latin typeface="Times New Roman" pitchFamily="18" charset="0"/>
              <a:cs typeface="Times New Roman" pitchFamily="18" charset="0"/>
            </a:endParaRPr>
          </a:p>
          <a:p>
            <a:pPr algn="just"/>
            <a:r>
              <a:rPr lang="en-US" sz="2400" dirty="0" smtClean="0">
                <a:solidFill>
                  <a:schemeClr val="tx1"/>
                </a:solidFill>
                <a:latin typeface="Times New Roman" pitchFamily="18" charset="0"/>
                <a:cs typeface="Times New Roman" pitchFamily="18" charset="0"/>
              </a:rPr>
              <a:t>Even if there are a number of principles for performing different physical activities, paying attention for the following eight principles will help to create an effective safe environment for fitness activities.</a:t>
            </a:r>
          </a:p>
          <a:p>
            <a:pPr algn="just"/>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 of training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252025"/>
            <a:ext cx="8915400" cy="5387926"/>
          </a:xfrm>
        </p:spPr>
        <p:txBody>
          <a:bodyPr>
            <a:normAutofit/>
          </a:bodyPr>
          <a:lstStyle/>
          <a:p>
            <a:pPr lvl="0"/>
            <a:r>
              <a:rPr lang="en-US" sz="3200" dirty="0" smtClean="0">
                <a:latin typeface="Times New Roman" pitchFamily="18" charset="0"/>
                <a:cs typeface="Times New Roman" pitchFamily="18" charset="0"/>
              </a:rPr>
              <a:t>Principle of overload</a:t>
            </a:r>
          </a:p>
          <a:p>
            <a:pPr lvl="0"/>
            <a:r>
              <a:rPr lang="en-US" sz="3200" dirty="0" smtClean="0">
                <a:latin typeface="Times New Roman" pitchFamily="18" charset="0"/>
                <a:cs typeface="Times New Roman" pitchFamily="18" charset="0"/>
              </a:rPr>
              <a:t>Principle of progression</a:t>
            </a:r>
          </a:p>
          <a:p>
            <a:pPr lvl="0"/>
            <a:r>
              <a:rPr lang="en-US" sz="3200" dirty="0" smtClean="0">
                <a:latin typeface="Times New Roman" pitchFamily="18" charset="0"/>
                <a:cs typeface="Times New Roman" pitchFamily="18" charset="0"/>
              </a:rPr>
              <a:t>Principle of consistency</a:t>
            </a:r>
          </a:p>
          <a:p>
            <a:pPr lvl="0"/>
            <a:r>
              <a:rPr lang="en-US" sz="3200" dirty="0" smtClean="0">
                <a:latin typeface="Times New Roman" pitchFamily="18" charset="0"/>
                <a:cs typeface="Times New Roman" pitchFamily="18" charset="0"/>
              </a:rPr>
              <a:t>Principle of specificity</a:t>
            </a:r>
          </a:p>
          <a:p>
            <a:pPr lvl="0"/>
            <a:r>
              <a:rPr lang="en-US" sz="3200" dirty="0" smtClean="0">
                <a:latin typeface="Times New Roman" pitchFamily="18" charset="0"/>
                <a:cs typeface="Times New Roman" pitchFamily="18" charset="0"/>
              </a:rPr>
              <a:t>Principle of individuality</a:t>
            </a:r>
          </a:p>
          <a:p>
            <a:pPr lvl="0"/>
            <a:r>
              <a:rPr lang="en-US" sz="3200" dirty="0" smtClean="0">
                <a:latin typeface="Times New Roman" pitchFamily="18" charset="0"/>
                <a:cs typeface="Times New Roman" pitchFamily="18" charset="0"/>
              </a:rPr>
              <a:t>Principle of reversibility</a:t>
            </a:r>
          </a:p>
          <a:p>
            <a:pPr lvl="0"/>
            <a:r>
              <a:rPr lang="en-US" sz="3200" dirty="0" smtClean="0">
                <a:latin typeface="Times New Roman" pitchFamily="18" charset="0"/>
                <a:cs typeface="Times New Roman" pitchFamily="18" charset="0"/>
              </a:rPr>
              <a:t>Principle of diminishing returns.</a:t>
            </a:r>
          </a:p>
          <a:p>
            <a:pPr lvl="0"/>
            <a:r>
              <a:rPr lang="en-US" sz="3200" dirty="0" smtClean="0">
                <a:latin typeface="Times New Roman" pitchFamily="18" charset="0"/>
                <a:cs typeface="Times New Roman" pitchFamily="18" charset="0"/>
              </a:rPr>
              <a:t>Principle of Recuperation</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 of overload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280160" y="1378634"/>
            <a:ext cx="10224452" cy="4532588"/>
          </a:xfrm>
        </p:spPr>
        <p:txBody>
          <a:bodyPr>
            <a:normAutofit fontScale="77500" lnSpcReduction="20000"/>
          </a:bodyPr>
          <a:lstStyle/>
          <a:p>
            <a:pPr algn="just"/>
            <a:r>
              <a:rPr lang="en-US" sz="3600" dirty="0" smtClean="0">
                <a:solidFill>
                  <a:schemeClr val="tx1"/>
                </a:solidFill>
                <a:latin typeface="Times New Roman" pitchFamily="18" charset="0"/>
                <a:cs typeface="Times New Roman" pitchFamily="18" charset="0"/>
              </a:rPr>
              <a:t>“Exercising at a higher level than normal”. </a:t>
            </a:r>
          </a:p>
          <a:p>
            <a:pPr algn="just"/>
            <a:r>
              <a:rPr lang="en-US" sz="3600" dirty="0" smtClean="0">
                <a:solidFill>
                  <a:schemeClr val="tx1"/>
                </a:solidFill>
                <a:latin typeface="Times New Roman" pitchFamily="18" charset="0"/>
                <a:cs typeface="Times New Roman" pitchFamily="18" charset="0"/>
              </a:rPr>
              <a:t>To improve physical components of fitness, the system must work harder than it used to work. The system must experience stress so that over a period of time it will improve to the point where it can easily accommodate additional stress.</a:t>
            </a:r>
          </a:p>
          <a:p>
            <a:pPr algn="just"/>
            <a:r>
              <a:rPr lang="en-AU" sz="3600" dirty="0" smtClean="0">
                <a:solidFill>
                  <a:schemeClr val="tx1"/>
                </a:solidFill>
                <a:latin typeface="Times New Roman" pitchFamily="18" charset="0"/>
                <a:cs typeface="Times New Roman" pitchFamily="18" charset="0"/>
              </a:rPr>
              <a:t>The body adapts physiologically when training load is &gt; it’s used to</a:t>
            </a:r>
            <a:endParaRPr lang="en-US" sz="3600" dirty="0" smtClean="0">
              <a:solidFill>
                <a:schemeClr val="tx1"/>
              </a:solidFill>
              <a:latin typeface="Times New Roman" pitchFamily="18" charset="0"/>
              <a:cs typeface="Times New Roman" pitchFamily="18" charset="0"/>
            </a:endParaRPr>
          </a:p>
          <a:p>
            <a:pPr algn="just"/>
            <a:r>
              <a:rPr lang="en-US" sz="3600" dirty="0" smtClean="0">
                <a:solidFill>
                  <a:schemeClr val="tx1"/>
                </a:solidFill>
                <a:latin typeface="Times New Roman" pitchFamily="18" charset="0"/>
                <a:cs typeface="Times New Roman" pitchFamily="18" charset="0"/>
              </a:rPr>
              <a:t>Therefore, overload is a gradual increase in the frequency, duration, intensity &amp; repetitions  of the physical activity that is a part of fitness program.</a:t>
            </a:r>
          </a:p>
          <a:p>
            <a:endParaRPr lang="en-US" sz="28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502" y="166910"/>
            <a:ext cx="5359790" cy="661765"/>
          </a:xfrm>
        </p:spPr>
        <p:txBody>
          <a:bodyPr>
            <a:normAutofit/>
          </a:bodyPr>
          <a:lstStyle/>
          <a:p>
            <a:pPr algn="ctr"/>
            <a:r>
              <a:rPr lang="en-US" dirty="0" smtClean="0">
                <a:latin typeface="Times New Roman" pitchFamily="18" charset="0"/>
                <a:cs typeface="Times New Roman" pitchFamily="18" charset="0"/>
              </a:rPr>
              <a:t>The Sport Medicine Team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846531" y="1204913"/>
            <a:ext cx="9897793" cy="5124450"/>
          </a:xfrm>
        </p:spPr>
        <p:txBody>
          <a:bodyPr>
            <a:normAutofit/>
          </a:bodyPr>
          <a:lstStyle/>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a:t>
            </a:r>
            <a:r>
              <a:rPr lang="en-US" sz="2400" dirty="0" smtClean="0">
                <a:solidFill>
                  <a:schemeClr val="tx1"/>
                </a:solidFill>
                <a:latin typeface="Times New Roman" panose="02020603050405020304" pitchFamily="18" charset="0"/>
                <a:cs typeface="Times New Roman" panose="02020603050405020304" pitchFamily="18" charset="0"/>
              </a:rPr>
              <a:t>thletes </a:t>
            </a:r>
            <a:r>
              <a:rPr lang="en-US" sz="2400" dirty="0">
                <a:solidFill>
                  <a:schemeClr val="tx1"/>
                </a:solidFill>
                <a:latin typeface="Times New Roman" panose="02020603050405020304" pitchFamily="18" charset="0"/>
                <a:cs typeface="Times New Roman" panose="02020603050405020304" pitchFamily="18" charset="0"/>
              </a:rPr>
              <a:t>are no different from non-athletic patients </a:t>
            </a:r>
            <a:r>
              <a:rPr lang="en-US" sz="2400" dirty="0" smtClean="0">
                <a:solidFill>
                  <a:schemeClr val="tx1"/>
                </a:solidFill>
                <a:latin typeface="Times New Roman" panose="02020603050405020304" pitchFamily="18" charset="0"/>
                <a:cs typeface="Times New Roman" panose="02020603050405020304" pitchFamily="18" charset="0"/>
              </a:rPr>
              <a:t>who </a:t>
            </a:r>
            <a:r>
              <a:rPr lang="en-US" sz="2400" dirty="0">
                <a:solidFill>
                  <a:schemeClr val="tx1"/>
                </a:solidFill>
                <a:latin typeface="Times New Roman" panose="02020603050405020304" pitchFamily="18" charset="0"/>
                <a:cs typeface="Times New Roman" panose="02020603050405020304" pitchFamily="18" charset="0"/>
              </a:rPr>
              <a:t>sustain the same injuries and </a:t>
            </a:r>
            <a:r>
              <a:rPr lang="en-US" sz="2400" dirty="0" smtClean="0">
                <a:solidFill>
                  <a:schemeClr val="tx1"/>
                </a:solidFill>
                <a:latin typeface="Times New Roman" panose="02020603050405020304" pitchFamily="18" charset="0"/>
                <a:cs typeface="Times New Roman" panose="02020603050405020304" pitchFamily="18" charset="0"/>
              </a:rPr>
              <a:t>illnesses.</a:t>
            </a: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However, they are different b/c they impose </a:t>
            </a:r>
            <a:r>
              <a:rPr lang="en-US" sz="2400" dirty="0">
                <a:solidFill>
                  <a:schemeClr val="tx1"/>
                </a:solidFill>
                <a:latin typeface="Times New Roman" panose="02020603050405020304" pitchFamily="18" charset="0"/>
                <a:cs typeface="Times New Roman" panose="02020603050405020304" pitchFamily="18" charset="0"/>
              </a:rPr>
              <a:t>higher functional </a:t>
            </a:r>
            <a:r>
              <a:rPr lang="en-US" sz="2400" dirty="0" smtClean="0">
                <a:solidFill>
                  <a:schemeClr val="tx1"/>
                </a:solidFill>
                <a:latin typeface="Times New Roman" panose="02020603050405020304" pitchFamily="18" charset="0"/>
                <a:cs typeface="Times New Roman" panose="02020603050405020304" pitchFamily="18" charset="0"/>
              </a:rPr>
              <a:t>demands on their CV,  respiratory &amp; musculoskeletal systems &amp; want to </a:t>
            </a:r>
            <a:r>
              <a:rPr lang="en-US" sz="2400" dirty="0">
                <a:solidFill>
                  <a:schemeClr val="tx1"/>
                </a:solidFill>
                <a:latin typeface="Times New Roman" panose="02020603050405020304" pitchFamily="18" charset="0"/>
                <a:cs typeface="Times New Roman" panose="02020603050405020304" pitchFamily="18" charset="0"/>
              </a:rPr>
              <a:t>recover maximum </a:t>
            </a:r>
            <a:r>
              <a:rPr lang="en-US" sz="2400" dirty="0" smtClean="0">
                <a:solidFill>
                  <a:schemeClr val="tx1"/>
                </a:solidFill>
                <a:latin typeface="Times New Roman" panose="02020603050405020304" pitchFamily="18" charset="0"/>
                <a:cs typeface="Times New Roman" panose="02020603050405020304" pitchFamily="18" charset="0"/>
              </a:rPr>
              <a:t>function</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The special needs </a:t>
            </a:r>
            <a:r>
              <a:rPr lang="en-US" sz="2400" dirty="0" smtClean="0">
                <a:solidFill>
                  <a:schemeClr val="tx1"/>
                </a:solidFill>
                <a:latin typeface="Times New Roman" panose="02020603050405020304" pitchFamily="18" charset="0"/>
                <a:cs typeface="Times New Roman" panose="02020603050405020304" pitchFamily="18" charset="0"/>
              </a:rPr>
              <a:t>of athletes provided through </a:t>
            </a:r>
            <a:r>
              <a:rPr lang="en-US" sz="2400" dirty="0">
                <a:solidFill>
                  <a:schemeClr val="tx1"/>
                </a:solidFill>
                <a:latin typeface="Times New Roman" panose="02020603050405020304" pitchFamily="18" charset="0"/>
                <a:cs typeface="Times New Roman" panose="02020603050405020304" pitchFamily="18" charset="0"/>
              </a:rPr>
              <a:t>a team </a:t>
            </a:r>
            <a:r>
              <a:rPr lang="en-US" sz="2400" dirty="0" smtClean="0">
                <a:solidFill>
                  <a:schemeClr val="tx1"/>
                </a:solidFill>
                <a:latin typeface="Times New Roman" panose="02020603050405020304" pitchFamily="18" charset="0"/>
                <a:cs typeface="Times New Roman" panose="02020603050405020304" pitchFamily="18" charset="0"/>
              </a:rPr>
              <a:t>approach.</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Its </a:t>
            </a:r>
            <a:r>
              <a:rPr lang="en-US" sz="2400" dirty="0" smtClean="0">
                <a:solidFill>
                  <a:schemeClr val="tx1"/>
                </a:solidFill>
                <a:latin typeface="Times New Roman" panose="02020603050405020304" pitchFamily="18" charset="0"/>
                <a:cs typeface="Times New Roman" panose="02020603050405020304" pitchFamily="18" charset="0"/>
              </a:rPr>
              <a:t>function/role/ </a:t>
            </a:r>
            <a:r>
              <a:rPr lang="en-US" sz="2400" dirty="0">
                <a:solidFill>
                  <a:schemeClr val="tx1"/>
                </a:solidFill>
                <a:latin typeface="Times New Roman" panose="02020603050405020304" pitchFamily="18" charset="0"/>
                <a:cs typeface="Times New Roman" panose="02020603050405020304" pitchFamily="18" charset="0"/>
              </a:rPr>
              <a:t>is management, diagnosis and rapid recovery of sports men especially injury prevention.</a:t>
            </a:r>
          </a:p>
        </p:txBody>
      </p:sp>
    </p:spTree>
    <p:extLst>
      <p:ext uri="{BB962C8B-B14F-4D97-AF65-F5344CB8AC3E}">
        <p14:creationId xmlns:p14="http://schemas.microsoft.com/office/powerpoint/2010/main" xmlns="" val="23137701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 of progression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434905" y="1279261"/>
            <a:ext cx="10069707" cy="4307505"/>
          </a:xfrm>
        </p:spPr>
        <p:txBody>
          <a:bodyPr>
            <a:noAutofit/>
          </a:bodyPr>
          <a:lstStyle/>
          <a:p>
            <a:pPr algn="just"/>
            <a:r>
              <a:rPr lang="en-US" sz="2800" dirty="0" smtClean="0">
                <a:solidFill>
                  <a:schemeClr val="tx1"/>
                </a:solidFill>
                <a:latin typeface="Times New Roman" pitchFamily="18" charset="0"/>
                <a:cs typeface="Times New Roman" pitchFamily="18" charset="0"/>
              </a:rPr>
              <a:t>“Gradually increasing the level and intensity of exercise”. </a:t>
            </a:r>
          </a:p>
          <a:p>
            <a:pPr algn="just"/>
            <a:r>
              <a:rPr lang="en-US" sz="2800" dirty="0" smtClean="0">
                <a:solidFill>
                  <a:schemeClr val="tx1"/>
                </a:solidFill>
                <a:latin typeface="Times New Roman" pitchFamily="18" charset="0"/>
                <a:cs typeface="Times New Roman" pitchFamily="18" charset="0"/>
              </a:rPr>
              <a:t>A little and a little more tomorrow is a good principle to follow in any fitness program. You should start gradually and add a little each day. The rate of progression should be within your capabilities to adapt physically. </a:t>
            </a:r>
          </a:p>
          <a:p>
            <a:pPr algn="just"/>
            <a:r>
              <a:rPr lang="en-AU" sz="2800" dirty="0" smtClean="0">
                <a:solidFill>
                  <a:schemeClr val="tx1"/>
                </a:solidFill>
                <a:latin typeface="Times New Roman" pitchFamily="18" charset="0"/>
                <a:cs typeface="Times New Roman" pitchFamily="18" charset="0"/>
              </a:rPr>
              <a:t>The body systems must be continually loaded with progressively higher levels of work</a:t>
            </a:r>
            <a:endParaRPr lang="en-US" sz="2800" dirty="0" smtClean="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Progression is closely related to overload. Without overloading the system, progression does not occur. This principle indicates overload should not be increased too slowly or too faster/rapidly if benefits are to result.</a:t>
            </a:r>
            <a:endParaRPr lang="en-US" sz="2800" dirty="0">
              <a:solidFill>
                <a:schemeClr val="tx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 of consistency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167618" y="1434905"/>
            <a:ext cx="10336994" cy="4476317"/>
          </a:xfrm>
        </p:spPr>
        <p:txBody>
          <a:bodyPr>
            <a:normAutofit/>
          </a:bodyPr>
          <a:lstStyle/>
          <a:p>
            <a:pPr algn="just"/>
            <a:r>
              <a:rPr lang="en-US" sz="3600" dirty="0" smtClean="0">
                <a:latin typeface="Times New Roman" pitchFamily="18" charset="0"/>
                <a:cs typeface="Times New Roman" pitchFamily="18" charset="0"/>
              </a:rPr>
              <a:t>“Engaging in fitness activities on a frequent and regular basis”. </a:t>
            </a:r>
          </a:p>
          <a:p>
            <a:pPr algn="just"/>
            <a:r>
              <a:rPr lang="en-US" sz="3600" dirty="0" smtClean="0">
                <a:latin typeface="Times New Roman" pitchFamily="18" charset="0"/>
                <a:cs typeface="Times New Roman" pitchFamily="18" charset="0"/>
              </a:rPr>
              <a:t>The important point here is to set some time for a fitness program and make it your part of your daily routine. </a:t>
            </a:r>
          </a:p>
          <a:p>
            <a:pPr algn="just"/>
            <a:r>
              <a:rPr lang="en-US" sz="3600" dirty="0" smtClean="0">
                <a:latin typeface="Times New Roman" pitchFamily="18" charset="0"/>
                <a:cs typeface="Times New Roman" pitchFamily="18" charset="0"/>
              </a:rPr>
              <a:t>According to this principle physical fitness exercises are a lifelong process.</a:t>
            </a:r>
          </a:p>
          <a:p>
            <a:endParaRPr lang="en-US" sz="24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 of specificity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223889" y="1378634"/>
            <a:ext cx="10280723" cy="4532588"/>
          </a:xfrm>
        </p:spPr>
        <p:txBody>
          <a:bodyPr>
            <a:noAutofit/>
          </a:bodyPr>
          <a:lstStyle/>
          <a:p>
            <a:pPr algn="just"/>
            <a:r>
              <a:rPr lang="en-US" sz="3600" dirty="0" smtClean="0">
                <a:latin typeface="Times New Roman" pitchFamily="18" charset="0"/>
                <a:cs typeface="Times New Roman" pitchFamily="18" charset="0"/>
              </a:rPr>
              <a:t>“The types of physical changes that occur are directly related to the type of training used”.</a:t>
            </a:r>
          </a:p>
          <a:p>
            <a:pPr algn="just"/>
            <a:r>
              <a:rPr lang="en-US" sz="3600" dirty="0" smtClean="0">
                <a:latin typeface="Times New Roman" pitchFamily="18" charset="0"/>
                <a:cs typeface="Times New Roman" pitchFamily="18" charset="0"/>
              </a:rPr>
              <a:t>The benefits of physical activity are specific to the form of activity performed. There is a need for a specific type of exercise to improve a specific part of the body. </a:t>
            </a:r>
          </a:p>
          <a:p>
            <a:pPr algn="just"/>
            <a:r>
              <a:rPr lang="en-US" sz="3600" dirty="0" smtClean="0">
                <a:latin typeface="Times New Roman" pitchFamily="18" charset="0"/>
                <a:cs typeface="Times New Roman" pitchFamily="18" charset="0"/>
              </a:rPr>
              <a:t>To receive specific results from an exercise program, the program must target a specific energy system and/or muscle group.</a:t>
            </a:r>
            <a:endParaRPr lang="en-US" sz="2000" dirty="0" smtClean="0">
              <a:latin typeface="Times New Roman" pitchFamily="18" charset="0"/>
              <a:cs typeface="Times New Roman" pitchFamily="18" charset="0"/>
            </a:endParaRPr>
          </a:p>
          <a:p>
            <a:endParaRPr lang="en-US" sz="2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115988"/>
            <a:ext cx="8915400" cy="5211070"/>
          </a:xfrm>
        </p:spPr>
        <p:txBody>
          <a:bodyPr>
            <a:noAutofit/>
          </a:bodyPr>
          <a:lstStyle/>
          <a:p>
            <a:pPr marL="609600" indent="-609600" algn="just">
              <a:defRPr/>
            </a:pPr>
            <a:r>
              <a:rPr lang="en-AU" sz="2800" dirty="0" smtClean="0">
                <a:solidFill>
                  <a:schemeClr val="tx1"/>
                </a:solidFill>
                <a:latin typeface="Times New Roman" pitchFamily="18" charset="0"/>
                <a:cs typeface="Times New Roman" pitchFamily="18" charset="0"/>
              </a:rPr>
              <a:t>“What you train for is what you get” </a:t>
            </a:r>
            <a:r>
              <a:rPr lang="en-AU" sz="2800" dirty="0" err="1" smtClean="0">
                <a:solidFill>
                  <a:schemeClr val="tx1"/>
                </a:solidFill>
                <a:latin typeface="Times New Roman" pitchFamily="18" charset="0"/>
                <a:cs typeface="Times New Roman" pitchFamily="18" charset="0"/>
              </a:rPr>
              <a:t>ie</a:t>
            </a:r>
            <a:r>
              <a:rPr lang="en-AU" sz="2800" dirty="0" smtClean="0">
                <a:solidFill>
                  <a:schemeClr val="tx1"/>
                </a:solidFill>
                <a:latin typeface="Times New Roman" pitchFamily="18" charset="0"/>
                <a:cs typeface="Times New Roman" pitchFamily="18" charset="0"/>
              </a:rPr>
              <a:t> different forms of exercise produce different effects. The outcomes of training don’t automatically translate from one activity to another</a:t>
            </a:r>
          </a:p>
          <a:p>
            <a:pPr algn="just">
              <a:defRPr/>
            </a:pPr>
            <a:r>
              <a:rPr lang="en-AU" sz="2800" dirty="0" smtClean="0">
                <a:solidFill>
                  <a:schemeClr val="tx1"/>
                </a:solidFill>
                <a:latin typeface="Times New Roman" pitchFamily="18" charset="0"/>
                <a:cs typeface="Times New Roman" pitchFamily="18" charset="0"/>
              </a:rPr>
              <a:t>** </a:t>
            </a:r>
            <a:r>
              <a:rPr lang="en-AU" sz="2800" i="1" dirty="0" smtClean="0">
                <a:solidFill>
                  <a:schemeClr val="tx1"/>
                </a:solidFill>
                <a:latin typeface="Times New Roman" pitchFamily="18" charset="0"/>
                <a:cs typeface="Times New Roman" pitchFamily="18" charset="0"/>
              </a:rPr>
              <a:t>Peripheral training effects</a:t>
            </a:r>
            <a:r>
              <a:rPr lang="en-AU" sz="2800" dirty="0" smtClean="0">
                <a:solidFill>
                  <a:schemeClr val="tx1"/>
                </a:solidFill>
                <a:latin typeface="Times New Roman" pitchFamily="18" charset="0"/>
                <a:cs typeface="Times New Roman" pitchFamily="18" charset="0"/>
              </a:rPr>
              <a:t> – those </a:t>
            </a:r>
            <a:r>
              <a:rPr lang="en-AU" sz="2800" dirty="0" err="1" smtClean="0">
                <a:solidFill>
                  <a:schemeClr val="tx1"/>
                </a:solidFill>
                <a:latin typeface="Times New Roman" pitchFamily="18" charset="0"/>
                <a:cs typeface="Times New Roman" pitchFamily="18" charset="0"/>
              </a:rPr>
              <a:t>occuring</a:t>
            </a:r>
            <a:r>
              <a:rPr lang="en-AU" sz="2800" dirty="0" smtClean="0">
                <a:solidFill>
                  <a:schemeClr val="tx1"/>
                </a:solidFill>
                <a:latin typeface="Times New Roman" pitchFamily="18" charset="0"/>
                <a:cs typeface="Times New Roman" pitchFamily="18" charset="0"/>
              </a:rPr>
              <a:t> at the muscle level</a:t>
            </a:r>
          </a:p>
          <a:p>
            <a:pPr algn="just">
              <a:defRPr/>
            </a:pPr>
            <a:r>
              <a:rPr lang="en-AU" sz="2800" dirty="0" smtClean="0">
                <a:solidFill>
                  <a:schemeClr val="tx1"/>
                </a:solidFill>
                <a:latin typeface="Times New Roman" pitchFamily="18" charset="0"/>
                <a:cs typeface="Times New Roman" pitchFamily="18" charset="0"/>
              </a:rPr>
              <a:t>** </a:t>
            </a:r>
            <a:r>
              <a:rPr lang="en-AU" sz="2800" i="1" dirty="0" smtClean="0">
                <a:solidFill>
                  <a:schemeClr val="tx1"/>
                </a:solidFill>
                <a:latin typeface="Times New Roman" pitchFamily="18" charset="0"/>
                <a:cs typeface="Times New Roman" pitchFamily="18" charset="0"/>
              </a:rPr>
              <a:t>Central training effects</a:t>
            </a:r>
            <a:r>
              <a:rPr lang="en-AU" sz="2800" dirty="0" smtClean="0">
                <a:solidFill>
                  <a:schemeClr val="tx1"/>
                </a:solidFill>
                <a:latin typeface="Times New Roman" pitchFamily="18" charset="0"/>
                <a:cs typeface="Times New Roman" pitchFamily="18" charset="0"/>
              </a:rPr>
              <a:t> – those </a:t>
            </a:r>
            <a:r>
              <a:rPr lang="en-AU" sz="2800" dirty="0" err="1" smtClean="0">
                <a:solidFill>
                  <a:schemeClr val="tx1"/>
                </a:solidFill>
                <a:latin typeface="Times New Roman" pitchFamily="18" charset="0"/>
                <a:cs typeface="Times New Roman" pitchFamily="18" charset="0"/>
              </a:rPr>
              <a:t>occuring</a:t>
            </a:r>
            <a:r>
              <a:rPr lang="en-AU" sz="2800" dirty="0" smtClean="0">
                <a:solidFill>
                  <a:schemeClr val="tx1"/>
                </a:solidFill>
                <a:latin typeface="Times New Roman" pitchFamily="18" charset="0"/>
                <a:cs typeface="Times New Roman" pitchFamily="18" charset="0"/>
              </a:rPr>
              <a:t> in the </a:t>
            </a:r>
            <a:r>
              <a:rPr lang="en-AU" sz="2800" dirty="0" err="1" smtClean="0">
                <a:solidFill>
                  <a:schemeClr val="tx1"/>
                </a:solidFill>
                <a:latin typeface="Times New Roman" pitchFamily="18" charset="0"/>
                <a:cs typeface="Times New Roman" pitchFamily="18" charset="0"/>
              </a:rPr>
              <a:t>cardiorespiratory</a:t>
            </a:r>
            <a:r>
              <a:rPr lang="en-AU" sz="2800" dirty="0" smtClean="0">
                <a:solidFill>
                  <a:schemeClr val="tx1"/>
                </a:solidFill>
                <a:latin typeface="Times New Roman" pitchFamily="18" charset="0"/>
                <a:cs typeface="Times New Roman" pitchFamily="18" charset="0"/>
              </a:rPr>
              <a:t> system, may transfer more quickly.</a:t>
            </a:r>
          </a:p>
          <a:p>
            <a:pPr algn="just">
              <a:defRPr/>
            </a:pPr>
            <a:r>
              <a:rPr lang="en-AU" sz="2800" dirty="0" smtClean="0">
                <a:solidFill>
                  <a:schemeClr val="tx1"/>
                </a:solidFill>
                <a:latin typeface="Times New Roman" pitchFamily="18" charset="0"/>
                <a:cs typeface="Times New Roman" pitchFamily="18" charset="0"/>
              </a:rPr>
              <a:t>Training MUST include the physiological capacities that need maintenance or improvement.</a:t>
            </a:r>
          </a:p>
          <a:p>
            <a:pPr algn="just"/>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Principle of individuality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167618" y="1266091"/>
            <a:ext cx="10336994" cy="5275385"/>
          </a:xfrm>
        </p:spPr>
        <p:txBody>
          <a:bodyPr>
            <a:noAutofit/>
          </a:bodyPr>
          <a:lstStyle/>
          <a:p>
            <a:pPr algn="just"/>
            <a:r>
              <a:rPr lang="en-US" sz="2800" dirty="0" smtClean="0">
                <a:latin typeface="Times New Roman" pitchFamily="18" charset="0"/>
                <a:cs typeface="Times New Roman" pitchFamily="18" charset="0"/>
              </a:rPr>
              <a:t>“No two persons are exactly the same”. </a:t>
            </a:r>
          </a:p>
          <a:p>
            <a:pPr algn="just"/>
            <a:r>
              <a:rPr lang="en-US" sz="2800" dirty="0" smtClean="0">
                <a:latin typeface="Times New Roman" pitchFamily="18" charset="0"/>
                <a:cs typeface="Times New Roman" pitchFamily="18" charset="0"/>
              </a:rPr>
              <a:t>It refers to the fact that people vary in terms of initial fitness levels and in the body’s ability to respond to exercise training. </a:t>
            </a:r>
          </a:p>
          <a:p>
            <a:pPr algn="just"/>
            <a:r>
              <a:rPr lang="en-US" sz="2800" dirty="0" smtClean="0">
                <a:latin typeface="Times New Roman" pitchFamily="18" charset="0"/>
                <a:cs typeface="Times New Roman" pitchFamily="18" charset="0"/>
              </a:rPr>
              <a:t>According to this principle, people have different ideas about their goals for a fitness program, motivation and state of physical fitness. </a:t>
            </a:r>
          </a:p>
          <a:p>
            <a:pPr algn="just"/>
            <a:r>
              <a:rPr lang="en-US" sz="2800" dirty="0" smtClean="0">
                <a:latin typeface="Times New Roman" pitchFamily="18" charset="0"/>
                <a:cs typeface="Times New Roman" pitchFamily="18" charset="0"/>
              </a:rPr>
              <a:t>A fitness program for one person will not necessarily satisfy the needs of another person. If you have a fitness center/program, you should have to identify and distinguishes the type of exercises as each individual interest.</a:t>
            </a:r>
          </a:p>
          <a:p>
            <a:endParaRPr lang="en-US" sz="20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40658"/>
            <a:ext cx="8915400" cy="5070564"/>
          </a:xfrm>
        </p:spPr>
        <p:txBody>
          <a:bodyPr>
            <a:noAutofit/>
          </a:bodyPr>
          <a:lstStyle/>
          <a:p>
            <a:pPr>
              <a:lnSpc>
                <a:spcPct val="90000"/>
              </a:lnSpc>
              <a:defRPr/>
            </a:pPr>
            <a:r>
              <a:rPr lang="en-AU" sz="2800" dirty="0" smtClean="0">
                <a:solidFill>
                  <a:schemeClr val="tx1"/>
                </a:solidFill>
                <a:latin typeface="Times New Roman" pitchFamily="18" charset="0"/>
                <a:cs typeface="Times New Roman" pitchFamily="18" charset="0"/>
              </a:rPr>
              <a:t>Individuals will respond to the same training in different ways</a:t>
            </a:r>
          </a:p>
          <a:p>
            <a:pPr>
              <a:lnSpc>
                <a:spcPct val="90000"/>
              </a:lnSpc>
              <a:defRPr/>
            </a:pPr>
            <a:r>
              <a:rPr lang="en-AU" sz="2800" dirty="0" smtClean="0">
                <a:solidFill>
                  <a:schemeClr val="tx1"/>
                </a:solidFill>
                <a:effectLst>
                  <a:outerShdw blurRad="38100" dist="38100" dir="2700000" algn="tl">
                    <a:srgbClr val="FFFFFF"/>
                  </a:outerShdw>
                </a:effectLst>
                <a:latin typeface="Times New Roman" pitchFamily="18" charset="0"/>
                <a:cs typeface="Times New Roman" pitchFamily="18" charset="0"/>
              </a:rPr>
              <a:t>Factors affecting physiological responses to training:</a:t>
            </a:r>
          </a:p>
          <a:p>
            <a:pPr>
              <a:lnSpc>
                <a:spcPct val="90000"/>
              </a:lnSpc>
              <a:buNone/>
              <a:defRPr/>
            </a:pPr>
            <a:r>
              <a:rPr lang="en-AU" sz="2800" dirty="0" smtClean="0">
                <a:solidFill>
                  <a:schemeClr val="tx1"/>
                </a:solidFill>
                <a:effectLst>
                  <a:outerShdw blurRad="38100" dist="38100" dir="2700000" algn="tl">
                    <a:srgbClr val="FFFFFF"/>
                  </a:outerShdw>
                </a:effectLst>
                <a:latin typeface="Times New Roman" pitchFamily="18" charset="0"/>
                <a:cs typeface="Times New Roman" pitchFamily="18" charset="0"/>
              </a:rPr>
              <a:t>	</a:t>
            </a:r>
            <a:r>
              <a:rPr lang="en-AU" sz="2800" dirty="0" smtClean="0">
                <a:solidFill>
                  <a:schemeClr val="tx1"/>
                </a:solidFill>
                <a:latin typeface="Times New Roman" pitchFamily="18" charset="0"/>
                <a:cs typeface="Times New Roman" pitchFamily="18" charset="0"/>
              </a:rPr>
              <a:t>- genetics		- fitness levels</a:t>
            </a:r>
          </a:p>
          <a:p>
            <a:pPr>
              <a:lnSpc>
                <a:spcPct val="90000"/>
              </a:lnSpc>
              <a:buNone/>
              <a:defRPr/>
            </a:pPr>
            <a:r>
              <a:rPr lang="en-AU" sz="2800" dirty="0" smtClean="0">
                <a:solidFill>
                  <a:schemeClr val="tx1"/>
                </a:solidFill>
                <a:latin typeface="Times New Roman" pitchFamily="18" charset="0"/>
                <a:cs typeface="Times New Roman" pitchFamily="18" charset="0"/>
              </a:rPr>
              <a:t>	- heart size		- muscle mass</a:t>
            </a:r>
          </a:p>
          <a:p>
            <a:pPr>
              <a:lnSpc>
                <a:spcPct val="90000"/>
              </a:lnSpc>
              <a:buNone/>
              <a:defRPr/>
            </a:pPr>
            <a:r>
              <a:rPr lang="en-AU" sz="2800" dirty="0" smtClean="0">
                <a:solidFill>
                  <a:schemeClr val="tx1"/>
                </a:solidFill>
                <a:latin typeface="Times New Roman" pitchFamily="18" charset="0"/>
                <a:cs typeface="Times New Roman" pitchFamily="18" charset="0"/>
              </a:rPr>
              <a:t>	- fibre type 		- fat distribution</a:t>
            </a:r>
          </a:p>
          <a:p>
            <a:pPr>
              <a:lnSpc>
                <a:spcPct val="90000"/>
              </a:lnSpc>
              <a:buNone/>
              <a:defRPr/>
            </a:pPr>
            <a:r>
              <a:rPr lang="en-AU" sz="2800" dirty="0" smtClean="0">
                <a:solidFill>
                  <a:schemeClr val="tx1"/>
                </a:solidFill>
                <a:latin typeface="Times New Roman" pitchFamily="18" charset="0"/>
                <a:cs typeface="Times New Roman" pitchFamily="18" charset="0"/>
              </a:rPr>
              <a:t>	- joint flexibility</a:t>
            </a:r>
            <a:endParaRPr lang="en-AU" sz="2800" dirty="0" smtClean="0">
              <a:solidFill>
                <a:schemeClr val="tx1"/>
              </a:solidFill>
              <a:effectLst>
                <a:outerShdw blurRad="38100" dist="38100" dir="2700000" algn="tl">
                  <a:srgbClr val="FFFFFF"/>
                </a:outerShdw>
              </a:effectLst>
              <a:latin typeface="Times New Roman" pitchFamily="18" charset="0"/>
              <a:cs typeface="Times New Roman" pitchFamily="18" charset="0"/>
            </a:endParaRPr>
          </a:p>
          <a:p>
            <a:pPr>
              <a:lnSpc>
                <a:spcPct val="90000"/>
              </a:lnSpc>
              <a:defRPr/>
            </a:pPr>
            <a:r>
              <a:rPr lang="en-AU" sz="2800" i="1" dirty="0" smtClean="0">
                <a:solidFill>
                  <a:schemeClr val="tx1"/>
                </a:solidFill>
                <a:effectLst>
                  <a:outerShdw blurRad="38100" dist="38100" dir="2700000" algn="tl">
                    <a:srgbClr val="FFFFFF"/>
                  </a:outerShdw>
                </a:effectLst>
                <a:latin typeface="Times New Roman" pitchFamily="18" charset="0"/>
                <a:cs typeface="Times New Roman" pitchFamily="18" charset="0"/>
              </a:rPr>
              <a:t>Optimal benefits result from programs geared </a:t>
            </a:r>
            <a:r>
              <a:rPr lang="en-AU" sz="2800" i="1" dirty="0" err="1" smtClean="0">
                <a:solidFill>
                  <a:schemeClr val="tx1"/>
                </a:solidFill>
                <a:effectLst>
                  <a:outerShdw blurRad="38100" dist="38100" dir="2700000" algn="tl">
                    <a:srgbClr val="FFFFFF"/>
                  </a:outerShdw>
                </a:effectLst>
                <a:latin typeface="Times New Roman" pitchFamily="18" charset="0"/>
                <a:cs typeface="Times New Roman" pitchFamily="18" charset="0"/>
              </a:rPr>
              <a:t>tothe</a:t>
            </a:r>
            <a:r>
              <a:rPr lang="en-AU" sz="2800" i="1" dirty="0" smtClean="0">
                <a:solidFill>
                  <a:schemeClr val="tx1"/>
                </a:solidFill>
                <a:effectLst>
                  <a:outerShdw blurRad="38100" dist="38100" dir="2700000" algn="tl">
                    <a:srgbClr val="FFFFFF"/>
                  </a:outerShdw>
                </a:effectLst>
                <a:latin typeface="Times New Roman" pitchFamily="18" charset="0"/>
                <a:cs typeface="Times New Roman" pitchFamily="18" charset="0"/>
              </a:rPr>
              <a:t> individual needs &amp; capabilities of the athlete</a:t>
            </a:r>
          </a:p>
          <a:p>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 of reversibility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195754" y="1420837"/>
            <a:ext cx="10308858" cy="4490385"/>
          </a:xfrm>
        </p:spPr>
        <p:txBody>
          <a:bodyPr>
            <a:noAutofit/>
          </a:bodyPr>
          <a:lstStyle/>
          <a:p>
            <a:pPr algn="just"/>
            <a:r>
              <a:rPr lang="en-US" sz="2800" dirty="0" smtClean="0">
                <a:latin typeface="Times New Roman" pitchFamily="18" charset="0"/>
                <a:cs typeface="Times New Roman" pitchFamily="18" charset="0"/>
              </a:rPr>
              <a:t>“The benefits achieved from overload last only as long as overload continues”. Inactivity or disuse results in a loss of benefits achieved as a result of overload. It damages instead of benefits.</a:t>
            </a:r>
          </a:p>
          <a:p>
            <a:pPr algn="just"/>
            <a:r>
              <a:rPr lang="en-US" sz="2800" dirty="0" smtClean="0">
                <a:latin typeface="Times New Roman" pitchFamily="18" charset="0"/>
                <a:cs typeface="Times New Roman" pitchFamily="18" charset="0"/>
              </a:rPr>
              <a:t>Also referred to as the </a:t>
            </a:r>
            <a:r>
              <a:rPr lang="en-US" sz="2800" i="1" dirty="0" smtClean="0">
                <a:latin typeface="Times New Roman" pitchFamily="18" charset="0"/>
                <a:cs typeface="Times New Roman" pitchFamily="18" charset="0"/>
              </a:rPr>
              <a:t>use-and-disuse</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de-training</a:t>
            </a:r>
            <a:r>
              <a:rPr lang="en-US" sz="2800" dirty="0" smtClean="0">
                <a:latin typeface="Times New Roman" pitchFamily="18" charset="0"/>
                <a:cs typeface="Times New Roman" pitchFamily="18" charset="0"/>
              </a:rPr>
              <a:t>, and </a:t>
            </a:r>
            <a:r>
              <a:rPr lang="en-US" sz="2800" i="1" dirty="0" smtClean="0">
                <a:latin typeface="Times New Roman" pitchFamily="18" charset="0"/>
                <a:cs typeface="Times New Roman" pitchFamily="18" charset="0"/>
              </a:rPr>
              <a:t>use-it-or-lose-it </a:t>
            </a:r>
            <a:r>
              <a:rPr lang="en-US" sz="2800" dirty="0" smtClean="0">
                <a:latin typeface="Times New Roman" pitchFamily="18" charset="0"/>
                <a:cs typeface="Times New Roman" pitchFamily="18" charset="0"/>
              </a:rPr>
              <a:t>principle, the reversibility principle states that any positive benefits gained as a result of exercising are lost when a person becomes sedentary. </a:t>
            </a:r>
          </a:p>
          <a:p>
            <a:pPr algn="just"/>
            <a:r>
              <a:rPr lang="en-US" sz="2800" dirty="0" smtClean="0">
                <a:latin typeface="Times New Roman" pitchFamily="18" charset="0"/>
                <a:cs typeface="Times New Roman" pitchFamily="18" charset="0"/>
              </a:rPr>
              <a:t>Generally, people who have high levels of physical fitness have longer “grace” periods of fitness maintenance, whereas those with lower levels of fitness tend to lose the effects of exercise more quickly.</a:t>
            </a:r>
          </a:p>
          <a:p>
            <a:endParaRPr lang="en-US" sz="2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principle of diminishing returns</a:t>
            </a:r>
            <a:endParaRPr lang="en-US" dirty="0"/>
          </a:p>
        </p:txBody>
      </p:sp>
      <p:sp>
        <p:nvSpPr>
          <p:cNvPr id="3" name="Content Placeholder 2"/>
          <p:cNvSpPr>
            <a:spLocks noGrp="1"/>
          </p:cNvSpPr>
          <p:nvPr>
            <p:ph idx="1"/>
          </p:nvPr>
        </p:nvSpPr>
        <p:spPr>
          <a:xfrm>
            <a:off x="2124222" y="2133600"/>
            <a:ext cx="9380390" cy="3777622"/>
          </a:xfrm>
        </p:spPr>
        <p:txBody>
          <a:bodyPr>
            <a:normAutofit/>
          </a:bodyPr>
          <a:lstStyle/>
          <a:p>
            <a:pPr algn="just"/>
            <a:r>
              <a:rPr lang="en-US" sz="3200" dirty="0" smtClean="0">
                <a:latin typeface="Times New Roman" pitchFamily="18" charset="0"/>
                <a:cs typeface="Times New Roman" pitchFamily="18" charset="0"/>
              </a:rPr>
              <a:t>Beginners may improve their fitness more quickly than that of advanced individuals. Or improvements are more seen from beginners than advanced.</a:t>
            </a:r>
          </a:p>
          <a:p>
            <a:endParaRPr lang="en-US" sz="2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 of Recuperation</a:t>
            </a:r>
            <a:endParaRPr lang="en-US" dirty="0"/>
          </a:p>
        </p:txBody>
      </p:sp>
      <p:sp>
        <p:nvSpPr>
          <p:cNvPr id="3" name="Content Placeholder 2"/>
          <p:cNvSpPr>
            <a:spLocks noGrp="1"/>
          </p:cNvSpPr>
          <p:nvPr>
            <p:ph idx="1"/>
          </p:nvPr>
        </p:nvSpPr>
        <p:spPr>
          <a:xfrm>
            <a:off x="1378634" y="1547446"/>
            <a:ext cx="10125978" cy="4839286"/>
          </a:xfrm>
        </p:spPr>
        <p:txBody>
          <a:bodyPr>
            <a:normAutofit/>
          </a:bodyPr>
          <a:lstStyle/>
          <a:p>
            <a:pPr algn="just"/>
            <a:r>
              <a:rPr lang="en-US" sz="2800" dirty="0" smtClean="0">
                <a:latin typeface="Times New Roman" pitchFamily="18" charset="0"/>
                <a:cs typeface="Times New Roman" pitchFamily="18" charset="0"/>
              </a:rPr>
              <a:t>The recuperation principle states that the body’s energy systems and muscles need adequate time to recover and adapt between exercise sessions. </a:t>
            </a:r>
          </a:p>
          <a:p>
            <a:pPr algn="just"/>
            <a:r>
              <a:rPr lang="en-US" sz="2800" dirty="0" smtClean="0">
                <a:latin typeface="Times New Roman" pitchFamily="18" charset="0"/>
                <a:cs typeface="Times New Roman" pitchFamily="18" charset="0"/>
              </a:rPr>
              <a:t>For example, a recuperation period of 1 to 2 days per week is recommended for people participating in </a:t>
            </a:r>
            <a:r>
              <a:rPr lang="en-US" sz="2800" dirty="0" err="1" smtClean="0">
                <a:latin typeface="Times New Roman" pitchFamily="18" charset="0"/>
                <a:cs typeface="Times New Roman" pitchFamily="18" charset="0"/>
              </a:rPr>
              <a:t>cardiorespiratory</a:t>
            </a:r>
            <a:r>
              <a:rPr lang="en-US" sz="2800" dirty="0" smtClean="0">
                <a:latin typeface="Times New Roman" pitchFamily="18" charset="0"/>
                <a:cs typeface="Times New Roman" pitchFamily="18" charset="0"/>
              </a:rPr>
              <a:t> endurance exercise, whereas muscular strength training requires a longer recovery period between exercise sessions.</a:t>
            </a:r>
          </a:p>
          <a:p>
            <a:pPr algn="just"/>
            <a:r>
              <a:rPr lang="en-US" sz="2800" dirty="0" smtClean="0">
                <a:latin typeface="Times New Roman" pitchFamily="18" charset="0"/>
                <a:cs typeface="Times New Roman" pitchFamily="18" charset="0"/>
              </a:rPr>
              <a:t>Specific recovery periods for each component of health-related fitness are discussed later in the chapter.</a:t>
            </a:r>
          </a:p>
          <a:p>
            <a:endParaRPr lang="en-US" sz="24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Types of exercises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ctr">
              <a:buNone/>
            </a:pPr>
            <a:r>
              <a:rPr lang="en-US" sz="3600" dirty="0" smtClean="0">
                <a:latin typeface="Times New Roman" pitchFamily="18" charset="0"/>
                <a:cs typeface="Times New Roman" pitchFamily="18" charset="0"/>
              </a:rPr>
              <a:t>There are two major types of exercises;</a:t>
            </a:r>
          </a:p>
          <a:p>
            <a:pPr lvl="7">
              <a:buFont typeface="Wingdings" pitchFamily="2" charset="2"/>
              <a:buChar char="v"/>
            </a:pPr>
            <a:r>
              <a:rPr lang="en-US" sz="4000" dirty="0" smtClean="0">
                <a:latin typeface="Times New Roman" pitchFamily="18" charset="0"/>
                <a:cs typeface="Times New Roman" pitchFamily="18" charset="0"/>
              </a:rPr>
              <a:t>Aerobic and</a:t>
            </a:r>
          </a:p>
          <a:p>
            <a:pPr lvl="7">
              <a:buFont typeface="Wingdings" pitchFamily="2" charset="2"/>
              <a:buChar char="v"/>
            </a:pPr>
            <a:r>
              <a:rPr lang="en-US" sz="4000" dirty="0" smtClean="0">
                <a:latin typeface="Times New Roman" pitchFamily="18" charset="0"/>
                <a:cs typeface="Times New Roman" pitchFamily="18" charset="0"/>
              </a:rPr>
              <a:t>Anaerobic exercises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2362" y="238347"/>
            <a:ext cx="2321975" cy="790353"/>
          </a:xfrm>
        </p:spPr>
        <p:txBody>
          <a:bodyPr/>
          <a:lstStyle/>
          <a:p>
            <a:r>
              <a:rPr lang="en-US" dirty="0" smtClean="0"/>
              <a:t>Cont’d…</a:t>
            </a:r>
            <a:endParaRPr lang="en-US" dirty="0"/>
          </a:p>
        </p:txBody>
      </p:sp>
      <p:sp>
        <p:nvSpPr>
          <p:cNvPr id="3" name="Content Placeholder 2"/>
          <p:cNvSpPr>
            <a:spLocks noGrp="1"/>
          </p:cNvSpPr>
          <p:nvPr>
            <p:ph idx="1"/>
          </p:nvPr>
        </p:nvSpPr>
        <p:spPr>
          <a:xfrm>
            <a:off x="1767948" y="900332"/>
            <a:ext cx="9890651" cy="5500468"/>
          </a:xfrm>
        </p:spPr>
        <p:txBody>
          <a:bodyPr>
            <a:normAutofit/>
          </a:bodyPr>
          <a:lstStyle/>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G</a:t>
            </a:r>
            <a:r>
              <a:rPr lang="en-US" sz="2800" dirty="0" smtClean="0">
                <a:solidFill>
                  <a:schemeClr val="tx1"/>
                </a:solidFill>
                <a:latin typeface="Times New Roman" panose="02020603050405020304" pitchFamily="18" charset="0"/>
                <a:cs typeface="Times New Roman" panose="02020603050405020304" pitchFamily="18" charset="0"/>
              </a:rPr>
              <a:t>oals </a:t>
            </a:r>
            <a:r>
              <a:rPr lang="en-US" sz="2800" dirty="0">
                <a:solidFill>
                  <a:schemeClr val="tx1"/>
                </a:solidFill>
                <a:latin typeface="Times New Roman" panose="02020603050405020304" pitchFamily="18" charset="0"/>
                <a:cs typeface="Times New Roman" panose="02020603050405020304" pitchFamily="18" charset="0"/>
              </a:rPr>
              <a:t>of the sports medicine team </a:t>
            </a:r>
            <a:endParaRPr lang="en-US" sz="2800" dirty="0" smtClean="0">
              <a:solidFill>
                <a:schemeClr val="tx1"/>
              </a:solidFill>
              <a:latin typeface="Times New Roman" panose="02020603050405020304" pitchFamily="18" charset="0"/>
              <a:cs typeface="Times New Roman" panose="02020603050405020304" pitchFamily="18" charset="0"/>
            </a:endParaRPr>
          </a:p>
          <a:p>
            <a:pPr lvl="2" algn="just">
              <a:lnSpc>
                <a:spcPct val="15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P</a:t>
            </a:r>
            <a:r>
              <a:rPr lang="en-US" sz="2800" dirty="0" smtClean="0">
                <a:solidFill>
                  <a:schemeClr val="tx1"/>
                </a:solidFill>
                <a:latin typeface="Times New Roman" panose="02020603050405020304" pitchFamily="18" charset="0"/>
                <a:cs typeface="Times New Roman" panose="02020603050405020304" pitchFamily="18" charset="0"/>
              </a:rPr>
              <a:t>revent </a:t>
            </a:r>
            <a:r>
              <a:rPr lang="en-US" sz="2800" dirty="0">
                <a:solidFill>
                  <a:schemeClr val="tx1"/>
                </a:solidFill>
                <a:latin typeface="Times New Roman" panose="02020603050405020304" pitchFamily="18" charset="0"/>
                <a:cs typeface="Times New Roman" panose="02020603050405020304" pitchFamily="18" charset="0"/>
              </a:rPr>
              <a:t>as many injuries and illnesses as </a:t>
            </a:r>
            <a:r>
              <a:rPr lang="en-US" sz="2800" dirty="0" smtClean="0">
                <a:solidFill>
                  <a:schemeClr val="tx1"/>
                </a:solidFill>
                <a:latin typeface="Times New Roman" panose="02020603050405020304" pitchFamily="18" charset="0"/>
                <a:cs typeface="Times New Roman" panose="02020603050405020304" pitchFamily="18" charset="0"/>
              </a:rPr>
              <a:t>possible</a:t>
            </a:r>
          </a:p>
          <a:p>
            <a:pPr lvl="2" algn="just">
              <a:lnSpc>
                <a:spcPct val="15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T</a:t>
            </a:r>
            <a:r>
              <a:rPr lang="en-US" sz="2800" dirty="0" smtClean="0">
                <a:solidFill>
                  <a:schemeClr val="tx1"/>
                </a:solidFill>
                <a:latin typeface="Times New Roman" panose="02020603050405020304" pitchFamily="18" charset="0"/>
                <a:cs typeface="Times New Roman" panose="02020603050405020304" pitchFamily="18" charset="0"/>
              </a:rPr>
              <a:t>o </a:t>
            </a:r>
            <a:r>
              <a:rPr lang="en-US" sz="2800" dirty="0">
                <a:solidFill>
                  <a:schemeClr val="tx1"/>
                </a:solidFill>
                <a:latin typeface="Times New Roman" panose="02020603050405020304" pitchFamily="18" charset="0"/>
                <a:cs typeface="Times New Roman" panose="02020603050405020304" pitchFamily="18" charset="0"/>
              </a:rPr>
              <a:t>treat injuries and illnesses when they do </a:t>
            </a:r>
            <a:r>
              <a:rPr lang="en-US" sz="2800" dirty="0" smtClean="0">
                <a:solidFill>
                  <a:schemeClr val="tx1"/>
                </a:solidFill>
                <a:latin typeface="Times New Roman" panose="02020603050405020304" pitchFamily="18" charset="0"/>
                <a:cs typeface="Times New Roman" panose="02020603050405020304" pitchFamily="18" charset="0"/>
              </a:rPr>
              <a:t>occur</a:t>
            </a:r>
          </a:p>
          <a:p>
            <a:pPr lvl="2" algn="just">
              <a:lnSpc>
                <a:spcPct val="150000"/>
              </a:lnSpc>
              <a:buFont typeface="+mj-lt"/>
              <a:buAutoNum type="arabicPeriod"/>
            </a:pPr>
            <a:r>
              <a:rPr lang="en-US" sz="2800" dirty="0" smtClean="0">
                <a:solidFill>
                  <a:schemeClr val="tx1"/>
                </a:solidFill>
                <a:latin typeface="Times New Roman" panose="02020603050405020304" pitchFamily="18" charset="0"/>
                <a:cs typeface="Times New Roman" panose="02020603050405020304" pitchFamily="18" charset="0"/>
              </a:rPr>
              <a:t>To </a:t>
            </a:r>
            <a:r>
              <a:rPr lang="en-US" sz="2800" dirty="0">
                <a:solidFill>
                  <a:schemeClr val="tx1"/>
                </a:solidFill>
                <a:latin typeface="Times New Roman" panose="02020603050405020304" pitchFamily="18" charset="0"/>
                <a:cs typeface="Times New Roman" panose="02020603050405020304" pitchFamily="18" charset="0"/>
              </a:rPr>
              <a:t>arrange for complete rehabilitation so that injured athletes can return to their sports as quickly and as safely </a:t>
            </a:r>
            <a:r>
              <a:rPr lang="en-US" sz="2800" dirty="0" smtClean="0">
                <a:solidFill>
                  <a:schemeClr val="tx1"/>
                </a:solidFill>
                <a:latin typeface="Times New Roman" panose="02020603050405020304" pitchFamily="18" charset="0"/>
                <a:cs typeface="Times New Roman" panose="02020603050405020304" pitchFamily="18" charset="0"/>
              </a:rPr>
              <a:t>possible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4102401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 aerobic exercise</a:t>
            </a:r>
            <a:endParaRPr lang="en-US" b="1" dirty="0"/>
          </a:p>
        </p:txBody>
      </p:sp>
      <p:sp>
        <p:nvSpPr>
          <p:cNvPr id="3" name="Content Placeholder 2"/>
          <p:cNvSpPr>
            <a:spLocks noGrp="1"/>
          </p:cNvSpPr>
          <p:nvPr>
            <p:ph idx="1"/>
          </p:nvPr>
        </p:nvSpPr>
        <p:spPr>
          <a:xfrm>
            <a:off x="1463040" y="1547446"/>
            <a:ext cx="10041572" cy="4363776"/>
          </a:xfrm>
        </p:spPr>
        <p:txBody>
          <a:bodyPr>
            <a:noAutofit/>
          </a:bodyPr>
          <a:lstStyle/>
          <a:p>
            <a:pPr algn="just"/>
            <a:r>
              <a:rPr lang="en-US" sz="2800" dirty="0" smtClean="0">
                <a:latin typeface="Times New Roman" pitchFamily="18" charset="0"/>
                <a:cs typeface="Times New Roman" pitchFamily="18" charset="0"/>
              </a:rPr>
              <a:t>Is an exercise that involves continuous physical activity with low or medium intensity that the cardiovascular system can supply enough oxygen to continue the activity for long periods of time. </a:t>
            </a:r>
          </a:p>
          <a:p>
            <a:pPr algn="just"/>
            <a:r>
              <a:rPr lang="en-US" sz="2800" dirty="0" smtClean="0">
                <a:latin typeface="Times New Roman" pitchFamily="18" charset="0"/>
                <a:cs typeface="Times New Roman" pitchFamily="18" charset="0"/>
              </a:rPr>
              <a:t>During aerobic exercise, the heart rate and breathing rate become elevated, and the oxygen supplied to the muscles meets the muscles demand for oxygen. This increased amount of oxygen is carried through your bloodstream to your muscles, where it is used to burn glucose or fat. </a:t>
            </a:r>
          </a:p>
          <a:p>
            <a:pPr algn="just"/>
            <a:r>
              <a:rPr lang="en-US" sz="2800" dirty="0" smtClean="0">
                <a:latin typeface="Times New Roman" pitchFamily="18" charset="0"/>
                <a:cs typeface="Times New Roman" pitchFamily="18" charset="0"/>
              </a:rPr>
              <a:t>Generally aerobic exercise improves breathing and blood circulation. Some examples of aerobic exercises are like jogging, running, cycling, swimming etc…</a:t>
            </a:r>
            <a:endParaRPr lang="en-US" sz="28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9526"/>
            <a:ext cx="8911687" cy="1280890"/>
          </a:xfrm>
        </p:spPr>
        <p:txBody>
          <a:bodyPr/>
          <a:lstStyle/>
          <a:p>
            <a:r>
              <a:rPr lang="en-US" dirty="0" smtClean="0">
                <a:latin typeface="Times New Roman" pitchFamily="18" charset="0"/>
                <a:cs typeface="Times New Roman" pitchFamily="18" charset="0"/>
              </a:rPr>
              <a:t>B</a:t>
            </a:r>
            <a:r>
              <a:rPr lang="en-US" b="1" dirty="0" smtClean="0">
                <a:latin typeface="Times New Roman" pitchFamily="18" charset="0"/>
                <a:cs typeface="Times New Roman" pitchFamily="18" charset="0"/>
              </a:rPr>
              <a:t>. Anaerobic exercise</a:t>
            </a:r>
            <a:endParaRPr lang="en-US" b="1" dirty="0"/>
          </a:p>
        </p:txBody>
      </p:sp>
      <p:sp>
        <p:nvSpPr>
          <p:cNvPr id="3" name="Content Placeholder 2"/>
          <p:cNvSpPr>
            <a:spLocks noGrp="1"/>
          </p:cNvSpPr>
          <p:nvPr>
            <p:ph idx="1"/>
          </p:nvPr>
        </p:nvSpPr>
        <p:spPr>
          <a:xfrm>
            <a:off x="1069145" y="900332"/>
            <a:ext cx="10435467" cy="5010890"/>
          </a:xfrm>
        </p:spPr>
        <p:txBody>
          <a:bodyPr>
            <a:noAutofit/>
          </a:bodyPr>
          <a:lstStyle/>
          <a:p>
            <a:pPr algn="just"/>
            <a:r>
              <a:rPr lang="en-US" sz="2800" dirty="0" smtClean="0">
                <a:latin typeface="Times New Roman" pitchFamily="18" charset="0"/>
                <a:cs typeface="Times New Roman" pitchFamily="18" charset="0"/>
              </a:rPr>
              <a:t>Is an intense physical activity that lasts only a few seconds to a few minutes. Or an activity in which the intensity is so great, that the demand for oxygen is greater than the body’s ability to deliver oxygen. </a:t>
            </a:r>
          </a:p>
          <a:p>
            <a:pPr algn="just"/>
            <a:r>
              <a:rPr lang="en-US" sz="2800" dirty="0" smtClean="0">
                <a:latin typeface="Times New Roman" pitchFamily="18" charset="0"/>
                <a:cs typeface="Times New Roman" pitchFamily="18" charset="0"/>
              </a:rPr>
              <a:t>Anaerobic exercise usually improves movements, strength and speed. It does not specifically condition the cardiovascular and respiratory system. But, some anaerobic exercises may provide cardiovascular and respiratory benefits if they are performed quickly and continuously for prolonged period of time.</a:t>
            </a:r>
          </a:p>
          <a:p>
            <a:pPr algn="just"/>
            <a:r>
              <a:rPr lang="en-US" sz="2800" dirty="0" smtClean="0">
                <a:latin typeface="Times New Roman" pitchFamily="18" charset="0"/>
                <a:cs typeface="Times New Roman" pitchFamily="18" charset="0"/>
              </a:rPr>
              <a:t>Weight lifting, sprinting and some forms of gymnastics, for example, usually are considered as anaerobic exercise. </a:t>
            </a:r>
          </a:p>
          <a:p>
            <a:pPr algn="just"/>
            <a:r>
              <a:rPr lang="en-US" sz="2800" dirty="0" smtClean="0">
                <a:latin typeface="Times New Roman" pitchFamily="18" charset="0"/>
                <a:cs typeface="Times New Roman" pitchFamily="18" charset="0"/>
              </a:rPr>
              <a:t>In addition to these isometric, </a:t>
            </a:r>
            <a:r>
              <a:rPr lang="en-US" sz="2800" dirty="0" err="1" smtClean="0">
                <a:latin typeface="Times New Roman" pitchFamily="18" charset="0"/>
                <a:cs typeface="Times New Roman" pitchFamily="18" charset="0"/>
              </a:rPr>
              <a:t>isokinetic</a:t>
            </a:r>
            <a:r>
              <a:rPr lang="en-US" sz="2800" dirty="0" smtClean="0">
                <a:latin typeface="Times New Roman" pitchFamily="18" charset="0"/>
                <a:cs typeface="Times New Roman" pitchFamily="18" charset="0"/>
              </a:rPr>
              <a:t>, progressive resistant training, </a:t>
            </a:r>
            <a:r>
              <a:rPr lang="en-US" sz="2800" dirty="0" err="1" smtClean="0">
                <a:latin typeface="Times New Roman" pitchFamily="18" charset="0"/>
                <a:cs typeface="Times New Roman" pitchFamily="18" charset="0"/>
              </a:rPr>
              <a:t>plyometric</a:t>
            </a:r>
            <a:r>
              <a:rPr lang="en-US" sz="2800" dirty="0" smtClean="0">
                <a:latin typeface="Times New Roman" pitchFamily="18" charset="0"/>
                <a:cs typeface="Times New Roman" pitchFamily="18" charset="0"/>
              </a:rPr>
              <a:t> exercises are examples of anaerobic activity. </a:t>
            </a:r>
          </a:p>
          <a:p>
            <a:endParaRPr lang="en-US" sz="20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Exercise variables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970670" y="1252025"/>
            <a:ext cx="10533941" cy="5078437"/>
          </a:xfrm>
        </p:spPr>
        <p:txBody>
          <a:bodyPr>
            <a:noAutofit/>
          </a:bodyPr>
          <a:lstStyle/>
          <a:p>
            <a:pPr algn="just"/>
            <a:r>
              <a:rPr lang="en-US" sz="2800" b="1" dirty="0" smtClean="0">
                <a:latin typeface="Times New Roman" pitchFamily="18" charset="0"/>
                <a:cs typeface="Times New Roman" pitchFamily="18" charset="0"/>
              </a:rPr>
              <a:t>How to exercise?</a:t>
            </a:r>
          </a:p>
          <a:p>
            <a:pPr algn="just"/>
            <a:r>
              <a:rPr lang="en-US" sz="2800" dirty="0" smtClean="0">
                <a:latin typeface="Times New Roman" pitchFamily="18" charset="0"/>
                <a:cs typeface="Times New Roman" pitchFamily="18" charset="0"/>
              </a:rPr>
              <a:t>When developing an exercise program for a individuals, certain variables must be appropriately manipulated for desired </a:t>
            </a:r>
            <a:r>
              <a:rPr lang="en-US" sz="2800" dirty="0" err="1" smtClean="0">
                <a:latin typeface="Times New Roman" pitchFamily="18" charset="0"/>
                <a:cs typeface="Times New Roman" pitchFamily="18" charset="0"/>
              </a:rPr>
              <a:t>cardiorespiratory</a:t>
            </a:r>
            <a:r>
              <a:rPr lang="en-US" sz="2800" dirty="0" smtClean="0">
                <a:latin typeface="Times New Roman" pitchFamily="18" charset="0"/>
                <a:cs typeface="Times New Roman" pitchFamily="18" charset="0"/>
              </a:rPr>
              <a:t>, resistance, and flexibility body adaptations to occur. </a:t>
            </a:r>
          </a:p>
          <a:p>
            <a:pPr algn="just"/>
            <a:r>
              <a:rPr lang="en-US" sz="2800" dirty="0" smtClean="0">
                <a:latin typeface="Times New Roman" pitchFamily="18" charset="0"/>
                <a:cs typeface="Times New Roman" pitchFamily="18" charset="0"/>
              </a:rPr>
              <a:t>These variables include exercise frequency, intensity, time (duration), and type (mode) and are commonly referred to by the acronym FITT:</a:t>
            </a:r>
          </a:p>
          <a:p>
            <a:pPr lvl="7" algn="just">
              <a:buNone/>
            </a:pPr>
            <a:r>
              <a:rPr lang="en-US" sz="3200" dirty="0" smtClean="0">
                <a:latin typeface="Times New Roman" pitchFamily="18" charset="0"/>
                <a:cs typeface="Times New Roman" pitchFamily="18" charset="0"/>
              </a:rPr>
              <a:t>F = frequency</a:t>
            </a:r>
          </a:p>
          <a:p>
            <a:pPr lvl="7" algn="just">
              <a:buNone/>
            </a:pPr>
            <a:r>
              <a:rPr lang="en-US" sz="3200" dirty="0" smtClean="0">
                <a:latin typeface="Times New Roman" pitchFamily="18" charset="0"/>
                <a:cs typeface="Times New Roman" pitchFamily="18" charset="0"/>
              </a:rPr>
              <a:t>I = intensity</a:t>
            </a:r>
          </a:p>
          <a:p>
            <a:pPr lvl="7" algn="just">
              <a:buNone/>
            </a:pPr>
            <a:r>
              <a:rPr lang="en-US" sz="3200" dirty="0" smtClean="0">
                <a:latin typeface="Times New Roman" pitchFamily="18" charset="0"/>
                <a:cs typeface="Times New Roman" pitchFamily="18" charset="0"/>
              </a:rPr>
              <a:t>T = time</a:t>
            </a:r>
          </a:p>
          <a:p>
            <a:pPr lvl="7" algn="just">
              <a:buNone/>
            </a:pPr>
            <a:r>
              <a:rPr lang="en-US" sz="3200" dirty="0" smtClean="0">
                <a:latin typeface="Times New Roman" pitchFamily="18" charset="0"/>
                <a:cs typeface="Times New Roman" pitchFamily="18" charset="0"/>
              </a:rPr>
              <a:t>T = type</a:t>
            </a:r>
            <a:endParaRPr lang="en-US" sz="10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The FITT guidelines will help you to set limits on: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pPr lvl="1" algn="just"/>
            <a:r>
              <a:rPr lang="en-US" sz="3600" dirty="0" smtClean="0">
                <a:latin typeface="Times New Roman" pitchFamily="18" charset="0"/>
                <a:cs typeface="Times New Roman" pitchFamily="18" charset="0"/>
              </a:rPr>
              <a:t>How often you should exercise? </a:t>
            </a:r>
          </a:p>
          <a:p>
            <a:pPr lvl="1" algn="just"/>
            <a:r>
              <a:rPr lang="en-US" sz="3600" dirty="0" smtClean="0">
                <a:latin typeface="Times New Roman" pitchFamily="18" charset="0"/>
                <a:cs typeface="Times New Roman" pitchFamily="18" charset="0"/>
              </a:rPr>
              <a:t>How hard the exercise is? </a:t>
            </a:r>
          </a:p>
          <a:p>
            <a:pPr lvl="1" algn="just"/>
            <a:r>
              <a:rPr lang="en-US" sz="3600" dirty="0" smtClean="0">
                <a:latin typeface="Times New Roman" pitchFamily="18" charset="0"/>
                <a:cs typeface="Times New Roman" pitchFamily="18" charset="0"/>
              </a:rPr>
              <a:t>How long you should spend in an exercise session?</a:t>
            </a:r>
          </a:p>
          <a:p>
            <a:pPr lvl="1" algn="just"/>
            <a:r>
              <a:rPr lang="en-US" sz="3600" dirty="0" smtClean="0">
                <a:latin typeface="Times New Roman" pitchFamily="18" charset="0"/>
                <a:cs typeface="Times New Roman" pitchFamily="18" charset="0"/>
              </a:rPr>
              <a:t>What type of exercise/activity you should have to perform?</a:t>
            </a: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9526"/>
            <a:ext cx="8911687" cy="1280890"/>
          </a:xfrm>
        </p:spPr>
        <p:txBody>
          <a:bodyPr/>
          <a:lstStyle/>
          <a:p>
            <a:r>
              <a:rPr lang="en-US" b="1" dirty="0" smtClean="0">
                <a:latin typeface="Times New Roman" pitchFamily="18" charset="0"/>
                <a:cs typeface="Times New Roman" pitchFamily="18" charset="0"/>
              </a:rPr>
              <a:t>Exercise zone of training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252025" y="956594"/>
            <a:ext cx="10252587" cy="4518520"/>
          </a:xfrm>
        </p:spPr>
        <p:txBody>
          <a:bodyPr>
            <a:noAutofit/>
          </a:bodyPr>
          <a:lstStyle/>
          <a:p>
            <a:pPr lvl="0" algn="just"/>
            <a:r>
              <a:rPr lang="en-US" sz="2800" dirty="0" smtClean="0">
                <a:latin typeface="Times New Roman" pitchFamily="18" charset="0"/>
                <a:cs typeface="Times New Roman" pitchFamily="18" charset="0"/>
              </a:rPr>
              <a:t>The correct amount of exercise to develop a particular fitness component is called </a:t>
            </a:r>
            <a:r>
              <a:rPr lang="en-US" sz="2800" b="1" dirty="0" smtClean="0">
                <a:latin typeface="Times New Roman" pitchFamily="18" charset="0"/>
                <a:cs typeface="Times New Roman" pitchFamily="18" charset="0"/>
              </a:rPr>
              <a:t>exercise in the target zone</a:t>
            </a:r>
            <a:r>
              <a:rPr lang="en-US" sz="2800" dirty="0" smtClean="0">
                <a:latin typeface="Times New Roman" pitchFamily="18" charset="0"/>
                <a:cs typeface="Times New Roman" pitchFamily="18" charset="0"/>
              </a:rPr>
              <a:t>. Not less than or greater than.</a:t>
            </a:r>
          </a:p>
          <a:p>
            <a:pPr lvl="0" algn="just"/>
            <a:r>
              <a:rPr lang="en-US" sz="2800" dirty="0" smtClean="0">
                <a:latin typeface="Times New Roman" pitchFamily="18" charset="0"/>
                <a:cs typeface="Times New Roman" pitchFamily="18" charset="0"/>
              </a:rPr>
              <a:t>The minimum amount of exercise that will improve physical fitness or the minimum amount of exercise to bring about a change on your body is called </a:t>
            </a:r>
            <a:r>
              <a:rPr lang="en-US" sz="2800" b="1" dirty="0" smtClean="0">
                <a:latin typeface="Times New Roman" pitchFamily="18" charset="0"/>
                <a:cs typeface="Times New Roman" pitchFamily="18" charset="0"/>
              </a:rPr>
              <a:t>threshold of training.</a:t>
            </a:r>
            <a:endParaRPr lang="en-US" sz="28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The maximum amount of exercise to bring about a changes or required to improve fitness is called </a:t>
            </a:r>
            <a:r>
              <a:rPr lang="en-US" sz="2800" b="1" dirty="0" smtClean="0">
                <a:latin typeface="Times New Roman" pitchFamily="18" charset="0"/>
                <a:cs typeface="Times New Roman" pitchFamily="18" charset="0"/>
              </a:rPr>
              <a:t>upper limit</a:t>
            </a:r>
            <a:r>
              <a:rPr lang="en-US" sz="2800" dirty="0" smtClean="0">
                <a:latin typeface="Times New Roman" pitchFamily="18" charset="0"/>
                <a:cs typeface="Times New Roman" pitchFamily="18" charset="0"/>
              </a:rPr>
              <a:t>.</a:t>
            </a:r>
          </a:p>
          <a:p>
            <a:pPr lvl="0" algn="just"/>
            <a:r>
              <a:rPr lang="en-US" sz="2800" dirty="0" smtClean="0">
                <a:latin typeface="Times New Roman" pitchFamily="18" charset="0"/>
                <a:cs typeface="Times New Roman" pitchFamily="18" charset="0"/>
              </a:rPr>
              <a:t>When exercise load exceeds the upper limits of the target zone, the fitness benefit will decrease and exercise may cause injury of fatigue. This zone is called </a:t>
            </a:r>
            <a:r>
              <a:rPr lang="en-US" sz="2800" b="1" dirty="0" smtClean="0">
                <a:latin typeface="Times New Roman" pitchFamily="18" charset="0"/>
                <a:cs typeface="Times New Roman" pitchFamily="18" charset="0"/>
              </a:rPr>
              <a:t>danger zone</a:t>
            </a:r>
            <a:r>
              <a:rPr lang="en-US" sz="2800" dirty="0" smtClean="0">
                <a:latin typeface="Times New Roman" pitchFamily="18" charset="0"/>
                <a:cs typeface="Times New Roman" pitchFamily="18" charset="0"/>
              </a:rPr>
              <a:t>. It’s a zone above the upper limit of target zone is called danger zone.</a:t>
            </a:r>
            <a:endParaRPr lang="en-US" sz="28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Frequency of exercise (how often)</a:t>
            </a:r>
            <a:endParaRPr lang="en-US" dirty="0"/>
          </a:p>
        </p:txBody>
      </p:sp>
      <p:sp>
        <p:nvSpPr>
          <p:cNvPr id="3" name="Content Placeholder 2"/>
          <p:cNvSpPr>
            <a:spLocks noGrp="1"/>
          </p:cNvSpPr>
          <p:nvPr>
            <p:ph idx="1"/>
          </p:nvPr>
        </p:nvSpPr>
        <p:spPr>
          <a:xfrm>
            <a:off x="1561514" y="1280160"/>
            <a:ext cx="9943098" cy="4631062"/>
          </a:xfrm>
        </p:spPr>
        <p:txBody>
          <a:bodyPr>
            <a:noAutofit/>
          </a:bodyPr>
          <a:lstStyle/>
          <a:p>
            <a:pPr algn="just"/>
            <a:r>
              <a:rPr lang="en-US" sz="3200" i="1" dirty="0" smtClean="0">
                <a:latin typeface="Times New Roman" pitchFamily="18" charset="0"/>
                <a:cs typeface="Times New Roman" pitchFamily="18" charset="0"/>
              </a:rPr>
              <a:t>Frequency </a:t>
            </a:r>
            <a:r>
              <a:rPr lang="en-US" sz="3200" dirty="0" smtClean="0">
                <a:latin typeface="Times New Roman" pitchFamily="18" charset="0"/>
                <a:cs typeface="Times New Roman" pitchFamily="18" charset="0"/>
              </a:rPr>
              <a:t>refers to the number of exercise sessions a person performs per week.</a:t>
            </a:r>
          </a:p>
          <a:p>
            <a:pPr algn="just"/>
            <a:r>
              <a:rPr lang="en-US" sz="3200" dirty="0" smtClean="0">
                <a:latin typeface="Times New Roman" pitchFamily="18" charset="0"/>
                <a:cs typeface="Times New Roman" pitchFamily="18" charset="0"/>
              </a:rPr>
              <a:t>How often your exercise depends on your goal. Most benefits for beginners require at least three days exercise sessions per week. Exercising vigorously more than five or six days per week can cause injuries. The body seems to need time to rest restore itself. Therefore, always consider to exercise three days every week but less than seven days based on your level of fitness and goal. </a:t>
            </a:r>
          </a:p>
          <a:p>
            <a:endParaRPr lang="en-US" sz="20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7086"/>
            <a:ext cx="8911687" cy="1280890"/>
          </a:xfrm>
        </p:spPr>
        <p:txBody>
          <a:bodyPr/>
          <a:lstStyle/>
          <a:p>
            <a:r>
              <a:rPr lang="en-US" b="1" dirty="0" smtClean="0">
                <a:latin typeface="Times New Roman" pitchFamily="18" charset="0"/>
                <a:cs typeface="Times New Roman" pitchFamily="18" charset="0"/>
              </a:rPr>
              <a:t>Duration of exercise(how long)</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097280" y="618978"/>
            <a:ext cx="10407333" cy="6239022"/>
          </a:xfrm>
        </p:spPr>
        <p:txBody>
          <a:bodyPr>
            <a:noAutofit/>
          </a:bodyPr>
          <a:lstStyle/>
          <a:p>
            <a:pPr algn="just"/>
            <a:r>
              <a:rPr lang="en-US" sz="2800" dirty="0" smtClean="0">
                <a:latin typeface="Times New Roman" pitchFamily="18" charset="0"/>
                <a:cs typeface="Times New Roman" pitchFamily="18" charset="0"/>
              </a:rPr>
              <a:t>The duration depends on the goals (component to be developed) and the intensity of the exercise. </a:t>
            </a:r>
          </a:p>
          <a:p>
            <a:pPr algn="just"/>
            <a:r>
              <a:rPr lang="en-US" sz="2800" dirty="0" smtClean="0">
                <a:latin typeface="Times New Roman" pitchFamily="18" charset="0"/>
                <a:cs typeface="Times New Roman" pitchFamily="18" charset="0"/>
              </a:rPr>
              <a:t>As you increase the intensity of exercise the duration must be short. Therefore, intensity and duration are inversely proportional. </a:t>
            </a:r>
          </a:p>
          <a:p>
            <a:pPr algn="just"/>
            <a:r>
              <a:rPr lang="en-US" sz="2800" dirty="0" smtClean="0">
                <a:latin typeface="Times New Roman" pitchFamily="18" charset="0"/>
                <a:cs typeface="Times New Roman" pitchFamily="18" charset="0"/>
              </a:rPr>
              <a:t>Generally, an exercise period must be at least 15 minutes to achieve low level of fitness. However, for optimal benefits you must exercise for longer period, i.e. to get above threshold levels and in to the target zone for all components you will need to exercise at least 30 minutes up to 90 minutes each time of your workout.</a:t>
            </a:r>
          </a:p>
          <a:p>
            <a:pPr algn="just"/>
            <a:r>
              <a:rPr lang="en-US" b="1" i="1" dirty="0" smtClean="0"/>
              <a:t>For example, if your goal is to loss body fat, you need to lower your target heart rate 60 to 70% of your maximum heart rate. This is because at a moderate intensity level, your muscles tend to burn mostly body fat rather than other energy source like glucose, which your body burns during high intensity exercises. </a:t>
            </a:r>
          </a:p>
          <a:p>
            <a:pPr algn="just"/>
            <a:r>
              <a:rPr lang="en-US" b="1" i="1" dirty="0" smtClean="0"/>
              <a:t>At the lower intensity, you will need to exercise longer, for a minimum of 30 minutes, in order to burn up a significant amount of fat. </a:t>
            </a:r>
            <a:endParaRPr lang="en-US" dirty="0" smtClean="0"/>
          </a:p>
          <a:p>
            <a:endParaRPr lang="en-US" sz="20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Intensity of exercise (how hard)</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758462"/>
            <a:ext cx="8915400" cy="4152760"/>
          </a:xfrm>
        </p:spPr>
        <p:txBody>
          <a:bodyPr/>
          <a:lstStyle/>
          <a:p>
            <a:pPr algn="just"/>
            <a:r>
              <a:rPr lang="en-US" sz="3200" dirty="0" smtClean="0">
                <a:latin typeface="Times New Roman" pitchFamily="18" charset="0"/>
                <a:cs typeface="Times New Roman" pitchFamily="18" charset="0"/>
              </a:rPr>
              <a:t>Intensity of exercise depends on the component to be developed and the type exercise to be improved. </a:t>
            </a:r>
          </a:p>
          <a:p>
            <a:pPr algn="just"/>
            <a:r>
              <a:rPr lang="en-US" sz="3200" dirty="0" smtClean="0">
                <a:latin typeface="Times New Roman" pitchFamily="18" charset="0"/>
                <a:cs typeface="Times New Roman" pitchFamily="18" charset="0"/>
              </a:rPr>
              <a:t>For example, for health related fitness components, we select moderate intensity and for high level performance/skill related high intensity.</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Methods used to measure intensity</a:t>
            </a:r>
            <a:endParaRPr lang="en-US" dirty="0"/>
          </a:p>
        </p:txBody>
      </p:sp>
      <p:sp>
        <p:nvSpPr>
          <p:cNvPr id="3" name="Content Placeholder 2"/>
          <p:cNvSpPr>
            <a:spLocks noGrp="1"/>
          </p:cNvSpPr>
          <p:nvPr>
            <p:ph idx="1"/>
          </p:nvPr>
        </p:nvSpPr>
        <p:spPr>
          <a:xfrm>
            <a:off x="1308295" y="1209823"/>
            <a:ext cx="10196317" cy="4701400"/>
          </a:xfrm>
        </p:spPr>
        <p:txBody>
          <a:bodyPr>
            <a:noAutofit/>
          </a:bodyPr>
          <a:lstStyle/>
          <a:p>
            <a:pPr algn="just"/>
            <a:r>
              <a:rPr lang="en-US" sz="2800" dirty="0" smtClean="0">
                <a:latin typeface="Times New Roman" pitchFamily="18" charset="0"/>
                <a:cs typeface="Times New Roman" pitchFamily="18" charset="0"/>
              </a:rPr>
              <a:t>The methods we use to measure intensity vary from exercise to exercise.</a:t>
            </a:r>
          </a:p>
          <a:p>
            <a:pPr algn="just"/>
            <a:r>
              <a:rPr lang="en-US" sz="2800" dirty="0" smtClean="0">
                <a:latin typeface="Times New Roman" pitchFamily="18" charset="0"/>
                <a:cs typeface="Times New Roman" pitchFamily="18" charset="0"/>
              </a:rPr>
              <a:t> For example, for </a:t>
            </a:r>
            <a:r>
              <a:rPr lang="en-US" sz="2800" b="1" dirty="0" smtClean="0">
                <a:latin typeface="Times New Roman" pitchFamily="18" charset="0"/>
                <a:cs typeface="Times New Roman" pitchFamily="18" charset="0"/>
              </a:rPr>
              <a:t>strength training</a:t>
            </a:r>
            <a:r>
              <a:rPr lang="en-US" sz="2800" dirty="0" smtClean="0">
                <a:latin typeface="Times New Roman" pitchFamily="18" charset="0"/>
                <a:cs typeface="Times New Roman" pitchFamily="18" charset="0"/>
              </a:rPr>
              <a:t> the amount of weight lifted/weight we carry, the repetitions and recovery times indicate the intensity.</a:t>
            </a:r>
          </a:p>
          <a:p>
            <a:pPr algn="just"/>
            <a:r>
              <a:rPr lang="en-US" sz="2800" dirty="0" smtClean="0">
                <a:latin typeface="Times New Roman" pitchFamily="18" charset="0"/>
                <a:cs typeface="Times New Roman" pitchFamily="18" charset="0"/>
              </a:rPr>
              <a:t>For </a:t>
            </a:r>
            <a:r>
              <a:rPr lang="en-US" sz="2800" b="1" dirty="0" smtClean="0">
                <a:latin typeface="Times New Roman" pitchFamily="18" charset="0"/>
                <a:cs typeface="Times New Roman" pitchFamily="18" charset="0"/>
              </a:rPr>
              <a:t>flexibility</a:t>
            </a:r>
            <a:r>
              <a:rPr lang="en-US" sz="2800" dirty="0" smtClean="0">
                <a:latin typeface="Times New Roman" pitchFamily="18" charset="0"/>
                <a:cs typeface="Times New Roman" pitchFamily="18" charset="0"/>
              </a:rPr>
              <a:t> training stretch to the point of mild tension or slight discomfort, but not to point of pain</a:t>
            </a:r>
          </a:p>
          <a:p>
            <a:r>
              <a:rPr lang="en-US" sz="2800" dirty="0" smtClean="0">
                <a:latin typeface="Times New Roman" pitchFamily="18" charset="0"/>
                <a:cs typeface="Times New Roman" pitchFamily="18" charset="0"/>
              </a:rPr>
              <a:t>For </a:t>
            </a:r>
            <a:r>
              <a:rPr lang="en-US" sz="2800" b="1" dirty="0" smtClean="0">
                <a:latin typeface="Times New Roman" pitchFamily="18" charset="0"/>
                <a:cs typeface="Times New Roman" pitchFamily="18" charset="0"/>
              </a:rPr>
              <a:t>cardiovascular fitness</a:t>
            </a:r>
            <a:r>
              <a:rPr lang="en-US" sz="2800" dirty="0" smtClean="0">
                <a:latin typeface="Times New Roman" pitchFamily="18" charset="0"/>
                <a:cs typeface="Times New Roman" pitchFamily="18" charset="0"/>
              </a:rPr>
              <a:t> the post exercise heart rate is compared with the resting heart rate to indicate whether the exercise intense enough (the intensity of a workout is indicated by the number of times per minutes your heart beats during your activity). Or  and</a:t>
            </a:r>
          </a:p>
          <a:p>
            <a:r>
              <a:rPr lang="en-US" sz="2800" dirty="0" smtClean="0">
                <a:latin typeface="Times New Roman" pitchFamily="18" charset="0"/>
                <a:cs typeface="Times New Roman" pitchFamily="18" charset="0"/>
              </a:rPr>
              <a:t> Talk test </a:t>
            </a:r>
            <a:endParaRPr lang="en-US" sz="2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1154"/>
            <a:ext cx="8911687" cy="1280890"/>
          </a:xfrm>
        </p:spPr>
        <p:txBody>
          <a:bodyPr/>
          <a:lstStyle/>
          <a:p>
            <a:r>
              <a:rPr lang="en-US" b="1" dirty="0" smtClean="0">
                <a:latin typeface="Times New Roman" pitchFamily="18" charset="0"/>
                <a:cs typeface="Times New Roman" pitchFamily="18" charset="0"/>
              </a:rPr>
              <a:t>Target heart rate (THR) or Target heart rate range (THRR)</a:t>
            </a:r>
            <a:endParaRPr lang="en-US" dirty="0"/>
          </a:p>
        </p:txBody>
      </p:sp>
      <p:sp>
        <p:nvSpPr>
          <p:cNvPr id="3" name="Content Placeholder 2"/>
          <p:cNvSpPr>
            <a:spLocks noGrp="1"/>
          </p:cNvSpPr>
          <p:nvPr>
            <p:ph idx="1"/>
          </p:nvPr>
        </p:nvSpPr>
        <p:spPr>
          <a:xfrm>
            <a:off x="1491175" y="1083212"/>
            <a:ext cx="10013437" cy="5992837"/>
          </a:xfrm>
        </p:spPr>
        <p:txBody>
          <a:bodyPr>
            <a:normAutofit/>
          </a:bodyPr>
          <a:lstStyle/>
          <a:p>
            <a:pPr algn="just"/>
            <a:r>
              <a:rPr lang="en-US" sz="2400" dirty="0" smtClean="0">
                <a:latin typeface="Times New Roman" pitchFamily="18" charset="0"/>
                <a:cs typeface="Times New Roman" pitchFamily="18" charset="0"/>
              </a:rPr>
              <a:t>THR is the heart rate that you need to maintain during a work out to improve cardiovascular fitness. It’s somewhat lower than MHR.</a:t>
            </a:r>
          </a:p>
          <a:p>
            <a:pPr algn="just"/>
            <a:r>
              <a:rPr lang="en-US" sz="2400" dirty="0" smtClean="0">
                <a:latin typeface="Times New Roman" pitchFamily="18" charset="0"/>
                <a:cs typeface="Times New Roman" pitchFamily="18" charset="0"/>
              </a:rPr>
              <a:t>It’s the way to check your heart rate regularly while exercising to discover whether or not you are exercising at right intensity.</a:t>
            </a:r>
          </a:p>
          <a:p>
            <a:pPr algn="just"/>
            <a:r>
              <a:rPr lang="en-US" sz="2400" dirty="0" smtClean="0">
                <a:latin typeface="Times New Roman" pitchFamily="18" charset="0"/>
                <a:cs typeface="Times New Roman" pitchFamily="18" charset="0"/>
              </a:rPr>
              <a:t>There are a number of ways to determine how fast your heart should beat (target heart rate). To determine target heart rate (THR) the following points are taken in to account:</a:t>
            </a:r>
          </a:p>
          <a:p>
            <a:pPr lvl="6" algn="just"/>
            <a:r>
              <a:rPr lang="en-US" sz="1600" dirty="0" smtClean="0">
                <a:latin typeface="Times New Roman" pitchFamily="18" charset="0"/>
                <a:cs typeface="Times New Roman" pitchFamily="18" charset="0"/>
              </a:rPr>
              <a:t>Age</a:t>
            </a:r>
          </a:p>
          <a:p>
            <a:pPr lvl="6" algn="just"/>
            <a:r>
              <a:rPr lang="en-US" sz="1600" dirty="0" smtClean="0">
                <a:latin typeface="Times New Roman" pitchFamily="18" charset="0"/>
                <a:cs typeface="Times New Roman" pitchFamily="18" charset="0"/>
              </a:rPr>
              <a:t>Resting heart rate (RHR)</a:t>
            </a:r>
          </a:p>
          <a:p>
            <a:pPr lvl="6" algn="just"/>
            <a:r>
              <a:rPr lang="en-US" sz="1600" dirty="0" smtClean="0">
                <a:latin typeface="Times New Roman" pitchFamily="18" charset="0"/>
                <a:cs typeface="Times New Roman" pitchFamily="18" charset="0"/>
              </a:rPr>
              <a:t>Maximum heart rate (MHR)</a:t>
            </a:r>
          </a:p>
          <a:p>
            <a:pPr lvl="6" algn="just"/>
            <a:r>
              <a:rPr lang="en-US" sz="1600" dirty="0" smtClean="0">
                <a:latin typeface="Times New Roman" pitchFamily="18" charset="0"/>
                <a:cs typeface="Times New Roman" pitchFamily="18" charset="0"/>
              </a:rPr>
              <a:t>Current level of fitness and goals</a:t>
            </a:r>
            <a:r>
              <a:rPr lang="en-US" sz="3600" dirty="0" smtClean="0">
                <a:latin typeface="Times New Roman" pitchFamily="18" charset="0"/>
                <a:cs typeface="Times New Roman" pitchFamily="18" charset="0"/>
              </a:rPr>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3800" y="195485"/>
            <a:ext cx="2393413" cy="818928"/>
          </a:xfrm>
        </p:spPr>
        <p:txBody>
          <a:bodyPr/>
          <a:lstStyle/>
          <a:p>
            <a:r>
              <a:rPr lang="en-US" dirty="0" smtClean="0"/>
              <a:t>Cont’d…</a:t>
            </a:r>
            <a:endParaRPr lang="en-US" dirty="0"/>
          </a:p>
        </p:txBody>
      </p:sp>
      <p:sp>
        <p:nvSpPr>
          <p:cNvPr id="3" name="Content Placeholder 2"/>
          <p:cNvSpPr>
            <a:spLocks noGrp="1"/>
          </p:cNvSpPr>
          <p:nvPr>
            <p:ph idx="1"/>
          </p:nvPr>
        </p:nvSpPr>
        <p:spPr>
          <a:xfrm>
            <a:off x="1700213" y="790575"/>
            <a:ext cx="10090149" cy="5638800"/>
          </a:xfrm>
        </p:spPr>
        <p:txBody>
          <a:bodyPr>
            <a:normAutofit lnSpcReduction="10000"/>
          </a:bodyPr>
          <a:lstStyle/>
          <a:p>
            <a:pPr marL="0" indent="0" algn="just">
              <a:buNone/>
            </a:pPr>
            <a:r>
              <a:rPr lang="en-US" sz="2400" b="1" dirty="0">
                <a:latin typeface="Times New Roman" panose="02020603050405020304" pitchFamily="18" charset="0"/>
                <a:cs typeface="Times New Roman" panose="02020603050405020304" pitchFamily="18" charset="0"/>
              </a:rPr>
              <a:t>Team Members</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sport medicine team should, in actually, be two teams-an </a:t>
            </a:r>
            <a:r>
              <a:rPr lang="en-US" sz="2400" b="1" dirty="0">
                <a:latin typeface="Times New Roman" panose="02020603050405020304" pitchFamily="18" charset="0"/>
                <a:cs typeface="Times New Roman" panose="02020603050405020304" pitchFamily="18" charset="0"/>
              </a:rPr>
              <a:t>active team </a:t>
            </a:r>
            <a:r>
              <a:rPr lang="en-US" sz="2400" dirty="0">
                <a:latin typeface="Times New Roman" panose="02020603050405020304" pitchFamily="18" charset="0"/>
                <a:cs typeface="Times New Roman" panose="02020603050405020304" pitchFamily="18" charset="0"/>
              </a:rPr>
              <a:t>and an </a:t>
            </a:r>
            <a:r>
              <a:rPr lang="en-US" sz="2400" b="1" dirty="0" smtClean="0">
                <a:latin typeface="Times New Roman" panose="02020603050405020304" pitchFamily="18" charset="0"/>
                <a:cs typeface="Times New Roman" panose="02020603050405020304" pitchFamily="18" charset="0"/>
              </a:rPr>
              <a:t>assistive team.</a:t>
            </a:r>
            <a:endParaRPr lang="en-US" sz="2400" b="1"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The active team- consists of the following individuals</a:t>
            </a:r>
          </a:p>
          <a:p>
            <a:pPr lvl="2" algn="just">
              <a:buFont typeface="+mj-lt"/>
              <a:buAutoNum type="arabicPeriod"/>
            </a:pPr>
            <a:r>
              <a:rPr lang="en-US" sz="2000" dirty="0">
                <a:latin typeface="Times New Roman" panose="02020603050405020304" pitchFamily="18" charset="0"/>
                <a:cs typeface="Times New Roman" panose="02020603050405020304" pitchFamily="18" charset="0"/>
              </a:rPr>
              <a:t>Team </a:t>
            </a:r>
            <a:r>
              <a:rPr lang="en-US" sz="2000" dirty="0" smtClean="0">
                <a:latin typeface="Times New Roman" panose="02020603050405020304" pitchFamily="18" charset="0"/>
                <a:cs typeface="Times New Roman" panose="02020603050405020304" pitchFamily="18" charset="0"/>
              </a:rPr>
              <a:t>physician</a:t>
            </a:r>
          </a:p>
          <a:p>
            <a:pPr lvl="2" algn="just">
              <a:buFont typeface="+mj-lt"/>
              <a:buAutoNum type="arabicPeriod"/>
            </a:pPr>
            <a:r>
              <a:rPr lang="en-US" sz="2400" dirty="0" smtClean="0">
                <a:latin typeface="Times New Roman" panose="02020603050405020304" pitchFamily="18" charset="0"/>
                <a:cs typeface="Times New Roman" panose="02020603050405020304" pitchFamily="18" charset="0"/>
              </a:rPr>
              <a:t>Certified </a:t>
            </a:r>
            <a:r>
              <a:rPr lang="en-US" sz="2400" dirty="0">
                <a:latin typeface="Times New Roman" panose="02020603050405020304" pitchFamily="18" charset="0"/>
                <a:cs typeface="Times New Roman" panose="02020603050405020304" pitchFamily="18" charset="0"/>
              </a:rPr>
              <a:t>athletic </a:t>
            </a:r>
            <a:r>
              <a:rPr lang="en-US" sz="2400" dirty="0" smtClean="0">
                <a:latin typeface="Times New Roman" panose="02020603050405020304" pitchFamily="18" charset="0"/>
                <a:cs typeface="Times New Roman" panose="02020603050405020304" pitchFamily="18" charset="0"/>
              </a:rPr>
              <a:t>trainer</a:t>
            </a:r>
          </a:p>
          <a:p>
            <a:pPr lvl="2" algn="just">
              <a:buFont typeface="+mj-lt"/>
              <a:buAutoNum type="arabicPeriod"/>
            </a:pPr>
            <a:r>
              <a:rPr lang="en-US" sz="2400" dirty="0" smtClean="0">
                <a:latin typeface="Times New Roman" panose="02020603050405020304" pitchFamily="18" charset="0"/>
                <a:cs typeface="Times New Roman" panose="02020603050405020304" pitchFamily="18" charset="0"/>
              </a:rPr>
              <a:t>Coaches</a:t>
            </a:r>
            <a:endParaRPr lang="en-US" sz="2400" dirty="0">
              <a:latin typeface="Times New Roman" panose="02020603050405020304" pitchFamily="18" charset="0"/>
              <a:cs typeface="Times New Roman" panose="02020603050405020304" pitchFamily="18" charset="0"/>
            </a:endParaRPr>
          </a:p>
          <a:p>
            <a:pPr lvl="2" algn="just">
              <a:buFont typeface="+mj-lt"/>
              <a:buAutoNum type="arabicPeriod"/>
            </a:pPr>
            <a:r>
              <a:rPr lang="en-US" sz="2400" dirty="0" smtClean="0">
                <a:latin typeface="Times New Roman" panose="02020603050405020304" pitchFamily="18" charset="0"/>
                <a:cs typeface="Times New Roman" panose="02020603050405020304" pitchFamily="18" charset="0"/>
              </a:rPr>
              <a:t>The athlete</a:t>
            </a:r>
          </a:p>
          <a:p>
            <a:pPr lvl="2" algn="just">
              <a:buFont typeface="+mj-lt"/>
              <a:buAutoNum type="arabicPeriod"/>
            </a:pPr>
            <a:r>
              <a:rPr lang="en-US" sz="2400" dirty="0" smtClean="0">
                <a:latin typeface="Times New Roman" panose="02020603050405020304" pitchFamily="18" charset="0"/>
                <a:cs typeface="Times New Roman" panose="02020603050405020304" pitchFamily="18" charset="0"/>
              </a:rPr>
              <a:t>Parents </a:t>
            </a:r>
            <a:r>
              <a:rPr lang="en-US" sz="2400" dirty="0">
                <a:latin typeface="Times New Roman" panose="02020603050405020304" pitchFamily="18" charset="0"/>
                <a:cs typeface="Times New Roman" panose="02020603050405020304" pitchFamily="18" charset="0"/>
              </a:rPr>
              <a:t>of the </a:t>
            </a:r>
            <a:r>
              <a:rPr lang="en-US" sz="2400" dirty="0" smtClean="0">
                <a:latin typeface="Times New Roman" panose="02020603050405020304" pitchFamily="18" charset="0"/>
                <a:cs typeface="Times New Roman" panose="02020603050405020304" pitchFamily="18" charset="0"/>
              </a:rPr>
              <a:t>athlete</a:t>
            </a:r>
          </a:p>
          <a:p>
            <a:pPr lvl="2" algn="just">
              <a:buFont typeface="+mj-lt"/>
              <a:buAutoNum type="arabicPeriod"/>
            </a:pPr>
            <a:r>
              <a:rPr lang="en-US" sz="2400" dirty="0" smtClean="0">
                <a:latin typeface="Times New Roman" panose="02020603050405020304" pitchFamily="18" charset="0"/>
                <a:cs typeface="Times New Roman" panose="02020603050405020304" pitchFamily="18" charset="0"/>
              </a:rPr>
              <a:t>Athletic administrators/directors</a:t>
            </a:r>
          </a:p>
          <a:p>
            <a:pPr lvl="2" algn="just">
              <a:buFont typeface="+mj-lt"/>
              <a:buAutoNum type="arabicPeriod"/>
            </a:pPr>
            <a:r>
              <a:rPr lang="en-US" sz="2400" dirty="0" smtClean="0">
                <a:latin typeface="Times New Roman" panose="02020603050405020304" pitchFamily="18" charset="0"/>
                <a:cs typeface="Times New Roman" panose="02020603050405020304" pitchFamily="18" charset="0"/>
              </a:rPr>
              <a:t>Family physician</a:t>
            </a:r>
          </a:p>
          <a:p>
            <a:pPr lvl="2" algn="just">
              <a:buFont typeface="+mj-lt"/>
              <a:buAutoNum type="arabicPeriod"/>
            </a:pPr>
            <a:r>
              <a:rPr lang="en-US" sz="2400" dirty="0" smtClean="0">
                <a:latin typeface="Times New Roman" panose="02020603050405020304" pitchFamily="18" charset="0"/>
                <a:cs typeface="Times New Roman" panose="02020603050405020304" pitchFamily="18" charset="0"/>
              </a:rPr>
              <a:t>Student </a:t>
            </a:r>
            <a:r>
              <a:rPr lang="en-US" sz="2400" dirty="0">
                <a:latin typeface="Times New Roman" panose="02020603050405020304" pitchFamily="18" charset="0"/>
                <a:cs typeface="Times New Roman" panose="02020603050405020304" pitchFamily="18" charset="0"/>
              </a:rPr>
              <a:t>athletic trainers</a:t>
            </a:r>
          </a:p>
          <a:p>
            <a:endParaRPr lang="en-US" dirty="0"/>
          </a:p>
        </p:txBody>
      </p:sp>
    </p:spTree>
    <p:extLst>
      <p:ext uri="{BB962C8B-B14F-4D97-AF65-F5344CB8AC3E}">
        <p14:creationId xmlns:p14="http://schemas.microsoft.com/office/powerpoint/2010/main" xmlns="" val="28325257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itchFamily="18" charset="0"/>
                <a:cs typeface="Times New Roman" pitchFamily="18" charset="0"/>
              </a:rPr>
              <a:t>What is resting heart rate (RHR)?</a:t>
            </a:r>
            <a:endParaRPr lang="en-US" dirty="0"/>
          </a:p>
        </p:txBody>
      </p:sp>
      <p:sp>
        <p:nvSpPr>
          <p:cNvPr id="3" name="Content Placeholder 2"/>
          <p:cNvSpPr>
            <a:spLocks noGrp="1"/>
          </p:cNvSpPr>
          <p:nvPr>
            <p:ph idx="1"/>
          </p:nvPr>
        </p:nvSpPr>
        <p:spPr>
          <a:xfrm>
            <a:off x="1505243" y="1266092"/>
            <a:ext cx="9999369" cy="5303519"/>
          </a:xfrm>
        </p:spPr>
        <p:txBody>
          <a:bodyPr>
            <a:normAutofit/>
          </a:bodyPr>
          <a:lstStyle/>
          <a:p>
            <a:pPr algn="just">
              <a:buFont typeface="Wingdings" pitchFamily="2" charset="2"/>
              <a:buChar char="v"/>
            </a:pPr>
            <a:r>
              <a:rPr lang="en-US" sz="2800" dirty="0" smtClean="0">
                <a:latin typeface="Times New Roman" pitchFamily="18" charset="0"/>
                <a:cs typeface="Times New Roman" pitchFamily="18" charset="0"/>
              </a:rPr>
              <a:t>This is a person’s heart rate at rest. The best time to find out your</a:t>
            </a:r>
          </a:p>
          <a:p>
            <a:pPr algn="just">
              <a:buNone/>
            </a:pPr>
            <a:r>
              <a:rPr lang="en-US" sz="2800" dirty="0" smtClean="0">
                <a:latin typeface="Times New Roman" pitchFamily="18" charset="0"/>
                <a:cs typeface="Times New Roman" pitchFamily="18" charset="0"/>
              </a:rPr>
              <a:t>      resting heart rate is in the morning, after a good night’s sleep, and</a:t>
            </a:r>
          </a:p>
          <a:p>
            <a:pPr algn="just">
              <a:buNone/>
            </a:pPr>
            <a:r>
              <a:rPr lang="en-US" sz="2800" dirty="0" smtClean="0">
                <a:latin typeface="Times New Roman" pitchFamily="18" charset="0"/>
                <a:cs typeface="Times New Roman" pitchFamily="18" charset="0"/>
              </a:rPr>
              <a:t>      before you get out of bed. The heart beats about 60 to 80 times a minute when we’re at rest.</a:t>
            </a:r>
          </a:p>
          <a:p>
            <a:pPr algn="just">
              <a:buFont typeface="Wingdings" pitchFamily="2" charset="2"/>
              <a:buChar char="v"/>
            </a:pPr>
            <a:r>
              <a:rPr lang="en-US" sz="2800" dirty="0" smtClean="0">
                <a:latin typeface="Times New Roman" pitchFamily="18" charset="0"/>
                <a:cs typeface="Times New Roman" pitchFamily="18" charset="0"/>
              </a:rPr>
              <a:t>Resting heart rate usually rises with age, and it’s generally lower in physically fit people. </a:t>
            </a:r>
          </a:p>
          <a:p>
            <a:pPr algn="just">
              <a:buFont typeface="Wingdings" pitchFamily="2" charset="2"/>
              <a:buChar char="v"/>
            </a:pPr>
            <a:r>
              <a:rPr lang="en-US" sz="2800" dirty="0" smtClean="0">
                <a:latin typeface="Times New Roman" pitchFamily="18" charset="0"/>
                <a:cs typeface="Times New Roman" pitchFamily="18" charset="0"/>
              </a:rPr>
              <a:t>Resting heart rate is used to determine one’s training target heart rate. Athletes sometimes measure their resting heart rate as one way to find out if they’re over trained.</a:t>
            </a:r>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Maximum heart rate (MHR)</a:t>
            </a:r>
            <a:endParaRPr lang="en-US" dirty="0"/>
          </a:p>
        </p:txBody>
      </p:sp>
      <p:sp>
        <p:nvSpPr>
          <p:cNvPr id="3" name="Content Placeholder 2"/>
          <p:cNvSpPr>
            <a:spLocks noGrp="1"/>
          </p:cNvSpPr>
          <p:nvPr>
            <p:ph idx="1"/>
          </p:nvPr>
        </p:nvSpPr>
        <p:spPr>
          <a:xfrm>
            <a:off x="1406769" y="1350498"/>
            <a:ext cx="10097843" cy="4560724"/>
          </a:xfrm>
        </p:spPr>
        <p:txBody>
          <a:bodyPr>
            <a:noAutofit/>
          </a:bodyPr>
          <a:lstStyle/>
          <a:p>
            <a:pPr algn="just"/>
            <a:r>
              <a:rPr lang="en-US" sz="2800" dirty="0" smtClean="0">
                <a:latin typeface="Times New Roman" pitchFamily="18" charset="0"/>
                <a:cs typeface="Times New Roman" pitchFamily="18" charset="0"/>
              </a:rPr>
              <a:t>It is the  persons MHR as his/her hearts top speed, or the rate of heart beat when exhausted.</a:t>
            </a:r>
          </a:p>
          <a:p>
            <a:pPr algn="just"/>
            <a:r>
              <a:rPr lang="en-US" sz="2800" dirty="0" smtClean="0">
                <a:latin typeface="Times New Roman" pitchFamily="18" charset="0"/>
                <a:cs typeface="Times New Roman" pitchFamily="18" charset="0"/>
              </a:rPr>
              <a:t>It’s somewhat greater than THR. </a:t>
            </a:r>
          </a:p>
          <a:p>
            <a:pPr algn="just"/>
            <a:r>
              <a:rPr lang="en-US" sz="2800" dirty="0" smtClean="0">
                <a:latin typeface="Times New Roman" pitchFamily="18" charset="0"/>
                <a:cs typeface="Times New Roman" pitchFamily="18" charset="0"/>
              </a:rPr>
              <a:t>The MHR of an individual depends on his age, however, an approximate estimate of maximal heart rate for both young boys and girls thought to be 220 beats per minute. Thus a relatively simple estimate of other individuals would be:</a:t>
            </a:r>
          </a:p>
          <a:p>
            <a:pPr algn="just">
              <a:buNone/>
            </a:pPr>
            <a:r>
              <a:rPr lang="en-US" sz="2800" dirty="0" smtClean="0">
                <a:latin typeface="Times New Roman" pitchFamily="18" charset="0"/>
                <a:cs typeface="Times New Roman" pitchFamily="18" charset="0"/>
              </a:rPr>
              <a:t>		MHR= (220­age)   </a:t>
            </a:r>
          </a:p>
          <a:p>
            <a:endParaRPr lang="en-US" sz="28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Target heart rate (THR)</a:t>
            </a:r>
            <a:endParaRPr lang="en-US" dirty="0"/>
          </a:p>
        </p:txBody>
      </p:sp>
      <p:sp>
        <p:nvSpPr>
          <p:cNvPr id="3" name="Content Placeholder 2"/>
          <p:cNvSpPr>
            <a:spLocks noGrp="1"/>
          </p:cNvSpPr>
          <p:nvPr>
            <p:ph idx="1"/>
          </p:nvPr>
        </p:nvSpPr>
        <p:spPr>
          <a:xfrm>
            <a:off x="1125415" y="1420837"/>
            <a:ext cx="10379197" cy="4490385"/>
          </a:xfrm>
        </p:spPr>
        <p:txBody>
          <a:bodyPr>
            <a:noAutofit/>
          </a:bodyPr>
          <a:lstStyle/>
          <a:p>
            <a:pPr algn="just"/>
            <a:r>
              <a:rPr lang="en-US" sz="2400" dirty="0" smtClean="0">
                <a:latin typeface="Times New Roman" pitchFamily="18" charset="0"/>
                <a:cs typeface="Times New Roman" pitchFamily="18" charset="0"/>
              </a:rPr>
              <a:t>Based on the above MHR formula the THR of an individual will be calculated as follows;                  </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THR= MHR x Intensity (I)</a:t>
            </a:r>
          </a:p>
          <a:p>
            <a:pPr algn="just"/>
            <a:r>
              <a:rPr lang="en-US" sz="2400" dirty="0" smtClean="0">
                <a:latin typeface="Times New Roman" pitchFamily="18" charset="0"/>
                <a:cs typeface="Times New Roman" pitchFamily="18" charset="0"/>
              </a:rPr>
              <a:t>To calculate the THR of an exercise we can also use </a:t>
            </a:r>
            <a:r>
              <a:rPr lang="en-US" sz="2400" dirty="0" err="1" smtClean="0">
                <a:latin typeface="Times New Roman" pitchFamily="18" charset="0"/>
                <a:cs typeface="Times New Roman" pitchFamily="18" charset="0"/>
              </a:rPr>
              <a:t>karvonen</a:t>
            </a:r>
            <a:r>
              <a:rPr lang="en-US" sz="2400" dirty="0" smtClean="0">
                <a:latin typeface="Times New Roman" pitchFamily="18" charset="0"/>
                <a:cs typeface="Times New Roman" pitchFamily="18" charset="0"/>
              </a:rPr>
              <a:t> equation i.e.</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THR= RHR + (MHR-RHR) X I (intensity)</a:t>
            </a:r>
          </a:p>
          <a:p>
            <a:pPr algn="just"/>
            <a:r>
              <a:rPr lang="en-US" sz="2400" dirty="0" smtClean="0">
                <a:latin typeface="Times New Roman" pitchFamily="18" charset="0"/>
                <a:cs typeface="Times New Roman" pitchFamily="18" charset="0"/>
              </a:rPr>
              <a:t>The proper exercise intensity will maintain your heart rate </a:t>
            </a:r>
            <a:r>
              <a:rPr lang="en-US" sz="2400" u="sng" dirty="0" smtClean="0">
                <a:latin typeface="Times New Roman" pitchFamily="18" charset="0"/>
                <a:cs typeface="Times New Roman" pitchFamily="18" charset="0"/>
              </a:rPr>
              <a:t>within 5 beats per minute above or below</a:t>
            </a:r>
            <a:r>
              <a:rPr lang="en-US" sz="2400" dirty="0" smtClean="0">
                <a:latin typeface="Times New Roman" pitchFamily="18" charset="0"/>
                <a:cs typeface="Times New Roman" pitchFamily="18" charset="0"/>
              </a:rPr>
              <a:t> your calculated target heart rate and also it’s not the exact value.</a:t>
            </a:r>
          </a:p>
          <a:p>
            <a:pPr algn="just"/>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If a 22 years old individual is interested in working at 60% of his MHR, his RHR is 68 </a:t>
            </a:r>
            <a:r>
              <a:rPr lang="en-US" sz="2400" dirty="0" err="1" smtClean="0">
                <a:latin typeface="Times New Roman" pitchFamily="18" charset="0"/>
                <a:cs typeface="Times New Roman" pitchFamily="18" charset="0"/>
              </a:rPr>
              <a:t>bpm</a:t>
            </a:r>
            <a:r>
              <a:rPr lang="en-US" sz="2400" dirty="0" smtClean="0">
                <a:latin typeface="Times New Roman" pitchFamily="18" charset="0"/>
                <a:cs typeface="Times New Roman" pitchFamily="18" charset="0"/>
              </a:rPr>
              <a:t>. the THR can be; </a:t>
            </a:r>
          </a:p>
          <a:p>
            <a:pPr algn="just"/>
            <a:r>
              <a:rPr lang="en-US" sz="2400" dirty="0" smtClean="0">
                <a:latin typeface="Times New Roman" pitchFamily="18" charset="0"/>
                <a:cs typeface="Times New Roman" pitchFamily="18" charset="0"/>
              </a:rPr>
              <a:t>Use both MHR and </a:t>
            </a:r>
            <a:r>
              <a:rPr lang="en-US" sz="2400" dirty="0" err="1" smtClean="0">
                <a:latin typeface="Times New Roman" pitchFamily="18" charset="0"/>
                <a:cs typeface="Times New Roman" pitchFamily="18" charset="0"/>
              </a:rPr>
              <a:t>Karvonen</a:t>
            </a:r>
            <a:r>
              <a:rPr lang="en-US" sz="2400" dirty="0" smtClean="0">
                <a:latin typeface="Times New Roman" pitchFamily="18" charset="0"/>
                <a:cs typeface="Times New Roman" pitchFamily="18" charset="0"/>
              </a:rPr>
              <a:t> Equation formula.</a:t>
            </a:r>
          </a:p>
          <a:p>
            <a:endParaRPr lang="en-US" sz="24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Ways to count your pulse rate</a:t>
            </a:r>
            <a:endParaRPr lang="en-US" dirty="0"/>
          </a:p>
        </p:txBody>
      </p:sp>
      <p:sp>
        <p:nvSpPr>
          <p:cNvPr id="3" name="Content Placeholder 2"/>
          <p:cNvSpPr>
            <a:spLocks noGrp="1"/>
          </p:cNvSpPr>
          <p:nvPr>
            <p:ph idx="1"/>
          </p:nvPr>
        </p:nvSpPr>
        <p:spPr>
          <a:xfrm>
            <a:off x="1645920" y="1491175"/>
            <a:ext cx="9858692" cy="4420047"/>
          </a:xfrm>
        </p:spPr>
        <p:txBody>
          <a:bodyPr>
            <a:noAutofit/>
          </a:bodyPr>
          <a:lstStyle/>
          <a:p>
            <a:pPr lvl="0" algn="just"/>
            <a:r>
              <a:rPr lang="en-US" sz="3600" dirty="0" smtClean="0">
                <a:latin typeface="Times New Roman" pitchFamily="18" charset="0"/>
                <a:cs typeface="Times New Roman" pitchFamily="18" charset="0"/>
              </a:rPr>
              <a:t>By using electrocardiogram which is difficult outside process of outside laboratory and expensive.</a:t>
            </a:r>
          </a:p>
          <a:p>
            <a:pPr lvl="0" algn="just"/>
            <a:r>
              <a:rPr lang="en-US" sz="3600" dirty="0" smtClean="0">
                <a:latin typeface="Times New Roman" pitchFamily="18" charset="0"/>
                <a:cs typeface="Times New Roman" pitchFamily="18" charset="0"/>
              </a:rPr>
              <a:t>Watch-sized heart rate monitors its computerized monitors allow you to easily and quickly determine your HR at any time, especially during activity.</a:t>
            </a:r>
          </a:p>
          <a:p>
            <a:pPr lvl="0" algn="just"/>
            <a:r>
              <a:rPr lang="en-US" sz="3600" dirty="0" smtClean="0">
                <a:latin typeface="Times New Roman" pitchFamily="18" charset="0"/>
                <a:cs typeface="Times New Roman" pitchFamily="18" charset="0"/>
              </a:rPr>
              <a:t> By using your radial (wrist) and carotid (neck)</a:t>
            </a:r>
            <a:endParaRPr lang="en-US" sz="36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Factors in the Training Process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111348" y="1378634"/>
            <a:ext cx="10393264" cy="5479366"/>
          </a:xfrm>
        </p:spPr>
        <p:txBody>
          <a:bodyPr>
            <a:noAutofit/>
          </a:bodyPr>
          <a:lstStyle/>
          <a:p>
            <a:pPr algn="just"/>
            <a:r>
              <a:rPr lang="en-US" sz="2800" dirty="0" smtClean="0">
                <a:latin typeface="Times New Roman" pitchFamily="18" charset="0"/>
                <a:cs typeface="Times New Roman" pitchFamily="18" charset="0"/>
              </a:rPr>
              <a:t>The big factors in the training process are age and sex. </a:t>
            </a:r>
          </a:p>
          <a:p>
            <a:pPr algn="just">
              <a:buNone/>
            </a:pPr>
            <a:r>
              <a:rPr lang="en-US" sz="2800" dirty="0" smtClean="0">
                <a:latin typeface="Times New Roman" pitchFamily="18" charset="0"/>
                <a:cs typeface="Times New Roman" pitchFamily="18" charset="0"/>
              </a:rPr>
              <a:t>                  A. </a:t>
            </a:r>
            <a:r>
              <a:rPr lang="en-US" sz="2800" b="1" dirty="0" smtClean="0">
                <a:latin typeface="Times New Roman" pitchFamily="18" charset="0"/>
                <a:cs typeface="Times New Roman" pitchFamily="18" charset="0"/>
              </a:rPr>
              <a:t>Age and exercise </a:t>
            </a:r>
          </a:p>
          <a:p>
            <a:pPr algn="just"/>
            <a:r>
              <a:rPr lang="en-US" sz="2800" dirty="0" smtClean="0">
                <a:latin typeface="Times New Roman" pitchFamily="18" charset="0"/>
                <a:cs typeface="Times New Roman" pitchFamily="18" charset="0"/>
              </a:rPr>
              <a:t>The physiology and psychology of individual's changes with age, especially in the world of sports training. The  age  for  highest performance  is  in  twenties.  </a:t>
            </a:r>
          </a:p>
          <a:p>
            <a:pPr algn="just"/>
            <a:r>
              <a:rPr lang="en-US" sz="2800" dirty="0" smtClean="0">
                <a:latin typeface="Times New Roman" pitchFamily="18" charset="0"/>
                <a:cs typeface="Times New Roman" pitchFamily="18" charset="0"/>
              </a:rPr>
              <a:t>With  age  some  qualities  may  change. The trainer should follow these patterns of change. </a:t>
            </a:r>
          </a:p>
          <a:p>
            <a:pPr algn="just"/>
            <a:r>
              <a:rPr lang="en-US" sz="2800" dirty="0" smtClean="0">
                <a:latin typeface="Times New Roman" pitchFamily="18" charset="0"/>
                <a:cs typeface="Times New Roman" pitchFamily="18" charset="0"/>
              </a:rPr>
              <a:t>At  the  early  stage  (6-12  years  of  age)  activates  can  be  skill  oriented.  The  basic  physical qualities can be enveloped by means of activities to avoid monogamy and over training.</a:t>
            </a:r>
            <a:endParaRPr lang="en-US" sz="2800" dirty="0">
              <a:latin typeface="Times New Roman" pitchFamily="18" charset="0"/>
              <a:cs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10795"/>
          </a:xfrm>
        </p:spPr>
        <p:txBody>
          <a:bodyPr/>
          <a:lstStyle/>
          <a:p>
            <a:r>
              <a:rPr lang="en-US" b="1" dirty="0" smtClean="0">
                <a:latin typeface="Times New Roman" pitchFamily="18" charset="0"/>
                <a:cs typeface="Times New Roman" pitchFamily="18" charset="0"/>
              </a:rPr>
              <a:t>B. Sex and exercise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491175" y="1350498"/>
            <a:ext cx="10013437" cy="4560724"/>
          </a:xfrm>
        </p:spPr>
        <p:txBody>
          <a:bodyPr>
            <a:normAutofit/>
          </a:bodyPr>
          <a:lstStyle/>
          <a:p>
            <a:r>
              <a:rPr lang="en-US" sz="2800" dirty="0" smtClean="0">
                <a:latin typeface="Times New Roman" pitchFamily="18" charset="0"/>
                <a:cs typeface="Times New Roman" pitchFamily="18" charset="0"/>
              </a:rPr>
              <a:t>In sports training because of the following factor the female trainee needs special attention than males.</a:t>
            </a:r>
          </a:p>
          <a:p>
            <a:r>
              <a:rPr lang="en-US" sz="2800" b="1" dirty="0" smtClean="0">
                <a:latin typeface="Times New Roman" pitchFamily="18" charset="0"/>
                <a:cs typeface="Times New Roman" pitchFamily="18" charset="0"/>
              </a:rPr>
              <a:t>Cultural factor- </a:t>
            </a:r>
            <a:r>
              <a:rPr lang="en-US" sz="2800" dirty="0" smtClean="0">
                <a:latin typeface="Times New Roman" pitchFamily="18" charset="0"/>
                <a:cs typeface="Times New Roman" pitchFamily="18" charset="0"/>
              </a:rPr>
              <a:t>in a male dominating society, the interest and the ability of women is decided  by  the  male.  What  is  good  and  bad,  in  our  value  system  is  valued  by  the dominating group. </a:t>
            </a:r>
          </a:p>
          <a:p>
            <a:r>
              <a:rPr lang="en-US" sz="2800" b="1" dirty="0" smtClean="0">
                <a:latin typeface="Times New Roman" pitchFamily="18" charset="0"/>
                <a:cs typeface="Times New Roman" pitchFamily="18" charset="0"/>
              </a:rPr>
              <a:t>Religious factor</a:t>
            </a:r>
            <a:r>
              <a:rPr lang="en-US" sz="2800" dirty="0" smtClean="0">
                <a:latin typeface="Times New Roman" pitchFamily="18" charset="0"/>
                <a:cs typeface="Times New Roman" pitchFamily="18" charset="0"/>
              </a:rPr>
              <a:t>-some religions forbid the participation of women in bodily activities. Sometimes this point is mixed with culture. </a:t>
            </a:r>
            <a:endParaRPr lang="en-US" sz="2800" dirty="0">
              <a:latin typeface="Times New Roman" pitchFamily="18" charset="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57576"/>
          </a:xfrm>
        </p:spPr>
        <p:txBody>
          <a:bodyPr>
            <a:normAutofit fontScale="90000"/>
          </a:bodyPr>
          <a:lstStyle/>
          <a:p>
            <a:pPr algn="r"/>
            <a:r>
              <a:rPr lang="en-US" dirty="0" smtClean="0">
                <a:latin typeface="Times New Roman" pitchFamily="18" charset="0"/>
                <a:cs typeface="Times New Roman" pitchFamily="18" charset="0"/>
              </a:rPr>
              <a:t>Cont`d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05243" y="1322363"/>
            <a:ext cx="9999369" cy="4588859"/>
          </a:xfrm>
        </p:spPr>
        <p:txBody>
          <a:bodyPr>
            <a:normAutofit/>
          </a:bodyPr>
          <a:lstStyle/>
          <a:p>
            <a:r>
              <a:rPr lang="en-US" sz="2800" b="1" dirty="0" smtClean="0">
                <a:latin typeface="Times New Roman" pitchFamily="18" charset="0"/>
                <a:cs typeface="Times New Roman" pitchFamily="18" charset="0"/>
              </a:rPr>
              <a:t>Morphological  factors</a:t>
            </a:r>
            <a:r>
              <a:rPr lang="en-US" sz="2800" dirty="0" smtClean="0">
                <a:latin typeface="Times New Roman" pitchFamily="18" charset="0"/>
                <a:cs typeface="Times New Roman" pitchFamily="18" charset="0"/>
              </a:rPr>
              <a:t>-morphology  is  the  study  of  components  of  the  body.  The major differences which effects performance in physical activity are;</a:t>
            </a:r>
          </a:p>
          <a:p>
            <a:pPr lvl="2">
              <a:buNone/>
            </a:pPr>
            <a:r>
              <a:rPr lang="en-US" sz="2800" dirty="0" smtClean="0">
                <a:latin typeface="Times New Roman" pitchFamily="18" charset="0"/>
                <a:cs typeface="Times New Roman" pitchFamily="18" charset="0"/>
              </a:rPr>
              <a:t>  Blood volume (60-70[female] Vs 70-80 ml/kg/wt[male])</a:t>
            </a:r>
          </a:p>
          <a:p>
            <a:pPr lvl="2">
              <a:buNone/>
            </a:pPr>
            <a:r>
              <a:rPr lang="en-US" sz="2800" dirty="0" smtClean="0">
                <a:latin typeface="Times New Roman" pitchFamily="18" charset="0"/>
                <a:cs typeface="Times New Roman" pitchFamily="18" charset="0"/>
              </a:rPr>
              <a:t>  Red cells (4.5 million Vs 5 Million/Cm3)</a:t>
            </a:r>
          </a:p>
          <a:p>
            <a:pPr lvl="2">
              <a:buNone/>
            </a:pPr>
            <a:r>
              <a:rPr lang="en-US" sz="2800" dirty="0" smtClean="0">
                <a:latin typeface="Times New Roman" pitchFamily="18" charset="0"/>
                <a:cs typeface="Times New Roman" pitchFamily="18" charset="0"/>
              </a:rPr>
              <a:t>  Bones weight (15% Vs 20%)</a:t>
            </a:r>
          </a:p>
          <a:p>
            <a:pPr lvl="2">
              <a:buNone/>
            </a:pPr>
            <a:r>
              <a:rPr lang="en-US" sz="2800" dirty="0" smtClean="0">
                <a:latin typeface="Times New Roman" pitchFamily="18" charset="0"/>
                <a:cs typeface="Times New Roman" pitchFamily="18" charset="0"/>
              </a:rPr>
              <a:t>  Blood (7% Vs 8% by volume) etc</a:t>
            </a:r>
            <a:endParaRPr lang="en-US" sz="2800" dirty="0">
              <a:latin typeface="Times New Roman" pitchFamily="18" charset="0"/>
              <a:cs typeface="Times New Roman"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13847"/>
          </a:xfrm>
        </p:spPr>
        <p:txBody>
          <a:bodyPr>
            <a:normAutofit fontScale="90000"/>
          </a:bodyPr>
          <a:lstStyle/>
          <a:p>
            <a:pPr algn="r"/>
            <a:r>
              <a:rPr lang="en-US" dirty="0" err="1" smtClean="0">
                <a:latin typeface="Times New Roman" pitchFamily="18" charset="0"/>
                <a:cs typeface="Times New Roman" pitchFamily="18" charset="0"/>
              </a:rPr>
              <a:t>Con`td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378634" y="1402064"/>
            <a:ext cx="10125978" cy="4801788"/>
          </a:xfrm>
        </p:spPr>
        <p:txBody>
          <a:bodyPr>
            <a:noAutofit/>
          </a:bodyPr>
          <a:lstStyle/>
          <a:p>
            <a:r>
              <a:rPr lang="en-US" sz="2400" b="1" dirty="0" smtClean="0">
                <a:latin typeface="Times New Roman" pitchFamily="18" charset="0"/>
                <a:cs typeface="Times New Roman" pitchFamily="18" charset="0"/>
              </a:rPr>
              <a:t>Functional  factors</a:t>
            </a:r>
            <a:r>
              <a:rPr lang="en-US" sz="2400" dirty="0" smtClean="0">
                <a:latin typeface="Times New Roman" pitchFamily="18" charset="0"/>
                <a:cs typeface="Times New Roman" pitchFamily="18" charset="0"/>
              </a:rPr>
              <a:t>-the  differences  in  the  functional  variables  is  the  result  of morphological  and  structural  differences  of  the  two  sexes.  The  following  are  good examples.</a:t>
            </a:r>
          </a:p>
          <a:p>
            <a:pPr lvl="3">
              <a:buNone/>
            </a:pPr>
            <a:r>
              <a:rPr lang="en-US" sz="2400" dirty="0" smtClean="0">
                <a:latin typeface="Times New Roman" pitchFamily="18" charset="0"/>
                <a:cs typeface="Times New Roman" pitchFamily="18" charset="0"/>
              </a:rPr>
              <a:t>  Lung volume-the vital capacity (VC), is less by 75-8cc. </a:t>
            </a:r>
          </a:p>
          <a:p>
            <a:pPr lvl="3">
              <a:buNone/>
            </a:pPr>
            <a:r>
              <a:rPr lang="en-US" sz="2400" dirty="0" smtClean="0">
                <a:latin typeface="Times New Roman" pitchFamily="18" charset="0"/>
                <a:cs typeface="Times New Roman" pitchFamily="18" charset="0"/>
              </a:rPr>
              <a:t>  Heart size-x size= 550 Cm2 Vs 750 Cm2</a:t>
            </a:r>
          </a:p>
          <a:p>
            <a:pPr lvl="3">
              <a:buNone/>
            </a:pPr>
            <a:r>
              <a:rPr lang="en-US" sz="2400" dirty="0" smtClean="0">
                <a:latin typeface="Times New Roman" pitchFamily="18" charset="0"/>
                <a:cs typeface="Times New Roman" pitchFamily="18" charset="0"/>
              </a:rPr>
              <a:t>  Bones are softer and healer </a:t>
            </a:r>
          </a:p>
          <a:p>
            <a:pPr lvl="3">
              <a:buNone/>
            </a:pPr>
            <a:r>
              <a:rPr lang="en-US" sz="2400" dirty="0" smtClean="0">
                <a:latin typeface="Times New Roman" pitchFamily="18" charset="0"/>
                <a:cs typeface="Times New Roman" pitchFamily="18" charset="0"/>
              </a:rPr>
              <a:t>  Height is shorter in overage by 10-to-12 cm </a:t>
            </a:r>
          </a:p>
          <a:p>
            <a:pPr lvl="3">
              <a:buNone/>
            </a:pPr>
            <a:r>
              <a:rPr lang="en-US" sz="2400" dirty="0" smtClean="0">
                <a:latin typeface="Times New Roman" pitchFamily="18" charset="0"/>
                <a:cs typeface="Times New Roman" pitchFamily="18" charset="0"/>
              </a:rPr>
              <a:t>  Body weight lighter in overage by 10-to-15 kg</a:t>
            </a:r>
          </a:p>
          <a:p>
            <a:pPr lvl="3">
              <a:buNone/>
            </a:pPr>
            <a:r>
              <a:rPr lang="en-US" sz="2400" dirty="0" smtClean="0">
                <a:latin typeface="Times New Roman" pitchFamily="18" charset="0"/>
                <a:cs typeface="Times New Roman" pitchFamily="18" charset="0"/>
              </a:rPr>
              <a:t>  Broader hip</a:t>
            </a:r>
          </a:p>
          <a:p>
            <a:pPr lvl="3">
              <a:buNone/>
            </a:pPr>
            <a:r>
              <a:rPr lang="en-US" sz="2400" dirty="0" smtClean="0">
                <a:latin typeface="Times New Roman" pitchFamily="18" charset="0"/>
                <a:cs typeface="Times New Roman" pitchFamily="18" charset="0"/>
              </a:rPr>
              <a:t>  More percentage of body fat </a:t>
            </a:r>
            <a:endParaRPr lang="en-US" sz="2400" dirty="0">
              <a:latin typeface="Times New Roman" pitchFamily="18" charset="0"/>
              <a:cs typeface="Times New Roman"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93895"/>
            <a:ext cx="8911687" cy="633047"/>
          </a:xfrm>
        </p:spPr>
        <p:txBody>
          <a:bodyPr>
            <a:normAutofit fontScale="90000"/>
          </a:bodyPr>
          <a:lstStyle/>
          <a:p>
            <a:pPr algn="r"/>
            <a:r>
              <a:rPr lang="en-US" dirty="0" err="1" smtClean="0">
                <a:latin typeface="Times New Roman" pitchFamily="18" charset="0"/>
                <a:cs typeface="Times New Roman" pitchFamily="18" charset="0"/>
              </a:rPr>
              <a:t>Con`td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012874" y="900332"/>
            <a:ext cx="10491738" cy="5010890"/>
          </a:xfrm>
        </p:spPr>
        <p:txBody>
          <a:bodyPr>
            <a:noAutofit/>
          </a:bodyPr>
          <a:lstStyle/>
          <a:p>
            <a:pPr algn="just"/>
            <a:r>
              <a:rPr lang="en-US" sz="2800" dirty="0" smtClean="0">
                <a:latin typeface="Times New Roman" pitchFamily="18" charset="0"/>
                <a:cs typeface="Times New Roman" pitchFamily="18" charset="0"/>
              </a:rPr>
              <a:t>Trainer should also consider the following  additional  factors while working with the female trainee; </a:t>
            </a:r>
          </a:p>
          <a:p>
            <a:pPr algn="just"/>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The  monthly  cycle  (menses)</a:t>
            </a:r>
            <a:r>
              <a:rPr lang="en-US" sz="2800" dirty="0" smtClean="0">
                <a:latin typeface="Times New Roman" pitchFamily="18" charset="0"/>
                <a:cs typeface="Times New Roman" pitchFamily="18" charset="0"/>
              </a:rPr>
              <a:t>  - This  normal  and  healthy  process  is  affected  in  the  female  trainee.  It  may totally  be  absent  (Amenorrhea)  as  the  result  of  less  percentages  of  fat;  it  ma y  be disturbed (dysmenorrheal), etc. It  is  not  unusual,  also  to  lose  some training  completion  days  because  of  premenstrual  pain.  This  condition  can  be chandelled by a physical, who can prescribe medication.</a:t>
            </a:r>
          </a:p>
          <a:p>
            <a:pPr algn="just"/>
            <a:r>
              <a:rPr lang="en-US" sz="2800" b="1" dirty="0" smtClean="0">
                <a:latin typeface="Times New Roman" pitchFamily="18" charset="0"/>
                <a:cs typeface="Times New Roman" pitchFamily="18" charset="0"/>
              </a:rPr>
              <a:t>Pregnancy</a:t>
            </a:r>
            <a:r>
              <a:rPr lang="en-US" sz="2800" dirty="0" smtClean="0">
                <a:latin typeface="Times New Roman" pitchFamily="18" charset="0"/>
                <a:cs typeface="Times New Roman" pitchFamily="18" charset="0"/>
              </a:rPr>
              <a:t>-physiological,  psychological,  and  mechanical  changes  during  pregnancy directly affect the training program. Different athletes respond differently, give close attention, consult the gynecologist and follow the progress.</a:t>
            </a:r>
            <a:endParaRPr lang="en-US" sz="2800" dirty="0">
              <a:latin typeface="Times New Roman" pitchFamily="18" charset="0"/>
              <a:cs typeface="Times New Roman"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0499" y="1228725"/>
            <a:ext cx="10579564" cy="5429249"/>
          </a:xfrm>
        </p:spPr>
        <p:txBody>
          <a:bodyPr>
            <a:normAutofit/>
          </a:bodyPr>
          <a:lstStyle/>
          <a:p>
            <a:pPr marL="0" indent="0" algn="ctr">
              <a:buNone/>
            </a:pPr>
            <a:r>
              <a:rPr lang="en-US" sz="3200" b="1" dirty="0" smtClean="0">
                <a:solidFill>
                  <a:schemeClr val="tx1"/>
                </a:solidFill>
                <a:latin typeface="Times New Roman" panose="02020603050405020304" pitchFamily="18" charset="0"/>
                <a:cs typeface="Times New Roman" panose="02020603050405020304" pitchFamily="18" charset="0"/>
              </a:rPr>
              <a:t>ENVIRONMENT AND ATHLETIC PERORMANCE</a:t>
            </a:r>
          </a:p>
          <a:p>
            <a:pPr marL="0" indent="0">
              <a:buNone/>
            </a:pPr>
            <a:endParaRPr lang="en-US" sz="2000" dirty="0"/>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What are factors in the environment which affects athletic performance?</a:t>
            </a: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What heat transfer mechanism do you know?</a:t>
            </a: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If there is no homeostasis, what will be the next chance of the body and what do you expect about the </a:t>
            </a:r>
            <a:r>
              <a:rPr lang="en-US" sz="2800" dirty="0">
                <a:solidFill>
                  <a:schemeClr val="tx1"/>
                </a:solidFill>
                <a:latin typeface="Times New Roman" panose="02020603050405020304" pitchFamily="18" charset="0"/>
                <a:cs typeface="Times New Roman" panose="02020603050405020304" pitchFamily="18" charset="0"/>
              </a:rPr>
              <a:t>types of problems </a:t>
            </a:r>
            <a:r>
              <a:rPr lang="en-US" sz="2800" dirty="0" smtClean="0">
                <a:solidFill>
                  <a:schemeClr val="tx1"/>
                </a:solidFill>
                <a:latin typeface="Times New Roman" panose="02020603050405020304" pitchFamily="18" charset="0"/>
                <a:cs typeface="Times New Roman" panose="02020603050405020304" pitchFamily="18" charset="0"/>
              </a:rPr>
              <a:t>happened?</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250273" y="328834"/>
            <a:ext cx="3079213" cy="733203"/>
          </a:xfrm>
          <a:solidFill>
            <a:schemeClr val="accent1">
              <a:lumMod val="40000"/>
              <a:lumOff val="60000"/>
            </a:schemeClr>
          </a:solidFill>
        </p:spPr>
        <p:txBody>
          <a:bodyPr>
            <a:normAutofit/>
          </a:bodyPr>
          <a:lstStyle/>
          <a:p>
            <a:pPr algn="ctr"/>
            <a:r>
              <a:rPr lang="en-US" sz="2800" dirty="0" smtClean="0">
                <a:latin typeface="Times New Roman" panose="02020603050405020304" pitchFamily="18" charset="0"/>
                <a:cs typeface="Times New Roman" panose="02020603050405020304" pitchFamily="18" charset="0"/>
              </a:rPr>
              <a:t>CHAPTER FOUR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984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2362" y="166910"/>
            <a:ext cx="2379125" cy="733203"/>
          </a:xfrm>
        </p:spPr>
        <p:txBody>
          <a:bodyPr/>
          <a:lstStyle/>
          <a:p>
            <a:r>
              <a:rPr lang="en-US" dirty="0" smtClean="0"/>
              <a:t>Cont’d…</a:t>
            </a:r>
            <a:endParaRPr lang="en-US" dirty="0"/>
          </a:p>
        </p:txBody>
      </p:sp>
      <p:sp>
        <p:nvSpPr>
          <p:cNvPr id="3" name="Content Placeholder 2"/>
          <p:cNvSpPr>
            <a:spLocks noGrp="1"/>
          </p:cNvSpPr>
          <p:nvPr>
            <p:ph idx="1"/>
          </p:nvPr>
        </p:nvSpPr>
        <p:spPr>
          <a:xfrm>
            <a:off x="1685925" y="900113"/>
            <a:ext cx="10072688" cy="5586412"/>
          </a:xfrm>
        </p:spPr>
        <p:txBody>
          <a:bodyPr/>
          <a:lstStyle/>
          <a:p>
            <a:pPr lvl="0"/>
            <a:r>
              <a:rPr lang="en-US" sz="2400" b="1" dirty="0">
                <a:latin typeface="Times New Roman" panose="02020603050405020304" pitchFamily="18" charset="0"/>
                <a:cs typeface="Times New Roman" panose="02020603050405020304" pitchFamily="18" charset="0"/>
              </a:rPr>
              <a:t>The assistive team</a:t>
            </a:r>
            <a:r>
              <a:rPr lang="en-US" sz="2400" dirty="0">
                <a:latin typeface="Times New Roman" panose="02020603050405020304" pitchFamily="18" charset="0"/>
                <a:cs typeface="Times New Roman" panose="02020603050405020304" pitchFamily="18" charset="0"/>
              </a:rPr>
              <a:t>- is comprised of individuals who play important but secondary roles in the cares of athletes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assistive team consists of</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1">
              <a:buFont typeface="+mj-lt"/>
              <a:buAutoNum type="alphaUcPeriod"/>
            </a:pPr>
            <a:r>
              <a:rPr lang="en-US" sz="2400" b="1" dirty="0">
                <a:latin typeface="Times New Roman" panose="02020603050405020304" pitchFamily="18" charset="0"/>
                <a:cs typeface="Times New Roman" panose="02020603050405020304" pitchFamily="18" charset="0"/>
              </a:rPr>
              <a:t>Medical consultant specialists</a:t>
            </a:r>
            <a:r>
              <a:rPr lang="en-US" sz="2400" dirty="0">
                <a:latin typeface="Times New Roman" panose="02020603050405020304" pitchFamily="18" charset="0"/>
                <a:cs typeface="Times New Roman" panose="02020603050405020304" pitchFamily="18" charset="0"/>
              </a:rPr>
              <a:t> (Allergist, cardiologist, dentist, internist, neurosurgeon, general surgeon, urologist, radiologist, orthopedist/unless the same as the team physician</a:t>
            </a:r>
            <a:r>
              <a:rPr lang="en-US" sz="2400" dirty="0" smtClean="0">
                <a:latin typeface="Times New Roman" panose="02020603050405020304" pitchFamily="18" charset="0"/>
                <a:cs typeface="Times New Roman" panose="02020603050405020304" pitchFamily="18" charset="0"/>
              </a:rPr>
              <a:t>)</a:t>
            </a:r>
          </a:p>
          <a:p>
            <a:pPr lvl="1">
              <a:buFont typeface="+mj-lt"/>
              <a:buAutoNum type="alphaUcPeriod"/>
            </a:pPr>
            <a:r>
              <a:rPr lang="en-US" sz="2400" b="1" dirty="0">
                <a:latin typeface="Times New Roman" panose="02020603050405020304" pitchFamily="18" charset="0"/>
                <a:cs typeface="Times New Roman" panose="02020603050405020304" pitchFamily="18" charset="0"/>
              </a:rPr>
              <a:t>Allied medical personnel</a:t>
            </a:r>
            <a:r>
              <a:rPr lang="en-US" sz="2400" dirty="0">
                <a:latin typeface="Times New Roman" panose="02020603050405020304" pitchFamily="18" charset="0"/>
                <a:cs typeface="Times New Roman" panose="02020603050405020304" pitchFamily="18" charset="0"/>
              </a:rPr>
              <a:t> (physical/sports therapist, emergency medical technician, laboratory technicians, nursing staff, pharmacist, psychologist, and cardiac rehabilitation specialist….etc</a:t>
            </a:r>
            <a:r>
              <a:rPr lang="en-US" sz="2400" dirty="0" smtClean="0">
                <a:latin typeface="Times New Roman" panose="02020603050405020304" pitchFamily="18" charset="0"/>
                <a:cs typeface="Times New Roman" panose="02020603050405020304" pitchFamily="18" charset="0"/>
              </a:rPr>
              <a:t>.)</a:t>
            </a:r>
          </a:p>
          <a:p>
            <a:pPr lvl="1">
              <a:buFont typeface="+mj-lt"/>
              <a:buAutoNum type="alphaUcPeriod"/>
            </a:pPr>
            <a:r>
              <a:rPr lang="en-US" sz="2400" b="1" dirty="0" smtClean="0">
                <a:latin typeface="Times New Roman" panose="02020603050405020304" pitchFamily="18" charset="0"/>
                <a:cs typeface="Times New Roman" panose="02020603050405020304" pitchFamily="18" charset="0"/>
              </a:rPr>
              <a:t>General consultant</a:t>
            </a:r>
            <a:r>
              <a:rPr lang="en-US" sz="2400" dirty="0" smtClean="0">
                <a:latin typeface="Times New Roman" panose="02020603050405020304" pitchFamily="18" charset="0"/>
                <a:cs typeface="Times New Roman" panose="02020603050405020304" pitchFamily="18" charset="0"/>
              </a:rPr>
              <a:t> (Administrators, Brace maker, </a:t>
            </a:r>
            <a:r>
              <a:rPr lang="en-US" sz="2400" dirty="0" err="1" smtClean="0">
                <a:latin typeface="Times New Roman" panose="02020603050405020304" pitchFamily="18" charset="0"/>
                <a:cs typeface="Times New Roman" panose="02020603050405020304" pitchFamily="18" charset="0"/>
              </a:rPr>
              <a:t>Orthotist</a:t>
            </a:r>
            <a:r>
              <a:rPr lang="en-US" sz="2400" dirty="0" smtClean="0">
                <a:latin typeface="Times New Roman" panose="02020603050405020304" pitchFamily="18" charset="0"/>
                <a:cs typeface="Times New Roman" panose="02020603050405020304" pitchFamily="18" charset="0"/>
              </a:rPr>
              <a:t>, Equipment Manager, Exercise Physiologist, Health educator, </a:t>
            </a:r>
            <a:r>
              <a:rPr lang="en-US" sz="2400" dirty="0" err="1" smtClean="0">
                <a:latin typeface="Times New Roman" panose="02020603050405020304" pitchFamily="18" charset="0"/>
                <a:cs typeface="Times New Roman" panose="02020603050405020304" pitchFamily="18" charset="0"/>
              </a:rPr>
              <a:t>Kinesiologist</a:t>
            </a:r>
            <a:r>
              <a:rPr lang="en-US" sz="2400" dirty="0" smtClean="0">
                <a:latin typeface="Times New Roman" panose="02020603050405020304" pitchFamily="18" charset="0"/>
                <a:cs typeface="Times New Roman" panose="02020603050405020304" pitchFamily="18" charset="0"/>
              </a:rPr>
              <a:t>. Lawyer, Nutritionist…etc</a:t>
            </a:r>
          </a:p>
          <a:p>
            <a:pPr lvl="1">
              <a:buNone/>
            </a:pPr>
            <a:endParaRPr lang="en-US" sz="2400" dirty="0" smtClean="0">
              <a:latin typeface="Times New Roman" panose="02020603050405020304" pitchFamily="18" charset="0"/>
              <a:cs typeface="Times New Roman" panose="02020603050405020304" pitchFamily="18" charset="0"/>
            </a:endParaRPr>
          </a:p>
          <a:p>
            <a:pPr lvl="1">
              <a:buFont typeface="+mj-lt"/>
              <a:buAutoNum type="alphaUcPeriod"/>
            </a:pPr>
            <a:endParaRPr lang="en-US" sz="2400" dirty="0">
              <a:latin typeface="Times New Roman" panose="02020603050405020304" pitchFamily="18" charset="0"/>
              <a:cs typeface="Times New Roman" panose="02020603050405020304" pitchFamily="18" charset="0"/>
            </a:endParaRPr>
          </a:p>
          <a:p>
            <a:pPr lvl="1">
              <a:buFont typeface="+mj-lt"/>
              <a:buAutoNum type="alphaUcPeriod"/>
            </a:pPr>
            <a:endParaRPr lang="en-US" dirty="0"/>
          </a:p>
        </p:txBody>
      </p:sp>
    </p:spTree>
    <p:extLst>
      <p:ext uri="{BB962C8B-B14F-4D97-AF65-F5344CB8AC3E}">
        <p14:creationId xmlns:p14="http://schemas.microsoft.com/office/powerpoint/2010/main" xmlns="" val="387125551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145" y="100013"/>
            <a:ext cx="10918068" cy="6629400"/>
          </a:xfrm>
        </p:spPr>
        <p:txBody>
          <a:bodyPr>
            <a:normAutofit/>
          </a:bodyPr>
          <a:lstStyle/>
          <a:p>
            <a:pPr algn="just">
              <a:lnSpc>
                <a:spcPct val="150000"/>
              </a:lnSpc>
            </a:pPr>
            <a:endParaRPr lang="en-US" sz="2800" i="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Environmental </a:t>
            </a:r>
            <a:r>
              <a:rPr lang="en-US" sz="2800" i="1" dirty="0">
                <a:solidFill>
                  <a:schemeClr val="tx1"/>
                </a:solidFill>
                <a:latin typeface="Times New Roman" panose="02020603050405020304" pitchFamily="18" charset="0"/>
                <a:cs typeface="Times New Roman" panose="02020603050405020304" pitchFamily="18" charset="0"/>
              </a:rPr>
              <a:t>stress can </a:t>
            </a:r>
            <a:r>
              <a:rPr lang="en-US" sz="2800" i="1" u="sng" dirty="0">
                <a:solidFill>
                  <a:schemeClr val="tx1"/>
                </a:solidFill>
                <a:latin typeface="Times New Roman" panose="02020603050405020304" pitchFamily="18" charset="0"/>
                <a:cs typeface="Times New Roman" panose="02020603050405020304" pitchFamily="18" charset="0"/>
              </a:rPr>
              <a:t>adversely impact </a:t>
            </a:r>
            <a:r>
              <a:rPr lang="en-US" sz="2800" i="1" dirty="0">
                <a:solidFill>
                  <a:schemeClr val="tx1"/>
                </a:solidFill>
                <a:latin typeface="Times New Roman" panose="02020603050405020304" pitchFamily="18" charset="0"/>
                <a:cs typeface="Times New Roman" panose="02020603050405020304" pitchFamily="18" charset="0"/>
              </a:rPr>
              <a:t>an athlete’s performance and pose serious health threats. </a:t>
            </a:r>
            <a:endParaRPr lang="en-US" sz="2800" i="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The </a:t>
            </a:r>
            <a:r>
              <a:rPr lang="en-US" sz="2800" i="1" u="sng" dirty="0">
                <a:solidFill>
                  <a:schemeClr val="tx1"/>
                </a:solidFill>
                <a:latin typeface="Times New Roman" panose="02020603050405020304" pitchFamily="18" charset="0"/>
                <a:cs typeface="Times New Roman" panose="02020603050405020304" pitchFamily="18" charset="0"/>
              </a:rPr>
              <a:t>combination of exercise with environments </a:t>
            </a:r>
            <a:r>
              <a:rPr lang="en-US" sz="2800" i="1" dirty="0">
                <a:solidFill>
                  <a:schemeClr val="tx1"/>
                </a:solidFill>
                <a:latin typeface="Times New Roman" panose="02020603050405020304" pitchFamily="18" charset="0"/>
                <a:cs typeface="Times New Roman" panose="02020603050405020304" pitchFamily="18" charset="0"/>
              </a:rPr>
              <a:t>that are hot, humid, and cold, at high altitude, underwater, or after significant time-zone shifts will place a significant burden on the human body as it attempts to maintain </a:t>
            </a:r>
            <a:r>
              <a:rPr lang="en-US" sz="2800" b="1" i="1" dirty="0">
                <a:solidFill>
                  <a:schemeClr val="tx1"/>
                </a:solidFill>
                <a:latin typeface="Times New Roman" panose="02020603050405020304" pitchFamily="18" charset="0"/>
                <a:cs typeface="Times New Roman" panose="02020603050405020304" pitchFamily="18" charset="0"/>
              </a:rPr>
              <a:t>homeostasis</a:t>
            </a:r>
            <a:r>
              <a:rPr lang="en-US" sz="2800" i="1"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i="1" dirty="0">
                <a:solidFill>
                  <a:schemeClr val="tx1"/>
                </a:solidFill>
                <a:latin typeface="Times New Roman" panose="02020603050405020304" pitchFamily="18" charset="0"/>
                <a:cs typeface="Times New Roman" panose="02020603050405020304" pitchFamily="18" charset="0"/>
              </a:rPr>
              <a:t>The body has natural responses to exposure to such environments and to coping with acute exercise in these circumstances. </a:t>
            </a:r>
            <a:endParaRPr lang="en-US" sz="2800" i="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en-US"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998331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077" y="142876"/>
            <a:ext cx="10932135" cy="6572250"/>
          </a:xfrm>
        </p:spPr>
        <p:txBody>
          <a:bodyPr>
            <a:noAutofit/>
          </a:bodyPr>
          <a:lstStyle/>
          <a:p>
            <a:pPr algn="just">
              <a:lnSpc>
                <a:spcPct val="150000"/>
              </a:lnSpc>
            </a:pPr>
            <a:endParaRPr lang="en-US" sz="2800" i="1" dirty="0" smtClean="0">
              <a:latin typeface="Times New Roman" panose="02020603050405020304" pitchFamily="18" charset="0"/>
              <a:cs typeface="Times New Roman" panose="02020603050405020304" pitchFamily="18" charset="0"/>
            </a:endParaRPr>
          </a:p>
          <a:p>
            <a:pPr algn="just">
              <a:lnSpc>
                <a:spcPct val="150000"/>
              </a:lnSpc>
            </a:pPr>
            <a:r>
              <a:rPr lang="en-US" sz="2800" i="1" dirty="0">
                <a:solidFill>
                  <a:schemeClr val="tx1"/>
                </a:solidFill>
                <a:latin typeface="Times New Roman" panose="02020603050405020304" pitchFamily="18" charset="0"/>
                <a:cs typeface="Times New Roman" panose="02020603050405020304" pitchFamily="18" charset="0"/>
              </a:rPr>
              <a:t>However, care must be taken to ensure the body is not taken beyond its limits of adjustment and coping to the point of injury, illness or even death</a:t>
            </a:r>
            <a:r>
              <a:rPr lang="en-US" sz="2800" i="1" dirty="0" smtClean="0">
                <a:solidFill>
                  <a:schemeClr val="tx1"/>
                </a:solidFill>
                <a:latin typeface="Times New Roman" panose="02020603050405020304" pitchFamily="18" charset="0"/>
                <a:cs typeface="Times New Roman" panose="02020603050405020304" pitchFamily="18" charset="0"/>
              </a:rPr>
              <a:t>.</a:t>
            </a:r>
            <a:endParaRPr lang="en-US" sz="2800" i="1" dirty="0" smtClean="0">
              <a:latin typeface="Times New Roman" panose="02020603050405020304" pitchFamily="18" charset="0"/>
              <a:cs typeface="Times New Roman" panose="02020603050405020304" pitchFamily="18" charset="0"/>
            </a:endParaRP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Physiological </a:t>
            </a:r>
            <a:r>
              <a:rPr lang="en-US" sz="2800" i="1" dirty="0">
                <a:solidFill>
                  <a:schemeClr val="tx1"/>
                </a:solidFill>
                <a:latin typeface="Times New Roman" panose="02020603050405020304" pitchFamily="18" charset="0"/>
                <a:cs typeface="Times New Roman" panose="02020603050405020304" pitchFamily="18" charset="0"/>
              </a:rPr>
              <a:t>and biochemical processes in the human body are temperature sensitive to the point where a small rise in temperature in specific parts of the body may lead to injury, loss of function and eventually death. </a:t>
            </a:r>
            <a:endParaRPr lang="en-US" sz="2800" i="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Maintenance </a:t>
            </a:r>
            <a:r>
              <a:rPr lang="en-US" sz="2800" i="1" dirty="0">
                <a:solidFill>
                  <a:schemeClr val="tx1"/>
                </a:solidFill>
                <a:latin typeface="Times New Roman" panose="02020603050405020304" pitchFamily="18" charset="0"/>
                <a:cs typeface="Times New Roman" panose="02020603050405020304" pitchFamily="18" charset="0"/>
              </a:rPr>
              <a:t>of core temperature, and thus thermal balance, is achieved through a range of </a:t>
            </a:r>
            <a:r>
              <a:rPr lang="en-US" sz="2800" i="1" dirty="0" smtClean="0">
                <a:solidFill>
                  <a:schemeClr val="tx1"/>
                </a:solidFill>
                <a:latin typeface="Times New Roman" panose="02020603050405020304" pitchFamily="18" charset="0"/>
                <a:cs typeface="Times New Roman" panose="02020603050405020304" pitchFamily="18" charset="0"/>
              </a:rPr>
              <a:t>processes. </a:t>
            </a:r>
          </a:p>
          <a:p>
            <a:pPr algn="just">
              <a:lnSpc>
                <a:spcPct val="150000"/>
              </a:lnSpc>
            </a:pPr>
            <a:endParaRPr lang="en-US" sz="2800" i="1" dirty="0" smtClean="0">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251215556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Physical Activity in the Heat and humid </a:t>
            </a:r>
            <a:endParaRPr lang="en-US" dirty="0"/>
          </a:p>
        </p:txBody>
      </p:sp>
      <p:sp>
        <p:nvSpPr>
          <p:cNvPr id="3" name="Content Placeholder 2"/>
          <p:cNvSpPr>
            <a:spLocks noGrp="1"/>
          </p:cNvSpPr>
          <p:nvPr>
            <p:ph idx="1"/>
          </p:nvPr>
        </p:nvSpPr>
        <p:spPr>
          <a:xfrm>
            <a:off x="1280160" y="1392702"/>
            <a:ext cx="10224452" cy="4518520"/>
          </a:xfrm>
        </p:spPr>
        <p:txBody>
          <a:bodyPr>
            <a:normAutofit/>
          </a:bodyPr>
          <a:lstStyle/>
          <a:p>
            <a:pPr algn="just"/>
            <a:r>
              <a:rPr lang="en-US" sz="2800" dirty="0" smtClean="0">
                <a:latin typeface="Times New Roman" pitchFamily="18" charset="0"/>
                <a:cs typeface="Times New Roman" pitchFamily="18" charset="0"/>
              </a:rPr>
              <a:t>Physical activity in hot and humid environments challenges the body’s heat loss mechanisms.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During vigorous activity,</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body produces heat, which must be dissipated to regulate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body temperature. The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primary method of cooling is through evaporation</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of sweat.</a:t>
            </a:r>
          </a:p>
          <a:p>
            <a:pPr algn="just"/>
            <a:r>
              <a:rPr lang="en-US" sz="2800" dirty="0" smtClean="0">
                <a:latin typeface="Times New Roman" pitchFamily="18" charset="0"/>
                <a:cs typeface="Times New Roman" pitchFamily="18" charset="0"/>
              </a:rPr>
              <a:t>The chemical process involved in evaporation transfers heat from the body and reduces the body temperature. When conditions are humid, the effectiveness of evaporation is reduced, since the air is already saturated with moisture. This is why it is difficult to regulate body temperature when conditions are hot and humid.</a:t>
            </a:r>
          </a:p>
          <a:p>
            <a:endParaRPr lang="en-US" sz="20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38930"/>
          </a:xfrm>
        </p:spPr>
        <p:txBody>
          <a:bodyPr/>
          <a:lstStyle/>
          <a:p>
            <a:pPr algn="r"/>
            <a:r>
              <a:rPr lang="en-US" dirty="0" smtClean="0">
                <a:latin typeface="Times New Roman" pitchFamily="18" charset="0"/>
                <a:cs typeface="Times New Roman" pitchFamily="18" charset="0"/>
              </a:rPr>
              <a:t>Cont`d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041009" y="1533377"/>
            <a:ext cx="10463603" cy="4811151"/>
          </a:xfrm>
        </p:spPr>
        <p:txBody>
          <a:bodyPr>
            <a:noAutofit/>
          </a:bodyPr>
          <a:lstStyle/>
          <a:p>
            <a:pPr algn="just"/>
            <a:r>
              <a:rPr lang="en-US" sz="2800" dirty="0" smtClean="0">
                <a:latin typeface="Times New Roman" pitchFamily="18" charset="0"/>
                <a:cs typeface="Times New Roman" pitchFamily="18" charset="0"/>
              </a:rPr>
              <a:t>Heat-related illness can occur if proper hydration is not maintained.</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Maximum sweat rates during physical</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activity in the heat can approach 1–2 liters per hour. If this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fluid is not replaced, </a:t>
            </a:r>
            <a:r>
              <a:rPr lang="en-US" sz="2800" b="1" dirty="0" smtClean="0">
                <a:latin typeface="Times New Roman" pitchFamily="18" charset="0"/>
                <a:cs typeface="Times New Roman" pitchFamily="18" charset="0"/>
              </a:rPr>
              <a:t>dehydration</a:t>
            </a:r>
            <a:r>
              <a:rPr lang="en-US" sz="2800" dirty="0" smtClean="0">
                <a:latin typeface="Times New Roman" pitchFamily="18" charset="0"/>
                <a:cs typeface="Times New Roman" pitchFamily="18" charset="0"/>
              </a:rPr>
              <a:t> (excessive loss of water from the body, usually through perspiration, urination, or evaporation) can occur. If dehydration</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not corrected with water or other fluid-replacement</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drinks, it becomes increasingly more difficult for the body</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to maintain normal body temperatures. </a:t>
            </a:r>
          </a:p>
          <a:p>
            <a:pPr algn="just"/>
            <a:r>
              <a:rPr lang="en-US" sz="2800" b="1" dirty="0" smtClean="0">
                <a:latin typeface="Times New Roman" pitchFamily="18" charset="0"/>
                <a:cs typeface="Times New Roman" pitchFamily="18" charset="0"/>
              </a:rPr>
              <a:t>Hyperthermia </a:t>
            </a:r>
            <a:r>
              <a:rPr lang="en-US" sz="2800" dirty="0" smtClean="0">
                <a:latin typeface="Times New Roman" pitchFamily="18" charset="0"/>
                <a:cs typeface="Times New Roman" pitchFamily="18" charset="0"/>
              </a:rPr>
              <a:t>and associated</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heat-related problems can result.</a:t>
            </a:r>
            <a:r>
              <a:rPr lang="en-US" sz="2800" b="1" dirty="0" smtClean="0">
                <a:latin typeface="Times New Roman" pitchFamily="18" charset="0"/>
                <a:cs typeface="Times New Roman" pitchFamily="18" charset="0"/>
              </a:rPr>
              <a:t> Hyperthermia </a:t>
            </a:r>
            <a:r>
              <a:rPr lang="en-US" sz="2800" dirty="0" smtClean="0">
                <a:latin typeface="Times New Roman" pitchFamily="18" charset="0"/>
                <a:cs typeface="Times New Roman" pitchFamily="18" charset="0"/>
              </a:rPr>
              <a:t>is excessively high body temperature caused by excessive heat production or impaired heat loss capacity. Heat stroke is a </a:t>
            </a:r>
            <a:r>
              <a:rPr lang="en-US" sz="2800" dirty="0" err="1" smtClean="0">
                <a:latin typeface="Times New Roman" pitchFamily="18" charset="0"/>
                <a:cs typeface="Times New Roman" pitchFamily="18" charset="0"/>
              </a:rPr>
              <a:t>hyperthermic</a:t>
            </a:r>
            <a:r>
              <a:rPr lang="en-US" sz="2800" dirty="0" smtClean="0">
                <a:latin typeface="Times New Roman" pitchFamily="18" charset="0"/>
                <a:cs typeface="Times New Roman" pitchFamily="18" charset="0"/>
              </a:rPr>
              <a:t> condition.</a:t>
            </a:r>
          </a:p>
          <a:p>
            <a:endParaRPr lang="en-US" sz="20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8002"/>
            <a:ext cx="8911687" cy="1280890"/>
          </a:xfrm>
        </p:spPr>
        <p:txBody>
          <a:bodyPr/>
          <a:lstStyle/>
          <a:p>
            <a:r>
              <a:rPr lang="en-US" b="1" dirty="0" smtClean="0"/>
              <a:t>Types of Heat-Related Problems</a:t>
            </a:r>
            <a:endParaRPr lang="en-US" dirty="0"/>
          </a:p>
        </p:txBody>
      </p:sp>
      <p:graphicFrame>
        <p:nvGraphicFramePr>
          <p:cNvPr id="4" name="Content Placeholder 6"/>
          <p:cNvGraphicFramePr>
            <a:graphicFrameLocks noGrp="1"/>
          </p:cNvGraphicFramePr>
          <p:nvPr>
            <p:ph idx="1"/>
          </p:nvPr>
        </p:nvGraphicFramePr>
        <p:xfrm>
          <a:off x="2589213" y="965956"/>
          <a:ext cx="8229600" cy="5459919"/>
        </p:xfrm>
        <a:graphic>
          <a:graphicData uri="http://schemas.openxmlformats.org/drawingml/2006/table">
            <a:tbl>
              <a:tblPr firstRow="1" bandRow="1">
                <a:tableStyleId>{5C22544A-7EE6-4342-B048-85BDC9FD1C3A}</a:tableStyleId>
              </a:tblPr>
              <a:tblGrid>
                <a:gridCol w="2743200"/>
                <a:gridCol w="2743200"/>
                <a:gridCol w="2743200"/>
              </a:tblGrid>
              <a:tr h="1057937">
                <a:tc>
                  <a:txBody>
                    <a:bodyPr/>
                    <a:lstStyle/>
                    <a:p>
                      <a:pPr marL="0" marR="0">
                        <a:lnSpc>
                          <a:spcPct val="115000"/>
                        </a:lnSpc>
                        <a:spcBef>
                          <a:spcPts val="0"/>
                        </a:spcBef>
                        <a:spcAft>
                          <a:spcPts val="0"/>
                        </a:spcAft>
                      </a:pPr>
                      <a:r>
                        <a:rPr lang="en-US" sz="2000" b="1" dirty="0">
                          <a:latin typeface="Times New Roman"/>
                          <a:ea typeface="Calibri"/>
                          <a:cs typeface="Times New Roman"/>
                        </a:rPr>
                        <a:t>Problem                                                        </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latin typeface="Times New Roman"/>
                          <a:ea typeface="Calibri"/>
                          <a:cs typeface="Times New Roman"/>
                        </a:rPr>
                        <a:t>Symptoms                                                                                     </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a:latin typeface="Times New Roman"/>
                          <a:ea typeface="Calibri"/>
                          <a:cs typeface="Times New Roman"/>
                        </a:rPr>
                        <a:t>Severity</a:t>
                      </a:r>
                      <a:endParaRPr lang="en-US" sz="1800">
                        <a:latin typeface="Calibri"/>
                        <a:ea typeface="Calibri"/>
                        <a:cs typeface="Times New Roman"/>
                      </a:endParaRPr>
                    </a:p>
                  </a:txBody>
                  <a:tcPr marL="68580" marR="68580" marT="0" marB="0"/>
                </a:tc>
              </a:tr>
              <a:tr h="1199961">
                <a:tc>
                  <a:txBody>
                    <a:bodyPr/>
                    <a:lstStyle/>
                    <a:p>
                      <a:pPr marL="0" marR="0">
                        <a:lnSpc>
                          <a:spcPct val="115000"/>
                        </a:lnSpc>
                        <a:spcBef>
                          <a:spcPts val="0"/>
                        </a:spcBef>
                        <a:spcAft>
                          <a:spcPts val="0"/>
                        </a:spcAft>
                      </a:pPr>
                      <a:r>
                        <a:rPr lang="en-US" sz="2000" dirty="0">
                          <a:latin typeface="Times New Roman"/>
                          <a:ea typeface="Calibri"/>
                          <a:cs typeface="Times New Roman"/>
                        </a:rPr>
                        <a:t>Heat cramps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latin typeface="Times New Roman"/>
                          <a:ea typeface="Calibri"/>
                          <a:cs typeface="Times New Roman"/>
                        </a:rPr>
                        <a:t>Muscle cramps, especially in muscles most used in exercise                                        </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latin typeface="Times New Roman"/>
                          <a:ea typeface="Calibri"/>
                          <a:cs typeface="Times New Roman"/>
                        </a:rPr>
                        <a:t>Least severe</a:t>
                      </a:r>
                      <a:endParaRPr lang="en-US" sz="1800" dirty="0">
                        <a:latin typeface="Calibri"/>
                        <a:ea typeface="Calibri"/>
                        <a:cs typeface="Times New Roman"/>
                      </a:endParaRPr>
                    </a:p>
                  </a:txBody>
                  <a:tcPr marL="68580" marR="68580" marT="0" marB="0"/>
                </a:tc>
              </a:tr>
              <a:tr h="1199961">
                <a:tc>
                  <a:txBody>
                    <a:bodyPr/>
                    <a:lstStyle/>
                    <a:p>
                      <a:pPr marL="0" marR="0">
                        <a:lnSpc>
                          <a:spcPct val="115000"/>
                        </a:lnSpc>
                        <a:spcBef>
                          <a:spcPts val="0"/>
                        </a:spcBef>
                        <a:spcAft>
                          <a:spcPts val="0"/>
                        </a:spcAft>
                      </a:pPr>
                      <a:r>
                        <a:rPr lang="en-US" sz="2000">
                          <a:latin typeface="Times New Roman"/>
                          <a:ea typeface="Calibri"/>
                          <a:cs typeface="Times New Roman"/>
                        </a:rPr>
                        <a:t>Heat exhaustion</a:t>
                      </a:r>
                      <a:endParaRPr lang="en-US" sz="18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latin typeface="Times New Roman"/>
                          <a:ea typeface="Calibri"/>
                          <a:cs typeface="Times New Roman"/>
                        </a:rPr>
                        <a:t>Muscle cramps, weakness, dizziness, headache, nausea, clammy skin, paleness  </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latin typeface="Times New Roman"/>
                          <a:ea typeface="Calibri"/>
                          <a:cs typeface="Times New Roman"/>
                        </a:rPr>
                        <a:t>Moderately severe</a:t>
                      </a:r>
                      <a:endParaRPr lang="en-US" sz="1800" dirty="0">
                        <a:latin typeface="Calibri"/>
                        <a:ea typeface="Calibri"/>
                        <a:cs typeface="Times New Roman"/>
                      </a:endParaRPr>
                    </a:p>
                  </a:txBody>
                  <a:tcPr marL="68580" marR="68580" marT="0" marB="0"/>
                </a:tc>
              </a:tr>
              <a:tr h="1799941">
                <a:tc>
                  <a:txBody>
                    <a:bodyPr/>
                    <a:lstStyle/>
                    <a:p>
                      <a:pPr marL="0" marR="0">
                        <a:lnSpc>
                          <a:spcPct val="115000"/>
                        </a:lnSpc>
                        <a:spcBef>
                          <a:spcPts val="0"/>
                        </a:spcBef>
                        <a:spcAft>
                          <a:spcPts val="0"/>
                        </a:spcAft>
                      </a:pPr>
                      <a:r>
                        <a:rPr lang="en-US" sz="2000">
                          <a:latin typeface="Times New Roman"/>
                          <a:ea typeface="Calibri"/>
                          <a:cs typeface="Times New Roman"/>
                        </a:rPr>
                        <a:t>Heat stroke                </a:t>
                      </a:r>
                      <a:endParaRPr lang="en-US" sz="18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latin typeface="Times New Roman"/>
                          <a:ea typeface="Calibri"/>
                          <a:cs typeface="Times New Roman"/>
                        </a:rPr>
                        <a:t>Hot, flushed skin; dry skin (lack of sweating); dizziness, fast pulse, unconsciousness; high temperature</a:t>
                      </a:r>
                      <a:endParaRPr lang="en-US" sz="18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latin typeface="Times New Roman"/>
                          <a:ea typeface="Calibri"/>
                          <a:cs typeface="Times New Roman"/>
                        </a:rPr>
                        <a:t>Extremely severe</a:t>
                      </a:r>
                      <a:endParaRPr lang="en-US" sz="18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9866"/>
            <a:ext cx="8911687" cy="1280890"/>
          </a:xfrm>
        </p:spPr>
        <p:txBody>
          <a:bodyPr>
            <a:normAutofit fontScale="90000"/>
          </a:bodyPr>
          <a:lstStyle/>
          <a:p>
            <a:r>
              <a:rPr lang="en-US" b="1" dirty="0" smtClean="0">
                <a:latin typeface="Times New Roman" pitchFamily="18" charset="0"/>
                <a:cs typeface="Times New Roman" pitchFamily="18" charset="0"/>
              </a:rPr>
              <a:t>Precautions should be taken when doing physical activity in hot and humid environments.</a:t>
            </a:r>
            <a:endParaRPr lang="en-US" dirty="0"/>
          </a:p>
        </p:txBody>
      </p:sp>
      <p:sp>
        <p:nvSpPr>
          <p:cNvPr id="3" name="Content Placeholder 2"/>
          <p:cNvSpPr>
            <a:spLocks noGrp="1"/>
          </p:cNvSpPr>
          <p:nvPr>
            <p:ph idx="1"/>
          </p:nvPr>
        </p:nvSpPr>
        <p:spPr>
          <a:xfrm>
            <a:off x="1026942" y="1266083"/>
            <a:ext cx="10477670" cy="4937760"/>
          </a:xfrm>
        </p:spPr>
        <p:txBody>
          <a:bodyPr>
            <a:noAutofit/>
          </a:bodyPr>
          <a:lstStyle/>
          <a:p>
            <a:r>
              <a:rPr lang="en-US" sz="2800" dirty="0" smtClean="0">
                <a:latin typeface="Times New Roman" pitchFamily="18" charset="0"/>
                <a:cs typeface="Times New Roman" pitchFamily="18" charset="0"/>
              </a:rPr>
              <a:t>Acclimatization improves the body’s tolerance in the heat.</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Individuals with good fitness will respond better</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to activity in the heat than individuals with poor fitness.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With regular exposure, the body adapts to the heat. The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majority of the adaptation to hot environments occurs in 7</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to 14 days but complete acclimatization can take up to 30</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days. </a:t>
            </a:r>
          </a:p>
          <a:p>
            <a:pPr lvl="0" algn="just"/>
            <a:r>
              <a:rPr lang="en-US" sz="2800" dirty="0" smtClean="0">
                <a:latin typeface="Times New Roman" pitchFamily="18" charset="0"/>
                <a:cs typeface="Times New Roman" pitchFamily="18" charset="0"/>
              </a:rPr>
              <a:t>Limit or cancel physical activity in hot or humid environments.</a:t>
            </a:r>
          </a:p>
          <a:p>
            <a:pPr lvl="0" algn="just"/>
            <a:r>
              <a:rPr lang="en-US" sz="2800" dirty="0" smtClean="0">
                <a:latin typeface="Times New Roman" pitchFamily="18" charset="0"/>
                <a:cs typeface="Times New Roman" pitchFamily="18" charset="0"/>
              </a:rPr>
              <a:t>Drink fluids before, during, and after activity. Guidelines suggest about 2 cups before activity and about 1 cup for each 15–20 minutes during activity. After activity, drink about 2 cups for each pound of weight lost. The thirst mechanism lags behind the body’s actual need for fluid, so drink even if you don’t feel thirsty. </a:t>
            </a:r>
          </a:p>
          <a:p>
            <a:endParaRPr lang="en-US" sz="20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6948"/>
            <a:ext cx="8911687" cy="717453"/>
          </a:xfrm>
        </p:spPr>
        <p:txBody>
          <a:bodyPr>
            <a:normAutofit/>
          </a:bodyPr>
          <a:lstStyle/>
          <a:p>
            <a:pPr algn="r"/>
            <a:r>
              <a:rPr lang="en-US" dirty="0" smtClean="0">
                <a:latin typeface="Times New Roman" pitchFamily="18" charset="0"/>
                <a:cs typeface="Times New Roman" pitchFamily="18" charset="0"/>
              </a:rPr>
              <a:t>Cont`d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209822" y="745589"/>
            <a:ext cx="10294790" cy="5697414"/>
          </a:xfrm>
        </p:spPr>
        <p:txBody>
          <a:bodyPr>
            <a:normAutofit/>
          </a:bodyPr>
          <a:lstStyle/>
          <a:p>
            <a:pPr algn="just"/>
            <a:r>
              <a:rPr lang="en-US" sz="2400" dirty="0" smtClean="0">
                <a:latin typeface="Times New Roman" pitchFamily="18" charset="0"/>
                <a:cs typeface="Times New Roman" pitchFamily="18" charset="0"/>
              </a:rPr>
              <a:t>Avoid extreme fluid intake. Drinking too much water can cause a condition called </a:t>
            </a:r>
            <a:r>
              <a:rPr lang="en-US" sz="2400" b="1" dirty="0" err="1" smtClean="0">
                <a:latin typeface="Times New Roman" pitchFamily="18" charset="0"/>
                <a:cs typeface="Times New Roman" pitchFamily="18" charset="0"/>
              </a:rPr>
              <a:t>hyponatremia</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sometimes referred to as “water intoxication.” that can cause loss of electrolytes, leading to serious medical complications.</a:t>
            </a:r>
          </a:p>
          <a:p>
            <a:pPr lvl="0" algn="just"/>
            <a:r>
              <a:rPr lang="en-US" sz="2400" dirty="0" smtClean="0">
                <a:latin typeface="Times New Roman" pitchFamily="18" charset="0"/>
                <a:cs typeface="Times New Roman" pitchFamily="18" charset="0"/>
              </a:rPr>
              <a:t>Gradually expose yourself to physical activity in hot and humid environments to facilitate acclimatization.</a:t>
            </a:r>
          </a:p>
          <a:p>
            <a:pPr lvl="0" algn="just"/>
            <a:r>
              <a:rPr lang="en-US" sz="2400" dirty="0" smtClean="0">
                <a:latin typeface="Times New Roman" pitchFamily="18" charset="0"/>
                <a:cs typeface="Times New Roman" pitchFamily="18" charset="0"/>
              </a:rPr>
              <a:t>When possible, do your activity in the morning or evening. </a:t>
            </a:r>
          </a:p>
          <a:p>
            <a:pPr lvl="0" algn="just"/>
            <a:r>
              <a:rPr lang="en-US" sz="2400" dirty="0" smtClean="0">
                <a:latin typeface="Times New Roman" pitchFamily="18" charset="0"/>
                <a:cs typeface="Times New Roman" pitchFamily="18" charset="0"/>
              </a:rPr>
              <a:t>Dress properly for exercise in the heat and humidity. Wear white or light colors that reflect rather than absorb heat. Wear light, loose-fitting, “breathable” clothing. Rubber, plastic, or other nonporous clothing is especially dangerous. A porous hat or cap can help when exercising in direct sunlight.</a:t>
            </a:r>
          </a:p>
          <a:p>
            <a:pPr lvl="0" algn="just"/>
            <a:r>
              <a:rPr lang="en-US" sz="2400" dirty="0" smtClean="0">
                <a:latin typeface="Times New Roman" pitchFamily="18" charset="0"/>
                <a:cs typeface="Times New Roman" pitchFamily="18" charset="0"/>
              </a:rPr>
              <a:t>Watch for signs of heat stress. If signs are present, stop immediately, get out of the heat, remove excess clothing, and drink cool water. Seek medical attention if symptoms progress.</a:t>
            </a:r>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81354"/>
            <a:ext cx="8911687" cy="872197"/>
          </a:xfrm>
        </p:spPr>
        <p:txBody>
          <a:bodyPr/>
          <a:lstStyle/>
          <a:p>
            <a:r>
              <a:rPr lang="en-US" b="1" dirty="0" smtClean="0">
                <a:latin typeface="Times New Roman" pitchFamily="18" charset="0"/>
                <a:cs typeface="Times New Roman" pitchFamily="18" charset="0"/>
              </a:rPr>
              <a:t>Physical activity in cold and windy weather </a:t>
            </a:r>
            <a:endParaRPr lang="en-US" dirty="0"/>
          </a:p>
        </p:txBody>
      </p:sp>
      <p:sp>
        <p:nvSpPr>
          <p:cNvPr id="3" name="Content Placeholder 2"/>
          <p:cNvSpPr>
            <a:spLocks noGrp="1"/>
          </p:cNvSpPr>
          <p:nvPr>
            <p:ph idx="1"/>
          </p:nvPr>
        </p:nvSpPr>
        <p:spPr>
          <a:xfrm>
            <a:off x="1336431" y="998807"/>
            <a:ext cx="10168181" cy="5528602"/>
          </a:xfrm>
        </p:spPr>
        <p:txBody>
          <a:bodyPr>
            <a:normAutofit lnSpcReduction="10000"/>
          </a:bodyPr>
          <a:lstStyle/>
          <a:p>
            <a:pPr algn="just"/>
            <a:r>
              <a:rPr lang="en-US" sz="2400" dirty="0" smtClean="0">
                <a:latin typeface="Times New Roman" pitchFamily="18" charset="0"/>
                <a:cs typeface="Times New Roman" pitchFamily="18" charset="0"/>
              </a:rPr>
              <a:t>Physical activity in exceptionally cold and windy weather can be dangerous.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Activity in</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cold presents the opposite problems as exercise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 the heat. In the cold, the primary goal is to retain the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body’s heat and avoid </a:t>
            </a:r>
            <a:r>
              <a:rPr lang="en-US" sz="2400" b="1" dirty="0" smtClean="0">
                <a:latin typeface="Times New Roman" pitchFamily="18" charset="0"/>
                <a:cs typeface="Times New Roman" pitchFamily="18" charset="0"/>
              </a:rPr>
              <a:t>hypothermia </a:t>
            </a:r>
            <a:r>
              <a:rPr lang="en-US" sz="2400" dirty="0" smtClean="0">
                <a:latin typeface="Times New Roman" pitchFamily="18" charset="0"/>
                <a:cs typeface="Times New Roman" pitchFamily="18" charset="0"/>
              </a:rPr>
              <a:t>and frostbite. </a:t>
            </a:r>
          </a:p>
          <a:p>
            <a:pPr algn="just"/>
            <a:r>
              <a:rPr lang="en-US" sz="2400" b="1" dirty="0" smtClean="0">
                <a:latin typeface="Times New Roman" pitchFamily="18" charset="0"/>
                <a:cs typeface="Times New Roman" pitchFamily="18" charset="0"/>
              </a:rPr>
              <a:t>Hypothermia </a:t>
            </a:r>
            <a:r>
              <a:rPr lang="en-US" sz="2400" dirty="0" smtClean="0">
                <a:latin typeface="Times New Roman" pitchFamily="18" charset="0"/>
                <a:cs typeface="Times New Roman" pitchFamily="18" charset="0"/>
              </a:rPr>
              <a:t>is excessive low body temperature (less than 95°F), characterized by uncontrollable shivering, loss of coordination, and mental confusion. </a:t>
            </a:r>
          </a:p>
          <a:p>
            <a:pPr algn="just"/>
            <a:r>
              <a:rPr lang="en-US" sz="2400" dirty="0" smtClean="0">
                <a:latin typeface="Times New Roman" pitchFamily="18" charset="0"/>
                <a:cs typeface="Times New Roman" pitchFamily="18" charset="0"/>
              </a:rPr>
              <a:t>Early</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signs of hypothermia include shivering and cold extremities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caused by blood shunted to the body core to conserve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heat. As the core temperature continues to drop, heart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rate, respiration, and reflexes are depressed. Subsequently,</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cognitive functions decrease, speech and movement become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impaired, and bizarre behavior may occur. </a:t>
            </a:r>
          </a:p>
          <a:p>
            <a:pPr algn="just"/>
            <a:r>
              <a:rPr lang="en-US" sz="2400" dirty="0" smtClean="0">
                <a:latin typeface="Times New Roman" pitchFamily="18" charset="0"/>
                <a:cs typeface="Times New Roman" pitchFamily="18" charset="0"/>
              </a:rPr>
              <a:t>Frostbite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results from water crystallizing in the tissues, causing cell</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destruction.</a:t>
            </a:r>
            <a:endParaRPr lang="en-US" sz="2400" dirty="0" smtClean="0"/>
          </a:p>
          <a:p>
            <a:pPr algn="just"/>
            <a:endParaRPr lang="en-US" sz="2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9526"/>
            <a:ext cx="8911687" cy="1280890"/>
          </a:xfrm>
        </p:spPr>
        <p:txBody>
          <a:bodyPr/>
          <a:lstStyle/>
          <a:p>
            <a:r>
              <a:rPr lang="en-US" b="1" dirty="0" smtClean="0">
                <a:latin typeface="Times New Roman" pitchFamily="18" charset="0"/>
                <a:cs typeface="Times New Roman" pitchFamily="18" charset="0"/>
              </a:rPr>
              <a:t>When doing activity in cold, wet, and windy weather, precautions should be taken.</a:t>
            </a:r>
            <a:endParaRPr lang="en-US" dirty="0"/>
          </a:p>
        </p:txBody>
      </p:sp>
      <p:sp>
        <p:nvSpPr>
          <p:cNvPr id="3" name="Content Placeholder 2"/>
          <p:cNvSpPr>
            <a:spLocks noGrp="1"/>
          </p:cNvSpPr>
          <p:nvPr>
            <p:ph idx="1"/>
          </p:nvPr>
        </p:nvSpPr>
        <p:spPr>
          <a:xfrm>
            <a:off x="1139483" y="1055061"/>
            <a:ext cx="10365129" cy="4684542"/>
          </a:xfrm>
        </p:spPr>
        <p:txBody>
          <a:bodyPr>
            <a:noAutofit/>
          </a:bodyPr>
          <a:lstStyle/>
          <a:p>
            <a:pPr lvl="0" algn="just"/>
            <a:r>
              <a:rPr lang="en-US" sz="2800" dirty="0" smtClean="0">
                <a:latin typeface="Times New Roman" pitchFamily="18" charset="0"/>
                <a:cs typeface="Times New Roman" pitchFamily="18" charset="0"/>
              </a:rPr>
              <a:t>Dress properly. Wear light clothing in several layers rather than one heavy garment. </a:t>
            </a:r>
          </a:p>
          <a:p>
            <a:pPr lvl="0" algn="just"/>
            <a:r>
              <a:rPr lang="en-US" sz="2800" dirty="0" smtClean="0">
                <a:latin typeface="Times New Roman" pitchFamily="18" charset="0"/>
                <a:cs typeface="Times New Roman" pitchFamily="18" charset="0"/>
              </a:rPr>
              <a:t>A porous windbreaker will keep wind from cooling the body and will allow the release of body heat. The hands, feet, nose, and ears are most susceptible to frostbite, so they should be covered. Wear a hat or cap, mask, and mittens. Mittens are warmer than gloves. </a:t>
            </a:r>
          </a:p>
          <a:p>
            <a:pPr lvl="0" algn="just"/>
            <a:r>
              <a:rPr lang="en-US" sz="2800" dirty="0" smtClean="0">
                <a:latin typeface="Times New Roman" pitchFamily="18" charset="0"/>
                <a:cs typeface="Times New Roman" pitchFamily="18" charset="0"/>
              </a:rPr>
              <a:t>Keep from getting wet in cold weather.</a:t>
            </a:r>
          </a:p>
          <a:p>
            <a:pPr algn="just"/>
            <a:r>
              <a:rPr lang="en-US" sz="2800" dirty="0" smtClean="0">
                <a:latin typeface="Times New Roman" pitchFamily="18" charset="0"/>
                <a:cs typeface="Times New Roman" pitchFamily="18" charset="0"/>
              </a:rPr>
              <a:t>Use mittens, gloves, or cotton socks to protect your hands.</a:t>
            </a:r>
          </a:p>
          <a:p>
            <a:pPr algn="just"/>
            <a:r>
              <a:rPr lang="en-US" sz="2800" dirty="0" smtClean="0">
                <a:latin typeface="Times New Roman" pitchFamily="18" charset="0"/>
                <a:cs typeface="Times New Roman" pitchFamily="18" charset="0"/>
              </a:rPr>
              <a:t> Wear a hat, since up to 40% of your body heat is lost through your head and neck.</a:t>
            </a:r>
          </a:p>
          <a:p>
            <a:pPr lvl="0" algn="just"/>
            <a:r>
              <a:rPr lang="en-US" sz="2800" dirty="0" smtClean="0">
                <a:latin typeface="Times New Roman" pitchFamily="18" charset="0"/>
                <a:cs typeface="Times New Roman" pitchFamily="18" charset="0"/>
              </a:rPr>
              <a:t>Limit or cancel activity if the </a:t>
            </a:r>
            <a:r>
              <a:rPr lang="en-US" sz="2800" dirty="0" err="1" smtClean="0">
                <a:latin typeface="Times New Roman" pitchFamily="18" charset="0"/>
                <a:cs typeface="Times New Roman" pitchFamily="18" charset="0"/>
              </a:rPr>
              <a:t>windchill</a:t>
            </a:r>
            <a:r>
              <a:rPr lang="en-US" sz="2800" dirty="0" smtClean="0">
                <a:latin typeface="Times New Roman" pitchFamily="18" charset="0"/>
                <a:cs typeface="Times New Roman" pitchFamily="18" charset="0"/>
              </a:rPr>
              <a:t> factor reaches the danger zone.</a:t>
            </a:r>
          </a:p>
          <a:p>
            <a:endParaRPr lang="en-US" sz="2000"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Physical Activity in high altitude </a:t>
            </a:r>
            <a:endParaRPr lang="en-US" dirty="0"/>
          </a:p>
        </p:txBody>
      </p:sp>
      <p:sp>
        <p:nvSpPr>
          <p:cNvPr id="3" name="Content Placeholder 2"/>
          <p:cNvSpPr>
            <a:spLocks noGrp="1"/>
          </p:cNvSpPr>
          <p:nvPr>
            <p:ph idx="1"/>
          </p:nvPr>
        </p:nvSpPr>
        <p:spPr>
          <a:xfrm>
            <a:off x="942535" y="1434905"/>
            <a:ext cx="10562077" cy="5176910"/>
          </a:xfrm>
        </p:spPr>
        <p:txBody>
          <a:bodyPr>
            <a:normAutofit/>
          </a:bodyPr>
          <a:lstStyle/>
          <a:p>
            <a:pPr algn="just"/>
            <a:r>
              <a:rPr lang="en-US" sz="2800" dirty="0" smtClean="0">
                <a:latin typeface="Times New Roman" pitchFamily="18" charset="0"/>
                <a:cs typeface="Times New Roman" pitchFamily="18" charset="0"/>
              </a:rPr>
              <a:t>High altitude may limit performance and require adaptation of normal physical activity.</a:t>
            </a:r>
          </a:p>
          <a:p>
            <a:pPr algn="just"/>
            <a:r>
              <a:rPr lang="en-US" sz="2800" dirty="0" smtClean="0">
                <a:latin typeface="Times New Roman" pitchFamily="18" charset="0"/>
                <a:cs typeface="Times New Roman" pitchFamily="18" charset="0"/>
              </a:rPr>
              <a:t>At extremely high altitudes, the ability to perform vigorous physical activity may be impossible without an extra oxygen supply. When moving from sea level to a high altitude, vigorous exercise should be done with caution/care. </a:t>
            </a:r>
          </a:p>
          <a:p>
            <a:pPr algn="just"/>
            <a:r>
              <a:rPr lang="en-US" sz="2800" dirty="0" smtClean="0">
                <a:latin typeface="Times New Roman" pitchFamily="18" charset="0"/>
                <a:cs typeface="Times New Roman" pitchFamily="18" charset="0"/>
              </a:rPr>
              <a:t>The ability to do vigorous physical tasks is diminished as altitude increases. Breathing rate and heart rates are more elevated at high altitude. With proper acclimation (gradual exposure), the body adjusts to the lower oxygen pressure found at high altitude, and performance improves.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24471"/>
          </a:xfrm>
        </p:spPr>
        <p:txBody>
          <a:bodyPr/>
          <a:lstStyle/>
          <a:p>
            <a:pPr algn="ctr"/>
            <a:r>
              <a:rPr lang="en-US" b="1" dirty="0" smtClean="0">
                <a:latin typeface="Times New Roman" pitchFamily="18" charset="0"/>
                <a:cs typeface="Times New Roman" pitchFamily="18" charset="0"/>
              </a:rPr>
              <a:t>Athlete’s Circle of Care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297869"/>
            <a:ext cx="8915400" cy="4185661"/>
          </a:xfrm>
        </p:spPr>
        <p:txBody>
          <a:bodyPr>
            <a:noAutofit/>
          </a:bodyPr>
          <a:lstStyle/>
          <a:p>
            <a:pPr algn="just"/>
            <a:r>
              <a:rPr lang="en-US" sz="2800" dirty="0" smtClean="0">
                <a:solidFill>
                  <a:schemeClr val="tx1"/>
                </a:solidFill>
                <a:latin typeface="Times New Roman" pitchFamily="18" charset="0"/>
                <a:cs typeface="Times New Roman" pitchFamily="18" charset="0"/>
              </a:rPr>
              <a:t>All individuals involved in care of the athlete; may include coaches, parents, certified athletic trainer, family physician, school nurse, massage therapist, sports psychologist, physical therapist, nutritionist, personal trainers, and chiropractor.</a:t>
            </a:r>
          </a:p>
          <a:p>
            <a:pPr algn="just"/>
            <a:r>
              <a:rPr lang="en-US" sz="2800" dirty="0" smtClean="0">
                <a:solidFill>
                  <a:srgbClr val="FF0000"/>
                </a:solidFill>
                <a:latin typeface="Times New Roman" pitchFamily="18" charset="0"/>
                <a:cs typeface="Times New Roman" pitchFamily="18" charset="0"/>
              </a:rPr>
              <a:t>team physician: </a:t>
            </a:r>
            <a:r>
              <a:rPr lang="en-US" sz="2800" dirty="0" smtClean="0">
                <a:solidFill>
                  <a:schemeClr val="tx1"/>
                </a:solidFill>
                <a:latin typeface="Times New Roman" pitchFamily="18" charset="0"/>
                <a:cs typeface="Times New Roman" pitchFamily="18" charset="0"/>
              </a:rPr>
              <a:t>A physician who specializes in sports medicine and helps the athlete maximize function and minimize time away from sports, work, or school; works in cooperation with the family physician.</a:t>
            </a:r>
          </a:p>
          <a:p>
            <a:pPr algn="just"/>
            <a:r>
              <a:rPr lang="en-US" sz="2800" dirty="0" smtClean="0">
                <a:solidFill>
                  <a:srgbClr val="FF0000"/>
                </a:solidFill>
                <a:latin typeface="Times New Roman" pitchFamily="18" charset="0"/>
                <a:cs typeface="Times New Roman" pitchFamily="18" charset="0"/>
              </a:rPr>
              <a:t>family physician: </a:t>
            </a:r>
            <a:r>
              <a:rPr lang="en-US" sz="2800" dirty="0" smtClean="0">
                <a:solidFill>
                  <a:schemeClr val="tx1"/>
                </a:solidFill>
                <a:latin typeface="Times New Roman" pitchFamily="18" charset="0"/>
                <a:cs typeface="Times New Roman" pitchFamily="18" charset="0"/>
              </a:rPr>
              <a:t>The primary physician in the care of the athlete; works in cooperation with the team physician.</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5071" y="196948"/>
            <a:ext cx="9619541" cy="6119446"/>
          </a:xfrm>
        </p:spPr>
        <p:txBody>
          <a:bodyPr>
            <a:noAutofit/>
          </a:bodyPr>
          <a:lstStyle/>
          <a:p>
            <a:pPr algn="just"/>
            <a:r>
              <a:rPr lang="en-US" sz="2400" dirty="0" smtClean="0">
                <a:latin typeface="Times New Roman" pitchFamily="18" charset="0"/>
                <a:cs typeface="Times New Roman" pitchFamily="18" charset="0"/>
              </a:rPr>
              <a:t>When Altitude [ the height of a place above the sea-level] increases the barometric pressure [air pressure] decreases, the partial pressure of oxygen also decreases, as the result the oxygen content of the blood(SaO2) reduces. </a:t>
            </a:r>
            <a:r>
              <a:rPr lang="en-US" sz="2400" dirty="0" err="1" smtClean="0">
                <a:latin typeface="Times New Roman" pitchFamily="18" charset="0"/>
                <a:cs typeface="Times New Roman" pitchFamily="18" charset="0"/>
              </a:rPr>
              <a:t>Eventhough</a:t>
            </a:r>
            <a:r>
              <a:rPr lang="en-US" sz="2400" dirty="0" smtClean="0">
                <a:latin typeface="Times New Roman" pitchFamily="18" charset="0"/>
                <a:cs typeface="Times New Roman" pitchFamily="18" charset="0"/>
              </a:rPr>
              <a:t> the % of oxygen remains the same [20.93%] due to low partial pressure hypoxia is evident, as the result performance is challenged.</a:t>
            </a:r>
          </a:p>
          <a:p>
            <a:pPr algn="just"/>
            <a:r>
              <a:rPr lang="en-US" sz="2400" dirty="0" smtClean="0">
                <a:latin typeface="Times New Roman" pitchFamily="18" charset="0"/>
                <a:cs typeface="Times New Roman" pitchFamily="18" charset="0"/>
              </a:rPr>
              <a:t>The recent sporting success of high land natives has resulted in an increased interest  in the  role of living and training at altitude on performance. </a:t>
            </a:r>
          </a:p>
          <a:p>
            <a:pPr algn="just"/>
            <a:r>
              <a:rPr lang="en-US" sz="2400" dirty="0" smtClean="0">
                <a:latin typeface="Times New Roman" pitchFamily="18" charset="0"/>
                <a:cs typeface="Times New Roman" pitchFamily="18" charset="0"/>
              </a:rPr>
              <a:t>The primary aim of altitude training for endurance  athletes  is  to  increase  the  red  cell  mass  (RCM)  and  hemoglobin  mass  (</a:t>
            </a:r>
            <a:r>
              <a:rPr lang="en-US" sz="2400" dirty="0" err="1" smtClean="0">
                <a:latin typeface="Times New Roman" pitchFamily="18" charset="0"/>
                <a:cs typeface="Times New Roman" pitchFamily="18" charset="0"/>
              </a:rPr>
              <a:t>Hb</a:t>
            </a:r>
            <a:r>
              <a:rPr lang="en-US" sz="2400" dirty="0" smtClean="0">
                <a:latin typeface="Times New Roman" pitchFamily="18" charset="0"/>
                <a:cs typeface="Times New Roman" pitchFamily="18" charset="0"/>
              </a:rPr>
              <a:t>) resulting in an increased arterial  blood O2-carrying capacity, and V•O2 max, with the aim of improving performance at both sea level and altitude.</a:t>
            </a:r>
          </a:p>
          <a:p>
            <a:pPr algn="just"/>
            <a:r>
              <a:rPr lang="en-US" sz="2400" dirty="0" smtClean="0">
                <a:latin typeface="Times New Roman" pitchFamily="18" charset="0"/>
                <a:cs typeface="Times New Roman" pitchFamily="18" charset="0"/>
              </a:rPr>
              <a:t> For  sprint/power-based athletes, recent studies  have  reported  performance  gains  following  an  altitude  sojourn  probably  associated with alterations in acid–base balance.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Why athletes seek altitude training?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758462" y="1641220"/>
            <a:ext cx="9746150" cy="3777622"/>
          </a:xfrm>
        </p:spPr>
        <p:txBody>
          <a:bodyPr>
            <a:normAutofit/>
          </a:bodyPr>
          <a:lstStyle/>
          <a:p>
            <a:pPr algn="just"/>
            <a:r>
              <a:rPr lang="en-US" sz="3200" dirty="0" smtClean="0">
                <a:latin typeface="Times New Roman" pitchFamily="18" charset="0"/>
                <a:cs typeface="Times New Roman" pitchFamily="18" charset="0"/>
              </a:rPr>
              <a:t>Athletes tend to seek altitude training as a means of adding a greater stress (hypoxic environment) on the cardio-</a:t>
            </a:r>
            <a:r>
              <a:rPr lang="en-US" sz="3200" dirty="0" err="1" smtClean="0">
                <a:latin typeface="Times New Roman" pitchFamily="18" charset="0"/>
                <a:cs typeface="Times New Roman" pitchFamily="18" charset="0"/>
              </a:rPr>
              <a:t>polmunary</a:t>
            </a:r>
            <a:r>
              <a:rPr lang="en-US" sz="3200" dirty="0" smtClean="0">
                <a:latin typeface="Times New Roman" pitchFamily="18" charset="0"/>
                <a:cs typeface="Times New Roman" pitchFamily="18" charset="0"/>
              </a:rPr>
              <a:t> and metabolic systems. Physiological adaptations to this stress are believed to transferable for a period of time for use at lower elevations.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9822" y="520504"/>
            <a:ext cx="10294790" cy="6049107"/>
          </a:xfrm>
        </p:spPr>
        <p:txBody>
          <a:bodyPr>
            <a:normAutofit/>
          </a:bodyPr>
          <a:lstStyle/>
          <a:p>
            <a:r>
              <a:rPr lang="en-US" sz="2800" b="1" dirty="0" smtClean="0">
                <a:latin typeface="Times New Roman" pitchFamily="18" charset="0"/>
                <a:cs typeface="Times New Roman" pitchFamily="18" charset="0"/>
              </a:rPr>
              <a:t>The following are common physiological reactions</a:t>
            </a:r>
            <a:r>
              <a:rPr lang="en-US" sz="24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increase in pulmonary ventilation</a:t>
            </a:r>
            <a:endParaRPr lang="en-US" sz="1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increase in cardiac out put</a:t>
            </a:r>
            <a:endParaRPr lang="en-US" sz="2000" dirty="0" smtClean="0">
              <a:latin typeface="Times New Roman" pitchFamily="18" charset="0"/>
              <a:cs typeface="Times New Roman" pitchFamily="18" charset="0"/>
            </a:endParaRPr>
          </a:p>
          <a:p>
            <a:pPr lvl="0"/>
            <a:r>
              <a:rPr lang="en-US" sz="2400" dirty="0" err="1" smtClean="0">
                <a:latin typeface="Times New Roman" pitchFamily="18" charset="0"/>
                <a:cs typeface="Times New Roman" pitchFamily="18" charset="0"/>
              </a:rPr>
              <a:t>diuresis</a:t>
            </a:r>
            <a:r>
              <a:rPr lang="en-US" sz="2400" dirty="0" smtClean="0">
                <a:latin typeface="Times New Roman" pitchFamily="18" charset="0"/>
                <a:cs typeface="Times New Roman" pitchFamily="18" charset="0"/>
              </a:rPr>
              <a:t> [an increase in the production of urine, due to increased fluid intake, decreased levels of </a:t>
            </a:r>
            <a:r>
              <a:rPr lang="en-US" sz="2400" dirty="0" err="1" smtClean="0">
                <a:latin typeface="Times New Roman" pitchFamily="18" charset="0"/>
                <a:cs typeface="Times New Roman" pitchFamily="18" charset="0"/>
              </a:rPr>
              <a:t>antidiuretic</a:t>
            </a:r>
            <a:r>
              <a:rPr lang="en-US" sz="2400" dirty="0" smtClean="0">
                <a:latin typeface="Times New Roman" pitchFamily="18" charset="0"/>
                <a:cs typeface="Times New Roman" pitchFamily="18" charset="0"/>
              </a:rPr>
              <a:t> hormone, renal disease, or the use of  drugs]</a:t>
            </a:r>
            <a:endParaRPr lang="en-US" sz="2000" dirty="0" smtClean="0">
              <a:latin typeface="Times New Roman" pitchFamily="18" charset="0"/>
              <a:cs typeface="Times New Roman" pitchFamily="18" charset="0"/>
            </a:endParaRPr>
          </a:p>
          <a:p>
            <a:pPr lvl="0"/>
            <a:r>
              <a:rPr lang="en-US" sz="2400" dirty="0" err="1" smtClean="0">
                <a:latin typeface="Times New Roman" pitchFamily="18" charset="0"/>
                <a:cs typeface="Times New Roman" pitchFamily="18" charset="0"/>
              </a:rPr>
              <a:t>haemoconcentration</a:t>
            </a:r>
            <a:r>
              <a:rPr lang="en-US" sz="2400" dirty="0" smtClean="0">
                <a:latin typeface="Times New Roman" pitchFamily="18" charset="0"/>
                <a:cs typeface="Times New Roman" pitchFamily="18" charset="0"/>
              </a:rPr>
              <a:t> due to a decrease in plasma volume</a:t>
            </a:r>
            <a:endParaRPr lang="en-US" sz="20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increase in circulating red blood cells and hemoglobin via </a:t>
            </a:r>
            <a:r>
              <a:rPr lang="en-US" sz="2400" dirty="0" err="1" smtClean="0">
                <a:latin typeface="Times New Roman" pitchFamily="18" charset="0"/>
                <a:cs typeface="Times New Roman" pitchFamily="18" charset="0"/>
              </a:rPr>
              <a:t>erythropoiesis</a:t>
            </a:r>
            <a:r>
              <a:rPr lang="en-US" sz="2400" dirty="0" smtClean="0">
                <a:latin typeface="Times New Roman" pitchFamily="18" charset="0"/>
                <a:cs typeface="Times New Roman" pitchFamily="18" charset="0"/>
              </a:rPr>
              <a:t> after 2-3 days, which is sustained as long as the individual remains at high altitude</a:t>
            </a:r>
            <a:endParaRPr lang="en-US" sz="20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increase in erythrocyte 2,3-diphosphoglycerate [DPG] facilitates removal of oxygen from hemoglobin at the tissue level</a:t>
            </a:r>
            <a:endParaRPr lang="en-US" sz="2000" dirty="0" smtClean="0">
              <a:latin typeface="Times New Roman" pitchFamily="18" charset="0"/>
              <a:cs typeface="Times New Roman" pitchFamily="18" charset="0"/>
            </a:endParaRPr>
          </a:p>
          <a:p>
            <a:pPr lvl="0"/>
            <a:r>
              <a:rPr lang="en-US" sz="2400" dirty="0" err="1" smtClean="0">
                <a:latin typeface="Times New Roman" pitchFamily="18" charset="0"/>
                <a:cs typeface="Times New Roman" pitchFamily="18" charset="0"/>
              </a:rPr>
              <a:t>incearese</a:t>
            </a:r>
            <a:r>
              <a:rPr lang="en-US" sz="2400" dirty="0" smtClean="0">
                <a:latin typeface="Times New Roman" pitchFamily="18" charset="0"/>
                <a:cs typeface="Times New Roman" pitchFamily="18" charset="0"/>
              </a:rPr>
              <a:t> in </a:t>
            </a:r>
            <a:r>
              <a:rPr lang="en-US" sz="2400" dirty="0" err="1" smtClean="0">
                <a:latin typeface="Times New Roman" pitchFamily="18" charset="0"/>
                <a:cs typeface="Times New Roman" pitchFamily="18" charset="0"/>
              </a:rPr>
              <a:t>myoglobin</a:t>
            </a:r>
            <a:r>
              <a:rPr lang="en-US" sz="2400" dirty="0" smtClean="0">
                <a:latin typeface="Times New Roman" pitchFamily="18" charset="0"/>
                <a:cs typeface="Times New Roman" pitchFamily="18" charset="0"/>
              </a:rPr>
              <a:t>, facilitating muscle uptake of oxygen from hemoglobin</a:t>
            </a:r>
            <a:endParaRPr lang="en-US" sz="20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increase size and number mitochondria [increase oxidative enzymes] </a:t>
            </a:r>
            <a:endParaRPr lang="en-US" sz="2000" dirty="0" smtClean="0">
              <a:latin typeface="Times New Roman" pitchFamily="18" charset="0"/>
              <a:cs typeface="Times New Roman" pitchFamily="18" charset="0"/>
            </a:endParaRPr>
          </a:p>
          <a:p>
            <a:endParaRPr lang="en-US" sz="20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889" y="689317"/>
            <a:ext cx="10280723" cy="5753686"/>
          </a:xfrm>
        </p:spPr>
        <p:txBody>
          <a:bodyPr>
            <a:normAutofit/>
          </a:bodyPr>
          <a:lstStyle/>
          <a:p>
            <a:pPr algn="just">
              <a:buFont typeface="Wingdings" pitchFamily="2" charset="2"/>
              <a:buChar char="v"/>
            </a:pPr>
            <a:r>
              <a:rPr lang="en-US" sz="2800" dirty="0" smtClean="0">
                <a:latin typeface="Times New Roman" pitchFamily="18" charset="0"/>
                <a:cs typeface="Times New Roman" pitchFamily="18" charset="0"/>
              </a:rPr>
              <a:t>Due to the above and other factors unfortunately mountain training [altitude training is not without side effect. The following are the major complications.</a:t>
            </a:r>
            <a:endParaRPr lang="en-US" sz="24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Mountain sickness which includes, headache, </a:t>
            </a:r>
            <a:r>
              <a:rPr lang="en-US" sz="2800" dirty="0" err="1" smtClean="0">
                <a:latin typeface="Times New Roman" pitchFamily="18" charset="0"/>
                <a:cs typeface="Times New Roman" pitchFamily="18" charset="0"/>
              </a:rPr>
              <a:t>insommia</a:t>
            </a:r>
            <a:r>
              <a:rPr lang="en-US" sz="2800" dirty="0" smtClean="0">
                <a:latin typeface="Times New Roman" pitchFamily="18" charset="0"/>
                <a:cs typeface="Times New Roman" pitchFamily="18" charset="0"/>
              </a:rPr>
              <a:t>, nausea, vomiting,</a:t>
            </a:r>
            <a:endParaRPr lang="en-US" sz="24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chronic mountain </a:t>
            </a:r>
            <a:r>
              <a:rPr lang="en-US" sz="2800" dirty="0" err="1" smtClean="0">
                <a:latin typeface="Times New Roman" pitchFamily="18" charset="0"/>
                <a:cs typeface="Times New Roman" pitchFamily="18" charset="0"/>
              </a:rPr>
              <a:t>polycythemia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Monges</a:t>
            </a:r>
            <a:r>
              <a:rPr lang="en-US" sz="2800" dirty="0" smtClean="0">
                <a:latin typeface="Times New Roman" pitchFamily="18" charset="0"/>
                <a:cs typeface="Times New Roman" pitchFamily="18" charset="0"/>
              </a:rPr>
              <a:t> Disease]-is a general respiratory disturbance.</a:t>
            </a:r>
            <a:endParaRPr lang="en-US" sz="24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high altitude pulmonary edema</a:t>
            </a:r>
            <a:endParaRPr lang="en-US" sz="24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high altitude cerebral edema</a:t>
            </a:r>
            <a:endParaRPr lang="en-US" sz="2400" dirty="0" smtClean="0">
              <a:latin typeface="Times New Roman" pitchFamily="18" charset="0"/>
              <a:cs typeface="Times New Roman" pitchFamily="18" charset="0"/>
            </a:endParaRPr>
          </a:p>
          <a:p>
            <a:pPr algn="just"/>
            <a:endParaRPr lang="en-US" sz="28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Altitude adaptations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19311" y="1603717"/>
            <a:ext cx="9985301" cy="4895557"/>
          </a:xfrm>
        </p:spPr>
        <p:txBody>
          <a:bodyPr>
            <a:normAutofit/>
          </a:bodyPr>
          <a:lstStyle/>
          <a:p>
            <a:pPr lvl="1" algn="just"/>
            <a:r>
              <a:rPr lang="en-US" sz="2800" dirty="0" smtClean="0">
                <a:latin typeface="Times New Roman" pitchFamily="18" charset="0"/>
                <a:cs typeface="Times New Roman" pitchFamily="18" charset="0"/>
              </a:rPr>
              <a:t>Individual adaptations dependent on whether a person is a native, resident or visitor. </a:t>
            </a:r>
          </a:p>
          <a:p>
            <a:pPr lvl="1" algn="just"/>
            <a:r>
              <a:rPr lang="en-US" sz="2800" dirty="0" smtClean="0">
                <a:latin typeface="Times New Roman" pitchFamily="18" charset="0"/>
                <a:cs typeface="Times New Roman" pitchFamily="18" charset="0"/>
              </a:rPr>
              <a:t>Resident has larger chest capacity, more alveoli, capillaries and red blood cells. Resident makes partial adaptations (increased mitochondria and hemoglobin, glycogen conservation). </a:t>
            </a:r>
          </a:p>
          <a:p>
            <a:pPr lvl="1" algn="just"/>
            <a:r>
              <a:rPr lang="en-US" sz="2800" dirty="0" smtClean="0">
                <a:latin typeface="Times New Roman" pitchFamily="18" charset="0"/>
                <a:cs typeface="Times New Roman" pitchFamily="18" charset="0"/>
              </a:rPr>
              <a:t>Indeed, visitor responds with increased breathing heart action, hemoglobin, blood alkalinity, </a:t>
            </a:r>
            <a:r>
              <a:rPr lang="en-US" sz="2800" dirty="0" err="1" smtClean="0">
                <a:latin typeface="Times New Roman" pitchFamily="18" charset="0"/>
                <a:cs typeface="Times New Roman" pitchFamily="18" charset="0"/>
              </a:rPr>
              <a:t>myoglobin</a:t>
            </a:r>
            <a:r>
              <a:rPr lang="en-US" sz="2800" dirty="0" smtClean="0">
                <a:latin typeface="Times New Roman" pitchFamily="18" charset="0"/>
                <a:cs typeface="Times New Roman" pitchFamily="18" charset="0"/>
              </a:rPr>
              <a:t> and changes in blood flow and enzyme activity.</a:t>
            </a:r>
          </a:p>
          <a:p>
            <a:pPr algn="just">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3594"/>
            <a:ext cx="8911687" cy="473170"/>
          </a:xfrm>
        </p:spPr>
        <p:txBody>
          <a:bodyPr>
            <a:normAutofit fontScale="90000"/>
          </a:bodyPr>
          <a:lstStyle/>
          <a:p>
            <a:pPr algn="ctr"/>
            <a:r>
              <a:rPr lang="en-US" b="1" dirty="0" smtClean="0">
                <a:latin typeface="Times New Roman" pitchFamily="18" charset="0"/>
                <a:cs typeface="Times New Roman" pitchFamily="18" charset="0"/>
              </a:rPr>
              <a:t>Physical exercise in other environment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139483" y="548623"/>
            <a:ext cx="10365129" cy="4574791"/>
          </a:xfrm>
        </p:spPr>
        <p:txBody>
          <a:bodyPr>
            <a:noAutofit/>
          </a:bodyPr>
          <a:lstStyle/>
          <a:p>
            <a:pPr algn="just"/>
            <a:r>
              <a:rPr lang="en-US" sz="2800" dirty="0" smtClean="0">
                <a:latin typeface="Times New Roman" pitchFamily="18" charset="0"/>
                <a:cs typeface="Times New Roman" pitchFamily="18" charset="0"/>
              </a:rPr>
              <a:t>Various pollutants can cause poor performance and, in some cases, health problems. </a:t>
            </a:r>
          </a:p>
          <a:p>
            <a:pPr algn="just"/>
            <a:r>
              <a:rPr lang="en-US" sz="2800" dirty="0" smtClean="0">
                <a:latin typeface="Times New Roman" pitchFamily="18" charset="0"/>
                <a:cs typeface="Times New Roman" pitchFamily="18" charset="0"/>
              </a:rPr>
              <a:t>Ozone, a pollutant produced primarily by the sun’s reaction to car exhaust, can cause symptoms, including headache, coughing, and eye irritation. </a:t>
            </a:r>
          </a:p>
          <a:p>
            <a:pPr algn="just"/>
            <a:r>
              <a:rPr lang="en-US" sz="2800" dirty="0" smtClean="0">
                <a:latin typeface="Times New Roman" pitchFamily="18" charset="0"/>
                <a:cs typeface="Times New Roman" pitchFamily="18" charset="0"/>
              </a:rPr>
              <a:t>Similar symptoms result from exposure to carbon monoxide, a tasteless and odorless gas, caused by combustion of oil, gasoline, and/or cigarette smoke. </a:t>
            </a:r>
          </a:p>
          <a:p>
            <a:pPr algn="just"/>
            <a:r>
              <a:rPr lang="en-US" sz="2800" dirty="0" smtClean="0">
                <a:latin typeface="Times New Roman" pitchFamily="18" charset="0"/>
                <a:cs typeface="Times New Roman" pitchFamily="18" charset="0"/>
              </a:rPr>
              <a:t>When levels of these pollutants reach moderate levels, some people may need to modify their exercise. When levels are high, some may need to postpone exercise. Exercisers wishing to avoid ozone and carbon monoxide may want to exercise indoors early in the morning or later in the evening. It is wise to avoid areas with a high concentration of traffic.</a:t>
            </a:r>
          </a:p>
          <a:p>
            <a:endParaRPr lang="en-US" sz="28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063" y="190500"/>
            <a:ext cx="10215561" cy="6338888"/>
          </a:xfrm>
        </p:spPr>
        <p:txBody>
          <a:bodyPr>
            <a:normAutofit fontScale="92500" lnSpcReduction="10000"/>
          </a:bodyPr>
          <a:lstStyle/>
          <a:p>
            <a:pPr marL="0" indent="0" algn="ctr">
              <a:buNone/>
            </a:pPr>
            <a:r>
              <a:rPr lang="en-US" sz="2800" b="1" dirty="0" smtClean="0">
                <a:solidFill>
                  <a:schemeClr val="tx1"/>
                </a:solidFill>
                <a:latin typeface="Times New Roman" pitchFamily="18" charset="0"/>
                <a:cs typeface="Times New Roman" pitchFamily="18" charset="0"/>
              </a:rPr>
              <a:t>CHAPTER FIVE</a:t>
            </a:r>
          </a:p>
          <a:p>
            <a:pPr marL="0" indent="0" algn="ctr">
              <a:buNone/>
            </a:pPr>
            <a:r>
              <a:rPr lang="en-US" sz="2800" b="1" dirty="0" smtClean="0">
                <a:solidFill>
                  <a:schemeClr val="tx1"/>
                </a:solidFill>
                <a:latin typeface="Times New Roman" pitchFamily="18" charset="0"/>
                <a:cs typeface="Times New Roman" pitchFamily="18" charset="0"/>
              </a:rPr>
              <a:t>DIET AND ATHLETIC PERFORMANCE</a:t>
            </a:r>
          </a:p>
          <a:p>
            <a:pPr algn="just"/>
            <a:r>
              <a:rPr lang="en-US" sz="2800" dirty="0" smtClean="0">
                <a:solidFill>
                  <a:schemeClr val="tx1"/>
                </a:solidFill>
                <a:latin typeface="Times New Roman" pitchFamily="18" charset="0"/>
                <a:cs typeface="Times New Roman" pitchFamily="18" charset="0"/>
              </a:rPr>
              <a:t>Understand the functions of the three energy substrates (carbohydrate, protein, and fat) in health and performance.</a:t>
            </a:r>
          </a:p>
          <a:p>
            <a:pPr algn="just"/>
            <a:r>
              <a:rPr lang="en-US" sz="2800" dirty="0" smtClean="0">
                <a:solidFill>
                  <a:schemeClr val="tx1"/>
                </a:solidFill>
                <a:latin typeface="Times New Roman" pitchFamily="18" charset="0"/>
                <a:cs typeface="Times New Roman" pitchFamily="18" charset="0"/>
              </a:rPr>
              <a:t>Know the role of vitamins and minerals in health and performance.</a:t>
            </a:r>
          </a:p>
          <a:p>
            <a:pPr algn="just"/>
            <a:r>
              <a:rPr lang="en-US" sz="2800" dirty="0" smtClean="0">
                <a:solidFill>
                  <a:schemeClr val="tx1"/>
                </a:solidFill>
                <a:latin typeface="Times New Roman" pitchFamily="18" charset="0"/>
                <a:cs typeface="Times New Roman" pitchFamily="18" charset="0"/>
              </a:rPr>
              <a:t>Understand the importance of hydration in maintaining health and achieving optimal performance.</a:t>
            </a:r>
          </a:p>
          <a:p>
            <a:pPr algn="just"/>
            <a:r>
              <a:rPr lang="en-US" sz="2800" dirty="0" smtClean="0">
                <a:solidFill>
                  <a:schemeClr val="tx1"/>
                </a:solidFill>
                <a:latin typeface="Times New Roman" pitchFamily="18" charset="0"/>
                <a:cs typeface="Times New Roman" pitchFamily="18" charset="0"/>
              </a:rPr>
              <a:t>Know the essential elements of energy balance as related to weight management, body composition, and performance.</a:t>
            </a:r>
          </a:p>
          <a:p>
            <a:pPr algn="just"/>
            <a:r>
              <a:rPr lang="en-US" sz="2800" dirty="0" smtClean="0">
                <a:solidFill>
                  <a:schemeClr val="tx1"/>
                </a:solidFill>
                <a:latin typeface="Times New Roman" pitchFamily="18" charset="0"/>
                <a:cs typeface="Times New Roman" pitchFamily="18" charset="0"/>
              </a:rPr>
              <a:t>Understand issues related to nutrient supplementation and strategies for discerning the circumstances under which specific supplements may be appropriate.</a:t>
            </a:r>
          </a:p>
          <a:p>
            <a:pPr algn="just"/>
            <a:r>
              <a:rPr lang="en-US" sz="2800" dirty="0" smtClean="0">
                <a:solidFill>
                  <a:schemeClr val="tx1"/>
                </a:solidFill>
                <a:latin typeface="Times New Roman" pitchFamily="18" charset="0"/>
                <a:cs typeface="Times New Roman" pitchFamily="18" charset="0"/>
              </a:rPr>
              <a:t>Understand practical issues related to eating for performance, including travel, the pre-competition meal, during-competition nourishment, and post-competition replenishment.</a:t>
            </a:r>
            <a:endParaRPr lang="en-US" sz="2800" b="1" dirty="0" smtClean="0">
              <a:solidFill>
                <a:schemeClr val="tx1"/>
              </a:solidFill>
              <a:latin typeface="Times New Roman" pitchFamily="18" charset="0"/>
              <a:cs typeface="Times New Roman" pitchFamily="18" charset="0"/>
            </a:endParaRPr>
          </a:p>
          <a:p>
            <a:pPr marL="0" indent="0" algn="just">
              <a:buNone/>
            </a:pP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3782069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0662"/>
            <a:ext cx="8911687" cy="1280890"/>
          </a:xfrm>
        </p:spPr>
        <p:txBody>
          <a:bodyPr>
            <a:normAutofit/>
          </a:bodyPr>
          <a:lstStyle/>
          <a:p>
            <a:pPr algn="ctr"/>
            <a:r>
              <a:rPr lang="en-US" sz="4400" b="1" dirty="0" smtClean="0">
                <a:latin typeface="Times New Roman" pitchFamily="18" charset="0"/>
                <a:cs typeface="Times New Roman" pitchFamily="18" charset="0"/>
              </a:rPr>
              <a:t>Brainstorming!!!! </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563329" y="290100"/>
            <a:ext cx="10628671" cy="3777622"/>
          </a:xfrm>
        </p:spPr>
        <p:txBody>
          <a:bodyPr>
            <a:noAutofit/>
          </a:bodyPr>
          <a:lstStyle/>
          <a:p>
            <a:pPr algn="just"/>
            <a:endParaRPr lang="en-US" sz="2800" dirty="0" smtClean="0">
              <a:solidFill>
                <a:schemeClr val="tx1"/>
              </a:solidFill>
            </a:endParaRPr>
          </a:p>
          <a:p>
            <a:pPr algn="just">
              <a:buFont typeface="+mj-lt"/>
              <a:buAutoNum type="arabicPeriod"/>
            </a:pPr>
            <a:r>
              <a:rPr lang="en-US" sz="2800" dirty="0" smtClean="0">
                <a:solidFill>
                  <a:schemeClr val="tx1"/>
                </a:solidFill>
                <a:latin typeface="Times New Roman" pitchFamily="18" charset="0"/>
                <a:cs typeface="Times New Roman" pitchFamily="18" charset="0"/>
              </a:rPr>
              <a:t>Discuss how? Why? Our physical environment is affecting the way we eat.</a:t>
            </a:r>
          </a:p>
          <a:p>
            <a:pPr algn="just">
              <a:buFont typeface="+mj-lt"/>
              <a:buAutoNum type="arabicPeriod"/>
            </a:pPr>
            <a:r>
              <a:rPr lang="en-US" sz="2800" dirty="0" smtClean="0">
                <a:solidFill>
                  <a:schemeClr val="tx1"/>
                </a:solidFill>
                <a:latin typeface="Times New Roman" pitchFamily="18" charset="0"/>
                <a:cs typeface="Times New Roman" pitchFamily="18" charset="0"/>
              </a:rPr>
              <a:t>Why do think we Ethiopians like fatty meat?</a:t>
            </a:r>
          </a:p>
          <a:p>
            <a:pPr algn="just">
              <a:buFont typeface="+mj-lt"/>
              <a:buAutoNum type="arabicPeriod"/>
            </a:pPr>
            <a:r>
              <a:rPr lang="en-US" sz="2800" dirty="0" smtClean="0">
                <a:solidFill>
                  <a:schemeClr val="tx1"/>
                </a:solidFill>
                <a:latin typeface="Times New Roman" pitchFamily="18" charset="0"/>
                <a:cs typeface="Times New Roman" pitchFamily="18" charset="0"/>
              </a:rPr>
              <a:t>What are Nutrients? Nutrition?</a:t>
            </a:r>
          </a:p>
          <a:p>
            <a:pPr algn="just">
              <a:buFont typeface="+mj-lt"/>
              <a:buAutoNum type="arabicPeriod"/>
            </a:pPr>
            <a:r>
              <a:rPr lang="en-US" sz="2800" dirty="0" smtClean="0">
                <a:solidFill>
                  <a:schemeClr val="tx1"/>
                </a:solidFill>
                <a:latin typeface="Times New Roman" pitchFamily="18" charset="0"/>
                <a:cs typeface="Times New Roman" pitchFamily="18" charset="0"/>
              </a:rPr>
              <a:t>What factors affect the habit of eating?</a:t>
            </a:r>
          </a:p>
          <a:p>
            <a:pPr algn="just">
              <a:buFont typeface="+mj-lt"/>
              <a:buAutoNum type="arabicPeriod"/>
            </a:pPr>
            <a:r>
              <a:rPr lang="en-US" sz="2800" dirty="0" smtClean="0">
                <a:solidFill>
                  <a:schemeClr val="tx1"/>
                </a:solidFill>
                <a:latin typeface="Times New Roman" pitchFamily="18" charset="0"/>
                <a:cs typeface="Times New Roman" pitchFamily="18" charset="0"/>
              </a:rPr>
              <a:t>List common food deficiency/malnutrition symptoms in your locality. Describe the mechanism which may help to solve the problem.</a:t>
            </a:r>
          </a:p>
          <a:p>
            <a:pPr algn="just">
              <a:buFont typeface="+mj-lt"/>
              <a:buAutoNum type="arabicPeriod"/>
            </a:pPr>
            <a:r>
              <a:rPr lang="en-US" sz="2800" dirty="0" smtClean="0">
                <a:solidFill>
                  <a:schemeClr val="tx1"/>
                </a:solidFill>
                <a:latin typeface="Times New Roman" pitchFamily="18" charset="0"/>
                <a:cs typeface="Times New Roman" pitchFamily="18" charset="0"/>
              </a:rPr>
              <a:t> What are the reasons to consider the athletes food separately?</a:t>
            </a:r>
          </a:p>
          <a:p>
            <a:pPr algn="just">
              <a:buFont typeface="+mj-lt"/>
              <a:buAutoNum type="arabicPeriod"/>
            </a:pPr>
            <a:r>
              <a:rPr lang="en-US" sz="2800" dirty="0" smtClean="0">
                <a:solidFill>
                  <a:schemeClr val="tx1"/>
                </a:solidFill>
                <a:latin typeface="Times New Roman" pitchFamily="18" charset="0"/>
                <a:cs typeface="Times New Roman" pitchFamily="18" charset="0"/>
              </a:rPr>
              <a:t>Describe specially included nutrients in the diet of the female athlete.</a:t>
            </a:r>
          </a:p>
          <a:p>
            <a:pPr algn="just">
              <a:buFont typeface="+mj-lt"/>
              <a:buAutoNum type="arabicPeriod"/>
            </a:pPr>
            <a:r>
              <a:rPr lang="en-US" sz="2800" dirty="0" smtClean="0">
                <a:solidFill>
                  <a:schemeClr val="tx1"/>
                </a:solidFill>
                <a:latin typeface="Times New Roman" pitchFamily="18" charset="0"/>
                <a:cs typeface="Times New Roman" pitchFamily="18" charset="0"/>
              </a:rPr>
              <a:t>What are nutritional strategies before, during and after competition?</a:t>
            </a:r>
          </a:p>
          <a:p>
            <a:pPr algn="just">
              <a:buFont typeface="+mj-lt"/>
              <a:buAutoNum type="arabicPeriod"/>
            </a:pPr>
            <a:r>
              <a:rPr lang="en-US" sz="2800" dirty="0" smtClean="0">
                <a:solidFill>
                  <a:schemeClr val="tx1"/>
                </a:solidFill>
                <a:latin typeface="Times New Roman" pitchFamily="18" charset="0"/>
                <a:cs typeface="Times New Roman" pitchFamily="18" charset="0"/>
              </a:rPr>
              <a:t>Discuss all balance diet and diet disorders?</a:t>
            </a:r>
          </a:p>
          <a:p>
            <a:pPr algn="just">
              <a:buNone/>
            </a:pP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What is Nutrition?</a:t>
            </a:r>
            <a:endParaRPr lang="en-US" dirty="0"/>
          </a:p>
        </p:txBody>
      </p:sp>
      <p:sp>
        <p:nvSpPr>
          <p:cNvPr id="3" name="Content Placeholder 2"/>
          <p:cNvSpPr>
            <a:spLocks noGrp="1"/>
          </p:cNvSpPr>
          <p:nvPr>
            <p:ph idx="1"/>
          </p:nvPr>
        </p:nvSpPr>
        <p:spPr>
          <a:xfrm>
            <a:off x="1308295" y="1223889"/>
            <a:ext cx="10196317" cy="4687333"/>
          </a:xfrm>
        </p:spPr>
        <p:txBody>
          <a:bodyPr>
            <a:normAutofit/>
          </a:bodyPr>
          <a:lstStyle/>
          <a:p>
            <a:pPr marL="0" indent="0" algn="just"/>
            <a:r>
              <a:rPr lang="en-US" sz="3600" dirty="0" smtClean="0">
                <a:solidFill>
                  <a:schemeClr val="tx1"/>
                </a:solidFill>
                <a:latin typeface="Times New Roman" pitchFamily="18" charset="0"/>
                <a:cs typeface="Times New Roman" pitchFamily="18" charset="0"/>
              </a:rPr>
              <a:t>Nutrition is the science of eating Wright. However "eating Wright" is affected by environment, culture, religion, economy, and psychological conditions. </a:t>
            </a:r>
          </a:p>
          <a:p>
            <a:pPr marL="0" indent="0" algn="just"/>
            <a:r>
              <a:rPr lang="en-US" sz="3600" dirty="0" smtClean="0">
                <a:solidFill>
                  <a:schemeClr val="tx1"/>
                </a:solidFill>
                <a:latin typeface="Times New Roman" pitchFamily="18" charset="0"/>
                <a:cs typeface="Times New Roman" pitchFamily="18" charset="0"/>
              </a:rPr>
              <a:t>Our society, which is said to have "rich" culture, history, varying geographical conditions, rich variety of foods, seems highly conservative in the habit of eating.</a:t>
            </a:r>
          </a:p>
          <a:p>
            <a:endParaRPr lang="en-US" sz="28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7662"/>
            <a:ext cx="8911687" cy="1280890"/>
          </a:xfrm>
        </p:spPr>
        <p:txBody>
          <a:bodyPr/>
          <a:lstStyle/>
          <a:p>
            <a:r>
              <a:rPr lang="en-US" b="1" dirty="0" smtClean="0">
                <a:latin typeface="Times New Roman" pitchFamily="18" charset="0"/>
                <a:cs typeface="Times New Roman" pitchFamily="18" charset="0"/>
              </a:rPr>
              <a:t>Challenges</a:t>
            </a:r>
            <a:r>
              <a:rPr lang="en-US" b="1" u="sng" dirty="0" smtClean="0"/>
              <a:t/>
            </a:r>
            <a:br>
              <a:rPr lang="en-US" b="1" u="sng" dirty="0" smtClean="0"/>
            </a:br>
            <a:endParaRPr lang="en-US" dirty="0"/>
          </a:p>
        </p:txBody>
      </p:sp>
      <p:sp>
        <p:nvSpPr>
          <p:cNvPr id="3" name="Content Placeholder 2"/>
          <p:cNvSpPr>
            <a:spLocks noGrp="1"/>
          </p:cNvSpPr>
          <p:nvPr>
            <p:ph idx="1"/>
          </p:nvPr>
        </p:nvSpPr>
        <p:spPr>
          <a:xfrm>
            <a:off x="1294228" y="815915"/>
            <a:ext cx="10210384" cy="5289453"/>
          </a:xfrm>
        </p:spPr>
        <p:txBody>
          <a:bodyPr>
            <a:noAutofit/>
          </a:bodyPr>
          <a:lstStyle/>
          <a:p>
            <a:pPr algn="just"/>
            <a:r>
              <a:rPr lang="en-US" sz="2800" dirty="0" smtClean="0">
                <a:latin typeface="Times New Roman" pitchFamily="18" charset="0"/>
                <a:cs typeface="Times New Roman" pitchFamily="18" charset="0"/>
              </a:rPr>
              <a:t>The greatest challenge to those in the field of coaching is to convince the athletes to eat Wright. Our society is a society who worships meat, especially white (Fatty) meat, and the athletes are not outside this. It costs time and effort to change this wrong state of mind. Teaching is the best means to change their wrong habit of eating. </a:t>
            </a:r>
          </a:p>
          <a:p>
            <a:pPr algn="just"/>
            <a:r>
              <a:rPr lang="en-US" sz="2800" dirty="0" smtClean="0">
                <a:latin typeface="Times New Roman" pitchFamily="18" charset="0"/>
                <a:cs typeface="Times New Roman" pitchFamily="18" charset="0"/>
              </a:rPr>
              <a:t>The second challenge is the availability of the row material and restaurants, which  consider what is called a balanced diet </a:t>
            </a:r>
          </a:p>
          <a:p>
            <a:pPr algn="just">
              <a:buNone/>
            </a:pPr>
            <a:r>
              <a:rPr lang="en-US" sz="2800" b="1" dirty="0" smtClean="0">
                <a:latin typeface="Times New Roman" pitchFamily="18" charset="0"/>
                <a:cs typeface="Times New Roman" pitchFamily="18" charset="0"/>
              </a:rPr>
              <a:t>Objective</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1. To enable the trainee analyze our traditional way of eating,</a:t>
            </a:r>
          </a:p>
          <a:p>
            <a:pPr algn="just"/>
            <a:r>
              <a:rPr lang="en-US" sz="2800" dirty="0" smtClean="0">
                <a:latin typeface="Times New Roman" pitchFamily="18" charset="0"/>
                <a:cs typeface="Times New Roman" pitchFamily="18" charset="0"/>
              </a:rPr>
              <a:t>	2. To create awareness about the nutrition of athletes consider what is called a balanced diet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5914"/>
            <a:ext cx="8911687" cy="776987"/>
          </a:xfrm>
        </p:spPr>
        <p:txBody>
          <a:bodyPr/>
          <a:lstStyle/>
          <a:p>
            <a:pPr algn="ctr"/>
            <a:r>
              <a:rPr lang="en-US" b="1" dirty="0" smtClean="0">
                <a:latin typeface="Times New Roman" pitchFamily="18" charset="0"/>
                <a:cs typeface="Times New Roman" pitchFamily="18" charset="0"/>
              </a:rPr>
              <a:t>Certified athletic trainers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19084" y="1047135"/>
            <a:ext cx="9985528" cy="5619136"/>
          </a:xfrm>
        </p:spPr>
        <p:txBody>
          <a:bodyPr>
            <a:normAutofit/>
          </a:bodyPr>
          <a:lstStyle/>
          <a:p>
            <a:pPr algn="just"/>
            <a:r>
              <a:rPr lang="en-US" sz="2400" dirty="0" smtClean="0">
                <a:solidFill>
                  <a:schemeClr val="tx1"/>
                </a:solidFill>
                <a:latin typeface="Times New Roman" pitchFamily="18" charset="0"/>
                <a:cs typeface="Times New Roman" pitchFamily="18" charset="0"/>
              </a:rPr>
              <a:t>Athletic training: is the rendering of specialized care to individuals involved in exercise and athletics. This specialized care includes the prevention, recognition, evaluation, and care of injuries associated with exercise and sport. </a:t>
            </a:r>
          </a:p>
          <a:p>
            <a:pPr algn="just"/>
            <a:r>
              <a:rPr lang="en-US" sz="2400" dirty="0" smtClean="0">
                <a:solidFill>
                  <a:schemeClr val="tx1"/>
                </a:solidFill>
                <a:latin typeface="Times New Roman" pitchFamily="18" charset="0"/>
                <a:cs typeface="Times New Roman" pitchFamily="18" charset="0"/>
              </a:rPr>
              <a:t>Many certified athletic trainers are also involved closely in rehabilitation of the athlete’s injuries and preparation for return to activity. A professional who has worked to attain certification in the field of athletic training is designated Athletic Trainer Certified (ATC).</a:t>
            </a:r>
          </a:p>
          <a:p>
            <a:pPr algn="just"/>
            <a:r>
              <a:rPr lang="en-US" sz="2400" dirty="0" smtClean="0">
                <a:solidFill>
                  <a:srgbClr val="FF0000"/>
                </a:solidFill>
                <a:latin typeface="Times New Roman" pitchFamily="18" charset="0"/>
                <a:cs typeface="Times New Roman" pitchFamily="18" charset="0"/>
              </a:rPr>
              <a:t>Certified athletic trainer (ATC): </a:t>
            </a:r>
            <a:r>
              <a:rPr lang="en-US" sz="2400" dirty="0" smtClean="0">
                <a:solidFill>
                  <a:schemeClr val="tx1"/>
                </a:solidFill>
                <a:latin typeface="Times New Roman" pitchFamily="18" charset="0"/>
                <a:cs typeface="Times New Roman" pitchFamily="18" charset="0"/>
              </a:rPr>
              <a:t>A professional who has attained a standard level of competence in the field of athletic training. The ATC is involved in the prevention, recognition, and evaluation of injuries, and works closely with others in rehabilitation from injuries. The certified athletic trainer is a highly educated and skilled professional who specializes in the prevention, treatment, and rehabilitation of injuries. </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589212" y="1135626"/>
            <a:ext cx="8915400" cy="4775596"/>
          </a:xfrm>
        </p:spPr>
        <p:txBody>
          <a:bodyPr>
            <a:normAutofit/>
          </a:bodyPr>
          <a:lstStyle/>
          <a:p>
            <a:pPr algn="just" eaLnBrk="1" hangingPunct="1"/>
            <a:r>
              <a:rPr lang="en-US" sz="2800" dirty="0" smtClean="0">
                <a:latin typeface="Times New Roman" pitchFamily="18" charset="0"/>
                <a:cs typeface="Times New Roman" pitchFamily="18" charset="0"/>
              </a:rPr>
              <a:t>Energy during first few minutes of physical activity is provided by </a:t>
            </a:r>
            <a:r>
              <a:rPr lang="en-US" sz="2800" b="1" dirty="0" smtClean="0">
                <a:latin typeface="Times New Roman" pitchFamily="18" charset="0"/>
                <a:cs typeface="Times New Roman" pitchFamily="18" charset="0"/>
              </a:rPr>
              <a:t>anaerobic energy production</a:t>
            </a:r>
            <a:r>
              <a:rPr lang="en-US" sz="2800" dirty="0" smtClean="0">
                <a:latin typeface="Times New Roman" pitchFamily="18" charset="0"/>
                <a:cs typeface="Times New Roman" pitchFamily="18" charset="0"/>
              </a:rPr>
              <a:t> (without oxygen) from breakdown of:</a:t>
            </a:r>
          </a:p>
          <a:p>
            <a:pPr lvl="1" algn="just" eaLnBrk="1" hangingPunct="1"/>
            <a:r>
              <a:rPr lang="en-US" sz="2400" dirty="0" smtClean="0">
                <a:latin typeface="Times New Roman" pitchFamily="18" charset="0"/>
                <a:cs typeface="Times New Roman" pitchFamily="18" charset="0"/>
              </a:rPr>
              <a:t>Adenosine </a:t>
            </a:r>
            <a:r>
              <a:rPr lang="en-US" sz="2400" dirty="0" err="1" smtClean="0">
                <a:latin typeface="Times New Roman" pitchFamily="18" charset="0"/>
                <a:cs typeface="Times New Roman" pitchFamily="18" charset="0"/>
              </a:rPr>
              <a:t>triphosphate</a:t>
            </a:r>
            <a:r>
              <a:rPr lang="en-US" sz="2400" dirty="0" smtClean="0">
                <a:latin typeface="Times New Roman" pitchFamily="18" charset="0"/>
                <a:cs typeface="Times New Roman" pitchFamily="18" charset="0"/>
              </a:rPr>
              <a:t> (ATP)</a:t>
            </a:r>
          </a:p>
          <a:p>
            <a:pPr lvl="1" algn="just" eaLnBrk="1" hangingPunct="1"/>
            <a:r>
              <a:rPr lang="en-US" sz="2400" dirty="0" err="1" smtClean="0">
                <a:latin typeface="Times New Roman" pitchFamily="18" charset="0"/>
                <a:cs typeface="Times New Roman" pitchFamily="18" charset="0"/>
              </a:rPr>
              <a:t>Creatine</a:t>
            </a:r>
            <a:r>
              <a:rPr lang="en-US" sz="2400" dirty="0" smtClean="0">
                <a:latin typeface="Times New Roman" pitchFamily="18" charset="0"/>
                <a:cs typeface="Times New Roman" pitchFamily="18" charset="0"/>
              </a:rPr>
              <a:t> phosphate</a:t>
            </a:r>
          </a:p>
          <a:p>
            <a:pPr lvl="1" algn="just" eaLnBrk="1" hangingPunct="1"/>
            <a:r>
              <a:rPr lang="en-US" sz="2400" dirty="0" smtClean="0">
                <a:latin typeface="Times New Roman" pitchFamily="18" charset="0"/>
                <a:cs typeface="Times New Roman" pitchFamily="18" charset="0"/>
              </a:rPr>
              <a:t>Limited amount stored in cells</a:t>
            </a:r>
          </a:p>
          <a:p>
            <a:pPr algn="just" eaLnBrk="1" hangingPunct="1"/>
            <a:r>
              <a:rPr lang="en-US" sz="2800" dirty="0" smtClean="0">
                <a:latin typeface="Times New Roman" pitchFamily="18" charset="0"/>
                <a:cs typeface="Times New Roman" pitchFamily="18" charset="0"/>
              </a:rPr>
              <a:t>As exercise continues, oxygen intake and aerobic energy production increases.</a:t>
            </a:r>
          </a:p>
          <a:p>
            <a:pPr lvl="1" algn="just" eaLnBrk="1" hangingPunct="1"/>
            <a:r>
              <a:rPr lang="en-US" sz="2400" dirty="0" smtClean="0">
                <a:latin typeface="Times New Roman" pitchFamily="18" charset="0"/>
                <a:cs typeface="Times New Roman" pitchFamily="18" charset="0"/>
              </a:rPr>
              <a:t>Carbohydrate (glucose) and fatty acids broken down to yield ATP energy via aerobic metabolism</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6418"/>
            <a:ext cx="8911687" cy="1280890"/>
          </a:xfrm>
        </p:spPr>
        <p:txBody>
          <a:bodyPr>
            <a:normAutofit/>
          </a:bodyPr>
          <a:lstStyle/>
          <a:p>
            <a:r>
              <a:rPr lang="en-US" sz="2800" b="1" dirty="0" smtClean="0">
                <a:latin typeface="Times New Roman" pitchFamily="18" charset="0"/>
                <a:cs typeface="Times New Roman" pitchFamily="18" charset="0"/>
              </a:rPr>
              <a:t>NUTRIENTS THAT PROVIDE ENERGY</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784556" y="766924"/>
            <a:ext cx="10363199" cy="4834590"/>
          </a:xfrm>
        </p:spPr>
        <p:txBody>
          <a:bodyPr>
            <a:noAutofit/>
          </a:bodyPr>
          <a:lstStyle/>
          <a:p>
            <a:pPr algn="just"/>
            <a:r>
              <a:rPr lang="en-US" sz="2400" dirty="0" smtClean="0">
                <a:solidFill>
                  <a:schemeClr val="tx1"/>
                </a:solidFill>
                <a:latin typeface="Times New Roman" pitchFamily="18" charset="0"/>
                <a:cs typeface="Times New Roman" pitchFamily="18" charset="0"/>
              </a:rPr>
              <a:t>Energy nutrients provide fuel for cellular work. Carbohydrates, proteins, and fats are considered energy nutrients because they all provide carbon (fuel), which can be “burned” for energy production. </a:t>
            </a:r>
          </a:p>
          <a:p>
            <a:pPr algn="just"/>
            <a:r>
              <a:rPr lang="en-US" sz="2400" dirty="0" smtClean="0">
                <a:solidFill>
                  <a:schemeClr val="tx1"/>
                </a:solidFill>
                <a:latin typeface="Times New Roman" pitchFamily="18" charset="0"/>
                <a:cs typeface="Times New Roman" pitchFamily="18" charset="0"/>
              </a:rPr>
              <a:t>Energy nutrients allow us to do muscular work, transfer electrical energy between nerve cells, and help us maintain body temperature at 98.6° F (37° C). </a:t>
            </a:r>
          </a:p>
          <a:p>
            <a:pPr algn="just"/>
            <a:r>
              <a:rPr lang="en-US" sz="2400" dirty="0" smtClean="0">
                <a:solidFill>
                  <a:schemeClr val="tx1"/>
                </a:solidFill>
                <a:latin typeface="Times New Roman" pitchFamily="18" charset="0"/>
                <a:cs typeface="Times New Roman" pitchFamily="18" charset="0"/>
              </a:rPr>
              <a:t>Exercise causes an increase in the rate at which energy is burned. This process is not 100% efficient, so only 20% to 40% of the burned energy is converted to mechanical energy, with at least 60% of the energy lost as heat. This extra heat causes body temperature to rise, which requires an increase in the sweat rate as a means of cooling down body temperature. Therefore, the two essential components of sports nutrition that Personal Trainers should focus on are:</a:t>
            </a:r>
          </a:p>
          <a:p>
            <a:pPr algn="just"/>
            <a:r>
              <a:rPr lang="en-US" sz="2400" dirty="0" smtClean="0">
                <a:solidFill>
                  <a:schemeClr val="tx1"/>
                </a:solidFill>
                <a:latin typeface="Times New Roman" pitchFamily="18" charset="0"/>
                <a:cs typeface="Times New Roman" pitchFamily="18" charset="0"/>
              </a:rPr>
              <a:t>1.  Finding ways to provide enough extra energy at the right time to satisfy the additional energy needs of physical activity</a:t>
            </a:r>
          </a:p>
          <a:p>
            <a:pPr algn="just"/>
            <a:r>
              <a:rPr lang="en-US" sz="2400" dirty="0" smtClean="0">
                <a:solidFill>
                  <a:schemeClr val="tx1"/>
                </a:solidFill>
                <a:latin typeface="Times New Roman" pitchFamily="18" charset="0"/>
                <a:cs typeface="Times New Roman" pitchFamily="18" charset="0"/>
              </a:rPr>
              <a:t>2.  Finding ways to provide enough fluid at the right time to maintain body water and replace the fluid that was lost as sweat</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98220"/>
            <a:ext cx="9062014" cy="4982074"/>
          </a:xfrm>
        </p:spPr>
        <p:txBody>
          <a:bodyPr>
            <a:noAutofit/>
          </a:bodyPr>
          <a:lstStyle/>
          <a:p>
            <a:pPr algn="just"/>
            <a:r>
              <a:rPr lang="en-US" sz="2400" dirty="0" smtClean="0">
                <a:solidFill>
                  <a:schemeClr val="tx1"/>
                </a:solidFill>
                <a:latin typeface="Times New Roman" pitchFamily="18" charset="0"/>
                <a:cs typeface="Times New Roman" pitchFamily="18" charset="0"/>
              </a:rPr>
              <a:t>For athletic competitors, lower weight  results in lower activity-related resistance, and all sports have resistance associated with them. Skaters must overcome the resistance of a skate blade going over the ice, cyclists must cope with air resistance, power lifters have the resistance from weights, and divers and gymnasts experience resistance as they tumble through the air. </a:t>
            </a:r>
          </a:p>
          <a:p>
            <a:pPr algn="just"/>
            <a:r>
              <a:rPr lang="en-US" sz="2400" dirty="0" smtClean="0">
                <a:solidFill>
                  <a:schemeClr val="tx1"/>
                </a:solidFill>
                <a:latin typeface="Times New Roman" pitchFamily="18" charset="0"/>
                <a:cs typeface="Times New Roman" pitchFamily="18" charset="0"/>
              </a:rPr>
              <a:t>Sports performance is related to the ability of the athlete to overcome resistance (or drag) and the ability to sustain power output by overcoming this resistance on repeated bouts for long distances . Although these </a:t>
            </a:r>
            <a:r>
              <a:rPr lang="en-US" sz="2400" dirty="0" smtClean="0">
                <a:solidFill>
                  <a:srgbClr val="FF0000"/>
                </a:solidFill>
                <a:latin typeface="Times New Roman" pitchFamily="18" charset="0"/>
                <a:cs typeface="Times New Roman" pitchFamily="18" charset="0"/>
              </a:rPr>
              <a:t>two factors </a:t>
            </a:r>
            <a:r>
              <a:rPr lang="en-US" sz="2400" dirty="0" smtClean="0">
                <a:solidFill>
                  <a:schemeClr val="tx1"/>
                </a:solidFill>
                <a:latin typeface="Times New Roman" pitchFamily="18" charset="0"/>
                <a:cs typeface="Times New Roman" pitchFamily="18" charset="0"/>
              </a:rPr>
              <a:t>(overcoming resistance and sustaining power output) are clearly related to performance, they are perceived by many athletes to be in conflict—a fact that causes many athletes problems with satisfying energy needs.</a:t>
            </a:r>
          </a:p>
          <a:p>
            <a:pPr algn="just"/>
            <a:r>
              <a:rPr lang="en-US" sz="2400" dirty="0" smtClean="0">
                <a:solidFill>
                  <a:schemeClr val="tx1"/>
                </a:solidFill>
                <a:latin typeface="Times New Roman" pitchFamily="18" charset="0"/>
                <a:cs typeface="Times New Roman" pitchFamily="18" charset="0"/>
              </a:rPr>
              <a:t>Athletes often view their ability to overcome resistance or drag with their ability to carry lots of muscle and relatively little fat. As fat mass does little to contribute to sports performance and may contribute to drag, this makes lots of sense.</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678"/>
            <a:ext cx="8911687" cy="1280890"/>
          </a:xfrm>
        </p:spPr>
        <p:txBody>
          <a:bodyPr/>
          <a:lstStyle/>
          <a:p>
            <a:r>
              <a:rPr lang="en-US" dirty="0" smtClean="0">
                <a:solidFill>
                  <a:schemeClr val="tx1"/>
                </a:solidFill>
                <a:latin typeface="Times New Roman" pitchFamily="18" charset="0"/>
                <a:cs typeface="Times New Roman" pitchFamily="18" charset="0"/>
              </a:rPr>
              <a:t>Eating small but frequent meals</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946787" y="1032387"/>
            <a:ext cx="9925665" cy="4878835"/>
          </a:xfrm>
        </p:spPr>
        <p:txBody>
          <a:bodyPr>
            <a:noAutofit/>
          </a:bodyPr>
          <a:lstStyle/>
          <a:p>
            <a:pPr algn="just"/>
            <a:r>
              <a:rPr lang="en-US" sz="2400" dirty="0" smtClean="0">
                <a:solidFill>
                  <a:schemeClr val="tx1"/>
                </a:solidFill>
                <a:latin typeface="Times New Roman" pitchFamily="18" charset="0"/>
                <a:cs typeface="Times New Roman" pitchFamily="18" charset="0"/>
              </a:rPr>
              <a:t>Surveys have suggested that people (particularly athletes) tend to delay eating until the end of the day, and many experience severe energy deficits earlier in the day (particularly on days when they train hard and need the energy the most!). Problems with energy deficits include :</a:t>
            </a:r>
          </a:p>
          <a:p>
            <a:pPr algn="just"/>
            <a:r>
              <a:rPr lang="en-US" sz="2400" dirty="0" smtClean="0">
                <a:solidFill>
                  <a:schemeClr val="tx1"/>
                </a:solidFill>
                <a:latin typeface="Times New Roman" pitchFamily="18" charset="0"/>
                <a:cs typeface="Times New Roman" pitchFamily="18" charset="0"/>
              </a:rPr>
              <a:t>Difficulty maintaining carbohydrate stores (this would impede endurance in high intensity activities)</a:t>
            </a:r>
          </a:p>
          <a:p>
            <a:pPr algn="just"/>
            <a:r>
              <a:rPr lang="en-US" sz="2400" dirty="0" smtClean="0">
                <a:solidFill>
                  <a:schemeClr val="tx1"/>
                </a:solidFill>
                <a:latin typeface="Times New Roman" pitchFamily="18" charset="0"/>
                <a:cs typeface="Times New Roman" pitchFamily="18" charset="0"/>
              </a:rPr>
              <a:t>Problems maintaining lean (muscle) mass</a:t>
            </a:r>
          </a:p>
          <a:p>
            <a:pPr algn="just"/>
            <a:r>
              <a:rPr lang="en-US" sz="2400" dirty="0" smtClean="0">
                <a:solidFill>
                  <a:schemeClr val="tx1"/>
                </a:solidFill>
                <a:latin typeface="Times New Roman" pitchFamily="18" charset="0"/>
                <a:cs typeface="Times New Roman" pitchFamily="18" charset="0"/>
              </a:rPr>
              <a:t>Lower metabolic rate</a:t>
            </a:r>
          </a:p>
          <a:p>
            <a:pPr algn="just"/>
            <a:r>
              <a:rPr lang="en-US" sz="2400" dirty="0" smtClean="0">
                <a:solidFill>
                  <a:schemeClr val="tx1"/>
                </a:solidFill>
                <a:latin typeface="Times New Roman" pitchFamily="18" charset="0"/>
                <a:cs typeface="Times New Roman" pitchFamily="18" charset="0"/>
              </a:rPr>
              <a:t>Difficulty meeting nutrient needs (foods carry both energy and other nutrients)</a:t>
            </a:r>
          </a:p>
          <a:p>
            <a:pPr algn="just"/>
            <a:r>
              <a:rPr lang="en-US" sz="2400" dirty="0" smtClean="0">
                <a:solidFill>
                  <a:schemeClr val="tx1"/>
                </a:solidFill>
                <a:latin typeface="Times New Roman" pitchFamily="18" charset="0"/>
                <a:cs typeface="Times New Roman" pitchFamily="18" charset="0"/>
              </a:rPr>
              <a:t>Increased risk of injury (undernourished athletes may develop mental and muscular fatigue that, in some sports, would predispose them to injury)</a:t>
            </a:r>
          </a:p>
          <a:p>
            <a:pPr algn="just"/>
            <a:r>
              <a:rPr lang="en-US" sz="2400" dirty="0" smtClean="0">
                <a:solidFill>
                  <a:schemeClr val="tx1"/>
                </a:solidFill>
                <a:latin typeface="Times New Roman" pitchFamily="18" charset="0"/>
                <a:cs typeface="Times New Roman" pitchFamily="18" charset="0"/>
              </a:rPr>
              <a:t>Missed opportunities to aid muscle recovery</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a:t>
            </a:r>
            <a:endParaRPr lang="en-US" dirty="0"/>
          </a:p>
        </p:txBody>
      </p:sp>
      <p:sp>
        <p:nvSpPr>
          <p:cNvPr id="3" name="Content Placeholder 2"/>
          <p:cNvSpPr>
            <a:spLocks noGrp="1"/>
          </p:cNvSpPr>
          <p:nvPr>
            <p:ph idx="1"/>
          </p:nvPr>
        </p:nvSpPr>
        <p:spPr>
          <a:xfrm>
            <a:off x="2589212" y="1514184"/>
            <a:ext cx="8915400" cy="3777622"/>
          </a:xfrm>
        </p:spPr>
        <p:txBody>
          <a:bodyPr>
            <a:noAutofit/>
          </a:bodyPr>
          <a:lstStyle/>
          <a:p>
            <a:pPr algn="just"/>
            <a:r>
              <a:rPr lang="en-US" sz="2400" dirty="0" smtClean="0">
                <a:solidFill>
                  <a:schemeClr val="tx1"/>
                </a:solidFill>
                <a:latin typeface="Times New Roman" pitchFamily="18" charset="0"/>
                <a:cs typeface="Times New Roman" pitchFamily="18" charset="0"/>
              </a:rPr>
              <a:t>Carbohydrates come in many different forms that have different nutritional outcomes. Some carbohydrates are digestible whereas others are not, some are considered “complex” whereas others are “simple,” and some carbohydrates contain soluble fiber whereas others contain insoluble fiber. The basic form of carbohydrate energy for human nutrition is the simple sugar glucose, and our bodies make a complex carbohydrate called glycogen, which is the storage form of glucose. </a:t>
            </a:r>
          </a:p>
          <a:p>
            <a:pPr algn="just"/>
            <a:r>
              <a:rPr lang="en-US" sz="2400" dirty="0" smtClean="0">
                <a:solidFill>
                  <a:schemeClr val="tx1"/>
                </a:solidFill>
                <a:latin typeface="Times New Roman" pitchFamily="18" charset="0"/>
                <a:cs typeface="Times New Roman" pitchFamily="18" charset="0"/>
              </a:rPr>
              <a:t>Carbohydrate recommendations range from 6 to 10 grams per kilogram body weight with the amount dependent on the total daily expenditure, sex, activity, and environmental conditions.</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7426"/>
            <a:ext cx="8911687" cy="1280890"/>
          </a:xfrm>
        </p:spPr>
        <p:txBody>
          <a:bodyPr>
            <a:normAutofit/>
          </a:bodyPr>
          <a:lstStyle/>
          <a:p>
            <a:r>
              <a:rPr lang="en-US" sz="2800" b="1" dirty="0" smtClean="0">
                <a:latin typeface="Times New Roman" pitchFamily="18" charset="0"/>
                <a:cs typeface="Times New Roman" pitchFamily="18" charset="0"/>
              </a:rPr>
              <a:t>Functions of Carbohydrate</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2109019" y="619450"/>
            <a:ext cx="9395593" cy="4598616"/>
          </a:xfrm>
        </p:spPr>
        <p:txBody>
          <a:bodyPr>
            <a:noAutofit/>
          </a:bodyPr>
          <a:lstStyle/>
          <a:p>
            <a:pPr algn="just"/>
            <a:r>
              <a:rPr lang="en-US" sz="2400" i="1" dirty="0" smtClean="0">
                <a:latin typeface="Times New Roman" pitchFamily="18" charset="0"/>
                <a:cs typeface="Times New Roman" pitchFamily="18" charset="0"/>
              </a:rPr>
              <a:t>Providing energy</a:t>
            </a:r>
            <a:r>
              <a:rPr lang="en-US" sz="2400" dirty="0" smtClean="0">
                <a:latin typeface="Times New Roman" pitchFamily="18" charset="0"/>
                <a:cs typeface="Times New Roman" pitchFamily="18" charset="0"/>
              </a:rPr>
              <a:t>(4 kcal g-1). Carbohydrate is the preferred fuel for the body, and it is a quick energy source.</a:t>
            </a:r>
          </a:p>
          <a:p>
            <a:pPr algn="just"/>
            <a:r>
              <a:rPr lang="en-US" sz="2400" i="1" dirty="0" smtClean="0">
                <a:latin typeface="Times New Roman" pitchFamily="18" charset="0"/>
                <a:cs typeface="Times New Roman" pitchFamily="18" charset="0"/>
              </a:rPr>
              <a:t>Protein sparing</a:t>
            </a:r>
            <a:r>
              <a:rPr lang="en-US" sz="2400" dirty="0" smtClean="0">
                <a:latin typeface="Times New Roman" pitchFamily="18" charset="0"/>
                <a:cs typeface="Times New Roman" pitchFamily="18" charset="0"/>
              </a:rPr>
              <a:t>. This is an often-overlooked, yet very important, function of carbohydrates. Because carbohydrate (glucose) is a preferred fuel, providing enough carbohydrate to meet most energy needs preserves (i.e., “spares”) protein from being broken down and used as a source of energy.</a:t>
            </a:r>
          </a:p>
          <a:p>
            <a:pPr algn="just"/>
            <a:r>
              <a:rPr lang="en-US" sz="2400" i="1" dirty="0" smtClean="0">
                <a:latin typeface="Times New Roman" pitchFamily="18" charset="0"/>
                <a:cs typeface="Times New Roman" pitchFamily="18" charset="0"/>
              </a:rPr>
              <a:t>Oxidation of fat</a:t>
            </a:r>
            <a:r>
              <a:rPr lang="en-US" sz="2400" dirty="0" smtClean="0">
                <a:latin typeface="Times New Roman" pitchFamily="18" charset="0"/>
                <a:cs typeface="Times New Roman" pitchFamily="18" charset="0"/>
              </a:rPr>
              <a:t>. It has been said that “fats burn in a carbohydrate flame.” That is, to burn fats efficiently and completely, some carbohydrates are needed.</a:t>
            </a:r>
          </a:p>
          <a:p>
            <a:pPr algn="just"/>
            <a:r>
              <a:rPr lang="en-US" sz="2400" i="1" dirty="0" smtClean="0">
                <a:latin typeface="Times New Roman" pitchFamily="18" charset="0"/>
                <a:cs typeface="Times New Roman" pitchFamily="18" charset="0"/>
              </a:rPr>
              <a:t>Acting as a part of other compounds</a:t>
            </a:r>
            <a:r>
              <a:rPr lang="en-US" sz="2400" dirty="0" smtClean="0">
                <a:latin typeface="Times New Roman" pitchFamily="18" charset="0"/>
                <a:cs typeface="Times New Roman" pitchFamily="18" charset="0"/>
              </a:rPr>
              <a:t>. Carbohydrates are essential components of other compounds essential in human nutrition.</a:t>
            </a:r>
          </a:p>
          <a:p>
            <a:pPr algn="just"/>
            <a:r>
              <a:rPr lang="en-US" sz="2400" i="1" dirty="0" smtClean="0">
                <a:latin typeface="Times New Roman" pitchFamily="18" charset="0"/>
                <a:cs typeface="Times New Roman" pitchFamily="18" charset="0"/>
              </a:rPr>
              <a:t>Storing energy. </a:t>
            </a:r>
            <a:r>
              <a:rPr lang="en-US" sz="2400" dirty="0" smtClean="0">
                <a:latin typeface="Times New Roman" pitchFamily="18" charset="0"/>
                <a:cs typeface="Times New Roman" pitchFamily="18" charset="0"/>
              </a:rPr>
              <a:t>Carbohydrate is stored as glycogen, which is an excellent storage form because it can be easily converted back to glucose and used for energy.</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20874"/>
            <a:ext cx="8911687" cy="1280890"/>
          </a:xfrm>
        </p:spPr>
        <p:txBody>
          <a:bodyPr/>
          <a:lstStyle/>
          <a:p>
            <a:pPr algn="ctr"/>
            <a:r>
              <a:rPr lang="en-US" b="1" dirty="0" smtClean="0">
                <a:latin typeface="Times New Roman" pitchFamily="18" charset="0"/>
                <a:cs typeface="Times New Roman" pitchFamily="18" charset="0"/>
              </a:rPr>
              <a:t>Sources of </a:t>
            </a:r>
            <a:r>
              <a:rPr lang="en-US" b="1" dirty="0" err="1" smtClean="0">
                <a:latin typeface="Times New Roman" pitchFamily="18" charset="0"/>
                <a:cs typeface="Times New Roman" pitchFamily="18" charset="0"/>
              </a:rPr>
              <a:t>cho</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403987" y="1342090"/>
            <a:ext cx="9100625" cy="5055816"/>
          </a:xfrm>
        </p:spPr>
        <p:txBody>
          <a:bodyPr>
            <a:noAutofit/>
          </a:bodyPr>
          <a:lstStyle/>
          <a:p>
            <a:pPr algn="just"/>
            <a:r>
              <a:rPr lang="fr-FR" sz="3600" dirty="0" smtClean="0">
                <a:solidFill>
                  <a:schemeClr val="tx1"/>
                </a:solidFill>
                <a:latin typeface="Times New Roman" pitchFamily="18" charset="0"/>
                <a:cs typeface="Times New Roman" pitchFamily="18" charset="0"/>
              </a:rPr>
              <a:t>Grains, </a:t>
            </a:r>
            <a:r>
              <a:rPr lang="fr-FR" sz="3600" dirty="0" err="1" smtClean="0">
                <a:solidFill>
                  <a:schemeClr val="tx1"/>
                </a:solidFill>
                <a:latin typeface="Times New Roman" pitchFamily="18" charset="0"/>
                <a:cs typeface="Times New Roman" pitchFamily="18" charset="0"/>
              </a:rPr>
              <a:t>legumes</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seeds</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pasta</a:t>
            </a:r>
            <a:r>
              <a:rPr lang="fr-FR" sz="3600" dirty="0" smtClean="0">
                <a:solidFill>
                  <a:schemeClr val="tx1"/>
                </a:solidFill>
                <a:latin typeface="Times New Roman" pitchFamily="18" charset="0"/>
                <a:cs typeface="Times New Roman" pitchFamily="18" charset="0"/>
              </a:rPr>
              <a:t>, fruits, </a:t>
            </a:r>
            <a:r>
              <a:rPr lang="fr-FR" sz="3600" dirty="0" err="1" smtClean="0">
                <a:solidFill>
                  <a:schemeClr val="tx1"/>
                </a:solidFill>
                <a:latin typeface="Times New Roman" pitchFamily="18" charset="0"/>
                <a:cs typeface="Times New Roman" pitchFamily="18" charset="0"/>
              </a:rPr>
              <a:t>vegetables</a:t>
            </a:r>
            <a:r>
              <a:rPr lang="fr-FR" sz="3600" dirty="0" smtClean="0">
                <a:solidFill>
                  <a:schemeClr val="tx1"/>
                </a:solidFill>
                <a:latin typeface="Times New Roman" pitchFamily="18" charset="0"/>
                <a:cs typeface="Times New Roman" pitchFamily="18" charset="0"/>
              </a:rPr>
              <a:t>, Apple, Fruit </a:t>
            </a:r>
            <a:r>
              <a:rPr lang="fr-FR" sz="3600" dirty="0" err="1" smtClean="0">
                <a:solidFill>
                  <a:schemeClr val="tx1"/>
                </a:solidFill>
                <a:latin typeface="Times New Roman" pitchFamily="18" charset="0"/>
                <a:cs typeface="Times New Roman" pitchFamily="18" charset="0"/>
              </a:rPr>
              <a:t>cup</a:t>
            </a:r>
            <a:r>
              <a:rPr lang="fr-FR" sz="3600" dirty="0" smtClean="0">
                <a:solidFill>
                  <a:schemeClr val="tx1"/>
                </a:solidFill>
                <a:latin typeface="Times New Roman" pitchFamily="18" charset="0"/>
                <a:cs typeface="Times New Roman" pitchFamily="18" charset="0"/>
              </a:rPr>
              <a:t>, Orange </a:t>
            </a:r>
            <a:r>
              <a:rPr lang="fr-FR" sz="3600" dirty="0" err="1" smtClean="0">
                <a:solidFill>
                  <a:schemeClr val="tx1"/>
                </a:solidFill>
                <a:latin typeface="Times New Roman" pitchFamily="18" charset="0"/>
                <a:cs typeface="Times New Roman" pitchFamily="18" charset="0"/>
              </a:rPr>
              <a:t>juice,Bagel</a:t>
            </a:r>
            <a:r>
              <a:rPr lang="fr-FR" sz="3600" dirty="0" smtClean="0">
                <a:solidFill>
                  <a:schemeClr val="tx1"/>
                </a:solidFill>
                <a:latin typeface="Times New Roman" pitchFamily="18" charset="0"/>
                <a:cs typeface="Times New Roman" pitchFamily="18" charset="0"/>
              </a:rPr>
              <a:t>, Fruit </a:t>
            </a:r>
            <a:r>
              <a:rPr lang="fr-FR" sz="3600" dirty="0" err="1" smtClean="0">
                <a:solidFill>
                  <a:schemeClr val="tx1"/>
                </a:solidFill>
                <a:latin typeface="Times New Roman" pitchFamily="18" charset="0"/>
                <a:cs typeface="Times New Roman" pitchFamily="18" charset="0"/>
              </a:rPr>
              <a:t>smoothie</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Popcorn,Baked</a:t>
            </a:r>
            <a:r>
              <a:rPr lang="fr-FR" sz="3600" dirty="0" smtClean="0">
                <a:solidFill>
                  <a:schemeClr val="tx1"/>
                </a:solidFill>
                <a:latin typeface="Times New Roman" pitchFamily="18" charset="0"/>
                <a:cs typeface="Times New Roman" pitchFamily="18" charset="0"/>
              </a:rPr>
              <a:t> corn chips, </a:t>
            </a:r>
            <a:r>
              <a:rPr lang="fr-FR" sz="3600" dirty="0" err="1" smtClean="0">
                <a:solidFill>
                  <a:schemeClr val="tx1"/>
                </a:solidFill>
                <a:latin typeface="Times New Roman" pitchFamily="18" charset="0"/>
                <a:cs typeface="Times New Roman" pitchFamily="18" charset="0"/>
              </a:rPr>
              <a:t>Energy</a:t>
            </a:r>
            <a:r>
              <a:rPr lang="fr-FR" sz="3600" dirty="0" smtClean="0">
                <a:solidFill>
                  <a:schemeClr val="tx1"/>
                </a:solidFill>
                <a:latin typeface="Times New Roman" pitchFamily="18" charset="0"/>
                <a:cs typeface="Times New Roman" pitchFamily="18" charset="0"/>
              </a:rPr>
              <a:t> bar, </a:t>
            </a:r>
            <a:r>
              <a:rPr lang="fr-FR" sz="3600" dirty="0" err="1" smtClean="0">
                <a:solidFill>
                  <a:schemeClr val="tx1"/>
                </a:solidFill>
                <a:latin typeface="Times New Roman" pitchFamily="18" charset="0"/>
                <a:cs typeface="Times New Roman" pitchFamily="18" charset="0"/>
              </a:rPr>
              <a:t>Rice</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Baked</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potato</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Grapes</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Saltine</a:t>
            </a:r>
            <a:r>
              <a:rPr lang="fr-FR" sz="3600" dirty="0" smtClean="0">
                <a:solidFill>
                  <a:schemeClr val="tx1"/>
                </a:solidFill>
                <a:latin typeface="Times New Roman" pitchFamily="18" charset="0"/>
                <a:cs typeface="Times New Roman" pitchFamily="18" charset="0"/>
              </a:rPr>
              <a:t> crackers, Banana, </a:t>
            </a:r>
            <a:r>
              <a:rPr lang="fr-FR" sz="3600" dirty="0" err="1" smtClean="0">
                <a:solidFill>
                  <a:schemeClr val="tx1"/>
                </a:solidFill>
                <a:latin typeface="Times New Roman" pitchFamily="18" charset="0"/>
                <a:cs typeface="Times New Roman" pitchFamily="18" charset="0"/>
              </a:rPr>
              <a:t>Mashed</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potatoes</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Spaghetti,Beans</a:t>
            </a:r>
            <a:r>
              <a:rPr lang="fr-FR" sz="3600" dirty="0" smtClean="0">
                <a:solidFill>
                  <a:schemeClr val="tx1"/>
                </a:solidFill>
                <a:latin typeface="Times New Roman" pitchFamily="18" charset="0"/>
                <a:cs typeface="Times New Roman" pitchFamily="18" charset="0"/>
              </a:rPr>
              <a:t>, Mixed </a:t>
            </a:r>
            <a:r>
              <a:rPr lang="fr-FR" sz="3600" dirty="0" err="1" smtClean="0">
                <a:solidFill>
                  <a:schemeClr val="tx1"/>
                </a:solidFill>
                <a:latin typeface="Times New Roman" pitchFamily="18" charset="0"/>
                <a:cs typeface="Times New Roman" pitchFamily="18" charset="0"/>
              </a:rPr>
              <a:t>berries</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Whole</a:t>
            </a:r>
            <a:r>
              <a:rPr lang="fr-FR" sz="3600" dirty="0" smtClean="0">
                <a:solidFill>
                  <a:schemeClr val="tx1"/>
                </a:solidFill>
                <a:latin typeface="Times New Roman" pitchFamily="18" charset="0"/>
                <a:cs typeface="Times New Roman" pitchFamily="18" charset="0"/>
              </a:rPr>
              <a:t>-</a:t>
            </a:r>
            <a:r>
              <a:rPr lang="fr-FR" sz="3600" dirty="0" err="1" smtClean="0">
                <a:solidFill>
                  <a:schemeClr val="tx1"/>
                </a:solidFill>
                <a:latin typeface="Times New Roman" pitchFamily="18" charset="0"/>
                <a:cs typeface="Times New Roman" pitchFamily="18" charset="0"/>
              </a:rPr>
              <a:t>wheat</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toast,English</a:t>
            </a:r>
            <a:r>
              <a:rPr lang="fr-FR" sz="3600" dirty="0" smtClean="0">
                <a:solidFill>
                  <a:schemeClr val="tx1"/>
                </a:solidFill>
                <a:latin typeface="Times New Roman" pitchFamily="18" charset="0"/>
                <a:cs typeface="Times New Roman" pitchFamily="18" charset="0"/>
              </a:rPr>
              <a:t> muffin, </a:t>
            </a:r>
            <a:r>
              <a:rPr lang="fr-FR" sz="3600" dirty="0" err="1" smtClean="0">
                <a:solidFill>
                  <a:schemeClr val="tx1"/>
                </a:solidFill>
                <a:latin typeface="Times New Roman" pitchFamily="18" charset="0"/>
                <a:cs typeface="Times New Roman" pitchFamily="18" charset="0"/>
              </a:rPr>
              <a:t>Oatmeal</a:t>
            </a:r>
            <a:r>
              <a:rPr lang="fr-FR" sz="3600" dirty="0" smtClean="0">
                <a:solidFill>
                  <a:schemeClr val="tx1"/>
                </a:solidFill>
                <a:latin typeface="Times New Roman" pitchFamily="18" charset="0"/>
                <a:cs typeface="Times New Roman" pitchFamily="18" charset="0"/>
              </a:rPr>
              <a:t> </a:t>
            </a:r>
            <a:r>
              <a:rPr lang="fr-FR" sz="3600" dirty="0" err="1" smtClean="0">
                <a:solidFill>
                  <a:schemeClr val="tx1"/>
                </a:solidFill>
                <a:latin typeface="Times New Roman" pitchFamily="18" charset="0"/>
                <a:cs typeface="Times New Roman" pitchFamily="18" charset="0"/>
              </a:rPr>
              <a:t>etc</a:t>
            </a:r>
            <a:endParaRPr lang="fr-FR" sz="3600" dirty="0" smtClean="0">
              <a:solidFill>
                <a:schemeClr val="tx1"/>
              </a:solidFill>
              <a:latin typeface="Times New Roman" pitchFamily="18" charset="0"/>
              <a:cs typeface="Times New Roman" pitchFamily="18" charset="0"/>
            </a:endParaRPr>
          </a:p>
          <a:p>
            <a:pPr algn="just">
              <a:buNone/>
            </a:pPr>
            <a:r>
              <a:rPr lang="fr-FR" sz="3600"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589212" y="1091381"/>
            <a:ext cx="8915400" cy="4819841"/>
          </a:xfrm>
        </p:spPr>
        <p:txBody>
          <a:bodyPr>
            <a:noAutofit/>
          </a:bodyPr>
          <a:lstStyle/>
          <a:p>
            <a:pPr algn="just" eaLnBrk="1" hangingPunct="1">
              <a:lnSpc>
                <a:spcPct val="80000"/>
              </a:lnSpc>
              <a:buFontTx/>
              <a:buNone/>
            </a:pPr>
            <a:r>
              <a:rPr lang="en-US" sz="3200" dirty="0" smtClean="0">
                <a:solidFill>
                  <a:schemeClr val="tx1"/>
                </a:solidFill>
                <a:latin typeface="Times New Roman" pitchFamily="18" charset="0"/>
                <a:cs typeface="Times New Roman" pitchFamily="18" charset="0"/>
              </a:rPr>
              <a:t>Carbohydrate is the primary energy source during high-intensity exercise.</a:t>
            </a:r>
          </a:p>
          <a:p>
            <a:pPr lvl="1" algn="just" eaLnBrk="1" hangingPunct="1">
              <a:lnSpc>
                <a:spcPct val="80000"/>
              </a:lnSpc>
            </a:pPr>
            <a:r>
              <a:rPr lang="en-US" sz="2800" dirty="0" smtClean="0">
                <a:solidFill>
                  <a:schemeClr val="tx1"/>
                </a:solidFill>
                <a:latin typeface="Times New Roman" pitchFamily="18" charset="0"/>
                <a:cs typeface="Times New Roman" pitchFamily="18" charset="0"/>
              </a:rPr>
              <a:t>Carbohydrate from blood glucose and stored glycogen in muscle and liver: about 2 hours of exercise</a:t>
            </a:r>
          </a:p>
          <a:p>
            <a:pPr lvl="1" algn="just" eaLnBrk="1" hangingPunct="1">
              <a:lnSpc>
                <a:spcPct val="80000"/>
              </a:lnSpc>
            </a:pPr>
            <a:r>
              <a:rPr lang="en-US" sz="2800" dirty="0" smtClean="0">
                <a:solidFill>
                  <a:schemeClr val="tx1"/>
                </a:solidFill>
                <a:latin typeface="Times New Roman" pitchFamily="18" charset="0"/>
                <a:cs typeface="Times New Roman" pitchFamily="18" charset="0"/>
              </a:rPr>
              <a:t>Well-trained muscles store 20-50% more glycogen than untrained muscles.</a:t>
            </a:r>
          </a:p>
          <a:p>
            <a:pPr lvl="1" algn="just" eaLnBrk="1" hangingPunct="1">
              <a:lnSpc>
                <a:spcPct val="80000"/>
              </a:lnSpc>
            </a:pPr>
            <a:r>
              <a:rPr lang="en-US" sz="2800" dirty="0" smtClean="0">
                <a:solidFill>
                  <a:schemeClr val="tx1"/>
                </a:solidFill>
                <a:latin typeface="Times New Roman" pitchFamily="18" charset="0"/>
                <a:cs typeface="Times New Roman" pitchFamily="18" charset="0"/>
              </a:rPr>
              <a:t>Liver glycogen maintains normal blood glucose.</a:t>
            </a:r>
          </a:p>
          <a:p>
            <a:pPr lvl="1" algn="just" eaLnBrk="1" hangingPunct="1">
              <a:lnSpc>
                <a:spcPct val="80000"/>
              </a:lnSpc>
            </a:pPr>
            <a:r>
              <a:rPr lang="en-US" sz="2800" dirty="0" smtClean="0">
                <a:solidFill>
                  <a:schemeClr val="tx1"/>
                </a:solidFill>
                <a:latin typeface="Times New Roman" pitchFamily="18" charset="0"/>
                <a:cs typeface="Times New Roman" pitchFamily="18" charset="0"/>
              </a:rPr>
              <a:t>Lactic acid is produced at high exercise intensities and shuttled to other tissues.</a:t>
            </a:r>
          </a:p>
          <a:p>
            <a:pPr lvl="2" algn="just" eaLnBrk="1" hangingPunct="1">
              <a:lnSpc>
                <a:spcPct val="80000"/>
              </a:lnSpc>
            </a:pPr>
            <a:r>
              <a:rPr lang="en-US" sz="2400" dirty="0" smtClean="0">
                <a:solidFill>
                  <a:schemeClr val="tx1"/>
                </a:solidFill>
                <a:latin typeface="Times New Roman" pitchFamily="18" charset="0"/>
                <a:cs typeface="Times New Roman" pitchFamily="18" charset="0"/>
              </a:rPr>
              <a:t>Used for energy during low-intensity exercise</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589212" y="545690"/>
            <a:ext cx="8915400" cy="5365532"/>
          </a:xfrm>
        </p:spPr>
        <p:txBody>
          <a:bodyPr>
            <a:noAutofit/>
          </a:bodyPr>
          <a:lstStyle/>
          <a:p>
            <a:pPr algn="just" eaLnBrk="1" hangingPunct="1"/>
            <a:r>
              <a:rPr lang="en-US" sz="3200" dirty="0" smtClean="0">
                <a:solidFill>
                  <a:schemeClr val="tx1"/>
                </a:solidFill>
                <a:latin typeface="Times New Roman" pitchFamily="18" charset="0"/>
                <a:cs typeface="Times New Roman" pitchFamily="18" charset="0"/>
              </a:rPr>
              <a:t>Intensity affects how much glucose and glycogen you use</a:t>
            </a:r>
          </a:p>
          <a:p>
            <a:pPr lvl="1" algn="just" eaLnBrk="1" hangingPunct="1"/>
            <a:r>
              <a:rPr lang="en-US" sz="2800" dirty="0" smtClean="0">
                <a:solidFill>
                  <a:schemeClr val="tx1"/>
                </a:solidFill>
                <a:latin typeface="Times New Roman" pitchFamily="18" charset="0"/>
                <a:cs typeface="Times New Roman" pitchFamily="18" charset="0"/>
              </a:rPr>
              <a:t>Glucose and glycogen use increases as intensity increases</a:t>
            </a:r>
          </a:p>
          <a:p>
            <a:pPr algn="just" eaLnBrk="1" hangingPunct="1"/>
            <a:r>
              <a:rPr lang="en-US" sz="3200" dirty="0" smtClean="0">
                <a:solidFill>
                  <a:schemeClr val="tx1"/>
                </a:solidFill>
                <a:latin typeface="Times New Roman" pitchFamily="18" charset="0"/>
                <a:cs typeface="Times New Roman" pitchFamily="18" charset="0"/>
              </a:rPr>
              <a:t>How much carbohydrate do you need for exercise?</a:t>
            </a:r>
          </a:p>
          <a:p>
            <a:pPr lvl="1" algn="just" eaLnBrk="1" hangingPunct="1"/>
            <a:r>
              <a:rPr lang="en-US" sz="2800" dirty="0" smtClean="0">
                <a:solidFill>
                  <a:schemeClr val="tx1"/>
                </a:solidFill>
                <a:latin typeface="Times New Roman" pitchFamily="18" charset="0"/>
                <a:cs typeface="Times New Roman" pitchFamily="18" charset="0"/>
              </a:rPr>
              <a:t>Depends on duration of activity</a:t>
            </a:r>
          </a:p>
          <a:p>
            <a:pPr lvl="2" algn="just" eaLnBrk="1" hangingPunct="1"/>
            <a:r>
              <a:rPr lang="en-US" sz="2400" dirty="0" smtClean="0">
                <a:solidFill>
                  <a:schemeClr val="tx1"/>
                </a:solidFill>
                <a:latin typeface="Times New Roman" pitchFamily="18" charset="0"/>
                <a:cs typeface="Times New Roman" pitchFamily="18" charset="0"/>
              </a:rPr>
              <a:t>During and/or after activity: baked potatoes, bagels, corn flakes that are absorbed quickly</a:t>
            </a:r>
          </a:p>
          <a:p>
            <a:pPr lvl="2" algn="just" eaLnBrk="1" hangingPunct="1"/>
            <a:r>
              <a:rPr lang="en-US" sz="2400" dirty="0" smtClean="0">
                <a:solidFill>
                  <a:schemeClr val="tx1"/>
                </a:solidFill>
                <a:latin typeface="Times New Roman" pitchFamily="18" charset="0"/>
                <a:cs typeface="Times New Roman" pitchFamily="18" charset="0"/>
              </a:rPr>
              <a:t>2 hours before exercise: rice, oatmeal, pasta, corn enter blood more slowly for sustained energy</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Protein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445342"/>
            <a:ext cx="8915400" cy="4465880"/>
          </a:xfrm>
        </p:spPr>
        <p:txBody>
          <a:bodyPr>
            <a:normAutofit/>
          </a:bodyPr>
          <a:lstStyle/>
          <a:p>
            <a:pPr algn="just"/>
            <a:r>
              <a:rPr lang="en-US" sz="2400" dirty="0" smtClean="0">
                <a:solidFill>
                  <a:schemeClr val="tx1"/>
                </a:solidFill>
                <a:latin typeface="Times New Roman" pitchFamily="18" charset="0"/>
                <a:cs typeface="Times New Roman" pitchFamily="18" charset="0"/>
              </a:rPr>
              <a:t>Proteins are complex compounds that consist of different connected amino acids, which uniquely contain nitrogen. Body proteins are constantly changing, with new proteins being made and old ones broken down. Growth hormone, androgen, insulin, and thyroid hormone are anabolic hormones (i.e., they cause new protein to be produced). Cortisone, hydrocortisone, and thyroxin are catabolic hormones (i.e., they influence the breakdown of proteins).</a:t>
            </a:r>
          </a:p>
          <a:p>
            <a:pPr algn="just"/>
            <a:r>
              <a:rPr lang="en-US" sz="2400" dirty="0" smtClean="0">
                <a:solidFill>
                  <a:schemeClr val="tx1"/>
                </a:solidFill>
                <a:latin typeface="Times New Roman" pitchFamily="18" charset="0"/>
                <a:cs typeface="Times New Roman" pitchFamily="18" charset="0"/>
              </a:rPr>
              <a:t>The protein requirement for physically active people is about double that for </a:t>
            </a:r>
            <a:r>
              <a:rPr lang="en-US" sz="2400" dirty="0" err="1" smtClean="0">
                <a:solidFill>
                  <a:schemeClr val="tx1"/>
                </a:solidFill>
                <a:latin typeface="Times New Roman" pitchFamily="18" charset="0"/>
                <a:cs typeface="Times New Roman" pitchFamily="18" charset="0"/>
              </a:rPr>
              <a:t>nonathletes</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Skills required for athletic training</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858297" y="1504335"/>
            <a:ext cx="9999406" cy="4406887"/>
          </a:xfrm>
        </p:spPr>
        <p:txBody>
          <a:bodyPr>
            <a:noAutofit/>
          </a:bodyPr>
          <a:lstStyle/>
          <a:p>
            <a:r>
              <a:rPr lang="en-US" sz="2400" dirty="0" smtClean="0">
                <a:solidFill>
                  <a:schemeClr val="tx1"/>
                </a:solidFill>
                <a:latin typeface="Times New Roman" pitchFamily="18" charset="0"/>
                <a:cs typeface="Times New Roman" pitchFamily="18" charset="0"/>
              </a:rPr>
              <a:t>Problem-solving ability</a:t>
            </a:r>
          </a:p>
          <a:p>
            <a:r>
              <a:rPr lang="en-US" sz="2400" dirty="0" smtClean="0">
                <a:solidFill>
                  <a:schemeClr val="tx1"/>
                </a:solidFill>
                <a:latin typeface="Times New Roman" pitchFamily="18" charset="0"/>
                <a:cs typeface="Times New Roman" pitchFamily="18" charset="0"/>
              </a:rPr>
              <a:t>Motor skills</a:t>
            </a:r>
          </a:p>
          <a:p>
            <a:r>
              <a:rPr lang="en-US" sz="2400" dirty="0" smtClean="0">
                <a:solidFill>
                  <a:schemeClr val="tx1"/>
                </a:solidFill>
                <a:latin typeface="Times New Roman" pitchFamily="18" charset="0"/>
                <a:cs typeface="Times New Roman" pitchFamily="18" charset="0"/>
              </a:rPr>
              <a:t> Deductive reasoning skills  </a:t>
            </a:r>
          </a:p>
          <a:p>
            <a:r>
              <a:rPr lang="en-US" sz="2400" dirty="0" smtClean="0">
                <a:solidFill>
                  <a:schemeClr val="tx1"/>
                </a:solidFill>
                <a:latin typeface="Times New Roman" pitchFamily="18" charset="0"/>
                <a:cs typeface="Times New Roman" pitchFamily="18" charset="0"/>
              </a:rPr>
              <a:t> Communication skills</a:t>
            </a:r>
          </a:p>
          <a:p>
            <a:r>
              <a:rPr lang="en-US" sz="2400" dirty="0" smtClean="0">
                <a:solidFill>
                  <a:schemeClr val="tx1"/>
                </a:solidFill>
                <a:latin typeface="Times New Roman" pitchFamily="18" charset="0"/>
                <a:cs typeface="Times New Roman" pitchFamily="18" charset="0"/>
              </a:rPr>
              <a:t>Good judgment  </a:t>
            </a:r>
          </a:p>
          <a:p>
            <a:r>
              <a:rPr lang="en-US" sz="2400" dirty="0" smtClean="0">
                <a:solidFill>
                  <a:schemeClr val="tx1"/>
                </a:solidFill>
                <a:latin typeface="Times New Roman" pitchFamily="18" charset="0"/>
                <a:cs typeface="Times New Roman" pitchFamily="18" charset="0"/>
              </a:rPr>
              <a:t>Ability to work well with people</a:t>
            </a:r>
          </a:p>
          <a:p>
            <a:r>
              <a:rPr lang="en-US" sz="2400" dirty="0" smtClean="0">
                <a:solidFill>
                  <a:schemeClr val="tx1"/>
                </a:solidFill>
                <a:latin typeface="Times New Roman" pitchFamily="18" charset="0"/>
                <a:cs typeface="Times New Roman" pitchFamily="18" charset="0"/>
              </a:rPr>
              <a:t>Good decision-makings kills   </a:t>
            </a:r>
          </a:p>
          <a:p>
            <a:r>
              <a:rPr lang="en-US" sz="2400" dirty="0" smtClean="0">
                <a:solidFill>
                  <a:schemeClr val="tx1"/>
                </a:solidFill>
                <a:latin typeface="Times New Roman" pitchFamily="18" charset="0"/>
                <a:cs typeface="Times New Roman" pitchFamily="18" charset="0"/>
              </a:rPr>
              <a:t>Ability to work well under</a:t>
            </a:r>
          </a:p>
          <a:p>
            <a:r>
              <a:rPr lang="en-US" sz="2400" dirty="0" smtClean="0">
                <a:solidFill>
                  <a:schemeClr val="tx1"/>
                </a:solidFill>
                <a:latin typeface="Times New Roman" pitchFamily="18" charset="0"/>
                <a:cs typeface="Times New Roman" pitchFamily="18" charset="0"/>
              </a:rPr>
              <a:t> Proficient knowledge of    stressful conditions anatomy, physiology, biology,  </a:t>
            </a:r>
          </a:p>
          <a:p>
            <a:r>
              <a:rPr lang="en-US" sz="2400" dirty="0" smtClean="0">
                <a:solidFill>
                  <a:schemeClr val="tx1"/>
                </a:solidFill>
                <a:latin typeface="Times New Roman" pitchFamily="18" charset="0"/>
                <a:cs typeface="Times New Roman" pitchFamily="18" charset="0"/>
              </a:rPr>
              <a:t>  Ability to maintain poise in and advanced first aid    emergencies</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589212" y="899652"/>
            <a:ext cx="8915400" cy="5011570"/>
          </a:xfrm>
        </p:spPr>
        <p:txBody>
          <a:bodyPr>
            <a:normAutofit lnSpcReduction="10000"/>
          </a:bodyPr>
          <a:lstStyle/>
          <a:p>
            <a:pPr algn="just" eaLnBrk="1" hangingPunct="1"/>
            <a:r>
              <a:rPr lang="en-US" sz="2700" dirty="0" smtClean="0">
                <a:solidFill>
                  <a:schemeClr val="tx1"/>
                </a:solidFill>
                <a:latin typeface="Times New Roman" pitchFamily="18" charset="0"/>
                <a:cs typeface="Times New Roman" pitchFamily="18" charset="0"/>
              </a:rPr>
              <a:t>Protein is primarily needed to build and repair muscle.</a:t>
            </a:r>
          </a:p>
          <a:p>
            <a:pPr lvl="1" algn="just" eaLnBrk="1" hangingPunct="1"/>
            <a:r>
              <a:rPr lang="en-US" sz="2700" dirty="0" smtClean="0">
                <a:solidFill>
                  <a:schemeClr val="tx1"/>
                </a:solidFill>
                <a:latin typeface="Times New Roman" pitchFamily="18" charset="0"/>
                <a:cs typeface="Times New Roman" pitchFamily="18" charset="0"/>
              </a:rPr>
              <a:t>Muscle damage results from exercise, especially in weight or strength training.</a:t>
            </a:r>
          </a:p>
          <a:p>
            <a:pPr lvl="1" algn="just" eaLnBrk="1" hangingPunct="1"/>
            <a:r>
              <a:rPr lang="en-US" sz="2700" dirty="0" smtClean="0">
                <a:solidFill>
                  <a:schemeClr val="tx1"/>
                </a:solidFill>
                <a:latin typeface="Times New Roman" pitchFamily="18" charset="0"/>
                <a:cs typeface="Times New Roman" pitchFamily="18" charset="0"/>
              </a:rPr>
              <a:t>Amino acids needed to promote muscle growth and recovery</a:t>
            </a:r>
          </a:p>
          <a:p>
            <a:pPr algn="just" eaLnBrk="1" hangingPunct="1"/>
            <a:r>
              <a:rPr lang="en-US" sz="2700" dirty="0" smtClean="0">
                <a:solidFill>
                  <a:schemeClr val="tx1"/>
                </a:solidFill>
                <a:latin typeface="Times New Roman" pitchFamily="18" charset="0"/>
                <a:cs typeface="Times New Roman" pitchFamily="18" charset="0"/>
              </a:rPr>
              <a:t>Body can use protein for energy but prefers carbohydrate and fat as main energy sources</a:t>
            </a:r>
          </a:p>
          <a:p>
            <a:pPr lvl="1" algn="just" eaLnBrk="1" hangingPunct="1"/>
            <a:r>
              <a:rPr lang="en-US" sz="2700" dirty="0" smtClean="0">
                <a:solidFill>
                  <a:schemeClr val="tx1"/>
                </a:solidFill>
                <a:latin typeface="Times New Roman" pitchFamily="18" charset="0"/>
                <a:cs typeface="Times New Roman" pitchFamily="18" charset="0"/>
              </a:rPr>
              <a:t>Amino acids are converted to glucose in liver.</a:t>
            </a:r>
          </a:p>
          <a:p>
            <a:pPr algn="just" eaLnBrk="1" hangingPunct="1"/>
            <a:r>
              <a:rPr lang="en-US" sz="2700" dirty="0" smtClean="0">
                <a:solidFill>
                  <a:schemeClr val="tx1"/>
                </a:solidFill>
                <a:latin typeface="Times New Roman" pitchFamily="18" charset="0"/>
                <a:cs typeface="Times New Roman" pitchFamily="18" charset="0"/>
              </a:rPr>
              <a:t>Endurance athletes need 1.2 - 1.4 g of protein/kg body weight.</a:t>
            </a:r>
          </a:p>
          <a:p>
            <a:pPr algn="just" eaLnBrk="1" hangingPunct="1"/>
            <a:r>
              <a:rPr lang="en-US" sz="2700" dirty="0" smtClean="0">
                <a:solidFill>
                  <a:schemeClr val="tx1"/>
                </a:solidFill>
                <a:latin typeface="Times New Roman" pitchFamily="18" charset="0"/>
                <a:cs typeface="Times New Roman" pitchFamily="18" charset="0"/>
              </a:rPr>
              <a:t>Resistance/strength activities: 1.6 - 1.7 g/kg body weight.</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Sources of protein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651819"/>
            <a:ext cx="8915400" cy="4822723"/>
          </a:xfrm>
        </p:spPr>
        <p:txBody>
          <a:bodyPr>
            <a:noAutofit/>
          </a:bodyPr>
          <a:lstStyle/>
          <a:p>
            <a:r>
              <a:rPr lang="en-US" sz="2400" dirty="0" smtClean="0">
                <a:solidFill>
                  <a:schemeClr val="tx1"/>
                </a:solidFill>
                <a:latin typeface="Times New Roman" pitchFamily="18" charset="0"/>
                <a:cs typeface="Times New Roman" pitchFamily="18" charset="0"/>
              </a:rPr>
              <a:t>Cheese, </a:t>
            </a:r>
          </a:p>
          <a:p>
            <a:r>
              <a:rPr lang="en-US" sz="2400" dirty="0" smtClean="0">
                <a:solidFill>
                  <a:schemeClr val="tx1"/>
                </a:solidFill>
                <a:latin typeface="Times New Roman" pitchFamily="18" charset="0"/>
                <a:cs typeface="Times New Roman" pitchFamily="18" charset="0"/>
              </a:rPr>
              <a:t>Tuna sandwich, </a:t>
            </a:r>
          </a:p>
          <a:p>
            <a:r>
              <a:rPr lang="en-US" sz="2400" dirty="0" smtClean="0">
                <a:solidFill>
                  <a:schemeClr val="tx1"/>
                </a:solidFill>
                <a:latin typeface="Times New Roman" pitchFamily="18" charset="0"/>
                <a:cs typeface="Times New Roman" pitchFamily="18" charset="0"/>
              </a:rPr>
              <a:t>Chicken Hamburger, </a:t>
            </a:r>
          </a:p>
          <a:p>
            <a:r>
              <a:rPr lang="en-US" sz="2400" dirty="0" smtClean="0">
                <a:solidFill>
                  <a:schemeClr val="tx1"/>
                </a:solidFill>
                <a:latin typeface="Times New Roman" pitchFamily="18" charset="0"/>
                <a:cs typeface="Times New Roman" pitchFamily="18" charset="0"/>
              </a:rPr>
              <a:t>Cooked beef, lamb, or pork strips </a:t>
            </a:r>
          </a:p>
          <a:p>
            <a:r>
              <a:rPr lang="en-US" sz="2400" dirty="0" smtClean="0">
                <a:solidFill>
                  <a:schemeClr val="tx1"/>
                </a:solidFill>
                <a:latin typeface="Times New Roman" pitchFamily="18" charset="0"/>
                <a:cs typeface="Times New Roman" pitchFamily="18" charset="0"/>
              </a:rPr>
              <a:t>Soy burger</a:t>
            </a:r>
          </a:p>
          <a:p>
            <a:r>
              <a:rPr lang="en-US" sz="2400" dirty="0" smtClean="0">
                <a:solidFill>
                  <a:schemeClr val="tx1"/>
                </a:solidFill>
                <a:latin typeface="Times New Roman" pitchFamily="18" charset="0"/>
                <a:cs typeface="Times New Roman" pitchFamily="18" charset="0"/>
              </a:rPr>
              <a:t>Milk </a:t>
            </a:r>
          </a:p>
          <a:p>
            <a:r>
              <a:rPr lang="en-US" sz="2400" dirty="0" smtClean="0">
                <a:solidFill>
                  <a:schemeClr val="tx1"/>
                </a:solidFill>
                <a:latin typeface="Times New Roman" pitchFamily="18" charset="0"/>
                <a:cs typeface="Times New Roman" pitchFamily="18" charset="0"/>
              </a:rPr>
              <a:t>Cottage cheese</a:t>
            </a:r>
          </a:p>
          <a:p>
            <a:r>
              <a:rPr lang="en-US" sz="2400" dirty="0" smtClean="0">
                <a:solidFill>
                  <a:schemeClr val="tx1"/>
                </a:solidFill>
                <a:latin typeface="Times New Roman" pitchFamily="18" charset="0"/>
                <a:cs typeface="Times New Roman" pitchFamily="18" charset="0"/>
              </a:rPr>
              <a:t>Yogurt T</a:t>
            </a:r>
          </a:p>
          <a:p>
            <a:r>
              <a:rPr lang="en-US" sz="2400" dirty="0" smtClean="0">
                <a:solidFill>
                  <a:schemeClr val="tx1"/>
                </a:solidFill>
                <a:latin typeface="Times New Roman" pitchFamily="18" charset="0"/>
                <a:cs typeface="Times New Roman" pitchFamily="18" charset="0"/>
              </a:rPr>
              <a:t>Turkey sandwich</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054"/>
            <a:ext cx="8911687" cy="1280890"/>
          </a:xfrm>
        </p:spPr>
        <p:txBody>
          <a:bodyPr/>
          <a:lstStyle/>
          <a:p>
            <a:r>
              <a:rPr lang="en-US" dirty="0" smtClean="0">
                <a:latin typeface="Times New Roman" pitchFamily="18" charset="0"/>
                <a:cs typeface="Times New Roman" pitchFamily="18" charset="0"/>
              </a:rPr>
              <a:t>Functions of Protein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755058" y="752169"/>
            <a:ext cx="10250129" cy="5159054"/>
          </a:xfrm>
        </p:spPr>
        <p:txBody>
          <a:bodyPr>
            <a:noAutofit/>
          </a:bodyPr>
          <a:lstStyle/>
          <a:p>
            <a:r>
              <a:rPr lang="en-US" i="1" dirty="0" smtClean="0">
                <a:solidFill>
                  <a:schemeClr val="tx1"/>
                </a:solidFill>
                <a:latin typeface="Times New Roman" pitchFamily="18" charset="0"/>
                <a:cs typeface="Times New Roman" pitchFamily="18" charset="0"/>
              </a:rPr>
              <a:t>Enzyme and protein synthesis. </a:t>
            </a:r>
            <a:r>
              <a:rPr lang="en-US" dirty="0" smtClean="0">
                <a:solidFill>
                  <a:schemeClr val="tx1"/>
                </a:solidFill>
                <a:latin typeface="Times New Roman" pitchFamily="18" charset="0"/>
                <a:cs typeface="Times New Roman" pitchFamily="18" charset="0"/>
              </a:rPr>
              <a:t>There are hundreds of unique tissues and enzymes that are proteins.</a:t>
            </a:r>
          </a:p>
          <a:p>
            <a:r>
              <a:rPr lang="en-US" dirty="0" smtClean="0">
                <a:solidFill>
                  <a:schemeClr val="tx1"/>
                </a:solidFill>
                <a:latin typeface="Times New Roman" pitchFamily="18" charset="0"/>
                <a:cs typeface="Times New Roman" pitchFamily="18" charset="0"/>
              </a:rPr>
              <a:t>Transportation of nutrients to the right places. Proteins make “smart” carriers, enabling nutrients to go to the right tissues.</a:t>
            </a:r>
          </a:p>
          <a:p>
            <a:r>
              <a:rPr lang="en-US" dirty="0" smtClean="0">
                <a:solidFill>
                  <a:schemeClr val="tx1"/>
                </a:solidFill>
                <a:latin typeface="Times New Roman" pitchFamily="18" charset="0"/>
                <a:cs typeface="Times New Roman" pitchFamily="18" charset="0"/>
              </a:rPr>
              <a:t> </a:t>
            </a:r>
            <a:r>
              <a:rPr lang="en-US" i="1" dirty="0" smtClean="0">
                <a:solidFill>
                  <a:schemeClr val="tx1"/>
                </a:solidFill>
                <a:latin typeface="Times New Roman" pitchFamily="18" charset="0"/>
                <a:cs typeface="Times New Roman" pitchFamily="18" charset="0"/>
              </a:rPr>
              <a:t>A source of energy. </a:t>
            </a:r>
            <a:r>
              <a:rPr lang="en-US" dirty="0" smtClean="0">
                <a:solidFill>
                  <a:schemeClr val="tx1"/>
                </a:solidFill>
                <a:latin typeface="Times New Roman" pitchFamily="18" charset="0"/>
                <a:cs typeface="Times New Roman" pitchFamily="18" charset="0"/>
              </a:rPr>
              <a:t>The carbon in protein provides the same amount of energy per unit of weight as carbohydrates (4 kcal g−1).</a:t>
            </a:r>
          </a:p>
          <a:p>
            <a:r>
              <a:rPr lang="en-US" i="1" dirty="0" smtClean="0">
                <a:solidFill>
                  <a:schemeClr val="tx1"/>
                </a:solidFill>
                <a:latin typeface="Times New Roman" pitchFamily="18" charset="0"/>
                <a:cs typeface="Times New Roman" pitchFamily="18" charset="0"/>
              </a:rPr>
              <a:t>Hormone production. </a:t>
            </a:r>
            <a:r>
              <a:rPr lang="en-US" dirty="0" smtClean="0">
                <a:solidFill>
                  <a:schemeClr val="tx1"/>
                </a:solidFill>
                <a:latin typeface="Times New Roman" pitchFamily="18" charset="0"/>
                <a:cs typeface="Times New Roman" pitchFamily="18" charset="0"/>
              </a:rPr>
              <a:t>Hormones control many chemical activities in the body, and these are made of unique proteins. For instance, testosterone (male hormone) is an important tissue-building hormone.</a:t>
            </a:r>
          </a:p>
          <a:p>
            <a:r>
              <a:rPr lang="en-US" i="1" dirty="0" smtClean="0">
                <a:solidFill>
                  <a:schemeClr val="tx1"/>
                </a:solidFill>
                <a:latin typeface="Times New Roman" pitchFamily="18" charset="0"/>
                <a:cs typeface="Times New Roman" pitchFamily="18" charset="0"/>
              </a:rPr>
              <a:t>Fluid balance. </a:t>
            </a:r>
            <a:r>
              <a:rPr lang="en-US" dirty="0" smtClean="0">
                <a:solidFill>
                  <a:schemeClr val="tx1"/>
                </a:solidFill>
                <a:latin typeface="Times New Roman" pitchFamily="18" charset="0"/>
                <a:cs typeface="Times New Roman" pitchFamily="18" charset="0"/>
              </a:rPr>
              <a:t>Protein helps control the fluid balance between the blood and surrounding tissues. This helps people maintain blood volume and sweat rates during physical activity.</a:t>
            </a:r>
          </a:p>
          <a:p>
            <a:r>
              <a:rPr lang="en-US" i="1" dirty="0" smtClean="0">
                <a:solidFill>
                  <a:schemeClr val="tx1"/>
                </a:solidFill>
                <a:latin typeface="Times New Roman" pitchFamily="18" charset="0"/>
                <a:cs typeface="Times New Roman" pitchFamily="18" charset="0"/>
              </a:rPr>
              <a:t>Acid–base balance. </a:t>
            </a:r>
            <a:r>
              <a:rPr lang="en-US" dirty="0" smtClean="0">
                <a:solidFill>
                  <a:schemeClr val="tx1"/>
                </a:solidFill>
                <a:latin typeface="Times New Roman" pitchFamily="18" charset="0"/>
                <a:cs typeface="Times New Roman" pitchFamily="18" charset="0"/>
              </a:rPr>
              <a:t>Proteins can make an acidic environment less acidic and an alkaline environment less alkaline. High-intensity activity can increase cellular acidity (through lactate buildup), which protein can help buffer.</a:t>
            </a:r>
          </a:p>
          <a:p>
            <a:r>
              <a:rPr lang="en-US" i="1" dirty="0" smtClean="0">
                <a:solidFill>
                  <a:schemeClr val="tx1"/>
                </a:solidFill>
                <a:latin typeface="Times New Roman" pitchFamily="18" charset="0"/>
                <a:cs typeface="Times New Roman" pitchFamily="18" charset="0"/>
              </a:rPr>
              <a:t>Growth and tissue maintenance. </a:t>
            </a:r>
            <a:r>
              <a:rPr lang="en-US" dirty="0" smtClean="0">
                <a:solidFill>
                  <a:schemeClr val="tx1"/>
                </a:solidFill>
                <a:latin typeface="Times New Roman" pitchFamily="18" charset="0"/>
                <a:cs typeface="Times New Roman" pitchFamily="18" charset="0"/>
              </a:rPr>
              <a:t>Protein is needed to build and maintain tissue. This is one reason why the protein requirement for growing children can be double that of adults and slightly higher for athletes .</a:t>
            </a:r>
          </a:p>
          <a:p>
            <a:r>
              <a:rPr lang="en-US" i="1" dirty="0" smtClean="0">
                <a:solidFill>
                  <a:schemeClr val="tx1"/>
                </a:solidFill>
                <a:latin typeface="Times New Roman" pitchFamily="18" charset="0"/>
                <a:cs typeface="Times New Roman" pitchFamily="18" charset="0"/>
              </a:rPr>
              <a:t>Synthesis of </a:t>
            </a:r>
            <a:r>
              <a:rPr lang="en-US" i="1" dirty="0" err="1" smtClean="0">
                <a:solidFill>
                  <a:schemeClr val="tx1"/>
                </a:solidFill>
                <a:latin typeface="Times New Roman" pitchFamily="18" charset="0"/>
                <a:cs typeface="Times New Roman" pitchFamily="18" charset="0"/>
              </a:rPr>
              <a:t>nonprotein</a:t>
            </a:r>
            <a:r>
              <a:rPr lang="en-US" i="1" dirty="0" smtClean="0">
                <a:solidFill>
                  <a:schemeClr val="tx1"/>
                </a:solidFill>
                <a:latin typeface="Times New Roman" pitchFamily="18" charset="0"/>
                <a:cs typeface="Times New Roman" pitchFamily="18" charset="0"/>
              </a:rPr>
              <a:t>, nitrogen-containing compounds</a:t>
            </a:r>
            <a:r>
              <a:rPr lang="en-US" dirty="0" smtClean="0">
                <a:solidFill>
                  <a:schemeClr val="tx1"/>
                </a:solidFill>
                <a:latin typeface="Times New Roman" pitchFamily="18" charset="0"/>
                <a:cs typeface="Times New Roman" pitchFamily="18" charset="0"/>
              </a:rPr>
              <a:t>. Phosphocreatine is a high-energy, </a:t>
            </a:r>
            <a:r>
              <a:rPr lang="en-US" dirty="0" err="1" smtClean="0">
                <a:solidFill>
                  <a:schemeClr val="tx1"/>
                </a:solidFill>
                <a:latin typeface="Times New Roman" pitchFamily="18" charset="0"/>
                <a:cs typeface="Times New Roman" pitchFamily="18" charset="0"/>
              </a:rPr>
              <a:t>nitrogencontaining</a:t>
            </a:r>
            <a:r>
              <a:rPr lang="en-US" dirty="0" smtClean="0">
                <a:solidFill>
                  <a:schemeClr val="tx1"/>
                </a:solidFill>
                <a:latin typeface="Times New Roman" pitchFamily="18" charset="0"/>
                <a:cs typeface="Times New Roman" pitchFamily="18" charset="0"/>
              </a:rPr>
              <a:t> compound that can quickly release energy over a short duration for quick-burst activities</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6922"/>
            <a:ext cx="8911687" cy="1280890"/>
          </a:xfrm>
        </p:spPr>
        <p:txBody>
          <a:bodyPr/>
          <a:lstStyle/>
          <a:p>
            <a:r>
              <a:rPr lang="en-US" dirty="0" smtClean="0"/>
              <a:t>FAT </a:t>
            </a:r>
            <a:endParaRPr lang="en-US" dirty="0"/>
          </a:p>
        </p:txBody>
      </p:sp>
      <p:sp>
        <p:nvSpPr>
          <p:cNvPr id="3" name="Content Placeholder 2"/>
          <p:cNvSpPr>
            <a:spLocks noGrp="1"/>
          </p:cNvSpPr>
          <p:nvPr>
            <p:ph idx="1"/>
          </p:nvPr>
        </p:nvSpPr>
        <p:spPr>
          <a:xfrm>
            <a:off x="1858297" y="929155"/>
            <a:ext cx="9646315" cy="4746099"/>
          </a:xfrm>
        </p:spPr>
        <p:txBody>
          <a:bodyPr>
            <a:noAutofit/>
          </a:bodyPr>
          <a:lstStyle/>
          <a:p>
            <a:pPr algn="just">
              <a:buNone/>
            </a:pPr>
            <a:r>
              <a:rPr lang="en-US" sz="2800" dirty="0" smtClean="0">
                <a:solidFill>
                  <a:schemeClr val="tx1"/>
                </a:solidFill>
                <a:latin typeface="Times New Roman" pitchFamily="18" charset="0"/>
                <a:cs typeface="Times New Roman" pitchFamily="18" charset="0"/>
              </a:rPr>
              <a:t>Fat is the primary energy source during low- to moderate-intensity exercise.</a:t>
            </a:r>
          </a:p>
          <a:p>
            <a:pPr lvl="1" algn="just"/>
            <a:r>
              <a:rPr lang="en-US" sz="2400" dirty="0" smtClean="0">
                <a:solidFill>
                  <a:schemeClr val="tx1"/>
                </a:solidFill>
                <a:latin typeface="Times New Roman" pitchFamily="18" charset="0"/>
                <a:cs typeface="Times New Roman" pitchFamily="18" charset="0"/>
              </a:rPr>
              <a:t>Two forms: fatty acids (from triglycerides) in adipose tissue and muscle tissue</a:t>
            </a:r>
          </a:p>
          <a:p>
            <a:pPr lvl="1" algn="just"/>
            <a:r>
              <a:rPr lang="en-US" sz="2400" dirty="0" smtClean="0">
                <a:solidFill>
                  <a:schemeClr val="tx1"/>
                </a:solidFill>
                <a:latin typeface="Times New Roman" pitchFamily="18" charset="0"/>
                <a:cs typeface="Times New Roman" pitchFamily="18" charset="0"/>
              </a:rPr>
              <a:t>Converting fatty acids into energy is slow and requires more oxygen compared with carbohydrate </a:t>
            </a:r>
          </a:p>
          <a:p>
            <a:pPr algn="just">
              <a:buNone/>
            </a:pPr>
            <a:r>
              <a:rPr lang="en-US" sz="2800" dirty="0" smtClean="0">
                <a:solidFill>
                  <a:schemeClr val="tx1"/>
                </a:solidFill>
                <a:latin typeface="Times New Roman" pitchFamily="18" charset="0"/>
                <a:cs typeface="Times New Roman" pitchFamily="18" charset="0"/>
              </a:rPr>
              <a:t>Intensity and training affect how much fat you use.</a:t>
            </a:r>
          </a:p>
          <a:p>
            <a:pPr lvl="1" algn="just"/>
            <a:r>
              <a:rPr lang="en-US" sz="2400" dirty="0" smtClean="0">
                <a:solidFill>
                  <a:schemeClr val="tx1"/>
                </a:solidFill>
                <a:latin typeface="Times New Roman" pitchFamily="18" charset="0"/>
                <a:cs typeface="Times New Roman" pitchFamily="18" charset="0"/>
              </a:rPr>
              <a:t>Low-intensity exercise uses mostly fat from adipose tissue.</a:t>
            </a:r>
          </a:p>
          <a:p>
            <a:pPr lvl="1" algn="just"/>
            <a:r>
              <a:rPr lang="en-US" sz="2400" dirty="0" smtClean="0">
                <a:solidFill>
                  <a:schemeClr val="tx1"/>
                </a:solidFill>
                <a:latin typeface="Times New Roman" pitchFamily="18" charset="0"/>
                <a:cs typeface="Times New Roman" pitchFamily="18" charset="0"/>
              </a:rPr>
              <a:t>Moderate-intensity exercise also uses fatty acids from muscle triglycerides.</a:t>
            </a:r>
          </a:p>
          <a:p>
            <a:pPr lvl="1" algn="just"/>
            <a:r>
              <a:rPr lang="en-US" sz="2400" dirty="0" smtClean="0">
                <a:solidFill>
                  <a:schemeClr val="tx1"/>
                </a:solidFill>
                <a:latin typeface="Times New Roman" pitchFamily="18" charset="0"/>
                <a:cs typeface="Times New Roman" pitchFamily="18" charset="0"/>
              </a:rPr>
              <a:t>Well-trained muscles burn more fat than less trained muscles.</a:t>
            </a:r>
          </a:p>
          <a:p>
            <a:pPr lvl="2" algn="just"/>
            <a:r>
              <a:rPr lang="en-US" sz="2000" dirty="0" smtClean="0">
                <a:solidFill>
                  <a:schemeClr val="tx1"/>
                </a:solidFill>
                <a:latin typeface="Times New Roman" pitchFamily="18" charset="0"/>
                <a:cs typeface="Times New Roman" pitchFamily="18" charset="0"/>
              </a:rPr>
              <a:t>Body uses less glycogen and more fat, increases endurance</a:t>
            </a:r>
          </a:p>
          <a:p>
            <a:pPr lvl="1" algn="just">
              <a:buNone/>
            </a:pP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Water</a:t>
            </a:r>
            <a:r>
              <a:rPr lang="en-US" dirty="0" smtClean="0"/>
              <a:t> </a:t>
            </a:r>
            <a:endParaRPr lang="en-US" dirty="0"/>
          </a:p>
        </p:txBody>
      </p:sp>
      <p:sp>
        <p:nvSpPr>
          <p:cNvPr id="3" name="Content Placeholder 2"/>
          <p:cNvSpPr>
            <a:spLocks noGrp="1"/>
          </p:cNvSpPr>
          <p:nvPr>
            <p:ph idx="1"/>
          </p:nvPr>
        </p:nvSpPr>
        <p:spPr>
          <a:xfrm>
            <a:off x="1631852" y="1434905"/>
            <a:ext cx="9872760" cy="4476317"/>
          </a:xfrm>
        </p:spPr>
        <p:txBody>
          <a:bodyPr>
            <a:normAutofit/>
          </a:bodyPr>
          <a:lstStyle/>
          <a:p>
            <a:pPr algn="just"/>
            <a:r>
              <a:rPr lang="en-US" sz="3200" dirty="0" smtClean="0">
                <a:latin typeface="Times New Roman" pitchFamily="18" charset="0"/>
                <a:cs typeface="Times New Roman" pitchFamily="18" charset="0"/>
              </a:rPr>
              <a:t>Water, which is a none-caloric nutrient, is the most essential to life. From our total body weight about 50% to 60% is water. Our daily requirement depends upon.</a:t>
            </a:r>
          </a:p>
          <a:p>
            <a:pPr lvl="0" algn="just"/>
            <a:r>
              <a:rPr lang="en-US" sz="3200" dirty="0" smtClean="0">
                <a:latin typeface="Times New Roman" pitchFamily="18" charset="0"/>
                <a:cs typeface="Times New Roman" pitchFamily="18" charset="0"/>
              </a:rPr>
              <a:t>Size of the body</a:t>
            </a:r>
          </a:p>
          <a:p>
            <a:pPr lvl="0" algn="just"/>
            <a:r>
              <a:rPr lang="en-US" sz="3200" dirty="0" smtClean="0">
                <a:latin typeface="Times New Roman" pitchFamily="18" charset="0"/>
                <a:cs typeface="Times New Roman" pitchFamily="18" charset="0"/>
              </a:rPr>
              <a:t>Environment </a:t>
            </a:r>
          </a:p>
          <a:p>
            <a:pPr lvl="0" algn="just"/>
            <a:r>
              <a:rPr lang="en-US" sz="3200" dirty="0" smtClean="0">
                <a:latin typeface="Times New Roman" pitchFamily="18" charset="0"/>
                <a:cs typeface="Times New Roman" pitchFamily="18" charset="0"/>
              </a:rPr>
              <a:t>The amount and type of activity </a:t>
            </a:r>
          </a:p>
          <a:p>
            <a:endParaRPr lang="en-US" sz="2000"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Training Diet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828800" y="1589649"/>
            <a:ext cx="9675812" cy="4321573"/>
          </a:xfrm>
        </p:spPr>
        <p:txBody>
          <a:bodyPr>
            <a:normAutofit/>
          </a:bodyPr>
          <a:lstStyle/>
          <a:p>
            <a:pPr algn="just"/>
            <a:r>
              <a:rPr lang="en-US" sz="3600" dirty="0" smtClean="0">
                <a:solidFill>
                  <a:schemeClr val="tx1"/>
                </a:solidFill>
                <a:latin typeface="Times New Roman" pitchFamily="18" charset="0"/>
                <a:cs typeface="Times New Roman" pitchFamily="18" charset="0"/>
              </a:rPr>
              <a:t>In the training process both basic nutritional guidelines and the demands of each training session should be taken in to account to take supplementary calorie and nutrients. </a:t>
            </a:r>
          </a:p>
          <a:p>
            <a:pPr algn="just"/>
            <a:r>
              <a:rPr lang="en-US" sz="3600" dirty="0" smtClean="0">
                <a:solidFill>
                  <a:schemeClr val="tx1"/>
                </a:solidFill>
                <a:latin typeface="Times New Roman" pitchFamily="18" charset="0"/>
                <a:cs typeface="Times New Roman" pitchFamily="18" charset="0"/>
              </a:rPr>
              <a:t>The type, objective, goal, environmental factors, the age of the trainee, should be considered to decide what, how much, when, how to eat.</a:t>
            </a:r>
          </a:p>
          <a:p>
            <a:pPr algn="just"/>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852" y="182884"/>
            <a:ext cx="9872760" cy="6858000"/>
          </a:xfrm>
        </p:spPr>
        <p:txBody>
          <a:bodyPr>
            <a:noAutofit/>
          </a:bodyPr>
          <a:lstStyle/>
          <a:p>
            <a:pPr lvl="0">
              <a:buNone/>
            </a:pPr>
            <a:r>
              <a:rPr lang="en-US" sz="2800" dirty="0" smtClean="0">
                <a:latin typeface="Times New Roman" pitchFamily="18" charset="0"/>
                <a:cs typeface="Times New Roman" pitchFamily="18" charset="0"/>
              </a:rPr>
              <a:t>1. </a:t>
            </a:r>
            <a:r>
              <a:rPr lang="en-US" sz="2800" b="1" dirty="0" smtClean="0">
                <a:latin typeface="Times New Roman" pitchFamily="18" charset="0"/>
                <a:cs typeface="Times New Roman" pitchFamily="18" charset="0"/>
              </a:rPr>
              <a:t>Pre competition /training diet </a:t>
            </a:r>
            <a:endParaRPr lang="en-US" sz="2400" b="1"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Easily and quickly digestible CHO (65-70%) </a:t>
            </a:r>
            <a:endParaRPr lang="en-US" sz="20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Preferable in the form of fluid </a:t>
            </a:r>
            <a:endParaRPr lang="en-US" sz="20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Fruits (fructose)</a:t>
            </a:r>
            <a:endParaRPr lang="en-US" sz="20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Taken 3-to-4hrs before (if in large amount)</a:t>
            </a:r>
            <a:endParaRPr lang="en-US" sz="20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Taken 2-to-3hrs if less than 300-500kcal </a:t>
            </a:r>
            <a:endParaRPr lang="en-US" sz="20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Taken 1-to2hrs if less than 300kcal and are in the form of fluid.</a:t>
            </a:r>
          </a:p>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2. Post competition /training diet </a:t>
            </a:r>
            <a:endParaRPr lang="en-US" sz="2400" b="1"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Start with dehydration</a:t>
            </a:r>
            <a:endParaRPr lang="en-US" sz="2400"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Supply with enough CHO</a:t>
            </a:r>
            <a:endParaRPr lang="en-US" sz="24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Check for the balance of electrolytes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The factors which affect our food intake are</a:t>
            </a:r>
            <a:r>
              <a:rPr lang="en-US"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1547446" y="1294228"/>
            <a:ext cx="9957166" cy="5275384"/>
          </a:xfrm>
        </p:spPr>
        <p:txBody>
          <a:bodyPr>
            <a:noAutofit/>
          </a:bodyPr>
          <a:lstStyle/>
          <a:p>
            <a:pPr lvl="0"/>
            <a:r>
              <a:rPr lang="en-US" sz="2800" dirty="0" smtClean="0">
                <a:latin typeface="Times New Roman" pitchFamily="18" charset="0"/>
                <a:cs typeface="Times New Roman" pitchFamily="18" charset="0"/>
              </a:rPr>
              <a:t>Blood glucose level [N=90/100], when it is lower the desire for eating increases.</a:t>
            </a:r>
          </a:p>
          <a:p>
            <a:pPr lvl="0"/>
            <a:r>
              <a:rPr lang="en-US" sz="2800" dirty="0" smtClean="0">
                <a:latin typeface="Times New Roman" pitchFamily="18" charset="0"/>
                <a:cs typeface="Times New Roman" pitchFamily="18" charset="0"/>
              </a:rPr>
              <a:t>Low and high levels of amino acids in the blood</a:t>
            </a:r>
          </a:p>
          <a:p>
            <a:pPr lvl="0"/>
            <a:r>
              <a:rPr lang="en-US" sz="2800" dirty="0" smtClean="0">
                <a:latin typeface="Times New Roman" pitchFamily="18" charset="0"/>
                <a:cs typeface="Times New Roman" pitchFamily="18" charset="0"/>
              </a:rPr>
              <a:t>% of body fat </a:t>
            </a:r>
          </a:p>
          <a:p>
            <a:pPr lvl="0"/>
            <a:r>
              <a:rPr lang="en-US" sz="2800" dirty="0" smtClean="0">
                <a:latin typeface="Times New Roman" pitchFamily="18" charset="0"/>
                <a:cs typeface="Times New Roman" pitchFamily="18" charset="0"/>
              </a:rPr>
              <a:t> When abdominal muscles are stretched the desire for food increases.</a:t>
            </a:r>
          </a:p>
          <a:p>
            <a:pPr lvl="0"/>
            <a:r>
              <a:rPr lang="en-US" sz="2800" dirty="0" smtClean="0">
                <a:latin typeface="Times New Roman" pitchFamily="18" charset="0"/>
                <a:cs typeface="Times New Roman" pitchFamily="18" charset="0"/>
              </a:rPr>
              <a:t>Psychological factors [anorexia nervosa, bulimia]</a:t>
            </a:r>
          </a:p>
          <a:p>
            <a:pPr lvl="0"/>
            <a:r>
              <a:rPr lang="en-US" sz="2800" dirty="0" smtClean="0">
                <a:latin typeface="Times New Roman" pitchFamily="18" charset="0"/>
                <a:cs typeface="Times New Roman" pitchFamily="18" charset="0"/>
              </a:rPr>
              <a:t>Sports training.</a:t>
            </a:r>
          </a:p>
          <a:p>
            <a:r>
              <a:rPr lang="en-US" sz="2800" dirty="0" smtClean="0">
                <a:latin typeface="Times New Roman" pitchFamily="18" charset="0"/>
                <a:cs typeface="Times New Roman" pitchFamily="18" charset="0"/>
              </a:rPr>
              <a:t>Health condition.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1649" y="271463"/>
            <a:ext cx="10215563" cy="6372225"/>
          </a:xfrm>
        </p:spPr>
        <p:txBody>
          <a:bodyPr>
            <a:normAutofit/>
          </a:bodyPr>
          <a:lstStyle/>
          <a:p>
            <a:pPr marL="0" indent="0" algn="ctr">
              <a:buNone/>
            </a:pPr>
            <a:r>
              <a:rPr lang="en-US" sz="2800" b="1" dirty="0">
                <a:solidFill>
                  <a:schemeClr val="tx1"/>
                </a:solidFill>
                <a:latin typeface="Times New Roman" panose="02020603050405020304" pitchFamily="18" charset="0"/>
                <a:cs typeface="Times New Roman" panose="02020603050405020304" pitchFamily="18" charset="0"/>
              </a:rPr>
              <a:t>CHAPTER SIX</a:t>
            </a:r>
            <a:endParaRPr lang="en-US" sz="28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2800" b="1" dirty="0">
                <a:solidFill>
                  <a:schemeClr val="tx1"/>
                </a:solidFill>
                <a:latin typeface="Times New Roman" panose="02020603050405020304" pitchFamily="18" charset="0"/>
                <a:cs typeface="Times New Roman" panose="02020603050405020304" pitchFamily="18" charset="0"/>
              </a:rPr>
              <a:t>MEDICAL SUPERVISION OF THE ATHLETE AND CONDITIONS LIMITING ATHLETIC PERFORMANCE </a:t>
            </a:r>
          </a:p>
          <a:p>
            <a:r>
              <a:rPr lang="en-US" sz="3200" b="1" dirty="0" smtClean="0">
                <a:solidFill>
                  <a:schemeClr val="tx1"/>
                </a:solidFill>
                <a:latin typeface="Times New Roman" panose="02020603050405020304" pitchFamily="18" charset="0"/>
                <a:cs typeface="Times New Roman" panose="02020603050405020304" pitchFamily="18" charset="0"/>
              </a:rPr>
              <a:t>What is sport injury? </a:t>
            </a:r>
          </a:p>
          <a:p>
            <a:r>
              <a:rPr lang="en-US" sz="3200" b="1" dirty="0" smtClean="0">
                <a:solidFill>
                  <a:schemeClr val="tx1"/>
                </a:solidFill>
                <a:latin typeface="Times New Roman" panose="02020603050405020304" pitchFamily="18" charset="0"/>
                <a:cs typeface="Times New Roman" panose="02020603050405020304" pitchFamily="18" charset="0"/>
              </a:rPr>
              <a:t>What </a:t>
            </a:r>
            <a:r>
              <a:rPr lang="en-US" sz="3200" b="1" dirty="0">
                <a:solidFill>
                  <a:schemeClr val="tx1"/>
                </a:solidFill>
                <a:latin typeface="Times New Roman" panose="02020603050405020304" pitchFamily="18" charset="0"/>
                <a:cs typeface="Times New Roman" panose="02020603050405020304" pitchFamily="18" charset="0"/>
              </a:rPr>
              <a:t>medical checkups are needed, before participating in physical exercise</a:t>
            </a:r>
            <a:r>
              <a:rPr lang="en-US" sz="3200" b="1" dirty="0" smtClean="0">
                <a:solidFill>
                  <a:schemeClr val="tx1"/>
                </a:solidFill>
                <a:latin typeface="Times New Roman" panose="02020603050405020304" pitchFamily="18" charset="0"/>
                <a:cs typeface="Times New Roman" panose="02020603050405020304" pitchFamily="18" charset="0"/>
              </a:rPr>
              <a:t>?</a:t>
            </a:r>
          </a:p>
          <a:p>
            <a:r>
              <a:rPr lang="en-US" sz="3200" b="1" dirty="0" smtClean="0">
                <a:solidFill>
                  <a:schemeClr val="tx1"/>
                </a:solidFill>
                <a:latin typeface="Times New Roman" panose="02020603050405020304" pitchFamily="18" charset="0"/>
                <a:cs typeface="Times New Roman" panose="02020603050405020304" pitchFamily="18" charset="0"/>
              </a:rPr>
              <a:t>Prevention, management &amp; rehabilitation of sport specific injuries</a:t>
            </a:r>
          </a:p>
          <a:p>
            <a:r>
              <a:rPr lang="en-US" sz="3200" b="1" dirty="0" smtClean="0">
                <a:solidFill>
                  <a:schemeClr val="tx1"/>
                </a:solidFill>
                <a:latin typeface="Times New Roman" panose="02020603050405020304" pitchFamily="18" charset="0"/>
                <a:cs typeface="Times New Roman" panose="02020603050405020304" pitchFamily="18" charset="0"/>
              </a:rPr>
              <a:t>What types of sport injury do </a:t>
            </a:r>
            <a:r>
              <a:rPr lang="en-US" sz="3200" b="1" smtClean="0">
                <a:solidFill>
                  <a:schemeClr val="tx1"/>
                </a:solidFill>
                <a:latin typeface="Times New Roman" panose="02020603050405020304" pitchFamily="18" charset="0"/>
                <a:cs typeface="Times New Roman" panose="02020603050405020304" pitchFamily="18" charset="0"/>
              </a:rPr>
              <a:t>you know?</a:t>
            </a:r>
            <a:endParaRPr lang="en-US" sz="3200" b="1" dirty="0">
              <a:solidFill>
                <a:schemeClr val="tx1"/>
              </a:solidFill>
              <a:latin typeface="Times New Roman" pitchFamily="18" charset="0"/>
              <a:cs typeface="Times New Roman" pitchFamily="18" charset="0"/>
            </a:endParaRP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0772226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671" y="190500"/>
            <a:ext cx="10859379" cy="6267450"/>
          </a:xfrm>
        </p:spPr>
        <p:txBody>
          <a:bodyPr>
            <a:normAutofit/>
          </a:bodyPr>
          <a:lstStyle/>
          <a:p>
            <a:pPr algn="just"/>
            <a:r>
              <a:rPr lang="en-US" sz="2800" dirty="0">
                <a:solidFill>
                  <a:schemeClr val="tx1"/>
                </a:solidFill>
                <a:latin typeface="Times New Roman" panose="02020603050405020304" pitchFamily="18" charset="0"/>
                <a:cs typeface="Times New Roman" panose="02020603050405020304" pitchFamily="18" charset="0"/>
              </a:rPr>
              <a:t>The pre-participation physical examination (PPE) is an important step toward safe participation in organized sports. </a:t>
            </a:r>
          </a:p>
          <a:p>
            <a:pPr algn="just"/>
            <a:r>
              <a:rPr lang="en-US" sz="2800" dirty="0">
                <a:solidFill>
                  <a:schemeClr val="tx1"/>
                </a:solidFill>
                <a:latin typeface="Times New Roman" panose="02020603050405020304" pitchFamily="18" charset="0"/>
                <a:cs typeface="Times New Roman" panose="02020603050405020304" pitchFamily="18" charset="0"/>
              </a:rPr>
              <a:t>The purpose of the PPE is not to disqualify or exclude an athlete from competition, but rather to help maintain the health and safety of the athlete in training and competition. </a:t>
            </a:r>
            <a:endParaRPr lang="en-US" sz="2000" dirty="0"/>
          </a:p>
          <a:p>
            <a:pPr>
              <a:buNone/>
            </a:pPr>
            <a:r>
              <a:rPr lang="en-US" sz="2800" dirty="0">
                <a:solidFill>
                  <a:schemeClr val="tx1"/>
                </a:solidFill>
                <a:latin typeface="Times New Roman" panose="02020603050405020304" pitchFamily="18" charset="0"/>
                <a:cs typeface="Times New Roman" panose="02020603050405020304" pitchFamily="18" charset="0"/>
              </a:rPr>
              <a:t>The pre-participation physical examination (PPE) has the following goals:</a:t>
            </a:r>
          </a:p>
          <a:p>
            <a:r>
              <a:rPr lang="en-US" sz="2800" dirty="0">
                <a:solidFill>
                  <a:schemeClr val="tx1"/>
                </a:solidFill>
                <a:latin typeface="Times New Roman" panose="02020603050405020304" pitchFamily="18" charset="0"/>
                <a:cs typeface="Times New Roman" panose="02020603050405020304" pitchFamily="18" charset="0"/>
              </a:rPr>
              <a:t>To </a:t>
            </a:r>
            <a:r>
              <a:rPr lang="en-US" sz="2800" u="sng" dirty="0" smtClean="0">
                <a:solidFill>
                  <a:schemeClr val="tx1"/>
                </a:solidFill>
                <a:latin typeface="Times New Roman" panose="02020603050405020304" pitchFamily="18" charset="0"/>
                <a:cs typeface="Times New Roman" panose="02020603050405020304" pitchFamily="18" charset="0"/>
              </a:rPr>
              <a:t>identify </a:t>
            </a:r>
            <a:r>
              <a:rPr lang="en-US" sz="2800" u="sng" dirty="0">
                <a:solidFill>
                  <a:schemeClr val="tx1"/>
                </a:solidFill>
                <a:latin typeface="Times New Roman" panose="02020603050405020304" pitchFamily="18" charset="0"/>
                <a:cs typeface="Times New Roman" panose="02020603050405020304" pitchFamily="18" charset="0"/>
              </a:rPr>
              <a:t>medical and orthopedic problems </a:t>
            </a:r>
            <a:r>
              <a:rPr lang="en-US" sz="2800" dirty="0">
                <a:solidFill>
                  <a:schemeClr val="tx1"/>
                </a:solidFill>
                <a:latin typeface="Times New Roman" panose="02020603050405020304" pitchFamily="18" charset="0"/>
                <a:cs typeface="Times New Roman" panose="02020603050405020304" pitchFamily="18" charset="0"/>
              </a:rPr>
              <a:t>that may place the athlete at risk for injury or illness;</a:t>
            </a:r>
          </a:p>
          <a:p>
            <a:r>
              <a:rPr lang="en-US" sz="2800" dirty="0">
                <a:solidFill>
                  <a:schemeClr val="tx1"/>
                </a:solidFill>
                <a:latin typeface="Times New Roman" panose="02020603050405020304" pitchFamily="18" charset="0"/>
                <a:cs typeface="Times New Roman" panose="02020603050405020304" pitchFamily="18" charset="0"/>
              </a:rPr>
              <a:t>To </a:t>
            </a:r>
            <a:r>
              <a:rPr lang="en-US" sz="2800" u="sng" dirty="0" smtClean="0">
                <a:solidFill>
                  <a:schemeClr val="tx1"/>
                </a:solidFill>
                <a:latin typeface="Times New Roman" panose="02020603050405020304" pitchFamily="18" charset="0"/>
                <a:cs typeface="Times New Roman" panose="02020603050405020304" pitchFamily="18" charset="0"/>
              </a:rPr>
              <a:t>identify </a:t>
            </a:r>
            <a:r>
              <a:rPr lang="en-US" sz="2800" u="sng" dirty="0">
                <a:solidFill>
                  <a:schemeClr val="tx1"/>
                </a:solidFill>
                <a:latin typeface="Times New Roman" panose="02020603050405020304" pitchFamily="18" charset="0"/>
                <a:cs typeface="Times New Roman" panose="02020603050405020304" pitchFamily="18" charset="0"/>
              </a:rPr>
              <a:t>correctable problems </a:t>
            </a:r>
            <a:r>
              <a:rPr lang="en-US" sz="2800" dirty="0">
                <a:solidFill>
                  <a:schemeClr val="tx1"/>
                </a:solidFill>
                <a:latin typeface="Times New Roman" panose="02020603050405020304" pitchFamily="18" charset="0"/>
                <a:cs typeface="Times New Roman" panose="02020603050405020304" pitchFamily="18" charset="0"/>
              </a:rPr>
              <a:t>that may impair the athlete’s ability to perform;</a:t>
            </a:r>
          </a:p>
          <a:p>
            <a:r>
              <a:rPr lang="en-US" sz="2800" dirty="0">
                <a:solidFill>
                  <a:schemeClr val="tx1"/>
                </a:solidFill>
                <a:latin typeface="Times New Roman" panose="02020603050405020304" pitchFamily="18" charset="0"/>
                <a:cs typeface="Times New Roman" panose="02020603050405020304" pitchFamily="18" charset="0"/>
              </a:rPr>
              <a:t>To </a:t>
            </a:r>
            <a:r>
              <a:rPr lang="en-US" sz="2800" u="sng" dirty="0">
                <a:solidFill>
                  <a:schemeClr val="tx1"/>
                </a:solidFill>
                <a:latin typeface="Times New Roman" panose="02020603050405020304" pitchFamily="18" charset="0"/>
                <a:cs typeface="Times New Roman" panose="02020603050405020304" pitchFamily="18" charset="0"/>
              </a:rPr>
              <a:t>Maintain</a:t>
            </a:r>
            <a:r>
              <a:rPr lang="en-US" sz="2800" dirty="0">
                <a:solidFill>
                  <a:schemeClr val="tx1"/>
                </a:solidFill>
                <a:latin typeface="Times New Roman" panose="02020603050405020304" pitchFamily="18" charset="0"/>
                <a:cs typeface="Times New Roman" panose="02020603050405020304" pitchFamily="18" charset="0"/>
              </a:rPr>
              <a:t> the health and safety of the athlete;</a:t>
            </a:r>
          </a:p>
          <a:p>
            <a:r>
              <a:rPr lang="en-US" sz="2800" dirty="0">
                <a:solidFill>
                  <a:schemeClr val="tx1"/>
                </a:solidFill>
                <a:latin typeface="Times New Roman" panose="02020603050405020304" pitchFamily="18" charset="0"/>
                <a:cs typeface="Times New Roman" panose="02020603050405020304" pitchFamily="18" charset="0"/>
              </a:rPr>
              <a:t>To </a:t>
            </a:r>
            <a:r>
              <a:rPr lang="en-US" sz="2800" u="sng" dirty="0">
                <a:solidFill>
                  <a:schemeClr val="tx1"/>
                </a:solidFill>
                <a:latin typeface="Times New Roman" panose="02020603050405020304" pitchFamily="18" charset="0"/>
                <a:cs typeface="Times New Roman" panose="02020603050405020304" pitchFamily="18" charset="0"/>
              </a:rPr>
              <a:t>Assess fitness </a:t>
            </a:r>
            <a:r>
              <a:rPr lang="en-US" sz="2800" dirty="0">
                <a:solidFill>
                  <a:schemeClr val="tx1"/>
                </a:solidFill>
                <a:latin typeface="Times New Roman" panose="02020603050405020304" pitchFamily="18" charset="0"/>
                <a:cs typeface="Times New Roman" panose="02020603050405020304" pitchFamily="18" charset="0"/>
              </a:rPr>
              <a:t>level for specific sports;</a:t>
            </a:r>
          </a:p>
          <a:p>
            <a:endParaRPr lang="en-US" sz="2000" dirty="0"/>
          </a:p>
        </p:txBody>
      </p:sp>
    </p:spTree>
    <p:extLst>
      <p:ext uri="{BB962C8B-B14F-4D97-AF65-F5344CB8AC3E}">
        <p14:creationId xmlns:p14="http://schemas.microsoft.com/office/powerpoint/2010/main" xmlns="" val="3626841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013" y="624110"/>
            <a:ext cx="9336600" cy="1280890"/>
          </a:xfrm>
        </p:spPr>
        <p:txBody>
          <a:bodyPr/>
          <a:lstStyle/>
          <a:p>
            <a:r>
              <a:rPr lang="en-US" dirty="0" smtClean="0">
                <a:latin typeface="Times New Roman" pitchFamily="18" charset="0"/>
                <a:cs typeface="Times New Roman" pitchFamily="18" charset="0"/>
              </a:rPr>
              <a:t>Tasks undertaken during athletic training include: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637071"/>
            <a:ext cx="8915400" cy="4660490"/>
          </a:xfrm>
        </p:spPr>
        <p:txBody>
          <a:bodyPr>
            <a:normAutofit/>
          </a:bodyPr>
          <a:lstStyle/>
          <a:p>
            <a:r>
              <a:rPr lang="en-US" sz="2400" dirty="0" smtClean="0">
                <a:solidFill>
                  <a:schemeClr val="tx1"/>
                </a:solidFill>
                <a:latin typeface="Times New Roman" pitchFamily="18" charset="0"/>
                <a:cs typeface="Times New Roman" pitchFamily="18" charset="0"/>
              </a:rPr>
              <a:t>Analyzing injuries</a:t>
            </a:r>
          </a:p>
          <a:p>
            <a:r>
              <a:rPr lang="en-US" sz="2400" dirty="0" smtClean="0">
                <a:solidFill>
                  <a:schemeClr val="tx1"/>
                </a:solidFill>
                <a:latin typeface="Times New Roman" pitchFamily="18" charset="0"/>
                <a:cs typeface="Times New Roman" pitchFamily="18" charset="0"/>
              </a:rPr>
              <a:t>Taping and bandaging</a:t>
            </a:r>
          </a:p>
          <a:p>
            <a:r>
              <a:rPr lang="en-US" sz="2400" dirty="0" smtClean="0">
                <a:solidFill>
                  <a:schemeClr val="tx1"/>
                </a:solidFill>
                <a:latin typeface="Times New Roman" pitchFamily="18" charset="0"/>
                <a:cs typeface="Times New Roman" pitchFamily="18" charset="0"/>
              </a:rPr>
              <a:t>Implementing exercise and rehabilitation programs for athletes</a:t>
            </a:r>
          </a:p>
          <a:p>
            <a:r>
              <a:rPr lang="en-US" sz="2400" dirty="0" smtClean="0">
                <a:solidFill>
                  <a:schemeClr val="tx1"/>
                </a:solidFill>
                <a:latin typeface="Times New Roman" pitchFamily="18" charset="0"/>
                <a:cs typeface="Times New Roman" pitchFamily="18" charset="0"/>
              </a:rPr>
              <a:t>Monitoring rehabilitation programs</a:t>
            </a:r>
          </a:p>
          <a:p>
            <a:r>
              <a:rPr lang="en-US" sz="2400" dirty="0" smtClean="0">
                <a:solidFill>
                  <a:schemeClr val="tx1"/>
                </a:solidFill>
                <a:latin typeface="Times New Roman" pitchFamily="18" charset="0"/>
                <a:cs typeface="Times New Roman" pitchFamily="18" charset="0"/>
              </a:rPr>
              <a:t>Demonstrating physical and rehabilitative movements</a:t>
            </a:r>
          </a:p>
          <a:p>
            <a:r>
              <a:rPr lang="en-US" sz="2400" dirty="0" smtClean="0">
                <a:solidFill>
                  <a:schemeClr val="tx1"/>
                </a:solidFill>
                <a:latin typeface="Times New Roman" pitchFamily="18" charset="0"/>
                <a:cs typeface="Times New Roman" pitchFamily="18" charset="0"/>
              </a:rPr>
              <a:t>Using various modalities (methods of treatment) and training equipment</a:t>
            </a:r>
          </a:p>
          <a:p>
            <a:r>
              <a:rPr lang="en-US" sz="2400" dirty="0" smtClean="0">
                <a:solidFill>
                  <a:schemeClr val="tx1"/>
                </a:solidFill>
                <a:latin typeface="Times New Roman" pitchFamily="18" charset="0"/>
                <a:cs typeface="Times New Roman" pitchFamily="18" charset="0"/>
              </a:rPr>
              <a:t>Recording, organizing, and storing information on injuries and rehabilitation</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8296" y="2854"/>
            <a:ext cx="10778930" cy="6500812"/>
          </a:xfrm>
        </p:spPr>
        <p:txBody>
          <a:bodyPr>
            <a:noAutofit/>
          </a:bodyPr>
          <a:lstStyle/>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To </a:t>
            </a:r>
            <a:r>
              <a:rPr lang="en-US" sz="2800" u="sng" dirty="0">
                <a:solidFill>
                  <a:schemeClr val="tx1"/>
                </a:solidFill>
                <a:latin typeface="Times New Roman" panose="02020603050405020304" pitchFamily="18" charset="0"/>
                <a:cs typeface="Times New Roman" panose="02020603050405020304" pitchFamily="18" charset="0"/>
              </a:rPr>
              <a:t>Educate athletes and parents </a:t>
            </a:r>
            <a:r>
              <a:rPr lang="en-US" sz="2800" dirty="0">
                <a:solidFill>
                  <a:schemeClr val="tx1"/>
                </a:solidFill>
                <a:latin typeface="Times New Roman" panose="02020603050405020304" pitchFamily="18" charset="0"/>
                <a:cs typeface="Times New Roman" panose="02020603050405020304" pitchFamily="18" charset="0"/>
              </a:rPr>
              <a:t>concerning sports, exercise, injuries and other health related issues; and</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To </a:t>
            </a:r>
            <a:r>
              <a:rPr lang="en-US" sz="2800" u="sng" dirty="0">
                <a:solidFill>
                  <a:schemeClr val="tx1"/>
                </a:solidFill>
                <a:latin typeface="Times New Roman" panose="02020603050405020304" pitchFamily="18" charset="0"/>
                <a:cs typeface="Times New Roman" panose="02020603050405020304" pitchFamily="18" charset="0"/>
              </a:rPr>
              <a:t>Meet legal and insurance </a:t>
            </a:r>
            <a:r>
              <a:rPr lang="en-US" sz="2800" dirty="0">
                <a:solidFill>
                  <a:schemeClr val="tx1"/>
                </a:solidFill>
                <a:latin typeface="Times New Roman" panose="02020603050405020304" pitchFamily="18" charset="0"/>
                <a:cs typeface="Times New Roman" panose="02020603050405020304" pitchFamily="18" charset="0"/>
              </a:rPr>
              <a:t>requirements. </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The PPE is generally a formal requirement prior to participation </a:t>
            </a:r>
            <a:r>
              <a:rPr lang="en-US" sz="2800" u="sng" dirty="0">
                <a:solidFill>
                  <a:schemeClr val="tx1"/>
                </a:solidFill>
                <a:latin typeface="Times New Roman" panose="02020603050405020304" pitchFamily="18" charset="0"/>
                <a:cs typeface="Times New Roman" panose="02020603050405020304" pitchFamily="18" charset="0"/>
              </a:rPr>
              <a:t>in junior high</a:t>
            </a:r>
            <a:r>
              <a:rPr lang="en-US" sz="2800" dirty="0">
                <a:solidFill>
                  <a:schemeClr val="tx1"/>
                </a:solidFill>
                <a:latin typeface="Times New Roman" panose="02020603050405020304" pitchFamily="18" charset="0"/>
                <a:cs typeface="Times New Roman" panose="02020603050405020304" pitchFamily="18" charset="0"/>
              </a:rPr>
              <a:t>, </a:t>
            </a:r>
            <a:r>
              <a:rPr lang="en-US" sz="2800" u="sng" dirty="0">
                <a:solidFill>
                  <a:schemeClr val="tx1"/>
                </a:solidFill>
                <a:latin typeface="Times New Roman" panose="02020603050405020304" pitchFamily="18" charset="0"/>
                <a:cs typeface="Times New Roman" panose="02020603050405020304" pitchFamily="18" charset="0"/>
              </a:rPr>
              <a:t>high school</a:t>
            </a:r>
            <a:r>
              <a:rPr lang="en-US" sz="2800" dirty="0">
                <a:solidFill>
                  <a:schemeClr val="tx1"/>
                </a:solidFill>
                <a:latin typeface="Times New Roman" panose="02020603050405020304" pitchFamily="18" charset="0"/>
                <a:cs typeface="Times New Roman" panose="02020603050405020304" pitchFamily="18" charset="0"/>
              </a:rPr>
              <a:t>, </a:t>
            </a:r>
            <a:r>
              <a:rPr lang="en-US" sz="2800" u="sng" dirty="0">
                <a:solidFill>
                  <a:schemeClr val="tx1"/>
                </a:solidFill>
                <a:latin typeface="Times New Roman" panose="02020603050405020304" pitchFamily="18" charset="0"/>
                <a:cs typeface="Times New Roman" panose="02020603050405020304" pitchFamily="18" charset="0"/>
              </a:rPr>
              <a:t>college or professional </a:t>
            </a:r>
            <a:r>
              <a:rPr lang="en-US" sz="2800" dirty="0">
                <a:solidFill>
                  <a:schemeClr val="tx1"/>
                </a:solidFill>
                <a:latin typeface="Times New Roman" panose="02020603050405020304" pitchFamily="18" charset="0"/>
                <a:cs typeface="Times New Roman" panose="02020603050405020304" pitchFamily="18" charset="0"/>
              </a:rPr>
              <a:t>sports, and interim exams are done annually if required or indicated.</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 The qualifications of the health care professionals who perform the PPE are based on </a:t>
            </a:r>
            <a:r>
              <a:rPr lang="en-US" sz="2800" u="sng" dirty="0">
                <a:solidFill>
                  <a:schemeClr val="tx1"/>
                </a:solidFill>
                <a:latin typeface="Times New Roman" panose="02020603050405020304" pitchFamily="18" charset="0"/>
                <a:cs typeface="Times New Roman" panose="02020603050405020304" pitchFamily="18" charset="0"/>
              </a:rPr>
              <a:t>practitioner availability</a:t>
            </a:r>
            <a:r>
              <a:rPr lang="en-US" sz="2800" dirty="0">
                <a:solidFill>
                  <a:schemeClr val="tx1"/>
                </a:solidFill>
                <a:latin typeface="Times New Roman" panose="02020603050405020304" pitchFamily="18" charset="0"/>
                <a:cs typeface="Times New Roman" panose="02020603050405020304" pitchFamily="18" charset="0"/>
              </a:rPr>
              <a:t>, </a:t>
            </a:r>
            <a:r>
              <a:rPr lang="en-US" sz="2800" u="sng" dirty="0">
                <a:solidFill>
                  <a:schemeClr val="tx1"/>
                </a:solidFill>
                <a:latin typeface="Times New Roman" panose="02020603050405020304" pitchFamily="18" charset="0"/>
                <a:cs typeface="Times New Roman" panose="02020603050405020304" pitchFamily="18" charset="0"/>
              </a:rPr>
              <a:t>clinical expertise </a:t>
            </a:r>
            <a:r>
              <a:rPr lang="en-US" sz="2800" dirty="0">
                <a:solidFill>
                  <a:schemeClr val="tx1"/>
                </a:solidFill>
                <a:latin typeface="Times New Roman" panose="02020603050405020304" pitchFamily="18" charset="0"/>
                <a:cs typeface="Times New Roman" panose="02020603050405020304" pitchFamily="18" charset="0"/>
              </a:rPr>
              <a:t>and </a:t>
            </a:r>
            <a:r>
              <a:rPr lang="en-US" sz="2800" u="sng" dirty="0">
                <a:solidFill>
                  <a:schemeClr val="tx1"/>
                </a:solidFill>
                <a:latin typeface="Times New Roman" panose="02020603050405020304" pitchFamily="18" charset="0"/>
                <a:cs typeface="Times New Roman" panose="02020603050405020304" pitchFamily="18" charset="0"/>
              </a:rPr>
              <a:t>individual state laws</a:t>
            </a:r>
            <a:r>
              <a:rPr lang="en-US"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71972096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1175" y="247649"/>
            <a:ext cx="10510325" cy="6424613"/>
          </a:xfrm>
        </p:spPr>
        <p:txBody>
          <a:bodyPr>
            <a:normAutofit/>
          </a:bodyPr>
          <a:lstStyle/>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PPE is best done in a </a:t>
            </a:r>
            <a:r>
              <a:rPr lang="en-US" sz="2800" u="sng" dirty="0">
                <a:solidFill>
                  <a:schemeClr val="tx1"/>
                </a:solidFill>
                <a:latin typeface="Times New Roman" panose="02020603050405020304" pitchFamily="18" charset="0"/>
                <a:cs typeface="Times New Roman" panose="02020603050405020304" pitchFamily="18" charset="0"/>
              </a:rPr>
              <a:t>medical setting </a:t>
            </a:r>
            <a:r>
              <a:rPr lang="en-US" sz="2800" dirty="0">
                <a:solidFill>
                  <a:schemeClr val="tx1"/>
                </a:solidFill>
                <a:latin typeface="Times New Roman" panose="02020603050405020304" pitchFamily="18" charset="0"/>
                <a:cs typeface="Times New Roman" panose="02020603050405020304" pitchFamily="18" charset="0"/>
              </a:rPr>
              <a:t>to ensure </a:t>
            </a:r>
            <a:r>
              <a:rPr lang="en-US" sz="2800" u="sng" dirty="0">
                <a:solidFill>
                  <a:schemeClr val="tx1"/>
                </a:solidFill>
                <a:latin typeface="Times New Roman" panose="02020603050405020304" pitchFamily="18" charset="0"/>
                <a:cs typeface="Times New Roman" panose="02020603050405020304" pitchFamily="18" charset="0"/>
              </a:rPr>
              <a:t>proper equipment </a:t>
            </a:r>
            <a:r>
              <a:rPr lang="en-US" sz="2800" dirty="0">
                <a:solidFill>
                  <a:schemeClr val="tx1"/>
                </a:solidFill>
                <a:latin typeface="Times New Roman" panose="02020603050405020304" pitchFamily="18" charset="0"/>
                <a:cs typeface="Times New Roman" panose="02020603050405020304" pitchFamily="18" charset="0"/>
              </a:rPr>
              <a:t>and </a:t>
            </a:r>
            <a:r>
              <a:rPr lang="en-US" sz="2800" u="sng" dirty="0">
                <a:solidFill>
                  <a:schemeClr val="tx1"/>
                </a:solidFill>
                <a:latin typeface="Times New Roman" panose="02020603050405020304" pitchFamily="18" charset="0"/>
                <a:cs typeface="Times New Roman" panose="02020603050405020304" pitchFamily="18" charset="0"/>
              </a:rPr>
              <a:t>appropriate privacy</a:t>
            </a:r>
            <a:r>
              <a:rPr lang="en-US" sz="2800" dirty="0">
                <a:solidFill>
                  <a:schemeClr val="tx1"/>
                </a:solidFill>
                <a:latin typeface="Times New Roman" panose="02020603050405020304" pitchFamily="18" charset="0"/>
                <a:cs typeface="Times New Roman" panose="02020603050405020304" pitchFamily="18" charset="0"/>
              </a:rPr>
              <a:t>; however, the </a:t>
            </a:r>
            <a:r>
              <a:rPr lang="en-US" sz="2800" u="sng" dirty="0">
                <a:solidFill>
                  <a:schemeClr val="tx1"/>
                </a:solidFill>
                <a:latin typeface="Times New Roman" panose="02020603050405020304" pitchFamily="18" charset="0"/>
                <a:cs typeface="Times New Roman" panose="02020603050405020304" pitchFamily="18" charset="0"/>
              </a:rPr>
              <a:t>large number of athletes </a:t>
            </a:r>
            <a:r>
              <a:rPr lang="en-US" sz="2800" dirty="0">
                <a:solidFill>
                  <a:schemeClr val="tx1"/>
                </a:solidFill>
                <a:latin typeface="Times New Roman" panose="02020603050405020304" pitchFamily="18" charset="0"/>
                <a:cs typeface="Times New Roman" panose="02020603050405020304" pitchFamily="18" charset="0"/>
              </a:rPr>
              <a:t>involved, limited time for the exam and deadlines for participation often require the PPE to be done in a format of </a:t>
            </a:r>
            <a:r>
              <a:rPr lang="en-US" sz="2800" u="sng" dirty="0">
                <a:solidFill>
                  <a:schemeClr val="tx1"/>
                </a:solidFill>
                <a:latin typeface="Times New Roman" panose="02020603050405020304" pitchFamily="18" charset="0"/>
                <a:cs typeface="Times New Roman" panose="02020603050405020304" pitchFamily="18" charset="0"/>
              </a:rPr>
              <a:t>multiple “stations</a:t>
            </a:r>
            <a:r>
              <a:rPr lang="en-US" sz="2800" dirty="0">
                <a:solidFill>
                  <a:schemeClr val="tx1"/>
                </a:solidFill>
                <a:latin typeface="Times New Roman" panose="02020603050405020304" pitchFamily="18" charset="0"/>
                <a:cs typeface="Times New Roman" panose="02020603050405020304" pitchFamily="18" charset="0"/>
              </a:rPr>
              <a:t>,” with </a:t>
            </a:r>
            <a:r>
              <a:rPr lang="en-US" sz="2800" u="sng" dirty="0">
                <a:solidFill>
                  <a:schemeClr val="tx1"/>
                </a:solidFill>
                <a:latin typeface="Times New Roman" panose="02020603050405020304" pitchFamily="18" charset="0"/>
                <a:cs typeface="Times New Roman" panose="02020603050405020304" pitchFamily="18" charset="0"/>
              </a:rPr>
              <a:t>several health care providers </a:t>
            </a:r>
            <a:r>
              <a:rPr lang="en-US" sz="2800" dirty="0">
                <a:solidFill>
                  <a:schemeClr val="tx1"/>
                </a:solidFill>
                <a:latin typeface="Times New Roman" panose="02020603050405020304" pitchFamily="18" charset="0"/>
                <a:cs typeface="Times New Roman" panose="02020603050405020304" pitchFamily="18" charset="0"/>
              </a:rPr>
              <a:t>each focusing on their areas of expertise. </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The PPE comprises several parts: </a:t>
            </a:r>
            <a:r>
              <a:rPr lang="en-US" sz="2800" b="1" i="1" dirty="0">
                <a:solidFill>
                  <a:schemeClr val="tx1"/>
                </a:solidFill>
                <a:latin typeface="Times New Roman" panose="02020603050405020304" pitchFamily="18" charset="0"/>
                <a:cs typeface="Times New Roman" panose="02020603050405020304" pitchFamily="18" charset="0"/>
              </a:rPr>
              <a:t>past medical history</a:t>
            </a:r>
            <a:r>
              <a:rPr lang="en-US" sz="2800" i="1" dirty="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sport-specific history</a:t>
            </a:r>
            <a:r>
              <a:rPr lang="en-US" sz="2800" dirty="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family history </a:t>
            </a:r>
            <a:r>
              <a:rPr lang="en-US" sz="2800" b="1" dirty="0">
                <a:solidFill>
                  <a:schemeClr val="tx1"/>
                </a:solidFill>
                <a:latin typeface="Times New Roman" panose="02020603050405020304" pitchFamily="18" charset="0"/>
                <a:cs typeface="Times New Roman" panose="02020603050405020304" pitchFamily="18" charset="0"/>
              </a:rPr>
              <a:t>and</a:t>
            </a:r>
            <a:r>
              <a:rPr lang="en-US" sz="2800" b="1" i="1" dirty="0">
                <a:solidFill>
                  <a:schemeClr val="tx1"/>
                </a:solidFill>
                <a:latin typeface="Times New Roman" panose="02020603050405020304" pitchFamily="18" charset="0"/>
                <a:cs typeface="Times New Roman" panose="02020603050405020304" pitchFamily="18" charset="0"/>
              </a:rPr>
              <a:t> physical </a:t>
            </a:r>
            <a:r>
              <a:rPr lang="en-US" sz="2800" b="1" i="1" dirty="0" smtClean="0">
                <a:solidFill>
                  <a:schemeClr val="tx1"/>
                </a:solidFill>
                <a:latin typeface="Times New Roman" panose="02020603050405020304" pitchFamily="18" charset="0"/>
                <a:cs typeface="Times New Roman" panose="02020603050405020304" pitchFamily="18" charset="0"/>
              </a:rPr>
              <a:t>exam.</a:t>
            </a:r>
            <a:endParaRPr lang="en-US" sz="2800" b="1" i="1" dirty="0">
              <a:solidFill>
                <a:schemeClr val="tx1"/>
              </a:solidFill>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160289199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0213" y="200025"/>
            <a:ext cx="10258425" cy="6529388"/>
          </a:xfrm>
        </p:spPr>
        <p:txBody>
          <a:bodyPr>
            <a:normAutofit/>
          </a:bodyPr>
          <a:lstStyle/>
          <a:p>
            <a:pPr>
              <a:buNone/>
            </a:pPr>
            <a:r>
              <a:rPr lang="en-US" b="1" dirty="0"/>
              <a:t>Past Medical History</a:t>
            </a:r>
            <a:endParaRPr lang="en-US" dirty="0"/>
          </a:p>
          <a:p>
            <a:r>
              <a:rPr lang="en-US" sz="2000" dirty="0">
                <a:latin typeface="Times New Roman" panose="02020603050405020304" pitchFamily="18" charset="0"/>
                <a:cs typeface="Times New Roman" panose="02020603050405020304" pitchFamily="18" charset="0"/>
              </a:rPr>
              <a:t>History of any of the following should be made available to the health care provider:</a:t>
            </a:r>
          </a:p>
          <a:p>
            <a:pPr lvl="0"/>
            <a:r>
              <a:rPr lang="en-US" sz="2000" dirty="0">
                <a:latin typeface="Times New Roman" panose="02020603050405020304" pitchFamily="18" charset="0"/>
                <a:cs typeface="Times New Roman" panose="02020603050405020304" pitchFamily="18" charset="0"/>
              </a:rPr>
              <a:t>Allergies                                                          - Asthma</a:t>
            </a:r>
          </a:p>
          <a:p>
            <a:pPr lvl="0"/>
            <a:r>
              <a:rPr lang="en-US" sz="2000" dirty="0">
                <a:latin typeface="Times New Roman" panose="02020603050405020304" pitchFamily="18" charset="0"/>
                <a:cs typeface="Times New Roman" panose="02020603050405020304" pitchFamily="18" charset="0"/>
              </a:rPr>
              <a:t>Birth defects                                                    - Chicken pox</a:t>
            </a:r>
          </a:p>
          <a:p>
            <a:pPr lvl="0"/>
            <a:r>
              <a:rPr lang="en-US" sz="2000" dirty="0">
                <a:latin typeface="Times New Roman" panose="02020603050405020304" pitchFamily="18" charset="0"/>
                <a:cs typeface="Times New Roman" panose="02020603050405020304" pitchFamily="18" charset="0"/>
              </a:rPr>
              <a:t>Diabetes                                                           - Eating disorders</a:t>
            </a:r>
          </a:p>
          <a:p>
            <a:pPr lvl="0"/>
            <a:r>
              <a:rPr lang="en-US" sz="2000" dirty="0">
                <a:latin typeface="Times New Roman" panose="02020603050405020304" pitchFamily="18" charset="0"/>
                <a:cs typeface="Times New Roman" panose="02020603050405020304" pitchFamily="18" charset="0"/>
              </a:rPr>
              <a:t>Glasses/contacts                                               - Heart murmur</a:t>
            </a:r>
          </a:p>
          <a:p>
            <a:pPr lvl="0"/>
            <a:r>
              <a:rPr lang="en-US" sz="2000" dirty="0">
                <a:latin typeface="Times New Roman" panose="02020603050405020304" pitchFamily="18" charset="0"/>
                <a:cs typeface="Times New Roman" panose="02020603050405020304" pitchFamily="18" charset="0"/>
              </a:rPr>
              <a:t>Heart problems                                                - Heat problems</a:t>
            </a:r>
          </a:p>
          <a:p>
            <a:pPr lvl="0"/>
            <a:r>
              <a:rPr lang="en-US" sz="2000" dirty="0">
                <a:latin typeface="Times New Roman" panose="02020603050405020304" pitchFamily="18" charset="0"/>
                <a:cs typeface="Times New Roman" panose="02020603050405020304" pitchFamily="18" charset="0"/>
              </a:rPr>
              <a:t>Hepatitis                                                           - Hernia</a:t>
            </a:r>
          </a:p>
          <a:p>
            <a:pPr lvl="0"/>
            <a:r>
              <a:rPr lang="en-US" sz="2000" dirty="0">
                <a:latin typeface="Times New Roman" panose="02020603050405020304" pitchFamily="18" charset="0"/>
                <a:cs typeface="Times New Roman" panose="02020603050405020304" pitchFamily="18" charset="0"/>
              </a:rPr>
              <a:t>High blood pressure                                         - Kidney disease</a:t>
            </a:r>
          </a:p>
          <a:p>
            <a:pPr lvl="0"/>
            <a:r>
              <a:rPr lang="en-US" sz="2000" dirty="0">
                <a:latin typeface="Times New Roman" panose="02020603050405020304" pitchFamily="18" charset="0"/>
                <a:cs typeface="Times New Roman" panose="02020603050405020304" pitchFamily="18" charset="0"/>
              </a:rPr>
              <a:t>Measles                                                            - Medications</a:t>
            </a:r>
          </a:p>
          <a:p>
            <a:pPr lvl="0"/>
            <a:r>
              <a:rPr lang="en-US" sz="2000" dirty="0">
                <a:latin typeface="Times New Roman" panose="02020603050405020304" pitchFamily="18" charset="0"/>
                <a:cs typeface="Times New Roman" panose="02020603050405020304" pitchFamily="18" charset="0"/>
              </a:rPr>
              <a:t>Menstrual history                                             - Mental disorders</a:t>
            </a:r>
          </a:p>
          <a:p>
            <a:pPr lvl="0"/>
            <a:r>
              <a:rPr lang="en-US" sz="2000" dirty="0">
                <a:latin typeface="Times New Roman" panose="02020603050405020304" pitchFamily="18" charset="0"/>
                <a:cs typeface="Times New Roman" panose="02020603050405020304" pitchFamily="18" charset="0"/>
              </a:rPr>
              <a:t>Mononucleosis                                                 - Pneumonia</a:t>
            </a:r>
          </a:p>
          <a:p>
            <a:pPr lvl="0"/>
            <a:r>
              <a:rPr lang="en-US" sz="2000" dirty="0">
                <a:latin typeface="Times New Roman" panose="02020603050405020304" pitchFamily="18" charset="0"/>
                <a:cs typeface="Times New Roman" panose="02020603050405020304" pitchFamily="18" charset="0"/>
              </a:rPr>
              <a:t>Rheumatic fever                                               - Seizures</a:t>
            </a:r>
          </a:p>
          <a:p>
            <a:pPr lvl="0"/>
            <a:r>
              <a:rPr lang="en-US" sz="2000" dirty="0">
                <a:latin typeface="Times New Roman" panose="02020603050405020304" pitchFamily="18" charset="0"/>
                <a:cs typeface="Times New Roman" panose="02020603050405020304" pitchFamily="18" charset="0"/>
              </a:rPr>
              <a:t>Sickle cell trait or disease                                - Tuberculosis</a:t>
            </a:r>
          </a:p>
          <a:p>
            <a:endParaRPr lang="en-US" dirty="0"/>
          </a:p>
        </p:txBody>
      </p:sp>
    </p:spTree>
    <p:extLst>
      <p:ext uri="{BB962C8B-B14F-4D97-AF65-F5344CB8AC3E}">
        <p14:creationId xmlns:p14="http://schemas.microsoft.com/office/powerpoint/2010/main" xmlns="" val="209707517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0" y="228599"/>
            <a:ext cx="10229850" cy="6443663"/>
          </a:xfrm>
        </p:spPr>
        <p:txBody>
          <a:bodyPr>
            <a:normAutofit fontScale="92500" lnSpcReduction="10000"/>
          </a:bodyPr>
          <a:lstStyle/>
          <a:p>
            <a:pPr marL="0" indent="0" algn="just">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Sports-Specific History</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History of any of the following should be made available to the health care provider:</a:t>
            </a:r>
          </a:p>
          <a:p>
            <a:pPr indent="57150" algn="just">
              <a:lnSpc>
                <a:spcPct val="150000"/>
              </a:lnSpc>
              <a:buFont typeface="Courier New" panose="02070309020205020404" pitchFamily="49" charset="0"/>
              <a:buChar char="o"/>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Orthopedic injuries (sprains, fractures, dislocations) or </a:t>
            </a:r>
            <a:r>
              <a:rPr lang="en-US" sz="2400" dirty="0" smtClean="0">
                <a:solidFill>
                  <a:schemeClr val="tx1"/>
                </a:solidFill>
                <a:latin typeface="Times New Roman" panose="02020603050405020304" pitchFamily="18" charset="0"/>
                <a:cs typeface="Times New Roman" panose="02020603050405020304" pitchFamily="18" charset="0"/>
              </a:rPr>
              <a:t>surgeries</a:t>
            </a:r>
          </a:p>
          <a:p>
            <a:pPr indent="57150" algn="just">
              <a:lnSpc>
                <a:spcPct val="150000"/>
              </a:lnSpc>
              <a:buFont typeface="Courier New" panose="02070309020205020404" pitchFamily="49" charset="0"/>
              <a:buChar char="o"/>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Back or neck </a:t>
            </a:r>
            <a:r>
              <a:rPr lang="en-US" sz="2400" dirty="0" smtClean="0">
                <a:solidFill>
                  <a:schemeClr val="tx1"/>
                </a:solidFill>
                <a:latin typeface="Times New Roman" panose="02020603050405020304" pitchFamily="18" charset="0"/>
                <a:cs typeface="Times New Roman" panose="02020603050405020304" pitchFamily="18" charset="0"/>
              </a:rPr>
              <a:t>injuries</a:t>
            </a:r>
          </a:p>
          <a:p>
            <a:pPr indent="57150" algn="just">
              <a:lnSpc>
                <a:spcPct val="150000"/>
              </a:lnSpc>
              <a:buFont typeface="Courier New" panose="02070309020205020404" pitchFamily="49" charset="0"/>
              <a:buChar char="o"/>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Dental </a:t>
            </a:r>
            <a:r>
              <a:rPr lang="en-US" sz="2400" dirty="0" smtClean="0">
                <a:solidFill>
                  <a:schemeClr val="tx1"/>
                </a:solidFill>
                <a:latin typeface="Times New Roman" panose="02020603050405020304" pitchFamily="18" charset="0"/>
                <a:cs typeface="Times New Roman" panose="02020603050405020304" pitchFamily="18" charset="0"/>
              </a:rPr>
              <a:t>trauma</a:t>
            </a:r>
          </a:p>
          <a:p>
            <a:pPr indent="57150" algn="just">
              <a:lnSpc>
                <a:spcPct val="150000"/>
              </a:lnSpc>
              <a:buFont typeface="Courier New" panose="02070309020205020404" pitchFamily="49" charset="0"/>
              <a:buChar char="o"/>
            </a:pPr>
            <a:r>
              <a:rPr lang="en-US" sz="2400" dirty="0" smtClean="0">
                <a:solidFill>
                  <a:schemeClr val="tx1"/>
                </a:solidFill>
                <a:latin typeface="Times New Roman" panose="02020603050405020304" pitchFamily="18" charset="0"/>
                <a:cs typeface="Times New Roman" panose="02020603050405020304" pitchFamily="18" charset="0"/>
              </a:rPr>
              <a:t> Chest </a:t>
            </a:r>
            <a:r>
              <a:rPr lang="en-US" sz="2400" dirty="0">
                <a:solidFill>
                  <a:schemeClr val="tx1"/>
                </a:solidFill>
                <a:latin typeface="Times New Roman" panose="02020603050405020304" pitchFamily="18" charset="0"/>
                <a:cs typeface="Times New Roman" panose="02020603050405020304" pitchFamily="18" charset="0"/>
              </a:rPr>
              <a:t>pain with </a:t>
            </a:r>
            <a:r>
              <a:rPr lang="en-US" sz="2400" dirty="0" smtClean="0">
                <a:solidFill>
                  <a:schemeClr val="tx1"/>
                </a:solidFill>
                <a:latin typeface="Times New Roman" panose="02020603050405020304" pitchFamily="18" charset="0"/>
                <a:cs typeface="Times New Roman" panose="02020603050405020304" pitchFamily="18" charset="0"/>
              </a:rPr>
              <a:t>exercise</a:t>
            </a:r>
          </a:p>
          <a:p>
            <a:pPr indent="57150" algn="just">
              <a:lnSpc>
                <a:spcPct val="150000"/>
              </a:lnSpc>
              <a:buFont typeface="Courier New" panose="02070309020205020404" pitchFamily="49" charset="0"/>
              <a:buChar char="o"/>
            </a:pPr>
            <a:r>
              <a:rPr lang="en-US" sz="2400" dirty="0" smtClean="0">
                <a:solidFill>
                  <a:schemeClr val="tx1"/>
                </a:solidFill>
                <a:latin typeface="Times New Roman" panose="02020603050405020304" pitchFamily="18" charset="0"/>
                <a:cs typeface="Times New Roman" panose="02020603050405020304" pitchFamily="18" charset="0"/>
              </a:rPr>
              <a:t> Feeling </a:t>
            </a:r>
            <a:r>
              <a:rPr lang="en-US" sz="2400" dirty="0">
                <a:solidFill>
                  <a:schemeClr val="tx1"/>
                </a:solidFill>
                <a:latin typeface="Times New Roman" panose="02020603050405020304" pitchFamily="18" charset="0"/>
                <a:cs typeface="Times New Roman" panose="02020603050405020304" pitchFamily="18" charset="0"/>
              </a:rPr>
              <a:t>faint or having passed out with </a:t>
            </a:r>
            <a:r>
              <a:rPr lang="en-US" sz="2400" dirty="0" smtClean="0">
                <a:solidFill>
                  <a:schemeClr val="tx1"/>
                </a:solidFill>
                <a:latin typeface="Times New Roman" panose="02020603050405020304" pitchFamily="18" charset="0"/>
                <a:cs typeface="Times New Roman" panose="02020603050405020304" pitchFamily="18" charset="0"/>
              </a:rPr>
              <a:t>exercise</a:t>
            </a:r>
          </a:p>
          <a:p>
            <a:pPr indent="57150" algn="just">
              <a:lnSpc>
                <a:spcPct val="150000"/>
              </a:lnSpc>
              <a:buFont typeface="Courier New" panose="02070309020205020404" pitchFamily="49" charset="0"/>
              <a:buChar char="o"/>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Excessive </a:t>
            </a:r>
            <a:r>
              <a:rPr lang="en-US" sz="2400" dirty="0">
                <a:solidFill>
                  <a:schemeClr val="tx1"/>
                </a:solidFill>
                <a:latin typeface="Times New Roman" panose="02020603050405020304" pitchFamily="18" charset="0"/>
                <a:cs typeface="Times New Roman" panose="02020603050405020304" pitchFamily="18" charset="0"/>
              </a:rPr>
              <a:t>shortness of breath or fatigue with </a:t>
            </a:r>
            <a:r>
              <a:rPr lang="en-US" sz="2400" dirty="0" smtClean="0">
                <a:solidFill>
                  <a:schemeClr val="tx1"/>
                </a:solidFill>
                <a:latin typeface="Times New Roman" panose="02020603050405020304" pitchFamily="18" charset="0"/>
                <a:cs typeface="Times New Roman" panose="02020603050405020304" pitchFamily="18" charset="0"/>
              </a:rPr>
              <a:t>exercise</a:t>
            </a:r>
          </a:p>
          <a:p>
            <a:pPr indent="57150" algn="just">
              <a:lnSpc>
                <a:spcPct val="150000"/>
              </a:lnSpc>
              <a:buFont typeface="Courier New" panose="02070309020205020404" pitchFamily="49" charset="0"/>
              <a:buChar char="o"/>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“Burners” or “stingers” — caused by contact that produces burning pain that moves into the </a:t>
            </a:r>
            <a:r>
              <a:rPr lang="en-US" sz="2400" dirty="0" smtClean="0">
                <a:solidFill>
                  <a:schemeClr val="tx1"/>
                </a:solidFill>
                <a:latin typeface="Times New Roman" panose="02020603050405020304" pitchFamily="18" charset="0"/>
                <a:cs typeface="Times New Roman" panose="02020603050405020304" pitchFamily="18" charset="0"/>
              </a:rPr>
              <a:t>extremity</a:t>
            </a:r>
          </a:p>
          <a:p>
            <a:pPr indent="57150" algn="just">
              <a:lnSpc>
                <a:spcPct val="150000"/>
              </a:lnSpc>
              <a:buFont typeface="Courier New" panose="02070309020205020404" pitchFamily="49" charset="0"/>
              <a:buChar char="o"/>
            </a:pPr>
            <a:r>
              <a:rPr lang="en-US" sz="2400" dirty="0" smtClean="0">
                <a:solidFill>
                  <a:schemeClr val="tx1"/>
                </a:solidFill>
                <a:latin typeface="Times New Roman" panose="02020603050405020304" pitchFamily="18" charset="0"/>
                <a:cs typeface="Times New Roman" panose="02020603050405020304" pitchFamily="18" charset="0"/>
              </a:rPr>
              <a:t>Withholdings </a:t>
            </a:r>
            <a:r>
              <a:rPr lang="en-US" sz="2400" dirty="0">
                <a:solidFill>
                  <a:schemeClr val="tx1"/>
                </a:solidFill>
                <a:latin typeface="Times New Roman" panose="02020603050405020304" pitchFamily="18" charset="0"/>
                <a:cs typeface="Times New Roman" panose="02020603050405020304" pitchFamily="18" charset="0"/>
              </a:rPr>
              <a:t>from participating in a sport for medical reason</a:t>
            </a:r>
          </a:p>
          <a:p>
            <a:endParaRPr lang="en-US" dirty="0"/>
          </a:p>
        </p:txBody>
      </p:sp>
    </p:spTree>
    <p:extLst>
      <p:ext uri="{BB962C8B-B14F-4D97-AF65-F5344CB8AC3E}">
        <p14:creationId xmlns:p14="http://schemas.microsoft.com/office/powerpoint/2010/main" xmlns="" val="18187023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9649" y="233361"/>
            <a:ext cx="10397563" cy="6381751"/>
          </a:xfrm>
        </p:spPr>
        <p:txBody>
          <a:bodyPr>
            <a:normAutofit/>
          </a:bodyPr>
          <a:lstStyle/>
          <a:p>
            <a:pPr marL="0" indent="0" algn="just">
              <a:lnSpc>
                <a:spcPct val="150000"/>
              </a:lnSpc>
              <a:buNone/>
            </a:pPr>
            <a:r>
              <a:rPr lang="en-US" sz="3200" b="1" dirty="0">
                <a:solidFill>
                  <a:schemeClr val="tx1"/>
                </a:solidFill>
                <a:latin typeface="Times New Roman" panose="02020603050405020304" pitchFamily="18" charset="0"/>
                <a:cs typeface="Times New Roman" panose="02020603050405020304" pitchFamily="18" charset="0"/>
              </a:rPr>
              <a:t>Family History</a:t>
            </a:r>
            <a:endParaRPr lang="en-US" sz="32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solidFill>
                <a:latin typeface="Times New Roman" panose="02020603050405020304" pitchFamily="18" charset="0"/>
                <a:cs typeface="Times New Roman" panose="02020603050405020304" pitchFamily="18" charset="0"/>
              </a:rPr>
              <a:t>History of any of the following should be made available to the health care provider:</a:t>
            </a:r>
          </a:p>
          <a:p>
            <a:pPr lvl="1" algn="just">
              <a:lnSpc>
                <a:spcPct val="150000"/>
              </a:lnSpc>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 Heart </a:t>
            </a:r>
            <a:r>
              <a:rPr lang="en-US" sz="2800" dirty="0">
                <a:solidFill>
                  <a:schemeClr val="tx1"/>
                </a:solidFill>
                <a:latin typeface="Times New Roman" panose="02020603050405020304" pitchFamily="18" charset="0"/>
                <a:cs typeface="Times New Roman" panose="02020603050405020304" pitchFamily="18" charset="0"/>
              </a:rPr>
              <a:t>disease or high blood </a:t>
            </a:r>
            <a:r>
              <a:rPr lang="en-US" sz="2800" dirty="0" smtClean="0">
                <a:solidFill>
                  <a:schemeClr val="tx1"/>
                </a:solidFill>
                <a:latin typeface="Times New Roman" panose="02020603050405020304" pitchFamily="18" charset="0"/>
                <a:cs typeface="Times New Roman" panose="02020603050405020304" pitchFamily="18" charset="0"/>
              </a:rPr>
              <a:t>pressure</a:t>
            </a:r>
          </a:p>
          <a:p>
            <a:pPr lvl="1" algn="just">
              <a:lnSpc>
                <a:spcPct val="150000"/>
              </a:lnSpc>
              <a:buFont typeface="Wingdings" panose="05000000000000000000" pitchFamily="2" charset="2"/>
              <a:buChar char="Ø"/>
            </a:pPr>
            <a:r>
              <a:rPr lang="en-US" sz="3200" dirty="0" smtClean="0">
                <a:solidFill>
                  <a:schemeClr val="tx1"/>
                </a:solidFill>
                <a:latin typeface="Times New Roman" panose="02020603050405020304" pitchFamily="18" charset="0"/>
                <a:cs typeface="Times New Roman" panose="02020603050405020304" pitchFamily="18" charset="0"/>
              </a:rPr>
              <a:t> Diabetes</a:t>
            </a:r>
          </a:p>
          <a:p>
            <a:pPr lvl="1" algn="just">
              <a:lnSpc>
                <a:spcPct val="150000"/>
              </a:lnSpc>
              <a:buFont typeface="Wingdings" panose="05000000000000000000" pitchFamily="2" charset="2"/>
              <a:buChar char="Ø"/>
            </a:pPr>
            <a:r>
              <a:rPr lang="en-US" sz="3200" dirty="0" smtClean="0">
                <a:solidFill>
                  <a:schemeClr val="tx1"/>
                </a:solidFill>
                <a:latin typeface="Times New Roman" panose="02020603050405020304" pitchFamily="18" charset="0"/>
                <a:cs typeface="Times New Roman" panose="02020603050405020304" pitchFamily="18" charset="0"/>
              </a:rPr>
              <a:t>Unexpected </a:t>
            </a:r>
            <a:r>
              <a:rPr lang="en-US" sz="3200" dirty="0">
                <a:solidFill>
                  <a:schemeClr val="tx1"/>
                </a:solidFill>
                <a:latin typeface="Times New Roman" panose="02020603050405020304" pitchFamily="18" charset="0"/>
                <a:cs typeface="Times New Roman" panose="02020603050405020304" pitchFamily="18" charset="0"/>
              </a:rPr>
              <a:t>death before the age of 50</a:t>
            </a:r>
          </a:p>
          <a:p>
            <a:endParaRPr lang="en-US" sz="2400" dirty="0"/>
          </a:p>
        </p:txBody>
      </p:sp>
    </p:spTree>
    <p:extLst>
      <p:ext uri="{BB962C8B-B14F-4D97-AF65-F5344CB8AC3E}">
        <p14:creationId xmlns:p14="http://schemas.microsoft.com/office/powerpoint/2010/main" xmlns="" val="312083673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7785" y="204786"/>
            <a:ext cx="10383715" cy="6481763"/>
          </a:xfrm>
        </p:spPr>
        <p:txBody>
          <a:bodyPr>
            <a:normAutofit/>
          </a:bodyPr>
          <a:lstStyle/>
          <a:p>
            <a:pPr marL="0" indent="0" algn="just">
              <a:lnSpc>
                <a:spcPct val="150000"/>
              </a:lnSpc>
              <a:buNone/>
            </a:pPr>
            <a:r>
              <a:rPr lang="en-US" sz="2800" b="1" dirty="0">
                <a:solidFill>
                  <a:schemeClr val="tx1"/>
                </a:solidFill>
                <a:latin typeface="Times New Roman" panose="02020603050405020304" pitchFamily="18" charset="0"/>
                <a:cs typeface="Times New Roman" panose="02020603050405020304" pitchFamily="18" charset="0"/>
              </a:rPr>
              <a:t>Physical Examination</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The following should be checked during the physical exam:</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 Pulse rate</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 Blood pressure rate</a:t>
            </a:r>
          </a:p>
          <a:p>
            <a:pPr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Height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 Weight	</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 Vision</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 Hearing</a:t>
            </a:r>
          </a:p>
          <a:p>
            <a:endParaRPr lang="en-US" sz="2000" dirty="0"/>
          </a:p>
        </p:txBody>
      </p:sp>
    </p:spTree>
    <p:extLst>
      <p:ext uri="{BB962C8B-B14F-4D97-AF65-F5344CB8AC3E}">
        <p14:creationId xmlns:p14="http://schemas.microsoft.com/office/powerpoint/2010/main" xmlns="" val="12577482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9112" y="161925"/>
            <a:ext cx="10402888" cy="6553200"/>
          </a:xfrm>
        </p:spPr>
        <p:txBody>
          <a:bodyPr/>
          <a:lstStyle/>
          <a:p>
            <a:pPr marL="0" indent="0" algn="just">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Examination by Health Care Provider</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Head: - eyes, ears, throat, teeth, neck</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Thorax: - heart, lungs, chest wall</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Abdomen: - liver, spleen, kidney, intestines</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Genitalia: - sexual maturity, testicles, hernias</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Neurological: - reflexes, strength, coordination</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Orthopedic: - joints, spine, ligaments, tendons, bones (pain, range of motion, strength) </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Other exams (laboratory, electrocardiogram, x-rays) may be done at the discretion of the health care provider. </a:t>
            </a:r>
          </a:p>
          <a:p>
            <a:endParaRPr lang="en-US" dirty="0"/>
          </a:p>
        </p:txBody>
      </p:sp>
    </p:spTree>
    <p:extLst>
      <p:ext uri="{BB962C8B-B14F-4D97-AF65-F5344CB8AC3E}">
        <p14:creationId xmlns:p14="http://schemas.microsoft.com/office/powerpoint/2010/main" xmlns="" val="213085850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1" y="204786"/>
            <a:ext cx="10355263" cy="6424613"/>
          </a:xfrm>
        </p:spPr>
        <p:txBody>
          <a:bodyPr>
            <a:normAutofit/>
          </a:bodyPr>
          <a:lstStyle/>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After a thorough history and physical exam, the health care provider will make a </a:t>
            </a:r>
            <a:r>
              <a:rPr lang="en-US" sz="2400" u="sng" dirty="0">
                <a:solidFill>
                  <a:schemeClr val="tx1"/>
                </a:solidFill>
                <a:latin typeface="Times New Roman" panose="02020603050405020304" pitchFamily="18" charset="0"/>
                <a:cs typeface="Times New Roman" panose="02020603050405020304" pitchFamily="18" charset="0"/>
              </a:rPr>
              <a:t>participation decision </a:t>
            </a:r>
            <a:r>
              <a:rPr lang="en-US" sz="2400" dirty="0">
                <a:solidFill>
                  <a:schemeClr val="tx1"/>
                </a:solidFill>
                <a:latin typeface="Times New Roman" panose="02020603050405020304" pitchFamily="18" charset="0"/>
                <a:cs typeface="Times New Roman" panose="02020603050405020304" pitchFamily="18" charset="0"/>
              </a:rPr>
              <a:t>by answering the following questions</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Is there a problem that places the athlete at </a:t>
            </a:r>
            <a:r>
              <a:rPr lang="en-US" sz="2400" u="sng" dirty="0">
                <a:solidFill>
                  <a:schemeClr val="tx1"/>
                </a:solidFill>
                <a:latin typeface="Times New Roman" panose="02020603050405020304" pitchFamily="18" charset="0"/>
                <a:cs typeface="Times New Roman" panose="02020603050405020304" pitchFamily="18" charset="0"/>
              </a:rPr>
              <a:t>increased risk </a:t>
            </a:r>
            <a:r>
              <a:rPr lang="en-US" sz="2400" dirty="0">
                <a:solidFill>
                  <a:schemeClr val="tx1"/>
                </a:solidFill>
                <a:latin typeface="Times New Roman" panose="02020603050405020304" pitchFamily="18" charset="0"/>
                <a:cs typeface="Times New Roman" panose="02020603050405020304" pitchFamily="18" charset="0"/>
              </a:rPr>
              <a:t>of injury?</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Is </a:t>
            </a:r>
            <a:r>
              <a:rPr lang="en-US" sz="2400" u="sng" dirty="0">
                <a:solidFill>
                  <a:schemeClr val="tx1"/>
                </a:solidFill>
                <a:latin typeface="Times New Roman" panose="02020603050405020304" pitchFamily="18" charset="0"/>
                <a:cs typeface="Times New Roman" panose="02020603050405020304" pitchFamily="18" charset="0"/>
              </a:rPr>
              <a:t>any other participant </a:t>
            </a:r>
            <a:r>
              <a:rPr lang="en-US" sz="2400" dirty="0">
                <a:solidFill>
                  <a:schemeClr val="tx1"/>
                </a:solidFill>
                <a:latin typeface="Times New Roman" panose="02020603050405020304" pitchFamily="18" charset="0"/>
                <a:cs typeface="Times New Roman" panose="02020603050405020304" pitchFamily="18" charset="0"/>
              </a:rPr>
              <a:t>at risk of injury because of this problem?</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Can the athlete </a:t>
            </a:r>
            <a:r>
              <a:rPr lang="en-US" sz="2400" u="sng" dirty="0">
                <a:solidFill>
                  <a:schemeClr val="tx1"/>
                </a:solidFill>
                <a:latin typeface="Times New Roman" panose="02020603050405020304" pitchFamily="18" charset="0"/>
                <a:cs typeface="Times New Roman" panose="02020603050405020304" pitchFamily="18" charset="0"/>
              </a:rPr>
              <a:t>safely participate </a:t>
            </a:r>
            <a:r>
              <a:rPr lang="en-US" sz="2400" dirty="0">
                <a:solidFill>
                  <a:schemeClr val="tx1"/>
                </a:solidFill>
                <a:latin typeface="Times New Roman" panose="02020603050405020304" pitchFamily="18" charset="0"/>
                <a:cs typeface="Times New Roman" panose="02020603050405020304" pitchFamily="18" charset="0"/>
              </a:rPr>
              <a:t>with treatment of the problem?</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Can </a:t>
            </a:r>
            <a:r>
              <a:rPr lang="en-US" sz="2400" u="sng" dirty="0">
                <a:solidFill>
                  <a:schemeClr val="tx1"/>
                </a:solidFill>
                <a:latin typeface="Times New Roman" panose="02020603050405020304" pitchFamily="18" charset="0"/>
                <a:cs typeface="Times New Roman" panose="02020603050405020304" pitchFamily="18" charset="0"/>
              </a:rPr>
              <a:t>limited participation </a:t>
            </a:r>
            <a:r>
              <a:rPr lang="en-US" sz="2400" dirty="0">
                <a:solidFill>
                  <a:schemeClr val="tx1"/>
                </a:solidFill>
                <a:latin typeface="Times New Roman" panose="02020603050405020304" pitchFamily="18" charset="0"/>
                <a:cs typeface="Times New Roman" panose="02020603050405020304" pitchFamily="18" charset="0"/>
              </a:rPr>
              <a:t>be allowed while treatment is indicated?</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If </a:t>
            </a:r>
            <a:r>
              <a:rPr lang="en-US" sz="2400" u="sng" dirty="0">
                <a:solidFill>
                  <a:schemeClr val="tx1"/>
                </a:solidFill>
                <a:latin typeface="Times New Roman" panose="02020603050405020304" pitchFamily="18" charset="0"/>
                <a:cs typeface="Times New Roman" panose="02020603050405020304" pitchFamily="18" charset="0"/>
              </a:rPr>
              <a:t>clearance is denied </a:t>
            </a:r>
            <a:r>
              <a:rPr lang="en-US" sz="2400" dirty="0">
                <a:solidFill>
                  <a:schemeClr val="tx1"/>
                </a:solidFill>
                <a:latin typeface="Times New Roman" panose="02020603050405020304" pitchFamily="18" charset="0"/>
                <a:cs typeface="Times New Roman" panose="02020603050405020304" pitchFamily="18" charset="0"/>
              </a:rPr>
              <a:t>for certain activities, in what activities can they safely participate?</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Is </a:t>
            </a:r>
            <a:r>
              <a:rPr lang="en-US" sz="2400" u="sng" dirty="0">
                <a:solidFill>
                  <a:schemeClr val="tx1"/>
                </a:solidFill>
                <a:latin typeface="Times New Roman" panose="02020603050405020304" pitchFamily="18" charset="0"/>
                <a:cs typeface="Times New Roman" panose="02020603050405020304" pitchFamily="18" charset="0"/>
              </a:rPr>
              <a:t>consultation</a:t>
            </a:r>
            <a:r>
              <a:rPr lang="en-US" sz="2400" dirty="0">
                <a:solidFill>
                  <a:schemeClr val="tx1"/>
                </a:solidFill>
                <a:latin typeface="Times New Roman" panose="02020603050405020304" pitchFamily="18" charset="0"/>
                <a:cs typeface="Times New Roman" panose="02020603050405020304" pitchFamily="18" charset="0"/>
              </a:rPr>
              <a:t> with another healthcare provider necessary to answer the above question?</a:t>
            </a:r>
          </a:p>
          <a:p>
            <a:endParaRPr lang="en-US" dirty="0"/>
          </a:p>
        </p:txBody>
      </p:sp>
    </p:spTree>
    <p:extLst>
      <p:ext uri="{BB962C8B-B14F-4D97-AF65-F5344CB8AC3E}">
        <p14:creationId xmlns:p14="http://schemas.microsoft.com/office/powerpoint/2010/main" xmlns="" val="216359311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703" y="276444"/>
            <a:ext cx="10637372" cy="6353176"/>
          </a:xfrm>
        </p:spPr>
        <p:txBody>
          <a:bodyPr/>
          <a:lstStyle/>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Restriction from participation must be made based upon the </a:t>
            </a:r>
            <a:r>
              <a:rPr lang="en-US" sz="2400" u="sng" dirty="0">
                <a:solidFill>
                  <a:schemeClr val="tx1"/>
                </a:solidFill>
                <a:latin typeface="Times New Roman" panose="02020603050405020304" pitchFamily="18" charset="0"/>
                <a:cs typeface="Times New Roman" panose="02020603050405020304" pitchFamily="18" charset="0"/>
              </a:rPr>
              <a:t>best medically objective evidence</a:t>
            </a:r>
            <a:r>
              <a:rPr lang="en-US" sz="2400" dirty="0">
                <a:solidFill>
                  <a:schemeClr val="tx1"/>
                </a:solidFill>
                <a:latin typeface="Times New Roman" panose="02020603050405020304" pitchFamily="18" charset="0"/>
                <a:cs typeface="Times New Roman" panose="02020603050405020304" pitchFamily="18" charset="0"/>
              </a:rPr>
              <a:t> on an individual basis, and it is determined with the </a:t>
            </a:r>
            <a:r>
              <a:rPr lang="en-US" sz="2400" u="sng" dirty="0">
                <a:solidFill>
                  <a:schemeClr val="tx1"/>
                </a:solidFill>
                <a:latin typeface="Times New Roman" panose="02020603050405020304" pitchFamily="18" charset="0"/>
                <a:cs typeface="Times New Roman" panose="02020603050405020304" pitchFamily="18" charset="0"/>
              </a:rPr>
              <a:t>musculoskeletal, cardiac and aerobic demands </a:t>
            </a:r>
            <a:r>
              <a:rPr lang="en-US" sz="2400" dirty="0">
                <a:solidFill>
                  <a:schemeClr val="tx1"/>
                </a:solidFill>
                <a:latin typeface="Times New Roman" panose="02020603050405020304" pitchFamily="18" charset="0"/>
                <a:cs typeface="Times New Roman" panose="02020603050405020304" pitchFamily="18" charset="0"/>
              </a:rPr>
              <a:t>of the proposed activity in mind.</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If clearance is denied, </a:t>
            </a:r>
            <a:r>
              <a:rPr lang="en-US" sz="2400" u="sng" dirty="0">
                <a:solidFill>
                  <a:schemeClr val="tx1"/>
                </a:solidFill>
                <a:latin typeface="Times New Roman" panose="02020603050405020304" pitchFamily="18" charset="0"/>
                <a:cs typeface="Times New Roman" panose="02020603050405020304" pitchFamily="18" charset="0"/>
              </a:rPr>
              <a:t>recommendations for correction prior </a:t>
            </a:r>
            <a:r>
              <a:rPr lang="en-US" sz="2400" dirty="0">
                <a:solidFill>
                  <a:schemeClr val="tx1"/>
                </a:solidFill>
                <a:latin typeface="Times New Roman" panose="02020603050405020304" pitchFamily="18" charset="0"/>
                <a:cs typeface="Times New Roman" panose="02020603050405020304" pitchFamily="18" charset="0"/>
              </a:rPr>
              <a:t>to participation should be communicated and a </a:t>
            </a:r>
            <a:r>
              <a:rPr lang="en-US" sz="2400" u="sng" dirty="0">
                <a:solidFill>
                  <a:schemeClr val="tx1"/>
                </a:solidFill>
                <a:latin typeface="Times New Roman" panose="02020603050405020304" pitchFamily="18" charset="0"/>
                <a:cs typeface="Times New Roman" panose="02020603050405020304" pitchFamily="18" charset="0"/>
              </a:rPr>
              <a:t>follow-up evaluation </a:t>
            </a:r>
            <a:r>
              <a:rPr lang="en-US" sz="2400" dirty="0">
                <a:solidFill>
                  <a:schemeClr val="tx1"/>
                </a:solidFill>
                <a:latin typeface="Times New Roman" panose="02020603050405020304" pitchFamily="18" charset="0"/>
                <a:cs typeface="Times New Roman" panose="02020603050405020304" pitchFamily="18" charset="0"/>
              </a:rPr>
              <a:t>should be scheduled. </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If acute illnesses or correctable conditions are resolved, clearance should be given.</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Although the PPE may identify health problems or needs </a:t>
            </a:r>
            <a:r>
              <a:rPr lang="en-US" sz="2400" u="sng" dirty="0">
                <a:solidFill>
                  <a:schemeClr val="tx1"/>
                </a:solidFill>
                <a:latin typeface="Times New Roman" panose="02020603050405020304" pitchFamily="18" charset="0"/>
                <a:cs typeface="Times New Roman" panose="02020603050405020304" pitchFamily="18" charset="0"/>
              </a:rPr>
              <a:t>not associated with exercise</a:t>
            </a:r>
            <a:r>
              <a:rPr lang="en-US" sz="2400" dirty="0">
                <a:solidFill>
                  <a:schemeClr val="tx1"/>
                </a:solidFill>
                <a:latin typeface="Times New Roman" panose="02020603050405020304" pitchFamily="18" charset="0"/>
                <a:cs typeface="Times New Roman" panose="02020603050405020304" pitchFamily="18" charset="0"/>
              </a:rPr>
              <a:t>, it should not be used to replace ongoing medical care or routine checkups with </a:t>
            </a:r>
            <a:r>
              <a:rPr lang="en-US" sz="2400" u="sng" dirty="0">
                <a:solidFill>
                  <a:schemeClr val="tx1"/>
                </a:solidFill>
                <a:latin typeface="Times New Roman" panose="02020603050405020304" pitchFamily="18" charset="0"/>
                <a:cs typeface="Times New Roman" panose="02020603050405020304" pitchFamily="18" charset="0"/>
              </a:rPr>
              <a:t>primary care </a:t>
            </a:r>
            <a:r>
              <a:rPr lang="en-US" sz="2400" dirty="0">
                <a:solidFill>
                  <a:schemeClr val="tx1"/>
                </a:solidFill>
                <a:latin typeface="Times New Roman" panose="02020603050405020304" pitchFamily="18" charset="0"/>
                <a:cs typeface="Times New Roman" panose="02020603050405020304" pitchFamily="18" charset="0"/>
              </a:rPr>
              <a:t>physicians (ACSM).</a:t>
            </a:r>
          </a:p>
          <a:p>
            <a:endParaRPr lang="en-US" dirty="0"/>
          </a:p>
        </p:txBody>
      </p:sp>
    </p:spTree>
    <p:extLst>
      <p:ext uri="{BB962C8B-B14F-4D97-AF65-F5344CB8AC3E}">
        <p14:creationId xmlns:p14="http://schemas.microsoft.com/office/powerpoint/2010/main" xmlns="" val="257190595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1730"/>
            <a:ext cx="8911687" cy="951472"/>
          </a:xfrm>
        </p:spPr>
        <p:txBody>
          <a:bodyPr/>
          <a:lstStyle/>
          <a:p>
            <a:pPr algn="ctr"/>
            <a:r>
              <a:rPr lang="en-US" b="1" dirty="0" smtClean="0">
                <a:latin typeface="Times New Roman" pitchFamily="18" charset="0"/>
                <a:cs typeface="Times New Roman" pitchFamily="18" charset="0"/>
              </a:rPr>
              <a:t>What is sport injury?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942535" y="815914"/>
            <a:ext cx="10958733" cy="5767765"/>
          </a:xfrm>
        </p:spPr>
        <p:txBody>
          <a:bodyPr>
            <a:noAutofit/>
          </a:bodyPr>
          <a:lstStyle/>
          <a:p>
            <a:pPr algn="just"/>
            <a:r>
              <a:rPr lang="en-US" sz="2800" dirty="0" smtClean="0">
                <a:latin typeface="Times New Roman" pitchFamily="18" charset="0"/>
                <a:cs typeface="Times New Roman" pitchFamily="18" charset="0"/>
              </a:rPr>
              <a:t>Any new injury sustained during training or competition that prevents a player from participating in normal training or competition for more than 48 hours.</a:t>
            </a:r>
          </a:p>
          <a:p>
            <a:pPr algn="just"/>
            <a:r>
              <a:rPr lang="en-US" sz="2800" dirty="0" smtClean="0">
                <a:latin typeface="Times New Roman" pitchFamily="18" charset="0"/>
                <a:cs typeface="Times New Roman" pitchFamily="18" charset="0"/>
              </a:rPr>
              <a:t>Any injury that required a player to attend hospital.</a:t>
            </a:r>
          </a:p>
          <a:p>
            <a:pPr algn="just"/>
            <a:r>
              <a:rPr lang="en-US" sz="2800" dirty="0" smtClean="0">
                <a:latin typeface="Times New Roman" pitchFamily="18" charset="0"/>
                <a:cs typeface="Times New Roman" pitchFamily="18" charset="0"/>
              </a:rPr>
              <a:t>Any player complaint that required post-match medical attention from the team physician.</a:t>
            </a:r>
          </a:p>
          <a:p>
            <a:pPr algn="just"/>
            <a:r>
              <a:rPr lang="en-US" sz="2800" dirty="0" smtClean="0">
                <a:latin typeface="Times New Roman" pitchFamily="18" charset="0"/>
                <a:cs typeface="Times New Roman" pitchFamily="18" charset="0"/>
              </a:rPr>
              <a:t> Any injury (new or recurrent) sustained during competition that prevented a player from participating in the next match.</a:t>
            </a:r>
          </a:p>
          <a:p>
            <a:pPr algn="just"/>
            <a:r>
              <a:rPr lang="en-US" sz="2800" dirty="0" smtClean="0">
                <a:latin typeface="Times New Roman" pitchFamily="18" charset="0"/>
                <a:cs typeface="Times New Roman" pitchFamily="18" charset="0"/>
              </a:rPr>
              <a:t>Any injury that restricted the participant from taking part in usual activities, including days off from work.</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Physical development in sports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786597" y="1472403"/>
            <a:ext cx="9718015" cy="5083141"/>
          </a:xfrm>
        </p:spPr>
        <p:txBody>
          <a:bodyPr>
            <a:noAutofit/>
          </a:bodyPr>
          <a:lstStyle/>
          <a:p>
            <a:pPr algn="just"/>
            <a:r>
              <a:rPr lang="en-US" sz="2800" dirty="0" smtClean="0">
                <a:solidFill>
                  <a:schemeClr val="tx1"/>
                </a:solidFill>
                <a:latin typeface="Times New Roman" pitchFamily="18" charset="0"/>
                <a:cs typeface="Times New Roman" pitchFamily="18" charset="0"/>
              </a:rPr>
              <a:t>Physical </a:t>
            </a:r>
            <a:r>
              <a:rPr lang="en-US" sz="2800" dirty="0" err="1" smtClean="0">
                <a:solidFill>
                  <a:schemeClr val="tx1"/>
                </a:solidFill>
                <a:latin typeface="Times New Roman" pitchFamily="18" charset="0"/>
                <a:cs typeface="Times New Roman" pitchFamily="18" charset="0"/>
              </a:rPr>
              <a:t>dev`t</a:t>
            </a:r>
            <a:r>
              <a:rPr lang="en-US" sz="2800" dirty="0" smtClean="0">
                <a:solidFill>
                  <a:schemeClr val="tx1"/>
                </a:solidFill>
                <a:latin typeface="Times New Roman" pitchFamily="18" charset="0"/>
                <a:cs typeface="Times New Roman" pitchFamily="18" charset="0"/>
              </a:rPr>
              <a:t> in sports is defined as a combined development of morphological &amp; functional components of the body w/c characterizes the form (shape) &amp; structure of human body.</a:t>
            </a:r>
          </a:p>
          <a:p>
            <a:pPr algn="just">
              <a:buNone/>
            </a:pPr>
            <a:r>
              <a:rPr lang="en-US" sz="2800" dirty="0" smtClean="0">
                <a:solidFill>
                  <a:schemeClr val="tx1"/>
                </a:solidFill>
                <a:latin typeface="Times New Roman" pitchFamily="18" charset="0"/>
                <a:cs typeface="Times New Roman" pitchFamily="18" charset="0"/>
              </a:rPr>
              <a:t>The three basic morphological components w/c determine human body </a:t>
            </a:r>
            <a:r>
              <a:rPr lang="en-US" sz="2800" dirty="0" err="1" smtClean="0">
                <a:solidFill>
                  <a:schemeClr val="tx1"/>
                </a:solidFill>
                <a:latin typeface="Times New Roman" pitchFamily="18" charset="0"/>
                <a:cs typeface="Times New Roman" pitchFamily="18" charset="0"/>
              </a:rPr>
              <a:t>dev`t</a:t>
            </a:r>
            <a:r>
              <a:rPr lang="en-US" sz="2800" dirty="0" smtClean="0">
                <a:solidFill>
                  <a:schemeClr val="tx1"/>
                </a:solidFill>
                <a:latin typeface="Times New Roman" pitchFamily="18" charset="0"/>
                <a:cs typeface="Times New Roman" pitchFamily="18" charset="0"/>
              </a:rPr>
              <a:t> are</a:t>
            </a:r>
          </a:p>
          <a:p>
            <a:pPr algn="just">
              <a:buAutoNum type="alphaLcPeriod"/>
            </a:pPr>
            <a:r>
              <a:rPr lang="en-US" sz="2800" dirty="0" smtClean="0">
                <a:solidFill>
                  <a:schemeClr val="tx1"/>
                </a:solidFill>
                <a:latin typeface="Times New Roman" pitchFamily="18" charset="0"/>
                <a:cs typeface="Times New Roman" pitchFamily="18" charset="0"/>
              </a:rPr>
              <a:t>Weight:- determines mass of the body</a:t>
            </a:r>
          </a:p>
          <a:p>
            <a:pPr algn="just">
              <a:buAutoNum type="alphaLcPeriod"/>
            </a:pPr>
            <a:r>
              <a:rPr lang="en-US" sz="2800" dirty="0" smtClean="0">
                <a:solidFill>
                  <a:schemeClr val="tx1"/>
                </a:solidFill>
                <a:latin typeface="Times New Roman" pitchFamily="18" charset="0"/>
                <a:cs typeface="Times New Roman" pitchFamily="18" charset="0"/>
              </a:rPr>
              <a:t>Height:- determines the form(shape)of the body</a:t>
            </a:r>
          </a:p>
          <a:p>
            <a:pPr algn="just">
              <a:buAutoNum type="alphaLcPeriod"/>
            </a:pPr>
            <a:r>
              <a:rPr lang="en-US" sz="2800" dirty="0" smtClean="0">
                <a:solidFill>
                  <a:schemeClr val="tx1"/>
                </a:solidFill>
                <a:latin typeface="Times New Roman" pitchFamily="18" charset="0"/>
                <a:cs typeface="Times New Roman" pitchFamily="18" charset="0"/>
              </a:rPr>
              <a:t>Chest circumference:- determine the form &amp; compactness(</a:t>
            </a:r>
            <a:r>
              <a:rPr lang="en-US" sz="2800" dirty="0" err="1" smtClean="0">
                <a:solidFill>
                  <a:schemeClr val="tx1"/>
                </a:solidFill>
                <a:latin typeface="Times New Roman" pitchFamily="18" charset="0"/>
                <a:cs typeface="Times New Roman" pitchFamily="18" charset="0"/>
              </a:rPr>
              <a:t>thickness,density</a:t>
            </a:r>
            <a:r>
              <a:rPr lang="en-US" sz="2800" dirty="0" smtClean="0">
                <a:solidFill>
                  <a:schemeClr val="tx1"/>
                </a:solidFill>
                <a:latin typeface="Times New Roman" pitchFamily="18" charset="0"/>
                <a:cs typeface="Times New Roman" pitchFamily="18" charset="0"/>
              </a:rPr>
              <a:t>)   </a:t>
            </a:r>
          </a:p>
          <a:p>
            <a:pPr algn="just">
              <a:buNone/>
            </a:pP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374" y="492380"/>
            <a:ext cx="10659034" cy="1905000"/>
          </a:xfrm>
        </p:spPr>
        <p:txBody>
          <a:bodyPr>
            <a:normAutofit fontScale="90000"/>
          </a:bodyPr>
          <a:lstStyle/>
          <a:p>
            <a:r>
              <a:rPr lang="en-US" b="1" dirty="0" smtClean="0">
                <a:latin typeface="Times New Roman" pitchFamily="18" charset="0"/>
                <a:cs typeface="Times New Roman" pitchFamily="18" charset="0"/>
              </a:rPr>
              <a:t>Sports Related Injuries</a:t>
            </a:r>
            <a:r>
              <a:rPr lang="en-US" b="1" dirty="0" smtClean="0"/>
              <a:t/>
            </a:r>
            <a:br>
              <a:rPr lang="en-US" b="1" dirty="0" smtClean="0"/>
            </a:br>
            <a:r>
              <a:rPr lang="en-US" sz="2700" dirty="0" smtClean="0">
                <a:latin typeface="Times New Roman" pitchFamily="18" charset="0"/>
                <a:cs typeface="Times New Roman" pitchFamily="18" charset="0"/>
              </a:rPr>
              <a:t>Today those who are in and around sport recognize that 'Sport is not risk free".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The risks can be from several causes.  These causes can be;</a:t>
            </a:r>
            <a:r>
              <a:rPr lang="en-US" dirty="0" smtClean="0"/>
              <a:t/>
            </a:r>
            <a:br>
              <a:rPr lang="en-US" dirty="0" smtClean="0"/>
            </a:br>
            <a:endParaRPr lang="en-US" dirty="0"/>
          </a:p>
        </p:txBody>
      </p:sp>
      <p:sp>
        <p:nvSpPr>
          <p:cNvPr id="4" name="Content Placeholder 3"/>
          <p:cNvSpPr>
            <a:spLocks noGrp="1"/>
          </p:cNvSpPr>
          <p:nvPr>
            <p:ph sz="half" idx="1"/>
          </p:nvPr>
        </p:nvSpPr>
        <p:spPr>
          <a:xfrm>
            <a:off x="2589212" y="2251924"/>
            <a:ext cx="4313864" cy="3777622"/>
          </a:xfrm>
        </p:spPr>
        <p:txBody>
          <a:bodyPr/>
          <a:lstStyle/>
          <a:p>
            <a:pPr>
              <a:buNone/>
            </a:pPr>
            <a:r>
              <a:rPr lang="en-US" sz="2400" b="1" u="sng" dirty="0" smtClean="0">
                <a:latin typeface="Times New Roman" pitchFamily="18" charset="0"/>
                <a:cs typeface="Times New Roman" pitchFamily="18" charset="0"/>
              </a:rPr>
              <a:t>External factors</a:t>
            </a:r>
            <a:endParaRPr lang="en-US" sz="2400" b="1"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human - body contact</a:t>
            </a:r>
          </a:p>
          <a:p>
            <a:pPr lvl="0"/>
            <a:r>
              <a:rPr lang="en-US" sz="2400" dirty="0" smtClean="0">
                <a:latin typeface="Times New Roman" pitchFamily="18" charset="0"/>
                <a:cs typeface="Times New Roman" pitchFamily="18" charset="0"/>
              </a:rPr>
              <a:t>equipments</a:t>
            </a:r>
          </a:p>
          <a:p>
            <a:pPr lvl="0"/>
            <a:r>
              <a:rPr lang="en-US" sz="2400" dirty="0" smtClean="0">
                <a:latin typeface="Times New Roman" pitchFamily="18" charset="0"/>
                <a:cs typeface="Times New Roman" pitchFamily="18" charset="0"/>
              </a:rPr>
              <a:t>environment</a:t>
            </a:r>
          </a:p>
          <a:p>
            <a:pPr lvl="0"/>
            <a:r>
              <a:rPr lang="en-US" sz="2400" dirty="0" smtClean="0">
                <a:latin typeface="Times New Roman" pitchFamily="18" charset="0"/>
                <a:cs typeface="Times New Roman" pitchFamily="18" charset="0"/>
              </a:rPr>
              <a:t>reward/punishment</a:t>
            </a:r>
          </a:p>
          <a:p>
            <a:pPr lvl="0"/>
            <a:r>
              <a:rPr lang="en-US" sz="2400" dirty="0" smtClean="0">
                <a:latin typeface="Times New Roman" pitchFamily="18" charset="0"/>
                <a:cs typeface="Times New Roman" pitchFamily="18" charset="0"/>
              </a:rPr>
              <a:t>infra structure</a:t>
            </a:r>
          </a:p>
          <a:p>
            <a:pPr lvl="0"/>
            <a:r>
              <a:rPr lang="en-US" sz="2400" dirty="0" smtClean="0">
                <a:latin typeface="Times New Roman" pitchFamily="18" charset="0"/>
                <a:cs typeface="Times New Roman" pitchFamily="18" charset="0"/>
              </a:rPr>
              <a:t>etc.</a:t>
            </a:r>
          </a:p>
          <a:p>
            <a:endParaRPr lang="en-US" dirty="0"/>
          </a:p>
        </p:txBody>
      </p:sp>
      <p:sp>
        <p:nvSpPr>
          <p:cNvPr id="5" name="Content Placeholder 4"/>
          <p:cNvSpPr>
            <a:spLocks noGrp="1"/>
          </p:cNvSpPr>
          <p:nvPr>
            <p:ph sz="half" idx="2"/>
          </p:nvPr>
        </p:nvSpPr>
        <p:spPr>
          <a:xfrm>
            <a:off x="7190747" y="2231720"/>
            <a:ext cx="4313864" cy="3777622"/>
          </a:xfrm>
        </p:spPr>
        <p:txBody>
          <a:bodyPr/>
          <a:lstStyle/>
          <a:p>
            <a:pPr>
              <a:buNone/>
            </a:pPr>
            <a:r>
              <a:rPr lang="en-US" sz="2400" b="1" u="sng" dirty="0" smtClean="0">
                <a:latin typeface="Times New Roman" pitchFamily="18" charset="0"/>
                <a:cs typeface="Times New Roman" pitchFamily="18" charset="0"/>
              </a:rPr>
              <a:t>Internal factors</a:t>
            </a:r>
            <a:endParaRPr lang="en-US" sz="2400" b="1"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muscular contraction mechanism (spasm)</a:t>
            </a:r>
          </a:p>
          <a:p>
            <a:pPr lvl="0"/>
            <a:r>
              <a:rPr lang="en-US" sz="2400" dirty="0" smtClean="0">
                <a:latin typeface="Times New Roman" pitchFamily="18" charset="0"/>
                <a:cs typeface="Times New Roman" pitchFamily="18" charset="0"/>
              </a:rPr>
              <a:t>Psychological condition.</a:t>
            </a:r>
          </a:p>
          <a:p>
            <a:pPr lvl="0"/>
            <a:r>
              <a:rPr lang="en-US" sz="2400" dirty="0" smtClean="0">
                <a:latin typeface="Times New Roman" pitchFamily="18" charset="0"/>
                <a:cs typeface="Times New Roman" pitchFamily="18" charset="0"/>
              </a:rPr>
              <a:t>Poor fitness level</a:t>
            </a:r>
          </a:p>
          <a:p>
            <a:pPr lvl="0"/>
            <a:r>
              <a:rPr lang="en-US" sz="2400" dirty="0" smtClean="0">
                <a:latin typeface="Times New Roman" pitchFamily="18" charset="0"/>
                <a:cs typeface="Times New Roman" pitchFamily="18" charset="0"/>
              </a:rPr>
              <a:t>etc</a:t>
            </a:r>
          </a:p>
          <a:p>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99022"/>
            <a:ext cx="8911687" cy="1280890"/>
          </a:xfrm>
        </p:spPr>
        <p:txBody>
          <a:bodyPr/>
          <a:lstStyle/>
          <a:p>
            <a:r>
              <a:rPr lang="en-GB" dirty="0" smtClean="0">
                <a:latin typeface="Times New Roman" pitchFamily="18" charset="0"/>
                <a:cs typeface="Times New Roman" pitchFamily="18" charset="0"/>
              </a:rPr>
              <a:t>Commonly encountered sports injuries and conditions include: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528676"/>
            <a:ext cx="8915400" cy="3777622"/>
          </a:xfrm>
        </p:spPr>
        <p:txBody>
          <a:bodyPr>
            <a:noAutofit/>
          </a:bodyPr>
          <a:lstStyle/>
          <a:p>
            <a:pPr lvl="1"/>
            <a:r>
              <a:rPr lang="en-GB" sz="2800" dirty="0" smtClean="0">
                <a:solidFill>
                  <a:schemeClr val="tx1"/>
                </a:solidFill>
                <a:latin typeface="Times New Roman" pitchFamily="18" charset="0"/>
                <a:cs typeface="Times New Roman" pitchFamily="18" charset="0"/>
              </a:rPr>
              <a:t>Fractures</a:t>
            </a:r>
            <a:endParaRPr lang="en-US" sz="2800" dirty="0" smtClean="0">
              <a:solidFill>
                <a:schemeClr val="tx1"/>
              </a:solidFill>
              <a:latin typeface="Times New Roman" pitchFamily="18" charset="0"/>
              <a:cs typeface="Times New Roman" pitchFamily="18" charset="0"/>
            </a:endParaRPr>
          </a:p>
          <a:p>
            <a:pPr lvl="1"/>
            <a:r>
              <a:rPr lang="en-GB" sz="2800" dirty="0" smtClean="0">
                <a:solidFill>
                  <a:schemeClr val="tx1"/>
                </a:solidFill>
                <a:latin typeface="Times New Roman" pitchFamily="18" charset="0"/>
                <a:cs typeface="Times New Roman" pitchFamily="18" charset="0"/>
              </a:rPr>
              <a:t>Concussion</a:t>
            </a:r>
            <a:endParaRPr lang="en-US" sz="2800" dirty="0" smtClean="0">
              <a:solidFill>
                <a:schemeClr val="tx1"/>
              </a:solidFill>
              <a:latin typeface="Times New Roman" pitchFamily="18" charset="0"/>
              <a:cs typeface="Times New Roman" pitchFamily="18" charset="0"/>
            </a:endParaRPr>
          </a:p>
          <a:p>
            <a:pPr lvl="1"/>
            <a:r>
              <a:rPr lang="en-GB" sz="2800" dirty="0" smtClean="0">
                <a:solidFill>
                  <a:schemeClr val="tx1"/>
                </a:solidFill>
                <a:latin typeface="Times New Roman" pitchFamily="18" charset="0"/>
                <a:cs typeface="Times New Roman" pitchFamily="18" charset="0"/>
              </a:rPr>
              <a:t>Bleeding</a:t>
            </a:r>
            <a:endParaRPr lang="en-US" sz="2800" dirty="0" smtClean="0">
              <a:solidFill>
                <a:schemeClr val="tx1"/>
              </a:solidFill>
              <a:latin typeface="Times New Roman" pitchFamily="18" charset="0"/>
              <a:cs typeface="Times New Roman" pitchFamily="18" charset="0"/>
            </a:endParaRPr>
          </a:p>
          <a:p>
            <a:pPr lvl="1"/>
            <a:r>
              <a:rPr lang="en-GB" sz="2800" dirty="0" smtClean="0">
                <a:solidFill>
                  <a:schemeClr val="tx1"/>
                </a:solidFill>
                <a:latin typeface="Times New Roman" pitchFamily="18" charset="0"/>
                <a:cs typeface="Times New Roman" pitchFamily="18" charset="0"/>
              </a:rPr>
              <a:t>Joint injuries</a:t>
            </a:r>
            <a:endParaRPr lang="en-US" sz="2800" dirty="0" smtClean="0">
              <a:solidFill>
                <a:schemeClr val="tx1"/>
              </a:solidFill>
              <a:latin typeface="Times New Roman" pitchFamily="18" charset="0"/>
              <a:cs typeface="Times New Roman" pitchFamily="18" charset="0"/>
            </a:endParaRPr>
          </a:p>
          <a:p>
            <a:pPr lvl="1"/>
            <a:r>
              <a:rPr lang="en-GB" sz="2800" dirty="0" smtClean="0">
                <a:solidFill>
                  <a:schemeClr val="tx1"/>
                </a:solidFill>
                <a:latin typeface="Times New Roman" pitchFamily="18" charset="0"/>
                <a:cs typeface="Times New Roman" pitchFamily="18" charset="0"/>
              </a:rPr>
              <a:t>Soft tissue injuries	</a:t>
            </a:r>
            <a:endParaRPr lang="en-US" sz="2800" dirty="0" smtClean="0">
              <a:solidFill>
                <a:schemeClr val="tx1"/>
              </a:solidFill>
              <a:latin typeface="Times New Roman" pitchFamily="18" charset="0"/>
              <a:cs typeface="Times New Roman" pitchFamily="18" charset="0"/>
            </a:endParaRPr>
          </a:p>
          <a:p>
            <a:pPr lvl="2"/>
            <a:r>
              <a:rPr lang="en-GB" sz="2400" dirty="0" smtClean="0">
                <a:solidFill>
                  <a:schemeClr val="tx1"/>
                </a:solidFill>
                <a:latin typeface="Times New Roman" pitchFamily="18" charset="0"/>
                <a:cs typeface="Times New Roman" pitchFamily="18" charset="0"/>
              </a:rPr>
              <a:t>Muscle injuries</a:t>
            </a:r>
            <a:endParaRPr lang="en-US" sz="2400" dirty="0" smtClean="0">
              <a:solidFill>
                <a:schemeClr val="tx1"/>
              </a:solidFill>
              <a:latin typeface="Times New Roman" pitchFamily="18" charset="0"/>
              <a:cs typeface="Times New Roman" pitchFamily="18" charset="0"/>
            </a:endParaRPr>
          </a:p>
          <a:p>
            <a:pPr lvl="2"/>
            <a:r>
              <a:rPr lang="en-GB" sz="2400" dirty="0" smtClean="0">
                <a:solidFill>
                  <a:schemeClr val="tx1"/>
                </a:solidFill>
                <a:latin typeface="Times New Roman" pitchFamily="18" charset="0"/>
                <a:cs typeface="Times New Roman" pitchFamily="18" charset="0"/>
              </a:rPr>
              <a:t>Tendon and ligament injuries</a:t>
            </a:r>
            <a:endParaRPr lang="en-US" sz="2400" dirty="0" smtClean="0">
              <a:solidFill>
                <a:schemeClr val="tx1"/>
              </a:solidFill>
              <a:latin typeface="Times New Roman" pitchFamily="18" charset="0"/>
              <a:cs typeface="Times New Roman" pitchFamily="18" charset="0"/>
            </a:endParaRPr>
          </a:p>
          <a:p>
            <a:pPr lvl="1"/>
            <a:r>
              <a:rPr lang="en-GB" sz="2800" dirty="0" smtClean="0">
                <a:solidFill>
                  <a:schemeClr val="tx1"/>
                </a:solidFill>
                <a:latin typeface="Times New Roman" pitchFamily="18" charset="0"/>
                <a:cs typeface="Times New Roman" pitchFamily="18" charset="0"/>
              </a:rPr>
              <a:t>Skin damage</a:t>
            </a:r>
            <a:endParaRPr lang="en-US" sz="2800" dirty="0" smtClean="0">
              <a:solidFill>
                <a:schemeClr val="tx1"/>
              </a:solidFill>
              <a:latin typeface="Times New Roman" pitchFamily="18" charset="0"/>
              <a:cs typeface="Times New Roman" pitchFamily="18" charset="0"/>
            </a:endParaRPr>
          </a:p>
          <a:p>
            <a:pPr lvl="1"/>
            <a:r>
              <a:rPr lang="en-GB" sz="2800" dirty="0" smtClean="0">
                <a:solidFill>
                  <a:schemeClr val="tx1"/>
                </a:solidFill>
                <a:latin typeface="Times New Roman" pitchFamily="18" charset="0"/>
                <a:cs typeface="Times New Roman" pitchFamily="18" charset="0"/>
              </a:rPr>
              <a:t>Dehydration</a:t>
            </a:r>
            <a:endParaRPr lang="en-US" sz="2800" dirty="0" smtClean="0">
              <a:solidFill>
                <a:schemeClr val="tx1"/>
              </a:solidFill>
              <a:latin typeface="Times New Roman" pitchFamily="18" charset="0"/>
              <a:cs typeface="Times New Roman" pitchFamily="18" charset="0"/>
            </a:endParaRPr>
          </a:p>
          <a:p>
            <a:pPr lvl="1"/>
            <a:r>
              <a:rPr lang="en-GB" sz="2800" dirty="0" smtClean="0">
                <a:solidFill>
                  <a:schemeClr val="tx1"/>
                </a:solidFill>
                <a:latin typeface="Times New Roman" pitchFamily="18" charset="0"/>
                <a:cs typeface="Times New Roman" pitchFamily="18" charset="0"/>
              </a:rPr>
              <a:t>Hyperthermia (heat stroke) and hypothermia</a:t>
            </a:r>
            <a:endParaRPr lang="en-US" sz="2800" dirty="0" smtClean="0">
              <a:solidFill>
                <a:schemeClr val="tx1"/>
              </a:solidFill>
              <a:latin typeface="Times New Roman" pitchFamily="18" charset="0"/>
              <a:cs typeface="Times New Roman" pitchFamily="18" charset="0"/>
            </a:endParaRPr>
          </a:p>
          <a:p>
            <a:pPr lvl="1">
              <a:buNone/>
            </a:pP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186"/>
            <a:ext cx="8911687" cy="1280890"/>
          </a:xfrm>
        </p:spPr>
        <p:txBody>
          <a:bodyPr/>
          <a:lstStyle/>
          <a:p>
            <a:r>
              <a:rPr lang="en-US" b="1" dirty="0" smtClean="0">
                <a:latin typeface="Times New Roman" pitchFamily="18" charset="0"/>
                <a:cs typeface="Times New Roman" pitchFamily="18" charset="0"/>
              </a:rPr>
              <a:t>Injury Prevention</a:t>
            </a:r>
            <a:r>
              <a:rPr lang="en-US" dirty="0" smtClean="0"/>
              <a:t/>
            </a:r>
            <a:br>
              <a:rPr lang="en-US" dirty="0" smtClean="0"/>
            </a:br>
            <a:endParaRPr lang="en-US" dirty="0"/>
          </a:p>
        </p:txBody>
      </p:sp>
      <p:sp>
        <p:nvSpPr>
          <p:cNvPr id="3" name="Content Placeholder 2"/>
          <p:cNvSpPr>
            <a:spLocks noGrp="1"/>
          </p:cNvSpPr>
          <p:nvPr>
            <p:ph idx="1"/>
          </p:nvPr>
        </p:nvSpPr>
        <p:spPr>
          <a:xfrm>
            <a:off x="1688123" y="689305"/>
            <a:ext cx="9816489" cy="4687333"/>
          </a:xfrm>
        </p:spPr>
        <p:txBody>
          <a:bodyPr>
            <a:noAutofit/>
          </a:bodyPr>
          <a:lstStyle/>
          <a:p>
            <a:r>
              <a:rPr lang="en-US" sz="3200" dirty="0" smtClean="0">
                <a:latin typeface="Times New Roman" pitchFamily="18" charset="0"/>
                <a:cs typeface="Times New Roman" pitchFamily="18" charset="0"/>
              </a:rPr>
              <a:t>The following points can help to prevent activity related injuries.</a:t>
            </a:r>
          </a:p>
          <a:p>
            <a:pPr>
              <a:buNone/>
            </a:pPr>
            <a:r>
              <a:rPr lang="en-US" sz="3200" dirty="0" smtClean="0">
                <a:latin typeface="Times New Roman" pitchFamily="18" charset="0"/>
                <a:cs typeface="Times New Roman" pitchFamily="18" charset="0"/>
              </a:rPr>
              <a:t>1. Pre - season fitness check - up</a:t>
            </a:r>
          </a:p>
          <a:p>
            <a:pPr>
              <a:buNone/>
            </a:pPr>
            <a:r>
              <a:rPr lang="en-US" sz="3200" dirty="0" smtClean="0">
                <a:latin typeface="Times New Roman" pitchFamily="18" charset="0"/>
                <a:cs typeface="Times New Roman" pitchFamily="18" charset="0"/>
              </a:rPr>
              <a:t>-    This helps the coach to be aware of the status of previous injuries, if any, the general health conditions, etc.</a:t>
            </a:r>
          </a:p>
          <a:p>
            <a:pPr>
              <a:buNone/>
            </a:pPr>
            <a:r>
              <a:rPr lang="en-US" sz="3200" dirty="0" smtClean="0">
                <a:latin typeface="Times New Roman" pitchFamily="18" charset="0"/>
                <a:cs typeface="Times New Roman" pitchFamily="18" charset="0"/>
              </a:rPr>
              <a:t>-    It also helps to know at which level of fitness the trainees are.</a:t>
            </a:r>
          </a:p>
          <a:p>
            <a:pPr lvl="0">
              <a:buNone/>
            </a:pPr>
            <a:r>
              <a:rPr lang="en-US" sz="3200" dirty="0" smtClean="0">
                <a:latin typeface="Times New Roman" pitchFamily="18" charset="0"/>
                <a:cs typeface="Times New Roman" pitchFamily="18" charset="0"/>
              </a:rPr>
              <a:t>2. The use of protective equipments</a:t>
            </a:r>
          </a:p>
          <a:p>
            <a:pPr>
              <a:buNone/>
            </a:pPr>
            <a:r>
              <a:rPr lang="en-US" sz="3200" dirty="0" smtClean="0">
                <a:latin typeface="Times New Roman" pitchFamily="18" charset="0"/>
                <a:cs typeface="Times New Roman" pitchFamily="18" charset="0"/>
              </a:rPr>
              <a:t>-    for example shin guards in foot ball, head - gears in boxing etc</a:t>
            </a:r>
          </a:p>
          <a:p>
            <a:pPr>
              <a:buNone/>
            </a:pPr>
            <a:r>
              <a:rPr lang="en-US" sz="2400" dirty="0" smtClean="0"/>
              <a:t/>
            </a:r>
            <a:br>
              <a:rPr lang="en-US" sz="2400" dirty="0" smtClean="0"/>
            </a:br>
            <a:endParaRPr lang="en-US" sz="2400"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pPr algn="ctr"/>
            <a:r>
              <a:rPr lang="en-US" dirty="0" smtClean="0">
                <a:latin typeface="Times New Roman" pitchFamily="18" charset="0"/>
                <a:cs typeface="Times New Roman" pitchFamily="18" charset="0"/>
              </a:rPr>
              <a:t>Cont`d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491174" y="1125415"/>
            <a:ext cx="10013437" cy="4785807"/>
          </a:xfrm>
        </p:spPr>
        <p:txBody>
          <a:bodyPr>
            <a:noAutofit/>
          </a:bodyPr>
          <a:lstStyle/>
          <a:p>
            <a:pPr lvl="0">
              <a:buNone/>
            </a:pPr>
            <a:r>
              <a:rPr lang="en-US" sz="2400" dirty="0" smtClean="0"/>
              <a:t>3. </a:t>
            </a:r>
            <a:r>
              <a:rPr lang="en-US" sz="3200" dirty="0" smtClean="0">
                <a:latin typeface="Times New Roman" pitchFamily="18" charset="0"/>
                <a:cs typeface="Times New Roman" pitchFamily="18" charset="0"/>
              </a:rPr>
              <a:t>Safe training practices</a:t>
            </a:r>
          </a:p>
          <a:p>
            <a:pPr>
              <a:buNone/>
            </a:pPr>
            <a:r>
              <a:rPr lang="en-US" sz="3200" dirty="0" smtClean="0">
                <a:latin typeface="Times New Roman" pitchFamily="18" charset="0"/>
                <a:cs typeface="Times New Roman" pitchFamily="18" charset="0"/>
              </a:rPr>
              <a:t>-  follow all the procedures in training including, warming up and cooling down</a:t>
            </a:r>
          </a:p>
          <a:p>
            <a:pPr lvl="0">
              <a:buNone/>
            </a:pPr>
            <a:r>
              <a:rPr lang="en-US" sz="3200" dirty="0" smtClean="0">
                <a:latin typeface="Times New Roman" pitchFamily="18" charset="0"/>
                <a:cs typeface="Times New Roman" pitchFamily="18" charset="0"/>
              </a:rPr>
              <a:t>4.Observe the 'balance' of age, sex fitness level, etc</a:t>
            </a:r>
          </a:p>
          <a:p>
            <a:pPr lvl="0">
              <a:buNone/>
            </a:pPr>
            <a:r>
              <a:rPr lang="en-US" sz="3200" dirty="0" smtClean="0">
                <a:latin typeface="Times New Roman" pitchFamily="18" charset="0"/>
                <a:cs typeface="Times New Roman" pitchFamily="18" charset="0"/>
              </a:rPr>
              <a:t>5. Always respect the rules/regulation of the sport you are coaching.</a:t>
            </a:r>
          </a:p>
          <a:p>
            <a:pPr lvl="0">
              <a:buNone/>
            </a:pPr>
            <a:r>
              <a:rPr lang="en-US" sz="3200" dirty="0" smtClean="0">
                <a:latin typeface="Times New Roman" pitchFamily="18" charset="0"/>
                <a:cs typeface="Times New Roman" pitchFamily="18" charset="0"/>
              </a:rPr>
              <a:t>6. Consider environmental factors</a:t>
            </a:r>
          </a:p>
          <a:p>
            <a:r>
              <a:rPr lang="en-US" sz="3200" dirty="0" smtClean="0">
                <a:latin typeface="Times New Roman" pitchFamily="18" charset="0"/>
                <a:cs typeface="Times New Roman" pitchFamily="18" charset="0"/>
              </a:rPr>
              <a:t>e g s - cold weather - proper warming up</a:t>
            </a:r>
          </a:p>
          <a:p>
            <a:r>
              <a:rPr lang="en-US" sz="3200" dirty="0" smtClean="0">
                <a:latin typeface="Times New Roman" pitchFamily="18" charset="0"/>
                <a:cs typeface="Times New Roman" pitchFamily="18" charset="0"/>
              </a:rPr>
              <a:t>	- hot - humid weather - proper hydration, clothing, etc.</a:t>
            </a:r>
          </a:p>
          <a:p>
            <a:endParaRPr lang="en-US" sz="3200" dirty="0">
              <a:latin typeface="Times New Roman" pitchFamily="18" charset="0"/>
              <a:cs typeface="Times New Roman" pitchFamily="18" charset="0"/>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Examination of the Injured</a:t>
            </a:r>
            <a:r>
              <a:rPr lang="en-US" dirty="0" smtClean="0"/>
              <a:t/>
            </a:r>
            <a:br>
              <a:rPr lang="en-US" dirty="0" smtClean="0"/>
            </a:br>
            <a:endParaRPr lang="en-US" dirty="0"/>
          </a:p>
        </p:txBody>
      </p:sp>
      <p:sp>
        <p:nvSpPr>
          <p:cNvPr id="3" name="Content Placeholder 2"/>
          <p:cNvSpPr>
            <a:spLocks noGrp="1"/>
          </p:cNvSpPr>
          <p:nvPr>
            <p:ph idx="1"/>
          </p:nvPr>
        </p:nvSpPr>
        <p:spPr>
          <a:xfrm>
            <a:off x="1237957" y="1336431"/>
            <a:ext cx="10266655" cy="4574791"/>
          </a:xfrm>
        </p:spPr>
        <p:txBody>
          <a:bodyPr>
            <a:noAutofit/>
          </a:bodyPr>
          <a:lstStyle/>
          <a:p>
            <a:r>
              <a:rPr lang="en-US" sz="3200" dirty="0" smtClean="0">
                <a:latin typeface="Times New Roman" pitchFamily="18" charset="0"/>
                <a:cs typeface="Times New Roman" pitchFamily="18" charset="0"/>
              </a:rPr>
              <a:t>Do not rush blind to your beloved athlete.  Think big and be wise not to further damage the injured.  The following steps can help.</a:t>
            </a:r>
          </a:p>
          <a:p>
            <a:pPr lvl="0">
              <a:buFont typeface="+mj-lt"/>
              <a:buAutoNum type="arabicPeriod"/>
            </a:pPr>
            <a:r>
              <a:rPr lang="en-US" sz="3200" dirty="0" smtClean="0">
                <a:latin typeface="Times New Roman" pitchFamily="18" charset="0"/>
                <a:cs typeface="Times New Roman" pitchFamily="18" charset="0"/>
              </a:rPr>
              <a:t>Ask where does it hurt?</a:t>
            </a:r>
          </a:p>
          <a:p>
            <a:pPr lvl="0">
              <a:buFont typeface="+mj-lt"/>
              <a:buAutoNum type="arabicPeriod"/>
            </a:pPr>
            <a:r>
              <a:rPr lang="en-US" sz="3200" dirty="0" smtClean="0">
                <a:latin typeface="Times New Roman" pitchFamily="18" charset="0"/>
                <a:cs typeface="Times New Roman" pitchFamily="18" charset="0"/>
              </a:rPr>
              <a:t>Ask what he/she was doing while injured?</a:t>
            </a:r>
          </a:p>
          <a:p>
            <a:pPr lvl="0">
              <a:buFont typeface="+mj-lt"/>
              <a:buAutoNum type="arabicPeriod"/>
            </a:pPr>
            <a:r>
              <a:rPr lang="en-US" sz="3200" dirty="0" smtClean="0">
                <a:latin typeface="Times New Roman" pitchFamily="18" charset="0"/>
                <a:cs typeface="Times New Roman" pitchFamily="18" charset="0"/>
              </a:rPr>
              <a:t>Look at the injured area (compare Left/right)</a:t>
            </a:r>
          </a:p>
          <a:p>
            <a:pPr lvl="0">
              <a:buFont typeface="+mj-lt"/>
              <a:buAutoNum type="arabicPeriod"/>
            </a:pPr>
            <a:r>
              <a:rPr lang="en-US" sz="3200" dirty="0" smtClean="0">
                <a:latin typeface="Times New Roman" pitchFamily="18" charset="0"/>
                <a:cs typeface="Times New Roman" pitchFamily="18" charset="0"/>
              </a:rPr>
              <a:t>Feel for tenderness, swelling, deformity, etc.</a:t>
            </a:r>
          </a:p>
          <a:p>
            <a:pPr lvl="0">
              <a:buFont typeface="+mj-lt"/>
              <a:buAutoNum type="arabicPeriod"/>
            </a:pPr>
            <a:r>
              <a:rPr lang="en-US" sz="3200" dirty="0" smtClean="0">
                <a:latin typeface="Times New Roman" pitchFamily="18" charset="0"/>
                <a:cs typeface="Times New Roman" pitchFamily="18" charset="0"/>
              </a:rPr>
              <a:t>Ask if the injured part can be moved.</a:t>
            </a:r>
          </a:p>
          <a:p>
            <a:endParaRPr lang="en-US" sz="2400"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9866"/>
            <a:ext cx="8911687" cy="1280890"/>
          </a:xfrm>
        </p:spPr>
        <p:txBody>
          <a:bodyPr/>
          <a:lstStyle/>
          <a:p>
            <a:r>
              <a:rPr lang="en-US" b="1" dirty="0" smtClean="0">
                <a:latin typeface="Times New Roman" pitchFamily="18" charset="0"/>
                <a:cs typeface="Times New Roman" pitchFamily="18" charset="0"/>
              </a:rPr>
              <a:t>Transporting the Injured</a:t>
            </a:r>
            <a:r>
              <a:rPr lang="en-US" dirty="0" smtClean="0"/>
              <a:t/>
            </a:r>
            <a:br>
              <a:rPr lang="en-US" dirty="0" smtClean="0"/>
            </a:br>
            <a:endParaRPr lang="en-US" dirty="0"/>
          </a:p>
        </p:txBody>
      </p:sp>
      <p:sp>
        <p:nvSpPr>
          <p:cNvPr id="3" name="Content Placeholder 2"/>
          <p:cNvSpPr>
            <a:spLocks noGrp="1"/>
          </p:cNvSpPr>
          <p:nvPr>
            <p:ph idx="1"/>
          </p:nvPr>
        </p:nvSpPr>
        <p:spPr>
          <a:xfrm>
            <a:off x="1350498" y="1040999"/>
            <a:ext cx="10154114" cy="5338689"/>
          </a:xfrm>
        </p:spPr>
        <p:txBody>
          <a:bodyPr>
            <a:noAutofit/>
          </a:bodyPr>
          <a:lstStyle/>
          <a:p>
            <a:r>
              <a:rPr lang="en-US" sz="3200" dirty="0" smtClean="0">
                <a:latin typeface="Times New Roman" pitchFamily="18" charset="0"/>
                <a:cs typeface="Times New Roman" pitchFamily="18" charset="0"/>
              </a:rPr>
              <a:t>Do not further damage the injured.  Transporting the injured from the playing field and to a clinic needs great care.  The main objective here is to keep motion less-</a:t>
            </a:r>
            <a:r>
              <a:rPr lang="en-US" sz="3200" dirty="0" err="1" smtClean="0">
                <a:latin typeface="Times New Roman" pitchFamily="18" charset="0"/>
                <a:cs typeface="Times New Roman" pitchFamily="18" charset="0"/>
              </a:rPr>
              <a:t>ness</a:t>
            </a:r>
            <a:r>
              <a:rPr lang="en-US" sz="3200" dirty="0" smtClean="0">
                <a:latin typeface="Times New Roman" pitchFamily="18" charset="0"/>
                <a:cs typeface="Times New Roman" pitchFamily="18" charset="0"/>
              </a:rPr>
              <a:t> as possible as we can.  The following can work where there is not a stretcher.</a:t>
            </a:r>
          </a:p>
          <a:p>
            <a:pPr lvl="0">
              <a:buFont typeface="Wingdings" pitchFamily="2" charset="2"/>
              <a:buChar char="Ø"/>
            </a:pPr>
            <a:r>
              <a:rPr lang="en-US" sz="3200" dirty="0" smtClean="0">
                <a:latin typeface="Times New Roman" pitchFamily="18" charset="0"/>
                <a:cs typeface="Times New Roman" pitchFamily="18" charset="0"/>
              </a:rPr>
              <a:t>The cradle</a:t>
            </a:r>
          </a:p>
          <a:p>
            <a:pPr lvl="0">
              <a:buFont typeface="Wingdings" pitchFamily="2" charset="2"/>
              <a:buChar char="Ø"/>
            </a:pPr>
            <a:r>
              <a:rPr lang="en-US" sz="3200" dirty="0" smtClean="0">
                <a:latin typeface="Times New Roman" pitchFamily="18" charset="0"/>
                <a:cs typeface="Times New Roman" pitchFamily="18" charset="0"/>
              </a:rPr>
              <a:t>Fire man's lift (if the injury is not on the head)</a:t>
            </a:r>
          </a:p>
          <a:p>
            <a:pPr lvl="0">
              <a:buFont typeface="Wingdings" pitchFamily="2" charset="2"/>
              <a:buChar char="Ø"/>
            </a:pPr>
            <a:r>
              <a:rPr lang="en-US" sz="3200" dirty="0" smtClean="0">
                <a:latin typeface="Times New Roman" pitchFamily="18" charset="0"/>
                <a:cs typeface="Times New Roman" pitchFamily="18" charset="0"/>
              </a:rPr>
              <a:t>Back - a - pick (piggy - back)</a:t>
            </a:r>
          </a:p>
          <a:p>
            <a:pPr lvl="0">
              <a:buFont typeface="Wingdings" pitchFamily="2" charset="2"/>
              <a:buChar char="Ø"/>
            </a:pPr>
            <a:r>
              <a:rPr lang="en-US" sz="3200" dirty="0" smtClean="0">
                <a:latin typeface="Times New Roman" pitchFamily="18" charset="0"/>
                <a:cs typeface="Times New Roman" pitchFamily="18" charset="0"/>
              </a:rPr>
              <a:t>Two - handed sit</a:t>
            </a:r>
          </a:p>
          <a:p>
            <a:pPr lvl="0">
              <a:buFont typeface="Wingdings" pitchFamily="2" charset="2"/>
              <a:buChar char="Ø"/>
            </a:pPr>
            <a:r>
              <a:rPr lang="en-US" sz="3200" dirty="0" smtClean="0">
                <a:latin typeface="Times New Roman" pitchFamily="18" charset="0"/>
                <a:cs typeface="Times New Roman" pitchFamily="18" charset="0"/>
              </a:rPr>
              <a:t>Four - handed sit</a:t>
            </a:r>
          </a:p>
          <a:p>
            <a:endParaRPr lang="en-US" sz="2400"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1730"/>
            <a:ext cx="8911687" cy="1280890"/>
          </a:xfrm>
        </p:spPr>
        <p:txBody>
          <a:bodyPr/>
          <a:lstStyle/>
          <a:p>
            <a:pPr algn="ctr"/>
            <a:r>
              <a:rPr lang="en-GB" sz="4000" b="1" dirty="0" smtClean="0">
                <a:latin typeface="Times New Roman" pitchFamily="18" charset="0"/>
                <a:cs typeface="Times New Roman" pitchFamily="18" charset="0"/>
              </a:rPr>
              <a:t>Injury Classification</a:t>
            </a:r>
            <a:r>
              <a:rPr lang="en-US" dirty="0" smtClean="0"/>
              <a:t/>
            </a:r>
            <a:br>
              <a:rPr lang="en-US" dirty="0" smtClean="0"/>
            </a:br>
            <a:endParaRPr lang="en-US" dirty="0"/>
          </a:p>
        </p:txBody>
      </p:sp>
      <p:sp>
        <p:nvSpPr>
          <p:cNvPr id="3" name="Content Placeholder 2"/>
          <p:cNvSpPr>
            <a:spLocks noGrp="1"/>
          </p:cNvSpPr>
          <p:nvPr>
            <p:ph idx="1"/>
          </p:nvPr>
        </p:nvSpPr>
        <p:spPr>
          <a:xfrm>
            <a:off x="1800665" y="872197"/>
            <a:ext cx="9703947" cy="5416061"/>
          </a:xfrm>
        </p:spPr>
        <p:txBody>
          <a:bodyPr>
            <a:noAutofit/>
          </a:bodyPr>
          <a:lstStyle/>
          <a:p>
            <a:pPr lvl="0"/>
            <a:r>
              <a:rPr lang="en-GB" sz="2800" b="1" dirty="0" smtClean="0">
                <a:latin typeface="Times New Roman" pitchFamily="18" charset="0"/>
                <a:cs typeface="Times New Roman" pitchFamily="18" charset="0"/>
              </a:rPr>
              <a:t>ACUTE: </a:t>
            </a:r>
            <a:r>
              <a:rPr lang="en-GB" sz="2800" dirty="0" smtClean="0">
                <a:latin typeface="Times New Roman" pitchFamily="18" charset="0"/>
                <a:cs typeface="Times New Roman" pitchFamily="18" charset="0"/>
              </a:rPr>
              <a:t>rapid onset, traumatic event with a clearly identifiable cause &amp; suddenly occur during activity.</a:t>
            </a:r>
          </a:p>
          <a:p>
            <a:pPr lvl="0">
              <a:buNone/>
            </a:pPr>
            <a:r>
              <a:rPr lang="en-GB" sz="2800" dirty="0" smtClean="0">
                <a:latin typeface="Times New Roman" pitchFamily="18" charset="0"/>
                <a:cs typeface="Times New Roman" pitchFamily="18" charset="0"/>
              </a:rPr>
              <a:t>Signs include:</a:t>
            </a:r>
          </a:p>
          <a:p>
            <a:pPr lvl="1">
              <a:buFont typeface="Wingdings" pitchFamily="2" charset="2"/>
              <a:buChar char="§"/>
            </a:pPr>
            <a:r>
              <a:rPr lang="en-GB" sz="2800" dirty="0" smtClean="0">
                <a:latin typeface="Times New Roman" pitchFamily="18" charset="0"/>
                <a:cs typeface="Times New Roman" pitchFamily="18" charset="0"/>
              </a:rPr>
              <a:t>Sudden, severe pain</a:t>
            </a:r>
          </a:p>
          <a:p>
            <a:pPr lvl="1">
              <a:buFont typeface="Wingdings" pitchFamily="2" charset="2"/>
              <a:buChar char="§"/>
            </a:pPr>
            <a:r>
              <a:rPr lang="en-GB" sz="2800" dirty="0" smtClean="0">
                <a:latin typeface="Times New Roman" pitchFamily="18" charset="0"/>
                <a:cs typeface="Times New Roman" pitchFamily="18" charset="0"/>
              </a:rPr>
              <a:t>Swelling</a:t>
            </a:r>
          </a:p>
          <a:p>
            <a:pPr lvl="1">
              <a:buFont typeface="Wingdings" pitchFamily="2" charset="2"/>
              <a:buChar char="§"/>
            </a:pPr>
            <a:r>
              <a:rPr lang="en-GB" sz="2800" dirty="0" smtClean="0">
                <a:latin typeface="Times New Roman" pitchFamily="18" charset="0"/>
                <a:cs typeface="Times New Roman" pitchFamily="18" charset="0"/>
              </a:rPr>
              <a:t>Inability to place weight on lower limb</a:t>
            </a:r>
          </a:p>
          <a:p>
            <a:pPr lvl="1">
              <a:buFont typeface="Wingdings" pitchFamily="2" charset="2"/>
              <a:buChar char="§"/>
            </a:pPr>
            <a:r>
              <a:rPr lang="en-GB" sz="2800" dirty="0" smtClean="0">
                <a:latin typeface="Times New Roman" pitchFamily="18" charset="0"/>
                <a:cs typeface="Times New Roman" pitchFamily="18" charset="0"/>
              </a:rPr>
              <a:t>Extreme tenderness &amp; or weakness</a:t>
            </a:r>
          </a:p>
          <a:p>
            <a:pPr lvl="1">
              <a:buFont typeface="Wingdings" pitchFamily="2" charset="2"/>
              <a:buChar char="§"/>
            </a:pPr>
            <a:r>
              <a:rPr lang="en-GB" sz="2800" dirty="0" smtClean="0">
                <a:latin typeface="Times New Roman" pitchFamily="18" charset="0"/>
                <a:cs typeface="Times New Roman" pitchFamily="18" charset="0"/>
              </a:rPr>
              <a:t>Inability to move a joint through its full range of motion</a:t>
            </a:r>
          </a:p>
          <a:p>
            <a:pPr lvl="1">
              <a:buFont typeface="Wingdings" pitchFamily="2" charset="2"/>
              <a:buChar char="§"/>
            </a:pPr>
            <a:r>
              <a:rPr lang="en-GB" sz="2800" dirty="0" smtClean="0">
                <a:latin typeface="Times New Roman" pitchFamily="18" charset="0"/>
                <a:cs typeface="Times New Roman" pitchFamily="18" charset="0"/>
              </a:rPr>
              <a:t>Visible dislocation</a:t>
            </a:r>
            <a:endParaRPr lang="en-US" sz="2800" dirty="0" smtClean="0">
              <a:latin typeface="Times New Roman" pitchFamily="18" charset="0"/>
              <a:cs typeface="Times New Roman" pitchFamily="18" charset="0"/>
            </a:endParaRPr>
          </a:p>
          <a:p>
            <a:pPr lvl="0"/>
            <a:r>
              <a:rPr lang="en-GB" sz="2800" b="1" dirty="0" smtClean="0">
                <a:latin typeface="Times New Roman" pitchFamily="18" charset="0"/>
                <a:cs typeface="Times New Roman" pitchFamily="18" charset="0"/>
              </a:rPr>
              <a:t>SUB-ACUTE</a:t>
            </a:r>
            <a:r>
              <a:rPr lang="en-GB" sz="2800" dirty="0" smtClean="0">
                <a:latin typeface="Times New Roman" pitchFamily="18" charset="0"/>
                <a:cs typeface="Times New Roman" pitchFamily="18" charset="0"/>
              </a:rPr>
              <a:t>: period between acute and chronic, usually 4-6 weeks post-injury.</a:t>
            </a:r>
            <a:endParaRPr lang="en-US" sz="2800" dirty="0" smtClean="0">
              <a:latin typeface="Times New Roman" pitchFamily="18" charset="0"/>
              <a:cs typeface="Times New Roman" pitchFamily="18" charset="0"/>
            </a:endParaRPr>
          </a:p>
          <a:p>
            <a:endParaRPr lang="en-US" sz="2400"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702" y="956603"/>
            <a:ext cx="9577338" cy="5151567"/>
          </a:xfrm>
        </p:spPr>
        <p:txBody>
          <a:bodyPr>
            <a:noAutofit/>
          </a:bodyPr>
          <a:lstStyle/>
          <a:p>
            <a:pPr lvl="0" algn="just"/>
            <a:r>
              <a:rPr lang="en-GB" sz="3600" b="1" dirty="0" smtClean="0">
                <a:latin typeface="Times New Roman" pitchFamily="18" charset="0"/>
                <a:cs typeface="Times New Roman" pitchFamily="18" charset="0"/>
              </a:rPr>
              <a:t>CHRONIC:</a:t>
            </a:r>
            <a:r>
              <a:rPr lang="en-GB" sz="3600" dirty="0" smtClean="0">
                <a:latin typeface="Times New Roman" pitchFamily="18" charset="0"/>
                <a:cs typeface="Times New Roman" pitchFamily="18" charset="0"/>
              </a:rPr>
              <a:t> slow insidious onset, gradual development of structural damage. </a:t>
            </a:r>
            <a:r>
              <a:rPr lang="en-US" sz="3600" dirty="0" smtClean="0">
                <a:latin typeface="Times New Roman" pitchFamily="18" charset="0"/>
                <a:cs typeface="Times New Roman" pitchFamily="18" charset="0"/>
              </a:rPr>
              <a:t>Result from overuse of one area of the body while playing a sport or exercising over a long period.</a:t>
            </a:r>
          </a:p>
          <a:p>
            <a:pPr lvl="0" algn="just"/>
            <a:r>
              <a:rPr lang="en-US" sz="3600" dirty="0" smtClean="0">
                <a:latin typeface="Times New Roman" pitchFamily="18" charset="0"/>
                <a:cs typeface="Times New Roman" pitchFamily="18" charset="0"/>
              </a:rPr>
              <a:t>Signs include:</a:t>
            </a:r>
          </a:p>
          <a:p>
            <a:pPr lvl="1" algn="just">
              <a:buFont typeface="Wingdings" pitchFamily="2" charset="2"/>
              <a:buChar char="§"/>
            </a:pPr>
            <a:r>
              <a:rPr lang="en-US" sz="4000" dirty="0" smtClean="0">
                <a:latin typeface="Times New Roman" pitchFamily="18" charset="0"/>
                <a:cs typeface="Times New Roman" pitchFamily="18" charset="0"/>
              </a:rPr>
              <a:t>Pain when performing activity</a:t>
            </a:r>
          </a:p>
          <a:p>
            <a:pPr lvl="1" algn="just">
              <a:buFont typeface="Wingdings" pitchFamily="2" charset="2"/>
              <a:buChar char="§"/>
            </a:pPr>
            <a:r>
              <a:rPr lang="en-US" sz="4000" dirty="0" smtClean="0">
                <a:latin typeface="Times New Roman" pitchFamily="18" charset="0"/>
                <a:cs typeface="Times New Roman" pitchFamily="18" charset="0"/>
              </a:rPr>
              <a:t>Dull ache when at rest</a:t>
            </a:r>
          </a:p>
          <a:p>
            <a:pPr lvl="1" algn="just">
              <a:buFont typeface="Wingdings" pitchFamily="2" charset="2"/>
              <a:buChar char="§"/>
            </a:pPr>
            <a:r>
              <a:rPr lang="en-US" sz="4000" dirty="0" smtClean="0">
                <a:latin typeface="Times New Roman" pitchFamily="18" charset="0"/>
                <a:cs typeface="Times New Roman" pitchFamily="18" charset="0"/>
              </a:rPr>
              <a:t>Swelling </a:t>
            </a:r>
            <a:endParaRPr lang="en-US" sz="4000" dirty="0">
              <a:latin typeface="Times New Roman" pitchFamily="18" charset="0"/>
              <a:cs typeface="Times New Roman" pitchFamily="18"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4954"/>
            <a:ext cx="8911687" cy="881133"/>
          </a:xfrm>
        </p:spPr>
        <p:txBody>
          <a:bodyPr/>
          <a:lstStyle/>
          <a:p>
            <a:r>
              <a:rPr lang="en-US" dirty="0" smtClean="0">
                <a:latin typeface="Times New Roman" pitchFamily="18" charset="0"/>
                <a:cs typeface="Times New Roman" pitchFamily="18" charset="0"/>
              </a:rPr>
              <a:t>acute injury management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392702" y="900327"/>
            <a:ext cx="10111910" cy="5472333"/>
          </a:xfrm>
        </p:spPr>
        <p:txBody>
          <a:bodyPr>
            <a:noAutofit/>
          </a:bodyPr>
          <a:lstStyle/>
          <a:p>
            <a:pPr algn="just"/>
            <a:r>
              <a:rPr lang="en-US" sz="2400" dirty="0" smtClean="0">
                <a:latin typeface="Times New Roman" pitchFamily="18" charset="0"/>
                <a:cs typeface="Times New Roman" pitchFamily="18" charset="0"/>
              </a:rPr>
              <a:t>To treat an injury immediately after it has occurred, the therapist should follow the principle of PRICE:</a:t>
            </a:r>
          </a:p>
          <a:p>
            <a:pPr lvl="3" algn="just">
              <a:buFont typeface="Wingdings" pitchFamily="2" charset="2"/>
              <a:buChar char="Ø"/>
            </a:pPr>
            <a:r>
              <a:rPr lang="en-US" sz="1600" dirty="0" smtClean="0">
                <a:latin typeface="Times New Roman" pitchFamily="18" charset="0"/>
                <a:cs typeface="Times New Roman" pitchFamily="18" charset="0"/>
              </a:rPr>
              <a:t>Protection</a:t>
            </a:r>
          </a:p>
          <a:p>
            <a:pPr lvl="3" algn="just">
              <a:buFont typeface="Wingdings" pitchFamily="2" charset="2"/>
              <a:buChar char="Ø"/>
            </a:pPr>
            <a:r>
              <a:rPr lang="en-US" sz="1600" dirty="0" smtClean="0">
                <a:latin typeface="Times New Roman" pitchFamily="18" charset="0"/>
                <a:cs typeface="Times New Roman" pitchFamily="18" charset="0"/>
              </a:rPr>
              <a:t>Rest</a:t>
            </a:r>
          </a:p>
          <a:p>
            <a:pPr lvl="3" algn="just">
              <a:buFont typeface="Wingdings" pitchFamily="2" charset="2"/>
              <a:buChar char="Ø"/>
            </a:pPr>
            <a:r>
              <a:rPr lang="en-US" sz="1600" dirty="0" smtClean="0">
                <a:latin typeface="Times New Roman" pitchFamily="18" charset="0"/>
                <a:cs typeface="Times New Roman" pitchFamily="18" charset="0"/>
              </a:rPr>
              <a:t>Ice</a:t>
            </a:r>
          </a:p>
          <a:p>
            <a:pPr lvl="3" algn="just">
              <a:buFont typeface="Wingdings" pitchFamily="2" charset="2"/>
              <a:buChar char="Ø"/>
            </a:pPr>
            <a:r>
              <a:rPr lang="en-US" sz="1600" dirty="0" smtClean="0">
                <a:latin typeface="Times New Roman" pitchFamily="18" charset="0"/>
                <a:cs typeface="Times New Roman" pitchFamily="18" charset="0"/>
              </a:rPr>
              <a:t>Compression</a:t>
            </a:r>
          </a:p>
          <a:p>
            <a:pPr lvl="3" algn="just">
              <a:buFont typeface="Wingdings" pitchFamily="2" charset="2"/>
              <a:buChar char="Ø"/>
            </a:pPr>
            <a:r>
              <a:rPr lang="en-US" sz="1600" dirty="0" smtClean="0">
                <a:latin typeface="Times New Roman" pitchFamily="18" charset="0"/>
                <a:cs typeface="Times New Roman" pitchFamily="18" charset="0"/>
              </a:rPr>
              <a:t>Elevation</a:t>
            </a:r>
          </a:p>
          <a:p>
            <a:pPr algn="just"/>
            <a:r>
              <a:rPr lang="en-US" sz="2400" dirty="0" smtClean="0">
                <a:latin typeface="Times New Roman" pitchFamily="18" charset="0"/>
                <a:cs typeface="Times New Roman" pitchFamily="18" charset="0"/>
              </a:rPr>
              <a:t>These principles prevent the initial injury from escalating into a more severe condition by controlling and reducing the extent of the inflammation of the injured tissue and limiting the potential for further trauma caused by moving the tissues too early.</a:t>
            </a:r>
          </a:p>
          <a:p>
            <a:pPr algn="just"/>
            <a:r>
              <a:rPr lang="en-US" sz="2400" dirty="0" smtClean="0">
                <a:latin typeface="Times New Roman" pitchFamily="18" charset="0"/>
                <a:cs typeface="Times New Roman" pitchFamily="18" charset="0"/>
              </a:rPr>
              <a:t>They also help provide the physiological environment to achieve optimal repair and healing.</a:t>
            </a:r>
          </a:p>
          <a:p>
            <a:pPr algn="just"/>
            <a:r>
              <a:rPr lang="en-US" sz="2400" dirty="0" smtClean="0">
                <a:latin typeface="Times New Roman" pitchFamily="18" charset="0"/>
                <a:cs typeface="Times New Roman" pitchFamily="18" charset="0"/>
              </a:rPr>
              <a:t>The aim is to reduce pain, metabolism, muscle spasm and </a:t>
            </a:r>
            <a:r>
              <a:rPr lang="en-US" sz="2400" dirty="0" err="1" smtClean="0">
                <a:latin typeface="Times New Roman" pitchFamily="18" charset="0"/>
                <a:cs typeface="Times New Roman" pitchFamily="18" charset="0"/>
              </a:rPr>
              <a:t>minimise</a:t>
            </a:r>
            <a:r>
              <a:rPr lang="en-US" sz="2400" dirty="0" smtClean="0">
                <a:latin typeface="Times New Roman" pitchFamily="18" charset="0"/>
                <a:cs typeface="Times New Roman" pitchFamily="18" charset="0"/>
              </a:rPr>
              <a:t> the inflammatory process &amp; encourages the recovery process after injury.</a:t>
            </a:r>
          </a:p>
          <a:p>
            <a:endParaRPr lang="en-US" sz="2000"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14614"/>
            <a:ext cx="8911687" cy="1280890"/>
          </a:xfrm>
        </p:spPr>
        <p:txBody>
          <a:bodyPr/>
          <a:lstStyle/>
          <a:p>
            <a:r>
              <a:rPr lang="en-US" dirty="0" smtClean="0">
                <a:latin typeface="Times New Roman" pitchFamily="18" charset="0"/>
                <a:cs typeface="Times New Roman" pitchFamily="18" charset="0"/>
              </a:rPr>
              <a:t>Protection</a:t>
            </a:r>
            <a:r>
              <a:rPr lang="en-US" dirty="0" smtClean="0"/>
              <a:t/>
            </a:r>
            <a:br>
              <a:rPr lang="en-US" dirty="0" smtClean="0"/>
            </a:br>
            <a:endParaRPr lang="en-US" dirty="0"/>
          </a:p>
        </p:txBody>
      </p:sp>
      <p:sp>
        <p:nvSpPr>
          <p:cNvPr id="3" name="Content Placeholder 2"/>
          <p:cNvSpPr>
            <a:spLocks noGrp="1"/>
          </p:cNvSpPr>
          <p:nvPr>
            <p:ph idx="1"/>
          </p:nvPr>
        </p:nvSpPr>
        <p:spPr>
          <a:xfrm>
            <a:off x="1744394" y="1134772"/>
            <a:ext cx="9760218" cy="3777622"/>
          </a:xfrm>
        </p:spPr>
        <p:txBody>
          <a:bodyPr>
            <a:noAutofit/>
          </a:bodyPr>
          <a:lstStyle/>
          <a:p>
            <a:pPr algn="just"/>
            <a:r>
              <a:rPr lang="en-US" sz="3600" dirty="0" smtClean="0">
                <a:latin typeface="Times New Roman" pitchFamily="18" charset="0"/>
                <a:cs typeface="Times New Roman" pitchFamily="18" charset="0"/>
              </a:rPr>
              <a:t>Until the extent of injury has been determined and a proper course of action has been decided on, protect a patient from further injury by immobilizing the traumatized area.</a:t>
            </a:r>
          </a:p>
          <a:p>
            <a:pPr algn="just"/>
            <a:r>
              <a:rPr lang="en-US" sz="3600" dirty="0" smtClean="0">
                <a:latin typeface="Times New Roman" pitchFamily="18" charset="0"/>
                <a:cs typeface="Times New Roman" pitchFamily="18" charset="0"/>
              </a:rPr>
              <a:t>Protect the injured tissue from further damage. This can be achieved with taping, strapping, orthotic supports. For the foot and ankle, air cast supports; for the upper limb, shoulder braces; and for the spine, corsets and/or collars.</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049" y="265114"/>
            <a:ext cx="2386013" cy="749300"/>
          </a:xfrm>
        </p:spPr>
        <p:txBody>
          <a:bodyPr>
            <a:normAutofit fontScale="90000"/>
          </a:bodyPr>
          <a:lstStyle/>
          <a:p>
            <a:pPr algn="ctr">
              <a:lnSpc>
                <a:spcPct val="150000"/>
              </a:lnSpc>
            </a:pPr>
            <a:r>
              <a:rPr lang="en-US" sz="3100" b="1" dirty="0" smtClean="0">
                <a:latin typeface="Times New Roman" panose="02020603050405020304" pitchFamily="18" charset="0"/>
                <a:cs typeface="Times New Roman" panose="02020603050405020304" pitchFamily="18" charset="0"/>
              </a:rPr>
              <a:t>Cont’d…</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3897" y="639764"/>
            <a:ext cx="10986166" cy="5772148"/>
          </a:xfrm>
        </p:spPr>
        <p:txBody>
          <a:bodyPr>
            <a:normAutofit fontScale="85000" lnSpcReduction="20000"/>
          </a:bodyPr>
          <a:lstStyle/>
          <a:p>
            <a:pPr marL="0" indent="0" algn="just">
              <a:lnSpc>
                <a:spcPct val="150000"/>
              </a:lnSpc>
              <a:buNone/>
            </a:pPr>
            <a:r>
              <a:rPr lang="en-US" sz="28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300" b="1" dirty="0" smtClean="0">
                <a:solidFill>
                  <a:schemeClr val="tx1"/>
                </a:solidFill>
                <a:latin typeface="Times New Roman" panose="02020603050405020304" pitchFamily="18" charset="0"/>
                <a:cs typeface="Times New Roman" panose="02020603050405020304" pitchFamily="18" charset="0"/>
              </a:rPr>
              <a:t>Definition of sport medicine</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1314450" lvl="2" indent="-514350" algn="just">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dirty="0">
                <a:solidFill>
                  <a:srgbClr val="FF0000"/>
                </a:solidFill>
                <a:latin typeface="Times New Roman" panose="02020603050405020304" pitchFamily="18" charset="0"/>
                <a:cs typeface="Times New Roman" panose="02020603050405020304" pitchFamily="18" charset="0"/>
              </a:rPr>
              <a:t>branch of medicine </a:t>
            </a:r>
            <a:r>
              <a:rPr lang="en-US" sz="2800" dirty="0" smtClean="0">
                <a:latin typeface="Times New Roman" panose="02020603050405020304" pitchFamily="18" charset="0"/>
                <a:cs typeface="Times New Roman" panose="02020603050405020304" pitchFamily="18" charset="0"/>
              </a:rPr>
              <a:t>concerned </a:t>
            </a:r>
            <a:r>
              <a:rPr lang="en-US" sz="2800" dirty="0">
                <a:latin typeface="Times New Roman" panose="02020603050405020304" pitchFamily="18" charset="0"/>
                <a:cs typeface="Times New Roman" panose="02020603050405020304" pitchFamily="18" charset="0"/>
              </a:rPr>
              <a:t>w</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elfare </a:t>
            </a:r>
            <a:r>
              <a:rPr lang="en-US" sz="2800" dirty="0">
                <a:latin typeface="Times New Roman" panose="02020603050405020304" pitchFamily="18" charset="0"/>
                <a:ea typeface="Calibri" panose="020F0502020204030204" pitchFamily="34" charset="0"/>
                <a:cs typeface="Times New Roman" panose="02020603050405020304" pitchFamily="18" charset="0"/>
              </a:rPr>
              <a:t>of athletes and deals with the science and medical treatment</a:t>
            </a:r>
            <a:r>
              <a:rPr lang="en-US" sz="2800" dirty="0" smtClean="0">
                <a:latin typeface="Times New Roman" panose="02020603050405020304" pitchFamily="18" charset="0"/>
                <a:cs typeface="Times New Roman" panose="02020603050405020304" pitchFamily="18" charset="0"/>
              </a:rPr>
              <a:t> .</a:t>
            </a:r>
          </a:p>
          <a:p>
            <a:pPr marL="1314450" lvl="2" indent="-514350" algn="just">
              <a:lnSpc>
                <a:spcPct val="150000"/>
              </a:lnSpc>
              <a:buFont typeface="+mj-lt"/>
              <a:buAutoNum type="arabicPeriod"/>
            </a:pPr>
            <a:r>
              <a:rPr lang="en-US" sz="2800" dirty="0" smtClean="0">
                <a:latin typeface="Times New Roman" panose="02020603050405020304" pitchFamily="18" charset="0"/>
                <a:cs typeface="Times New Roman" panose="02020603050405020304" pitchFamily="18" charset="0"/>
              </a:rPr>
              <a:t>The study </a:t>
            </a:r>
            <a:r>
              <a:rPr lang="en-US" sz="2800" dirty="0">
                <a:latin typeface="Times New Roman" panose="02020603050405020304" pitchFamily="18" charset="0"/>
                <a:cs typeface="Times New Roman" panose="02020603050405020304" pitchFamily="18" charset="0"/>
              </a:rPr>
              <a:t>of the effects of different levels of exercise, training and sport </a:t>
            </a:r>
            <a:r>
              <a:rPr lang="en-US" sz="2800" dirty="0" smtClean="0">
                <a:latin typeface="Times New Roman" panose="02020603050405020304" pitchFamily="18" charset="0"/>
                <a:cs typeface="Times New Roman" panose="02020603050405020304" pitchFamily="18" charset="0"/>
              </a:rPr>
              <a:t>(</a:t>
            </a:r>
            <a:r>
              <a:rPr lang="en-US" sz="2800" dirty="0" smtClean="0">
                <a:solidFill>
                  <a:srgbClr val="FF0000"/>
                </a:solidFill>
                <a:latin typeface="Times New Roman" panose="02020603050405020304" pitchFamily="18" charset="0"/>
                <a:cs typeface="Times New Roman" panose="02020603050405020304" pitchFamily="18" charset="0"/>
              </a:rPr>
              <a:t>physiology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exercise and </a:t>
            </a:r>
            <a:r>
              <a:rPr lang="en-US" sz="2800" dirty="0">
                <a:solidFill>
                  <a:srgbClr val="FF0000"/>
                </a:solidFill>
                <a:latin typeface="Times New Roman" panose="02020603050405020304" pitchFamily="18" charset="0"/>
                <a:cs typeface="Times New Roman" panose="02020603050405020304" pitchFamily="18" charset="0"/>
              </a:rPr>
              <a:t>its </a:t>
            </a:r>
            <a:r>
              <a:rPr lang="en-US" sz="2800" dirty="0" smtClean="0">
                <a:solidFill>
                  <a:srgbClr val="FF0000"/>
                </a:solidFill>
                <a:latin typeface="Times New Roman" panose="02020603050405020304" pitchFamily="18" charset="0"/>
                <a:cs typeface="Times New Roman" panose="02020603050405020304" pitchFamily="18" charset="0"/>
              </a:rPr>
              <a:t>application</a:t>
            </a:r>
            <a:r>
              <a:rPr lang="en-US" sz="2800" dirty="0" smtClean="0">
                <a:solidFill>
                  <a:srgbClr val="FFFF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on healthy and ill people in order to produce information useful in prevention, therapy, and rehabilitation of injuries and illness in </a:t>
            </a:r>
            <a:r>
              <a:rPr lang="en-US" sz="2800" dirty="0" smtClean="0">
                <a:latin typeface="Times New Roman" panose="02020603050405020304" pitchFamily="18" charset="0"/>
                <a:cs typeface="Times New Roman" panose="02020603050405020304" pitchFamily="18" charset="0"/>
              </a:rPr>
              <a:t>athletes.</a:t>
            </a:r>
          </a:p>
          <a:p>
            <a:pPr marL="1314450" lvl="2" indent="-514350" algn="just">
              <a:lnSpc>
                <a:spcPct val="150000"/>
              </a:lnSpc>
              <a:buFont typeface="+mj-lt"/>
              <a:buAutoNum type="arabicPeriod"/>
            </a:pPr>
            <a:r>
              <a:rPr lang="en-US" sz="2800" dirty="0" smtClean="0">
                <a:solidFill>
                  <a:schemeClr val="tx1"/>
                </a:solidFill>
                <a:latin typeface="Times New Roman" panose="02020603050405020304" pitchFamily="18" charset="0"/>
                <a:cs typeface="Times New Roman" panose="02020603050405020304" pitchFamily="18" charset="0"/>
              </a:rPr>
              <a:t>The study and application of scientific and medical knowledge to aspects of exercise and injury prevention.</a:t>
            </a:r>
          </a:p>
          <a:p>
            <a:pPr marL="1257300" lvl="2" indent="-457200" algn="just">
              <a:buFont typeface="+mj-lt"/>
              <a:buAutoNum type="arabicPeriod"/>
            </a:pPr>
            <a:r>
              <a:rPr lang="en-US" sz="2800" dirty="0" smtClean="0">
                <a:solidFill>
                  <a:schemeClr val="tx1"/>
                </a:solidFill>
                <a:latin typeface="Times New Roman" panose="02020603050405020304" pitchFamily="18" charset="0"/>
                <a:cs typeface="Times New Roman" panose="02020603050405020304" pitchFamily="18" charset="0"/>
              </a:rPr>
              <a:t>Sports medicine, simply put, is the multidisciplinary approach to health care for those seriously involved in exercise and sport.</a:t>
            </a:r>
          </a:p>
          <a:p>
            <a:pPr marL="1314450" lvl="2" indent="-514350" algn="just">
              <a:lnSpc>
                <a:spcPct val="150000"/>
              </a:lnSpc>
              <a:buFont typeface="+mj-lt"/>
              <a:buAutoNum type="arabicPeriod"/>
            </a:pPr>
            <a:endParaRPr lang="en-US" sz="2800" dirty="0" smtClean="0">
              <a:latin typeface="Times New Roman" panose="02020603050405020304" pitchFamily="18" charset="0"/>
              <a:cs typeface="Times New Roman" panose="02020603050405020304" pitchFamily="18" charset="0"/>
            </a:endParaRPr>
          </a:p>
          <a:p>
            <a:pPr marL="800100" lvl="2" indent="0" algn="just">
              <a:buNone/>
            </a:pPr>
            <a:endParaRPr lang="en-US" sz="2800" dirty="0" smtClean="0">
              <a:solidFill>
                <a:srgbClr val="FFFF00"/>
              </a:solidFill>
              <a:latin typeface="Times New Roman" panose="02020603050405020304" pitchFamily="18" charset="0"/>
              <a:cs typeface="Times New Roman" panose="02020603050405020304" pitchFamily="18" charset="0"/>
            </a:endParaRPr>
          </a:p>
          <a:p>
            <a:pPr marL="800100" lvl="2"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3068310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38930"/>
          </a:xfrm>
        </p:spPr>
        <p:txBody>
          <a:bodyPr/>
          <a:lstStyle/>
          <a:p>
            <a:pPr algn="r"/>
            <a:r>
              <a:rPr lang="en-US" dirty="0" err="1" smtClean="0"/>
              <a:t>Con`td</a:t>
            </a:r>
            <a:endParaRPr lang="en-US" dirty="0"/>
          </a:p>
        </p:txBody>
      </p:sp>
      <p:sp>
        <p:nvSpPr>
          <p:cNvPr id="3" name="Content Placeholder 2"/>
          <p:cNvSpPr>
            <a:spLocks noGrp="1"/>
          </p:cNvSpPr>
          <p:nvPr>
            <p:ph idx="1"/>
          </p:nvPr>
        </p:nvSpPr>
        <p:spPr>
          <a:xfrm>
            <a:off x="1740310" y="1350498"/>
            <a:ext cx="9764302" cy="4560724"/>
          </a:xfrm>
        </p:spPr>
        <p:txBody>
          <a:bodyPr>
            <a:noAutofit/>
          </a:bodyPr>
          <a:lstStyle/>
          <a:p>
            <a:pPr algn="just"/>
            <a:r>
              <a:rPr lang="en-US" sz="2400" dirty="0" smtClean="0">
                <a:solidFill>
                  <a:schemeClr val="tx1"/>
                </a:solidFill>
                <a:latin typeface="Times New Roman" pitchFamily="18" charset="0"/>
                <a:cs typeface="Times New Roman" pitchFamily="18" charset="0"/>
              </a:rPr>
              <a:t>But for the consumption of sports morphological components </a:t>
            </a:r>
            <a:r>
              <a:rPr lang="en-US" sz="2400" dirty="0" err="1" smtClean="0">
                <a:solidFill>
                  <a:schemeClr val="tx1"/>
                </a:solidFill>
                <a:latin typeface="Times New Roman" pitchFamily="18" charset="0"/>
                <a:cs typeface="Times New Roman" pitchFamily="18" charset="0"/>
              </a:rPr>
              <a:t>dev`t</a:t>
            </a:r>
            <a:r>
              <a:rPr lang="en-US" sz="2400" dirty="0" smtClean="0">
                <a:solidFill>
                  <a:schemeClr val="tx1"/>
                </a:solidFill>
                <a:latin typeface="Times New Roman" pitchFamily="18" charset="0"/>
                <a:cs typeface="Times New Roman" pitchFamily="18" charset="0"/>
              </a:rPr>
              <a:t> are not only enough &amp; the f/f parts of body and indicators should be measured.</a:t>
            </a:r>
          </a:p>
          <a:p>
            <a:pPr lvl="1" algn="just">
              <a:buFont typeface="Wingdings" pitchFamily="2" charset="2"/>
              <a:buChar char="ü"/>
            </a:pPr>
            <a:r>
              <a:rPr lang="en-US" sz="2200" dirty="0" smtClean="0">
                <a:solidFill>
                  <a:schemeClr val="tx1"/>
                </a:solidFill>
                <a:latin typeface="Times New Roman" pitchFamily="18" charset="0"/>
                <a:cs typeface="Times New Roman" pitchFamily="18" charset="0"/>
              </a:rPr>
              <a:t>Length &amp; circumference of d/t body parts</a:t>
            </a:r>
          </a:p>
          <a:p>
            <a:pPr lvl="1" algn="just">
              <a:buFont typeface="Wingdings" pitchFamily="2" charset="2"/>
              <a:buChar char="ü"/>
            </a:pPr>
            <a:r>
              <a:rPr lang="en-US" sz="2200" dirty="0" smtClean="0">
                <a:solidFill>
                  <a:schemeClr val="tx1"/>
                </a:solidFill>
                <a:latin typeface="Times New Roman" pitchFamily="18" charset="0"/>
                <a:cs typeface="Times New Roman" pitchFamily="18" charset="0"/>
              </a:rPr>
              <a:t>Skin fold thickness </a:t>
            </a:r>
          </a:p>
          <a:p>
            <a:pPr lvl="1" algn="just">
              <a:buFont typeface="Wingdings" pitchFamily="2" charset="2"/>
              <a:buChar char="ü"/>
            </a:pPr>
            <a:r>
              <a:rPr lang="en-US" sz="2200" dirty="0" smtClean="0">
                <a:solidFill>
                  <a:schemeClr val="tx1"/>
                </a:solidFill>
                <a:latin typeface="Times New Roman" pitchFamily="18" charset="0"/>
                <a:cs typeface="Times New Roman" pitchFamily="18" charset="0"/>
              </a:rPr>
              <a:t>Vital capacity of the lungs</a:t>
            </a:r>
          </a:p>
          <a:p>
            <a:pPr lvl="1" algn="just">
              <a:buFont typeface="Wingdings" pitchFamily="2" charset="2"/>
              <a:buChar char="ü"/>
            </a:pPr>
            <a:r>
              <a:rPr lang="en-US" sz="2200" dirty="0" smtClean="0">
                <a:solidFill>
                  <a:schemeClr val="tx1"/>
                </a:solidFill>
                <a:latin typeface="Times New Roman" pitchFamily="18" charset="0"/>
                <a:cs typeface="Times New Roman" pitchFamily="18" charset="0"/>
              </a:rPr>
              <a:t>Some diameters </a:t>
            </a:r>
          </a:p>
          <a:p>
            <a:pPr lvl="1" algn="just">
              <a:buFont typeface="Wingdings" pitchFamily="2" charset="2"/>
              <a:buChar char="ü"/>
            </a:pPr>
            <a:r>
              <a:rPr lang="en-US" sz="2200" dirty="0" smtClean="0">
                <a:solidFill>
                  <a:schemeClr val="tx1"/>
                </a:solidFill>
                <a:latin typeface="Times New Roman" pitchFamily="18" charset="0"/>
                <a:cs typeface="Times New Roman" pitchFamily="18" charset="0"/>
              </a:rPr>
              <a:t>Strength of hands &amp; wrist</a:t>
            </a:r>
          </a:p>
          <a:p>
            <a:pPr lvl="1" algn="just">
              <a:buFont typeface="Wingdings" pitchFamily="2" charset="2"/>
              <a:buChar char="ü"/>
            </a:pPr>
            <a:r>
              <a:rPr lang="en-US" sz="2200" dirty="0" smtClean="0">
                <a:solidFill>
                  <a:schemeClr val="tx1"/>
                </a:solidFill>
                <a:latin typeface="Times New Roman" pitchFamily="18" charset="0"/>
                <a:cs typeface="Times New Roman" pitchFamily="18" charset="0"/>
              </a:rPr>
              <a:t>Flexibility of vertebral/spinal column</a:t>
            </a:r>
          </a:p>
          <a:p>
            <a:pPr lvl="1" algn="just">
              <a:buFont typeface="Wingdings" pitchFamily="2" charset="2"/>
              <a:buChar char="ü"/>
            </a:pPr>
            <a:r>
              <a:rPr lang="en-US" sz="2200" dirty="0" smtClean="0">
                <a:solidFill>
                  <a:schemeClr val="tx1"/>
                </a:solidFill>
                <a:latin typeface="Times New Roman" pitchFamily="18" charset="0"/>
                <a:cs typeface="Times New Roman" pitchFamily="18" charset="0"/>
              </a:rPr>
              <a:t>Upper &amp; lower extremities correctness</a:t>
            </a:r>
          </a:p>
          <a:p>
            <a:pPr lvl="1" algn="just">
              <a:buFont typeface="Wingdings" pitchFamily="2" charset="2"/>
              <a:buChar char="ü"/>
            </a:pPr>
            <a:r>
              <a:rPr lang="en-US" sz="2200" dirty="0" smtClean="0">
                <a:solidFill>
                  <a:schemeClr val="tx1"/>
                </a:solidFill>
                <a:latin typeface="Times New Roman" pitchFamily="18" charset="0"/>
                <a:cs typeface="Times New Roman" pitchFamily="18" charset="0"/>
              </a:rPr>
              <a:t>Feet  etc </a:t>
            </a:r>
            <a:endParaRPr lang="en-US" sz="2200" dirty="0">
              <a:solidFill>
                <a:schemeClr val="tx1"/>
              </a:solidFill>
              <a:latin typeface="Times New Roman" pitchFamily="18" charset="0"/>
              <a:cs typeface="Times New Roman" pitchFamily="18"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140201" y="2108200"/>
            <a:ext cx="4597400" cy="3733799"/>
          </a:xfrm>
          <a:prstGeom prst="rect">
            <a:avLst/>
          </a:prstGeom>
          <a:noFill/>
          <a:ln w="9525">
            <a:noFill/>
            <a:miter lim="800000"/>
            <a:headEnd/>
            <a:tailEnd/>
          </a:ln>
          <a:effectLst/>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9866"/>
            <a:ext cx="8911687" cy="1280890"/>
          </a:xfrm>
        </p:spPr>
        <p:txBody>
          <a:bodyPr/>
          <a:lstStyle/>
          <a:p>
            <a:r>
              <a:rPr lang="en-US" dirty="0" smtClean="0">
                <a:latin typeface="Times New Roman" pitchFamily="18" charset="0"/>
                <a:cs typeface="Times New Roman" pitchFamily="18" charset="0"/>
              </a:rPr>
              <a:t>Rest-(stop training /competition)</a:t>
            </a:r>
            <a:r>
              <a:rPr lang="en-US" dirty="0" smtClean="0"/>
              <a:t/>
            </a:r>
            <a:br>
              <a:rPr lang="en-US" dirty="0" smtClean="0"/>
            </a:br>
            <a:endParaRPr lang="en-US" dirty="0"/>
          </a:p>
        </p:txBody>
      </p:sp>
      <p:sp>
        <p:nvSpPr>
          <p:cNvPr id="3" name="Content Placeholder 2"/>
          <p:cNvSpPr>
            <a:spLocks noGrp="1"/>
          </p:cNvSpPr>
          <p:nvPr>
            <p:ph idx="1"/>
          </p:nvPr>
        </p:nvSpPr>
        <p:spPr>
          <a:xfrm>
            <a:off x="1434905" y="844042"/>
            <a:ext cx="10069707" cy="4180896"/>
          </a:xfrm>
        </p:spPr>
        <p:txBody>
          <a:bodyPr>
            <a:noAutofit/>
          </a:bodyPr>
          <a:lstStyle/>
          <a:p>
            <a:pPr algn="just"/>
            <a:r>
              <a:rPr lang="en-US" sz="3600" dirty="0" smtClean="0">
                <a:latin typeface="Times New Roman" pitchFamily="18" charset="0"/>
                <a:cs typeface="Times New Roman" pitchFamily="18" charset="0"/>
              </a:rPr>
              <a:t>Rest is an important component of managing musculoskeletal trauma. This is particularly true in the early phases of injury. However, in most cases, the patient is able to perform some type of rehabilitative exercises fairly early in the inflammatory process.</a:t>
            </a:r>
          </a:p>
          <a:p>
            <a:pPr algn="just"/>
            <a:r>
              <a:rPr lang="en-US" sz="3600" dirty="0" smtClean="0">
                <a:latin typeface="Times New Roman" pitchFamily="18" charset="0"/>
                <a:cs typeface="Times New Roman" pitchFamily="18" charset="0"/>
              </a:rPr>
              <a:t>Minimal movement around the injured area is necessary to prevent further damage. The athlete should try to stop any weight-bearing or upper limb movements for 24–72 hours.</a:t>
            </a:r>
          </a:p>
          <a:p>
            <a:pPr algn="just"/>
            <a:endParaRPr lang="en-US" sz="3600" dirty="0">
              <a:latin typeface="Times New Roman" pitchFamily="18" charset="0"/>
              <a:cs typeface="Times New Roman" pitchFamily="18" charset="0"/>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186"/>
            <a:ext cx="8911687" cy="1280890"/>
          </a:xfrm>
        </p:spPr>
        <p:txBody>
          <a:bodyPr/>
          <a:lstStyle/>
          <a:p>
            <a:r>
              <a:rPr lang="en-US" dirty="0" smtClean="0">
                <a:latin typeface="Times New Roman" pitchFamily="18" charset="0"/>
                <a:cs typeface="Times New Roman" pitchFamily="18" charset="0"/>
              </a:rPr>
              <a:t>Ice</a:t>
            </a:r>
            <a:r>
              <a:rPr lang="en-US" dirty="0" smtClean="0"/>
              <a:t/>
            </a:r>
            <a:br>
              <a:rPr lang="en-US" dirty="0" smtClean="0"/>
            </a:br>
            <a:endParaRPr lang="en-US" dirty="0"/>
          </a:p>
        </p:txBody>
      </p:sp>
      <p:sp>
        <p:nvSpPr>
          <p:cNvPr id="3" name="Content Placeholder 2"/>
          <p:cNvSpPr>
            <a:spLocks noGrp="1"/>
          </p:cNvSpPr>
          <p:nvPr>
            <p:ph idx="1"/>
          </p:nvPr>
        </p:nvSpPr>
        <p:spPr>
          <a:xfrm>
            <a:off x="1631852" y="717430"/>
            <a:ext cx="9872760" cy="4152760"/>
          </a:xfrm>
        </p:spPr>
        <p:txBody>
          <a:bodyPr>
            <a:noAutofit/>
          </a:bodyPr>
          <a:lstStyle/>
          <a:p>
            <a:pPr algn="just"/>
            <a:r>
              <a:rPr lang="en-US" sz="3200" dirty="0" smtClean="0">
                <a:latin typeface="Times New Roman" pitchFamily="18" charset="0"/>
                <a:cs typeface="Times New Roman" pitchFamily="18" charset="0"/>
              </a:rPr>
              <a:t>Regular ice packs every 3–4 hours for 10–30 minutes reduces excessive inflammatory tissue flooding the injured tissue site. Ice also helps to reduce pain perception.</a:t>
            </a:r>
          </a:p>
          <a:p>
            <a:pPr algn="just"/>
            <a:r>
              <a:rPr lang="en-US" sz="3200" dirty="0" smtClean="0">
                <a:latin typeface="Times New Roman" pitchFamily="18" charset="0"/>
                <a:cs typeface="Times New Roman" pitchFamily="18" charset="0"/>
              </a:rPr>
              <a:t>The quick application of cold (ice or ice water) to a minor injury minimizes swelling and speeds recovery. Cold should be applied to as large a surface area as possible (soaking is best). If ice is used, it should be wrapped to avoid direct contact with the skin.  Apply cold for 20 minutes, three times a day, allowing 1 hour between applications. </a:t>
            </a:r>
          </a:p>
          <a:p>
            <a:endParaRPr lang="en-US" sz="2400"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7662"/>
            <a:ext cx="8911687" cy="1280890"/>
          </a:xfrm>
        </p:spPr>
        <p:txBody>
          <a:bodyPr/>
          <a:lstStyle/>
          <a:p>
            <a:r>
              <a:rPr lang="en-US" dirty="0" smtClean="0">
                <a:latin typeface="Times New Roman" pitchFamily="18" charset="0"/>
                <a:cs typeface="Times New Roman" pitchFamily="18" charset="0"/>
              </a:rPr>
              <a:t>Compression</a:t>
            </a:r>
            <a:r>
              <a:rPr lang="en-US" dirty="0" smtClean="0"/>
              <a:t/>
            </a:r>
            <a:br>
              <a:rPr lang="en-US" dirty="0" smtClean="0"/>
            </a:br>
            <a:endParaRPr lang="en-US" dirty="0"/>
          </a:p>
        </p:txBody>
      </p:sp>
      <p:sp>
        <p:nvSpPr>
          <p:cNvPr id="3" name="Content Placeholder 2"/>
          <p:cNvSpPr>
            <a:spLocks noGrp="1"/>
          </p:cNvSpPr>
          <p:nvPr>
            <p:ph idx="1"/>
          </p:nvPr>
        </p:nvSpPr>
        <p:spPr>
          <a:xfrm>
            <a:off x="1392703" y="900319"/>
            <a:ext cx="10111910" cy="4405979"/>
          </a:xfrm>
        </p:spPr>
        <p:txBody>
          <a:bodyPr>
            <a:noAutofit/>
          </a:bodyPr>
          <a:lstStyle/>
          <a:p>
            <a:pPr algn="just"/>
            <a:r>
              <a:rPr lang="en-US" sz="2800" dirty="0" smtClean="0">
                <a:latin typeface="Times New Roman" pitchFamily="18" charset="0"/>
                <a:cs typeface="Times New Roman" pitchFamily="18" charset="0"/>
              </a:rPr>
              <a:t>A compression support bandage, such as </a:t>
            </a:r>
            <a:r>
              <a:rPr lang="en-US" sz="2800" dirty="0" err="1" smtClean="0">
                <a:latin typeface="Times New Roman" pitchFamily="18" charset="0"/>
                <a:cs typeface="Times New Roman" pitchFamily="18" charset="0"/>
              </a:rPr>
              <a:t>tubigrip</a:t>
            </a:r>
            <a:r>
              <a:rPr lang="en-US" sz="2800" dirty="0" smtClean="0">
                <a:latin typeface="Times New Roman" pitchFamily="18" charset="0"/>
                <a:cs typeface="Times New Roman" pitchFamily="18" charset="0"/>
              </a:rPr>
              <a:t> or adjustable neoprene support, helps to keep swelling controlled within the damaged area.</a:t>
            </a:r>
          </a:p>
          <a:p>
            <a:pPr algn="just"/>
            <a:r>
              <a:rPr lang="en-US" sz="2800" dirty="0" smtClean="0">
                <a:latin typeface="Times New Roman" pitchFamily="18" charset="0"/>
                <a:cs typeface="Times New Roman" pitchFamily="18" charset="0"/>
              </a:rPr>
              <a:t>The goal of compression is to decrease swelling by hindering fluid loss from injured vessels and reducing the amount of interstitial space available for fluid infiltration.</a:t>
            </a:r>
          </a:p>
          <a:p>
            <a:pPr algn="just"/>
            <a:r>
              <a:rPr lang="en-US" sz="2800" dirty="0" smtClean="0">
                <a:latin typeface="Times New Roman" pitchFamily="18" charset="0"/>
                <a:cs typeface="Times New Roman" pitchFamily="18" charset="0"/>
              </a:rPr>
              <a:t>Wrapping or compressing the injured area also helps minimize swelling and speeds recovery. Elastic bandages or elastic socks are good for applying compression. Care should be taken to avoid wrapping an injury too tightly because this can result in loss of circulation to the area. </a:t>
            </a:r>
            <a:endParaRPr lang="en-US" sz="2800" dirty="0">
              <a:latin typeface="Times New Roman" pitchFamily="18" charset="0"/>
              <a:cs typeface="Times New Roman" pitchFamily="18" charset="0"/>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27030"/>
            <a:ext cx="8911687" cy="1280890"/>
          </a:xfrm>
        </p:spPr>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compression bonding</a:t>
            </a:r>
            <a:r>
              <a:rPr lang="en-US" dirty="0" smtClean="0"/>
              <a:t/>
            </a:r>
            <a:br>
              <a:rPr lang="en-US" dirty="0" smtClean="0"/>
            </a:br>
            <a:r>
              <a:rPr lang="en-US" dirty="0" smtClean="0"/>
              <a:t/>
            </a:r>
            <a:br>
              <a:rPr lang="en-US" dirty="0" smtClean="0"/>
            </a:br>
            <a:r>
              <a:rPr lang="en-US" dirty="0" smtClean="0">
                <a:latin typeface="Times New Roman" pitchFamily="18" charset="0"/>
                <a:cs typeface="Times New Roman" pitchFamily="18" charset="0"/>
              </a:rPr>
              <a:t>to give supper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to immobilize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to keep dress on place</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7772399" y="2581835"/>
            <a:ext cx="3818965" cy="2711867"/>
          </a:xfrm>
          <a:prstGeom prst="rect">
            <a:avLst/>
          </a:prstGeom>
          <a:noFill/>
          <a:ln w="9525">
            <a:noFill/>
            <a:miter lim="800000"/>
            <a:headEnd/>
            <a:tailEnd/>
          </a:ln>
          <a:effectLst/>
        </p:spPr>
      </p:pic>
      <p:sp>
        <p:nvSpPr>
          <p:cNvPr id="9" name="Rectangle 8"/>
          <p:cNvSpPr/>
          <p:nvPr/>
        </p:nvSpPr>
        <p:spPr>
          <a:xfrm>
            <a:off x="7071448" y="5261405"/>
            <a:ext cx="4731364" cy="646331"/>
          </a:xfrm>
          <a:prstGeom prst="rect">
            <a:avLst/>
          </a:prstGeom>
        </p:spPr>
        <p:txBody>
          <a:bodyPr wrap="square">
            <a:spAutoFit/>
          </a:bodyPr>
          <a:lstStyle/>
          <a:p>
            <a:r>
              <a:rPr lang="en-US" dirty="0" smtClean="0"/>
              <a:t>Spiral compression wrap of</a:t>
            </a:r>
            <a:br>
              <a:rPr lang="en-US" dirty="0" smtClean="0"/>
            </a:br>
            <a:r>
              <a:rPr lang="en-US" dirty="0" smtClean="0"/>
              <a:t>the foot and ankle</a:t>
            </a:r>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42750"/>
            <a:ext cx="8911687" cy="1280890"/>
          </a:xfrm>
        </p:spPr>
        <p:txBody>
          <a:bodyPr/>
          <a:lstStyle/>
          <a:p>
            <a:r>
              <a:rPr lang="en-US" dirty="0" smtClean="0">
                <a:latin typeface="Times New Roman" pitchFamily="18" charset="0"/>
                <a:cs typeface="Times New Roman" pitchFamily="18" charset="0"/>
              </a:rPr>
              <a:t>Elevation</a:t>
            </a:r>
            <a:r>
              <a:rPr lang="en-US" dirty="0" smtClean="0"/>
              <a:t/>
            </a:r>
            <a:br>
              <a:rPr lang="en-US" dirty="0" smtClean="0"/>
            </a:br>
            <a:endParaRPr lang="en-US" dirty="0"/>
          </a:p>
        </p:txBody>
      </p:sp>
      <p:sp>
        <p:nvSpPr>
          <p:cNvPr id="3" name="Content Placeholder 2"/>
          <p:cNvSpPr>
            <a:spLocks noGrp="1"/>
          </p:cNvSpPr>
          <p:nvPr>
            <p:ph idx="1"/>
          </p:nvPr>
        </p:nvSpPr>
        <p:spPr>
          <a:xfrm>
            <a:off x="1364566" y="984730"/>
            <a:ext cx="10140046" cy="4937759"/>
          </a:xfrm>
        </p:spPr>
        <p:txBody>
          <a:bodyPr>
            <a:noAutofit/>
          </a:bodyPr>
          <a:lstStyle/>
          <a:p>
            <a:pPr algn="just"/>
            <a:r>
              <a:rPr lang="en-US" sz="3200" dirty="0" smtClean="0">
                <a:latin typeface="Times New Roman" pitchFamily="18" charset="0"/>
                <a:cs typeface="Times New Roman" pitchFamily="18" charset="0"/>
              </a:rPr>
              <a:t>The injured limb should be elevated above the heart whenever possible to assist lymphatic damage of inflamed tissues.</a:t>
            </a:r>
          </a:p>
          <a:p>
            <a:pPr algn="just"/>
            <a:r>
              <a:rPr lang="en-US" sz="3200" dirty="0" smtClean="0">
                <a:latin typeface="Times New Roman" pitchFamily="18" charset="0"/>
                <a:cs typeface="Times New Roman" pitchFamily="18" charset="0"/>
              </a:rPr>
              <a:t>When compared with ice and compression, elevation is far superior in removing swelling from an injury site. This is because elevating an extremity higher than the level of the heart places the body part in a gravity-independent position .</a:t>
            </a:r>
          </a:p>
          <a:p>
            <a:pPr algn="just"/>
            <a:r>
              <a:rPr lang="en-US" sz="3200" dirty="0" smtClean="0">
                <a:latin typeface="Times New Roman" pitchFamily="18" charset="0"/>
                <a:cs typeface="Times New Roman" pitchFamily="18" charset="0"/>
              </a:rPr>
              <a:t>This prevents fluid from pooling distally and maximizes the ability of the lymph and venous systems to remove fluid from the region</a:t>
            </a:r>
            <a:endParaRPr lang="en-US" sz="3200" dirty="0">
              <a:latin typeface="Times New Roman" pitchFamily="18" charset="0"/>
              <a:cs typeface="Times New Roman" pitchFamily="18" charset="0"/>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867025" y="2194561"/>
            <a:ext cx="6023757" cy="2394902"/>
          </a:xfrm>
          <a:prstGeom prst="rect">
            <a:avLst/>
          </a:prstGeom>
          <a:noFill/>
          <a:ln w="9525">
            <a:noFill/>
            <a:miter lim="800000"/>
            <a:headEnd/>
            <a:tailEnd/>
          </a:ln>
          <a:effectLst/>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check for danger </a:t>
            </a:r>
            <a:r>
              <a:rPr lang="en-US" dirty="0" smtClean="0"/>
              <a:t/>
            </a:r>
            <a:br>
              <a:rPr lang="en-US" dirty="0" smtClean="0"/>
            </a:br>
            <a:endParaRPr lang="en-US" dirty="0"/>
          </a:p>
        </p:txBody>
      </p:sp>
      <p:sp>
        <p:nvSpPr>
          <p:cNvPr id="3" name="Content Placeholder 2"/>
          <p:cNvSpPr>
            <a:spLocks noGrp="1"/>
          </p:cNvSpPr>
          <p:nvPr>
            <p:ph idx="1"/>
          </p:nvPr>
        </p:nvSpPr>
        <p:spPr>
          <a:xfrm>
            <a:off x="2293034" y="1448972"/>
            <a:ext cx="9211578" cy="4462250"/>
          </a:xfrm>
        </p:spPr>
        <p:txBody>
          <a:bodyPr>
            <a:noAutofit/>
          </a:bodyPr>
          <a:lstStyle/>
          <a:p>
            <a:r>
              <a:rPr lang="en-US" sz="3200" dirty="0" smtClean="0">
                <a:latin typeface="Times New Roman" pitchFamily="18" charset="0"/>
                <a:cs typeface="Times New Roman" pitchFamily="18" charset="0"/>
              </a:rPr>
              <a:t>Response	-	ask the injured</a:t>
            </a:r>
          </a:p>
          <a:p>
            <a:pPr>
              <a:buFont typeface="Wingdings" pitchFamily="2" charset="2"/>
              <a:buChar char="ü"/>
            </a:pPr>
            <a:r>
              <a:rPr lang="en-US" sz="3200" dirty="0" smtClean="0">
                <a:latin typeface="Times New Roman" pitchFamily="18" charset="0"/>
                <a:cs typeface="Times New Roman" pitchFamily="18" charset="0"/>
              </a:rPr>
              <a:t>can you here me</a:t>
            </a:r>
          </a:p>
          <a:p>
            <a:pPr>
              <a:buFont typeface="Wingdings" pitchFamily="2" charset="2"/>
              <a:buChar char="ü"/>
            </a:pPr>
            <a:r>
              <a:rPr lang="en-US" sz="3200" dirty="0" smtClean="0">
                <a:latin typeface="Times New Roman" pitchFamily="18" charset="0"/>
                <a:cs typeface="Times New Roman" pitchFamily="18" charset="0"/>
              </a:rPr>
              <a:t>open your eyes</a:t>
            </a:r>
          </a:p>
          <a:p>
            <a:pPr>
              <a:buFont typeface="Wingdings" pitchFamily="2" charset="2"/>
              <a:buChar char="ü"/>
            </a:pPr>
            <a:r>
              <a:rPr lang="en-US" sz="3200" dirty="0" smtClean="0">
                <a:latin typeface="Times New Roman" pitchFamily="18" charset="0"/>
                <a:cs typeface="Times New Roman" pitchFamily="18" charset="0"/>
              </a:rPr>
              <a:t>what is your name</a:t>
            </a:r>
          </a:p>
          <a:p>
            <a:r>
              <a:rPr lang="en-US" sz="3200" dirty="0" smtClean="0">
                <a:latin typeface="Times New Roman" pitchFamily="18" charset="0"/>
                <a:cs typeface="Times New Roman" pitchFamily="18" charset="0"/>
              </a:rPr>
              <a:t>Air way	- 	open and clear the air way</a:t>
            </a:r>
          </a:p>
          <a:p>
            <a:r>
              <a:rPr lang="en-US" sz="3200" dirty="0" smtClean="0">
                <a:latin typeface="Times New Roman" pitchFamily="18" charset="0"/>
                <a:cs typeface="Times New Roman" pitchFamily="18" charset="0"/>
              </a:rPr>
              <a:t>Breathing 	- 	Check for breath</a:t>
            </a:r>
          </a:p>
          <a:p>
            <a:r>
              <a:rPr lang="en-US" sz="3200" dirty="0" smtClean="0">
                <a:latin typeface="Times New Roman" pitchFamily="18" charset="0"/>
                <a:cs typeface="Times New Roman" pitchFamily="18" charset="0"/>
              </a:rPr>
              <a:t>	Circulate  	-	Check for place </a:t>
            </a:r>
          </a:p>
          <a:p>
            <a:pPr>
              <a:buNone/>
            </a:pPr>
            <a:r>
              <a:rPr lang="en-US" sz="32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None/>
            </a:pPr>
            <a:endParaRPr lang="en-US" sz="2400" dirty="0" smtClean="0"/>
          </a:p>
          <a:p>
            <a:endParaRPr lang="en-US" sz="2400"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Emergency Treatment</a:t>
            </a:r>
            <a:r>
              <a:rPr lang="en-US" dirty="0" smtClean="0"/>
              <a:t/>
            </a:r>
            <a:br>
              <a:rPr lang="en-US" dirty="0" smtClean="0"/>
            </a:br>
            <a:endParaRPr lang="en-US" dirty="0"/>
          </a:p>
        </p:txBody>
      </p:sp>
      <p:sp>
        <p:nvSpPr>
          <p:cNvPr id="3" name="Content Placeholder 2"/>
          <p:cNvSpPr>
            <a:spLocks noGrp="1"/>
          </p:cNvSpPr>
          <p:nvPr>
            <p:ph idx="1"/>
          </p:nvPr>
        </p:nvSpPr>
        <p:spPr>
          <a:xfrm>
            <a:off x="1927274" y="1519311"/>
            <a:ext cx="9577338" cy="4391911"/>
          </a:xfrm>
        </p:spPr>
        <p:txBody>
          <a:bodyPr>
            <a:noAutofit/>
          </a:bodyPr>
          <a:lstStyle/>
          <a:p>
            <a:pPr lvl="0"/>
            <a:r>
              <a:rPr lang="en-US" sz="2800" dirty="0" smtClean="0">
                <a:latin typeface="Times New Roman" pitchFamily="18" charset="0"/>
                <a:cs typeface="Times New Roman" pitchFamily="18" charset="0"/>
              </a:rPr>
              <a:t>your approach said be in a team</a:t>
            </a:r>
          </a:p>
          <a:p>
            <a:pPr lvl="0"/>
            <a:r>
              <a:rPr lang="en-US" sz="2800" dirty="0" smtClean="0">
                <a:latin typeface="Times New Roman" pitchFamily="18" charset="0"/>
                <a:cs typeface="Times New Roman" pitchFamily="18" charset="0"/>
              </a:rPr>
              <a:t>have the knowledge of injury mechanism</a:t>
            </a:r>
          </a:p>
          <a:p>
            <a:pPr lvl="0"/>
            <a:r>
              <a:rPr lang="en-US" sz="2800" dirty="0" smtClean="0">
                <a:latin typeface="Times New Roman" pitchFamily="18" charset="0"/>
                <a:cs typeface="Times New Roman" pitchFamily="18" charset="0"/>
              </a:rPr>
              <a:t>take rapid and complete physical examination</a:t>
            </a:r>
          </a:p>
          <a:p>
            <a:r>
              <a:rPr lang="en-US" sz="2800" b="1" dirty="0" smtClean="0">
                <a:latin typeface="Times New Roman" pitchFamily="18" charset="0"/>
                <a:cs typeface="Times New Roman" pitchFamily="18" charset="0"/>
              </a:rPr>
              <a:t>Priorities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	-	Air - way, check and clear</a:t>
            </a:r>
          </a:p>
          <a:p>
            <a:pPr>
              <a:buNone/>
            </a:pPr>
            <a:r>
              <a:rPr lang="en-US" sz="2800" dirty="0" smtClean="0">
                <a:latin typeface="Times New Roman" pitchFamily="18" charset="0"/>
                <a:cs typeface="Times New Roman" pitchFamily="18" charset="0"/>
              </a:rPr>
              <a:t>	B	-	Breathing - if not breathing give artificial respiration</a:t>
            </a:r>
          </a:p>
          <a:p>
            <a:pPr>
              <a:buNone/>
            </a:pPr>
            <a:r>
              <a:rPr lang="en-US" sz="2800" dirty="0" smtClean="0">
                <a:latin typeface="Times New Roman" pitchFamily="18" charset="0"/>
                <a:cs typeface="Times New Roman" pitchFamily="18" charset="0"/>
              </a:rPr>
              <a:t>     C	-	Circulation, check the pulse</a:t>
            </a:r>
          </a:p>
          <a:p>
            <a:pPr>
              <a:buNone/>
            </a:pPr>
            <a:r>
              <a:rPr lang="en-US" sz="2800" dirty="0" smtClean="0">
                <a:latin typeface="Times New Roman" pitchFamily="18" charset="0"/>
                <a:cs typeface="Times New Roman" pitchFamily="18" charset="0"/>
              </a:rPr>
              <a:t>	D	-	Disability - see for the reflexes</a:t>
            </a:r>
          </a:p>
          <a:p>
            <a:pPr>
              <a:buNone/>
            </a:pPr>
            <a:r>
              <a:rPr lang="en-US" sz="2800" dirty="0" smtClean="0">
                <a:latin typeface="Times New Roman" pitchFamily="18" charset="0"/>
                <a:cs typeface="Times New Roman" pitchFamily="18" charset="0"/>
              </a:rPr>
              <a:t>	E	-	Exposure - completely undress</a:t>
            </a:r>
          </a:p>
          <a:p>
            <a:endParaRPr lang="en-US" dirty="0" smtClean="0"/>
          </a:p>
          <a:p>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6594" name="Group 2"/>
          <p:cNvGrpSpPr>
            <a:grpSpLocks/>
          </p:cNvGrpSpPr>
          <p:nvPr/>
        </p:nvGrpSpPr>
        <p:grpSpPr bwMode="auto">
          <a:xfrm>
            <a:off x="2208627" y="0"/>
            <a:ext cx="8539089" cy="7311063"/>
            <a:chOff x="1052" y="1787"/>
            <a:chExt cx="10659" cy="10873"/>
          </a:xfrm>
        </p:grpSpPr>
        <p:sp>
          <p:nvSpPr>
            <p:cNvPr id="366595" name="Text Box 3"/>
            <p:cNvSpPr txBox="1">
              <a:spLocks noChangeArrowheads="1"/>
            </p:cNvSpPr>
            <p:nvPr/>
          </p:nvSpPr>
          <p:spPr bwMode="auto">
            <a:xfrm>
              <a:off x="3296" y="1787"/>
              <a:ext cx="3927" cy="133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DANGER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  to you</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  the injured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  other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6596" name="Line 4"/>
            <p:cNvSpPr>
              <a:spLocks noChangeShapeType="1"/>
            </p:cNvSpPr>
            <p:nvPr/>
          </p:nvSpPr>
          <p:spPr bwMode="auto">
            <a:xfrm>
              <a:off x="5541" y="3096"/>
              <a:ext cx="0" cy="77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597" name="Line 5"/>
            <p:cNvSpPr>
              <a:spLocks noChangeShapeType="1"/>
            </p:cNvSpPr>
            <p:nvPr/>
          </p:nvSpPr>
          <p:spPr bwMode="auto">
            <a:xfrm flipH="1">
              <a:off x="2548" y="3871"/>
              <a:ext cx="2993"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598" name="Text Box 6"/>
            <p:cNvSpPr txBox="1">
              <a:spLocks noChangeArrowheads="1"/>
            </p:cNvSpPr>
            <p:nvPr/>
          </p:nvSpPr>
          <p:spPr bwMode="auto">
            <a:xfrm>
              <a:off x="1613" y="3497"/>
              <a:ext cx="935" cy="7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Yes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599" name="Text Box 7"/>
            <p:cNvSpPr txBox="1">
              <a:spLocks noChangeArrowheads="1"/>
            </p:cNvSpPr>
            <p:nvPr/>
          </p:nvSpPr>
          <p:spPr bwMode="auto">
            <a:xfrm>
              <a:off x="5353" y="3871"/>
              <a:ext cx="1870" cy="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No danger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00" name="Line 8"/>
            <p:cNvSpPr>
              <a:spLocks noChangeShapeType="1"/>
            </p:cNvSpPr>
            <p:nvPr/>
          </p:nvSpPr>
          <p:spPr bwMode="auto">
            <a:xfrm>
              <a:off x="1987" y="4245"/>
              <a:ext cx="0" cy="56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01" name="Text Box 9"/>
            <p:cNvSpPr txBox="1">
              <a:spLocks noChangeArrowheads="1"/>
            </p:cNvSpPr>
            <p:nvPr/>
          </p:nvSpPr>
          <p:spPr bwMode="auto">
            <a:xfrm>
              <a:off x="1052" y="4806"/>
              <a:ext cx="2057" cy="9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Remove danger or the inhered,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02" name="Line 10"/>
            <p:cNvSpPr>
              <a:spLocks noChangeShapeType="1"/>
            </p:cNvSpPr>
            <p:nvPr/>
          </p:nvSpPr>
          <p:spPr bwMode="auto">
            <a:xfrm>
              <a:off x="6288" y="4432"/>
              <a:ext cx="0" cy="56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03" name="Text Box 11"/>
            <p:cNvSpPr txBox="1">
              <a:spLocks noChangeArrowheads="1"/>
            </p:cNvSpPr>
            <p:nvPr/>
          </p:nvSpPr>
          <p:spPr bwMode="auto">
            <a:xfrm>
              <a:off x="5353" y="4806"/>
              <a:ext cx="2431" cy="9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Response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 ask for response, Name,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04" name="Line 12"/>
            <p:cNvSpPr>
              <a:spLocks noChangeShapeType="1"/>
            </p:cNvSpPr>
            <p:nvPr/>
          </p:nvSpPr>
          <p:spPr bwMode="auto">
            <a:xfrm>
              <a:off x="6662" y="5741"/>
              <a:ext cx="0" cy="74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05" name="Line 13"/>
            <p:cNvSpPr>
              <a:spLocks noChangeShapeType="1"/>
            </p:cNvSpPr>
            <p:nvPr/>
          </p:nvSpPr>
          <p:spPr bwMode="auto">
            <a:xfrm>
              <a:off x="6662" y="6489"/>
              <a:ext cx="130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06" name="Text Box 14"/>
            <p:cNvSpPr txBox="1">
              <a:spLocks noChangeArrowheads="1"/>
            </p:cNvSpPr>
            <p:nvPr/>
          </p:nvSpPr>
          <p:spPr bwMode="auto">
            <a:xfrm>
              <a:off x="1987" y="6115"/>
              <a:ext cx="1870" cy="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No Response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07" name="Text Box 15"/>
            <p:cNvSpPr txBox="1">
              <a:spLocks noChangeArrowheads="1"/>
            </p:cNvSpPr>
            <p:nvPr/>
          </p:nvSpPr>
          <p:spPr bwMode="auto">
            <a:xfrm>
              <a:off x="7971" y="6302"/>
              <a:ext cx="2431" cy="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Responds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08" name="Line 16"/>
            <p:cNvSpPr>
              <a:spLocks noChangeShapeType="1"/>
            </p:cNvSpPr>
            <p:nvPr/>
          </p:nvSpPr>
          <p:spPr bwMode="auto">
            <a:xfrm>
              <a:off x="9093" y="6863"/>
              <a:ext cx="0" cy="37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09" name="Text Box 17"/>
            <p:cNvSpPr txBox="1">
              <a:spLocks noChangeArrowheads="1"/>
            </p:cNvSpPr>
            <p:nvPr/>
          </p:nvSpPr>
          <p:spPr bwMode="auto">
            <a:xfrm>
              <a:off x="1800" y="7050"/>
              <a:ext cx="2244" cy="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Give life saving aid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10" name="Text Box 18"/>
            <p:cNvSpPr txBox="1">
              <a:spLocks noChangeArrowheads="1"/>
            </p:cNvSpPr>
            <p:nvPr/>
          </p:nvSpPr>
          <p:spPr bwMode="auto">
            <a:xfrm>
              <a:off x="7971" y="7237"/>
              <a:ext cx="2992" cy="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Stop talk Observe Prevent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11" name="Line 19"/>
            <p:cNvSpPr>
              <a:spLocks noChangeShapeType="1"/>
            </p:cNvSpPr>
            <p:nvPr/>
          </p:nvSpPr>
          <p:spPr bwMode="auto">
            <a:xfrm>
              <a:off x="2735" y="7611"/>
              <a:ext cx="0" cy="37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12" name="Text Box 20"/>
            <p:cNvSpPr txBox="1">
              <a:spLocks noChangeArrowheads="1"/>
            </p:cNvSpPr>
            <p:nvPr/>
          </p:nvSpPr>
          <p:spPr bwMode="auto">
            <a:xfrm>
              <a:off x="1613" y="8082"/>
              <a:ext cx="2618" cy="8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Airway</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-open and clear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13" name="Line 21"/>
            <p:cNvSpPr>
              <a:spLocks noChangeShapeType="1"/>
            </p:cNvSpPr>
            <p:nvPr/>
          </p:nvSpPr>
          <p:spPr bwMode="auto">
            <a:xfrm>
              <a:off x="9467" y="7798"/>
              <a:ext cx="0" cy="56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14" name="Text Box 22"/>
            <p:cNvSpPr txBox="1">
              <a:spLocks noChangeArrowheads="1"/>
            </p:cNvSpPr>
            <p:nvPr/>
          </p:nvSpPr>
          <p:spPr bwMode="auto">
            <a:xfrm>
              <a:off x="7784" y="8441"/>
              <a:ext cx="3927" cy="160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Manage</a:t>
              </a: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1100" b="0" i="0" u="none" strike="noStrike" cap="none" normalizeH="0" baseline="0" smtClean="0">
                  <a:ln>
                    <a:noFill/>
                  </a:ln>
                  <a:solidFill>
                    <a:schemeClr val="tx1"/>
                  </a:solidFill>
                  <a:effectLst/>
                  <a:latin typeface="Calibri" pitchFamily="34" charset="0"/>
                  <a:cs typeface="Arial" pitchFamily="34" charset="0"/>
                </a:rPr>
                <a:t>bleeding</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1100" b="0" i="0" u="none" strike="noStrike" cap="none" normalizeH="0" baseline="0" smtClean="0">
                  <a:ln>
                    <a:noFill/>
                  </a:ln>
                  <a:solidFill>
                    <a:schemeClr val="tx1"/>
                  </a:solidFill>
                  <a:effectLst/>
                  <a:latin typeface="Calibri" pitchFamily="34" charset="0"/>
                  <a:cs typeface="Arial" pitchFamily="34" charset="0"/>
                </a:rPr>
                <a:t>shock</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1100" b="0" i="0" u="none" strike="noStrike" cap="none" normalizeH="0" baseline="0" smtClean="0">
                  <a:ln>
                    <a:noFill/>
                  </a:ln>
                  <a:solidFill>
                    <a:schemeClr val="tx1"/>
                  </a:solidFill>
                  <a:effectLst/>
                  <a:latin typeface="Calibri" pitchFamily="34" charset="0"/>
                  <a:cs typeface="Arial" pitchFamily="34" charset="0"/>
                </a:rPr>
                <a:t>fractures</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1100" b="0" i="0" u="none" strike="noStrike" cap="none" normalizeH="0" baseline="0" smtClean="0">
                  <a:ln>
                    <a:noFill/>
                  </a:ln>
                  <a:solidFill>
                    <a:schemeClr val="tx1"/>
                  </a:solidFill>
                  <a:effectLst/>
                  <a:latin typeface="Calibri" pitchFamily="34" charset="0"/>
                  <a:cs typeface="Arial" pitchFamily="34" charset="0"/>
                </a:rPr>
                <a:t>minor injuries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15" name="Line 23"/>
            <p:cNvSpPr>
              <a:spLocks noChangeShapeType="1"/>
            </p:cNvSpPr>
            <p:nvPr/>
          </p:nvSpPr>
          <p:spPr bwMode="auto">
            <a:xfrm>
              <a:off x="2548" y="8920"/>
              <a:ext cx="0" cy="37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16" name="Text Box 24"/>
            <p:cNvSpPr txBox="1">
              <a:spLocks noChangeArrowheads="1"/>
            </p:cNvSpPr>
            <p:nvPr/>
          </p:nvSpPr>
          <p:spPr bwMode="auto">
            <a:xfrm>
              <a:off x="1613" y="9376"/>
              <a:ext cx="2618" cy="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Breathing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17" name="Line 25"/>
            <p:cNvSpPr>
              <a:spLocks noChangeShapeType="1"/>
            </p:cNvSpPr>
            <p:nvPr/>
          </p:nvSpPr>
          <p:spPr bwMode="auto">
            <a:xfrm>
              <a:off x="2735" y="9967"/>
              <a:ext cx="0" cy="37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18" name="Text Box 26"/>
            <p:cNvSpPr txBox="1">
              <a:spLocks noChangeArrowheads="1"/>
            </p:cNvSpPr>
            <p:nvPr/>
          </p:nvSpPr>
          <p:spPr bwMode="auto">
            <a:xfrm>
              <a:off x="1613" y="10341"/>
              <a:ext cx="2992" cy="8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No Breathing</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 artificial 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19" name="Text Box 27"/>
            <p:cNvSpPr txBox="1">
              <a:spLocks noChangeArrowheads="1"/>
            </p:cNvSpPr>
            <p:nvPr/>
          </p:nvSpPr>
          <p:spPr bwMode="auto">
            <a:xfrm>
              <a:off x="1546" y="11620"/>
              <a:ext cx="2992" cy="7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Circulation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 charte for pulse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20" name="Line 28"/>
            <p:cNvSpPr>
              <a:spLocks noChangeShapeType="1"/>
            </p:cNvSpPr>
            <p:nvPr/>
          </p:nvSpPr>
          <p:spPr bwMode="auto">
            <a:xfrm>
              <a:off x="4605" y="12099"/>
              <a:ext cx="112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621" name="Text Box 29"/>
            <p:cNvSpPr txBox="1">
              <a:spLocks noChangeArrowheads="1"/>
            </p:cNvSpPr>
            <p:nvPr/>
          </p:nvSpPr>
          <p:spPr bwMode="auto">
            <a:xfrm>
              <a:off x="7410" y="10603"/>
              <a:ext cx="3927" cy="9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Adapted from Australian sports and awareness course 1994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22" name="Text Box 30"/>
            <p:cNvSpPr txBox="1">
              <a:spLocks noChangeArrowheads="1"/>
            </p:cNvSpPr>
            <p:nvPr/>
          </p:nvSpPr>
          <p:spPr bwMode="auto">
            <a:xfrm>
              <a:off x="5727" y="11912"/>
              <a:ext cx="2618" cy="7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Chest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Compression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6138"/>
            <a:ext cx="8911687" cy="1280890"/>
          </a:xfrm>
        </p:spPr>
        <p:txBody>
          <a:bodyPr/>
          <a:lstStyle/>
          <a:p>
            <a:r>
              <a:rPr lang="en-US" dirty="0" smtClean="0">
                <a:latin typeface="Times New Roman" pitchFamily="18" charset="0"/>
                <a:cs typeface="Times New Roman" pitchFamily="18" charset="0"/>
              </a:rPr>
              <a:t>Factors determine physical </a:t>
            </a:r>
            <a:r>
              <a:rPr lang="en-US" dirty="0" err="1" smtClean="0">
                <a:latin typeface="Times New Roman" pitchFamily="18" charset="0"/>
                <a:cs typeface="Times New Roman" pitchFamily="18" charset="0"/>
              </a:rPr>
              <a:t>dev`t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12258" y="914388"/>
            <a:ext cx="9292354" cy="6238580"/>
          </a:xfrm>
        </p:spPr>
        <p:txBody>
          <a:bodyPr>
            <a:normAutofit/>
          </a:bodyPr>
          <a:lstStyle/>
          <a:p>
            <a:r>
              <a:rPr lang="en-US" sz="2400" dirty="0" smtClean="0">
                <a:solidFill>
                  <a:schemeClr val="tx1"/>
                </a:solidFill>
                <a:latin typeface="Times New Roman" pitchFamily="18" charset="0"/>
                <a:cs typeface="Times New Roman" pitchFamily="18" charset="0"/>
              </a:rPr>
              <a:t>Physical </a:t>
            </a:r>
            <a:r>
              <a:rPr lang="en-US" sz="2400" dirty="0" err="1" smtClean="0">
                <a:solidFill>
                  <a:schemeClr val="tx1"/>
                </a:solidFill>
                <a:latin typeface="Times New Roman" pitchFamily="18" charset="0"/>
                <a:cs typeface="Times New Roman" pitchFamily="18" charset="0"/>
              </a:rPr>
              <a:t>dev`t</a:t>
            </a:r>
            <a:r>
              <a:rPr lang="en-US" sz="2400" dirty="0" smtClean="0">
                <a:solidFill>
                  <a:schemeClr val="tx1"/>
                </a:solidFill>
                <a:latin typeface="Times New Roman" pitchFamily="18" charset="0"/>
                <a:cs typeface="Times New Roman" pitchFamily="18" charset="0"/>
              </a:rPr>
              <a:t> depends on</a:t>
            </a:r>
          </a:p>
          <a:p>
            <a:pPr lvl="3">
              <a:buAutoNum type="alphaLcPeriod"/>
            </a:pPr>
            <a:r>
              <a:rPr lang="en-US" sz="2400" dirty="0" smtClean="0">
                <a:solidFill>
                  <a:schemeClr val="tx1"/>
                </a:solidFill>
                <a:latin typeface="Times New Roman" pitchFamily="18" charset="0"/>
                <a:cs typeface="Times New Roman" pitchFamily="18" charset="0"/>
              </a:rPr>
              <a:t>internal/biological factors</a:t>
            </a:r>
          </a:p>
          <a:p>
            <a:pPr lvl="3">
              <a:buAutoNum type="alphaLcPeriod"/>
            </a:pPr>
            <a:r>
              <a:rPr lang="en-US" sz="2400" dirty="0" smtClean="0">
                <a:solidFill>
                  <a:schemeClr val="tx1"/>
                </a:solidFill>
                <a:latin typeface="Times New Roman" pitchFamily="18" charset="0"/>
                <a:cs typeface="Times New Roman" pitchFamily="18" charset="0"/>
              </a:rPr>
              <a:t>External factors</a:t>
            </a:r>
          </a:p>
          <a:p>
            <a:r>
              <a:rPr lang="en-US" sz="2400" dirty="0" smtClean="0">
                <a:solidFill>
                  <a:schemeClr val="tx1"/>
                </a:solidFill>
                <a:latin typeface="Times New Roman" pitchFamily="18" charset="0"/>
                <a:cs typeface="Times New Roman" pitchFamily="18" charset="0"/>
              </a:rPr>
              <a:t> The </a:t>
            </a:r>
            <a:r>
              <a:rPr lang="en-US" sz="2400" b="1" dirty="0" smtClean="0">
                <a:solidFill>
                  <a:schemeClr val="tx1"/>
                </a:solidFill>
                <a:latin typeface="Times New Roman" pitchFamily="18" charset="0"/>
                <a:cs typeface="Times New Roman" pitchFamily="18" charset="0"/>
              </a:rPr>
              <a:t>internal factors </a:t>
            </a:r>
            <a:r>
              <a:rPr lang="en-US" sz="2400" dirty="0" smtClean="0">
                <a:solidFill>
                  <a:schemeClr val="tx1"/>
                </a:solidFill>
                <a:latin typeface="Times New Roman" pitchFamily="18" charset="0"/>
                <a:cs typeface="Times New Roman" pitchFamily="18" charset="0"/>
              </a:rPr>
              <a:t>includes;</a:t>
            </a:r>
          </a:p>
          <a:p>
            <a:pPr>
              <a:buFont typeface="Arial" pitchFamily="34" charset="0"/>
              <a:buChar char="•"/>
            </a:pPr>
            <a:r>
              <a:rPr lang="en-US" sz="2400" dirty="0" smtClean="0">
                <a:solidFill>
                  <a:schemeClr val="tx1"/>
                </a:solidFill>
                <a:latin typeface="Times New Roman" pitchFamily="18" charset="0"/>
                <a:cs typeface="Times New Roman" pitchFamily="18" charset="0"/>
              </a:rPr>
              <a:t>Heredity:-inborn genetic endowment from their biological parents</a:t>
            </a:r>
          </a:p>
          <a:p>
            <a:pPr>
              <a:buFont typeface="Arial" pitchFamily="34" charset="0"/>
              <a:buChar char="•"/>
            </a:pPr>
            <a:r>
              <a:rPr lang="en-US" sz="2400" dirty="0" smtClean="0">
                <a:solidFill>
                  <a:schemeClr val="tx1"/>
                </a:solidFill>
                <a:latin typeface="Times New Roman" pitchFamily="18" charset="0"/>
                <a:cs typeface="Times New Roman" pitchFamily="18" charset="0"/>
              </a:rPr>
              <a:t>Functional load &amp; nourishing activities of nervous system</a:t>
            </a:r>
          </a:p>
          <a:p>
            <a:pPr>
              <a:buFont typeface="Arial" pitchFamily="34" charset="0"/>
              <a:buChar char="•"/>
            </a:pPr>
            <a:r>
              <a:rPr lang="en-US" sz="2400" dirty="0" smtClean="0">
                <a:solidFill>
                  <a:schemeClr val="tx1"/>
                </a:solidFill>
                <a:latin typeface="Times New Roman" pitchFamily="18" charset="0"/>
                <a:cs typeface="Times New Roman" pitchFamily="18" charset="0"/>
              </a:rPr>
              <a:t>Endocrine glands activity:- w/c secretes hormones</a:t>
            </a:r>
          </a:p>
          <a:p>
            <a:pPr>
              <a:buNone/>
            </a:pPr>
            <a:r>
              <a:rPr lang="en-US" sz="2400" dirty="0" err="1" smtClean="0">
                <a:solidFill>
                  <a:schemeClr val="tx1"/>
                </a:solidFill>
                <a:latin typeface="Times New Roman" pitchFamily="18" charset="0"/>
                <a:cs typeface="Times New Roman" pitchFamily="18" charset="0"/>
              </a:rPr>
              <a:t>Eg</a:t>
            </a:r>
            <a:r>
              <a:rPr lang="en-US" sz="2400" dirty="0" smtClean="0">
                <a:solidFill>
                  <a:schemeClr val="tx1"/>
                </a:solidFill>
                <a:latin typeface="Times New Roman" pitchFamily="18" charset="0"/>
                <a:cs typeface="Times New Roman" pitchFamily="18" charset="0"/>
              </a:rPr>
              <a:t> -pituitary gland (</a:t>
            </a:r>
            <a:r>
              <a:rPr lang="en-US" sz="2400" dirty="0" err="1" smtClean="0">
                <a:solidFill>
                  <a:schemeClr val="tx1"/>
                </a:solidFill>
                <a:latin typeface="Times New Roman" pitchFamily="18" charset="0"/>
                <a:cs typeface="Times New Roman" pitchFamily="18" charset="0"/>
              </a:rPr>
              <a:t>hypophysis</a:t>
            </a:r>
            <a:r>
              <a:rPr lang="en-US" sz="2400" dirty="0" smtClean="0">
                <a:solidFill>
                  <a:schemeClr val="tx1"/>
                </a:solidFill>
                <a:latin typeface="Times New Roman" pitchFamily="18" charset="0"/>
                <a:cs typeface="Times New Roman" pitchFamily="18" charset="0"/>
              </a:rPr>
              <a:t>)- secrets growth hormone(</a:t>
            </a:r>
            <a:r>
              <a:rPr lang="en-US" sz="2400" dirty="0" err="1" smtClean="0">
                <a:solidFill>
                  <a:schemeClr val="tx1"/>
                </a:solidFill>
                <a:latin typeface="Times New Roman" pitchFamily="18" charset="0"/>
                <a:cs typeface="Times New Roman" pitchFamily="18" charset="0"/>
              </a:rPr>
              <a:t>somatotropin</a:t>
            </a:r>
            <a:r>
              <a:rPr lang="en-US" sz="2400" dirty="0" smtClean="0">
                <a:solidFill>
                  <a:schemeClr val="tx1"/>
                </a:solidFill>
                <a:latin typeface="Times New Roman" pitchFamily="18" charset="0"/>
                <a:cs typeface="Times New Roman" pitchFamily="18" charset="0"/>
              </a:rPr>
              <a:t>)</a:t>
            </a:r>
          </a:p>
          <a:p>
            <a:pPr lvl="3">
              <a:buNone/>
            </a:pPr>
            <a:r>
              <a:rPr lang="en-US" sz="18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-sex hormones:- such as androgen &amp; estrogen  </a:t>
            </a:r>
          </a:p>
          <a:p>
            <a:pPr lvl="3">
              <a:buNone/>
            </a:pPr>
            <a:r>
              <a:rPr lang="en-US" sz="2000" dirty="0" smtClean="0">
                <a:solidFill>
                  <a:schemeClr val="tx1"/>
                </a:solidFill>
                <a:latin typeface="Times New Roman" pitchFamily="18" charset="0"/>
                <a:cs typeface="Times New Roman" pitchFamily="18" charset="0"/>
              </a:rPr>
              <a:t>    -thyroid hormones</a:t>
            </a:r>
          </a:p>
          <a:p>
            <a:pPr lvl="3">
              <a:buNone/>
            </a:pPr>
            <a:r>
              <a:rPr lang="en-US" sz="2000" dirty="0" smtClean="0">
                <a:solidFill>
                  <a:schemeClr val="tx1"/>
                </a:solidFill>
                <a:latin typeface="Times New Roman" pitchFamily="18" charset="0"/>
                <a:cs typeface="Times New Roman" pitchFamily="18" charset="0"/>
              </a:rPr>
              <a:t>    -adrenal hormones   </a:t>
            </a:r>
          </a:p>
          <a:p>
            <a:pPr>
              <a:buNone/>
            </a:pPr>
            <a:endParaRPr lang="en-US" dirty="0" smtClean="0">
              <a:solidFill>
                <a:schemeClr val="tx1"/>
              </a:solidFill>
            </a:endParaRPr>
          </a:p>
          <a:p>
            <a:pPr>
              <a:buNone/>
            </a:pPr>
            <a:endParaRPr lang="en-US" dirty="0">
              <a:solidFill>
                <a:schemeClr val="tx1"/>
              </a:solidFil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Massage</a:t>
            </a:r>
            <a:r>
              <a:rPr lang="en-US" dirty="0" smtClean="0"/>
              <a:t/>
            </a:r>
            <a:br>
              <a:rPr lang="en-US" dirty="0" smtClean="0"/>
            </a:br>
            <a:endParaRPr lang="en-US" dirty="0"/>
          </a:p>
        </p:txBody>
      </p:sp>
      <p:sp>
        <p:nvSpPr>
          <p:cNvPr id="3" name="Content Placeholder 2"/>
          <p:cNvSpPr>
            <a:spLocks noGrp="1"/>
          </p:cNvSpPr>
          <p:nvPr>
            <p:ph idx="1"/>
          </p:nvPr>
        </p:nvSpPr>
        <p:spPr>
          <a:xfrm>
            <a:off x="2166425" y="1406769"/>
            <a:ext cx="9338187" cy="4504453"/>
          </a:xfrm>
        </p:spPr>
        <p:txBody>
          <a:bodyPr>
            <a:normAutofit/>
          </a:bodyPr>
          <a:lstStyle/>
          <a:p>
            <a:pPr algn="just"/>
            <a:r>
              <a:rPr lang="en-US" sz="3200" dirty="0" smtClean="0">
                <a:latin typeface="Times New Roman" pitchFamily="18" charset="0"/>
                <a:cs typeface="Times New Roman" pitchFamily="18" charset="0"/>
              </a:rPr>
              <a:t>It can be defined as any systematic form of touch.  </a:t>
            </a:r>
          </a:p>
          <a:p>
            <a:pPr algn="just"/>
            <a:r>
              <a:rPr lang="en-US" sz="3200" dirty="0" smtClean="0">
                <a:latin typeface="Times New Roman" pitchFamily="18" charset="0"/>
                <a:cs typeface="Times New Roman" pitchFamily="18" charset="0"/>
              </a:rPr>
              <a:t>If properly done massage has the following benefits depending and the speed and depth of the strokes</a:t>
            </a:r>
          </a:p>
          <a:p>
            <a:pPr lvl="0" algn="just"/>
            <a:r>
              <a:rPr lang="en-US" sz="3200" dirty="0" smtClean="0">
                <a:latin typeface="Times New Roman" pitchFamily="18" charset="0"/>
                <a:cs typeface="Times New Roman" pitchFamily="18" charset="0"/>
              </a:rPr>
              <a:t>Stimulating</a:t>
            </a:r>
          </a:p>
          <a:p>
            <a:pPr lvl="0" algn="just"/>
            <a:r>
              <a:rPr lang="en-US" sz="3200" dirty="0" smtClean="0">
                <a:latin typeface="Times New Roman" pitchFamily="18" charset="0"/>
                <a:cs typeface="Times New Roman" pitchFamily="18" charset="0"/>
              </a:rPr>
              <a:t>Soothing (sleepy) physiologically</a:t>
            </a:r>
          </a:p>
          <a:p>
            <a:pPr lvl="0" algn="just"/>
            <a:r>
              <a:rPr lang="en-US" sz="3200" dirty="0" smtClean="0">
                <a:latin typeface="Times New Roman" pitchFamily="18" charset="0"/>
                <a:cs typeface="Times New Roman" pitchFamily="18" charset="0"/>
              </a:rPr>
              <a:t>It improves lymph circulation</a:t>
            </a:r>
          </a:p>
          <a:p>
            <a:pPr lvl="0" algn="just"/>
            <a:r>
              <a:rPr lang="en-US" sz="3200" dirty="0" smtClean="0">
                <a:latin typeface="Times New Roman" pitchFamily="18" charset="0"/>
                <a:cs typeface="Times New Roman" pitchFamily="18" charset="0"/>
              </a:rPr>
              <a:t>May contribute to effect on blood circulation</a:t>
            </a:r>
          </a:p>
          <a:p>
            <a:pPr>
              <a:buNone/>
            </a:pPr>
            <a:endParaRPr lang="en-US" sz="2400"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Remedial Exercises</a:t>
            </a:r>
            <a:r>
              <a:rPr lang="en-US" dirty="0" smtClean="0"/>
              <a:t/>
            </a:r>
            <a:br>
              <a:rPr lang="en-US" dirty="0" smtClean="0"/>
            </a:br>
            <a:endParaRPr lang="en-US" dirty="0"/>
          </a:p>
        </p:txBody>
      </p:sp>
      <p:sp>
        <p:nvSpPr>
          <p:cNvPr id="3" name="Content Placeholder 2"/>
          <p:cNvSpPr>
            <a:spLocks noGrp="1"/>
          </p:cNvSpPr>
          <p:nvPr>
            <p:ph idx="1"/>
          </p:nvPr>
        </p:nvSpPr>
        <p:spPr>
          <a:xfrm>
            <a:off x="1533378" y="1350489"/>
            <a:ext cx="9971234" cy="4712685"/>
          </a:xfrm>
        </p:spPr>
        <p:txBody>
          <a:bodyPr>
            <a:noAutofit/>
          </a:bodyPr>
          <a:lstStyle/>
          <a:p>
            <a:pPr algn="just"/>
            <a:r>
              <a:rPr lang="en-US" sz="3200" dirty="0" smtClean="0">
                <a:latin typeface="Times New Roman" pitchFamily="18" charset="0"/>
                <a:cs typeface="Times New Roman" pitchFamily="18" charset="0"/>
              </a:rPr>
              <a:t>is the art and science of developing, implementing, and monitoring exercise (activity) programs for these who need them.</a:t>
            </a:r>
          </a:p>
          <a:p>
            <a:pPr algn="just"/>
            <a:r>
              <a:rPr lang="en-US" sz="3200" dirty="0" smtClean="0">
                <a:latin typeface="Times New Roman" pitchFamily="18" charset="0"/>
                <a:cs typeface="Times New Roman" pitchFamily="18" charset="0"/>
              </a:rPr>
              <a:t>Exercise can be prescribed for preventive, corrective, and </a:t>
            </a:r>
            <a:r>
              <a:rPr lang="en-US" sz="3200" dirty="0" err="1" smtClean="0">
                <a:latin typeface="Times New Roman" pitchFamily="18" charset="0"/>
                <a:cs typeface="Times New Roman" pitchFamily="18" charset="0"/>
              </a:rPr>
              <a:t>therapeatic</a:t>
            </a:r>
            <a:r>
              <a:rPr lang="en-US" sz="3200" dirty="0" smtClean="0">
                <a:latin typeface="Times New Roman" pitchFamily="18" charset="0"/>
                <a:cs typeface="Times New Roman" pitchFamily="18" charset="0"/>
              </a:rPr>
              <a:t> purposes.</a:t>
            </a:r>
          </a:p>
          <a:p>
            <a:pPr algn="just"/>
            <a:r>
              <a:rPr lang="en-US" sz="3200" dirty="0" smtClean="0">
                <a:latin typeface="Times New Roman" pitchFamily="18" charset="0"/>
                <a:cs typeface="Times New Roman" pitchFamily="18" charset="0"/>
              </a:rPr>
              <a:t>Poor (incorrect) physical, mental, or social conditions can be the result of several factors, the following are some example.</a:t>
            </a:r>
          </a:p>
          <a:p>
            <a:pPr>
              <a:buNone/>
            </a:pPr>
            <a:endParaRPr lang="en-US" sz="2400"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561514" y="-325297"/>
          <a:ext cx="10241279" cy="7106891"/>
        </p:xfrm>
        <a:graphic>
          <a:graphicData uri="http://schemas.openxmlformats.org/drawingml/2006/table">
            <a:tbl>
              <a:tblPr firstRow="1" bandRow="1">
                <a:tableStyleId>{5C22544A-7EE6-4342-B048-85BDC9FD1C3A}</a:tableStyleId>
              </a:tblPr>
              <a:tblGrid>
                <a:gridCol w="3596101"/>
                <a:gridCol w="3322589"/>
                <a:gridCol w="3322589"/>
              </a:tblGrid>
              <a:tr h="344096">
                <a:tc>
                  <a:txBody>
                    <a:bodyPr/>
                    <a:lstStyle/>
                    <a:p>
                      <a:pPr marL="0" marR="0" algn="just">
                        <a:lnSpc>
                          <a:spcPct val="150000"/>
                        </a:lnSpc>
                        <a:spcBef>
                          <a:spcPts val="0"/>
                        </a:spcBef>
                        <a:spcAft>
                          <a:spcPts val="0"/>
                        </a:spcAft>
                      </a:pPr>
                      <a:r>
                        <a:rPr lang="en-US" sz="1200" dirty="0">
                          <a:latin typeface="Verdana"/>
                          <a:ea typeface="Times New Roman"/>
                          <a:cs typeface="Times New Roman"/>
                        </a:rPr>
                        <a:t>Deformity/Injury</a:t>
                      </a:r>
                      <a:endParaRPr lang="en-US" sz="1200" dirty="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dirty="0">
                          <a:latin typeface="Verdana"/>
                          <a:ea typeface="Times New Roman"/>
                          <a:cs typeface="Times New Roman"/>
                        </a:rPr>
                        <a:t>Cause/s</a:t>
                      </a:r>
                      <a:endParaRPr lang="en-US" sz="1200" dirty="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Eg. Remedid exe</a:t>
                      </a:r>
                      <a:endParaRPr lang="en-US" sz="1200">
                        <a:latin typeface="Times New Roman"/>
                        <a:ea typeface="Times New Roman"/>
                        <a:cs typeface="Times New Roman"/>
                      </a:endParaRPr>
                    </a:p>
                  </a:txBody>
                  <a:tcPr marL="68580" marR="68580" marT="0" marB="0"/>
                </a:tc>
              </a:tr>
              <a:tr h="550669">
                <a:tc>
                  <a:txBody>
                    <a:bodyPr/>
                    <a:lstStyle/>
                    <a:p>
                      <a:pPr marL="0" marR="0" algn="just">
                        <a:lnSpc>
                          <a:spcPct val="150000"/>
                        </a:lnSpc>
                        <a:spcBef>
                          <a:spcPts val="0"/>
                        </a:spcBef>
                        <a:spcAft>
                          <a:spcPts val="0"/>
                        </a:spcAft>
                      </a:pPr>
                      <a:r>
                        <a:rPr lang="en-US" sz="1200">
                          <a:latin typeface="Verdana"/>
                          <a:ea typeface="Times New Roman"/>
                          <a:cs typeface="Times New Roman"/>
                        </a:rPr>
                        <a:t>sportinjuries</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Intensity, contact, environment, etc</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Depends on the type and degree of injuns</a:t>
                      </a:r>
                      <a:endParaRPr lang="en-US" sz="1200">
                        <a:latin typeface="Times New Roman"/>
                        <a:ea typeface="Times New Roman"/>
                        <a:cs typeface="Times New Roman"/>
                      </a:endParaRPr>
                    </a:p>
                  </a:txBody>
                  <a:tcPr marL="68580" marR="68580" marT="0" marB="0"/>
                </a:tc>
              </a:tr>
              <a:tr h="253219">
                <a:tc>
                  <a:txBody>
                    <a:bodyPr/>
                    <a:lstStyle/>
                    <a:p>
                      <a:pPr marL="0" marR="0" algn="just">
                        <a:lnSpc>
                          <a:spcPct val="150000"/>
                        </a:lnSpc>
                        <a:spcBef>
                          <a:spcPts val="0"/>
                        </a:spcBef>
                        <a:spcAft>
                          <a:spcPts val="0"/>
                        </a:spcAft>
                      </a:pPr>
                      <a:r>
                        <a:rPr lang="en-US" sz="1200">
                          <a:latin typeface="Verdana"/>
                          <a:ea typeface="Times New Roman"/>
                          <a:cs typeface="Times New Roman"/>
                        </a:rPr>
                        <a:t>Bone and joint</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Poor nutrition</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Proper nutrition exercise</a:t>
                      </a:r>
                      <a:endParaRPr lang="en-US" sz="1200">
                        <a:latin typeface="Times New Roman"/>
                        <a:ea typeface="Times New Roman"/>
                        <a:cs typeface="Times New Roman"/>
                      </a:endParaRPr>
                    </a:p>
                  </a:txBody>
                  <a:tcPr marL="68580" marR="68580" marT="0" marB="0"/>
                </a:tc>
              </a:tr>
              <a:tr h="267286">
                <a:tc>
                  <a:txBody>
                    <a:bodyPr/>
                    <a:lstStyle/>
                    <a:p>
                      <a:pPr marL="0" marR="0" algn="just">
                        <a:lnSpc>
                          <a:spcPct val="150000"/>
                        </a:lnSpc>
                        <a:spcBef>
                          <a:spcPts val="0"/>
                        </a:spcBef>
                        <a:spcAft>
                          <a:spcPts val="0"/>
                        </a:spcAft>
                      </a:pPr>
                      <a:r>
                        <a:rPr lang="en-US" sz="1200">
                          <a:latin typeface="Verdana"/>
                          <a:ea typeface="Times New Roman"/>
                          <a:cs typeface="Times New Roman"/>
                        </a:rPr>
                        <a:t>Mental retardation</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Genetical, or acquired</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Special ex</a:t>
                      </a:r>
                      <a:endParaRPr lang="en-US" sz="1200">
                        <a:latin typeface="Times New Roman"/>
                        <a:ea typeface="Times New Roman"/>
                        <a:cs typeface="Times New Roman"/>
                      </a:endParaRPr>
                    </a:p>
                  </a:txBody>
                  <a:tcPr marL="68580" marR="68580" marT="0" marB="0"/>
                </a:tc>
              </a:tr>
              <a:tr h="2719344">
                <a:tc>
                  <a:txBody>
                    <a:bodyPr/>
                    <a:lstStyle/>
                    <a:p>
                      <a:pPr marL="0" marR="0" algn="just">
                        <a:lnSpc>
                          <a:spcPct val="150000"/>
                        </a:lnSpc>
                        <a:spcBef>
                          <a:spcPts val="0"/>
                        </a:spcBef>
                        <a:spcAft>
                          <a:spcPts val="0"/>
                        </a:spcAft>
                      </a:pPr>
                      <a:r>
                        <a:rPr lang="en-US" sz="1200">
                          <a:latin typeface="Verdana"/>
                          <a:ea typeface="Times New Roman"/>
                          <a:cs typeface="Times New Roman"/>
                        </a:rPr>
                        <a:t>Flat-Foot (pes-planus)</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Inheridated or faulty positions or shoes</a:t>
                      </a:r>
                      <a:endParaRPr lang="en-US" sz="1200">
                        <a:latin typeface="Times New Roman"/>
                        <a:ea typeface="Times New Roman"/>
                        <a:cs typeface="Times New Roman"/>
                      </a:endParaRPr>
                    </a:p>
                  </a:txBody>
                  <a:tcPr marL="68580" marR="68580" marT="0" marB="0"/>
                </a:tc>
                <a:tc>
                  <a:txBody>
                    <a:bodyPr/>
                    <a:lstStyle/>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warming ups</a:t>
                      </a:r>
                      <a:endParaRPr lang="en-US" sz="1200">
                        <a:latin typeface="Times New Roman"/>
                        <a:ea typeface="Times New Roman"/>
                        <a:cs typeface="Times New Roman"/>
                      </a:endParaRPr>
                    </a:p>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heel raising</a:t>
                      </a:r>
                      <a:endParaRPr lang="en-US" sz="1200">
                        <a:latin typeface="Times New Roman"/>
                        <a:ea typeface="Times New Roman"/>
                        <a:cs typeface="Times New Roman"/>
                      </a:endParaRPr>
                    </a:p>
                    <a:p>
                      <a:pPr marL="742950" marR="0" lvl="1" indent="-285750">
                        <a:lnSpc>
                          <a:spcPct val="150000"/>
                        </a:lnSpc>
                        <a:spcBef>
                          <a:spcPts val="0"/>
                        </a:spcBef>
                        <a:spcAft>
                          <a:spcPts val="0"/>
                        </a:spcAft>
                        <a:buFont typeface="Times New Roman"/>
                        <a:buChar char="-"/>
                      </a:pPr>
                      <a:r>
                        <a:rPr lang="en-US" sz="1200">
                          <a:latin typeface="Verdana"/>
                          <a:ea typeface="Times New Roman"/>
                          <a:cs typeface="Times New Roman"/>
                        </a:rPr>
                        <a:t>finger spreading and grasping picking, materials,</a:t>
                      </a:r>
                      <a:endParaRPr lang="en-US" sz="1200">
                        <a:latin typeface="Times New Roman"/>
                        <a:ea typeface="Times New Roman"/>
                        <a:cs typeface="Times New Roman"/>
                      </a:endParaRPr>
                    </a:p>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writing with toes</a:t>
                      </a:r>
                      <a:endParaRPr lang="en-US" sz="1200">
                        <a:latin typeface="Times New Roman"/>
                        <a:ea typeface="Times New Roman"/>
                        <a:cs typeface="Times New Roman"/>
                      </a:endParaRPr>
                    </a:p>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walking on the outer edge of the fool</a:t>
                      </a:r>
                      <a:endParaRPr lang="en-US" sz="1200">
                        <a:latin typeface="Times New Roman"/>
                        <a:ea typeface="Times New Roman"/>
                        <a:cs typeface="Times New Roman"/>
                      </a:endParaRPr>
                    </a:p>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rolling a bottile</a:t>
                      </a:r>
                      <a:endParaRPr lang="en-US" sz="1200">
                        <a:latin typeface="Times New Roman"/>
                        <a:ea typeface="Times New Roman"/>
                        <a:cs typeface="Times New Roman"/>
                      </a:endParaRPr>
                    </a:p>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using arch-support</a:t>
                      </a:r>
                      <a:endParaRPr lang="en-US" sz="1200">
                        <a:latin typeface="Times New Roman"/>
                        <a:ea typeface="Times New Roman"/>
                        <a:cs typeface="Times New Roman"/>
                      </a:endParaRPr>
                    </a:p>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self massage</a:t>
                      </a:r>
                      <a:endParaRPr lang="en-US" sz="1200">
                        <a:latin typeface="Times New Roman"/>
                        <a:ea typeface="Times New Roman"/>
                        <a:cs typeface="Times New Roman"/>
                      </a:endParaRPr>
                    </a:p>
                  </a:txBody>
                  <a:tcPr marL="68580" marR="68580" marT="0" marB="0"/>
                </a:tc>
              </a:tr>
              <a:tr h="1329670">
                <a:tc>
                  <a:txBody>
                    <a:bodyPr/>
                    <a:lstStyle/>
                    <a:p>
                      <a:pPr marL="0" marR="0" algn="just">
                        <a:lnSpc>
                          <a:spcPct val="150000"/>
                        </a:lnSpc>
                        <a:spcBef>
                          <a:spcPts val="0"/>
                        </a:spcBef>
                        <a:spcAft>
                          <a:spcPts val="0"/>
                        </a:spcAft>
                      </a:pPr>
                      <a:r>
                        <a:rPr lang="en-US" sz="1200">
                          <a:latin typeface="Verdana"/>
                          <a:ea typeface="Times New Roman"/>
                          <a:cs typeface="Times New Roman"/>
                        </a:rPr>
                        <a:t>Scoliosis (side-shift)</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Poor nutrition or</a:t>
                      </a:r>
                      <a:endParaRPr lang="en-US" sz="1200">
                        <a:latin typeface="Times New Roman"/>
                        <a:ea typeface="Times New Roman"/>
                        <a:cs typeface="Times New Roman"/>
                      </a:endParaRPr>
                    </a:p>
                  </a:txBody>
                  <a:tcPr marL="68580" marR="68580" marT="0" marB="0"/>
                </a:tc>
                <a:tc>
                  <a:txBody>
                    <a:bodyPr/>
                    <a:lstStyle/>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from differt position (kneeling, standing) exetor the para-vertebral muscles,</a:t>
                      </a:r>
                      <a:endParaRPr lang="en-US" sz="1200">
                        <a:latin typeface="Times New Roman"/>
                        <a:ea typeface="Times New Roman"/>
                        <a:cs typeface="Times New Roman"/>
                      </a:endParaRPr>
                    </a:p>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repiratory exe</a:t>
                      </a:r>
                      <a:endParaRPr lang="en-US" sz="1200">
                        <a:latin typeface="Times New Roman"/>
                        <a:ea typeface="Times New Roman"/>
                        <a:cs typeface="Times New Roman"/>
                      </a:endParaRPr>
                    </a:p>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etc</a:t>
                      </a:r>
                      <a:endParaRPr lang="en-US" sz="1200">
                        <a:latin typeface="Times New Roman"/>
                        <a:ea typeface="Times New Roman"/>
                        <a:cs typeface="Times New Roman"/>
                      </a:endParaRPr>
                    </a:p>
                  </a:txBody>
                  <a:tcPr marL="68580" marR="68580" marT="0" marB="0"/>
                </a:tc>
              </a:tr>
              <a:tr h="1055077">
                <a:tc>
                  <a:txBody>
                    <a:bodyPr/>
                    <a:lstStyle/>
                    <a:p>
                      <a:pPr marL="0" marR="0" algn="just">
                        <a:lnSpc>
                          <a:spcPct val="150000"/>
                        </a:lnSpc>
                        <a:spcBef>
                          <a:spcPts val="0"/>
                        </a:spcBef>
                        <a:spcAft>
                          <a:spcPts val="0"/>
                        </a:spcAft>
                      </a:pPr>
                      <a:r>
                        <a:rPr lang="en-US" sz="1200">
                          <a:latin typeface="Verdana"/>
                          <a:ea typeface="Times New Roman"/>
                          <a:cs typeface="Times New Roman"/>
                        </a:rPr>
                        <a:t>Hyperlordosis (back-forward deformity)</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a:t>
                      </a:r>
                      <a:endParaRPr lang="en-US" sz="1200">
                        <a:latin typeface="Times New Roman"/>
                        <a:ea typeface="Times New Roman"/>
                        <a:cs typeface="Times New Roman"/>
                      </a:endParaRPr>
                    </a:p>
                  </a:txBody>
                  <a:tcPr marL="68580" marR="68580" marT="0" marB="0"/>
                </a:tc>
                <a:tc>
                  <a:txBody>
                    <a:bodyPr/>
                    <a:lstStyle/>
                    <a:p>
                      <a:pPr marL="742950" marR="0" lvl="1" indent="-285750" algn="just">
                        <a:lnSpc>
                          <a:spcPct val="150000"/>
                        </a:lnSpc>
                        <a:spcBef>
                          <a:spcPts val="0"/>
                        </a:spcBef>
                        <a:spcAft>
                          <a:spcPts val="0"/>
                        </a:spcAft>
                        <a:buFont typeface="Times New Roman"/>
                        <a:buChar char="-"/>
                      </a:pPr>
                      <a:r>
                        <a:rPr lang="en-US" sz="1200">
                          <a:latin typeface="Verdana"/>
                          <a:ea typeface="Times New Roman"/>
                          <a:cs typeface="Times New Roman"/>
                        </a:rPr>
                        <a:t>exe for abdominal muscles (sit-ups)</a:t>
                      </a:r>
                      <a:endParaRPr lang="en-US" sz="1200">
                        <a:latin typeface="Times New Roman"/>
                        <a:ea typeface="Times New Roman"/>
                        <a:cs typeface="Times New Roman"/>
                      </a:endParaRPr>
                    </a:p>
                    <a:p>
                      <a:pPr marL="742950" marR="0" lvl="1" indent="-285750">
                        <a:lnSpc>
                          <a:spcPct val="150000"/>
                        </a:lnSpc>
                        <a:spcBef>
                          <a:spcPts val="0"/>
                        </a:spcBef>
                        <a:spcAft>
                          <a:spcPts val="0"/>
                        </a:spcAft>
                        <a:buFont typeface="Times New Roman"/>
                        <a:buChar char="-"/>
                      </a:pPr>
                      <a:r>
                        <a:rPr lang="en-US" sz="1200">
                          <a:latin typeface="Verdana"/>
                          <a:ea typeface="Times New Roman"/>
                          <a:cs typeface="Times New Roman"/>
                        </a:rPr>
                        <a:t>ex for gluteal muscles (leg extension…)</a:t>
                      </a:r>
                      <a:endParaRPr lang="en-US" sz="1200">
                        <a:latin typeface="Times New Roman"/>
                        <a:ea typeface="Times New Roman"/>
                        <a:cs typeface="Times New Roman"/>
                      </a:endParaRPr>
                    </a:p>
                  </a:txBody>
                  <a:tcPr marL="68580" marR="68580" marT="0" marB="0"/>
                </a:tc>
              </a:tr>
              <a:tr h="451406">
                <a:tc>
                  <a:txBody>
                    <a:bodyPr/>
                    <a:lstStyle/>
                    <a:p>
                      <a:pPr marL="0" marR="0" algn="just">
                        <a:lnSpc>
                          <a:spcPct val="150000"/>
                        </a:lnSpc>
                        <a:spcBef>
                          <a:spcPts val="0"/>
                        </a:spcBef>
                        <a:spcAft>
                          <a:spcPts val="0"/>
                        </a:spcAft>
                      </a:pPr>
                      <a:r>
                        <a:rPr lang="en-US" sz="1200">
                          <a:latin typeface="Verdana"/>
                          <a:ea typeface="Times New Roman"/>
                          <a:cs typeface="Times New Roman"/>
                        </a:rPr>
                        <a:t>Hyper kyphosis</a:t>
                      </a:r>
                      <a:endParaRPr lang="en-US" sz="1200">
                        <a:latin typeface="Times New Roman"/>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Verdana"/>
                          <a:ea typeface="Times New Roman"/>
                          <a:cs typeface="Times New Roman"/>
                        </a:rPr>
                        <a:t>“</a:t>
                      </a:r>
                      <a:endParaRPr lang="en-US" sz="1200">
                        <a:latin typeface="Times New Roman"/>
                        <a:ea typeface="Times New Roman"/>
                        <a:cs typeface="Times New Roman"/>
                      </a:endParaRPr>
                    </a:p>
                  </a:txBody>
                  <a:tcPr marL="68580" marR="68580" marT="0" marB="0"/>
                </a:tc>
                <a:tc>
                  <a:txBody>
                    <a:bodyPr/>
                    <a:lstStyle/>
                    <a:p>
                      <a:pPr marL="742950" marR="0" lvl="1" indent="-285750" algn="just">
                        <a:lnSpc>
                          <a:spcPct val="150000"/>
                        </a:lnSpc>
                        <a:spcBef>
                          <a:spcPts val="0"/>
                        </a:spcBef>
                        <a:spcAft>
                          <a:spcPts val="0"/>
                        </a:spcAft>
                        <a:buFont typeface="Times New Roman"/>
                        <a:buChar char="-"/>
                      </a:pPr>
                      <a:r>
                        <a:rPr lang="en-US" sz="1200" dirty="0" err="1">
                          <a:latin typeface="Verdana"/>
                          <a:ea typeface="Times New Roman"/>
                          <a:cs typeface="Times New Roman"/>
                        </a:rPr>
                        <a:t>exc</a:t>
                      </a:r>
                      <a:r>
                        <a:rPr lang="en-US" sz="1200" dirty="0">
                          <a:latin typeface="Verdana"/>
                          <a:ea typeface="Times New Roman"/>
                          <a:cs typeface="Times New Roman"/>
                        </a:rPr>
                        <a:t> for the upper back muscles</a:t>
                      </a:r>
                      <a:endParaRPr lang="en-US" sz="120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1175" y="185737"/>
            <a:ext cx="10567475" cy="6543675"/>
          </a:xfrm>
        </p:spPr>
        <p:txBody>
          <a:bodyPr>
            <a:noAutofit/>
          </a:bodyPr>
          <a:lstStyle/>
          <a:p>
            <a:pPr marL="914400" lvl="2" indent="0" algn="just">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Immediate life threatening </a:t>
            </a:r>
            <a:r>
              <a:rPr lang="en-US" sz="2400" b="1" dirty="0" smtClean="0">
                <a:solidFill>
                  <a:schemeClr val="tx1"/>
                </a:solidFill>
                <a:latin typeface="Times New Roman" panose="02020603050405020304" pitchFamily="18" charset="0"/>
                <a:cs typeface="Times New Roman" panose="02020603050405020304" pitchFamily="18" charset="0"/>
              </a:rPr>
              <a:t>injuries</a:t>
            </a:r>
            <a:endParaRPr lang="en-US" sz="1200" dirty="0">
              <a:solidFill>
                <a:schemeClr val="tx1"/>
              </a:solidFill>
              <a:latin typeface="Times New Roman" panose="02020603050405020304" pitchFamily="18" charset="0"/>
              <a:cs typeface="Times New Roman" panose="02020603050405020304" pitchFamily="18" charset="0"/>
            </a:endParaRPr>
          </a:p>
          <a:p>
            <a:pPr marL="0" lvl="0" indent="0" algn="just">
              <a:lnSpc>
                <a:spcPct val="150000"/>
              </a:lnSpc>
              <a:buNone/>
            </a:pPr>
            <a:r>
              <a:rPr lang="en-US" sz="2400" b="1" dirty="0" smtClean="0">
                <a:solidFill>
                  <a:schemeClr val="tx1"/>
                </a:solidFill>
                <a:latin typeface="Times New Roman" panose="02020603050405020304" pitchFamily="18" charset="0"/>
                <a:cs typeface="Times New Roman" panose="02020603050405020304" pitchFamily="18" charset="0"/>
              </a:rPr>
              <a:t>1. Respiratory compromise</a:t>
            </a:r>
            <a:endParaRPr lang="en-US" sz="2400" dirty="0">
              <a:solidFill>
                <a:schemeClr val="tx1"/>
              </a:solidFill>
              <a:latin typeface="Times New Roman" panose="02020603050405020304" pitchFamily="18" charset="0"/>
              <a:cs typeface="Times New Roman" panose="02020603050405020304" pitchFamily="18" charset="0"/>
            </a:endParaRPr>
          </a:p>
          <a:p>
            <a:pPr marL="0" lvl="0" indent="0" algn="just">
              <a:lnSpc>
                <a:spcPct val="150000"/>
              </a:lnSpc>
              <a:buNone/>
            </a:pPr>
            <a:r>
              <a:rPr lang="en-US" sz="2400" b="1" dirty="0" smtClean="0">
                <a:solidFill>
                  <a:schemeClr val="tx1"/>
                </a:solidFill>
                <a:latin typeface="Times New Roman" panose="02020603050405020304" pitchFamily="18" charset="0"/>
                <a:cs typeface="Times New Roman" panose="02020603050405020304" pitchFamily="18" charset="0"/>
              </a:rPr>
              <a:t>a. Upper </a:t>
            </a:r>
            <a:r>
              <a:rPr lang="en-US" sz="2400" b="1" dirty="0">
                <a:solidFill>
                  <a:schemeClr val="tx1"/>
                </a:solidFill>
                <a:latin typeface="Times New Roman" panose="02020603050405020304" pitchFamily="18" charset="0"/>
                <a:cs typeface="Times New Roman" panose="02020603050405020304" pitchFamily="18" charset="0"/>
              </a:rPr>
              <a:t>airway </a:t>
            </a:r>
            <a:r>
              <a:rPr lang="en-US" sz="2400" b="1" dirty="0" smtClean="0">
                <a:solidFill>
                  <a:schemeClr val="tx1"/>
                </a:solidFill>
                <a:latin typeface="Times New Roman" panose="02020603050405020304" pitchFamily="18" charset="0"/>
                <a:cs typeface="Times New Roman" panose="02020603050405020304" pitchFamily="18" charset="0"/>
              </a:rPr>
              <a:t>obstruction (UAO)</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Although rare in organized sports, </a:t>
            </a:r>
            <a:r>
              <a:rPr lang="en-US" sz="2400" b="1" i="1" dirty="0">
                <a:solidFill>
                  <a:schemeClr val="tx1"/>
                </a:solidFill>
                <a:latin typeface="Times New Roman" panose="02020603050405020304" pitchFamily="18" charset="0"/>
                <a:cs typeface="Times New Roman" panose="02020603050405020304" pitchFamily="18" charset="0"/>
              </a:rPr>
              <a:t>respiratory arrest </a:t>
            </a:r>
            <a:r>
              <a:rPr lang="en-US" sz="2400" dirty="0">
                <a:solidFill>
                  <a:schemeClr val="tx1"/>
                </a:solidFill>
                <a:latin typeface="Times New Roman" panose="02020603050405020304" pitchFamily="18" charset="0"/>
                <a:cs typeface="Times New Roman" panose="02020603050405020304" pitchFamily="18" charset="0"/>
              </a:rPr>
              <a:t>can result from </a:t>
            </a:r>
            <a:r>
              <a:rPr lang="en-US" sz="2400" i="1" dirty="0">
                <a:solidFill>
                  <a:schemeClr val="tx1"/>
                </a:solidFill>
                <a:latin typeface="Times New Roman" panose="02020603050405020304" pitchFamily="18" charset="0"/>
                <a:cs typeface="Times New Roman" panose="02020603050405020304" pitchFamily="18" charset="0"/>
              </a:rPr>
              <a:t>upper airway obstruction </a:t>
            </a:r>
            <a:r>
              <a:rPr lang="en-US" sz="2400" dirty="0">
                <a:solidFill>
                  <a:schemeClr val="tx1"/>
                </a:solidFill>
                <a:latin typeface="Times New Roman" panose="02020603050405020304" pitchFamily="18" charset="0"/>
                <a:cs typeface="Times New Roman" panose="02020603050405020304" pitchFamily="18" charset="0"/>
              </a:rPr>
              <a:t>(UAO</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solidFill>
                  <a:schemeClr val="tx1"/>
                </a:solidFill>
                <a:latin typeface="Times New Roman" panose="02020603050405020304" pitchFamily="18" charset="0"/>
                <a:cs typeface="Times New Roman" panose="02020603050405020304" pitchFamily="18" charset="0"/>
              </a:rPr>
              <a:t>Signs: </a:t>
            </a:r>
            <a:r>
              <a:rPr lang="en-US" sz="2400" dirty="0">
                <a:solidFill>
                  <a:schemeClr val="tx1"/>
                </a:solidFill>
                <a:latin typeface="Times New Roman" panose="02020603050405020304" pitchFamily="18" charset="0"/>
                <a:cs typeface="Times New Roman" panose="02020603050405020304" pitchFamily="18" charset="0"/>
              </a:rPr>
              <a:t>include respiratory distress with little or no air movement, significant accessory muscle use, and </a:t>
            </a:r>
            <a:r>
              <a:rPr lang="en-US" sz="2400" dirty="0" err="1">
                <a:solidFill>
                  <a:schemeClr val="tx1"/>
                </a:solidFill>
                <a:latin typeface="Times New Roman" panose="02020603050405020304" pitchFamily="18" charset="0"/>
                <a:cs typeface="Times New Roman" panose="02020603050405020304" pitchFamily="18" charset="0"/>
              </a:rPr>
              <a:t>stridorous</a:t>
            </a:r>
            <a:r>
              <a:rPr lang="en-US" sz="2400" dirty="0">
                <a:solidFill>
                  <a:schemeClr val="tx1"/>
                </a:solidFill>
                <a:latin typeface="Times New Roman" panose="02020603050405020304" pitchFamily="18" charset="0"/>
                <a:cs typeface="Times New Roman" panose="02020603050405020304" pitchFamily="18" charset="0"/>
              </a:rPr>
              <a:t>, wheezing, or snoring breath sounds. </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chemeClr val="tx1"/>
                </a:solidFill>
                <a:latin typeface="Times New Roman" panose="02020603050405020304" pitchFamily="18" charset="0"/>
                <a:cs typeface="Times New Roman" panose="02020603050405020304" pitchFamily="18" charset="0"/>
              </a:rPr>
              <a:t>Treatment: </a:t>
            </a:r>
            <a:r>
              <a:rPr lang="en-US" sz="2400" dirty="0" smtClean="0">
                <a:solidFill>
                  <a:schemeClr val="tx1"/>
                </a:solidFill>
                <a:latin typeface="Times New Roman" panose="02020603050405020304" pitchFamily="18" charset="0"/>
                <a:cs typeface="Times New Roman" panose="02020603050405020304" pitchFamily="18" charset="0"/>
              </a:rPr>
              <a:t>if </a:t>
            </a:r>
            <a:r>
              <a:rPr lang="en-US" sz="2400" dirty="0">
                <a:solidFill>
                  <a:schemeClr val="tx1"/>
                </a:solidFill>
                <a:latin typeface="Times New Roman" panose="02020603050405020304" pitchFamily="18" charset="0"/>
                <a:cs typeface="Times New Roman" panose="02020603050405020304" pitchFamily="18" charset="0"/>
              </a:rPr>
              <a:t>the athlete is unconscious, the airway should be opened with a </a:t>
            </a:r>
            <a:r>
              <a:rPr lang="en-US" sz="2400" u="sng" dirty="0">
                <a:solidFill>
                  <a:schemeClr val="tx1"/>
                </a:solidFill>
                <a:latin typeface="Times New Roman" panose="02020603050405020304" pitchFamily="18" charset="0"/>
                <a:cs typeface="Times New Roman" panose="02020603050405020304" pitchFamily="18" charset="0"/>
              </a:rPr>
              <a:t>jaw-thrust maneuver </a:t>
            </a:r>
            <a:r>
              <a:rPr lang="en-US" sz="2400" dirty="0">
                <a:solidFill>
                  <a:schemeClr val="tx1"/>
                </a:solidFill>
                <a:latin typeface="Times New Roman" panose="02020603050405020304" pitchFamily="18" charset="0"/>
                <a:cs typeface="Times New Roman" panose="02020603050405020304" pitchFamily="18" charset="0"/>
              </a:rPr>
              <a:t>to keep the tongue from occluding the airway and an </a:t>
            </a:r>
            <a:r>
              <a:rPr lang="en-US" sz="2400" u="sng" dirty="0">
                <a:solidFill>
                  <a:schemeClr val="tx1"/>
                </a:solidFill>
                <a:latin typeface="Times New Roman" panose="02020603050405020304" pitchFamily="18" charset="0"/>
                <a:cs typeface="Times New Roman" panose="02020603050405020304" pitchFamily="18" charset="0"/>
              </a:rPr>
              <a:t>oral/nasal airway inserted </a:t>
            </a:r>
            <a:r>
              <a:rPr lang="en-US" sz="2400" dirty="0">
                <a:solidFill>
                  <a:schemeClr val="tx1"/>
                </a:solidFill>
                <a:latin typeface="Times New Roman" panose="02020603050405020304" pitchFamily="18" charset="0"/>
                <a:cs typeface="Times New Roman" panose="02020603050405020304" pitchFamily="18" charset="0"/>
              </a:rPr>
              <a:t>as necessary. However, </a:t>
            </a:r>
            <a:r>
              <a:rPr lang="en-US" sz="2400" u="sng" dirty="0">
                <a:solidFill>
                  <a:schemeClr val="tx1"/>
                </a:solidFill>
                <a:latin typeface="Times New Roman" panose="02020603050405020304" pitchFamily="18" charset="0"/>
                <a:cs typeface="Times New Roman" panose="02020603050405020304" pitchFamily="18" charset="0"/>
              </a:rPr>
              <a:t>blind finger </a:t>
            </a:r>
            <a:r>
              <a:rPr lang="en-US" sz="2400" dirty="0">
                <a:solidFill>
                  <a:schemeClr val="tx1"/>
                </a:solidFill>
                <a:latin typeface="Times New Roman" panose="02020603050405020304" pitchFamily="18" charset="0"/>
                <a:cs typeface="Times New Roman" panose="02020603050405020304" pitchFamily="18" charset="0"/>
              </a:rPr>
              <a:t>sweeps are not recommended in either children or adults. </a:t>
            </a:r>
          </a:p>
          <a:p>
            <a:endParaRPr lang="en-US" dirty="0"/>
          </a:p>
        </p:txBody>
      </p:sp>
    </p:spTree>
    <p:extLst>
      <p:ext uri="{BB962C8B-B14F-4D97-AF65-F5344CB8AC3E}">
        <p14:creationId xmlns:p14="http://schemas.microsoft.com/office/powerpoint/2010/main" xmlns="" val="376624562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199" y="142875"/>
            <a:ext cx="10444163" cy="6500813"/>
          </a:xfrm>
        </p:spPr>
        <p:txBody>
          <a:bodyPr>
            <a:normAutofit fontScale="92500"/>
          </a:bodyPr>
          <a:lstStyle/>
          <a:p>
            <a:pPr marL="0" lvl="0" indent="0" algn="just">
              <a:lnSpc>
                <a:spcPct val="150000"/>
              </a:lnSpc>
              <a:buNone/>
            </a:pPr>
            <a:r>
              <a:rPr lang="en-US" sz="2400" b="1" dirty="0" smtClean="0">
                <a:latin typeface="Times New Roman" panose="02020603050405020304" pitchFamily="18" charset="0"/>
                <a:cs typeface="Times New Roman" panose="02020603050405020304" pitchFamily="18" charset="0"/>
              </a:rPr>
              <a:t>b. </a:t>
            </a:r>
            <a:r>
              <a:rPr lang="en-US" sz="2400" b="1" dirty="0" smtClean="0">
                <a:solidFill>
                  <a:schemeClr val="tx1"/>
                </a:solidFill>
                <a:latin typeface="Times New Roman" panose="02020603050405020304" pitchFamily="18" charset="0"/>
                <a:cs typeface="Times New Roman" panose="02020603050405020304" pitchFamily="18" charset="0"/>
              </a:rPr>
              <a:t>Laryngeal fracture</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This </a:t>
            </a:r>
            <a:r>
              <a:rPr lang="en-US" sz="2400" u="sng" dirty="0">
                <a:solidFill>
                  <a:schemeClr val="tx1"/>
                </a:solidFill>
                <a:latin typeface="Times New Roman" panose="02020603050405020304" pitchFamily="18" charset="0"/>
                <a:cs typeface="Times New Roman" panose="02020603050405020304" pitchFamily="18" charset="0"/>
              </a:rPr>
              <a:t>rare</a:t>
            </a:r>
            <a:r>
              <a:rPr lang="en-US" sz="2400" dirty="0">
                <a:solidFill>
                  <a:schemeClr val="tx1"/>
                </a:solidFill>
                <a:latin typeface="Times New Roman" panose="02020603050405020304" pitchFamily="18" charset="0"/>
                <a:cs typeface="Times New Roman" panose="02020603050405020304" pitchFamily="18" charset="0"/>
              </a:rPr>
              <a:t> injury occurs after </a:t>
            </a:r>
            <a:r>
              <a:rPr lang="en-US" sz="2400" u="sng" dirty="0">
                <a:solidFill>
                  <a:schemeClr val="tx1"/>
                </a:solidFill>
                <a:latin typeface="Times New Roman" panose="02020603050405020304" pitchFamily="18" charset="0"/>
                <a:cs typeface="Times New Roman" panose="02020603050405020304" pitchFamily="18" charset="0"/>
              </a:rPr>
              <a:t>direct trauma </a:t>
            </a:r>
            <a:r>
              <a:rPr lang="en-US" sz="2400" dirty="0">
                <a:solidFill>
                  <a:schemeClr val="tx1"/>
                </a:solidFill>
                <a:latin typeface="Times New Roman" panose="02020603050405020304" pitchFamily="18" charset="0"/>
                <a:cs typeface="Times New Roman" panose="02020603050405020304" pitchFamily="18" charset="0"/>
              </a:rPr>
              <a:t>to the anterior neck. Although airway obstruction may not be immediate, it can </a:t>
            </a:r>
            <a:r>
              <a:rPr lang="en-US" sz="2400" u="sng" dirty="0">
                <a:solidFill>
                  <a:schemeClr val="tx1"/>
                </a:solidFill>
                <a:latin typeface="Times New Roman" panose="02020603050405020304" pitchFamily="18" charset="0"/>
                <a:cs typeface="Times New Roman" panose="02020603050405020304" pitchFamily="18" charset="0"/>
              </a:rPr>
              <a:t>rapidly progress to this stage </a:t>
            </a:r>
            <a:r>
              <a:rPr lang="en-US" sz="2400" dirty="0">
                <a:solidFill>
                  <a:schemeClr val="tx1"/>
                </a:solidFill>
                <a:latin typeface="Times New Roman" panose="02020603050405020304" pitchFamily="18" charset="0"/>
                <a:cs typeface="Times New Roman" panose="02020603050405020304" pitchFamily="18" charset="0"/>
              </a:rPr>
              <a:t>because of resultant edema and as with other causes of </a:t>
            </a:r>
            <a:r>
              <a:rPr lang="en-US" sz="2400" dirty="0" smtClean="0">
                <a:solidFill>
                  <a:schemeClr val="tx1"/>
                </a:solidFill>
                <a:latin typeface="Times New Roman" panose="02020603050405020304" pitchFamily="18" charset="0"/>
                <a:cs typeface="Times New Roman" panose="02020603050405020304" pitchFamily="18" charset="0"/>
              </a:rPr>
              <a:t>obstruction. </a:t>
            </a:r>
          </a:p>
          <a:p>
            <a:pPr algn="just">
              <a:lnSpc>
                <a:spcPct val="150000"/>
              </a:lnSpc>
            </a:pPr>
            <a:r>
              <a:rPr lang="en-US" sz="2400" b="1" i="1" dirty="0" smtClean="0">
                <a:solidFill>
                  <a:schemeClr val="tx1"/>
                </a:solidFill>
                <a:latin typeface="Times New Roman" panose="02020603050405020304" pitchFamily="18" charset="0"/>
                <a:cs typeface="Times New Roman" panose="02020603050405020304" pitchFamily="18" charset="0"/>
              </a:rPr>
              <a:t>Treatment: </a:t>
            </a:r>
            <a:r>
              <a:rPr lang="en-US" sz="2400" u="sng" dirty="0" smtClean="0">
                <a:solidFill>
                  <a:schemeClr val="tx1"/>
                </a:solidFill>
                <a:latin typeface="Times New Roman" panose="02020603050405020304" pitchFamily="18" charset="0"/>
                <a:cs typeface="Times New Roman" panose="02020603050405020304" pitchFamily="18" charset="0"/>
              </a:rPr>
              <a:t>early </a:t>
            </a:r>
            <a:r>
              <a:rPr lang="en-US" sz="2400" u="sng" dirty="0">
                <a:solidFill>
                  <a:schemeClr val="tx1"/>
                </a:solidFill>
                <a:latin typeface="Times New Roman" panose="02020603050405020304" pitchFamily="18" charset="0"/>
                <a:cs typeface="Times New Roman" panose="02020603050405020304" pitchFamily="18" charset="0"/>
              </a:rPr>
              <a:t>intubation</a:t>
            </a:r>
            <a:r>
              <a:rPr lang="en-US" sz="2400" dirty="0">
                <a:solidFill>
                  <a:schemeClr val="tx1"/>
                </a:solidFill>
                <a:latin typeface="Times New Roman" panose="02020603050405020304" pitchFamily="18" charset="0"/>
                <a:cs typeface="Times New Roman" panose="02020603050405020304" pitchFamily="18" charset="0"/>
              </a:rPr>
              <a:t> is a priority; </a:t>
            </a:r>
            <a:r>
              <a:rPr lang="en-US" sz="2400" u="sng" dirty="0">
                <a:solidFill>
                  <a:schemeClr val="tx1"/>
                </a:solidFill>
                <a:latin typeface="Times New Roman" panose="02020603050405020304" pitchFamily="18" charset="0"/>
                <a:cs typeface="Times New Roman" panose="02020603050405020304" pitchFamily="18" charset="0"/>
              </a:rPr>
              <a:t>surgical airway </a:t>
            </a:r>
            <a:r>
              <a:rPr lang="en-US" sz="2400" dirty="0">
                <a:solidFill>
                  <a:schemeClr val="tx1"/>
                </a:solidFill>
                <a:latin typeface="Times New Roman" panose="02020603050405020304" pitchFamily="18" charset="0"/>
                <a:cs typeface="Times New Roman" panose="02020603050405020304" pitchFamily="18" charset="0"/>
              </a:rPr>
              <a:t>capability is again a necessity.</a:t>
            </a:r>
          </a:p>
          <a:p>
            <a:pPr marL="457200" lvl="1" indent="0" algn="just">
              <a:lnSpc>
                <a:spcPct val="150000"/>
              </a:lnSpc>
              <a:buNone/>
            </a:pPr>
            <a:r>
              <a:rPr lang="en-US" sz="2400" b="1" dirty="0" smtClean="0">
                <a:solidFill>
                  <a:schemeClr val="tx1"/>
                </a:solidFill>
                <a:latin typeface="Times New Roman" panose="02020603050405020304" pitchFamily="18" charset="0"/>
                <a:cs typeface="Times New Roman" panose="02020603050405020304" pitchFamily="18" charset="0"/>
              </a:rPr>
              <a:t>c. Pneumothorax</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 simple pneumothorax may be </a:t>
            </a:r>
            <a:r>
              <a:rPr lang="en-US" sz="2400" b="1" i="1" dirty="0">
                <a:solidFill>
                  <a:schemeClr val="tx1"/>
                </a:solidFill>
                <a:latin typeface="Times New Roman" panose="02020603050405020304" pitchFamily="18" charset="0"/>
                <a:cs typeface="Times New Roman" panose="02020603050405020304" pitchFamily="18" charset="0"/>
              </a:rPr>
              <a:t>spontaneous</a:t>
            </a:r>
            <a:r>
              <a:rPr lang="en-US" sz="2400" dirty="0">
                <a:solidFill>
                  <a:schemeClr val="tx1"/>
                </a:solidFill>
                <a:latin typeface="Times New Roman" panose="02020603050405020304" pitchFamily="18" charset="0"/>
                <a:cs typeface="Times New Roman" panose="02020603050405020304" pitchFamily="18" charset="0"/>
              </a:rPr>
              <a:t> (i.e., rupture of a bleb) or </a:t>
            </a:r>
            <a:r>
              <a:rPr lang="en-US" sz="2400" b="1" i="1" dirty="0">
                <a:solidFill>
                  <a:schemeClr val="tx1"/>
                </a:solidFill>
                <a:latin typeface="Times New Roman" panose="02020603050405020304" pitchFamily="18" charset="0"/>
                <a:cs typeface="Times New Roman" panose="02020603050405020304" pitchFamily="18" charset="0"/>
              </a:rPr>
              <a:t>traumatic</a:t>
            </a:r>
            <a:r>
              <a:rPr lang="en-US" sz="2400" dirty="0">
                <a:solidFill>
                  <a:schemeClr val="tx1"/>
                </a:solidFill>
                <a:latin typeface="Times New Roman" panose="02020603050405020304" pitchFamily="18" charset="0"/>
                <a:cs typeface="Times New Roman" panose="02020603050405020304" pitchFamily="18" charset="0"/>
              </a:rPr>
              <a:t>, with spontaneous </a:t>
            </a:r>
            <a:r>
              <a:rPr lang="en-US" sz="2400" dirty="0" err="1">
                <a:solidFill>
                  <a:schemeClr val="tx1"/>
                </a:solidFill>
                <a:latin typeface="Times New Roman" panose="02020603050405020304" pitchFamily="18" charset="0"/>
                <a:cs typeface="Times New Roman" panose="02020603050405020304" pitchFamily="18" charset="0"/>
              </a:rPr>
              <a:t>pneumothoraces</a:t>
            </a:r>
            <a:r>
              <a:rPr lang="en-US" sz="2400" dirty="0">
                <a:solidFill>
                  <a:schemeClr val="tx1"/>
                </a:solidFill>
                <a:latin typeface="Times New Roman" panose="02020603050405020304" pitchFamily="18" charset="0"/>
                <a:cs typeface="Times New Roman" panose="02020603050405020304" pitchFamily="18" charset="0"/>
              </a:rPr>
              <a:t> occurring </a:t>
            </a:r>
            <a:r>
              <a:rPr lang="en-US" sz="2400" u="sng" dirty="0">
                <a:solidFill>
                  <a:schemeClr val="tx1"/>
                </a:solidFill>
                <a:latin typeface="Times New Roman" panose="02020603050405020304" pitchFamily="18" charset="0"/>
                <a:cs typeface="Times New Roman" panose="02020603050405020304" pitchFamily="18" charset="0"/>
              </a:rPr>
              <a:t>more often </a:t>
            </a:r>
            <a:r>
              <a:rPr lang="en-US" sz="2400" dirty="0">
                <a:solidFill>
                  <a:schemeClr val="tx1"/>
                </a:solidFill>
                <a:latin typeface="Times New Roman" panose="02020603050405020304" pitchFamily="18" charset="0"/>
                <a:cs typeface="Times New Roman" panose="02020603050405020304" pitchFamily="18" charset="0"/>
              </a:rPr>
              <a:t>in sports that </a:t>
            </a:r>
            <a:r>
              <a:rPr lang="en-US" sz="2400" u="sng" dirty="0">
                <a:solidFill>
                  <a:schemeClr val="tx1"/>
                </a:solidFill>
                <a:latin typeface="Times New Roman" panose="02020603050405020304" pitchFamily="18" charset="0"/>
                <a:cs typeface="Times New Roman" panose="02020603050405020304" pitchFamily="18" charset="0"/>
              </a:rPr>
              <a:t>involve changes in intra thoracic pressure</a:t>
            </a:r>
            <a:r>
              <a:rPr lang="en-US" sz="2400" dirty="0">
                <a:solidFill>
                  <a:schemeClr val="tx1"/>
                </a:solidFill>
                <a:latin typeface="Times New Roman" panose="02020603050405020304" pitchFamily="18" charset="0"/>
                <a:cs typeface="Times New Roman" panose="02020603050405020304" pitchFamily="18" charset="0"/>
              </a:rPr>
              <a:t> (i.e., scuba diving and weightlifting). </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b="1" i="1" dirty="0" smtClean="0">
                <a:solidFill>
                  <a:schemeClr val="tx1"/>
                </a:solidFill>
                <a:latin typeface="Times New Roman" panose="02020603050405020304" pitchFamily="18" charset="0"/>
                <a:cs typeface="Times New Roman" panose="02020603050405020304" pitchFamily="18" charset="0"/>
              </a:rPr>
              <a:t>Treatment: </a:t>
            </a:r>
            <a:r>
              <a:rPr lang="en-US" sz="2400" dirty="0">
                <a:solidFill>
                  <a:schemeClr val="tx1"/>
                </a:solidFill>
                <a:latin typeface="Times New Roman" panose="02020603050405020304" pitchFamily="18" charset="0"/>
                <a:cs typeface="Times New Roman" panose="02020603050405020304" pitchFamily="18" charset="0"/>
              </a:rPr>
              <a:t>a stable simple pneumothorax should be </a:t>
            </a:r>
            <a:r>
              <a:rPr lang="en-US" sz="2400" u="sng" dirty="0">
                <a:solidFill>
                  <a:schemeClr val="tx1"/>
                </a:solidFill>
                <a:latin typeface="Times New Roman" panose="02020603050405020304" pitchFamily="18" charset="0"/>
                <a:cs typeface="Times New Roman" panose="02020603050405020304" pitchFamily="18" charset="0"/>
              </a:rPr>
              <a:t>given oxygen </a:t>
            </a:r>
            <a:r>
              <a:rPr lang="en-US" sz="2400" dirty="0">
                <a:solidFill>
                  <a:schemeClr val="tx1"/>
                </a:solidFill>
                <a:latin typeface="Times New Roman" panose="02020603050405020304" pitchFamily="18" charset="0"/>
                <a:cs typeface="Times New Roman" panose="02020603050405020304" pitchFamily="18" charset="0"/>
              </a:rPr>
              <a:t>and transported to a medical facility for further evaluation and management.</a:t>
            </a:r>
          </a:p>
          <a:p>
            <a:endParaRPr lang="en-US" dirty="0"/>
          </a:p>
        </p:txBody>
      </p:sp>
    </p:spTree>
    <p:extLst>
      <p:ext uri="{BB962C8B-B14F-4D97-AF65-F5344CB8AC3E}">
        <p14:creationId xmlns:p14="http://schemas.microsoft.com/office/powerpoint/2010/main" xmlns="" val="212958956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551" y="257175"/>
            <a:ext cx="10862237" cy="6443663"/>
          </a:xfrm>
        </p:spPr>
        <p:txBody>
          <a:bodyPr>
            <a:normAutofit/>
          </a:bodyPr>
          <a:lstStyle/>
          <a:p>
            <a:pPr marL="457200" lvl="1" indent="0">
              <a:buNone/>
            </a:pPr>
            <a:r>
              <a:rPr lang="en-US" sz="2800" b="1" dirty="0" smtClean="0">
                <a:latin typeface="Times New Roman" panose="02020603050405020304" pitchFamily="18" charset="0"/>
                <a:cs typeface="Times New Roman" panose="02020603050405020304" pitchFamily="18" charset="0"/>
              </a:rPr>
              <a:t>a. </a:t>
            </a:r>
            <a:r>
              <a:rPr lang="en-US" sz="2800" b="1" dirty="0" smtClean="0">
                <a:solidFill>
                  <a:schemeClr val="tx1"/>
                </a:solidFill>
                <a:latin typeface="Times New Roman" panose="02020603050405020304" pitchFamily="18" charset="0"/>
                <a:cs typeface="Times New Roman" panose="02020603050405020304" pitchFamily="18" charset="0"/>
              </a:rPr>
              <a:t>Open </a:t>
            </a:r>
            <a:r>
              <a:rPr lang="en-US" sz="2800" b="1" dirty="0" err="1" smtClean="0">
                <a:solidFill>
                  <a:schemeClr val="tx1"/>
                </a:solidFill>
                <a:latin typeface="Times New Roman" panose="02020603050405020304" pitchFamily="18" charset="0"/>
                <a:cs typeface="Times New Roman" panose="02020603050405020304" pitchFamily="18" charset="0"/>
              </a:rPr>
              <a:t>pneumothorax</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This is defined as a pneumothorax accompanied by an </a:t>
            </a:r>
            <a:r>
              <a:rPr lang="en-US" sz="2800" u="sng" dirty="0">
                <a:solidFill>
                  <a:schemeClr val="tx1"/>
                </a:solidFill>
                <a:latin typeface="Times New Roman" panose="02020603050405020304" pitchFamily="18" charset="0"/>
                <a:cs typeface="Times New Roman" panose="02020603050405020304" pitchFamily="18" charset="0"/>
              </a:rPr>
              <a:t>open wound to the chest </a:t>
            </a:r>
            <a:r>
              <a:rPr lang="en-US" sz="2800" dirty="0">
                <a:solidFill>
                  <a:schemeClr val="tx1"/>
                </a:solidFill>
                <a:latin typeface="Times New Roman" panose="02020603050405020304" pitchFamily="18" charset="0"/>
                <a:cs typeface="Times New Roman" panose="02020603050405020304" pitchFamily="18" charset="0"/>
              </a:rPr>
              <a:t>(sucking chest wound). </a:t>
            </a:r>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b="1" i="1" dirty="0" smtClean="0">
                <a:solidFill>
                  <a:schemeClr val="tx1"/>
                </a:solidFill>
                <a:latin typeface="Times New Roman" panose="02020603050405020304" pitchFamily="18" charset="0"/>
                <a:cs typeface="Times New Roman" panose="02020603050405020304" pitchFamily="18" charset="0"/>
              </a:rPr>
              <a:t>Treatment: </a:t>
            </a:r>
            <a:r>
              <a:rPr lang="en-US" sz="2800" dirty="0" smtClean="0">
                <a:solidFill>
                  <a:schemeClr val="tx1"/>
                </a:solidFill>
                <a:latin typeface="Times New Roman" panose="02020603050405020304" pitchFamily="18" charset="0"/>
                <a:cs typeface="Times New Roman" panose="02020603050405020304" pitchFamily="18" charset="0"/>
              </a:rPr>
              <a:t>placing </a:t>
            </a:r>
            <a:r>
              <a:rPr lang="en-US" sz="2800" dirty="0">
                <a:solidFill>
                  <a:schemeClr val="tx1"/>
                </a:solidFill>
                <a:latin typeface="Times New Roman" panose="02020603050405020304" pitchFamily="18" charset="0"/>
                <a:cs typeface="Times New Roman" panose="02020603050405020304" pitchFamily="18" charset="0"/>
              </a:rPr>
              <a:t>an occlusive dressing over the open wound and taping it down on three sides to create a one-way valve that allows air to exit without reentering till a </a:t>
            </a:r>
            <a:r>
              <a:rPr lang="en-US" sz="2800" u="sng" dirty="0">
                <a:solidFill>
                  <a:schemeClr val="tx1"/>
                </a:solidFill>
                <a:latin typeface="Times New Roman" panose="02020603050405020304" pitchFamily="18" charset="0"/>
                <a:cs typeface="Times New Roman" panose="02020603050405020304" pitchFamily="18" charset="0"/>
              </a:rPr>
              <a:t>definitive </a:t>
            </a:r>
            <a:r>
              <a:rPr lang="en-US" sz="2800" u="sng" dirty="0" err="1">
                <a:solidFill>
                  <a:schemeClr val="tx1"/>
                </a:solidFill>
                <a:latin typeface="Times New Roman" panose="02020603050405020304" pitchFamily="18" charset="0"/>
                <a:cs typeface="Times New Roman" panose="02020603050405020304" pitchFamily="18" charset="0"/>
              </a:rPr>
              <a:t>thoracostomy</a:t>
            </a:r>
            <a:r>
              <a:rPr lang="en-US" sz="2800" u="sng" dirty="0">
                <a:solidFill>
                  <a:schemeClr val="tx1"/>
                </a:solidFill>
                <a:latin typeface="Times New Roman" panose="02020603050405020304" pitchFamily="18" charset="0"/>
                <a:cs typeface="Times New Roman" panose="02020603050405020304" pitchFamily="18" charset="0"/>
              </a:rPr>
              <a:t> tube </a:t>
            </a:r>
            <a:r>
              <a:rPr lang="en-US" sz="2800" dirty="0">
                <a:solidFill>
                  <a:schemeClr val="tx1"/>
                </a:solidFill>
                <a:latin typeface="Times New Roman" panose="02020603050405020304" pitchFamily="18" charset="0"/>
                <a:cs typeface="Times New Roman" panose="02020603050405020304" pitchFamily="18" charset="0"/>
              </a:rPr>
              <a:t>can be placed</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lvl="1" indent="0">
              <a:buNone/>
            </a:pPr>
            <a:r>
              <a:rPr lang="en-US" sz="2800" b="1" dirty="0" smtClean="0">
                <a:solidFill>
                  <a:schemeClr val="tx1"/>
                </a:solidFill>
                <a:latin typeface="Times New Roman" panose="02020603050405020304" pitchFamily="18" charset="0"/>
                <a:cs typeface="Times New Roman" panose="02020603050405020304" pitchFamily="18" charset="0"/>
              </a:rPr>
              <a:t>b. Tension </a:t>
            </a:r>
            <a:r>
              <a:rPr lang="en-US" sz="2800" b="1" dirty="0" err="1" smtClean="0">
                <a:solidFill>
                  <a:schemeClr val="tx1"/>
                </a:solidFill>
                <a:latin typeface="Times New Roman" panose="02020603050405020304" pitchFamily="18" charset="0"/>
                <a:cs typeface="Times New Roman" panose="02020603050405020304" pitchFamily="18" charset="0"/>
              </a:rPr>
              <a:t>pneumothorax</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This occurs when a pneumothorax is accompanied by </a:t>
            </a:r>
            <a:r>
              <a:rPr lang="en-US" sz="2800" u="sng" dirty="0">
                <a:solidFill>
                  <a:schemeClr val="tx1"/>
                </a:solidFill>
                <a:latin typeface="Times New Roman" panose="02020603050405020304" pitchFamily="18" charset="0"/>
                <a:cs typeface="Times New Roman" panose="02020603050405020304" pitchFamily="18" charset="0"/>
              </a:rPr>
              <a:t>progressive accumulation of air in the pleural space </a:t>
            </a:r>
            <a:r>
              <a:rPr lang="en-US" sz="2800" dirty="0">
                <a:solidFill>
                  <a:schemeClr val="tx1"/>
                </a:solidFill>
                <a:latin typeface="Times New Roman" panose="02020603050405020304" pitchFamily="18" charset="0"/>
                <a:cs typeface="Times New Roman" panose="02020603050405020304" pitchFamily="18" charset="0"/>
              </a:rPr>
              <a:t>with the resultant </a:t>
            </a:r>
            <a:r>
              <a:rPr lang="en-US" sz="2800" u="sng" dirty="0">
                <a:solidFill>
                  <a:schemeClr val="tx1"/>
                </a:solidFill>
                <a:latin typeface="Times New Roman" panose="02020603050405020304" pitchFamily="18" charset="0"/>
                <a:cs typeface="Times New Roman" panose="02020603050405020304" pitchFamily="18" charset="0"/>
              </a:rPr>
              <a:t>increase in </a:t>
            </a:r>
            <a:r>
              <a:rPr lang="en-US" sz="2800" u="sng" dirty="0" err="1">
                <a:solidFill>
                  <a:schemeClr val="tx1"/>
                </a:solidFill>
                <a:latin typeface="Times New Roman" panose="02020603050405020304" pitchFamily="18" charset="0"/>
                <a:cs typeface="Times New Roman" panose="02020603050405020304" pitchFamily="18" charset="0"/>
              </a:rPr>
              <a:t>intrathoracic</a:t>
            </a:r>
            <a:r>
              <a:rPr lang="en-US" sz="2800" u="sng" dirty="0">
                <a:solidFill>
                  <a:schemeClr val="tx1"/>
                </a:solidFill>
                <a:latin typeface="Times New Roman" panose="02020603050405020304" pitchFamily="18" charset="0"/>
                <a:cs typeface="Times New Roman" panose="02020603050405020304" pitchFamily="18" charset="0"/>
              </a:rPr>
              <a:t> pressure </a:t>
            </a:r>
            <a:r>
              <a:rPr lang="en-US" sz="2800" dirty="0">
                <a:solidFill>
                  <a:schemeClr val="tx1"/>
                </a:solidFill>
                <a:latin typeface="Times New Roman" panose="02020603050405020304" pitchFamily="18" charset="0"/>
                <a:cs typeface="Times New Roman" panose="02020603050405020304" pitchFamily="18" charset="0"/>
              </a:rPr>
              <a:t>causing a </a:t>
            </a:r>
            <a:r>
              <a:rPr lang="en-US" sz="2800" u="sng" dirty="0">
                <a:solidFill>
                  <a:schemeClr val="tx1"/>
                </a:solidFill>
                <a:latin typeface="Times New Roman" panose="02020603050405020304" pitchFamily="18" charset="0"/>
                <a:cs typeface="Times New Roman" panose="02020603050405020304" pitchFamily="18" charset="0"/>
              </a:rPr>
              <a:t>shift of </a:t>
            </a:r>
            <a:r>
              <a:rPr lang="en-US" sz="2800" u="sng" dirty="0" err="1">
                <a:solidFill>
                  <a:schemeClr val="tx1"/>
                </a:solidFill>
                <a:latin typeface="Times New Roman" panose="02020603050405020304" pitchFamily="18" charset="0"/>
                <a:cs typeface="Times New Roman" panose="02020603050405020304" pitchFamily="18" charset="0"/>
              </a:rPr>
              <a:t>mediastinal</a:t>
            </a:r>
            <a:r>
              <a:rPr lang="en-US" sz="2800" u="sng" dirty="0">
                <a:solidFill>
                  <a:schemeClr val="tx1"/>
                </a:solidFill>
                <a:latin typeface="Times New Roman" panose="02020603050405020304" pitchFamily="18" charset="0"/>
                <a:cs typeface="Times New Roman" panose="02020603050405020304" pitchFamily="18" charset="0"/>
              </a:rPr>
              <a:t> structures </a:t>
            </a:r>
            <a:r>
              <a:rPr lang="en-US" sz="2800" dirty="0">
                <a:solidFill>
                  <a:schemeClr val="tx1"/>
                </a:solidFill>
                <a:latin typeface="Times New Roman" panose="02020603050405020304" pitchFamily="18" charset="0"/>
                <a:cs typeface="Times New Roman" panose="02020603050405020304" pitchFamily="18" charset="0"/>
              </a:rPr>
              <a:t>away from the pneumothorax as well as </a:t>
            </a:r>
            <a:r>
              <a:rPr lang="en-US" sz="2800" u="sng" dirty="0">
                <a:solidFill>
                  <a:schemeClr val="tx1"/>
                </a:solidFill>
                <a:latin typeface="Times New Roman" panose="02020603050405020304" pitchFamily="18" charset="0"/>
                <a:cs typeface="Times New Roman" panose="02020603050405020304" pitchFamily="18" charset="0"/>
              </a:rPr>
              <a:t>a decrease in venous return and cardiac output</a:t>
            </a:r>
            <a:r>
              <a:rPr lang="en-US" sz="2800" dirty="0">
                <a:solidFill>
                  <a:schemeClr val="tx1"/>
                </a:solidFill>
                <a:latin typeface="Times New Roman" panose="02020603050405020304" pitchFamily="18" charset="0"/>
                <a:cs typeface="Times New Roman" panose="02020603050405020304" pitchFamily="18" charset="0"/>
              </a:rPr>
              <a:t>. </a:t>
            </a:r>
          </a:p>
          <a:p>
            <a:endParaRPr lang="en-US" sz="2000" dirty="0"/>
          </a:p>
        </p:txBody>
      </p:sp>
    </p:spTree>
    <p:extLst>
      <p:ext uri="{BB962C8B-B14F-4D97-AF65-F5344CB8AC3E}">
        <p14:creationId xmlns:p14="http://schemas.microsoft.com/office/powerpoint/2010/main" xmlns="" val="325082968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905" y="242887"/>
            <a:ext cx="10509445" cy="6372225"/>
          </a:xfrm>
        </p:spPr>
        <p:txBody>
          <a:bodyPr>
            <a:noAutofit/>
          </a:bodyPr>
          <a:lstStyle/>
          <a:p>
            <a:pPr marL="0" lvl="0" indent="0" algn="just">
              <a:buNone/>
            </a:pPr>
            <a:r>
              <a:rPr lang="en-US" sz="2000" b="1" dirty="0" smtClean="0"/>
              <a:t>2</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Cardiac arrest</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Although </a:t>
            </a:r>
            <a:r>
              <a:rPr lang="en-US" sz="2800" u="sng" dirty="0">
                <a:solidFill>
                  <a:schemeClr val="tx1"/>
                </a:solidFill>
                <a:latin typeface="Times New Roman" panose="02020603050405020304" pitchFamily="18" charset="0"/>
                <a:cs typeface="Times New Roman" panose="02020603050405020304" pitchFamily="18" charset="0"/>
              </a:rPr>
              <a:t>devastating</a:t>
            </a:r>
            <a:r>
              <a:rPr lang="en-US" sz="2800" dirty="0">
                <a:solidFill>
                  <a:schemeClr val="tx1"/>
                </a:solidFill>
                <a:latin typeface="Times New Roman" panose="02020603050405020304" pitchFamily="18" charset="0"/>
                <a:cs typeface="Times New Roman" panose="02020603050405020304" pitchFamily="18" charset="0"/>
              </a:rPr>
              <a:t> when it occurs in a young athlete, a traumatic sudden death is extremely </a:t>
            </a:r>
            <a:r>
              <a:rPr lang="en-US" sz="2800" u="sng" dirty="0">
                <a:solidFill>
                  <a:schemeClr val="tx1"/>
                </a:solidFill>
                <a:latin typeface="Times New Roman" panose="02020603050405020304" pitchFamily="18" charset="0"/>
                <a:cs typeface="Times New Roman" panose="02020603050405020304" pitchFamily="18" charset="0"/>
              </a:rPr>
              <a:t>rare</a:t>
            </a:r>
            <a:r>
              <a:rPr lang="en-US" sz="2800" dirty="0">
                <a:solidFill>
                  <a:schemeClr val="tx1"/>
                </a:solidFill>
                <a:latin typeface="Times New Roman" panose="02020603050405020304" pitchFamily="18" charset="0"/>
                <a:cs typeface="Times New Roman" panose="02020603050405020304" pitchFamily="18" charset="0"/>
              </a:rPr>
              <a:t> with incidence </a:t>
            </a:r>
            <a:r>
              <a:rPr lang="en-US" sz="2800" u="sng" dirty="0">
                <a:solidFill>
                  <a:schemeClr val="tx1"/>
                </a:solidFill>
                <a:latin typeface="Times New Roman" panose="02020603050405020304" pitchFamily="18" charset="0"/>
                <a:cs typeface="Times New Roman" panose="02020603050405020304" pitchFamily="18" charset="0"/>
              </a:rPr>
              <a:t>varying depending </a:t>
            </a:r>
            <a:r>
              <a:rPr lang="en-US" sz="2800" dirty="0">
                <a:solidFill>
                  <a:schemeClr val="tx1"/>
                </a:solidFill>
                <a:latin typeface="Times New Roman" panose="02020603050405020304" pitchFamily="18" charset="0"/>
                <a:cs typeface="Times New Roman" panose="02020603050405020304" pitchFamily="18" charset="0"/>
              </a:rPr>
              <a:t>on the </a:t>
            </a:r>
            <a:r>
              <a:rPr lang="en-US" sz="2800" u="sng" dirty="0">
                <a:solidFill>
                  <a:schemeClr val="tx1"/>
                </a:solidFill>
                <a:latin typeface="Times New Roman" panose="02020603050405020304" pitchFamily="18" charset="0"/>
                <a:cs typeface="Times New Roman" panose="02020603050405020304" pitchFamily="18" charset="0"/>
              </a:rPr>
              <a:t>age</a:t>
            </a:r>
            <a:r>
              <a:rPr lang="en-US" sz="2800" dirty="0">
                <a:solidFill>
                  <a:schemeClr val="tx1"/>
                </a:solidFill>
                <a:latin typeface="Times New Roman" panose="02020603050405020304" pitchFamily="18" charset="0"/>
                <a:cs typeface="Times New Roman" panose="02020603050405020304" pitchFamily="18" charset="0"/>
              </a:rPr>
              <a:t> of the athlete and the </a:t>
            </a:r>
            <a:r>
              <a:rPr lang="en-US" sz="2800" u="sng" dirty="0">
                <a:solidFill>
                  <a:schemeClr val="tx1"/>
                </a:solidFill>
                <a:latin typeface="Times New Roman" panose="02020603050405020304" pitchFamily="18" charset="0"/>
                <a:cs typeface="Times New Roman" panose="02020603050405020304" pitchFamily="18" charset="0"/>
              </a:rPr>
              <a:t>sporting event</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Cause: congenital </a:t>
            </a:r>
            <a:r>
              <a:rPr lang="en-US" sz="2800" dirty="0">
                <a:solidFill>
                  <a:schemeClr val="tx1"/>
                </a:solidFill>
                <a:latin typeface="Times New Roman" panose="02020603050405020304" pitchFamily="18" charset="0"/>
                <a:cs typeface="Times New Roman" panose="02020603050405020304" pitchFamily="18" charset="0"/>
              </a:rPr>
              <a:t>cardiovascular structural </a:t>
            </a:r>
            <a:r>
              <a:rPr lang="en-US" sz="2800" u="sng" dirty="0">
                <a:solidFill>
                  <a:schemeClr val="tx1"/>
                </a:solidFill>
                <a:latin typeface="Times New Roman" panose="02020603050405020304" pitchFamily="18" charset="0"/>
                <a:cs typeface="Times New Roman" panose="02020603050405020304" pitchFamily="18" charset="0"/>
              </a:rPr>
              <a:t>abnormalities</a:t>
            </a:r>
            <a:r>
              <a:rPr lang="en-US" sz="2800" dirty="0">
                <a:solidFill>
                  <a:schemeClr val="tx1"/>
                </a:solidFill>
                <a:latin typeface="Times New Roman" panose="02020603050405020304" pitchFamily="18" charset="0"/>
                <a:cs typeface="Times New Roman" panose="02020603050405020304" pitchFamily="18" charset="0"/>
              </a:rPr>
              <a:t> with hypertrophic cardiomyopathy leading the list, followed by </a:t>
            </a:r>
            <a:r>
              <a:rPr lang="en-US" sz="2800" u="sng" dirty="0">
                <a:solidFill>
                  <a:schemeClr val="tx1"/>
                </a:solidFill>
                <a:latin typeface="Times New Roman" panose="02020603050405020304" pitchFamily="18" charset="0"/>
                <a:cs typeface="Times New Roman" panose="02020603050405020304" pitchFamily="18" charset="0"/>
              </a:rPr>
              <a:t>coronary artery anomalies </a:t>
            </a:r>
            <a:r>
              <a:rPr lang="en-US" sz="2800" dirty="0">
                <a:solidFill>
                  <a:schemeClr val="tx1"/>
                </a:solidFill>
                <a:latin typeface="Times New Roman" panose="02020603050405020304" pitchFamily="18" charset="0"/>
                <a:cs typeface="Times New Roman" panose="02020603050405020304" pitchFamily="18" charset="0"/>
              </a:rPr>
              <a:t>and </a:t>
            </a:r>
            <a:r>
              <a:rPr lang="en-US" sz="2800" u="sng" dirty="0">
                <a:solidFill>
                  <a:schemeClr val="tx1"/>
                </a:solidFill>
                <a:latin typeface="Times New Roman" panose="02020603050405020304" pitchFamily="18" charset="0"/>
                <a:cs typeface="Times New Roman" panose="02020603050405020304" pitchFamily="18" charset="0"/>
              </a:rPr>
              <a:t>myocarditis</a:t>
            </a:r>
            <a:r>
              <a:rPr lang="en-US" sz="2800" dirty="0">
                <a:solidFill>
                  <a:schemeClr val="tx1"/>
                </a:solidFill>
                <a:latin typeface="Times New Roman" panose="02020603050405020304" pitchFamily="18" charset="0"/>
                <a:cs typeface="Times New Roman" panose="02020603050405020304" pitchFamily="18" charset="0"/>
              </a:rPr>
              <a:t>. The most common cause in older athletes (age &gt; 30–35) is </a:t>
            </a:r>
            <a:r>
              <a:rPr lang="en-US" sz="2800" u="sng" dirty="0">
                <a:solidFill>
                  <a:schemeClr val="tx1"/>
                </a:solidFill>
                <a:latin typeface="Times New Roman" panose="02020603050405020304" pitchFamily="18" charset="0"/>
                <a:cs typeface="Times New Roman" panose="02020603050405020304" pitchFamily="18" charset="0"/>
              </a:rPr>
              <a:t>atherosclerotic heart disease </a:t>
            </a:r>
            <a:r>
              <a:rPr lang="en-US" sz="2800" dirty="0">
                <a:solidFill>
                  <a:schemeClr val="tx1"/>
                </a:solidFill>
                <a:latin typeface="Times New Roman" panose="02020603050405020304" pitchFamily="18" charset="0"/>
                <a:cs typeface="Times New Roman" panose="02020603050405020304" pitchFamily="18" charset="0"/>
              </a:rPr>
              <a:t>causing </a:t>
            </a:r>
            <a:r>
              <a:rPr lang="en-US" sz="2800" u="sng" dirty="0">
                <a:solidFill>
                  <a:schemeClr val="tx1"/>
                </a:solidFill>
                <a:latin typeface="Times New Roman" panose="02020603050405020304" pitchFamily="18" charset="0"/>
                <a:cs typeface="Times New Roman" panose="02020603050405020304" pitchFamily="18" charset="0"/>
              </a:rPr>
              <a:t>acute ischemic events</a:t>
            </a:r>
            <a:r>
              <a:rPr lang="en-US" sz="2800" dirty="0">
                <a:solidFill>
                  <a:schemeClr val="tx1"/>
                </a:solidFill>
                <a:latin typeface="Times New Roman" panose="02020603050405020304" pitchFamily="18" charset="0"/>
                <a:cs typeface="Times New Roman" panose="02020603050405020304" pitchFamily="18" charset="0"/>
              </a:rPr>
              <a:t>.</a:t>
            </a:r>
          </a:p>
          <a:p>
            <a:endParaRPr lang="en-US" sz="2000" dirty="0" smtClean="0"/>
          </a:p>
          <a:p>
            <a:endParaRPr lang="en-US" sz="2000" dirty="0"/>
          </a:p>
        </p:txBody>
      </p:sp>
    </p:spTree>
    <p:extLst>
      <p:ext uri="{BB962C8B-B14F-4D97-AF65-F5344CB8AC3E}">
        <p14:creationId xmlns:p14="http://schemas.microsoft.com/office/powerpoint/2010/main" xmlns="" val="192319541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499" y="-56251"/>
            <a:ext cx="10201275" cy="7615238"/>
          </a:xfrm>
        </p:spPr>
        <p:txBody>
          <a:bodyPr>
            <a:normAutofit/>
          </a:bodyPr>
          <a:lstStyle/>
          <a:p>
            <a:pPr marL="0" lvl="0" indent="0" algn="just">
              <a:lnSpc>
                <a:spcPct val="150000"/>
              </a:lnSpc>
              <a:buNone/>
            </a:pPr>
            <a:r>
              <a:rPr lang="en-US" sz="2800" b="1" dirty="0" smtClean="0">
                <a:latin typeface="Times New Roman" panose="02020603050405020304" pitchFamily="18" charset="0"/>
                <a:cs typeface="Times New Roman" panose="02020603050405020304" pitchFamily="18" charset="0"/>
              </a:rPr>
              <a:t>3. </a:t>
            </a:r>
            <a:r>
              <a:rPr lang="en-US" sz="2800" b="1" dirty="0" smtClean="0">
                <a:solidFill>
                  <a:schemeClr val="tx1"/>
                </a:solidFill>
                <a:latin typeface="Times New Roman" panose="02020603050405020304" pitchFamily="18" charset="0"/>
                <a:cs typeface="Times New Roman" panose="02020603050405020304" pitchFamily="18" charset="0"/>
              </a:rPr>
              <a:t>Anaphylaxis</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Anaphylactic reactions are </a:t>
            </a:r>
            <a:r>
              <a:rPr lang="en-US" sz="2800" u="sng" dirty="0">
                <a:solidFill>
                  <a:schemeClr val="tx1"/>
                </a:solidFill>
                <a:latin typeface="Times New Roman" panose="02020603050405020304" pitchFamily="18" charset="0"/>
                <a:cs typeface="Times New Roman" panose="02020603050405020304" pitchFamily="18" charset="0"/>
              </a:rPr>
              <a:t>acute systemic hypersensitivity reactions </a:t>
            </a:r>
            <a:r>
              <a:rPr lang="en-US" sz="2800" dirty="0">
                <a:solidFill>
                  <a:schemeClr val="tx1"/>
                </a:solidFill>
                <a:latin typeface="Times New Roman" panose="02020603050405020304" pitchFamily="18" charset="0"/>
                <a:cs typeface="Times New Roman" panose="02020603050405020304" pitchFamily="18" charset="0"/>
              </a:rPr>
              <a:t>that can be </a:t>
            </a:r>
            <a:r>
              <a:rPr lang="en-US" sz="2800" u="sng" dirty="0">
                <a:solidFill>
                  <a:schemeClr val="tx1"/>
                </a:solidFill>
                <a:latin typeface="Times New Roman" panose="02020603050405020304" pitchFamily="18" charset="0"/>
                <a:cs typeface="Times New Roman" panose="02020603050405020304" pitchFamily="18" charset="0"/>
              </a:rPr>
              <a:t>idiopathic</a:t>
            </a:r>
            <a:r>
              <a:rPr lang="en-US" sz="2800" dirty="0">
                <a:solidFill>
                  <a:schemeClr val="tx1"/>
                </a:solidFill>
                <a:latin typeface="Times New Roman" panose="02020603050405020304" pitchFamily="18" charset="0"/>
                <a:cs typeface="Times New Roman" panose="02020603050405020304" pitchFamily="18" charset="0"/>
              </a:rPr>
              <a:t>, </a:t>
            </a:r>
            <a:r>
              <a:rPr lang="en-US" sz="2800" u="sng" dirty="0">
                <a:solidFill>
                  <a:schemeClr val="tx1"/>
                </a:solidFill>
                <a:latin typeface="Times New Roman" panose="02020603050405020304" pitchFamily="18" charset="0"/>
                <a:cs typeface="Times New Roman" panose="02020603050405020304" pitchFamily="18" charset="0"/>
              </a:rPr>
              <a:t>exercise induced</a:t>
            </a:r>
            <a:r>
              <a:rPr lang="en-US" sz="2800" dirty="0">
                <a:solidFill>
                  <a:schemeClr val="tx1"/>
                </a:solidFill>
                <a:latin typeface="Times New Roman" panose="02020603050405020304" pitchFamily="18" charset="0"/>
                <a:cs typeface="Times New Roman" panose="02020603050405020304" pitchFamily="18" charset="0"/>
              </a:rPr>
              <a:t>, or </a:t>
            </a:r>
            <a:r>
              <a:rPr lang="en-US" sz="2800" u="sng" dirty="0">
                <a:solidFill>
                  <a:schemeClr val="tx1"/>
                </a:solidFill>
                <a:latin typeface="Times New Roman" panose="02020603050405020304" pitchFamily="18" charset="0"/>
                <a:cs typeface="Times New Roman" panose="02020603050405020304" pitchFamily="18" charset="0"/>
              </a:rPr>
              <a:t>allergen-induced</a:t>
            </a:r>
            <a:r>
              <a:rPr lang="en-US" sz="2800" dirty="0">
                <a:solidFill>
                  <a:schemeClr val="tx1"/>
                </a:solidFill>
                <a:latin typeface="Times New Roman" panose="02020603050405020304" pitchFamily="18" charset="0"/>
                <a:cs typeface="Times New Roman" panose="02020603050405020304" pitchFamily="18" charset="0"/>
              </a:rPr>
              <a:t>, and although </a:t>
            </a:r>
            <a:r>
              <a:rPr lang="en-US" sz="2800" u="sng" dirty="0">
                <a:solidFill>
                  <a:schemeClr val="tx1"/>
                </a:solidFill>
                <a:latin typeface="Times New Roman" panose="02020603050405020304" pitchFamily="18" charset="0"/>
                <a:cs typeface="Times New Roman" panose="02020603050405020304" pitchFamily="18" charset="0"/>
              </a:rPr>
              <a:t>rare</a:t>
            </a:r>
            <a:r>
              <a:rPr lang="en-US" sz="2800" dirty="0">
                <a:solidFill>
                  <a:schemeClr val="tx1"/>
                </a:solidFill>
                <a:latin typeface="Times New Roman" panose="02020603050405020304" pitchFamily="18" charset="0"/>
                <a:cs typeface="Times New Roman" panose="02020603050405020304" pitchFamily="18" charset="0"/>
              </a:rPr>
              <a:t>, they can progress </a:t>
            </a:r>
            <a:r>
              <a:rPr lang="en-US" sz="2800" u="sng" dirty="0">
                <a:solidFill>
                  <a:schemeClr val="tx1"/>
                </a:solidFill>
                <a:latin typeface="Times New Roman" panose="02020603050405020304" pitchFamily="18" charset="0"/>
                <a:cs typeface="Times New Roman" panose="02020603050405020304" pitchFamily="18" charset="0"/>
              </a:rPr>
              <a:t>very rapidly </a:t>
            </a:r>
            <a:r>
              <a:rPr lang="en-US" sz="2800" dirty="0">
                <a:solidFill>
                  <a:schemeClr val="tx1"/>
                </a:solidFill>
                <a:latin typeface="Times New Roman" panose="02020603050405020304" pitchFamily="18" charset="0"/>
                <a:cs typeface="Times New Roman" panose="02020603050405020304" pitchFamily="18" charset="0"/>
              </a:rPr>
              <a:t>and prove </a:t>
            </a:r>
            <a:r>
              <a:rPr lang="en-US" sz="2800" u="sng" dirty="0">
                <a:solidFill>
                  <a:schemeClr val="tx1"/>
                </a:solidFill>
                <a:latin typeface="Times New Roman" panose="02020603050405020304" pitchFamily="18" charset="0"/>
                <a:cs typeface="Times New Roman" panose="02020603050405020304" pitchFamily="18" charset="0"/>
              </a:rPr>
              <a:t>fatal</a:t>
            </a:r>
            <a:r>
              <a:rPr lang="en-US" sz="2800" dirty="0">
                <a:solidFill>
                  <a:schemeClr val="tx1"/>
                </a:solidFill>
                <a:latin typeface="Times New Roman" panose="02020603050405020304" pitchFamily="18" charset="0"/>
                <a:cs typeface="Times New Roman" panose="02020603050405020304" pitchFamily="18" charset="0"/>
              </a:rPr>
              <a:t> if unrecognized.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Insect </a:t>
            </a:r>
            <a:r>
              <a:rPr lang="en-US" sz="2800" dirty="0">
                <a:solidFill>
                  <a:schemeClr val="tx1"/>
                </a:solidFill>
                <a:latin typeface="Times New Roman" panose="02020603050405020304" pitchFamily="18" charset="0"/>
                <a:cs typeface="Times New Roman" panose="02020603050405020304" pitchFamily="18" charset="0"/>
              </a:rPr>
              <a:t>stings (esp. hymenoptera) may be a </a:t>
            </a:r>
            <a:r>
              <a:rPr lang="en-US" sz="2800" b="1" dirty="0">
                <a:solidFill>
                  <a:schemeClr val="tx1"/>
                </a:solidFill>
                <a:latin typeface="Times New Roman" panose="02020603050405020304" pitchFamily="18" charset="0"/>
                <a:cs typeface="Times New Roman" panose="02020603050405020304" pitchFamily="18" charset="0"/>
              </a:rPr>
              <a:t>Cause</a:t>
            </a:r>
            <a:r>
              <a:rPr lang="en-US" sz="2800" dirty="0">
                <a:solidFill>
                  <a:schemeClr val="tx1"/>
                </a:solidFill>
                <a:latin typeface="Times New Roman" panose="02020603050405020304" pitchFamily="18" charset="0"/>
                <a:cs typeface="Times New Roman" panose="02020603050405020304" pitchFamily="18" charset="0"/>
              </a:rPr>
              <a:t> of sports related anaphylaxis.</a:t>
            </a:r>
          </a:p>
          <a:p>
            <a:endParaRPr lang="en-US" sz="2000" dirty="0"/>
          </a:p>
        </p:txBody>
      </p:sp>
    </p:spTree>
    <p:extLst>
      <p:ext uri="{BB962C8B-B14F-4D97-AF65-F5344CB8AC3E}">
        <p14:creationId xmlns:p14="http://schemas.microsoft.com/office/powerpoint/2010/main" xmlns="" val="309042523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Musculoskeletal Definitions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420837" y="1244600"/>
            <a:ext cx="10083775" cy="5339080"/>
          </a:xfrm>
        </p:spPr>
        <p:txBody>
          <a:bodyPr>
            <a:normAutofit/>
          </a:bodyPr>
          <a:lstStyle/>
          <a:p>
            <a:pPr algn="just"/>
            <a:r>
              <a:rPr lang="en-US" sz="2800" dirty="0" smtClean="0">
                <a:latin typeface="Times New Roman" pitchFamily="18" charset="0"/>
                <a:cs typeface="Times New Roman" pitchFamily="18" charset="0"/>
              </a:rPr>
              <a:t>musculoskeletal tissue is divided into two broad classifications: soft and hard. Whereas bone comprises all of the hard tissue within the body, soft tissue  includes all things not bone, such as ligaments and tendons. It is these hard and soft tissues that become injured when the musculoskeletal system is traumatized.</a:t>
            </a:r>
          </a:p>
          <a:p>
            <a:pPr algn="just"/>
            <a:r>
              <a:rPr lang="en-US" sz="2800" dirty="0" smtClean="0">
                <a:latin typeface="Times New Roman" pitchFamily="18" charset="0"/>
                <a:cs typeface="Times New Roman" pitchFamily="18" charset="0"/>
              </a:rPr>
              <a:t>Injuries to muscle are common, accounting for up to 30 percent of all sports injuries. Examples of muscle and ligament injuries include ACL tear, rotator cuff, patellar, and Achilles tear. The terms strain and sprain are often used interchangeably to describe these types of injuries; however, strains and sprains are very different. A sprain is a stretch or tear of a ligament, and a strain is an injury to either a muscle or a tendon.</a:t>
            </a:r>
            <a:endParaRPr lang="en-US" sz="2800" dirty="0">
              <a:latin typeface="Times New Roman" pitchFamily="18" charset="0"/>
              <a:cs typeface="Times New Roman" pitchFamily="18" charset="0"/>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0" y="142875"/>
            <a:ext cx="10358438" cy="6529388"/>
          </a:xfrm>
        </p:spPr>
        <p:txBody>
          <a:bodyPr>
            <a:normAutofit/>
          </a:bodyPr>
          <a:lstStyle/>
          <a:p>
            <a:pPr marL="914400" lvl="2" indent="0" algn="just">
              <a:lnSpc>
                <a:spcPct val="150000"/>
              </a:lnSpc>
              <a:buNone/>
            </a:pPr>
            <a:r>
              <a:rPr lang="en-US" sz="2800" b="1" dirty="0" smtClean="0">
                <a:solidFill>
                  <a:schemeClr val="tx1"/>
                </a:solidFill>
                <a:latin typeface="Times New Roman" panose="02020603050405020304" pitchFamily="18" charset="0"/>
                <a:cs typeface="Times New Roman" panose="02020603050405020304" pitchFamily="18" charset="0"/>
              </a:rPr>
              <a:t>6.2.3. Soft </a:t>
            </a:r>
            <a:r>
              <a:rPr lang="en-US" sz="2800" b="1" dirty="0">
                <a:solidFill>
                  <a:schemeClr val="tx1"/>
                </a:solidFill>
                <a:latin typeface="Times New Roman" panose="02020603050405020304" pitchFamily="18" charset="0"/>
                <a:cs typeface="Times New Roman" panose="02020603050405020304" pitchFamily="18" charset="0"/>
              </a:rPr>
              <a:t>tissue </a:t>
            </a:r>
            <a:r>
              <a:rPr lang="en-US" sz="2800" b="1" dirty="0" smtClean="0">
                <a:solidFill>
                  <a:schemeClr val="tx1"/>
                </a:solidFill>
                <a:latin typeface="Times New Roman" panose="02020603050405020304" pitchFamily="18" charset="0"/>
                <a:cs typeface="Times New Roman" panose="02020603050405020304" pitchFamily="18" charset="0"/>
              </a:rPr>
              <a:t>injuries</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Most injuries involve some </a:t>
            </a:r>
            <a:r>
              <a:rPr lang="en-US" sz="2800" u="sng" dirty="0">
                <a:solidFill>
                  <a:schemeClr val="tx1"/>
                </a:solidFill>
                <a:latin typeface="Times New Roman" panose="02020603050405020304" pitchFamily="18" charset="0"/>
                <a:cs typeface="Times New Roman" panose="02020603050405020304" pitchFamily="18" charset="0"/>
              </a:rPr>
              <a:t>soft tissue, skin, skeletal muscle, or fascia </a:t>
            </a:r>
            <a:r>
              <a:rPr lang="en-US" sz="2800" dirty="0">
                <a:solidFill>
                  <a:schemeClr val="tx1"/>
                </a:solidFill>
                <a:latin typeface="Times New Roman" panose="02020603050405020304" pitchFamily="18" charset="0"/>
                <a:cs typeface="Times New Roman" panose="02020603050405020304" pitchFamily="18" charset="0"/>
              </a:rPr>
              <a:t>(the fibrous tissue that </a:t>
            </a:r>
            <a:r>
              <a:rPr lang="en-US" sz="3200" dirty="0">
                <a:solidFill>
                  <a:schemeClr val="tx1"/>
                </a:solidFill>
                <a:latin typeface="Times New Roman" panose="02020603050405020304" pitchFamily="18" charset="0"/>
                <a:cs typeface="Times New Roman" panose="02020603050405020304" pitchFamily="18" charset="0"/>
              </a:rPr>
              <a:t>encloses</a:t>
            </a:r>
            <a:r>
              <a:rPr lang="en-US" sz="2800" dirty="0">
                <a:solidFill>
                  <a:schemeClr val="tx1"/>
                </a:solidFill>
                <a:latin typeface="Times New Roman" panose="02020603050405020304" pitchFamily="18" charset="0"/>
                <a:cs typeface="Times New Roman" panose="02020603050405020304" pitchFamily="18" charset="0"/>
              </a:rPr>
              <a:t> muscle). An injury may be closed or open.</a:t>
            </a:r>
          </a:p>
          <a:p>
            <a:pPr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Closed injury</a:t>
            </a:r>
            <a:r>
              <a:rPr lang="en-US" sz="2800" dirty="0">
                <a:solidFill>
                  <a:schemeClr val="tx1"/>
                </a:solidFill>
                <a:latin typeface="Times New Roman" panose="02020603050405020304" pitchFamily="18" charset="0"/>
                <a:cs typeface="Times New Roman" panose="02020603050405020304" pitchFamily="18" charset="0"/>
              </a:rPr>
              <a:t>- a soft tissue damage/injury to underlying tissue </a:t>
            </a:r>
            <a:r>
              <a:rPr lang="en-US" sz="2800" u="sng" dirty="0">
                <a:solidFill>
                  <a:schemeClr val="tx1"/>
                </a:solidFill>
                <a:latin typeface="Times New Roman" panose="02020603050405020304" pitchFamily="18" charset="0"/>
                <a:cs typeface="Times New Roman" panose="02020603050405020304" pitchFamily="18" charset="0"/>
              </a:rPr>
              <a:t>without a break in the skin or a mucous membrane</a:t>
            </a:r>
            <a:r>
              <a:rPr lang="en-US" sz="2800" dirty="0">
                <a:solidFill>
                  <a:schemeClr val="tx1"/>
                </a:solidFill>
                <a:latin typeface="Times New Roman" panose="02020603050405020304" pitchFamily="18" charset="0"/>
                <a:cs typeface="Times New Roman" panose="02020603050405020304" pitchFamily="18" charset="0"/>
              </a:rPr>
              <a:t> involved.</a:t>
            </a:r>
          </a:p>
          <a:p>
            <a:pPr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Open injury</a:t>
            </a:r>
            <a:r>
              <a:rPr lang="en-US" sz="2800" dirty="0">
                <a:solidFill>
                  <a:schemeClr val="tx1"/>
                </a:solidFill>
                <a:latin typeface="Times New Roman" panose="02020603050405020304" pitchFamily="18" charset="0"/>
                <a:cs typeface="Times New Roman" panose="02020603050405020304" pitchFamily="18" charset="0"/>
              </a:rPr>
              <a:t>- a soft tissue damage </a:t>
            </a:r>
            <a:r>
              <a:rPr lang="en-US" sz="2800" u="sng" dirty="0">
                <a:solidFill>
                  <a:schemeClr val="tx1"/>
                </a:solidFill>
                <a:latin typeface="Times New Roman" panose="02020603050405020304" pitchFamily="18" charset="0"/>
                <a:cs typeface="Times New Roman" panose="02020603050405020304" pitchFamily="18" charset="0"/>
              </a:rPr>
              <a:t>where there is a break </a:t>
            </a:r>
            <a:r>
              <a:rPr lang="en-US" sz="2800" dirty="0">
                <a:solidFill>
                  <a:schemeClr val="tx1"/>
                </a:solidFill>
                <a:latin typeface="Times New Roman" panose="02020603050405020304" pitchFamily="18" charset="0"/>
                <a:cs typeface="Times New Roman" panose="02020603050405020304" pitchFamily="18" charset="0"/>
              </a:rPr>
              <a:t>in the skin or the mucous membrane.</a:t>
            </a:r>
          </a:p>
          <a:p>
            <a:endParaRPr lang="en-US" sz="2000" dirty="0"/>
          </a:p>
        </p:txBody>
      </p:sp>
    </p:spTree>
    <p:extLst>
      <p:ext uri="{BB962C8B-B14F-4D97-AF65-F5344CB8AC3E}">
        <p14:creationId xmlns:p14="http://schemas.microsoft.com/office/powerpoint/2010/main" xmlns="" val="1891966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External factors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497760"/>
            <a:ext cx="8915400" cy="4642338"/>
          </a:xfrm>
        </p:spPr>
        <p:txBody>
          <a:bodyPr>
            <a:noAutofit/>
          </a:bodyPr>
          <a:lstStyle/>
          <a:p>
            <a:pPr algn="just">
              <a:buAutoNum type="alphaLcPeriod"/>
            </a:pPr>
            <a:r>
              <a:rPr lang="en-US" sz="2800" dirty="0" smtClean="0">
                <a:solidFill>
                  <a:schemeClr val="tx1"/>
                </a:solidFill>
                <a:latin typeface="Times New Roman" pitchFamily="18" charset="0"/>
                <a:cs typeface="Times New Roman" pitchFamily="18" charset="0"/>
              </a:rPr>
              <a:t>Socio-economic conditions:- the social, </a:t>
            </a:r>
            <a:r>
              <a:rPr lang="en-US" sz="2800" dirty="0" err="1" smtClean="0">
                <a:solidFill>
                  <a:schemeClr val="tx1"/>
                </a:solidFill>
                <a:latin typeface="Times New Roman" pitchFamily="18" charset="0"/>
                <a:cs typeface="Times New Roman" pitchFamily="18" charset="0"/>
              </a:rPr>
              <a:t>env`t</a:t>
            </a:r>
            <a:r>
              <a:rPr lang="en-US" sz="2800" dirty="0" smtClean="0">
                <a:solidFill>
                  <a:schemeClr val="tx1"/>
                </a:solidFill>
                <a:latin typeface="Times New Roman" pitchFamily="18" charset="0"/>
                <a:cs typeface="Times New Roman" pitchFamily="18" charset="0"/>
              </a:rPr>
              <a:t> &amp; economic conditions such as poor working conditions, poor living standard, lack of physical activity etc</a:t>
            </a:r>
          </a:p>
          <a:p>
            <a:pPr algn="just">
              <a:buAutoNum type="alphaLcPeriod"/>
            </a:pPr>
            <a:r>
              <a:rPr lang="en-US" sz="2800" dirty="0" smtClean="0">
                <a:solidFill>
                  <a:schemeClr val="tx1"/>
                </a:solidFill>
                <a:latin typeface="Times New Roman" pitchFamily="18" charset="0"/>
                <a:cs typeface="Times New Roman" pitchFamily="18" charset="0"/>
              </a:rPr>
              <a:t>Nutrition and feeding</a:t>
            </a:r>
          </a:p>
          <a:p>
            <a:pPr algn="just">
              <a:buAutoNum type="alphaLcPeriod"/>
            </a:pPr>
            <a:r>
              <a:rPr lang="en-US" sz="2800" dirty="0" smtClean="0">
                <a:solidFill>
                  <a:schemeClr val="tx1"/>
                </a:solidFill>
                <a:latin typeface="Times New Roman" pitchFamily="18" charset="0"/>
                <a:cs typeface="Times New Roman" pitchFamily="18" charset="0"/>
              </a:rPr>
              <a:t>Physical activities, sport &amp; moderate manual work (labor)</a:t>
            </a:r>
          </a:p>
          <a:p>
            <a:pPr algn="just">
              <a:buAutoNum type="alphaLcPeriod"/>
            </a:pPr>
            <a:r>
              <a:rPr lang="en-US" sz="2800" dirty="0" smtClean="0">
                <a:solidFill>
                  <a:schemeClr val="tx1"/>
                </a:solidFill>
                <a:latin typeface="Times New Roman" pitchFamily="18" charset="0"/>
                <a:cs typeface="Times New Roman" pitchFamily="18" charset="0"/>
              </a:rPr>
              <a:t>Environmental conditions :- climatic conditions, infectious &amp; other heavy diseases and parasitic invasion etc</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69" y="157163"/>
            <a:ext cx="10580443" cy="6572250"/>
          </a:xfrm>
        </p:spPr>
        <p:txBody>
          <a:bodyPr>
            <a:noAutofit/>
          </a:bodyPr>
          <a:lstStyle/>
          <a:p>
            <a:pPr marL="0" lvl="0" indent="0" algn="just">
              <a:lnSpc>
                <a:spcPct val="150000"/>
              </a:lnSpc>
              <a:buNone/>
            </a:pPr>
            <a:r>
              <a:rPr lang="en-US" sz="2000" b="1" dirty="0" smtClean="0"/>
              <a:t>A. </a:t>
            </a:r>
            <a:r>
              <a:rPr lang="en-US" sz="2800" b="1" dirty="0" smtClean="0">
                <a:solidFill>
                  <a:schemeClr val="tx1"/>
                </a:solidFill>
                <a:latin typeface="Times New Roman" panose="02020603050405020304" pitchFamily="18" charset="0"/>
                <a:cs typeface="Times New Roman" panose="02020603050405020304" pitchFamily="18" charset="0"/>
              </a:rPr>
              <a:t>Closed </a:t>
            </a:r>
            <a:r>
              <a:rPr lang="en-US" sz="2800" b="1" dirty="0">
                <a:solidFill>
                  <a:schemeClr val="tx1"/>
                </a:solidFill>
                <a:latin typeface="Times New Roman" panose="02020603050405020304" pitchFamily="18" charset="0"/>
                <a:cs typeface="Times New Roman" panose="02020603050405020304" pitchFamily="18" charset="0"/>
              </a:rPr>
              <a:t>injuries (wounds</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pPr lvl="0"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Bruises and </a:t>
            </a:r>
            <a:r>
              <a:rPr lang="en-US" sz="2800" b="1" dirty="0" smtClean="0">
                <a:solidFill>
                  <a:schemeClr val="tx1"/>
                </a:solidFill>
                <a:latin typeface="Times New Roman" panose="02020603050405020304" pitchFamily="18" charset="0"/>
                <a:cs typeface="Times New Roman" panose="02020603050405020304" pitchFamily="18" charset="0"/>
              </a:rPr>
              <a:t>contusions</a:t>
            </a:r>
            <a:endParaRPr lang="en-US" sz="2800" dirty="0">
              <a:solidFill>
                <a:schemeClr val="tx1"/>
              </a:solidFill>
              <a:latin typeface="Times New Roman" panose="02020603050405020304" pitchFamily="18" charset="0"/>
              <a:cs typeface="Times New Roman" panose="02020603050405020304" pitchFamily="18" charset="0"/>
            </a:endParaRP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Occurs when a </a:t>
            </a:r>
            <a:r>
              <a:rPr lang="en-US" sz="2800" u="sng" dirty="0">
                <a:solidFill>
                  <a:schemeClr val="tx1"/>
                </a:solidFill>
                <a:latin typeface="Times New Roman" panose="02020603050405020304" pitchFamily="18" charset="0"/>
                <a:cs typeface="Times New Roman" panose="02020603050405020304" pitchFamily="18" charset="0"/>
              </a:rPr>
              <a:t>blunt object </a:t>
            </a:r>
            <a:r>
              <a:rPr lang="en-US" sz="2800" dirty="0">
                <a:solidFill>
                  <a:schemeClr val="tx1"/>
                </a:solidFill>
                <a:latin typeface="Times New Roman" panose="02020603050405020304" pitchFamily="18" charset="0"/>
                <a:cs typeface="Times New Roman" panose="02020603050405020304" pitchFamily="18" charset="0"/>
              </a:rPr>
              <a:t>that strikes against the body with sufficient force </a:t>
            </a:r>
            <a:r>
              <a:rPr lang="en-US" sz="2800" u="sng" dirty="0">
                <a:solidFill>
                  <a:schemeClr val="tx1"/>
                </a:solidFill>
                <a:latin typeface="Times New Roman" panose="02020603050405020304" pitchFamily="18" charset="0"/>
                <a:cs typeface="Times New Roman" panose="02020603050405020304" pitchFamily="18" charset="0"/>
              </a:rPr>
              <a:t>crushes the tissue beneath the skin</a:t>
            </a:r>
            <a:r>
              <a:rPr lang="en-US" sz="2800" dirty="0">
                <a:solidFill>
                  <a:schemeClr val="tx1"/>
                </a:solidFill>
                <a:latin typeface="Times New Roman" panose="02020603050405020304" pitchFamily="18" charset="0"/>
                <a:cs typeface="Times New Roman" panose="02020603050405020304" pitchFamily="18" charset="0"/>
              </a:rPr>
              <a:t>. </a:t>
            </a:r>
            <a:r>
              <a:rPr lang="en-US" sz="2800" u="sng" dirty="0">
                <a:solidFill>
                  <a:schemeClr val="tx1"/>
                </a:solidFill>
                <a:latin typeface="Times New Roman" panose="02020603050405020304" pitchFamily="18" charset="0"/>
                <a:cs typeface="Times New Roman" panose="02020603050405020304" pitchFamily="18" charset="0"/>
              </a:rPr>
              <a:t>Within</a:t>
            </a:r>
            <a:r>
              <a:rPr lang="en-US" sz="2800" dirty="0">
                <a:solidFill>
                  <a:schemeClr val="tx1"/>
                </a:solidFill>
                <a:latin typeface="Times New Roman" panose="02020603050405020304" pitchFamily="18" charset="0"/>
                <a:cs typeface="Times New Roman" panose="02020603050405020304" pitchFamily="18" charset="0"/>
              </a:rPr>
              <a:t> the tissue, a contusion (bruises) develops.</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Small blood vessels in the tissues usually </a:t>
            </a:r>
            <a:r>
              <a:rPr lang="en-US" sz="2800" u="sng" dirty="0">
                <a:solidFill>
                  <a:schemeClr val="tx1"/>
                </a:solidFill>
                <a:latin typeface="Times New Roman" panose="02020603050405020304" pitchFamily="18" charset="0"/>
                <a:cs typeface="Times New Roman" panose="02020603050405020304" pitchFamily="18" charset="0"/>
              </a:rPr>
              <a:t>tear</a:t>
            </a:r>
            <a:r>
              <a:rPr lang="en-US" sz="2800" dirty="0">
                <a:solidFill>
                  <a:schemeClr val="tx1"/>
                </a:solidFill>
                <a:latin typeface="Times New Roman" panose="02020603050405020304" pitchFamily="18" charset="0"/>
                <a:cs typeface="Times New Roman" panose="02020603050405020304" pitchFamily="18" charset="0"/>
              </a:rPr>
              <a:t>, and varying amount of </a:t>
            </a:r>
            <a:r>
              <a:rPr lang="en-US" sz="2800" u="sng" dirty="0">
                <a:solidFill>
                  <a:schemeClr val="tx1"/>
                </a:solidFill>
                <a:latin typeface="Times New Roman" panose="02020603050405020304" pitchFamily="18" charset="0"/>
                <a:cs typeface="Times New Roman" panose="02020603050405020304" pitchFamily="18" charset="0"/>
              </a:rPr>
              <a:t>blood and plasma leak into the wound</a:t>
            </a:r>
            <a:r>
              <a:rPr lang="en-US" sz="2800" dirty="0">
                <a:solidFill>
                  <a:schemeClr val="tx1"/>
                </a:solidFill>
                <a:latin typeface="Times New Roman" panose="02020603050405020304" pitchFamily="18" charset="0"/>
                <a:cs typeface="Times New Roman" panose="02020603050405020304" pitchFamily="18" charset="0"/>
              </a:rPr>
              <a:t> and produce </a:t>
            </a:r>
            <a:r>
              <a:rPr lang="en-US" sz="2800" u="sng" dirty="0">
                <a:solidFill>
                  <a:schemeClr val="tx1"/>
                </a:solidFill>
                <a:latin typeface="Times New Roman" panose="02020603050405020304" pitchFamily="18" charset="0"/>
                <a:cs typeface="Times New Roman" panose="02020603050405020304" pitchFamily="18" charset="0"/>
              </a:rPr>
              <a:t>swelling</a:t>
            </a:r>
            <a:r>
              <a:rPr lang="en-US" sz="2800" dirty="0">
                <a:solidFill>
                  <a:schemeClr val="tx1"/>
                </a:solidFill>
                <a:latin typeface="Times New Roman" panose="02020603050405020304" pitchFamily="18" charset="0"/>
                <a:cs typeface="Times New Roman" panose="02020603050405020304" pitchFamily="18" charset="0"/>
              </a:rPr>
              <a:t> and </a:t>
            </a:r>
            <a:r>
              <a:rPr lang="en-US" sz="2800" u="sng" dirty="0">
                <a:solidFill>
                  <a:schemeClr val="tx1"/>
                </a:solidFill>
                <a:latin typeface="Times New Roman" panose="02020603050405020304" pitchFamily="18" charset="0"/>
                <a:cs typeface="Times New Roman" panose="02020603050405020304" pitchFamily="18" charset="0"/>
              </a:rPr>
              <a:t>pain</a:t>
            </a:r>
            <a:r>
              <a:rPr lang="en-US" sz="2800" dirty="0">
                <a:solidFill>
                  <a:schemeClr val="tx1"/>
                </a:solidFill>
                <a:latin typeface="Times New Roman" panose="02020603050405020304" pitchFamily="18" charset="0"/>
                <a:cs typeface="Times New Roman" panose="02020603050405020304" pitchFamily="18" charset="0"/>
              </a:rPr>
              <a:t>.</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The blood in the tissue gradually </a:t>
            </a:r>
            <a:r>
              <a:rPr lang="en-US" sz="2800" u="sng" dirty="0">
                <a:solidFill>
                  <a:schemeClr val="tx1"/>
                </a:solidFill>
                <a:latin typeface="Times New Roman" panose="02020603050405020304" pitchFamily="18" charset="0"/>
                <a:cs typeface="Times New Roman" panose="02020603050405020304" pitchFamily="18" charset="0"/>
              </a:rPr>
              <a:t>migrates towards the skin </a:t>
            </a:r>
            <a:r>
              <a:rPr lang="en-US" sz="2800" dirty="0">
                <a:solidFill>
                  <a:schemeClr val="tx1"/>
                </a:solidFill>
                <a:latin typeface="Times New Roman" panose="02020603050405020304" pitchFamily="18" charset="0"/>
                <a:cs typeface="Times New Roman" panose="02020603050405020304" pitchFamily="18" charset="0"/>
              </a:rPr>
              <a:t>and causes an ecchymosed (a black-and-blue discoloration).</a:t>
            </a:r>
          </a:p>
          <a:p>
            <a:endParaRPr lang="en-US" sz="2000" dirty="0"/>
          </a:p>
        </p:txBody>
      </p:sp>
    </p:spTree>
    <p:extLst>
      <p:ext uri="{BB962C8B-B14F-4D97-AF65-F5344CB8AC3E}">
        <p14:creationId xmlns:p14="http://schemas.microsoft.com/office/powerpoint/2010/main" xmlns="" val="154382984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0" y="142875"/>
            <a:ext cx="10429875" cy="6529387"/>
          </a:xfrm>
        </p:spPr>
        <p:txBody>
          <a:bodyPr>
            <a:normAutofit/>
          </a:bodyPr>
          <a:lstStyle/>
          <a:p>
            <a:pPr lvl="0"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Management of bruises and contusions</a:t>
            </a:r>
            <a:endParaRPr lang="en-US" sz="2800" dirty="0">
              <a:solidFill>
                <a:schemeClr val="tx1"/>
              </a:solidFill>
              <a:latin typeface="Times New Roman" panose="02020603050405020304" pitchFamily="18" charset="0"/>
              <a:cs typeface="Times New Roman" panose="02020603050405020304" pitchFamily="18" charset="0"/>
            </a:endParaRP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Small bruises require </a:t>
            </a:r>
            <a:r>
              <a:rPr lang="en-US" sz="2800" u="sng" dirty="0">
                <a:solidFill>
                  <a:schemeClr val="tx1"/>
                </a:solidFill>
                <a:latin typeface="Times New Roman" panose="02020603050405020304" pitchFamily="18" charset="0"/>
                <a:cs typeface="Times New Roman" panose="02020603050405020304" pitchFamily="18" charset="0"/>
              </a:rPr>
              <a:t>no special emergency </a:t>
            </a:r>
            <a:r>
              <a:rPr lang="en-US" sz="2800" dirty="0">
                <a:solidFill>
                  <a:schemeClr val="tx1"/>
                </a:solidFill>
                <a:latin typeface="Times New Roman" panose="02020603050405020304" pitchFamily="18" charset="0"/>
                <a:cs typeface="Times New Roman" panose="02020603050405020304" pitchFamily="18" charset="0"/>
              </a:rPr>
              <a:t>medical care.</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With sever, closed tissue injuries, extensive swelling and bleeding beneath the skin may cause </a:t>
            </a:r>
            <a:r>
              <a:rPr lang="en-US" sz="2800" u="sng" dirty="0">
                <a:solidFill>
                  <a:schemeClr val="tx1"/>
                </a:solidFill>
                <a:latin typeface="Times New Roman" panose="02020603050405020304" pitchFamily="18" charset="0"/>
                <a:cs typeface="Times New Roman" panose="02020603050405020304" pitchFamily="18" charset="0"/>
              </a:rPr>
              <a:t>shock.</a:t>
            </a:r>
          </a:p>
          <a:p>
            <a:pPr lvl="0" algn="just">
              <a:lnSpc>
                <a:spcPct val="150000"/>
              </a:lnSpc>
            </a:pPr>
            <a:r>
              <a:rPr lang="en-US" sz="2800" u="sng" dirty="0" smtClean="0">
                <a:solidFill>
                  <a:schemeClr val="tx1"/>
                </a:solidFill>
                <a:latin typeface="Times New Roman" panose="02020603050405020304" pitchFamily="18" charset="0"/>
                <a:cs typeface="Times New Roman" panose="02020603050405020304" pitchFamily="18" charset="0"/>
              </a:rPr>
              <a:t>Applying </a:t>
            </a:r>
            <a:r>
              <a:rPr lang="en-US" sz="2800" u="sng" dirty="0">
                <a:solidFill>
                  <a:schemeClr val="tx1"/>
                </a:solidFill>
                <a:latin typeface="Times New Roman" panose="02020603050405020304" pitchFamily="18" charset="0"/>
                <a:cs typeface="Times New Roman" panose="02020603050405020304" pitchFamily="18" charset="0"/>
              </a:rPr>
              <a:t>local padding </a:t>
            </a:r>
            <a:r>
              <a:rPr lang="en-US" sz="2800" dirty="0">
                <a:solidFill>
                  <a:schemeClr val="tx1"/>
                </a:solidFill>
                <a:latin typeface="Times New Roman" panose="02020603050405020304" pitchFamily="18" charset="0"/>
                <a:cs typeface="Times New Roman" panose="02020603050405020304" pitchFamily="18" charset="0"/>
              </a:rPr>
              <a:t>and a </a:t>
            </a:r>
            <a:r>
              <a:rPr lang="en-US" sz="2800" u="sng" dirty="0">
                <a:solidFill>
                  <a:schemeClr val="tx1"/>
                </a:solidFill>
                <a:latin typeface="Times New Roman" panose="02020603050405020304" pitchFamily="18" charset="0"/>
                <a:cs typeface="Times New Roman" panose="02020603050405020304" pitchFamily="18" charset="0"/>
              </a:rPr>
              <a:t>soft roller banding </a:t>
            </a:r>
            <a:r>
              <a:rPr lang="en-US" sz="2800" dirty="0">
                <a:solidFill>
                  <a:schemeClr val="tx1"/>
                </a:solidFill>
                <a:latin typeface="Times New Roman" panose="02020603050405020304" pitchFamily="18" charset="0"/>
                <a:cs typeface="Times New Roman" panose="02020603050405020304" pitchFamily="18" charset="0"/>
              </a:rPr>
              <a:t>for counter pressure, </a:t>
            </a:r>
            <a:r>
              <a:rPr lang="en-US" sz="2800" u="sng" dirty="0">
                <a:solidFill>
                  <a:schemeClr val="tx1"/>
                </a:solidFill>
                <a:latin typeface="Times New Roman" panose="02020603050405020304" pitchFamily="18" charset="0"/>
                <a:cs typeface="Times New Roman" panose="02020603050405020304" pitchFamily="18" charset="0"/>
              </a:rPr>
              <a:t>elevated the extremity</a:t>
            </a:r>
            <a:r>
              <a:rPr lang="en-US" sz="2800" dirty="0">
                <a:solidFill>
                  <a:schemeClr val="tx1"/>
                </a:solidFill>
                <a:latin typeface="Times New Roman" panose="02020603050405020304" pitchFamily="18" charset="0"/>
                <a:cs typeface="Times New Roman" panose="02020603050405020304" pitchFamily="18" charset="0"/>
              </a:rPr>
              <a:t> and </a:t>
            </a:r>
            <a:r>
              <a:rPr lang="en-US" sz="2800" u="sng" dirty="0">
                <a:solidFill>
                  <a:schemeClr val="tx1"/>
                </a:solidFill>
                <a:latin typeface="Times New Roman" panose="02020603050405020304" pitchFamily="18" charset="0"/>
                <a:cs typeface="Times New Roman" panose="02020603050405020304" pitchFamily="18" charset="0"/>
              </a:rPr>
              <a:t>applying ice </a:t>
            </a:r>
            <a:r>
              <a:rPr lang="en-US" sz="2800" dirty="0">
                <a:solidFill>
                  <a:schemeClr val="tx1"/>
                </a:solidFill>
                <a:latin typeface="Times New Roman" panose="02020603050405020304" pitchFamily="18" charset="0"/>
                <a:cs typeface="Times New Roman" panose="02020603050405020304" pitchFamily="18" charset="0"/>
              </a:rPr>
              <a:t>locally to the area are helpful in decreasing bleeding.</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If the athlete has suffered extensive soft tissue damage, the athletic trainer should suspect that the underlying fractures are involved.</a:t>
            </a:r>
          </a:p>
          <a:p>
            <a:endParaRPr lang="en-US" sz="2000" dirty="0"/>
          </a:p>
        </p:txBody>
      </p:sp>
    </p:spTree>
    <p:extLst>
      <p:ext uri="{BB962C8B-B14F-4D97-AF65-F5344CB8AC3E}">
        <p14:creationId xmlns:p14="http://schemas.microsoft.com/office/powerpoint/2010/main" xmlns="" val="419746487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431" y="157163"/>
            <a:ext cx="10665069" cy="6529387"/>
          </a:xfrm>
        </p:spPr>
        <p:txBody>
          <a:bodyPr>
            <a:normAutofit lnSpcReduction="10000"/>
          </a:bodyPr>
          <a:lstStyle/>
          <a:p>
            <a:pPr marL="0" lvl="0" indent="0" algn="just">
              <a:lnSpc>
                <a:spcPct val="150000"/>
              </a:lnSpc>
              <a:buNone/>
            </a:pPr>
            <a:r>
              <a:rPr lang="en-US" b="1" dirty="0" smtClean="0">
                <a:solidFill>
                  <a:schemeClr val="tx1"/>
                </a:solidFill>
              </a:rPr>
              <a:t>B</a:t>
            </a:r>
            <a:r>
              <a:rPr lang="en-US" sz="2400" b="1" dirty="0" smtClean="0">
                <a:solidFill>
                  <a:schemeClr val="tx1"/>
                </a:solidFill>
                <a:latin typeface="Times New Roman" panose="02020603050405020304" pitchFamily="18" charset="0"/>
                <a:cs typeface="Times New Roman" panose="02020603050405020304" pitchFamily="18" charset="0"/>
              </a:rPr>
              <a:t>. Open </a:t>
            </a:r>
            <a:r>
              <a:rPr lang="en-US" sz="2400" b="1" dirty="0">
                <a:solidFill>
                  <a:schemeClr val="tx1"/>
                </a:solidFill>
                <a:latin typeface="Times New Roman" panose="02020603050405020304" pitchFamily="18" charset="0"/>
                <a:cs typeface="Times New Roman" panose="02020603050405020304" pitchFamily="18" charset="0"/>
              </a:rPr>
              <a:t>injuries (wounds)</a:t>
            </a:r>
            <a:endParaRPr lang="en-US" sz="2400" dirty="0">
              <a:solidFill>
                <a:schemeClr val="tx1"/>
              </a:solidFill>
              <a:latin typeface="Times New Roman" panose="02020603050405020304" pitchFamily="18" charset="0"/>
              <a:cs typeface="Times New Roman" panose="02020603050405020304" pitchFamily="18" charset="0"/>
            </a:endParaRPr>
          </a:p>
          <a:p>
            <a:pPr marL="0" lvl="0" indent="0" algn="just">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Types of open wounds   </a:t>
            </a:r>
            <a:endParaRPr lang="en-US" sz="2400" dirty="0">
              <a:solidFill>
                <a:schemeClr val="tx1"/>
              </a:solidFill>
              <a:latin typeface="Times New Roman" panose="02020603050405020304" pitchFamily="18" charset="0"/>
              <a:cs typeface="Times New Roman" panose="02020603050405020304" pitchFamily="18" charset="0"/>
            </a:endParaRPr>
          </a:p>
          <a:p>
            <a:pPr lvl="6" algn="just">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Abrasion</a:t>
            </a:r>
            <a:endParaRPr lang="en-US" sz="2000" dirty="0">
              <a:solidFill>
                <a:schemeClr val="tx1"/>
              </a:solidFill>
              <a:latin typeface="Times New Roman" panose="02020603050405020304" pitchFamily="18" charset="0"/>
              <a:cs typeface="Times New Roman" panose="02020603050405020304" pitchFamily="18" charset="0"/>
            </a:endParaRPr>
          </a:p>
          <a:p>
            <a:pPr lvl="6"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Incisions</a:t>
            </a:r>
          </a:p>
          <a:p>
            <a:pPr lvl="6"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Lacerations</a:t>
            </a:r>
          </a:p>
          <a:p>
            <a:pPr lvl="6"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Punctures</a:t>
            </a:r>
          </a:p>
          <a:p>
            <a:pPr lvl="6" algn="just">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Avulsions</a:t>
            </a:r>
            <a:endParaRPr lang="en-US" sz="2000" dirty="0">
              <a:solidFill>
                <a:schemeClr val="tx1"/>
              </a:solidFill>
              <a:latin typeface="Times New Roman" panose="02020603050405020304" pitchFamily="18" charset="0"/>
              <a:cs typeface="Times New Roman" panose="02020603050405020304" pitchFamily="18" charset="0"/>
            </a:endParaRPr>
          </a:p>
          <a:p>
            <a:pPr marL="457200" lvl="0" indent="-457200" algn="just">
              <a:lnSpc>
                <a:spcPct val="150000"/>
              </a:lnSpc>
              <a:buAutoNum type="arabicParenR"/>
            </a:pPr>
            <a:r>
              <a:rPr lang="en-US" sz="2400" b="1" dirty="0" smtClean="0">
                <a:solidFill>
                  <a:schemeClr val="tx1"/>
                </a:solidFill>
                <a:latin typeface="Times New Roman" panose="02020603050405020304" pitchFamily="18" charset="0"/>
                <a:cs typeface="Times New Roman" panose="02020603050405020304" pitchFamily="18" charset="0"/>
              </a:rPr>
              <a:t>Abrasion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the outer layers of the </a:t>
            </a:r>
            <a:r>
              <a:rPr lang="en-US" sz="2400" u="sng" dirty="0">
                <a:solidFill>
                  <a:schemeClr val="tx1"/>
                </a:solidFill>
                <a:latin typeface="Times New Roman" panose="02020603050405020304" pitchFamily="18" charset="0"/>
                <a:cs typeface="Times New Roman" panose="02020603050405020304" pitchFamily="18" charset="0"/>
              </a:rPr>
              <a:t>protective skin </a:t>
            </a:r>
            <a:r>
              <a:rPr lang="en-US" sz="2400" dirty="0">
                <a:solidFill>
                  <a:schemeClr val="tx1"/>
                </a:solidFill>
                <a:latin typeface="Times New Roman" panose="02020603050405020304" pitchFamily="18" charset="0"/>
                <a:cs typeface="Times New Roman" panose="02020603050405020304" pitchFamily="18" charset="0"/>
              </a:rPr>
              <a:t>are damaged (a portion of the </a:t>
            </a:r>
            <a:r>
              <a:rPr lang="en-US" sz="2400" u="sng" dirty="0">
                <a:solidFill>
                  <a:schemeClr val="tx1"/>
                </a:solidFill>
                <a:latin typeface="Times New Roman" panose="02020603050405020304" pitchFamily="18" charset="0"/>
                <a:cs typeface="Times New Roman" panose="02020603050405020304" pitchFamily="18" charset="0"/>
              </a:rPr>
              <a:t>epidermis and part of the dermis</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U</a:t>
            </a:r>
            <a:r>
              <a:rPr lang="en-US" sz="2400" dirty="0" smtClean="0">
                <a:solidFill>
                  <a:schemeClr val="tx1"/>
                </a:solidFill>
                <a:latin typeface="Times New Roman" panose="02020603050405020304" pitchFamily="18" charset="0"/>
                <a:cs typeface="Times New Roman" panose="02020603050405020304" pitchFamily="18" charset="0"/>
              </a:rPr>
              <a:t>sually </a:t>
            </a:r>
            <a:r>
              <a:rPr lang="en-US" sz="2400" dirty="0">
                <a:solidFill>
                  <a:schemeClr val="tx1"/>
                </a:solidFill>
                <a:latin typeface="Times New Roman" panose="02020603050405020304" pitchFamily="18" charset="0"/>
                <a:cs typeface="Times New Roman" panose="02020603050405020304" pitchFamily="18" charset="0"/>
              </a:rPr>
              <a:t>result when the </a:t>
            </a:r>
            <a:r>
              <a:rPr lang="en-US" sz="2400" u="sng" dirty="0">
                <a:solidFill>
                  <a:schemeClr val="tx1"/>
                </a:solidFill>
                <a:latin typeface="Times New Roman" panose="02020603050405020304" pitchFamily="18" charset="0"/>
                <a:cs typeface="Times New Roman" panose="02020603050405020304" pitchFamily="18" charset="0"/>
              </a:rPr>
              <a:t>skin is scraped or rubbed against a hard surface</a:t>
            </a:r>
            <a:r>
              <a:rPr lang="en-US" sz="2400" dirty="0">
                <a:solidFill>
                  <a:schemeClr val="tx1"/>
                </a:solidFill>
                <a:latin typeface="Times New Roman" panose="02020603050405020304" pitchFamily="18" charset="0"/>
                <a:cs typeface="Times New Roman" panose="02020603050405020304" pitchFamily="18" charset="0"/>
              </a:rPr>
              <a:t>. However, the wound does not penetrate completely through the skin.</a:t>
            </a:r>
          </a:p>
          <a:p>
            <a:endParaRPr lang="en-US" dirty="0"/>
          </a:p>
        </p:txBody>
      </p:sp>
    </p:spTree>
    <p:extLst>
      <p:ext uri="{BB962C8B-B14F-4D97-AF65-F5344CB8AC3E}">
        <p14:creationId xmlns:p14="http://schemas.microsoft.com/office/powerpoint/2010/main" xmlns="" val="145830492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abrasions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3600450" y="1457325"/>
            <a:ext cx="4446588" cy="4829175"/>
          </a:xfrm>
          <a:prstGeom prst="rect">
            <a:avLst/>
          </a:prstGeom>
          <a:noFill/>
          <a:ln w="9525">
            <a:noFill/>
            <a:miter lim="800000"/>
            <a:headEnd/>
            <a:tailEnd/>
          </a:ln>
          <a:effectLst/>
        </p:spPr>
      </p:pic>
      <p:sp>
        <p:nvSpPr>
          <p:cNvPr id="4" name="Rectangle 3"/>
          <p:cNvSpPr/>
          <p:nvPr/>
        </p:nvSpPr>
        <p:spPr>
          <a:xfrm>
            <a:off x="6382116" y="4572054"/>
            <a:ext cx="6096000" cy="2241960"/>
          </a:xfrm>
          <a:prstGeom prst="rect">
            <a:avLst/>
          </a:prstGeom>
        </p:spPr>
        <p:txBody>
          <a:bodyPr wrap="square">
            <a:spAutoFit/>
          </a:bodyPr>
          <a:lstStyle/>
          <a:p>
            <a:pPr marL="1485900" lvl="2" algn="just">
              <a:lnSpc>
                <a:spcPct val="15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Bleeding is limited</a:t>
            </a:r>
          </a:p>
          <a:p>
            <a:pPr marL="1485900" lvl="2" algn="just">
              <a:lnSpc>
                <a:spcPct val="15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Extremely painful</a:t>
            </a:r>
          </a:p>
          <a:p>
            <a:pPr marL="1485900" lvl="2" algn="just">
              <a:lnSpc>
                <a:spcPct val="15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Danger of contamination and infection exists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0213" y="214313"/>
            <a:ext cx="10258425" cy="6486525"/>
          </a:xfrm>
        </p:spPr>
        <p:txBody>
          <a:bodyPr>
            <a:noAutofit/>
          </a:bodyPr>
          <a:lstStyle/>
          <a:p>
            <a:pPr marL="0" lvl="0" indent="0" algn="just">
              <a:lnSpc>
                <a:spcPct val="150000"/>
              </a:lnSpc>
              <a:buNone/>
            </a:pPr>
            <a:r>
              <a:rPr lang="en-US" sz="2800" b="1" dirty="0" smtClean="0">
                <a:solidFill>
                  <a:schemeClr val="tx1"/>
                </a:solidFill>
                <a:latin typeface="Times New Roman" panose="02020603050405020304" pitchFamily="18" charset="0"/>
                <a:cs typeface="Times New Roman" panose="02020603050405020304" pitchFamily="18" charset="0"/>
              </a:rPr>
              <a:t>2). Incisions-</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is </a:t>
            </a:r>
            <a:r>
              <a:rPr lang="en-US" sz="2800" u="sng" dirty="0">
                <a:solidFill>
                  <a:schemeClr val="tx1"/>
                </a:solidFill>
                <a:latin typeface="Times New Roman" panose="02020603050405020304" pitchFamily="18" charset="0"/>
                <a:cs typeface="Times New Roman" panose="02020603050405020304" pitchFamily="18" charset="0"/>
              </a:rPr>
              <a:t>a cut</a:t>
            </a:r>
            <a:r>
              <a:rPr lang="en-US" sz="2800" dirty="0">
                <a:solidFill>
                  <a:schemeClr val="tx1"/>
                </a:solidFill>
                <a:latin typeface="Times New Roman" panose="02020603050405020304" pitchFamily="18" charset="0"/>
                <a:cs typeface="Times New Roman" panose="02020603050405020304" pitchFamily="18" charset="0"/>
              </a:rPr>
              <a:t>, frequently occurs when body tissue is cut </a:t>
            </a:r>
            <a:r>
              <a:rPr lang="en-US" sz="2800" u="sng" dirty="0">
                <a:solidFill>
                  <a:schemeClr val="tx1"/>
                </a:solidFill>
                <a:latin typeface="Times New Roman" panose="02020603050405020304" pitchFamily="18" charset="0"/>
                <a:cs typeface="Times New Roman" panose="02020603050405020304" pitchFamily="18" charset="0"/>
              </a:rPr>
              <a:t>on knives, rough edges of metals, broken glass</a:t>
            </a:r>
            <a:r>
              <a:rPr lang="en-US" sz="2800" dirty="0">
                <a:solidFill>
                  <a:schemeClr val="tx1"/>
                </a:solidFill>
                <a:latin typeface="Times New Roman" panose="02020603050405020304" pitchFamily="18" charset="0"/>
                <a:cs typeface="Times New Roman" panose="02020603050405020304" pitchFamily="18" charset="0"/>
              </a:rPr>
              <a:t> or other objects that </a:t>
            </a:r>
            <a:r>
              <a:rPr lang="en-US" sz="2800" u="sng" dirty="0">
                <a:solidFill>
                  <a:schemeClr val="tx1"/>
                </a:solidFill>
                <a:latin typeface="Times New Roman" panose="02020603050405020304" pitchFamily="18" charset="0"/>
                <a:cs typeface="Times New Roman" panose="02020603050405020304" pitchFamily="18" charset="0"/>
              </a:rPr>
              <a:t>leaves smooth wounds</a:t>
            </a:r>
            <a:r>
              <a:rPr lang="en-US" sz="2800" dirty="0">
                <a:solidFill>
                  <a:schemeClr val="tx1"/>
                </a:solidFill>
                <a:latin typeface="Times New Roman" panose="02020603050405020304" pitchFamily="18" charset="0"/>
                <a:cs typeface="Times New Roman" panose="02020603050405020304" pitchFamily="18" charset="0"/>
              </a:rPr>
              <a:t>.</a:t>
            </a:r>
          </a:p>
          <a:p>
            <a:pPr marL="1485900" lvl="2" algn="just">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Bleeding may </a:t>
            </a:r>
            <a:r>
              <a:rPr lang="en-US" sz="2800" i="1" dirty="0">
                <a:solidFill>
                  <a:schemeClr val="tx1"/>
                </a:solidFill>
                <a:latin typeface="Times New Roman" panose="02020603050405020304" pitchFamily="18" charset="0"/>
                <a:cs typeface="Times New Roman" panose="02020603050405020304" pitchFamily="18" charset="0"/>
              </a:rPr>
              <a:t>be rapid and </a:t>
            </a:r>
            <a:r>
              <a:rPr lang="en-US" sz="2800" i="1" dirty="0" smtClean="0">
                <a:solidFill>
                  <a:schemeClr val="tx1"/>
                </a:solidFill>
                <a:latin typeface="Times New Roman" panose="02020603050405020304" pitchFamily="18" charset="0"/>
                <a:cs typeface="Times New Roman" panose="02020603050405020304" pitchFamily="18" charset="0"/>
              </a:rPr>
              <a:t>heavy</a:t>
            </a:r>
          </a:p>
          <a:p>
            <a:pPr marL="1485900" lvl="2" algn="just">
              <a:lnSpc>
                <a:spcPct val="150000"/>
              </a:lnSpc>
              <a:buFont typeface="Wingdings" panose="05000000000000000000" pitchFamily="2" charset="2"/>
              <a:buChar char="v"/>
            </a:pPr>
            <a:r>
              <a:rPr lang="en-US" sz="2800" u="sng" dirty="0" smtClean="0">
                <a:solidFill>
                  <a:schemeClr val="tx1"/>
                </a:solidFill>
                <a:latin typeface="Times New Roman" panose="02020603050405020304" pitchFamily="18" charset="0"/>
                <a:cs typeface="Times New Roman" panose="02020603050405020304" pitchFamily="18" charset="0"/>
              </a:rPr>
              <a:t>Deep </a:t>
            </a:r>
            <a:r>
              <a:rPr lang="en-US" sz="2800" u="sng" dirty="0">
                <a:solidFill>
                  <a:schemeClr val="tx1"/>
                </a:solidFill>
                <a:latin typeface="Times New Roman" panose="02020603050405020304" pitchFamily="18" charset="0"/>
                <a:cs typeface="Times New Roman" panose="02020603050405020304" pitchFamily="18" charset="0"/>
              </a:rPr>
              <a:t>cuts </a:t>
            </a:r>
            <a:r>
              <a:rPr lang="en-US" sz="2800" dirty="0">
                <a:solidFill>
                  <a:schemeClr val="tx1"/>
                </a:solidFill>
                <a:latin typeface="Times New Roman" panose="02020603050405020304" pitchFamily="18" charset="0"/>
                <a:cs typeface="Times New Roman" panose="02020603050405020304" pitchFamily="18" charset="0"/>
              </a:rPr>
              <a:t>may damage </a:t>
            </a:r>
            <a:r>
              <a:rPr lang="en-US" sz="2800" i="1" dirty="0">
                <a:solidFill>
                  <a:schemeClr val="tx1"/>
                </a:solidFill>
                <a:latin typeface="Times New Roman" panose="02020603050405020304" pitchFamily="18" charset="0"/>
                <a:cs typeface="Times New Roman" panose="02020603050405020304" pitchFamily="18" charset="0"/>
              </a:rPr>
              <a:t>muscles, tendons and nerves</a:t>
            </a:r>
          </a:p>
          <a:p>
            <a:pPr marL="0" lvl="0" indent="0" algn="just">
              <a:lnSpc>
                <a:spcPct val="150000"/>
              </a:lnSpc>
              <a:buNone/>
            </a:pPr>
            <a:r>
              <a:rPr lang="en-US" sz="2800" b="1" dirty="0" smtClean="0">
                <a:solidFill>
                  <a:schemeClr val="tx1"/>
                </a:solidFill>
                <a:latin typeface="Times New Roman" panose="02020603050405020304" pitchFamily="18" charset="0"/>
                <a:cs typeface="Times New Roman" panose="02020603050405020304" pitchFamily="18" charset="0"/>
              </a:rPr>
              <a:t>3). Lacerations</a:t>
            </a:r>
            <a:r>
              <a:rPr lang="en-US" sz="2800" dirty="0" smtClean="0">
                <a:solidFill>
                  <a:schemeClr val="tx1"/>
                </a:solidFill>
                <a:latin typeface="Times New Roman" panose="02020603050405020304" pitchFamily="18" charset="0"/>
                <a:cs typeface="Times New Roman" panose="02020603050405020304" pitchFamily="18" charset="0"/>
              </a:rPr>
              <a:t>-usually </a:t>
            </a:r>
            <a:r>
              <a:rPr lang="en-US" sz="2800" dirty="0">
                <a:solidFill>
                  <a:schemeClr val="tx1"/>
                </a:solidFill>
                <a:latin typeface="Times New Roman" panose="02020603050405020304" pitchFamily="18" charset="0"/>
                <a:cs typeface="Times New Roman" panose="02020603050405020304" pitchFamily="18" charset="0"/>
              </a:rPr>
              <a:t>displays </a:t>
            </a:r>
            <a:r>
              <a:rPr lang="en-US" sz="2800" u="sng" dirty="0">
                <a:solidFill>
                  <a:schemeClr val="tx1"/>
                </a:solidFill>
                <a:latin typeface="Times New Roman" panose="02020603050405020304" pitchFamily="18" charset="0"/>
                <a:cs typeface="Times New Roman" panose="02020603050405020304" pitchFamily="18" charset="0"/>
              </a:rPr>
              <a:t>jagged, irregular or blunt breaking or tearing of soft tissues</a:t>
            </a:r>
            <a:r>
              <a:rPr lang="en-US" sz="2800" dirty="0">
                <a:solidFill>
                  <a:schemeClr val="tx1"/>
                </a:solidFill>
                <a:latin typeface="Times New Roman" panose="02020603050405020304" pitchFamily="18" charset="0"/>
                <a:cs typeface="Times New Roman" panose="02020603050405020304" pitchFamily="18" charset="0"/>
              </a:rPr>
              <a:t> and usually caused when </a:t>
            </a:r>
            <a:r>
              <a:rPr lang="en-US" sz="2800" u="sng" dirty="0">
                <a:solidFill>
                  <a:schemeClr val="tx1"/>
                </a:solidFill>
                <a:latin typeface="Times New Roman" panose="02020603050405020304" pitchFamily="18" charset="0"/>
                <a:cs typeface="Times New Roman" panose="02020603050405020304" pitchFamily="18" charset="0"/>
              </a:rPr>
              <a:t>great force </a:t>
            </a:r>
            <a:r>
              <a:rPr lang="en-US" sz="2800" dirty="0">
                <a:solidFill>
                  <a:schemeClr val="tx1"/>
                </a:solidFill>
                <a:latin typeface="Times New Roman" panose="02020603050405020304" pitchFamily="18" charset="0"/>
                <a:cs typeface="Times New Roman" panose="02020603050405020304" pitchFamily="18" charset="0"/>
              </a:rPr>
              <a:t>is exerted against the body.</a:t>
            </a:r>
          </a:p>
          <a:p>
            <a:endParaRPr lang="en-US" sz="2000" dirty="0"/>
          </a:p>
        </p:txBody>
      </p:sp>
    </p:spTree>
    <p:extLst>
      <p:ext uri="{BB962C8B-B14F-4D97-AF65-F5344CB8AC3E}">
        <p14:creationId xmlns:p14="http://schemas.microsoft.com/office/powerpoint/2010/main" xmlns="" val="280133791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lacerations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5951538" y="3017837"/>
            <a:ext cx="2190750" cy="2009775"/>
          </a:xfrm>
          <a:prstGeom prst="rect">
            <a:avLst/>
          </a:prstGeom>
          <a:noFill/>
          <a:ln w="9525">
            <a:noFill/>
            <a:miter lim="800000"/>
            <a:headEnd/>
            <a:tailEnd/>
          </a:ln>
          <a:effectLst/>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197" y="157163"/>
            <a:ext cx="11319803" cy="6543675"/>
          </a:xfrm>
        </p:spPr>
        <p:txBody>
          <a:bodyPr>
            <a:normAutofit fontScale="92500" lnSpcReduction="20000"/>
          </a:bodyPr>
          <a:lstStyle/>
          <a:p>
            <a:pPr marL="0" lvl="0" indent="0" algn="just">
              <a:lnSpc>
                <a:spcPct val="150000"/>
              </a:lnSpc>
              <a:buNone/>
            </a:pPr>
            <a:r>
              <a:rPr lang="en-US" sz="2400" b="1" dirty="0" smtClean="0">
                <a:solidFill>
                  <a:schemeClr val="tx1"/>
                </a:solidFill>
                <a:latin typeface="Times New Roman" panose="02020603050405020304" pitchFamily="18" charset="0"/>
                <a:cs typeface="Times New Roman" panose="02020603050405020304" pitchFamily="18" charset="0"/>
              </a:rPr>
              <a:t>3). An </a:t>
            </a:r>
            <a:r>
              <a:rPr lang="en-US" sz="2400" b="1" dirty="0">
                <a:solidFill>
                  <a:schemeClr val="tx1"/>
                </a:solidFill>
                <a:latin typeface="Times New Roman" panose="02020603050405020304" pitchFamily="18" charset="0"/>
                <a:cs typeface="Times New Roman" panose="02020603050405020304" pitchFamily="18" charset="0"/>
              </a:rPr>
              <a:t>avulsion</a:t>
            </a:r>
            <a:r>
              <a:rPr lang="en-US" sz="2400" dirty="0">
                <a:solidFill>
                  <a:schemeClr val="tx1"/>
                </a:solidFill>
                <a:latin typeface="Times New Roman" panose="02020603050405020304" pitchFamily="18" charset="0"/>
                <a:cs typeface="Times New Roman" panose="02020603050405020304" pitchFamily="18" charset="0"/>
              </a:rPr>
              <a:t>-is an injury in which a </a:t>
            </a:r>
            <a:r>
              <a:rPr lang="en-US" sz="2400" u="sng" dirty="0">
                <a:solidFill>
                  <a:schemeClr val="tx1"/>
                </a:solidFill>
                <a:latin typeface="Times New Roman" panose="02020603050405020304" pitchFamily="18" charset="0"/>
                <a:cs typeface="Times New Roman" panose="02020603050405020304" pitchFamily="18" charset="0"/>
              </a:rPr>
              <a:t>piece of skin </a:t>
            </a:r>
            <a:r>
              <a:rPr lang="en-US" sz="2400" dirty="0">
                <a:solidFill>
                  <a:schemeClr val="tx1"/>
                </a:solidFill>
                <a:latin typeface="Times New Roman" panose="02020603050405020304" pitchFamily="18" charset="0"/>
                <a:cs typeface="Times New Roman" panose="02020603050405020304" pitchFamily="18" charset="0"/>
              </a:rPr>
              <a:t>with varying portion of subcutaneous tissue or muscle is either </a:t>
            </a:r>
            <a:r>
              <a:rPr lang="en-US" sz="2400" u="sng" dirty="0">
                <a:solidFill>
                  <a:schemeClr val="tx1"/>
                </a:solidFill>
                <a:latin typeface="Times New Roman" panose="02020603050405020304" pitchFamily="18" charset="0"/>
                <a:cs typeface="Times New Roman" panose="02020603050405020304" pitchFamily="18" charset="0"/>
              </a:rPr>
              <a:t>torn loose (separated) completely </a:t>
            </a:r>
            <a:r>
              <a:rPr lang="en-US" sz="2400" dirty="0">
                <a:solidFill>
                  <a:schemeClr val="tx1"/>
                </a:solidFill>
                <a:latin typeface="Times New Roman" panose="02020603050405020304" pitchFamily="18" charset="0"/>
                <a:cs typeface="Times New Roman" panose="02020603050405020304" pitchFamily="18" charset="0"/>
              </a:rPr>
              <a:t>or </a:t>
            </a:r>
            <a:r>
              <a:rPr lang="en-US" sz="2400" u="sng" dirty="0">
                <a:solidFill>
                  <a:schemeClr val="tx1"/>
                </a:solidFill>
                <a:latin typeface="Times New Roman" panose="02020603050405020304" pitchFamily="18" charset="0"/>
                <a:cs typeface="Times New Roman" panose="02020603050405020304" pitchFamily="18" charset="0"/>
              </a:rPr>
              <a:t>left hanging as a flap</a:t>
            </a:r>
            <a:r>
              <a:rPr lang="en-US" sz="2400" u="sng" dirty="0" smtClean="0">
                <a:solidFill>
                  <a:schemeClr val="tx1"/>
                </a:solidFill>
                <a:latin typeface="Times New Roman" panose="02020603050405020304" pitchFamily="18" charset="0"/>
                <a:cs typeface="Times New Roman" panose="02020603050405020304" pitchFamily="18" charset="0"/>
              </a:rPr>
              <a:t>.</a:t>
            </a:r>
          </a:p>
          <a:p>
            <a:pPr marL="0" lvl="0" indent="0" algn="just">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An avulsion is an injury in which layers of skin are either torn off completely or a flap of skin only remains. This type of wound may cause </a:t>
            </a:r>
          </a:p>
          <a:p>
            <a:pPr marL="0" lvl="0" indent="0" algn="just">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considerable bleeding.</a:t>
            </a:r>
            <a:endParaRPr lang="en-US" sz="2400" dirty="0">
              <a:solidFill>
                <a:schemeClr val="tx1"/>
              </a:solidFill>
              <a:latin typeface="Times New Roman" panose="02020603050405020304" pitchFamily="18" charset="0"/>
              <a:cs typeface="Times New Roman" panose="02020603050405020304" pitchFamily="18" charset="0"/>
            </a:endParaRPr>
          </a:p>
          <a:p>
            <a:pPr marL="0" lvl="0" indent="0" algn="just">
              <a:lnSpc>
                <a:spcPct val="150000"/>
              </a:lnSpc>
              <a:buNone/>
            </a:pPr>
            <a:r>
              <a:rPr lang="en-US" sz="2400" b="1" dirty="0" smtClean="0">
                <a:solidFill>
                  <a:schemeClr val="tx1"/>
                </a:solidFill>
                <a:latin typeface="Times New Roman" panose="02020603050405020304" pitchFamily="18" charset="0"/>
                <a:cs typeface="Times New Roman" panose="02020603050405020304" pitchFamily="18" charset="0"/>
              </a:rPr>
              <a:t>4). A </a:t>
            </a:r>
            <a:r>
              <a:rPr lang="en-US" sz="2400" b="1" dirty="0">
                <a:solidFill>
                  <a:schemeClr val="tx1"/>
                </a:solidFill>
                <a:latin typeface="Times New Roman" panose="02020603050405020304" pitchFamily="18" charset="0"/>
                <a:cs typeface="Times New Roman" panose="02020603050405020304" pitchFamily="18" charset="0"/>
              </a:rPr>
              <a:t>punctured wound</a:t>
            </a:r>
            <a:r>
              <a:rPr lang="en-US" sz="2400" dirty="0">
                <a:solidFill>
                  <a:schemeClr val="tx1"/>
                </a:solidFill>
                <a:latin typeface="Times New Roman" panose="02020603050405020304" pitchFamily="18" charset="0"/>
                <a:cs typeface="Times New Roman" panose="02020603050405020304" pitchFamily="18" charset="0"/>
              </a:rPr>
              <a:t>- caused by </a:t>
            </a:r>
            <a:r>
              <a:rPr lang="en-US" sz="2400" u="sng" dirty="0">
                <a:solidFill>
                  <a:schemeClr val="tx1"/>
                </a:solidFill>
                <a:latin typeface="Times New Roman" panose="02020603050405020304" pitchFamily="18" charset="0"/>
                <a:cs typeface="Times New Roman" panose="02020603050405020304" pitchFamily="18" charset="0"/>
              </a:rPr>
              <a:t>puncture producing objects </a:t>
            </a:r>
            <a:r>
              <a:rPr lang="en-US" sz="2400" dirty="0">
                <a:solidFill>
                  <a:schemeClr val="tx1"/>
                </a:solidFill>
                <a:latin typeface="Times New Roman" panose="02020603050405020304" pitchFamily="18" charset="0"/>
                <a:cs typeface="Times New Roman" panose="02020603050405020304" pitchFamily="18" charset="0"/>
              </a:rPr>
              <a:t>such as bullets and </a:t>
            </a:r>
            <a:r>
              <a:rPr lang="en-US" sz="2400" u="sng" dirty="0">
                <a:solidFill>
                  <a:schemeClr val="tx1"/>
                </a:solidFill>
                <a:latin typeface="Times New Roman" panose="02020603050405020304" pitchFamily="18" charset="0"/>
                <a:cs typeface="Times New Roman" panose="02020603050405020304" pitchFamily="18" charset="0"/>
              </a:rPr>
              <a:t>pointed objects </a:t>
            </a:r>
            <a:r>
              <a:rPr lang="en-US" sz="2400" dirty="0">
                <a:solidFill>
                  <a:schemeClr val="tx1"/>
                </a:solidFill>
                <a:latin typeface="Times New Roman" panose="02020603050405020304" pitchFamily="18" charset="0"/>
                <a:cs typeface="Times New Roman" panose="02020603050405020304" pitchFamily="18" charset="0"/>
              </a:rPr>
              <a:t>like pins, pails and </a:t>
            </a:r>
            <a:r>
              <a:rPr lang="en-US" sz="2400" dirty="0" smtClean="0">
                <a:solidFill>
                  <a:schemeClr val="tx1"/>
                </a:solidFill>
                <a:latin typeface="Times New Roman" panose="02020603050405020304" pitchFamily="18" charset="0"/>
                <a:cs typeface="Times New Roman" panose="02020603050405020304" pitchFamily="18" charset="0"/>
              </a:rPr>
              <a:t>splinters. Puncture wounds are caused by sharp, pointed objects that penetrate </a:t>
            </a:r>
          </a:p>
          <a:p>
            <a:pPr marL="0" lvl="0" indent="0" algn="just">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the skin. Nails, tacks, ice picks, knives, teeth, and needles can cause </a:t>
            </a:r>
          </a:p>
          <a:p>
            <a:pPr marL="0" lvl="0" indent="0" algn="just">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puncture wounds.</a:t>
            </a:r>
            <a:endParaRPr lang="en-US" sz="2400" dirty="0">
              <a:solidFill>
                <a:schemeClr val="tx1"/>
              </a:solidFill>
              <a:latin typeface="Times New Roman" panose="02020603050405020304" pitchFamily="18" charset="0"/>
              <a:cs typeface="Times New Roman" panose="02020603050405020304" pitchFamily="18" charset="0"/>
            </a:endParaRPr>
          </a:p>
          <a:p>
            <a:pPr lvl="3" algn="just">
              <a:lnSpc>
                <a:spcPct val="150000"/>
              </a:lnSpc>
              <a:buFont typeface="Wingdings" panose="05000000000000000000" pitchFamily="2" charset="2"/>
              <a:buChar char="v"/>
            </a:pPr>
            <a:r>
              <a:rPr lang="en-US" sz="2400" u="sng" dirty="0">
                <a:solidFill>
                  <a:schemeClr val="tx1"/>
                </a:solidFill>
                <a:latin typeface="Times New Roman" panose="02020603050405020304" pitchFamily="18" charset="0"/>
                <a:cs typeface="Times New Roman" panose="02020603050405020304" pitchFamily="18" charset="0"/>
              </a:rPr>
              <a:t>External bleeding </a:t>
            </a:r>
            <a:r>
              <a:rPr lang="en-US" sz="2400" dirty="0">
                <a:solidFill>
                  <a:schemeClr val="tx1"/>
                </a:solidFill>
                <a:latin typeface="Times New Roman" panose="02020603050405020304" pitchFamily="18" charset="0"/>
                <a:cs typeface="Times New Roman" panose="02020603050405020304" pitchFamily="18" charset="0"/>
              </a:rPr>
              <a:t>is limited because the </a:t>
            </a:r>
            <a:r>
              <a:rPr lang="en-US" sz="2400" u="sng" dirty="0">
                <a:solidFill>
                  <a:schemeClr val="tx1"/>
                </a:solidFill>
                <a:latin typeface="Times New Roman" panose="02020603050405020304" pitchFamily="18" charset="0"/>
                <a:cs typeface="Times New Roman" panose="02020603050405020304" pitchFamily="18" charset="0"/>
              </a:rPr>
              <a:t>wound is </a:t>
            </a:r>
            <a:r>
              <a:rPr lang="en-US" sz="2400" u="sng" dirty="0" smtClean="0">
                <a:solidFill>
                  <a:schemeClr val="tx1"/>
                </a:solidFill>
                <a:latin typeface="Times New Roman" panose="02020603050405020304" pitchFamily="18" charset="0"/>
                <a:cs typeface="Times New Roman" panose="02020603050405020304" pitchFamily="18" charset="0"/>
              </a:rPr>
              <a:t>small</a:t>
            </a:r>
          </a:p>
          <a:p>
            <a:pPr lvl="3" algn="just">
              <a:lnSpc>
                <a:spcPct val="150000"/>
              </a:lnSpc>
              <a:buFont typeface="Wingdings" panose="05000000000000000000"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Are </a:t>
            </a:r>
            <a:r>
              <a:rPr lang="en-US" sz="2400" u="sng" dirty="0">
                <a:solidFill>
                  <a:schemeClr val="tx1"/>
                </a:solidFill>
                <a:latin typeface="Times New Roman" panose="02020603050405020304" pitchFamily="18" charset="0"/>
                <a:cs typeface="Times New Roman" panose="02020603050405020304" pitchFamily="18" charset="0"/>
              </a:rPr>
              <a:t>difficult to cleanse </a:t>
            </a:r>
            <a:r>
              <a:rPr lang="en-US" sz="2400" dirty="0">
                <a:solidFill>
                  <a:schemeClr val="tx1"/>
                </a:solidFill>
                <a:latin typeface="Times New Roman" panose="02020603050405020304" pitchFamily="18" charset="0"/>
                <a:cs typeface="Times New Roman" panose="02020603050405020304" pitchFamily="18" charset="0"/>
              </a:rPr>
              <a:t>and are </a:t>
            </a:r>
            <a:r>
              <a:rPr lang="en-US" sz="2400" u="sng" dirty="0">
                <a:solidFill>
                  <a:schemeClr val="tx1"/>
                </a:solidFill>
                <a:latin typeface="Times New Roman" panose="02020603050405020304" pitchFamily="18" charset="0"/>
                <a:cs typeface="Times New Roman" panose="02020603050405020304" pitchFamily="18" charset="0"/>
              </a:rPr>
              <a:t>prone to </a:t>
            </a:r>
            <a:r>
              <a:rPr lang="en-US" sz="2400" u="sng" dirty="0" smtClean="0">
                <a:solidFill>
                  <a:schemeClr val="tx1"/>
                </a:solidFill>
                <a:latin typeface="Times New Roman" panose="02020603050405020304" pitchFamily="18" charset="0"/>
                <a:cs typeface="Times New Roman" panose="02020603050405020304" pitchFamily="18" charset="0"/>
              </a:rPr>
              <a:t>inflection</a:t>
            </a:r>
          </a:p>
          <a:p>
            <a:pPr lvl="3" algn="just">
              <a:lnSpc>
                <a:spcPct val="150000"/>
              </a:lnSpc>
              <a:buFont typeface="Wingdings" panose="05000000000000000000"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trainer should </a:t>
            </a:r>
            <a:r>
              <a:rPr lang="en-US" sz="2400" u="sng" dirty="0">
                <a:solidFill>
                  <a:schemeClr val="tx1"/>
                </a:solidFill>
                <a:latin typeface="Times New Roman" panose="02020603050405020304" pitchFamily="18" charset="0"/>
                <a:cs typeface="Times New Roman" panose="02020603050405020304" pitchFamily="18" charset="0"/>
              </a:rPr>
              <a:t>never attempt to remove </a:t>
            </a:r>
            <a:r>
              <a:rPr lang="en-US" sz="2400" dirty="0">
                <a:solidFill>
                  <a:schemeClr val="tx1"/>
                </a:solidFill>
                <a:latin typeface="Times New Roman" panose="02020603050405020304" pitchFamily="18" charset="0"/>
                <a:cs typeface="Times New Roman" panose="02020603050405020304" pitchFamily="18" charset="0"/>
              </a:rPr>
              <a:t>an impaled objects.</a:t>
            </a:r>
          </a:p>
          <a:p>
            <a:pPr marL="0" indent="0">
              <a:buNone/>
            </a:pPr>
            <a:endParaRPr lang="en-US" dirty="0"/>
          </a:p>
          <a:p>
            <a:endParaRPr lang="en-US" dirty="0"/>
          </a:p>
        </p:txBody>
      </p:sp>
    </p:spTree>
    <p:extLst>
      <p:ext uri="{BB962C8B-B14F-4D97-AF65-F5344CB8AC3E}">
        <p14:creationId xmlns:p14="http://schemas.microsoft.com/office/powerpoint/2010/main" xmlns="" val="391244886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431" y="142875"/>
            <a:ext cx="10707931" cy="6500813"/>
          </a:xfrm>
        </p:spPr>
        <p:txBody>
          <a:bodyPr>
            <a:normAutofit fontScale="92500" lnSpcReduction="10000"/>
          </a:bodyPr>
          <a:lstStyle/>
          <a:p>
            <a:pPr lvl="0" algn="ctr">
              <a:lnSpc>
                <a:spcPct val="150000"/>
              </a:lnSpc>
              <a:buNone/>
            </a:pPr>
            <a:r>
              <a:rPr lang="en-US" sz="3500" b="1" dirty="0">
                <a:latin typeface="Times New Roman" panose="02020603050405020304" pitchFamily="18" charset="0"/>
                <a:cs typeface="Times New Roman" panose="02020603050405020304" pitchFamily="18" charset="0"/>
              </a:rPr>
              <a:t>Management of open </a:t>
            </a:r>
            <a:r>
              <a:rPr lang="en-US" sz="3500" b="1" dirty="0" smtClean="0">
                <a:latin typeface="Times New Roman" panose="02020603050405020304" pitchFamily="18" charset="0"/>
                <a:cs typeface="Times New Roman" panose="02020603050405020304" pitchFamily="18" charset="0"/>
              </a:rPr>
              <a:t>wound</a:t>
            </a:r>
          </a:p>
          <a:p>
            <a:pPr lvl="0" algn="just">
              <a:lnSpc>
                <a:spcPct val="150000"/>
              </a:lnSpc>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Abrasions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small abrasions may be </a:t>
            </a:r>
            <a:r>
              <a:rPr lang="en-US" sz="3200" u="sng" dirty="0">
                <a:latin typeface="Times New Roman" panose="02020603050405020304" pitchFamily="18" charset="0"/>
                <a:cs typeface="Times New Roman" panose="02020603050405020304" pitchFamily="18" charset="0"/>
              </a:rPr>
              <a:t>cleansed with soap and water </a:t>
            </a:r>
            <a:r>
              <a:rPr lang="en-US" sz="3200" dirty="0">
                <a:latin typeface="Times New Roman" panose="02020603050405020304" pitchFamily="18" charset="0"/>
                <a:cs typeface="Times New Roman" panose="02020603050405020304" pitchFamily="18" charset="0"/>
              </a:rPr>
              <a:t>and </a:t>
            </a:r>
            <a:r>
              <a:rPr lang="en-US" sz="3200" u="sng" dirty="0">
                <a:latin typeface="Times New Roman" panose="02020603050405020304" pitchFamily="18" charset="0"/>
                <a:cs typeface="Times New Roman" panose="02020603050405020304" pitchFamily="18" charset="0"/>
              </a:rPr>
              <a:t>covered with sterile dressing</a:t>
            </a:r>
            <a:r>
              <a:rPr lang="en-US" sz="3200" dirty="0">
                <a:latin typeface="Times New Roman" panose="02020603050405020304" pitchFamily="18" charset="0"/>
                <a:cs typeface="Times New Roman" panose="02020603050405020304" pitchFamily="18" charset="0"/>
              </a:rPr>
              <a:t> that </a:t>
            </a:r>
            <a:r>
              <a:rPr lang="en-US" sz="3200" u="sng" dirty="0">
                <a:latin typeface="Times New Roman" panose="02020603050405020304" pitchFamily="18" charset="0"/>
                <a:cs typeface="Times New Roman" panose="02020603050405020304" pitchFamily="18" charset="0"/>
              </a:rPr>
              <a:t>does not adhere </a:t>
            </a:r>
            <a:r>
              <a:rPr lang="en-US" sz="3200" dirty="0">
                <a:latin typeface="Times New Roman" panose="02020603050405020304" pitchFamily="18" charset="0"/>
                <a:cs typeface="Times New Roman" panose="02020603050405020304" pitchFamily="18" charset="0"/>
              </a:rPr>
              <a:t>to the wound. </a:t>
            </a:r>
            <a:endParaRPr lang="en-US" sz="3200" dirty="0" smtClean="0">
              <a:latin typeface="Times New Roman" panose="02020603050405020304" pitchFamily="18" charset="0"/>
              <a:cs typeface="Times New Roman" panose="02020603050405020304" pitchFamily="18" charset="0"/>
            </a:endParaRPr>
          </a:p>
          <a:p>
            <a:pPr lvl="0" algn="just">
              <a:lnSpc>
                <a:spcPct val="150000"/>
              </a:lnSpc>
            </a:pPr>
            <a:r>
              <a:rPr lang="en-US" sz="3200" i="1" dirty="0" smtClean="0">
                <a:latin typeface="Times New Roman" panose="02020603050405020304" pitchFamily="18" charset="0"/>
                <a:cs typeface="Times New Roman" panose="02020603050405020304" pitchFamily="18" charset="0"/>
              </a:rPr>
              <a:t>Sterile </a:t>
            </a:r>
            <a:r>
              <a:rPr lang="en-US" sz="3200" i="1" dirty="0">
                <a:latin typeface="Times New Roman" panose="02020603050405020304" pitchFamily="18" charset="0"/>
                <a:cs typeface="Times New Roman" panose="02020603050405020304" pitchFamily="18" charset="0"/>
              </a:rPr>
              <a:t>analgesic preparations or antibiotic </a:t>
            </a:r>
            <a:r>
              <a:rPr lang="en-US" sz="3200" i="1" dirty="0" err="1">
                <a:latin typeface="Times New Roman" panose="02020603050405020304" pitchFamily="18" charset="0"/>
                <a:cs typeface="Times New Roman" panose="02020603050405020304" pitchFamily="18" charset="0"/>
              </a:rPr>
              <a:t>ointaments</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may be used but </a:t>
            </a:r>
            <a:r>
              <a:rPr lang="en-US" sz="3200" u="sng" dirty="0">
                <a:latin typeface="Times New Roman" panose="02020603050405020304" pitchFamily="18" charset="0"/>
                <a:cs typeface="Times New Roman" panose="02020603050405020304" pitchFamily="18" charset="0"/>
              </a:rPr>
              <a:t>are not substitutes</a:t>
            </a:r>
            <a:r>
              <a:rPr lang="en-US" sz="3200" dirty="0">
                <a:latin typeface="Times New Roman" panose="02020603050405020304" pitchFamily="18" charset="0"/>
                <a:cs typeface="Times New Roman" panose="02020603050405020304" pitchFamily="18" charset="0"/>
              </a:rPr>
              <a:t> for thorough cleansing of the </a:t>
            </a:r>
            <a:r>
              <a:rPr lang="en-US" sz="3200" dirty="0" smtClean="0">
                <a:latin typeface="Times New Roman" panose="02020603050405020304" pitchFamily="18" charset="0"/>
                <a:cs typeface="Times New Roman" panose="02020603050405020304" pitchFamily="18" charset="0"/>
              </a:rPr>
              <a:t>wound.</a:t>
            </a:r>
          </a:p>
          <a:p>
            <a:pPr lvl="0"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Extensive abrasions such as the ‘’road rash’’ that occurs to bicyclists, are very </a:t>
            </a:r>
            <a:r>
              <a:rPr lang="en-US" sz="3200" u="sng" dirty="0">
                <a:latin typeface="Times New Roman" panose="02020603050405020304" pitchFamily="18" charset="0"/>
                <a:cs typeface="Times New Roman" panose="02020603050405020304" pitchFamily="18" charset="0"/>
              </a:rPr>
              <a:t>painful</a:t>
            </a:r>
            <a:r>
              <a:rPr lang="en-US" sz="3200" dirty="0">
                <a:latin typeface="Times New Roman" panose="02020603050405020304" pitchFamily="18" charset="0"/>
                <a:cs typeface="Times New Roman" panose="02020603050405020304" pitchFamily="18" charset="0"/>
              </a:rPr>
              <a:t>. A physician may be needed to control the pain during cleansing and dressing of this wound.</a:t>
            </a:r>
          </a:p>
          <a:p>
            <a:endParaRPr lang="en-US" dirty="0"/>
          </a:p>
        </p:txBody>
      </p:sp>
    </p:spTree>
    <p:extLst>
      <p:ext uri="{BB962C8B-B14F-4D97-AF65-F5344CB8AC3E}">
        <p14:creationId xmlns:p14="http://schemas.microsoft.com/office/powerpoint/2010/main" xmlns="" val="233092908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6571" y="142875"/>
            <a:ext cx="10401300" cy="6572250"/>
          </a:xfrm>
        </p:spPr>
        <p:txBody>
          <a:bodyPr>
            <a:normAutofit/>
          </a:bodyPr>
          <a:lstStyle/>
          <a:p>
            <a:pPr lvl="0" algn="just">
              <a:lnSpc>
                <a:spcPct val="150000"/>
              </a:lnSpc>
              <a:buFont typeface="Wingdings" panose="05000000000000000000" pitchFamily="2" charset="2"/>
              <a:buChar char="Ø"/>
            </a:pPr>
            <a:r>
              <a:rPr lang="en-US" sz="3200" b="1" dirty="0">
                <a:solidFill>
                  <a:schemeClr val="tx1"/>
                </a:solidFill>
                <a:latin typeface="Times New Roman" panose="02020603050405020304" pitchFamily="18" charset="0"/>
                <a:cs typeface="Times New Roman" panose="02020603050405020304" pitchFamily="18" charset="0"/>
              </a:rPr>
              <a:t>Lacerations</a:t>
            </a:r>
            <a:r>
              <a:rPr lang="en-US" sz="3200" dirty="0">
                <a:solidFill>
                  <a:schemeClr val="tx1"/>
                </a:solidFill>
                <a:latin typeface="Times New Roman" panose="02020603050405020304" pitchFamily="18" charset="0"/>
                <a:cs typeface="Times New Roman" panose="02020603050405020304" pitchFamily="18" charset="0"/>
              </a:rPr>
              <a:t>- small lacerations can often be managed by the athletic trainer.</a:t>
            </a:r>
          </a:p>
          <a:p>
            <a:pPr lvl="0" algn="just">
              <a:lnSpc>
                <a:spcPct val="150000"/>
              </a:lnSpc>
            </a:pPr>
            <a:r>
              <a:rPr lang="en-US" sz="3200" dirty="0">
                <a:solidFill>
                  <a:schemeClr val="tx1"/>
                </a:solidFill>
                <a:latin typeface="Times New Roman" panose="02020603050405020304" pitchFamily="18" charset="0"/>
                <a:cs typeface="Times New Roman" panose="02020603050405020304" pitchFamily="18" charset="0"/>
              </a:rPr>
              <a:t>Control the bleeding with </a:t>
            </a:r>
            <a:r>
              <a:rPr lang="en-US" sz="3200" u="sng" dirty="0">
                <a:solidFill>
                  <a:schemeClr val="tx1"/>
                </a:solidFill>
                <a:latin typeface="Times New Roman" panose="02020603050405020304" pitchFamily="18" charset="0"/>
                <a:cs typeface="Times New Roman" panose="02020603050405020304" pitchFamily="18" charset="0"/>
              </a:rPr>
              <a:t>direct pressure</a:t>
            </a:r>
          </a:p>
          <a:p>
            <a:pPr lvl="0" algn="just">
              <a:lnSpc>
                <a:spcPct val="150000"/>
              </a:lnSpc>
            </a:pPr>
            <a:r>
              <a:rPr lang="en-US" sz="3200" dirty="0">
                <a:solidFill>
                  <a:schemeClr val="tx1"/>
                </a:solidFill>
                <a:latin typeface="Times New Roman" panose="02020603050405020304" pitchFamily="18" charset="0"/>
                <a:cs typeface="Times New Roman" panose="02020603050405020304" pitchFamily="18" charset="0"/>
              </a:rPr>
              <a:t>The wound should be </a:t>
            </a:r>
            <a:r>
              <a:rPr lang="en-US" sz="3200" u="sng" dirty="0">
                <a:solidFill>
                  <a:schemeClr val="tx1"/>
                </a:solidFill>
                <a:latin typeface="Times New Roman" panose="02020603050405020304" pitchFamily="18" charset="0"/>
                <a:cs typeface="Times New Roman" panose="02020603050405020304" pitchFamily="18" charset="0"/>
              </a:rPr>
              <a:t>cleansed with soap and water</a:t>
            </a:r>
          </a:p>
          <a:p>
            <a:pPr lvl="0" algn="just">
              <a:lnSpc>
                <a:spcPct val="150000"/>
              </a:lnSpc>
            </a:pPr>
            <a:r>
              <a:rPr lang="en-US" sz="3200" dirty="0">
                <a:solidFill>
                  <a:schemeClr val="tx1"/>
                </a:solidFill>
                <a:latin typeface="Times New Roman" panose="02020603050405020304" pitchFamily="18" charset="0"/>
                <a:cs typeface="Times New Roman" panose="02020603050405020304" pitchFamily="18" charset="0"/>
              </a:rPr>
              <a:t>An </a:t>
            </a:r>
            <a:r>
              <a:rPr lang="en-US" sz="3200" u="sng" dirty="0">
                <a:solidFill>
                  <a:schemeClr val="tx1"/>
                </a:solidFill>
                <a:latin typeface="Times New Roman" panose="02020603050405020304" pitchFamily="18" charset="0"/>
                <a:cs typeface="Times New Roman" panose="02020603050405020304" pitchFamily="18" charset="0"/>
              </a:rPr>
              <a:t>antiseptic</a:t>
            </a:r>
            <a:r>
              <a:rPr lang="en-US" sz="3200" dirty="0">
                <a:solidFill>
                  <a:schemeClr val="tx1"/>
                </a:solidFill>
                <a:latin typeface="Times New Roman" panose="02020603050405020304" pitchFamily="18" charset="0"/>
                <a:cs typeface="Times New Roman" panose="02020603050405020304" pitchFamily="18" charset="0"/>
              </a:rPr>
              <a:t> solutions such as </a:t>
            </a:r>
            <a:r>
              <a:rPr lang="en-US" sz="3200" b="1" i="1" dirty="0">
                <a:solidFill>
                  <a:schemeClr val="tx1"/>
                </a:solidFill>
                <a:latin typeface="Times New Roman" panose="02020603050405020304" pitchFamily="18" charset="0"/>
                <a:cs typeface="Times New Roman" panose="02020603050405020304" pitchFamily="18" charset="0"/>
              </a:rPr>
              <a:t>betadine</a:t>
            </a:r>
            <a:r>
              <a:rPr lang="en-US" sz="3200" dirty="0">
                <a:solidFill>
                  <a:schemeClr val="tx1"/>
                </a:solidFill>
                <a:latin typeface="Times New Roman" panose="02020603050405020304" pitchFamily="18" charset="0"/>
                <a:cs typeface="Times New Roman" panose="02020603050405020304" pitchFamily="18" charset="0"/>
              </a:rPr>
              <a:t> may be applied.</a:t>
            </a:r>
          </a:p>
          <a:p>
            <a:pPr lvl="0" algn="just">
              <a:lnSpc>
                <a:spcPct val="150000"/>
              </a:lnSpc>
            </a:pPr>
            <a:r>
              <a:rPr lang="en-US" sz="3200" dirty="0">
                <a:solidFill>
                  <a:schemeClr val="tx1"/>
                </a:solidFill>
                <a:latin typeface="Times New Roman" panose="02020603050405020304" pitchFamily="18" charset="0"/>
                <a:cs typeface="Times New Roman" panose="02020603050405020304" pitchFamily="18" charset="0"/>
              </a:rPr>
              <a:t>The wound is </a:t>
            </a:r>
            <a:r>
              <a:rPr lang="en-US" sz="3200" b="1" dirty="0">
                <a:solidFill>
                  <a:schemeClr val="tx1"/>
                </a:solidFill>
                <a:latin typeface="Times New Roman" panose="02020603050405020304" pitchFamily="18" charset="0"/>
                <a:cs typeface="Times New Roman" panose="02020603050405020304" pitchFamily="18" charset="0"/>
              </a:rPr>
              <a:t>closed</a:t>
            </a:r>
            <a:r>
              <a:rPr lang="en-US" sz="3200" dirty="0">
                <a:solidFill>
                  <a:schemeClr val="tx1"/>
                </a:solidFill>
                <a:latin typeface="Times New Roman" panose="02020603050405020304" pitchFamily="18" charset="0"/>
                <a:cs typeface="Times New Roman" panose="02020603050405020304" pitchFamily="18" charset="0"/>
              </a:rPr>
              <a:t> by </a:t>
            </a:r>
            <a:r>
              <a:rPr lang="en-US" sz="3200" u="sng" dirty="0">
                <a:solidFill>
                  <a:schemeClr val="tx1"/>
                </a:solidFill>
                <a:latin typeface="Times New Roman" panose="02020603050405020304" pitchFamily="18" charset="0"/>
                <a:cs typeface="Times New Roman" panose="02020603050405020304" pitchFamily="18" charset="0"/>
              </a:rPr>
              <a:t>pulling the edges of the wound </a:t>
            </a:r>
            <a:r>
              <a:rPr lang="en-US" sz="3200" dirty="0">
                <a:solidFill>
                  <a:schemeClr val="tx1"/>
                </a:solidFill>
                <a:latin typeface="Times New Roman" panose="02020603050405020304" pitchFamily="18" charset="0"/>
                <a:cs typeface="Times New Roman" panose="02020603050405020304" pitchFamily="18" charset="0"/>
              </a:rPr>
              <a:t>together with adhesive strips such as </a:t>
            </a:r>
            <a:r>
              <a:rPr lang="en-US" sz="3200" u="sng" dirty="0" err="1">
                <a:solidFill>
                  <a:schemeClr val="tx1"/>
                </a:solidFill>
                <a:latin typeface="Times New Roman" panose="02020603050405020304" pitchFamily="18" charset="0"/>
                <a:cs typeface="Times New Roman" panose="02020603050405020304" pitchFamily="18" charset="0"/>
              </a:rPr>
              <a:t>steristrips</a:t>
            </a:r>
            <a:r>
              <a:rPr lang="en-US" sz="3200" u="sng" dirty="0">
                <a:solidFill>
                  <a:schemeClr val="tx1"/>
                </a:solidFill>
                <a:latin typeface="Times New Roman" panose="02020603050405020304" pitchFamily="18" charset="0"/>
                <a:cs typeface="Times New Roman" panose="02020603050405020304" pitchFamily="18" charset="0"/>
              </a:rPr>
              <a:t>.</a:t>
            </a:r>
          </a:p>
          <a:p>
            <a:endParaRPr lang="en-US" sz="2400" dirty="0"/>
          </a:p>
        </p:txBody>
      </p:sp>
    </p:spTree>
    <p:extLst>
      <p:ext uri="{BB962C8B-B14F-4D97-AF65-F5344CB8AC3E}">
        <p14:creationId xmlns:p14="http://schemas.microsoft.com/office/powerpoint/2010/main" xmlns="" val="73498539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637" y="185737"/>
            <a:ext cx="10358437" cy="6529387"/>
          </a:xfrm>
        </p:spPr>
        <p:txBody>
          <a:bodyPr>
            <a:normAutofit lnSpcReduction="10000"/>
          </a:bodyPr>
          <a:lstStyle/>
          <a:p>
            <a:pPr marL="0" lvl="0" indent="0" algn="just">
              <a:lnSpc>
                <a:spcPct val="150000"/>
              </a:lnSpc>
              <a:buNone/>
            </a:pPr>
            <a:r>
              <a:rPr lang="en-US" b="1" dirty="0" smtClean="0"/>
              <a:t>C</a:t>
            </a:r>
            <a:r>
              <a:rPr lang="en-US" b="1" dirty="0" smtClean="0">
                <a:solidFill>
                  <a:schemeClr val="tx1"/>
                </a:solidFill>
              </a:rPr>
              <a:t>. </a:t>
            </a:r>
            <a:r>
              <a:rPr lang="en-US" b="1" dirty="0" smtClean="0">
                <a:solidFill>
                  <a:schemeClr val="tx1"/>
                </a:solidFill>
                <a:latin typeface="Times New Roman" panose="02020603050405020304" pitchFamily="18" charset="0"/>
                <a:cs typeface="Times New Roman" panose="02020603050405020304" pitchFamily="18" charset="0"/>
              </a:rPr>
              <a:t>Mechanical </a:t>
            </a:r>
            <a:r>
              <a:rPr lang="en-US" b="1" dirty="0">
                <a:solidFill>
                  <a:schemeClr val="tx1"/>
                </a:solidFill>
                <a:latin typeface="Times New Roman" panose="02020603050405020304" pitchFamily="18" charset="0"/>
                <a:cs typeface="Times New Roman" panose="02020603050405020304" pitchFamily="18" charset="0"/>
              </a:rPr>
              <a:t>Tissue Injury</a:t>
            </a:r>
            <a:endParaRPr lang="en-US" dirty="0">
              <a:solidFill>
                <a:schemeClr val="tx1"/>
              </a:solidFill>
              <a:latin typeface="Times New Roman" panose="02020603050405020304" pitchFamily="18" charset="0"/>
              <a:cs typeface="Times New Roman" panose="02020603050405020304" pitchFamily="18" charset="0"/>
            </a:endParaRPr>
          </a:p>
          <a:p>
            <a:pPr lvl="1" algn="just">
              <a:lnSpc>
                <a:spcPct val="150000"/>
              </a:lnSpc>
            </a:pPr>
            <a:r>
              <a:rPr lang="en-US" sz="1800" b="1" dirty="0">
                <a:solidFill>
                  <a:schemeClr val="tx1"/>
                </a:solidFill>
                <a:latin typeface="Times New Roman" panose="02020603050405020304" pitchFamily="18" charset="0"/>
                <a:cs typeface="Times New Roman" panose="02020603050405020304" pitchFamily="18" charset="0"/>
              </a:rPr>
              <a:t>Tissue </a:t>
            </a:r>
            <a:r>
              <a:rPr lang="en-US" sz="1800" b="1" dirty="0" smtClean="0">
                <a:solidFill>
                  <a:schemeClr val="tx1"/>
                </a:solidFill>
                <a:latin typeface="Times New Roman" panose="02020603050405020304" pitchFamily="18" charset="0"/>
                <a:cs typeface="Times New Roman" panose="02020603050405020304" pitchFamily="18" charset="0"/>
              </a:rPr>
              <a:t>Properties</a:t>
            </a:r>
          </a:p>
          <a:p>
            <a:pPr lvl="1" algn="just">
              <a:lnSpc>
                <a:spcPct val="150000"/>
              </a:lnSpc>
            </a:pPr>
            <a:r>
              <a:rPr lang="en-US" sz="1800" dirty="0" smtClean="0">
                <a:solidFill>
                  <a:schemeClr val="tx1"/>
                </a:solidFill>
                <a:latin typeface="Times New Roman" panose="02020603050405020304" pitchFamily="18" charset="0"/>
                <a:cs typeface="Times New Roman" panose="02020603050405020304" pitchFamily="18" charset="0"/>
              </a:rPr>
              <a:t>Tissues </a:t>
            </a:r>
            <a:r>
              <a:rPr lang="en-US" sz="1800" dirty="0">
                <a:solidFill>
                  <a:schemeClr val="tx1"/>
                </a:solidFill>
                <a:latin typeface="Times New Roman" panose="02020603050405020304" pitchFamily="18" charset="0"/>
                <a:cs typeface="Times New Roman" panose="02020603050405020304" pitchFamily="18" charset="0"/>
              </a:rPr>
              <a:t>have relative </a:t>
            </a:r>
            <a:r>
              <a:rPr lang="en-US" sz="1800" u="sng" dirty="0">
                <a:solidFill>
                  <a:schemeClr val="tx1"/>
                </a:solidFill>
                <a:latin typeface="Times New Roman" panose="02020603050405020304" pitchFamily="18" charset="0"/>
                <a:cs typeface="Times New Roman" panose="02020603050405020304" pitchFamily="18" charset="0"/>
              </a:rPr>
              <a:t>abilities to resist </a:t>
            </a:r>
            <a:r>
              <a:rPr lang="en-US" sz="1800" dirty="0">
                <a:solidFill>
                  <a:schemeClr val="tx1"/>
                </a:solidFill>
                <a:latin typeface="Times New Roman" panose="02020603050405020304" pitchFamily="18" charset="0"/>
                <a:cs typeface="Times New Roman" panose="02020603050405020304" pitchFamily="18" charset="0"/>
              </a:rPr>
              <a:t>a particular load, the stronger the tissue the greater the load it can withstand</a:t>
            </a:r>
          </a:p>
          <a:p>
            <a:pPr lvl="0" algn="just">
              <a:lnSpc>
                <a:spcPct val="150000"/>
              </a:lnSpc>
            </a:pPr>
            <a:r>
              <a:rPr lang="en-US" b="1" i="1" dirty="0">
                <a:solidFill>
                  <a:schemeClr val="tx1"/>
                </a:solidFill>
                <a:latin typeface="Times New Roman" panose="02020603050405020304" pitchFamily="18" charset="0"/>
                <a:cs typeface="Times New Roman" panose="02020603050405020304" pitchFamily="18" charset="0"/>
              </a:rPr>
              <a:t>Load</a:t>
            </a:r>
            <a:r>
              <a:rPr lang="en-US" dirty="0">
                <a:solidFill>
                  <a:schemeClr val="tx1"/>
                </a:solidFill>
                <a:latin typeface="Times New Roman" panose="02020603050405020304" pitchFamily="18" charset="0"/>
                <a:cs typeface="Times New Roman" panose="02020603050405020304" pitchFamily="18" charset="0"/>
              </a:rPr>
              <a:t> =  </a:t>
            </a:r>
            <a:r>
              <a:rPr lang="en-US" u="sng" dirty="0">
                <a:solidFill>
                  <a:schemeClr val="tx1"/>
                </a:solidFill>
                <a:latin typeface="Times New Roman" panose="02020603050405020304" pitchFamily="18" charset="0"/>
                <a:cs typeface="Times New Roman" panose="02020603050405020304" pitchFamily="18" charset="0"/>
              </a:rPr>
              <a:t>external force </a:t>
            </a:r>
            <a:r>
              <a:rPr lang="en-US" dirty="0">
                <a:solidFill>
                  <a:schemeClr val="tx1"/>
                </a:solidFill>
                <a:latin typeface="Times New Roman" panose="02020603050405020304" pitchFamily="18" charset="0"/>
                <a:cs typeface="Times New Roman" panose="02020603050405020304" pitchFamily="18" charset="0"/>
              </a:rPr>
              <a:t>acting on tissues which causes internal reactions within the tissues</a:t>
            </a:r>
          </a:p>
          <a:p>
            <a:pPr lvl="0" algn="just">
              <a:lnSpc>
                <a:spcPct val="150000"/>
              </a:lnSpc>
            </a:pPr>
            <a:r>
              <a:rPr lang="en-US" b="1" i="1" dirty="0">
                <a:solidFill>
                  <a:schemeClr val="tx1"/>
                </a:solidFill>
                <a:latin typeface="Times New Roman" panose="02020603050405020304" pitchFamily="18" charset="0"/>
                <a:cs typeface="Times New Roman" panose="02020603050405020304" pitchFamily="18" charset="0"/>
              </a:rPr>
              <a:t>Stiffness</a:t>
            </a:r>
            <a:r>
              <a:rPr lang="en-US" dirty="0">
                <a:solidFill>
                  <a:schemeClr val="tx1"/>
                </a:solidFill>
                <a:latin typeface="Times New Roman" panose="02020603050405020304" pitchFamily="18" charset="0"/>
                <a:cs typeface="Times New Roman" panose="02020603050405020304" pitchFamily="18" charset="0"/>
              </a:rPr>
              <a:t> = the relative ability of a tissue </a:t>
            </a:r>
            <a:r>
              <a:rPr lang="en-US" u="sng" dirty="0">
                <a:solidFill>
                  <a:schemeClr val="tx1"/>
                </a:solidFill>
                <a:latin typeface="Times New Roman" panose="02020603050405020304" pitchFamily="18" charset="0"/>
                <a:cs typeface="Times New Roman" panose="02020603050405020304" pitchFamily="18" charset="0"/>
              </a:rPr>
              <a:t>to resist </a:t>
            </a:r>
            <a:r>
              <a:rPr lang="en-US" dirty="0">
                <a:solidFill>
                  <a:schemeClr val="tx1"/>
                </a:solidFill>
                <a:latin typeface="Times New Roman" panose="02020603050405020304" pitchFamily="18" charset="0"/>
                <a:cs typeface="Times New Roman" panose="02020603050405020304" pitchFamily="18" charset="0"/>
              </a:rPr>
              <a:t>a particular load</a:t>
            </a:r>
          </a:p>
          <a:p>
            <a:pPr lvl="0" algn="just">
              <a:lnSpc>
                <a:spcPct val="150000"/>
              </a:lnSpc>
            </a:pPr>
            <a:r>
              <a:rPr lang="en-US" b="1" i="1" dirty="0">
                <a:solidFill>
                  <a:schemeClr val="tx1"/>
                </a:solidFill>
                <a:latin typeface="Times New Roman" panose="02020603050405020304" pitchFamily="18" charset="0"/>
                <a:cs typeface="Times New Roman" panose="02020603050405020304" pitchFamily="18" charset="0"/>
              </a:rPr>
              <a:t>Stress</a:t>
            </a:r>
            <a:r>
              <a:rPr lang="en-US" dirty="0">
                <a:solidFill>
                  <a:schemeClr val="tx1"/>
                </a:solidFill>
                <a:latin typeface="Times New Roman" panose="02020603050405020304" pitchFamily="18" charset="0"/>
                <a:cs typeface="Times New Roman" panose="02020603050405020304" pitchFamily="18" charset="0"/>
              </a:rPr>
              <a:t> = the </a:t>
            </a:r>
            <a:r>
              <a:rPr lang="en-US" u="sng" dirty="0">
                <a:solidFill>
                  <a:schemeClr val="tx1"/>
                </a:solidFill>
                <a:latin typeface="Times New Roman" panose="02020603050405020304" pitchFamily="18" charset="0"/>
                <a:cs typeface="Times New Roman" panose="02020603050405020304" pitchFamily="18" charset="0"/>
              </a:rPr>
              <a:t>internal resistance </a:t>
            </a:r>
            <a:r>
              <a:rPr lang="en-US" dirty="0">
                <a:solidFill>
                  <a:schemeClr val="tx1"/>
                </a:solidFill>
                <a:latin typeface="Times New Roman" panose="02020603050405020304" pitchFamily="18" charset="0"/>
                <a:cs typeface="Times New Roman" panose="02020603050405020304" pitchFamily="18" charset="0"/>
              </a:rPr>
              <a:t>of the tissues to an external load</a:t>
            </a:r>
          </a:p>
          <a:p>
            <a:pPr lvl="0" algn="just">
              <a:lnSpc>
                <a:spcPct val="150000"/>
              </a:lnSpc>
            </a:pPr>
            <a:r>
              <a:rPr lang="en-US" b="1" i="1" dirty="0">
                <a:solidFill>
                  <a:schemeClr val="tx1"/>
                </a:solidFill>
                <a:latin typeface="Times New Roman" panose="02020603050405020304" pitchFamily="18" charset="0"/>
                <a:cs typeface="Times New Roman" panose="02020603050405020304" pitchFamily="18" charset="0"/>
              </a:rPr>
              <a:t>Strain</a:t>
            </a:r>
            <a:r>
              <a:rPr lang="en-US" dirty="0">
                <a:solidFill>
                  <a:schemeClr val="tx1"/>
                </a:solidFill>
                <a:latin typeface="Times New Roman" panose="02020603050405020304" pitchFamily="18" charset="0"/>
                <a:cs typeface="Times New Roman" panose="02020603050405020304" pitchFamily="18" charset="0"/>
              </a:rPr>
              <a:t> = </a:t>
            </a:r>
            <a:r>
              <a:rPr lang="en-US" u="sng" dirty="0">
                <a:solidFill>
                  <a:schemeClr val="tx1"/>
                </a:solidFill>
                <a:latin typeface="Times New Roman" panose="02020603050405020304" pitchFamily="18" charset="0"/>
                <a:cs typeface="Times New Roman" panose="02020603050405020304" pitchFamily="18" charset="0"/>
              </a:rPr>
              <a:t>deformation</a:t>
            </a:r>
            <a:r>
              <a:rPr lang="en-US" dirty="0">
                <a:solidFill>
                  <a:schemeClr val="tx1"/>
                </a:solidFill>
                <a:latin typeface="Times New Roman" panose="02020603050405020304" pitchFamily="18" charset="0"/>
                <a:cs typeface="Times New Roman" panose="02020603050405020304" pitchFamily="18" charset="0"/>
              </a:rPr>
              <a:t> of tissue due to a load</a:t>
            </a:r>
          </a:p>
          <a:p>
            <a:pPr lvl="0" algn="just">
              <a:lnSpc>
                <a:spcPct val="150000"/>
              </a:lnSpc>
            </a:pPr>
            <a:r>
              <a:rPr lang="en-US" b="1" i="1" dirty="0">
                <a:solidFill>
                  <a:schemeClr val="tx1"/>
                </a:solidFill>
                <a:latin typeface="Times New Roman" panose="02020603050405020304" pitchFamily="18" charset="0"/>
                <a:cs typeface="Times New Roman" panose="02020603050405020304" pitchFamily="18" charset="0"/>
              </a:rPr>
              <a:t>Elasticity</a:t>
            </a:r>
            <a:r>
              <a:rPr lang="en-US" dirty="0">
                <a:solidFill>
                  <a:schemeClr val="tx1"/>
                </a:solidFill>
                <a:latin typeface="Times New Roman" panose="02020603050405020304" pitchFamily="18" charset="0"/>
                <a:cs typeface="Times New Roman" panose="02020603050405020304" pitchFamily="18" charset="0"/>
              </a:rPr>
              <a:t> = </a:t>
            </a:r>
            <a:r>
              <a:rPr lang="en-US" u="sng" dirty="0">
                <a:solidFill>
                  <a:schemeClr val="tx1"/>
                </a:solidFill>
                <a:latin typeface="Times New Roman" panose="02020603050405020304" pitchFamily="18" charset="0"/>
                <a:cs typeface="Times New Roman" panose="02020603050405020304" pitchFamily="18" charset="0"/>
              </a:rPr>
              <a:t>property</a:t>
            </a:r>
            <a:r>
              <a:rPr lang="en-US" dirty="0">
                <a:solidFill>
                  <a:schemeClr val="tx1"/>
                </a:solidFill>
                <a:latin typeface="Times New Roman" panose="02020603050405020304" pitchFamily="18" charset="0"/>
                <a:cs typeface="Times New Roman" panose="02020603050405020304" pitchFamily="18" charset="0"/>
              </a:rPr>
              <a:t> that allows a tissue </a:t>
            </a:r>
            <a:r>
              <a:rPr lang="en-US" u="sng" dirty="0">
                <a:solidFill>
                  <a:schemeClr val="tx1"/>
                </a:solidFill>
                <a:latin typeface="Times New Roman" panose="02020603050405020304" pitchFamily="18" charset="0"/>
                <a:cs typeface="Times New Roman" panose="02020603050405020304" pitchFamily="18" charset="0"/>
              </a:rPr>
              <a:t>to return </a:t>
            </a:r>
            <a:r>
              <a:rPr lang="en-US" dirty="0">
                <a:solidFill>
                  <a:schemeClr val="tx1"/>
                </a:solidFill>
                <a:latin typeface="Times New Roman" panose="02020603050405020304" pitchFamily="18" charset="0"/>
                <a:cs typeface="Times New Roman" panose="02020603050405020304" pitchFamily="18" charset="0"/>
              </a:rPr>
              <a:t>to normal following deformation</a:t>
            </a:r>
          </a:p>
          <a:p>
            <a:pPr lvl="0" algn="just">
              <a:lnSpc>
                <a:spcPct val="150000"/>
              </a:lnSpc>
            </a:pPr>
            <a:r>
              <a:rPr lang="en-US" b="1" i="1" dirty="0">
                <a:solidFill>
                  <a:schemeClr val="tx1"/>
                </a:solidFill>
                <a:latin typeface="Times New Roman" panose="02020603050405020304" pitchFamily="18" charset="0"/>
                <a:cs typeface="Times New Roman" panose="02020603050405020304" pitchFamily="18" charset="0"/>
              </a:rPr>
              <a:t>Yield Point</a:t>
            </a:r>
            <a:r>
              <a:rPr lang="en-US" dirty="0">
                <a:solidFill>
                  <a:schemeClr val="tx1"/>
                </a:solidFill>
                <a:latin typeface="Times New Roman" panose="02020603050405020304" pitchFamily="18" charset="0"/>
                <a:cs typeface="Times New Roman" panose="02020603050405020304" pitchFamily="18" charset="0"/>
              </a:rPr>
              <a:t> = </a:t>
            </a:r>
            <a:r>
              <a:rPr lang="en-US" u="sng" dirty="0">
                <a:solidFill>
                  <a:schemeClr val="tx1"/>
                </a:solidFill>
                <a:latin typeface="Times New Roman" panose="02020603050405020304" pitchFamily="18" charset="0"/>
                <a:cs typeface="Times New Roman" panose="02020603050405020304" pitchFamily="18" charset="0"/>
              </a:rPr>
              <a:t>elastic limit</a:t>
            </a:r>
            <a:r>
              <a:rPr lang="en-US" dirty="0">
                <a:solidFill>
                  <a:schemeClr val="tx1"/>
                </a:solidFill>
                <a:latin typeface="Times New Roman" panose="02020603050405020304" pitchFamily="18" charset="0"/>
                <a:cs typeface="Times New Roman" panose="02020603050405020304" pitchFamily="18" charset="0"/>
              </a:rPr>
              <a:t> of tissue</a:t>
            </a:r>
          </a:p>
          <a:p>
            <a:pPr lvl="0" algn="just">
              <a:lnSpc>
                <a:spcPct val="150000"/>
              </a:lnSpc>
            </a:pPr>
            <a:r>
              <a:rPr lang="en-US" b="1" i="1" dirty="0">
                <a:solidFill>
                  <a:schemeClr val="tx1"/>
                </a:solidFill>
                <a:latin typeface="Times New Roman" panose="02020603050405020304" pitchFamily="18" charset="0"/>
                <a:cs typeface="Times New Roman" panose="02020603050405020304" pitchFamily="18" charset="0"/>
              </a:rPr>
              <a:t>Plastic</a:t>
            </a:r>
            <a:r>
              <a:rPr lang="en-US" dirty="0">
                <a:solidFill>
                  <a:schemeClr val="tx1"/>
                </a:solidFill>
                <a:latin typeface="Times New Roman" panose="02020603050405020304" pitchFamily="18" charset="0"/>
                <a:cs typeface="Times New Roman" panose="02020603050405020304" pitchFamily="18" charset="0"/>
              </a:rPr>
              <a:t> = </a:t>
            </a:r>
            <a:r>
              <a:rPr lang="en-US" u="sng" dirty="0">
                <a:solidFill>
                  <a:schemeClr val="tx1"/>
                </a:solidFill>
                <a:latin typeface="Times New Roman" panose="02020603050405020304" pitchFamily="18" charset="0"/>
                <a:cs typeface="Times New Roman" panose="02020603050405020304" pitchFamily="18" charset="0"/>
              </a:rPr>
              <a:t>deformation</a:t>
            </a:r>
            <a:r>
              <a:rPr lang="en-US" dirty="0">
                <a:solidFill>
                  <a:schemeClr val="tx1"/>
                </a:solidFill>
                <a:latin typeface="Times New Roman" panose="02020603050405020304" pitchFamily="18" charset="0"/>
                <a:cs typeface="Times New Roman" panose="02020603050405020304" pitchFamily="18" charset="0"/>
              </a:rPr>
              <a:t> of tissues that exists </a:t>
            </a:r>
            <a:r>
              <a:rPr lang="en-US" u="sng" dirty="0">
                <a:solidFill>
                  <a:schemeClr val="tx1"/>
                </a:solidFill>
                <a:latin typeface="Times New Roman" panose="02020603050405020304" pitchFamily="18" charset="0"/>
                <a:cs typeface="Times New Roman" panose="02020603050405020304" pitchFamily="18" charset="0"/>
              </a:rPr>
              <a:t>after the load is removed</a:t>
            </a:r>
          </a:p>
          <a:p>
            <a:pPr lvl="0" algn="just">
              <a:lnSpc>
                <a:spcPct val="150000"/>
              </a:lnSpc>
            </a:pPr>
            <a:r>
              <a:rPr lang="en-US" b="1" i="1" dirty="0">
                <a:solidFill>
                  <a:schemeClr val="tx1"/>
                </a:solidFill>
                <a:latin typeface="Times New Roman" panose="02020603050405020304" pitchFamily="18" charset="0"/>
                <a:cs typeface="Times New Roman" panose="02020603050405020304" pitchFamily="18" charset="0"/>
              </a:rPr>
              <a:t>Creep</a:t>
            </a:r>
            <a:r>
              <a:rPr lang="en-US" dirty="0">
                <a:solidFill>
                  <a:schemeClr val="tx1"/>
                </a:solidFill>
                <a:latin typeface="Times New Roman" panose="02020603050405020304" pitchFamily="18" charset="0"/>
                <a:cs typeface="Times New Roman" panose="02020603050405020304" pitchFamily="18" charset="0"/>
              </a:rPr>
              <a:t> = </a:t>
            </a:r>
            <a:r>
              <a:rPr lang="en-US" u="sng" dirty="0">
                <a:solidFill>
                  <a:schemeClr val="tx1"/>
                </a:solidFill>
                <a:latin typeface="Times New Roman" panose="02020603050405020304" pitchFamily="18" charset="0"/>
                <a:cs typeface="Times New Roman" panose="02020603050405020304" pitchFamily="18" charset="0"/>
              </a:rPr>
              <a:t>deformation</a:t>
            </a:r>
            <a:r>
              <a:rPr lang="en-US" dirty="0">
                <a:solidFill>
                  <a:schemeClr val="tx1"/>
                </a:solidFill>
                <a:latin typeface="Times New Roman" panose="02020603050405020304" pitchFamily="18" charset="0"/>
                <a:cs typeface="Times New Roman" panose="02020603050405020304" pitchFamily="18" charset="0"/>
              </a:rPr>
              <a:t> of tissues that occurs with application of a </a:t>
            </a:r>
            <a:r>
              <a:rPr lang="en-US" u="sng" dirty="0">
                <a:solidFill>
                  <a:schemeClr val="tx1"/>
                </a:solidFill>
                <a:latin typeface="Times New Roman" panose="02020603050405020304" pitchFamily="18" charset="0"/>
                <a:cs typeface="Times New Roman" panose="02020603050405020304" pitchFamily="18" charset="0"/>
              </a:rPr>
              <a:t>constant load over time</a:t>
            </a:r>
          </a:p>
          <a:p>
            <a:pPr lvl="0" algn="just">
              <a:lnSpc>
                <a:spcPct val="150000"/>
              </a:lnSpc>
            </a:pPr>
            <a:r>
              <a:rPr lang="en-US" b="1" i="1" dirty="0">
                <a:solidFill>
                  <a:schemeClr val="tx1"/>
                </a:solidFill>
                <a:latin typeface="Times New Roman" panose="02020603050405020304" pitchFamily="18" charset="0"/>
                <a:cs typeface="Times New Roman" panose="02020603050405020304" pitchFamily="18" charset="0"/>
              </a:rPr>
              <a:t>Mechanical Failure</a:t>
            </a:r>
            <a:r>
              <a:rPr lang="en-US" dirty="0">
                <a:solidFill>
                  <a:schemeClr val="tx1"/>
                </a:solidFill>
                <a:latin typeface="Times New Roman" panose="02020603050405020304" pitchFamily="18" charset="0"/>
                <a:cs typeface="Times New Roman" panose="02020603050405020304" pitchFamily="18" charset="0"/>
              </a:rPr>
              <a:t> = </a:t>
            </a:r>
            <a:r>
              <a:rPr lang="en-US" u="sng" dirty="0">
                <a:solidFill>
                  <a:schemeClr val="tx1"/>
                </a:solidFill>
                <a:latin typeface="Times New Roman" panose="02020603050405020304" pitchFamily="18" charset="0"/>
                <a:cs typeface="Times New Roman" panose="02020603050405020304" pitchFamily="18" charset="0"/>
              </a:rPr>
              <a:t>Yield point </a:t>
            </a:r>
            <a:r>
              <a:rPr lang="en-US" dirty="0">
                <a:solidFill>
                  <a:schemeClr val="tx1"/>
                </a:solidFill>
                <a:latin typeface="Times New Roman" panose="02020603050405020304" pitchFamily="18" charset="0"/>
                <a:cs typeface="Times New Roman" panose="02020603050405020304" pitchFamily="18" charset="0"/>
              </a:rPr>
              <a:t>has been exceeded leading to </a:t>
            </a:r>
            <a:r>
              <a:rPr lang="en-US" u="sng" dirty="0">
                <a:solidFill>
                  <a:schemeClr val="tx1"/>
                </a:solidFill>
                <a:latin typeface="Times New Roman" panose="02020603050405020304" pitchFamily="18" charset="0"/>
                <a:cs typeface="Times New Roman" panose="02020603050405020304" pitchFamily="18" charset="0"/>
              </a:rPr>
              <a:t>tissue damage</a:t>
            </a:r>
          </a:p>
          <a:p>
            <a:endParaRPr lang="en-US" dirty="0"/>
          </a:p>
        </p:txBody>
      </p:sp>
    </p:spTree>
    <p:extLst>
      <p:ext uri="{BB962C8B-B14F-4D97-AF65-F5344CB8AC3E}">
        <p14:creationId xmlns:p14="http://schemas.microsoft.com/office/powerpoint/2010/main" xmlns="" val="1407826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26388"/>
          </a:xfrm>
        </p:spPr>
        <p:txBody>
          <a:bodyPr/>
          <a:lstStyle/>
          <a:p>
            <a:r>
              <a:rPr lang="en-US" dirty="0" smtClean="0">
                <a:latin typeface="Times New Roman" pitchFamily="18" charset="0"/>
                <a:cs typeface="Times New Roman" pitchFamily="18" charset="0"/>
              </a:rPr>
              <a:t>Objective laws of physical </a:t>
            </a:r>
            <a:r>
              <a:rPr lang="en-US" dirty="0" err="1" smtClean="0">
                <a:latin typeface="Times New Roman" pitchFamily="18" charset="0"/>
                <a:cs typeface="Times New Roman" pitchFamily="18" charset="0"/>
              </a:rPr>
              <a:t>dev`t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27006" y="1331724"/>
            <a:ext cx="9277606" cy="5231308"/>
          </a:xfrm>
        </p:spPr>
        <p:txBody>
          <a:bodyPr>
            <a:noAutofit/>
          </a:bodyPr>
          <a:lstStyle/>
          <a:p>
            <a:pPr>
              <a:buAutoNum type="alphaLcPeriod"/>
            </a:pPr>
            <a:r>
              <a:rPr lang="en-US" sz="2400" dirty="0" smtClean="0">
                <a:solidFill>
                  <a:schemeClr val="tx1"/>
                </a:solidFill>
                <a:latin typeface="Times New Roman" pitchFamily="18" charset="0"/>
                <a:cs typeface="Times New Roman" pitchFamily="18" charset="0"/>
              </a:rPr>
              <a:t>Its continuous process from conception to death</a:t>
            </a:r>
          </a:p>
          <a:p>
            <a:pPr>
              <a:buNone/>
            </a:pPr>
            <a:r>
              <a:rPr lang="en-US" sz="2400" dirty="0" smtClean="0">
                <a:solidFill>
                  <a:schemeClr val="tx1"/>
                </a:solidFill>
                <a:latin typeface="Times New Roman" pitchFamily="18" charset="0"/>
                <a:cs typeface="Times New Roman" pitchFamily="18" charset="0"/>
              </a:rPr>
              <a:t>	- early period: progressive upward </a:t>
            </a:r>
            <a:r>
              <a:rPr lang="en-US" sz="2400" dirty="0" err="1" smtClean="0">
                <a:solidFill>
                  <a:schemeClr val="tx1"/>
                </a:solidFill>
                <a:latin typeface="Times New Roman" pitchFamily="18" charset="0"/>
                <a:cs typeface="Times New Roman" pitchFamily="18" charset="0"/>
              </a:rPr>
              <a:t>dev`t</a:t>
            </a:r>
            <a:endParaRPr lang="en-US" sz="2400" dirty="0" smtClean="0">
              <a:solidFill>
                <a:schemeClr val="tx1"/>
              </a:solidFill>
              <a:latin typeface="Times New Roman" pitchFamily="18" charset="0"/>
              <a:cs typeface="Times New Roman" pitchFamily="18" charset="0"/>
            </a:endParaRPr>
          </a:p>
          <a:p>
            <a:pPr>
              <a:buNone/>
            </a:pPr>
            <a:r>
              <a:rPr lang="en-US" sz="2400" dirty="0" smtClean="0">
                <a:solidFill>
                  <a:schemeClr val="tx1"/>
                </a:solidFill>
                <a:latin typeface="Times New Roman" pitchFamily="18" charset="0"/>
                <a:cs typeface="Times New Roman" pitchFamily="18" charset="0"/>
              </a:rPr>
              <a:t>	- late period: regressive down ward b/c of evolutionary process but physical exercise extend progressive period &amp; delay occurrence of regressive period </a:t>
            </a:r>
          </a:p>
          <a:p>
            <a:pPr>
              <a:buNone/>
            </a:pPr>
            <a:r>
              <a:rPr lang="en-US" sz="2400" dirty="0" smtClean="0">
                <a:solidFill>
                  <a:schemeClr val="tx1"/>
                </a:solidFill>
                <a:latin typeface="Times New Roman" pitchFamily="18" charset="0"/>
                <a:cs typeface="Times New Roman" pitchFamily="18" charset="0"/>
              </a:rPr>
              <a:t>b. Passes through irregular course of development: early &amp;late period</a:t>
            </a:r>
          </a:p>
          <a:p>
            <a:pPr>
              <a:buNone/>
            </a:pPr>
            <a:r>
              <a:rPr lang="en-US" sz="2400" dirty="0" smtClean="0">
                <a:solidFill>
                  <a:schemeClr val="tx1"/>
                </a:solidFill>
                <a:latin typeface="Times New Roman" pitchFamily="18" charset="0"/>
                <a:cs typeface="Times New Roman" pitchFamily="18" charset="0"/>
              </a:rPr>
              <a:t>c. Brings not only of quantitative changes but its also qualitative changes</a:t>
            </a:r>
          </a:p>
          <a:p>
            <a:pPr>
              <a:buNone/>
            </a:pPr>
            <a:r>
              <a:rPr lang="en-US" sz="2400" dirty="0" smtClean="0">
                <a:solidFill>
                  <a:schemeClr val="tx1"/>
                </a:solidFill>
                <a:latin typeface="Times New Roman" pitchFamily="18" charset="0"/>
                <a:cs typeface="Times New Roman" pitchFamily="18" charset="0"/>
              </a:rPr>
              <a:t>d. Different indicators w/c characterize physical development do not change </a:t>
            </a:r>
            <a:r>
              <a:rPr lang="en-US" sz="2400" dirty="0" err="1" smtClean="0">
                <a:solidFill>
                  <a:schemeClr val="tx1"/>
                </a:solidFill>
                <a:latin typeface="Times New Roman" pitchFamily="18" charset="0"/>
                <a:cs typeface="Times New Roman" pitchFamily="18" charset="0"/>
              </a:rPr>
              <a:t>parallaley</a:t>
            </a:r>
            <a:endParaRPr lang="en-US" sz="2400" dirty="0" smtClean="0">
              <a:solidFill>
                <a:schemeClr val="tx1"/>
              </a:solidFill>
              <a:latin typeface="Times New Roman" pitchFamily="18" charset="0"/>
              <a:cs typeface="Times New Roman" pitchFamily="18" charset="0"/>
            </a:endParaRPr>
          </a:p>
          <a:p>
            <a:pPr>
              <a:buNone/>
            </a:pPr>
            <a:r>
              <a:rPr lang="en-US" sz="2400" dirty="0" err="1" smtClean="0">
                <a:solidFill>
                  <a:schemeClr val="tx1"/>
                </a:solidFill>
                <a:latin typeface="Times New Roman" pitchFamily="18" charset="0"/>
                <a:cs typeface="Times New Roman" pitchFamily="18" charset="0"/>
              </a:rPr>
              <a:t>Eg</a:t>
            </a:r>
            <a:r>
              <a:rPr lang="en-US" sz="2400" dirty="0" smtClean="0">
                <a:solidFill>
                  <a:schemeClr val="tx1"/>
                </a:solidFill>
                <a:latin typeface="Times New Roman" pitchFamily="18" charset="0"/>
                <a:cs typeface="Times New Roman" pitchFamily="18" charset="0"/>
              </a:rPr>
              <a:t>. Born &amp; </a:t>
            </a:r>
            <a:r>
              <a:rPr lang="en-US" sz="2400" dirty="0" err="1" smtClean="0">
                <a:solidFill>
                  <a:schemeClr val="tx1"/>
                </a:solidFill>
                <a:latin typeface="Times New Roman" pitchFamily="18" charset="0"/>
                <a:cs typeface="Times New Roman" pitchFamily="18" charset="0"/>
              </a:rPr>
              <a:t>Dev`t</a:t>
            </a:r>
            <a:r>
              <a:rPr lang="en-US" sz="2400" dirty="0" smtClean="0">
                <a:solidFill>
                  <a:schemeClr val="tx1"/>
                </a:solidFill>
                <a:latin typeface="Times New Roman" pitchFamily="18" charset="0"/>
                <a:cs typeface="Times New Roman" pitchFamily="18" charset="0"/>
              </a:rPr>
              <a:t> of head, trunk &amp; extremities</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386" y="133349"/>
            <a:ext cx="10312401" cy="6538913"/>
          </a:xfrm>
        </p:spPr>
        <p:txBody>
          <a:bodyPr>
            <a:normAutofit fontScale="92500" lnSpcReduction="10000"/>
          </a:bodyPr>
          <a:lstStyle/>
          <a:p>
            <a:pPr algn="just">
              <a:lnSpc>
                <a:spcPct val="150000"/>
              </a:lnSpc>
              <a:buFont typeface="Wingdings" panose="05000000000000000000" pitchFamily="2" charset="2"/>
              <a:buChar char="v"/>
            </a:pPr>
            <a:r>
              <a:rPr lang="en-US" sz="2600" b="1" dirty="0" smtClean="0">
                <a:solidFill>
                  <a:schemeClr val="tx1"/>
                </a:solidFill>
                <a:latin typeface="Times New Roman" panose="02020603050405020304" pitchFamily="18" charset="0"/>
                <a:cs typeface="Times New Roman" panose="02020603050405020304" pitchFamily="18" charset="0"/>
              </a:rPr>
              <a:t>Tissue </a:t>
            </a:r>
            <a:r>
              <a:rPr lang="en-US" sz="2600" b="1" dirty="0">
                <a:solidFill>
                  <a:schemeClr val="tx1"/>
                </a:solidFill>
                <a:latin typeface="Times New Roman" panose="02020603050405020304" pitchFamily="18" charset="0"/>
                <a:cs typeface="Times New Roman" panose="02020603050405020304" pitchFamily="18" charset="0"/>
              </a:rPr>
              <a:t>Loading</a:t>
            </a:r>
          </a:p>
          <a:p>
            <a:pPr lvl="1" algn="just">
              <a:lnSpc>
                <a:spcPct val="150000"/>
              </a:lnSpc>
            </a:pPr>
            <a:r>
              <a:rPr lang="en-US" sz="2600" b="1" dirty="0">
                <a:solidFill>
                  <a:schemeClr val="tx1"/>
                </a:solidFill>
                <a:latin typeface="Times New Roman" panose="02020603050405020304" pitchFamily="18" charset="0"/>
                <a:cs typeface="Times New Roman" panose="02020603050405020304" pitchFamily="18" charset="0"/>
              </a:rPr>
              <a:t>Tension</a:t>
            </a:r>
            <a:r>
              <a:rPr lang="en-US" sz="2600" dirty="0">
                <a:solidFill>
                  <a:schemeClr val="tx1"/>
                </a:solidFill>
                <a:latin typeface="Times New Roman" panose="02020603050405020304" pitchFamily="18" charset="0"/>
                <a:cs typeface="Times New Roman" panose="02020603050405020304" pitchFamily="18" charset="0"/>
              </a:rPr>
              <a:t> = force that </a:t>
            </a:r>
            <a:r>
              <a:rPr lang="en-US" sz="2600" u="sng" dirty="0">
                <a:solidFill>
                  <a:schemeClr val="tx1"/>
                </a:solidFill>
                <a:latin typeface="Times New Roman" panose="02020603050405020304" pitchFamily="18" charset="0"/>
                <a:cs typeface="Times New Roman" panose="02020603050405020304" pitchFamily="18" charset="0"/>
              </a:rPr>
              <a:t>pulls or stretches tissue </a:t>
            </a:r>
            <a:r>
              <a:rPr lang="en-US" sz="2600" dirty="0">
                <a:solidFill>
                  <a:schemeClr val="tx1"/>
                </a:solidFill>
                <a:latin typeface="Times New Roman" panose="02020603050405020304" pitchFamily="18" charset="0"/>
                <a:cs typeface="Times New Roman" panose="02020603050405020304" pitchFamily="18" charset="0"/>
              </a:rPr>
              <a:t>(muscle strains and ligament sprains)</a:t>
            </a:r>
          </a:p>
          <a:p>
            <a:pPr lvl="1" algn="just">
              <a:lnSpc>
                <a:spcPct val="150000"/>
              </a:lnSpc>
            </a:pPr>
            <a:r>
              <a:rPr lang="en-US" sz="2600" b="1" dirty="0">
                <a:solidFill>
                  <a:schemeClr val="tx1"/>
                </a:solidFill>
                <a:latin typeface="Times New Roman" panose="02020603050405020304" pitchFamily="18" charset="0"/>
                <a:cs typeface="Times New Roman" panose="02020603050405020304" pitchFamily="18" charset="0"/>
              </a:rPr>
              <a:t>Compression</a:t>
            </a:r>
            <a:r>
              <a:rPr lang="en-US" sz="2600" dirty="0">
                <a:solidFill>
                  <a:schemeClr val="tx1"/>
                </a:solidFill>
                <a:latin typeface="Times New Roman" panose="02020603050405020304" pitchFamily="18" charset="0"/>
                <a:cs typeface="Times New Roman" panose="02020603050405020304" pitchFamily="18" charset="0"/>
              </a:rPr>
              <a:t> = A force that with enough energy, </a:t>
            </a:r>
            <a:r>
              <a:rPr lang="en-US" sz="2600" u="sng" dirty="0">
                <a:solidFill>
                  <a:schemeClr val="tx1"/>
                </a:solidFill>
                <a:latin typeface="Times New Roman" panose="02020603050405020304" pitchFamily="18" charset="0"/>
                <a:cs typeface="Times New Roman" panose="02020603050405020304" pitchFamily="18" charset="0"/>
              </a:rPr>
              <a:t>crushes tissue </a:t>
            </a:r>
            <a:r>
              <a:rPr lang="en-US" sz="2600" dirty="0">
                <a:solidFill>
                  <a:schemeClr val="tx1"/>
                </a:solidFill>
                <a:latin typeface="Times New Roman" panose="02020603050405020304" pitchFamily="18" charset="0"/>
                <a:cs typeface="Times New Roman" panose="02020603050405020304" pitchFamily="18" charset="0"/>
              </a:rPr>
              <a:t>(arthritic changes, fractures, and contusions)</a:t>
            </a:r>
          </a:p>
          <a:p>
            <a:pPr lvl="1" algn="just">
              <a:lnSpc>
                <a:spcPct val="150000"/>
              </a:lnSpc>
            </a:pPr>
            <a:r>
              <a:rPr lang="en-US" sz="2600" b="1" dirty="0">
                <a:solidFill>
                  <a:schemeClr val="tx1"/>
                </a:solidFill>
                <a:latin typeface="Times New Roman" panose="02020603050405020304" pitchFamily="18" charset="0"/>
                <a:cs typeface="Times New Roman" panose="02020603050405020304" pitchFamily="18" charset="0"/>
              </a:rPr>
              <a:t>Shearing</a:t>
            </a:r>
            <a:r>
              <a:rPr lang="en-US" sz="2600" dirty="0">
                <a:solidFill>
                  <a:schemeClr val="tx1"/>
                </a:solidFill>
                <a:latin typeface="Times New Roman" panose="02020603050405020304" pitchFamily="18" charset="0"/>
                <a:cs typeface="Times New Roman" panose="02020603050405020304" pitchFamily="18" charset="0"/>
              </a:rPr>
              <a:t> = A force that </a:t>
            </a:r>
            <a:r>
              <a:rPr lang="en-US" sz="2600" u="sng" dirty="0">
                <a:solidFill>
                  <a:schemeClr val="tx1"/>
                </a:solidFill>
                <a:latin typeface="Times New Roman" panose="02020603050405020304" pitchFamily="18" charset="0"/>
                <a:cs typeface="Times New Roman" panose="02020603050405020304" pitchFamily="18" charset="0"/>
              </a:rPr>
              <a:t>moves across the parallel </a:t>
            </a:r>
            <a:r>
              <a:rPr lang="en-US" sz="2600" dirty="0">
                <a:solidFill>
                  <a:schemeClr val="tx1"/>
                </a:solidFill>
                <a:latin typeface="Times New Roman" panose="02020603050405020304" pitchFamily="18" charset="0"/>
                <a:cs typeface="Times New Roman" panose="02020603050405020304" pitchFamily="18" charset="0"/>
              </a:rPr>
              <a:t>organization of the tissue (Blisters, rips of the hands, abrasions and vertebral disk injuries)</a:t>
            </a:r>
          </a:p>
          <a:p>
            <a:pPr lvl="1" algn="just">
              <a:lnSpc>
                <a:spcPct val="150000"/>
              </a:lnSpc>
            </a:pPr>
            <a:r>
              <a:rPr lang="en-US" sz="2600" b="1" dirty="0">
                <a:solidFill>
                  <a:schemeClr val="tx1"/>
                </a:solidFill>
                <a:latin typeface="Times New Roman" panose="02020603050405020304" pitchFamily="18" charset="0"/>
                <a:cs typeface="Times New Roman" panose="02020603050405020304" pitchFamily="18" charset="0"/>
              </a:rPr>
              <a:t>Bending</a:t>
            </a:r>
            <a:r>
              <a:rPr lang="en-US" sz="2600" dirty="0">
                <a:solidFill>
                  <a:schemeClr val="tx1"/>
                </a:solidFill>
                <a:latin typeface="Times New Roman" panose="02020603050405020304" pitchFamily="18" charset="0"/>
                <a:cs typeface="Times New Roman" panose="02020603050405020304" pitchFamily="18" charset="0"/>
              </a:rPr>
              <a:t> = A force on </a:t>
            </a:r>
            <a:r>
              <a:rPr lang="en-US" sz="2600" u="sng" dirty="0">
                <a:solidFill>
                  <a:schemeClr val="tx1"/>
                </a:solidFill>
                <a:latin typeface="Times New Roman" panose="02020603050405020304" pitchFamily="18" charset="0"/>
                <a:cs typeface="Times New Roman" panose="02020603050405020304" pitchFamily="18" charset="0"/>
              </a:rPr>
              <a:t>a horizontal beam or bone </a:t>
            </a:r>
            <a:r>
              <a:rPr lang="en-US" sz="2600" dirty="0">
                <a:solidFill>
                  <a:schemeClr val="tx1"/>
                </a:solidFill>
                <a:latin typeface="Times New Roman" panose="02020603050405020304" pitchFamily="18" charset="0"/>
                <a:cs typeface="Times New Roman" panose="02020603050405020304" pitchFamily="18" charset="0"/>
              </a:rPr>
              <a:t>that places stresses within the structure </a:t>
            </a:r>
            <a:r>
              <a:rPr lang="en-US" sz="2600" u="sng" dirty="0">
                <a:solidFill>
                  <a:schemeClr val="tx1"/>
                </a:solidFill>
                <a:latin typeface="Times New Roman" panose="02020603050405020304" pitchFamily="18" charset="0"/>
                <a:cs typeface="Times New Roman" panose="02020603050405020304" pitchFamily="18" charset="0"/>
              </a:rPr>
              <a:t>causing it to bend or strain </a:t>
            </a:r>
            <a:r>
              <a:rPr lang="en-US" sz="2600" dirty="0">
                <a:solidFill>
                  <a:schemeClr val="tx1"/>
                </a:solidFill>
                <a:latin typeface="Times New Roman" panose="02020603050405020304" pitchFamily="18" charset="0"/>
                <a:cs typeface="Times New Roman" panose="02020603050405020304" pitchFamily="18" charset="0"/>
              </a:rPr>
              <a:t>(three point bending)</a:t>
            </a:r>
          </a:p>
          <a:p>
            <a:pPr lvl="1" algn="just">
              <a:lnSpc>
                <a:spcPct val="150000"/>
              </a:lnSpc>
            </a:pPr>
            <a:r>
              <a:rPr lang="en-US" sz="2600" b="1" dirty="0">
                <a:solidFill>
                  <a:schemeClr val="tx1"/>
                </a:solidFill>
                <a:latin typeface="Times New Roman" panose="02020603050405020304" pitchFamily="18" charset="0"/>
                <a:cs typeface="Times New Roman" panose="02020603050405020304" pitchFamily="18" charset="0"/>
              </a:rPr>
              <a:t>Torsion</a:t>
            </a:r>
            <a:r>
              <a:rPr lang="en-US" sz="2600" dirty="0">
                <a:solidFill>
                  <a:schemeClr val="tx1"/>
                </a:solidFill>
                <a:latin typeface="Times New Roman" panose="02020603050405020304" pitchFamily="18" charset="0"/>
                <a:cs typeface="Times New Roman" panose="02020603050405020304" pitchFamily="18" charset="0"/>
              </a:rPr>
              <a:t> = Caused by </a:t>
            </a:r>
            <a:r>
              <a:rPr lang="en-US" sz="2600" u="sng" dirty="0">
                <a:solidFill>
                  <a:schemeClr val="tx1"/>
                </a:solidFill>
                <a:latin typeface="Times New Roman" panose="02020603050405020304" pitchFamily="18" charset="0"/>
                <a:cs typeface="Times New Roman" panose="02020603050405020304" pitchFamily="18" charset="0"/>
              </a:rPr>
              <a:t>twisting in the opposite directions </a:t>
            </a:r>
            <a:r>
              <a:rPr lang="en-US" sz="2600" dirty="0">
                <a:solidFill>
                  <a:schemeClr val="tx1"/>
                </a:solidFill>
                <a:latin typeface="Times New Roman" panose="02020603050405020304" pitchFamily="18" charset="0"/>
                <a:cs typeface="Times New Roman" panose="02020603050405020304" pitchFamily="18" charset="0"/>
              </a:rPr>
              <a:t>from the opposite ends of a structure (spiral fractures at an oblique angle in the long bones)</a:t>
            </a:r>
          </a:p>
          <a:p>
            <a:endParaRPr lang="en-US" dirty="0"/>
          </a:p>
        </p:txBody>
      </p:sp>
    </p:spTree>
    <p:extLst>
      <p:ext uri="{BB962C8B-B14F-4D97-AF65-F5344CB8AC3E}">
        <p14:creationId xmlns:p14="http://schemas.microsoft.com/office/powerpoint/2010/main" xmlns="" val="418417520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889" y="87261"/>
            <a:ext cx="10820474" cy="6486525"/>
          </a:xfrm>
        </p:spPr>
        <p:txBody>
          <a:bodyPr>
            <a:noAutofit/>
          </a:bodyPr>
          <a:lstStyle/>
          <a:p>
            <a:pPr algn="just">
              <a:lnSpc>
                <a:spcPct val="150000"/>
              </a:lnSpc>
            </a:pPr>
            <a:r>
              <a:rPr lang="en-US" sz="2800" b="1" dirty="0" smtClean="0">
                <a:solidFill>
                  <a:schemeClr val="tx1"/>
                </a:solidFill>
                <a:latin typeface="Times New Roman" panose="02020603050405020304" pitchFamily="18" charset="0"/>
                <a:cs typeface="Times New Roman" panose="02020603050405020304" pitchFamily="18" charset="0"/>
              </a:rPr>
              <a:t>Classifying </a:t>
            </a:r>
            <a:r>
              <a:rPr lang="en-US" sz="2800" b="1" dirty="0">
                <a:solidFill>
                  <a:schemeClr val="tx1"/>
                </a:solidFill>
                <a:latin typeface="Times New Roman" panose="02020603050405020304" pitchFamily="18" charset="0"/>
                <a:cs typeface="Times New Roman" panose="02020603050405020304" pitchFamily="18" charset="0"/>
              </a:rPr>
              <a:t>injuries </a:t>
            </a:r>
            <a:r>
              <a:rPr lang="en-US" sz="2800" dirty="0">
                <a:solidFill>
                  <a:schemeClr val="tx1"/>
                </a:solidFill>
                <a:latin typeface="Times New Roman" panose="02020603050405020304" pitchFamily="18" charset="0"/>
                <a:cs typeface="Times New Roman" panose="02020603050405020304" pitchFamily="18" charset="0"/>
              </a:rPr>
              <a:t>as acute verses chronic is confusing. Thus, injuries are better classified as </a:t>
            </a:r>
            <a:r>
              <a:rPr lang="en-US" sz="2800" b="1" i="1" dirty="0">
                <a:solidFill>
                  <a:schemeClr val="tx1"/>
                </a:solidFill>
                <a:latin typeface="Times New Roman" panose="02020603050405020304" pitchFamily="18" charset="0"/>
                <a:cs typeface="Times New Roman" panose="02020603050405020304" pitchFamily="18" charset="0"/>
              </a:rPr>
              <a:t>Traumatic vs. Overuse </a:t>
            </a:r>
          </a:p>
          <a:p>
            <a:pPr marL="0" indent="0" algn="just">
              <a:lnSpc>
                <a:spcPct val="150000"/>
              </a:lnSpc>
              <a:buNone/>
            </a:pPr>
            <a:r>
              <a:rPr lang="en-US" sz="2800" b="1" i="1" dirty="0" smtClean="0">
                <a:solidFill>
                  <a:schemeClr val="tx1"/>
                </a:solidFill>
                <a:latin typeface="Times New Roman" panose="02020603050405020304" pitchFamily="18" charset="0"/>
                <a:cs typeface="Times New Roman" panose="02020603050405020304" pitchFamily="18" charset="0"/>
              </a:rPr>
              <a:t>a. </a:t>
            </a:r>
            <a:r>
              <a:rPr lang="en-US" sz="2800" b="1" dirty="0" err="1" smtClean="0">
                <a:solidFill>
                  <a:schemeClr val="tx1"/>
                </a:solidFill>
                <a:latin typeface="Times New Roman" panose="02020603050405020304" pitchFamily="18" charset="0"/>
                <a:cs typeface="Times New Roman" panose="02020603050405020304" pitchFamily="18" charset="0"/>
              </a:rPr>
              <a:t>Musculotendinous</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Unit </a:t>
            </a:r>
            <a:r>
              <a:rPr lang="en-US" sz="2800" b="1" dirty="0" smtClean="0">
                <a:solidFill>
                  <a:schemeClr val="tx1"/>
                </a:solidFill>
                <a:latin typeface="Times New Roman" panose="02020603050405020304" pitchFamily="18" charset="0"/>
                <a:cs typeface="Times New Roman" panose="02020603050405020304" pitchFamily="18" charset="0"/>
              </a:rPr>
              <a:t>Injuries</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It consists </a:t>
            </a:r>
            <a:r>
              <a:rPr lang="en-US" sz="2400" dirty="0">
                <a:solidFill>
                  <a:schemeClr val="tx1"/>
                </a:solidFill>
                <a:latin typeface="Times New Roman" panose="02020603050405020304" pitchFamily="18" charset="0"/>
                <a:cs typeface="Times New Roman" panose="02020603050405020304" pitchFamily="18" charset="0"/>
              </a:rPr>
              <a:t>of the </a:t>
            </a:r>
            <a:r>
              <a:rPr lang="en-US" sz="2400" i="1" dirty="0">
                <a:solidFill>
                  <a:schemeClr val="tx1"/>
                </a:solidFill>
                <a:latin typeface="Times New Roman" panose="02020603050405020304" pitchFamily="18" charset="0"/>
                <a:cs typeface="Times New Roman" panose="02020603050405020304" pitchFamily="18" charset="0"/>
              </a:rPr>
              <a:t>muscle</a:t>
            </a:r>
            <a:r>
              <a:rPr lang="en-US" sz="2400" dirty="0">
                <a:solidFill>
                  <a:schemeClr val="tx1"/>
                </a:solidFill>
                <a:latin typeface="Times New Roman" panose="02020603050405020304" pitchFamily="18" charset="0"/>
                <a:cs typeface="Times New Roman" panose="02020603050405020304" pitchFamily="18" charset="0"/>
              </a:rPr>
              <a:t>, the </a:t>
            </a:r>
            <a:r>
              <a:rPr lang="en-US" sz="2400" i="1" dirty="0">
                <a:solidFill>
                  <a:schemeClr val="tx1"/>
                </a:solidFill>
                <a:latin typeface="Times New Roman" panose="02020603050405020304" pitchFamily="18" charset="0"/>
                <a:cs typeface="Times New Roman" panose="02020603050405020304" pitchFamily="18" charset="0"/>
              </a:rPr>
              <a:t>tendon</a:t>
            </a:r>
            <a:r>
              <a:rPr lang="en-US" sz="2400" dirty="0">
                <a:solidFill>
                  <a:schemeClr val="tx1"/>
                </a:solidFill>
                <a:latin typeface="Times New Roman" panose="02020603050405020304" pitchFamily="18" charset="0"/>
                <a:cs typeface="Times New Roman" panose="02020603050405020304" pitchFamily="18" charset="0"/>
              </a:rPr>
              <a:t>, and the </a:t>
            </a:r>
            <a:r>
              <a:rPr lang="en-US" sz="2400" i="1" dirty="0">
                <a:solidFill>
                  <a:schemeClr val="tx1"/>
                </a:solidFill>
                <a:latin typeface="Times New Roman" panose="02020603050405020304" pitchFamily="18" charset="0"/>
                <a:cs typeface="Times New Roman" panose="02020603050405020304" pitchFamily="18" charset="0"/>
              </a:rPr>
              <a:t>fascia</a:t>
            </a:r>
            <a:r>
              <a:rPr lang="en-US" sz="2400" dirty="0">
                <a:solidFill>
                  <a:schemeClr val="tx1"/>
                </a:solidFill>
                <a:latin typeface="Times New Roman" panose="02020603050405020304" pitchFamily="18" charset="0"/>
                <a:cs typeface="Times New Roman" panose="02020603050405020304" pitchFamily="18" charset="0"/>
              </a:rPr>
              <a:t> that surrounds the muscle</a:t>
            </a:r>
          </a:p>
          <a:p>
            <a:pPr marL="0" lvl="0" indent="0" algn="just">
              <a:buNone/>
            </a:pPr>
            <a:r>
              <a:rPr lang="en-US" sz="2800" b="1" dirty="0" smtClean="0">
                <a:solidFill>
                  <a:schemeClr val="tx1"/>
                </a:solidFill>
                <a:latin typeface="Times New Roman" panose="02020603050405020304" pitchFamily="18" charset="0"/>
                <a:cs typeface="Times New Roman" panose="02020603050405020304" pitchFamily="18" charset="0"/>
              </a:rPr>
              <a:t>a. Muscle </a:t>
            </a:r>
            <a:r>
              <a:rPr lang="en-US" sz="2800" b="1" dirty="0">
                <a:solidFill>
                  <a:schemeClr val="tx1"/>
                </a:solidFill>
                <a:latin typeface="Times New Roman" panose="02020603050405020304" pitchFamily="18" charset="0"/>
                <a:cs typeface="Times New Roman" panose="02020603050405020304" pitchFamily="18" charset="0"/>
              </a:rPr>
              <a:t>Strains</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a:solidFill>
                  <a:schemeClr val="tx1"/>
                </a:solidFill>
                <a:latin typeface="Times New Roman" panose="02020603050405020304" pitchFamily="18" charset="0"/>
                <a:cs typeface="Times New Roman" panose="02020603050405020304" pitchFamily="18" charset="0"/>
              </a:rPr>
              <a:t>Each muscle is attached to bone at both ends by strong, relatively inelastic tendons that cross over joints. There are three classification of Muscle Strains</a:t>
            </a:r>
          </a:p>
          <a:p>
            <a:pPr marL="457200" lvl="0" indent="-457200" algn="just">
              <a:buFont typeface="+mj-lt"/>
              <a:buAutoNum type="arabicPeriod"/>
            </a:pPr>
            <a:r>
              <a:rPr lang="en-US" sz="2800" b="1" i="1" dirty="0" smtClean="0">
                <a:solidFill>
                  <a:schemeClr val="tx1"/>
                </a:solidFill>
                <a:latin typeface="Times New Roman" panose="02020603050405020304" pitchFamily="18" charset="0"/>
                <a:cs typeface="Times New Roman" panose="02020603050405020304" pitchFamily="18" charset="0"/>
              </a:rPr>
              <a:t>Muscle </a:t>
            </a:r>
            <a:r>
              <a:rPr lang="en-US" sz="2800" b="1" i="1" dirty="0">
                <a:solidFill>
                  <a:schemeClr val="tx1"/>
                </a:solidFill>
                <a:latin typeface="Times New Roman" panose="02020603050405020304" pitchFamily="18" charset="0"/>
                <a:cs typeface="Times New Roman" panose="02020603050405020304" pitchFamily="18" charset="0"/>
              </a:rPr>
              <a:t>Cramps</a:t>
            </a:r>
            <a:r>
              <a:rPr lang="en-US" sz="2800" dirty="0">
                <a:solidFill>
                  <a:schemeClr val="tx1"/>
                </a:solidFill>
                <a:latin typeface="Times New Roman" panose="02020603050405020304" pitchFamily="18" charset="0"/>
                <a:cs typeface="Times New Roman" panose="02020603050405020304" pitchFamily="18" charset="0"/>
              </a:rPr>
              <a:t> - painful involuntary skeletal muscle contractions</a:t>
            </a:r>
          </a:p>
          <a:p>
            <a:pPr marL="457200" lvl="0" indent="-457200" algn="just">
              <a:buFont typeface="+mj-lt"/>
              <a:buAutoNum type="arabicPeriod"/>
            </a:pPr>
            <a:r>
              <a:rPr lang="en-US" sz="2800" b="1" i="1" dirty="0" smtClean="0">
                <a:solidFill>
                  <a:schemeClr val="tx1"/>
                </a:solidFill>
                <a:latin typeface="Times New Roman" panose="02020603050405020304" pitchFamily="18" charset="0"/>
                <a:cs typeface="Times New Roman" panose="02020603050405020304" pitchFamily="18" charset="0"/>
              </a:rPr>
              <a:t> Muscle </a:t>
            </a:r>
            <a:r>
              <a:rPr lang="en-US" sz="2800" b="1" i="1" dirty="0">
                <a:solidFill>
                  <a:schemeClr val="tx1"/>
                </a:solidFill>
                <a:latin typeface="Times New Roman" panose="02020603050405020304" pitchFamily="18" charset="0"/>
                <a:cs typeface="Times New Roman" panose="02020603050405020304" pitchFamily="18" charset="0"/>
              </a:rPr>
              <a:t>Guarding</a:t>
            </a:r>
            <a:r>
              <a:rPr lang="en-US" sz="2800" dirty="0">
                <a:solidFill>
                  <a:schemeClr val="tx1"/>
                </a:solidFill>
                <a:latin typeface="Times New Roman" panose="02020603050405020304" pitchFamily="18" charset="0"/>
                <a:cs typeface="Times New Roman" panose="02020603050405020304" pitchFamily="18" charset="0"/>
              </a:rPr>
              <a:t> - involuntary muscle contractions that occur in response to pain following a muscle injury. Muscle is attempting to protect itself and limit ROM thereby reducing pain.</a:t>
            </a:r>
          </a:p>
          <a:p>
            <a:endParaRPr lang="en-US" sz="2800" dirty="0"/>
          </a:p>
        </p:txBody>
      </p:sp>
    </p:spTree>
    <p:extLst>
      <p:ext uri="{BB962C8B-B14F-4D97-AF65-F5344CB8AC3E}">
        <p14:creationId xmlns:p14="http://schemas.microsoft.com/office/powerpoint/2010/main" xmlns="" val="1392415263"/>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363" y="157163"/>
            <a:ext cx="10664849" cy="6515100"/>
          </a:xfrm>
        </p:spPr>
        <p:txBody>
          <a:bodyPr>
            <a:normAutofit lnSpcReduction="10000"/>
          </a:bodyPr>
          <a:lstStyle/>
          <a:p>
            <a:pPr marL="0" lvl="0" indent="0" algn="just">
              <a:lnSpc>
                <a:spcPct val="150000"/>
              </a:lnSpc>
              <a:buNone/>
            </a:pPr>
            <a:r>
              <a:rPr lang="en-US" sz="2800" b="1" i="1" dirty="0" smtClean="0">
                <a:solidFill>
                  <a:schemeClr val="tx1"/>
                </a:solidFill>
                <a:latin typeface="Times New Roman" panose="02020603050405020304" pitchFamily="18" charset="0"/>
                <a:cs typeface="Times New Roman" panose="02020603050405020304" pitchFamily="18" charset="0"/>
              </a:rPr>
              <a:t>4. Muscle </a:t>
            </a:r>
            <a:r>
              <a:rPr lang="en-US" sz="2800" b="1" i="1" dirty="0">
                <a:solidFill>
                  <a:schemeClr val="tx1"/>
                </a:solidFill>
                <a:latin typeface="Times New Roman" panose="02020603050405020304" pitchFamily="18" charset="0"/>
                <a:cs typeface="Times New Roman" panose="02020603050405020304" pitchFamily="18" charset="0"/>
              </a:rPr>
              <a:t>Spasms</a:t>
            </a:r>
            <a:r>
              <a:rPr lang="en-US" sz="2800" dirty="0">
                <a:solidFill>
                  <a:schemeClr val="tx1"/>
                </a:solidFill>
                <a:latin typeface="Times New Roman" panose="02020603050405020304" pitchFamily="18" charset="0"/>
                <a:cs typeface="Times New Roman" panose="02020603050405020304" pitchFamily="18" charset="0"/>
              </a:rPr>
              <a:t> - reflex reaction caused by trauma of the musculoskeletal system. There are two types of spasms: </a:t>
            </a:r>
            <a:r>
              <a:rPr lang="en-US" sz="2800" b="1" dirty="0">
                <a:solidFill>
                  <a:schemeClr val="tx1"/>
                </a:solidFill>
                <a:latin typeface="Times New Roman" panose="02020603050405020304" pitchFamily="18" charset="0"/>
                <a:cs typeface="Times New Roman" panose="02020603050405020304" pitchFamily="18" charset="0"/>
              </a:rPr>
              <a:t>colonic</a:t>
            </a:r>
            <a:r>
              <a:rPr lang="en-US" sz="2800" dirty="0">
                <a:solidFill>
                  <a:schemeClr val="tx1"/>
                </a:solidFill>
                <a:latin typeface="Times New Roman" panose="02020603050405020304" pitchFamily="18" charset="0"/>
                <a:cs typeface="Times New Roman" panose="02020603050405020304" pitchFamily="18" charset="0"/>
              </a:rPr>
              <a:t> (alternating involuntary muscular contraction and relaxation) and </a:t>
            </a:r>
            <a:r>
              <a:rPr lang="en-US" sz="2800" b="1" dirty="0">
                <a:solidFill>
                  <a:schemeClr val="tx1"/>
                </a:solidFill>
                <a:latin typeface="Times New Roman" panose="02020603050405020304" pitchFamily="18" charset="0"/>
                <a:cs typeface="Times New Roman" panose="02020603050405020304" pitchFamily="18" charset="0"/>
              </a:rPr>
              <a:t>tonic</a:t>
            </a:r>
            <a:r>
              <a:rPr lang="en-US" sz="2800" dirty="0">
                <a:solidFill>
                  <a:schemeClr val="tx1"/>
                </a:solidFill>
                <a:latin typeface="Times New Roman" panose="02020603050405020304" pitchFamily="18" charset="0"/>
                <a:cs typeface="Times New Roman" panose="02020603050405020304" pitchFamily="18" charset="0"/>
              </a:rPr>
              <a:t> (rigid muscle contraction lasting a period of time)</a:t>
            </a:r>
          </a:p>
          <a:p>
            <a:pPr marL="0" lvl="0" indent="0" algn="just">
              <a:lnSpc>
                <a:spcPct val="150000"/>
              </a:lnSpc>
              <a:buNone/>
            </a:pPr>
            <a:r>
              <a:rPr lang="en-US" sz="2800" b="1" i="1" dirty="0" smtClean="0">
                <a:solidFill>
                  <a:schemeClr val="tx1"/>
                </a:solidFill>
                <a:latin typeface="Times New Roman" panose="02020603050405020304" pitchFamily="18" charset="0"/>
                <a:cs typeface="Times New Roman" panose="02020603050405020304" pitchFamily="18" charset="0"/>
              </a:rPr>
              <a:t>5. Muscle </a:t>
            </a:r>
            <a:r>
              <a:rPr lang="en-US" sz="2800" b="1" i="1" dirty="0">
                <a:solidFill>
                  <a:schemeClr val="tx1"/>
                </a:solidFill>
                <a:latin typeface="Times New Roman" panose="02020603050405020304" pitchFamily="18" charset="0"/>
                <a:cs typeface="Times New Roman" panose="02020603050405020304" pitchFamily="18" charset="0"/>
              </a:rPr>
              <a:t>Soreness</a:t>
            </a:r>
            <a:endParaRPr lang="en-US" sz="2800" dirty="0">
              <a:solidFill>
                <a:schemeClr val="tx1"/>
              </a:solidFill>
              <a:latin typeface="Times New Roman" panose="02020603050405020304" pitchFamily="18" charset="0"/>
              <a:cs typeface="Times New Roman" panose="02020603050405020304" pitchFamily="18" charset="0"/>
            </a:endParaRPr>
          </a:p>
          <a:p>
            <a:pPr lvl="2"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Acute-onset muscle soreness</a:t>
            </a:r>
            <a:r>
              <a:rPr lang="en-US" sz="2800" dirty="0">
                <a:solidFill>
                  <a:schemeClr val="tx1"/>
                </a:solidFill>
                <a:latin typeface="Times New Roman" panose="02020603050405020304" pitchFamily="18" charset="0"/>
                <a:cs typeface="Times New Roman" panose="02020603050405020304" pitchFamily="18" charset="0"/>
              </a:rPr>
              <a:t>: Pain is transient and occurs during and immediately after exercise</a:t>
            </a:r>
          </a:p>
          <a:p>
            <a:pPr lvl="2"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Delayed-onset muscle soreness</a:t>
            </a:r>
            <a:r>
              <a:rPr lang="en-US" sz="2800" dirty="0">
                <a:solidFill>
                  <a:schemeClr val="tx1"/>
                </a:solidFill>
                <a:latin typeface="Times New Roman" panose="02020603050405020304" pitchFamily="18" charset="0"/>
                <a:cs typeface="Times New Roman" panose="02020603050405020304" pitchFamily="18" charset="0"/>
              </a:rPr>
              <a:t> (DOMS): Pain appears </a:t>
            </a:r>
            <a:r>
              <a:rPr lang="en-US" sz="2800" u="sng" dirty="0">
                <a:solidFill>
                  <a:schemeClr val="tx1"/>
                </a:solidFill>
                <a:latin typeface="Times New Roman" panose="02020603050405020304" pitchFamily="18" charset="0"/>
                <a:cs typeface="Times New Roman" panose="02020603050405020304" pitchFamily="18" charset="0"/>
              </a:rPr>
              <a:t>12 hours after injury</a:t>
            </a:r>
            <a:r>
              <a:rPr lang="en-US" sz="2800" dirty="0">
                <a:solidFill>
                  <a:schemeClr val="tx1"/>
                </a:solidFill>
                <a:latin typeface="Times New Roman" panose="02020603050405020304" pitchFamily="18" charset="0"/>
                <a:cs typeface="Times New Roman" panose="02020603050405020304" pitchFamily="18" charset="0"/>
              </a:rPr>
              <a:t>, becomes most intense after 24-48 hours, and gradually subsides after 3-4 days</a:t>
            </a:r>
          </a:p>
          <a:p>
            <a:endParaRPr lang="en-US" dirty="0"/>
          </a:p>
        </p:txBody>
      </p:sp>
    </p:spTree>
    <p:extLst>
      <p:ext uri="{BB962C8B-B14F-4D97-AF65-F5344CB8AC3E}">
        <p14:creationId xmlns:p14="http://schemas.microsoft.com/office/powerpoint/2010/main" xmlns="" val="323619163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6092" y="147638"/>
            <a:ext cx="10735407" cy="6538912"/>
          </a:xfrm>
        </p:spPr>
        <p:txBody>
          <a:bodyPr>
            <a:normAutofit/>
          </a:bodyPr>
          <a:lstStyle/>
          <a:p>
            <a:pPr marL="0" lvl="0" indent="0" algn="just">
              <a:lnSpc>
                <a:spcPct val="150000"/>
              </a:lnSpc>
              <a:buNone/>
            </a:pPr>
            <a:r>
              <a:rPr lang="en-US" sz="2800" b="1" dirty="0" smtClean="0">
                <a:solidFill>
                  <a:schemeClr val="tx1"/>
                </a:solidFill>
                <a:latin typeface="Times New Roman" panose="02020603050405020304" pitchFamily="18" charset="0"/>
                <a:cs typeface="Times New Roman" panose="02020603050405020304" pitchFamily="18" charset="0"/>
              </a:rPr>
              <a:t>b. Tendon </a:t>
            </a:r>
            <a:r>
              <a:rPr lang="en-US" sz="2800" b="1" dirty="0">
                <a:solidFill>
                  <a:schemeClr val="tx1"/>
                </a:solidFill>
                <a:latin typeface="Times New Roman" panose="02020603050405020304" pitchFamily="18" charset="0"/>
                <a:cs typeface="Times New Roman" panose="02020603050405020304" pitchFamily="18" charset="0"/>
              </a:rPr>
              <a:t>Injuries</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In tendons, collagen fibers will break if their physiological limits have been reached. A breaking point occurs after 6-8% increase in length. Tendons are stronger than the muscle it serves, therefore tears commonly occur at the muscle- belly </a:t>
            </a:r>
            <a:r>
              <a:rPr lang="en-US" sz="2800" dirty="0" err="1">
                <a:solidFill>
                  <a:schemeClr val="tx1"/>
                </a:solidFill>
                <a:latin typeface="Times New Roman" panose="02020603050405020304" pitchFamily="18" charset="0"/>
                <a:cs typeface="Times New Roman" panose="02020603050405020304" pitchFamily="18" charset="0"/>
              </a:rPr>
              <a:t>musculotendinous</a:t>
            </a:r>
            <a:r>
              <a:rPr lang="en-US" sz="2800" dirty="0">
                <a:solidFill>
                  <a:schemeClr val="tx1"/>
                </a:solidFill>
                <a:latin typeface="Times New Roman" panose="02020603050405020304" pitchFamily="18" charset="0"/>
                <a:cs typeface="Times New Roman" panose="02020603050405020304" pitchFamily="18" charset="0"/>
              </a:rPr>
              <a:t> junction or bony attachment. Some of the injuries are</a:t>
            </a:r>
            <a:r>
              <a:rPr lang="en-US" sz="2800" dirty="0" smtClean="0">
                <a:solidFill>
                  <a:schemeClr val="tx1"/>
                </a:solidFill>
                <a:latin typeface="Times New Roman" panose="02020603050405020304" pitchFamily="18" charset="0"/>
                <a:cs typeface="Times New Roman" panose="02020603050405020304" pitchFamily="18" charset="0"/>
              </a:rPr>
              <a:t>:</a:t>
            </a:r>
          </a:p>
          <a:p>
            <a:pPr marL="457200" lvl="0" indent="-457200" algn="just">
              <a:lnSpc>
                <a:spcPct val="150000"/>
              </a:lnSpc>
              <a:buFont typeface="+mj-lt"/>
              <a:buAutoNum type="arabicParenR"/>
            </a:pPr>
            <a:r>
              <a:rPr lang="en-US" sz="2800" b="1" i="1" dirty="0">
                <a:solidFill>
                  <a:schemeClr val="tx1"/>
                </a:solidFill>
                <a:latin typeface="Times New Roman" panose="02020603050405020304" pitchFamily="18" charset="0"/>
                <a:cs typeface="Times New Roman" panose="02020603050405020304" pitchFamily="18" charset="0"/>
              </a:rPr>
              <a:t>Tendinitis - </a:t>
            </a:r>
            <a:r>
              <a:rPr lang="en-US" sz="2800" dirty="0">
                <a:solidFill>
                  <a:schemeClr val="tx1"/>
                </a:solidFill>
                <a:latin typeface="Times New Roman" panose="02020603050405020304" pitchFamily="18" charset="0"/>
                <a:cs typeface="Times New Roman" panose="02020603050405020304" pitchFamily="18" charset="0"/>
              </a:rPr>
              <a:t>gradual onset, diffuse tenderness due to repeated </a:t>
            </a:r>
            <a:r>
              <a:rPr lang="en-US" sz="2800" u="sng" dirty="0">
                <a:solidFill>
                  <a:schemeClr val="tx1"/>
                </a:solidFill>
                <a:latin typeface="Times New Roman" panose="02020603050405020304" pitchFamily="18" charset="0"/>
                <a:cs typeface="Times New Roman" panose="02020603050405020304" pitchFamily="18" charset="0"/>
              </a:rPr>
              <a:t>micro-trauma</a:t>
            </a:r>
            <a:r>
              <a:rPr lang="en-US" sz="2800" dirty="0">
                <a:solidFill>
                  <a:schemeClr val="tx1"/>
                </a:solidFill>
                <a:latin typeface="Times New Roman" panose="02020603050405020304" pitchFamily="18" charset="0"/>
                <a:cs typeface="Times New Roman" panose="02020603050405020304" pitchFamily="18" charset="0"/>
              </a:rPr>
              <a:t> and </a:t>
            </a:r>
            <a:r>
              <a:rPr lang="en-US" sz="2800" u="sng" dirty="0">
                <a:solidFill>
                  <a:schemeClr val="tx1"/>
                </a:solidFill>
                <a:latin typeface="Times New Roman" panose="02020603050405020304" pitchFamily="18" charset="0"/>
                <a:cs typeface="Times New Roman" panose="02020603050405020304" pitchFamily="18" charset="0"/>
              </a:rPr>
              <a:t>degenerative changes</a:t>
            </a:r>
            <a:r>
              <a:rPr lang="en-US" sz="2800" dirty="0">
                <a:solidFill>
                  <a:schemeClr val="tx1"/>
                </a:solidFill>
                <a:latin typeface="Times New Roman" panose="02020603050405020304" pitchFamily="18" charset="0"/>
                <a:cs typeface="Times New Roman" panose="02020603050405020304" pitchFamily="18" charset="0"/>
              </a:rPr>
              <a:t>. The process of breaking down of a tendon without inflammation </a:t>
            </a:r>
            <a:r>
              <a:rPr lang="en-US" sz="2800" dirty="0" err="1" smtClean="0">
                <a:solidFill>
                  <a:schemeClr val="tx1"/>
                </a:solidFill>
                <a:latin typeface="Times New Roman" panose="02020603050405020304" pitchFamily="18" charset="0"/>
                <a:cs typeface="Times New Roman" panose="02020603050405020304" pitchFamily="18" charset="0"/>
              </a:rPr>
              <a:t>Tendinosis</a:t>
            </a:r>
            <a:r>
              <a:rPr lang="en-US" sz="2800" dirty="0">
                <a:solidFill>
                  <a:schemeClr val="tx1"/>
                </a:solidFill>
                <a:latin typeface="Times New Roman" panose="02020603050405020304" pitchFamily="18" charset="0"/>
                <a:cs typeface="Times New Roman" panose="02020603050405020304" pitchFamily="18" charset="0"/>
              </a:rPr>
              <a:t>.</a:t>
            </a:r>
          </a:p>
          <a:p>
            <a:endParaRPr lang="en-US" sz="2000" dirty="0"/>
          </a:p>
          <a:p>
            <a:endParaRPr lang="en-US" sz="2000" dirty="0"/>
          </a:p>
        </p:txBody>
      </p:sp>
    </p:spTree>
    <p:extLst>
      <p:ext uri="{BB962C8B-B14F-4D97-AF65-F5344CB8AC3E}">
        <p14:creationId xmlns:p14="http://schemas.microsoft.com/office/powerpoint/2010/main" xmlns="" val="17480974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364" y="-162078"/>
            <a:ext cx="10693424" cy="6510338"/>
          </a:xfrm>
        </p:spPr>
        <p:txBody>
          <a:bodyPr>
            <a:noAutofit/>
          </a:bodyPr>
          <a:lstStyle/>
          <a:p>
            <a:pPr marL="0" lvl="0" indent="0" algn="just">
              <a:lnSpc>
                <a:spcPct val="150000"/>
              </a:lnSpc>
              <a:buNone/>
            </a:pPr>
            <a:r>
              <a:rPr lang="en-US" sz="2400" b="1" i="1" dirty="0" smtClean="0">
                <a:solidFill>
                  <a:schemeClr val="tx1"/>
                </a:solidFill>
                <a:latin typeface="Times New Roman" panose="02020603050405020304" pitchFamily="18" charset="0"/>
                <a:cs typeface="Times New Roman" panose="02020603050405020304" pitchFamily="18" charset="0"/>
              </a:rPr>
              <a:t>2). Tenosynovitis </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inflammation of a tendon and its synovial sheath. In </a:t>
            </a:r>
            <a:r>
              <a:rPr lang="en-US" sz="2400" b="1" dirty="0">
                <a:solidFill>
                  <a:schemeClr val="tx1"/>
                </a:solidFill>
                <a:latin typeface="Times New Roman" panose="02020603050405020304" pitchFamily="18" charset="0"/>
                <a:cs typeface="Times New Roman" panose="02020603050405020304" pitchFamily="18" charset="0"/>
              </a:rPr>
              <a:t>acute state</a:t>
            </a:r>
            <a:r>
              <a:rPr lang="en-US" sz="2400" dirty="0">
                <a:solidFill>
                  <a:schemeClr val="tx1"/>
                </a:solidFill>
                <a:latin typeface="Times New Roman" panose="02020603050405020304" pitchFamily="18" charset="0"/>
                <a:cs typeface="Times New Roman" panose="02020603050405020304" pitchFamily="18" charset="0"/>
              </a:rPr>
              <a:t> there is rapid onset, articular crepitus and diffuse swelling, in </a:t>
            </a:r>
            <a:r>
              <a:rPr lang="en-US" sz="2400" b="1" dirty="0">
                <a:solidFill>
                  <a:schemeClr val="tx1"/>
                </a:solidFill>
                <a:latin typeface="Times New Roman" panose="02020603050405020304" pitchFamily="18" charset="0"/>
                <a:cs typeface="Times New Roman" panose="02020603050405020304" pitchFamily="18" charset="0"/>
              </a:rPr>
              <a:t>chronic state</a:t>
            </a:r>
            <a:r>
              <a:rPr lang="en-US" sz="2400" dirty="0">
                <a:solidFill>
                  <a:schemeClr val="tx1"/>
                </a:solidFill>
                <a:latin typeface="Times New Roman" panose="02020603050405020304" pitchFamily="18" charset="0"/>
                <a:cs typeface="Times New Roman" panose="02020603050405020304" pitchFamily="18" charset="0"/>
              </a:rPr>
              <a:t> tendon becomes thickened with pain and articular crepitus present with movement</a:t>
            </a:r>
          </a:p>
          <a:p>
            <a:pPr marL="0" lvl="0" indent="0" algn="just">
              <a:lnSpc>
                <a:spcPct val="150000"/>
              </a:lnSpc>
              <a:buNone/>
            </a:pPr>
            <a:r>
              <a:rPr lang="en-US" sz="2400" b="1" i="1" dirty="0" smtClean="0">
                <a:solidFill>
                  <a:schemeClr val="tx1"/>
                </a:solidFill>
                <a:latin typeface="Times New Roman" panose="02020603050405020304" pitchFamily="18" charset="0"/>
                <a:cs typeface="Times New Roman" panose="02020603050405020304" pitchFamily="18" charset="0"/>
              </a:rPr>
              <a:t>3). </a:t>
            </a:r>
            <a:r>
              <a:rPr lang="en-US" sz="2400" b="1" i="1" dirty="0" err="1" smtClean="0">
                <a:solidFill>
                  <a:schemeClr val="tx1"/>
                </a:solidFill>
                <a:latin typeface="Times New Roman" panose="02020603050405020304" pitchFamily="18" charset="0"/>
                <a:cs typeface="Times New Roman" panose="02020603050405020304" pitchFamily="18" charset="0"/>
              </a:rPr>
              <a:t>Myofascial</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Trigger Points</a:t>
            </a:r>
            <a:endParaRPr lang="en-US" sz="2400" dirty="0">
              <a:solidFill>
                <a:schemeClr val="tx1"/>
              </a:solidFill>
              <a:latin typeface="Times New Roman" panose="02020603050405020304" pitchFamily="18" charset="0"/>
              <a:cs typeface="Times New Roman" panose="02020603050405020304" pitchFamily="18" charset="0"/>
            </a:endParaRPr>
          </a:p>
          <a:p>
            <a:pPr lvl="2" algn="just">
              <a:lnSpc>
                <a:spcPct val="150000"/>
              </a:lnSpc>
            </a:pPr>
            <a:r>
              <a:rPr lang="en-US" sz="2400" u="sng" dirty="0">
                <a:solidFill>
                  <a:schemeClr val="tx1"/>
                </a:solidFill>
                <a:latin typeface="Times New Roman" panose="02020603050405020304" pitchFamily="18" charset="0"/>
                <a:cs typeface="Times New Roman" panose="02020603050405020304" pitchFamily="18" charset="0"/>
              </a:rPr>
              <a:t>Hypersensitive nodule </a:t>
            </a:r>
            <a:r>
              <a:rPr lang="en-US" sz="2400" dirty="0">
                <a:solidFill>
                  <a:schemeClr val="tx1"/>
                </a:solidFill>
                <a:latin typeface="Times New Roman" panose="02020603050405020304" pitchFamily="18" charset="0"/>
                <a:cs typeface="Times New Roman" panose="02020603050405020304" pitchFamily="18" charset="0"/>
              </a:rPr>
              <a:t>found within </a:t>
            </a:r>
            <a:r>
              <a:rPr lang="en-US" sz="2400" u="sng" dirty="0">
                <a:solidFill>
                  <a:schemeClr val="tx1"/>
                </a:solidFill>
                <a:latin typeface="Times New Roman" panose="02020603050405020304" pitchFamily="18" charset="0"/>
                <a:cs typeface="Times New Roman" panose="02020603050405020304" pitchFamily="18" charset="0"/>
              </a:rPr>
              <a:t>a </a:t>
            </a:r>
            <a:r>
              <a:rPr lang="en-US" sz="2400" b="1" i="1" u="sng" dirty="0">
                <a:solidFill>
                  <a:schemeClr val="tx1"/>
                </a:solidFill>
                <a:latin typeface="Times New Roman" panose="02020603050405020304" pitchFamily="18" charset="0"/>
                <a:cs typeface="Times New Roman" panose="02020603050405020304" pitchFamily="18" charset="0"/>
              </a:rPr>
              <a:t>taut band </a:t>
            </a:r>
            <a:r>
              <a:rPr lang="en-US" sz="2400" u="sng" dirty="0">
                <a:solidFill>
                  <a:schemeClr val="tx1"/>
                </a:solidFill>
                <a:latin typeface="Times New Roman" panose="02020603050405020304" pitchFamily="18" charset="0"/>
                <a:cs typeface="Times New Roman" panose="02020603050405020304" pitchFamily="18" charset="0"/>
              </a:rPr>
              <a:t>of skeletal muscle </a:t>
            </a:r>
            <a:r>
              <a:rPr lang="en-US" sz="2400" dirty="0">
                <a:solidFill>
                  <a:schemeClr val="tx1"/>
                </a:solidFill>
                <a:latin typeface="Times New Roman" panose="02020603050405020304" pitchFamily="18" charset="0"/>
                <a:cs typeface="Times New Roman" panose="02020603050405020304" pitchFamily="18" charset="0"/>
              </a:rPr>
              <a:t>and/or fascia</a:t>
            </a:r>
          </a:p>
          <a:p>
            <a:pPr lvl="2" algn="just">
              <a:lnSpc>
                <a:spcPct val="150000"/>
              </a:lnSpc>
            </a:pPr>
            <a:r>
              <a:rPr lang="en-US" sz="2400" i="1" dirty="0">
                <a:solidFill>
                  <a:schemeClr val="tx1"/>
                </a:solidFill>
                <a:latin typeface="Times New Roman" panose="02020603050405020304" pitchFamily="18" charset="0"/>
                <a:cs typeface="Times New Roman" panose="02020603050405020304" pitchFamily="18" charset="0"/>
              </a:rPr>
              <a:t>Latent Trigger Point</a:t>
            </a:r>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a:solidFill>
                  <a:schemeClr val="tx1"/>
                </a:solidFill>
                <a:latin typeface="Times New Roman" panose="02020603050405020304" pitchFamily="18" charset="0"/>
                <a:cs typeface="Times New Roman" panose="02020603050405020304" pitchFamily="18" charset="0"/>
              </a:rPr>
              <a:t>Does not cause spontaneous </a:t>
            </a:r>
            <a:r>
              <a:rPr lang="en-US" sz="2400" dirty="0">
                <a:solidFill>
                  <a:schemeClr val="tx1"/>
                </a:solidFill>
                <a:latin typeface="Times New Roman" panose="02020603050405020304" pitchFamily="18" charset="0"/>
                <a:cs typeface="Times New Roman" panose="02020603050405020304" pitchFamily="18" charset="0"/>
              </a:rPr>
              <a:t>pain, but may restrict movement or cause </a:t>
            </a:r>
            <a:r>
              <a:rPr lang="en-US" sz="2400" u="sng" dirty="0">
                <a:solidFill>
                  <a:schemeClr val="tx1"/>
                </a:solidFill>
                <a:latin typeface="Times New Roman" panose="02020603050405020304" pitchFamily="18" charset="0"/>
                <a:cs typeface="Times New Roman" panose="02020603050405020304" pitchFamily="18" charset="0"/>
              </a:rPr>
              <a:t>muscle weakness</a:t>
            </a:r>
          </a:p>
          <a:p>
            <a:pPr lvl="2" algn="just">
              <a:lnSpc>
                <a:spcPct val="150000"/>
              </a:lnSpc>
            </a:pPr>
            <a:r>
              <a:rPr lang="en-US" sz="2400" i="1" dirty="0">
                <a:solidFill>
                  <a:schemeClr val="tx1"/>
                </a:solidFill>
                <a:latin typeface="Times New Roman" panose="02020603050405020304" pitchFamily="18" charset="0"/>
                <a:cs typeface="Times New Roman" panose="02020603050405020304" pitchFamily="18" charset="0"/>
              </a:rPr>
              <a:t>Active Trigger Point</a:t>
            </a:r>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a:solidFill>
                  <a:schemeClr val="tx1"/>
                </a:solidFill>
                <a:latin typeface="Times New Roman" panose="02020603050405020304" pitchFamily="18" charset="0"/>
                <a:cs typeface="Times New Roman" panose="02020603050405020304" pitchFamily="18" charset="0"/>
              </a:rPr>
              <a:t>Pain at rest, firm pressure </a:t>
            </a:r>
            <a:r>
              <a:rPr lang="en-US" sz="2400" dirty="0">
                <a:solidFill>
                  <a:schemeClr val="tx1"/>
                </a:solidFill>
                <a:latin typeface="Times New Roman" panose="02020603050405020304" pitchFamily="18" charset="0"/>
                <a:cs typeface="Times New Roman" panose="02020603050405020304" pitchFamily="18" charset="0"/>
              </a:rPr>
              <a:t>over the point elicits a “jump sign”, </a:t>
            </a:r>
            <a:r>
              <a:rPr lang="en-US" sz="2400" u="sng" dirty="0">
                <a:solidFill>
                  <a:schemeClr val="tx1"/>
                </a:solidFill>
                <a:latin typeface="Times New Roman" panose="02020603050405020304" pitchFamily="18" charset="0"/>
                <a:cs typeface="Times New Roman" panose="02020603050405020304" pitchFamily="18" charset="0"/>
              </a:rPr>
              <a:t>tender to palpation </a:t>
            </a:r>
            <a:r>
              <a:rPr lang="en-US" sz="2400" dirty="0">
                <a:solidFill>
                  <a:schemeClr val="tx1"/>
                </a:solidFill>
                <a:latin typeface="Times New Roman" panose="02020603050405020304" pitchFamily="18" charset="0"/>
                <a:cs typeface="Times New Roman" panose="02020603050405020304" pitchFamily="18" charset="0"/>
              </a:rPr>
              <a:t>with a referred pain pattern similar to athlete’s pain </a:t>
            </a:r>
            <a:r>
              <a:rPr lang="en-US" sz="2400" dirty="0" smtClean="0">
                <a:solidFill>
                  <a:schemeClr val="tx1"/>
                </a:solidFill>
                <a:latin typeface="Times New Roman" panose="02020603050405020304" pitchFamily="18" charset="0"/>
                <a:cs typeface="Times New Roman" panose="02020603050405020304" pitchFamily="18" charset="0"/>
              </a:rPr>
              <a:t>complaint.</a:t>
            </a: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144047742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431" y="157163"/>
            <a:ext cx="10736507" cy="6572250"/>
          </a:xfrm>
        </p:spPr>
        <p:txBody>
          <a:bodyPr>
            <a:normAutofit/>
          </a:bodyPr>
          <a:lstStyle/>
          <a:p>
            <a:pPr marL="0" lvl="0" indent="0" algn="just">
              <a:lnSpc>
                <a:spcPct val="150000"/>
              </a:lnSpc>
              <a:buNone/>
            </a:pPr>
            <a:r>
              <a:rPr lang="en-US" sz="2000" b="1" i="1" dirty="0" smtClean="0"/>
              <a:t>4</a:t>
            </a:r>
            <a:r>
              <a:rPr lang="en-US" sz="2800" b="1" i="1" dirty="0" smtClean="0">
                <a:solidFill>
                  <a:schemeClr val="tx1"/>
                </a:solidFill>
                <a:latin typeface="Times New Roman" panose="02020603050405020304" pitchFamily="18" charset="0"/>
                <a:cs typeface="Times New Roman" panose="02020603050405020304" pitchFamily="18" charset="0"/>
              </a:rPr>
              <a:t>). Contusions</a:t>
            </a:r>
            <a:endParaRPr lang="en-US" sz="2800" dirty="0">
              <a:solidFill>
                <a:schemeClr val="tx1"/>
              </a:solidFill>
              <a:latin typeface="Times New Roman" panose="02020603050405020304" pitchFamily="18" charset="0"/>
              <a:cs typeface="Times New Roman" panose="02020603050405020304" pitchFamily="18" charset="0"/>
            </a:endParaRPr>
          </a:p>
          <a:p>
            <a:pPr lvl="2" algn="just">
              <a:lnSpc>
                <a:spcPct val="150000"/>
              </a:lnSpc>
            </a:pPr>
            <a:r>
              <a:rPr lang="en-US" sz="2800" u="sng" dirty="0">
                <a:solidFill>
                  <a:schemeClr val="tx1"/>
                </a:solidFill>
                <a:latin typeface="Times New Roman" panose="02020603050405020304" pitchFamily="18" charset="0"/>
                <a:cs typeface="Times New Roman" panose="02020603050405020304" pitchFamily="18" charset="0"/>
              </a:rPr>
              <a:t>A hematoma </a:t>
            </a:r>
            <a:r>
              <a:rPr lang="en-US" sz="2800" dirty="0">
                <a:solidFill>
                  <a:schemeClr val="tx1"/>
                </a:solidFill>
                <a:latin typeface="Times New Roman" panose="02020603050405020304" pitchFamily="18" charset="0"/>
                <a:cs typeface="Times New Roman" panose="02020603050405020304" pitchFamily="18" charset="0"/>
              </a:rPr>
              <a:t>is formed by the localization of blood into a clot, which becomes encapsulated by a connective tissue membrane</a:t>
            </a:r>
          </a:p>
          <a:p>
            <a:pPr lvl="2"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Ecchymosis – bluish-purple discoloration of the skin</a:t>
            </a:r>
          </a:p>
          <a:p>
            <a:pPr lvl="2"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The extent to which an athlete may be hampered by the injury is based on the site of injury and the force of the blow</a:t>
            </a:r>
          </a:p>
          <a:p>
            <a:pPr lvl="2"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Myositis </a:t>
            </a:r>
            <a:r>
              <a:rPr lang="en-US" sz="2800" dirty="0" err="1">
                <a:solidFill>
                  <a:schemeClr val="tx1"/>
                </a:solidFill>
                <a:latin typeface="Times New Roman" panose="02020603050405020304" pitchFamily="18" charset="0"/>
                <a:cs typeface="Times New Roman" panose="02020603050405020304" pitchFamily="18" charset="0"/>
              </a:rPr>
              <a:t>Ossificans</a:t>
            </a:r>
            <a:r>
              <a:rPr lang="en-US" sz="2800" dirty="0">
                <a:solidFill>
                  <a:schemeClr val="tx1"/>
                </a:solidFill>
                <a:latin typeface="Times New Roman" panose="02020603050405020304" pitchFamily="18" charset="0"/>
                <a:cs typeface="Times New Roman" panose="02020603050405020304" pitchFamily="18" charset="0"/>
              </a:rPr>
              <a:t> – complication following repeated trauma (contusions) where </a:t>
            </a:r>
            <a:r>
              <a:rPr lang="en-US" sz="2800" u="sng" dirty="0">
                <a:solidFill>
                  <a:schemeClr val="tx1"/>
                </a:solidFill>
                <a:latin typeface="Times New Roman" panose="02020603050405020304" pitchFamily="18" charset="0"/>
                <a:cs typeface="Times New Roman" panose="02020603050405020304" pitchFamily="18" charset="0"/>
              </a:rPr>
              <a:t>calcium deposits develop </a:t>
            </a:r>
            <a:r>
              <a:rPr lang="en-US" sz="2800" dirty="0">
                <a:solidFill>
                  <a:schemeClr val="tx1"/>
                </a:solidFill>
                <a:latin typeface="Times New Roman" panose="02020603050405020304" pitchFamily="18" charset="0"/>
                <a:cs typeface="Times New Roman" panose="02020603050405020304" pitchFamily="18" charset="0"/>
              </a:rPr>
              <a:t>in the </a:t>
            </a:r>
            <a:r>
              <a:rPr lang="en-US" sz="2800" u="sng" dirty="0">
                <a:solidFill>
                  <a:schemeClr val="tx1"/>
                </a:solidFill>
                <a:latin typeface="Times New Roman" panose="02020603050405020304" pitchFamily="18" charset="0"/>
                <a:cs typeface="Times New Roman" panose="02020603050405020304" pitchFamily="18" charset="0"/>
              </a:rPr>
              <a:t>injured muscle </a:t>
            </a:r>
          </a:p>
          <a:p>
            <a:endParaRPr lang="en-US" sz="2000" dirty="0"/>
          </a:p>
        </p:txBody>
      </p:sp>
    </p:spTree>
    <p:extLst>
      <p:ext uri="{BB962C8B-B14F-4D97-AF65-F5344CB8AC3E}">
        <p14:creationId xmlns:p14="http://schemas.microsoft.com/office/powerpoint/2010/main" xmlns="" val="200200444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Ecchymosis</a:t>
            </a:r>
            <a:r>
              <a:rPr lang="en-US" dirty="0" smtClean="0"/>
              <a:t>, bruising</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5913438" y="2484437"/>
            <a:ext cx="2266950" cy="3076575"/>
          </a:xfrm>
          <a:prstGeom prst="rect">
            <a:avLst/>
          </a:prstGeom>
          <a:noFill/>
          <a:ln w="9525">
            <a:noFill/>
            <a:miter lim="800000"/>
            <a:headEnd/>
            <a:tailEnd/>
          </a:ln>
          <a:effectLst/>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0537" y="104775"/>
            <a:ext cx="10283826" cy="6624638"/>
          </a:xfrm>
        </p:spPr>
        <p:txBody>
          <a:bodyPr/>
          <a:lstStyle/>
          <a:p>
            <a:pPr marL="0" lvl="0" indent="0" algn="just">
              <a:lnSpc>
                <a:spcPct val="150000"/>
              </a:lnSpc>
              <a:buNone/>
            </a:pPr>
            <a:r>
              <a:rPr lang="en-US" sz="2400" b="1" i="1" dirty="0" smtClean="0">
                <a:solidFill>
                  <a:schemeClr val="tx1"/>
                </a:solidFill>
                <a:latin typeface="Times New Roman" panose="02020603050405020304" pitchFamily="18" charset="0"/>
                <a:cs typeface="Times New Roman" panose="02020603050405020304" pitchFamily="18" charset="0"/>
              </a:rPr>
              <a:t>5). Atrophy </a:t>
            </a:r>
            <a:r>
              <a:rPr lang="en-US" sz="2400" b="1" i="1" dirty="0">
                <a:solidFill>
                  <a:schemeClr val="tx1"/>
                </a:solidFill>
                <a:latin typeface="Times New Roman" panose="02020603050405020304" pitchFamily="18" charset="0"/>
                <a:cs typeface="Times New Roman" panose="02020603050405020304" pitchFamily="18" charset="0"/>
              </a:rPr>
              <a:t>and Contracture</a:t>
            </a:r>
            <a:endParaRPr lang="en-US" sz="2400" dirty="0">
              <a:solidFill>
                <a:schemeClr val="tx1"/>
              </a:solidFill>
              <a:latin typeface="Times New Roman" panose="02020603050405020304" pitchFamily="18" charset="0"/>
              <a:cs typeface="Times New Roman" panose="02020603050405020304" pitchFamily="18" charset="0"/>
            </a:endParaRPr>
          </a:p>
          <a:p>
            <a:pPr lvl="2"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Complications of muscle and tendon conditions</a:t>
            </a:r>
          </a:p>
          <a:p>
            <a:pPr lvl="2"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Atrophy = </a:t>
            </a:r>
            <a:r>
              <a:rPr lang="en-US" sz="2400" u="sng" dirty="0">
                <a:solidFill>
                  <a:schemeClr val="tx1"/>
                </a:solidFill>
                <a:latin typeface="Times New Roman" panose="02020603050405020304" pitchFamily="18" charset="0"/>
                <a:cs typeface="Times New Roman" panose="02020603050405020304" pitchFamily="18" charset="0"/>
              </a:rPr>
              <a:t>muscle wasting from immobilization</a:t>
            </a:r>
            <a:r>
              <a:rPr lang="en-US" sz="2400" dirty="0">
                <a:solidFill>
                  <a:schemeClr val="tx1"/>
                </a:solidFill>
                <a:latin typeface="Times New Roman" panose="02020603050405020304" pitchFamily="18" charset="0"/>
                <a:cs typeface="Times New Roman" panose="02020603050405020304" pitchFamily="18" charset="0"/>
              </a:rPr>
              <a:t>, inactivity, or loss of nerve stimulation</a:t>
            </a:r>
          </a:p>
          <a:p>
            <a:pPr lvl="2"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Contracture = </a:t>
            </a:r>
            <a:r>
              <a:rPr lang="en-US" sz="2400" u="sng" dirty="0">
                <a:solidFill>
                  <a:schemeClr val="tx1"/>
                </a:solidFill>
                <a:latin typeface="Times New Roman" panose="02020603050405020304" pitchFamily="18" charset="0"/>
                <a:cs typeface="Times New Roman" panose="02020603050405020304" pitchFamily="18" charset="0"/>
              </a:rPr>
              <a:t>abnormal shortening of muscle tissue </a:t>
            </a:r>
            <a:r>
              <a:rPr lang="en-US" sz="2400" dirty="0">
                <a:solidFill>
                  <a:schemeClr val="tx1"/>
                </a:solidFill>
                <a:latin typeface="Times New Roman" panose="02020603050405020304" pitchFamily="18" charset="0"/>
                <a:cs typeface="Times New Roman" panose="02020603050405020304" pitchFamily="18" charset="0"/>
              </a:rPr>
              <a:t>causing resistance to passive stretch (scar tissue)</a:t>
            </a:r>
          </a:p>
          <a:p>
            <a:endParaRPr lang="en-US" dirty="0"/>
          </a:p>
        </p:txBody>
      </p:sp>
    </p:spTree>
    <p:extLst>
      <p:ext uri="{BB962C8B-B14F-4D97-AF65-F5344CB8AC3E}">
        <p14:creationId xmlns:p14="http://schemas.microsoft.com/office/powerpoint/2010/main" xmlns="" val="388837194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2" y="147637"/>
            <a:ext cx="10383838" cy="6510337"/>
          </a:xfrm>
        </p:spPr>
        <p:txBody>
          <a:bodyPr/>
          <a:lstStyle/>
          <a:p>
            <a:pPr marL="0" lvl="0" indent="0" algn="just">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c</a:t>
            </a:r>
            <a:r>
              <a:rPr lang="en-US" sz="2400" b="1" dirty="0" smtClean="0">
                <a:solidFill>
                  <a:schemeClr val="tx1"/>
                </a:solidFill>
                <a:latin typeface="Times New Roman" panose="02020603050405020304" pitchFamily="18" charset="0"/>
                <a:cs typeface="Times New Roman" panose="02020603050405020304" pitchFamily="18" charset="0"/>
              </a:rPr>
              <a:t>. Synovial </a:t>
            </a:r>
            <a:r>
              <a:rPr lang="en-US" sz="2400" b="1" dirty="0">
                <a:solidFill>
                  <a:schemeClr val="tx1"/>
                </a:solidFill>
                <a:latin typeface="Times New Roman" panose="02020603050405020304" pitchFamily="18" charset="0"/>
                <a:cs typeface="Times New Roman" panose="02020603050405020304" pitchFamily="18" charset="0"/>
              </a:rPr>
              <a:t>Joint Injuries</a:t>
            </a:r>
            <a:endParaRPr lang="en-US" sz="2400" dirty="0">
              <a:solidFill>
                <a:schemeClr val="tx1"/>
              </a:solidFill>
              <a:latin typeface="Times New Roman" panose="02020603050405020304" pitchFamily="18" charset="0"/>
              <a:cs typeface="Times New Roman" panose="02020603050405020304" pitchFamily="18" charset="0"/>
            </a:endParaRPr>
          </a:p>
          <a:p>
            <a:pPr lvl="1"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Anatomical Characteristics</a:t>
            </a:r>
          </a:p>
          <a:p>
            <a:pPr lvl="2" algn="just">
              <a:lnSpc>
                <a:spcPct val="150000"/>
              </a:lnSpc>
            </a:pPr>
            <a:r>
              <a:rPr lang="en-US" sz="2400" u="sng" dirty="0">
                <a:solidFill>
                  <a:schemeClr val="tx1"/>
                </a:solidFill>
                <a:latin typeface="Times New Roman" panose="02020603050405020304" pitchFamily="18" charset="0"/>
                <a:cs typeface="Times New Roman" panose="02020603050405020304" pitchFamily="18" charset="0"/>
              </a:rPr>
              <a:t>Articulation of two bones </a:t>
            </a:r>
            <a:r>
              <a:rPr lang="en-US" sz="2400" dirty="0">
                <a:solidFill>
                  <a:schemeClr val="tx1"/>
                </a:solidFill>
                <a:latin typeface="Times New Roman" panose="02020603050405020304" pitchFamily="18" charset="0"/>
                <a:cs typeface="Times New Roman" panose="02020603050405020304" pitchFamily="18" charset="0"/>
              </a:rPr>
              <a:t>surrounded by a joint capsule lined with synovial membrane. </a:t>
            </a:r>
            <a:endParaRPr lang="en-US" sz="2400" dirty="0" smtClean="0">
              <a:solidFill>
                <a:schemeClr val="tx1"/>
              </a:solidFill>
              <a:latin typeface="Times New Roman" panose="02020603050405020304" pitchFamily="18" charset="0"/>
              <a:cs typeface="Times New Roman" panose="02020603050405020304" pitchFamily="18" charset="0"/>
            </a:endParaRPr>
          </a:p>
          <a:p>
            <a:pPr lvl="2"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Articulating </a:t>
            </a:r>
            <a:r>
              <a:rPr lang="en-US" sz="2400" dirty="0">
                <a:solidFill>
                  <a:schemeClr val="tx1"/>
                </a:solidFill>
                <a:latin typeface="Times New Roman" panose="02020603050405020304" pitchFamily="18" charset="0"/>
                <a:cs typeface="Times New Roman" panose="02020603050405020304" pitchFamily="18" charset="0"/>
              </a:rPr>
              <a:t>surfaces of bones lined with </a:t>
            </a:r>
            <a:r>
              <a:rPr lang="en-US" sz="2400" u="sng" dirty="0">
                <a:solidFill>
                  <a:schemeClr val="tx1"/>
                </a:solidFill>
                <a:latin typeface="Times New Roman" panose="02020603050405020304" pitchFamily="18" charset="0"/>
                <a:cs typeface="Times New Roman" panose="02020603050405020304" pitchFamily="18" charset="0"/>
              </a:rPr>
              <a:t>hyaline or articular cartilage</a:t>
            </a:r>
            <a:r>
              <a:rPr lang="en-US" sz="2400" dirty="0">
                <a:solidFill>
                  <a:schemeClr val="tx1"/>
                </a:solidFill>
                <a:latin typeface="Times New Roman" panose="02020603050405020304" pitchFamily="18" charset="0"/>
                <a:cs typeface="Times New Roman" panose="02020603050405020304" pitchFamily="18" charset="0"/>
              </a:rPr>
              <a:t>. All joints are entirely surrounded by a </a:t>
            </a:r>
            <a:r>
              <a:rPr lang="en-US" sz="2400" u="sng" dirty="0">
                <a:solidFill>
                  <a:schemeClr val="tx1"/>
                </a:solidFill>
                <a:latin typeface="Times New Roman" panose="02020603050405020304" pitchFamily="18" charset="0"/>
                <a:cs typeface="Times New Roman" panose="02020603050405020304" pitchFamily="18" charset="0"/>
              </a:rPr>
              <a:t>joint capsule. </a:t>
            </a:r>
            <a:endParaRPr lang="en-US" sz="2400" u="sng" dirty="0" smtClean="0">
              <a:solidFill>
                <a:schemeClr val="tx1"/>
              </a:solidFill>
              <a:latin typeface="Times New Roman" panose="02020603050405020304" pitchFamily="18" charset="0"/>
              <a:cs typeface="Times New Roman" panose="02020603050405020304" pitchFamily="18" charset="0"/>
            </a:endParaRPr>
          </a:p>
          <a:p>
            <a:pPr lvl="2"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Inner </a:t>
            </a:r>
            <a:r>
              <a:rPr lang="en-US" sz="2400" dirty="0">
                <a:solidFill>
                  <a:schemeClr val="tx1"/>
                </a:solidFill>
                <a:latin typeface="Times New Roman" panose="02020603050405020304" pitchFamily="18" charset="0"/>
                <a:cs typeface="Times New Roman" panose="02020603050405020304" pitchFamily="18" charset="0"/>
              </a:rPr>
              <a:t>surface of the joint capsule is lined with a </a:t>
            </a:r>
            <a:r>
              <a:rPr lang="en-US" sz="2400" u="sng" dirty="0">
                <a:solidFill>
                  <a:schemeClr val="tx1"/>
                </a:solidFill>
                <a:latin typeface="Times New Roman" panose="02020603050405020304" pitchFamily="18" charset="0"/>
                <a:cs typeface="Times New Roman" panose="02020603050405020304" pitchFamily="18" charset="0"/>
              </a:rPr>
              <a:t>synovial membrane</a:t>
            </a:r>
            <a:r>
              <a:rPr lang="en-US" sz="2400" dirty="0">
                <a:solidFill>
                  <a:schemeClr val="tx1"/>
                </a:solidFill>
                <a:latin typeface="Times New Roman" panose="02020603050405020304" pitchFamily="18" charset="0"/>
                <a:cs typeface="Times New Roman" panose="02020603050405020304" pitchFamily="18" charset="0"/>
              </a:rPr>
              <a:t> which is highly </a:t>
            </a:r>
            <a:r>
              <a:rPr lang="en-US" sz="2400" u="sng" dirty="0">
                <a:solidFill>
                  <a:schemeClr val="tx1"/>
                </a:solidFill>
                <a:latin typeface="Times New Roman" panose="02020603050405020304" pitchFamily="18" charset="0"/>
                <a:cs typeface="Times New Roman" panose="02020603050405020304" pitchFamily="18" charset="0"/>
              </a:rPr>
              <a:t>vascularized and innervated</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lvl="2"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Synovial </a:t>
            </a:r>
            <a:r>
              <a:rPr lang="en-US" sz="2400" dirty="0">
                <a:solidFill>
                  <a:schemeClr val="tx1"/>
                </a:solidFill>
                <a:latin typeface="Times New Roman" panose="02020603050405020304" pitchFamily="18" charset="0"/>
                <a:cs typeface="Times New Roman" panose="02020603050405020304" pitchFamily="18" charset="0"/>
              </a:rPr>
              <a:t>membrane </a:t>
            </a:r>
            <a:r>
              <a:rPr lang="en-US" sz="2400" u="sng" dirty="0">
                <a:solidFill>
                  <a:schemeClr val="tx1"/>
                </a:solidFill>
                <a:latin typeface="Times New Roman" panose="02020603050405020304" pitchFamily="18" charset="0"/>
                <a:cs typeface="Times New Roman" panose="02020603050405020304" pitchFamily="18" charset="0"/>
              </a:rPr>
              <a:t>produces synovial fluid</a:t>
            </a:r>
            <a:r>
              <a:rPr lang="en-US" sz="2400" dirty="0">
                <a:solidFill>
                  <a:schemeClr val="tx1"/>
                </a:solidFill>
                <a:latin typeface="Times New Roman" panose="02020603050405020304" pitchFamily="18" charset="0"/>
                <a:cs typeface="Times New Roman" panose="02020603050405020304" pitchFamily="18" charset="0"/>
              </a:rPr>
              <a:t> which provides </a:t>
            </a:r>
            <a:r>
              <a:rPr lang="en-US" sz="2400" u="sng" dirty="0">
                <a:solidFill>
                  <a:schemeClr val="tx1"/>
                </a:solidFill>
                <a:latin typeface="Times New Roman" panose="02020603050405020304" pitchFamily="18" charset="0"/>
                <a:cs typeface="Times New Roman" panose="02020603050405020304" pitchFamily="18" charset="0"/>
              </a:rPr>
              <a:t>shock absorption, lubrication, and nutrition.</a:t>
            </a:r>
          </a:p>
          <a:p>
            <a:endParaRPr lang="en-US" dirty="0"/>
          </a:p>
        </p:txBody>
      </p:sp>
    </p:spTree>
    <p:extLst>
      <p:ext uri="{BB962C8B-B14F-4D97-AF65-F5344CB8AC3E}">
        <p14:creationId xmlns:p14="http://schemas.microsoft.com/office/powerpoint/2010/main" xmlns="" val="2014715640"/>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9111" y="133350"/>
            <a:ext cx="10198101" cy="6553200"/>
          </a:xfrm>
        </p:spPr>
        <p:txBody>
          <a:bodyPr/>
          <a:lstStyle/>
          <a:p>
            <a:pPr marL="0" lvl="0" indent="0" algn="just">
              <a:lnSpc>
                <a:spcPct val="150000"/>
              </a:lnSpc>
              <a:buNone/>
            </a:pPr>
            <a:r>
              <a:rPr lang="en-US" b="1" dirty="0" smtClean="0"/>
              <a:t>d. </a:t>
            </a:r>
            <a:r>
              <a:rPr lang="en-US" sz="2400" b="1" dirty="0" smtClean="0">
                <a:solidFill>
                  <a:schemeClr val="tx1"/>
                </a:solidFill>
                <a:latin typeface="Times New Roman" panose="02020603050405020304" pitchFamily="18" charset="0"/>
                <a:cs typeface="Times New Roman" panose="02020603050405020304" pitchFamily="18" charset="0"/>
              </a:rPr>
              <a:t>Joint </a:t>
            </a:r>
            <a:r>
              <a:rPr lang="en-US" sz="2400" b="1" dirty="0">
                <a:solidFill>
                  <a:schemeClr val="tx1"/>
                </a:solidFill>
                <a:latin typeface="Times New Roman" panose="02020603050405020304" pitchFamily="18" charset="0"/>
                <a:cs typeface="Times New Roman" panose="02020603050405020304" pitchFamily="18" charset="0"/>
              </a:rPr>
              <a:t>Sprains</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Sprains are </a:t>
            </a:r>
            <a:r>
              <a:rPr lang="en-US" sz="2400" u="sng" dirty="0">
                <a:solidFill>
                  <a:schemeClr val="tx1"/>
                </a:solidFill>
                <a:latin typeface="Times New Roman" panose="02020603050405020304" pitchFamily="18" charset="0"/>
                <a:cs typeface="Times New Roman" panose="02020603050405020304" pitchFamily="18" charset="0"/>
              </a:rPr>
              <a:t>injury to the ligaments</a:t>
            </a:r>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a:solidFill>
                  <a:schemeClr val="tx1"/>
                </a:solidFill>
                <a:latin typeface="Times New Roman" panose="02020603050405020304" pitchFamily="18" charset="0"/>
                <a:cs typeface="Times New Roman" panose="02020603050405020304" pitchFamily="18" charset="0"/>
              </a:rPr>
              <a:t>articular capsule </a:t>
            </a:r>
            <a:r>
              <a:rPr lang="en-US" sz="2400" dirty="0">
                <a:solidFill>
                  <a:schemeClr val="tx1"/>
                </a:solidFill>
                <a:latin typeface="Times New Roman" panose="02020603050405020304" pitchFamily="18" charset="0"/>
                <a:cs typeface="Times New Roman" panose="02020603050405020304" pitchFamily="18" charset="0"/>
              </a:rPr>
              <a:t>and </a:t>
            </a:r>
            <a:r>
              <a:rPr lang="en-US" sz="2400" u="sng" dirty="0">
                <a:solidFill>
                  <a:schemeClr val="tx1"/>
                </a:solidFill>
                <a:latin typeface="Times New Roman" panose="02020603050405020304" pitchFamily="18" charset="0"/>
                <a:cs typeface="Times New Roman" panose="02020603050405020304" pitchFamily="18" charset="0"/>
              </a:rPr>
              <a:t>synovial </a:t>
            </a:r>
            <a:r>
              <a:rPr lang="en-US" sz="2400" u="sng" dirty="0" smtClean="0">
                <a:solidFill>
                  <a:schemeClr val="tx1"/>
                </a:solidFill>
                <a:latin typeface="Times New Roman" panose="02020603050405020304" pitchFamily="18" charset="0"/>
                <a:cs typeface="Times New Roman" panose="02020603050405020304" pitchFamily="18" charset="0"/>
              </a:rPr>
              <a:t>membrane</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They </a:t>
            </a:r>
            <a:r>
              <a:rPr lang="en-US" sz="2400" dirty="0">
                <a:solidFill>
                  <a:schemeClr val="tx1"/>
                </a:solidFill>
                <a:latin typeface="Times New Roman" panose="02020603050405020304" pitchFamily="18" charset="0"/>
                <a:cs typeface="Times New Roman" panose="02020603050405020304" pitchFamily="18" charset="0"/>
              </a:rPr>
              <a:t>produce </a:t>
            </a:r>
            <a:r>
              <a:rPr lang="en-US" sz="2400" u="sng" dirty="0">
                <a:solidFill>
                  <a:schemeClr val="tx1"/>
                </a:solidFill>
                <a:latin typeface="Times New Roman" panose="02020603050405020304" pitchFamily="18" charset="0"/>
                <a:cs typeface="Times New Roman" panose="02020603050405020304" pitchFamily="18" charset="0"/>
              </a:rPr>
              <a:t>effusion of blood </a:t>
            </a:r>
            <a:r>
              <a:rPr lang="en-US" sz="2400" dirty="0">
                <a:solidFill>
                  <a:schemeClr val="tx1"/>
                </a:solidFill>
                <a:latin typeface="Times New Roman" panose="02020603050405020304" pitchFamily="18" charset="0"/>
                <a:cs typeface="Times New Roman" panose="02020603050405020304" pitchFamily="18" charset="0"/>
              </a:rPr>
              <a:t>and synovial fluid into the joint cavity, producing </a:t>
            </a:r>
            <a:r>
              <a:rPr lang="en-US" sz="2400" u="sng" dirty="0">
                <a:solidFill>
                  <a:schemeClr val="tx1"/>
                </a:solidFill>
                <a:latin typeface="Times New Roman" panose="02020603050405020304" pitchFamily="18" charset="0"/>
                <a:cs typeface="Times New Roman" panose="02020603050405020304" pitchFamily="18" charset="0"/>
              </a:rPr>
              <a:t>joint swelling</a:t>
            </a:r>
            <a:r>
              <a:rPr lang="en-US" sz="2400" dirty="0">
                <a:solidFill>
                  <a:schemeClr val="tx1"/>
                </a:solidFill>
                <a:latin typeface="Times New Roman" panose="02020603050405020304" pitchFamily="18" charset="0"/>
                <a:cs typeface="Times New Roman" panose="02020603050405020304" pitchFamily="18" charset="0"/>
              </a:rPr>
              <a:t>, increase in </a:t>
            </a:r>
            <a:r>
              <a:rPr lang="en-US" sz="2400" u="sng" dirty="0">
                <a:solidFill>
                  <a:schemeClr val="tx1"/>
                </a:solidFill>
                <a:latin typeface="Times New Roman" panose="02020603050405020304" pitchFamily="18" charset="0"/>
                <a:cs typeface="Times New Roman" panose="02020603050405020304" pitchFamily="18" charset="0"/>
              </a:rPr>
              <a:t>local temp, pain, point tenderness </a:t>
            </a:r>
            <a:r>
              <a:rPr lang="en-US" sz="2400" dirty="0">
                <a:solidFill>
                  <a:schemeClr val="tx1"/>
                </a:solidFill>
                <a:latin typeface="Times New Roman" panose="02020603050405020304" pitchFamily="18" charset="0"/>
                <a:cs typeface="Times New Roman" panose="02020603050405020304" pitchFamily="18" charset="0"/>
              </a:rPr>
              <a:t>and ecchymosis.</a:t>
            </a:r>
          </a:p>
          <a:p>
            <a:pPr marL="457200" lvl="0" indent="-457200" algn="just">
              <a:lnSpc>
                <a:spcPct val="150000"/>
              </a:lnSpc>
              <a:buFont typeface="+mj-lt"/>
              <a:buAutoNum type="arabicPeriod"/>
            </a:pPr>
            <a:r>
              <a:rPr lang="en-US" sz="2400" b="1" i="1" dirty="0" smtClean="0">
                <a:solidFill>
                  <a:schemeClr val="tx1"/>
                </a:solidFill>
                <a:latin typeface="Times New Roman" panose="02020603050405020304" pitchFamily="18" charset="0"/>
                <a:cs typeface="Times New Roman" panose="02020603050405020304" pitchFamily="18" charset="0"/>
              </a:rPr>
              <a:t>Dislocations </a:t>
            </a:r>
            <a:r>
              <a:rPr lang="en-US" sz="2400" b="1" i="1" dirty="0">
                <a:solidFill>
                  <a:schemeClr val="tx1"/>
                </a:solidFill>
                <a:latin typeface="Times New Roman" panose="02020603050405020304" pitchFamily="18" charset="0"/>
                <a:cs typeface="Times New Roman" panose="02020603050405020304" pitchFamily="18" charset="0"/>
              </a:rPr>
              <a:t>and Subluxations</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514350" algn="just">
              <a:lnSpc>
                <a:spcPct val="150000"/>
              </a:lnSpc>
              <a:buFont typeface="+mj-lt"/>
              <a:buAutoNum type="romanLcPeriod"/>
            </a:pPr>
            <a:r>
              <a:rPr lang="en-US" sz="2400" b="1" dirty="0" smtClean="0">
                <a:solidFill>
                  <a:schemeClr val="tx1"/>
                </a:solidFill>
                <a:latin typeface="Times New Roman" panose="02020603050405020304" pitchFamily="18" charset="0"/>
                <a:cs typeface="Times New Roman" panose="02020603050405020304" pitchFamily="18" charset="0"/>
              </a:rPr>
              <a:t> Diastasis</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 disjoining of two parallel bones (radius and ulna) or a rupture of a “solid” joint (symphysis pubis) Usually occurs with a fracture</a:t>
            </a:r>
          </a:p>
          <a:p>
            <a:endParaRPr lang="en-US" dirty="0"/>
          </a:p>
        </p:txBody>
      </p:sp>
    </p:spTree>
    <p:extLst>
      <p:ext uri="{BB962C8B-B14F-4D97-AF65-F5344CB8AC3E}">
        <p14:creationId xmlns:p14="http://schemas.microsoft.com/office/powerpoint/2010/main" xmlns="" val="2518620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Types of Body Build (</a:t>
            </a:r>
            <a:r>
              <a:rPr lang="en-US" b="1" dirty="0" err="1" smtClean="0">
                <a:latin typeface="Times New Roman" pitchFamily="18" charset="0"/>
                <a:cs typeface="Times New Roman" pitchFamily="18" charset="0"/>
              </a:rPr>
              <a:t>Somato</a:t>
            </a:r>
            <a:r>
              <a:rPr lang="en-US" b="1" dirty="0" smtClean="0">
                <a:latin typeface="Times New Roman" pitchFamily="18" charset="0"/>
                <a:cs typeface="Times New Roman" pitchFamily="18" charset="0"/>
              </a:rPr>
              <a:t>-Type)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330245" y="1444268"/>
            <a:ext cx="9174367" cy="4661564"/>
          </a:xfrm>
        </p:spPr>
        <p:txBody>
          <a:bodyPr>
            <a:noAutofit/>
          </a:bodyPr>
          <a:lstStyle/>
          <a:p>
            <a:pPr algn="just"/>
            <a:r>
              <a:rPr lang="en-US" sz="2400" dirty="0" smtClean="0">
                <a:solidFill>
                  <a:schemeClr val="tx1"/>
                </a:solidFill>
                <a:latin typeface="Times New Roman" pitchFamily="18" charset="0"/>
                <a:cs typeface="Times New Roman" pitchFamily="18" charset="0"/>
              </a:rPr>
              <a:t>Sports  training  are  a  pedagogical  process  which  needs  the  knowledge  and  skill  of  many different professionals, it is teamwork. Training starts from the selection of the right child to the  right  sport  to  help  both  the  participant  and  the  standard  of  sports.   </a:t>
            </a:r>
          </a:p>
          <a:p>
            <a:pPr algn="just"/>
            <a:r>
              <a:rPr lang="en-US" sz="2400" dirty="0" smtClean="0">
                <a:solidFill>
                  <a:schemeClr val="tx1"/>
                </a:solidFill>
                <a:latin typeface="Times New Roman" pitchFamily="18" charset="0"/>
                <a:cs typeface="Times New Roman" pitchFamily="18" charset="0"/>
              </a:rPr>
              <a:t>Since  the  time  of Aristotle,  humans  are,  more  or  less  grouped  in  to  3  types  of  body  build  (</a:t>
            </a:r>
            <a:r>
              <a:rPr lang="en-US" sz="2400" dirty="0" err="1" smtClean="0">
                <a:solidFill>
                  <a:schemeClr val="tx1"/>
                </a:solidFill>
                <a:latin typeface="Times New Roman" pitchFamily="18" charset="0"/>
                <a:cs typeface="Times New Roman" pitchFamily="18" charset="0"/>
              </a:rPr>
              <a:t>Somato</a:t>
            </a:r>
            <a:r>
              <a:rPr lang="en-US" sz="2400" dirty="0" smtClean="0">
                <a:solidFill>
                  <a:schemeClr val="tx1"/>
                </a:solidFill>
                <a:latin typeface="Times New Roman" pitchFamily="18" charset="0"/>
                <a:cs typeface="Times New Roman" pitchFamily="18" charset="0"/>
              </a:rPr>
              <a:t>-type) believing  that  this  classification  may  help  to  put  the  right  person  in  the  right  sport. </a:t>
            </a:r>
          </a:p>
          <a:p>
            <a:pPr algn="just"/>
            <a:r>
              <a:rPr lang="en-US" sz="2400" dirty="0" smtClean="0">
                <a:solidFill>
                  <a:schemeClr val="tx1"/>
                </a:solidFill>
                <a:latin typeface="Times New Roman" pitchFamily="18" charset="0"/>
                <a:cs typeface="Times New Roman" pitchFamily="18" charset="0"/>
              </a:rPr>
              <a:t>Unfortunately, Aristotle  himself was not successful to find pure (typical) of the said group. </a:t>
            </a:r>
          </a:p>
          <a:p>
            <a:pPr algn="just"/>
            <a:r>
              <a:rPr lang="en-US" sz="2400" dirty="0" smtClean="0">
                <a:solidFill>
                  <a:schemeClr val="tx1"/>
                </a:solidFill>
                <a:latin typeface="Times New Roman" pitchFamily="18" charset="0"/>
                <a:cs typeface="Times New Roman" pitchFamily="18" charset="0"/>
              </a:rPr>
              <a:t>Today, scientists prefer tests more than </a:t>
            </a:r>
            <a:r>
              <a:rPr lang="en-US" sz="2400" dirty="0" err="1" smtClean="0">
                <a:solidFill>
                  <a:schemeClr val="tx1"/>
                </a:solidFill>
                <a:latin typeface="Times New Roman" pitchFamily="18" charset="0"/>
                <a:cs typeface="Times New Roman" pitchFamily="18" charset="0"/>
              </a:rPr>
              <a:t>somatotypes</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387" y="104774"/>
            <a:ext cx="10326688" cy="6538913"/>
          </a:xfrm>
        </p:spPr>
        <p:txBody>
          <a:bodyPr>
            <a:normAutofit/>
          </a:bodyPr>
          <a:lstStyle/>
          <a:p>
            <a:pPr marL="0" lvl="0" indent="0" algn="just">
              <a:lnSpc>
                <a:spcPct val="150000"/>
              </a:lnSpc>
              <a:buNone/>
            </a:pPr>
            <a:r>
              <a:rPr lang="en-US" sz="2400" b="1" dirty="0" smtClean="0">
                <a:solidFill>
                  <a:schemeClr val="tx1"/>
                </a:solidFill>
                <a:latin typeface="Times New Roman" panose="02020603050405020304" pitchFamily="18" charset="0"/>
                <a:cs typeface="Times New Roman" panose="02020603050405020304" pitchFamily="18" charset="0"/>
              </a:rPr>
              <a:t>ii. Dislocations</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Occurs when at least one bone in a joint is forced completely out of its normal proper alignment and must be manually or surgically put back into place or it is loss of limb </a:t>
            </a:r>
            <a:r>
              <a:rPr lang="en-US" sz="2400" dirty="0" smtClean="0">
                <a:solidFill>
                  <a:schemeClr val="tx1"/>
                </a:solidFill>
                <a:latin typeface="Times New Roman" panose="02020603050405020304" pitchFamily="18" charset="0"/>
                <a:cs typeface="Times New Roman" panose="02020603050405020304" pitchFamily="18" charset="0"/>
              </a:rPr>
              <a:t>function. (its greater than that with </a:t>
            </a:r>
            <a:r>
              <a:rPr lang="en-US" sz="2400" dirty="0" err="1" smtClean="0">
                <a:solidFill>
                  <a:schemeClr val="tx1"/>
                </a:solidFill>
                <a:latin typeface="Times New Roman" panose="02020603050405020304" pitchFamily="18" charset="0"/>
                <a:cs typeface="Times New Roman" panose="02020603050405020304" pitchFamily="18" charset="0"/>
              </a:rPr>
              <a:t>subluxation</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Deformity </a:t>
            </a:r>
            <a:r>
              <a:rPr lang="en-US" sz="2400" dirty="0">
                <a:solidFill>
                  <a:schemeClr val="tx1"/>
                </a:solidFill>
                <a:latin typeface="Times New Roman" panose="02020603050405020304" pitchFamily="18" charset="0"/>
                <a:cs typeface="Times New Roman" panose="02020603050405020304" pitchFamily="18" charset="0"/>
              </a:rPr>
              <a:t>is almost always apparent. Swelling and point tenderness present immediately. </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First </a:t>
            </a:r>
            <a:r>
              <a:rPr lang="en-US" sz="2400" dirty="0">
                <a:solidFill>
                  <a:schemeClr val="tx1"/>
                </a:solidFill>
                <a:latin typeface="Times New Roman" panose="02020603050405020304" pitchFamily="18" charset="0"/>
                <a:cs typeface="Times New Roman" panose="02020603050405020304" pitchFamily="18" charset="0"/>
              </a:rPr>
              <a:t>time dislocations should always be considered and treated as a possible fracture. Dislocations should not be reduced immediately, regardless of where they </a:t>
            </a:r>
            <a:r>
              <a:rPr lang="en-US" sz="2400" dirty="0" smtClean="0">
                <a:solidFill>
                  <a:schemeClr val="tx1"/>
                </a:solidFill>
                <a:latin typeface="Times New Roman" panose="02020603050405020304" pitchFamily="18" charset="0"/>
                <a:cs typeface="Times New Roman" panose="02020603050405020304" pitchFamily="18" charset="0"/>
              </a:rPr>
              <a:t>occur</a:t>
            </a:r>
          </a:p>
          <a:p>
            <a:pPr marL="0" lvl="0" indent="0" algn="just">
              <a:lnSpc>
                <a:spcPct val="150000"/>
              </a:lnSpc>
              <a:buNone/>
            </a:pPr>
            <a:r>
              <a:rPr lang="en-US" sz="2400" b="1" dirty="0" smtClean="0">
                <a:solidFill>
                  <a:schemeClr val="tx1"/>
                </a:solidFill>
                <a:latin typeface="Times New Roman" panose="02020603050405020304" pitchFamily="18" charset="0"/>
                <a:cs typeface="Times New Roman" panose="02020603050405020304" pitchFamily="18" charset="0"/>
              </a:rPr>
              <a:t>iii. Subluxations</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 bone comes partially out of its normal articulation but then goes right back into place</a:t>
            </a:r>
          </a:p>
          <a:p>
            <a:pPr lvl="0"/>
            <a:endParaRPr lang="en-US" dirty="0"/>
          </a:p>
          <a:p>
            <a:endParaRPr lang="en-US" dirty="0"/>
          </a:p>
        </p:txBody>
      </p:sp>
    </p:spTree>
    <p:extLst>
      <p:ext uri="{BB962C8B-B14F-4D97-AF65-F5344CB8AC3E}">
        <p14:creationId xmlns:p14="http://schemas.microsoft.com/office/powerpoint/2010/main" xmlns="" val="354069010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806" y="114300"/>
            <a:ext cx="10988407" cy="6586538"/>
          </a:xfrm>
        </p:spPr>
        <p:txBody>
          <a:bodyPr>
            <a:noAutofit/>
          </a:bodyPr>
          <a:lstStyle/>
          <a:p>
            <a:pPr marL="0" lvl="0" indent="0" algn="just">
              <a:lnSpc>
                <a:spcPct val="150000"/>
              </a:lnSpc>
              <a:buNone/>
            </a:pPr>
            <a:r>
              <a:rPr lang="en-US" sz="2800" b="1" i="1" dirty="0" smtClean="0">
                <a:solidFill>
                  <a:schemeClr val="tx1"/>
                </a:solidFill>
                <a:latin typeface="Times New Roman" panose="02020603050405020304" pitchFamily="18" charset="0"/>
                <a:cs typeface="Times New Roman" panose="02020603050405020304" pitchFamily="18" charset="0"/>
              </a:rPr>
              <a:t>2. Osteoarthritis</a:t>
            </a:r>
            <a:endParaRPr lang="en-US" sz="2800" b="1" i="1"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It </a:t>
            </a:r>
            <a:r>
              <a:rPr lang="en-US" sz="2800" dirty="0">
                <a:solidFill>
                  <a:schemeClr val="tx1"/>
                </a:solidFill>
                <a:latin typeface="Times New Roman" panose="02020603050405020304" pitchFamily="18" charset="0"/>
                <a:cs typeface="Times New Roman" panose="02020603050405020304" pitchFamily="18" charset="0"/>
              </a:rPr>
              <a:t>is a wearing down of the </a:t>
            </a:r>
            <a:r>
              <a:rPr lang="en-US" sz="2800" u="sng" dirty="0">
                <a:solidFill>
                  <a:schemeClr val="tx1"/>
                </a:solidFill>
                <a:latin typeface="Times New Roman" panose="02020603050405020304" pitchFamily="18" charset="0"/>
                <a:cs typeface="Times New Roman" panose="02020603050405020304" pitchFamily="18" charset="0"/>
              </a:rPr>
              <a:t>Hyaline cartilage</a:t>
            </a:r>
            <a:r>
              <a:rPr lang="en-US" sz="2800" dirty="0">
                <a:solidFill>
                  <a:schemeClr val="tx1"/>
                </a:solidFill>
                <a:latin typeface="Times New Roman" panose="02020603050405020304" pitchFamily="18" charset="0"/>
                <a:cs typeface="Times New Roman" panose="02020603050405020304" pitchFamily="18" charset="0"/>
              </a:rPr>
              <a:t>. Any process that changes the </a:t>
            </a:r>
            <a:r>
              <a:rPr lang="en-US" sz="2800" u="sng" dirty="0">
                <a:solidFill>
                  <a:schemeClr val="tx1"/>
                </a:solidFill>
                <a:latin typeface="Times New Roman" panose="02020603050405020304" pitchFamily="18" charset="0"/>
                <a:cs typeface="Times New Roman" panose="02020603050405020304" pitchFamily="18" charset="0"/>
              </a:rPr>
              <a:t>mechanics</a:t>
            </a:r>
            <a:r>
              <a:rPr lang="en-US" sz="2800" dirty="0">
                <a:solidFill>
                  <a:schemeClr val="tx1"/>
                </a:solidFill>
                <a:latin typeface="Times New Roman" panose="02020603050405020304" pitchFamily="18" charset="0"/>
                <a:cs typeface="Times New Roman" panose="02020603050405020304" pitchFamily="18" charset="0"/>
              </a:rPr>
              <a:t> of the joint eventually leads to </a:t>
            </a:r>
            <a:r>
              <a:rPr lang="en-US" sz="2800" u="sng" dirty="0">
                <a:solidFill>
                  <a:schemeClr val="tx1"/>
                </a:solidFill>
                <a:latin typeface="Times New Roman" panose="02020603050405020304" pitchFamily="18" charset="0"/>
                <a:cs typeface="Times New Roman" panose="02020603050405020304" pitchFamily="18" charset="0"/>
              </a:rPr>
              <a:t>degeneration of the joint</a:t>
            </a:r>
            <a:r>
              <a:rPr lang="en-US" sz="2800" dirty="0">
                <a:solidFill>
                  <a:schemeClr val="tx1"/>
                </a:solidFill>
                <a:latin typeface="Times New Roman" panose="02020603050405020304" pitchFamily="18" charset="0"/>
                <a:cs typeface="Times New Roman" panose="02020603050405020304" pitchFamily="18" charset="0"/>
              </a:rPr>
              <a:t>. Degeneration results from </a:t>
            </a:r>
            <a:r>
              <a:rPr lang="en-US" sz="2800" u="sng" dirty="0">
                <a:solidFill>
                  <a:schemeClr val="tx1"/>
                </a:solidFill>
                <a:latin typeface="Times New Roman" panose="02020603050405020304" pitchFamily="18" charset="0"/>
                <a:cs typeface="Times New Roman" panose="02020603050405020304" pitchFamily="18" charset="0"/>
              </a:rPr>
              <a:t>repeated trauma </a:t>
            </a:r>
            <a:r>
              <a:rPr lang="en-US" sz="2800" dirty="0">
                <a:solidFill>
                  <a:schemeClr val="tx1"/>
                </a:solidFill>
                <a:latin typeface="Times New Roman" panose="02020603050405020304" pitchFamily="18" charset="0"/>
                <a:cs typeface="Times New Roman" panose="02020603050405020304" pitchFamily="18" charset="0"/>
              </a:rPr>
              <a:t>to the joint (direct blow or fall, carrying heavy loads, repeated trauma from running or </a:t>
            </a:r>
            <a:r>
              <a:rPr lang="en-US" sz="2800" dirty="0" smtClean="0">
                <a:solidFill>
                  <a:schemeClr val="tx1"/>
                </a:solidFill>
                <a:latin typeface="Times New Roman" panose="02020603050405020304" pitchFamily="18" charset="0"/>
                <a:cs typeface="Times New Roman" panose="02020603050405020304" pitchFamily="18" charset="0"/>
              </a:rPr>
              <a:t>cycling)</a:t>
            </a:r>
          </a:p>
          <a:p>
            <a:pPr marL="0" indent="0"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It </a:t>
            </a:r>
            <a:r>
              <a:rPr lang="en-US" sz="2800" dirty="0">
                <a:solidFill>
                  <a:schemeClr val="tx1"/>
                </a:solidFill>
                <a:latin typeface="Times New Roman" panose="02020603050405020304" pitchFamily="18" charset="0"/>
                <a:cs typeface="Times New Roman" panose="02020603050405020304" pitchFamily="18" charset="0"/>
              </a:rPr>
              <a:t>affects the weight-bearing joints (knee, hip and lumbar </a:t>
            </a:r>
            <a:r>
              <a:rPr lang="en-US" sz="2800" dirty="0" smtClean="0">
                <a:solidFill>
                  <a:schemeClr val="tx1"/>
                </a:solidFill>
                <a:latin typeface="Times New Roman" panose="02020603050405020304" pitchFamily="18" charset="0"/>
                <a:cs typeface="Times New Roman" panose="02020603050405020304" pitchFamily="18" charset="0"/>
              </a:rPr>
              <a:t>spine)</a:t>
            </a:r>
          </a:p>
          <a:p>
            <a:pPr marL="0" indent="0"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Symptoms </a:t>
            </a:r>
            <a:r>
              <a:rPr lang="en-US" sz="2800" dirty="0">
                <a:solidFill>
                  <a:schemeClr val="tx1"/>
                </a:solidFill>
                <a:latin typeface="Times New Roman" panose="02020603050405020304" pitchFamily="18" charset="0"/>
                <a:cs typeface="Times New Roman" panose="02020603050405020304" pitchFamily="18" charset="0"/>
              </a:rPr>
              <a:t>may be </a:t>
            </a:r>
            <a:r>
              <a:rPr lang="en-US" sz="2800" u="sng" dirty="0">
                <a:solidFill>
                  <a:schemeClr val="tx1"/>
                </a:solidFill>
                <a:latin typeface="Times New Roman" panose="02020603050405020304" pitchFamily="18" charset="0"/>
                <a:cs typeface="Times New Roman" panose="02020603050405020304" pitchFamily="18" charset="0"/>
              </a:rPr>
              <a:t>localized </a:t>
            </a:r>
            <a:r>
              <a:rPr lang="en-US" sz="2800" dirty="0">
                <a:solidFill>
                  <a:schemeClr val="tx1"/>
                </a:solidFill>
                <a:latin typeface="Times New Roman" panose="02020603050405020304" pitchFamily="18" charset="0"/>
                <a:cs typeface="Times New Roman" panose="02020603050405020304" pitchFamily="18" charset="0"/>
              </a:rPr>
              <a:t>to a joint on </a:t>
            </a:r>
            <a:r>
              <a:rPr lang="en-US" sz="2800" u="sng" dirty="0">
                <a:solidFill>
                  <a:schemeClr val="tx1"/>
                </a:solidFill>
                <a:latin typeface="Times New Roman" panose="02020603050405020304" pitchFamily="18" charset="0"/>
                <a:cs typeface="Times New Roman" panose="02020603050405020304" pitchFamily="18" charset="0"/>
              </a:rPr>
              <a:t>one side </a:t>
            </a:r>
            <a:r>
              <a:rPr lang="en-US" sz="2800" dirty="0">
                <a:solidFill>
                  <a:schemeClr val="tx1"/>
                </a:solidFill>
                <a:latin typeface="Times New Roman" panose="02020603050405020304" pitchFamily="18" charset="0"/>
                <a:cs typeface="Times New Roman" panose="02020603050405020304" pitchFamily="18" charset="0"/>
              </a:rPr>
              <a:t>of body, pain with activity but relieved with rest, stiffness that improves with activity, symptoms prominent in the morning, localized tenderness, creaking or grating that can be heard or felt</a:t>
            </a:r>
          </a:p>
          <a:p>
            <a:endParaRPr lang="en-US" sz="2000" dirty="0"/>
          </a:p>
        </p:txBody>
      </p:sp>
    </p:spTree>
    <p:extLst>
      <p:ext uri="{BB962C8B-B14F-4D97-AF65-F5344CB8AC3E}">
        <p14:creationId xmlns:p14="http://schemas.microsoft.com/office/powerpoint/2010/main" xmlns="" val="1973110646"/>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911" y="204788"/>
            <a:ext cx="11425163" cy="6424612"/>
          </a:xfrm>
        </p:spPr>
        <p:txBody>
          <a:bodyPr>
            <a:normAutofit/>
          </a:bodyPr>
          <a:lstStyle/>
          <a:p>
            <a:pPr marL="0" lvl="0" indent="0" algn="just">
              <a:lnSpc>
                <a:spcPct val="150000"/>
              </a:lnSpc>
              <a:buNone/>
            </a:pPr>
            <a:r>
              <a:rPr lang="en-US" sz="2400" b="1" i="1" dirty="0" smtClean="0">
                <a:solidFill>
                  <a:schemeClr val="tx1"/>
                </a:solidFill>
                <a:latin typeface="Times New Roman" panose="02020603050405020304" pitchFamily="18" charset="0"/>
                <a:cs typeface="Times New Roman" panose="02020603050405020304" pitchFamily="18" charset="0"/>
              </a:rPr>
              <a:t>3. Bursitis</a:t>
            </a:r>
            <a:endParaRPr lang="en-US" sz="2400" dirty="0">
              <a:solidFill>
                <a:schemeClr val="tx1"/>
              </a:solidFill>
              <a:latin typeface="Times New Roman" panose="02020603050405020304" pitchFamily="18" charset="0"/>
              <a:cs typeface="Times New Roman" panose="02020603050405020304" pitchFamily="18" charset="0"/>
            </a:endParaRPr>
          </a:p>
          <a:p>
            <a:pPr lvl="2"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Bursitis is </a:t>
            </a:r>
            <a:r>
              <a:rPr lang="en-US" sz="2400" u="sng" dirty="0">
                <a:solidFill>
                  <a:schemeClr val="tx1"/>
                </a:solidFill>
                <a:latin typeface="Times New Roman" panose="02020603050405020304" pitchFamily="18" charset="0"/>
                <a:cs typeface="Times New Roman" panose="02020603050405020304" pitchFamily="18" charset="0"/>
              </a:rPr>
              <a:t>inflammation of bursa </a:t>
            </a:r>
            <a:r>
              <a:rPr lang="en-US" sz="2400" dirty="0">
                <a:solidFill>
                  <a:schemeClr val="tx1"/>
                </a:solidFill>
                <a:latin typeface="Times New Roman" panose="02020603050405020304" pitchFamily="18" charset="0"/>
                <a:cs typeface="Times New Roman" panose="02020603050405020304" pitchFamily="18" charset="0"/>
              </a:rPr>
              <a:t>at sites of </a:t>
            </a:r>
            <a:r>
              <a:rPr lang="en-US" sz="2400" u="sng" dirty="0">
                <a:solidFill>
                  <a:schemeClr val="tx1"/>
                </a:solidFill>
                <a:latin typeface="Times New Roman" panose="02020603050405020304" pitchFamily="18" charset="0"/>
                <a:cs typeface="Times New Roman" panose="02020603050405020304" pitchFamily="18" charset="0"/>
              </a:rPr>
              <a:t>bony prominences </a:t>
            </a:r>
            <a:r>
              <a:rPr lang="en-US" sz="2400" dirty="0">
                <a:solidFill>
                  <a:schemeClr val="tx1"/>
                </a:solidFill>
                <a:latin typeface="Times New Roman" panose="02020603050405020304" pitchFamily="18" charset="0"/>
                <a:cs typeface="Times New Roman" panose="02020603050405020304" pitchFamily="18" charset="0"/>
              </a:rPr>
              <a:t>between muscle and tendon</a:t>
            </a:r>
          </a:p>
          <a:p>
            <a:pPr lvl="2" algn="just">
              <a:lnSpc>
                <a:spcPct val="150000"/>
              </a:lnSpc>
            </a:pPr>
            <a:r>
              <a:rPr lang="en-US" sz="2400" dirty="0" err="1">
                <a:solidFill>
                  <a:schemeClr val="tx1"/>
                </a:solidFill>
                <a:latin typeface="Times New Roman" panose="02020603050405020304" pitchFamily="18" charset="0"/>
                <a:cs typeface="Times New Roman" panose="02020603050405020304" pitchFamily="18" charset="0"/>
              </a:rPr>
              <a:t>Bursae</a:t>
            </a:r>
            <a:r>
              <a:rPr lang="en-US" sz="2400" dirty="0">
                <a:solidFill>
                  <a:schemeClr val="tx1"/>
                </a:solidFill>
                <a:latin typeface="Times New Roman" panose="02020603050405020304" pitchFamily="18" charset="0"/>
                <a:cs typeface="Times New Roman" panose="02020603050405020304" pitchFamily="18" charset="0"/>
              </a:rPr>
              <a:t> – Pieces of synovial membrane that contain a small amount of fluid (synovial fluid</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lvl="2" algn="just">
              <a:lnSpc>
                <a:spcPct val="150000"/>
              </a:lnSpc>
            </a:pPr>
            <a:r>
              <a:rPr lang="en-US" sz="2400" u="sng" dirty="0">
                <a:solidFill>
                  <a:schemeClr val="tx1"/>
                </a:solidFill>
                <a:latin typeface="Times New Roman" panose="02020603050405020304" pitchFamily="18" charset="0"/>
                <a:cs typeface="Times New Roman" panose="02020603050405020304" pitchFamily="18" charset="0"/>
              </a:rPr>
              <a:t>Excessive movement </a:t>
            </a:r>
            <a:r>
              <a:rPr lang="en-US" sz="2400" dirty="0">
                <a:solidFill>
                  <a:schemeClr val="tx1"/>
                </a:solidFill>
                <a:latin typeface="Times New Roman" panose="02020603050405020304" pitchFamily="18" charset="0"/>
                <a:cs typeface="Times New Roman" panose="02020603050405020304" pitchFamily="18" charset="0"/>
              </a:rPr>
              <a:t>or some </a:t>
            </a:r>
            <a:r>
              <a:rPr lang="en-US" sz="2400" u="sng" dirty="0">
                <a:solidFill>
                  <a:schemeClr val="tx1"/>
                </a:solidFill>
                <a:latin typeface="Times New Roman" panose="02020603050405020304" pitchFamily="18" charset="0"/>
                <a:cs typeface="Times New Roman" panose="02020603050405020304" pitchFamily="18" charset="0"/>
              </a:rPr>
              <a:t>acute trauma </a:t>
            </a:r>
            <a:r>
              <a:rPr lang="en-US" sz="2400" dirty="0">
                <a:solidFill>
                  <a:schemeClr val="tx1"/>
                </a:solidFill>
                <a:latin typeface="Times New Roman" panose="02020603050405020304" pitchFamily="18" charset="0"/>
                <a:cs typeface="Times New Roman" panose="02020603050405020304" pitchFamily="18" charset="0"/>
              </a:rPr>
              <a:t>occurs around the </a:t>
            </a:r>
            <a:r>
              <a:rPr lang="en-US" sz="2400" dirty="0" err="1">
                <a:solidFill>
                  <a:schemeClr val="tx1"/>
                </a:solidFill>
                <a:latin typeface="Times New Roman" panose="02020603050405020304" pitchFamily="18" charset="0"/>
                <a:cs typeface="Times New Roman" panose="02020603050405020304" pitchFamily="18" charset="0"/>
              </a:rPr>
              <a:t>bursae</a:t>
            </a:r>
            <a:r>
              <a:rPr lang="en-US" sz="2400" dirty="0">
                <a:solidFill>
                  <a:schemeClr val="tx1"/>
                </a:solidFill>
                <a:latin typeface="Times New Roman" panose="02020603050405020304" pitchFamily="18" charset="0"/>
                <a:cs typeface="Times New Roman" panose="02020603050405020304" pitchFamily="18" charset="0"/>
              </a:rPr>
              <a:t> and this in turn causes the area to become </a:t>
            </a:r>
            <a:r>
              <a:rPr lang="en-US" sz="2400" u="sng" dirty="0">
                <a:solidFill>
                  <a:schemeClr val="tx1"/>
                </a:solidFill>
                <a:latin typeface="Times New Roman" panose="02020603050405020304" pitchFamily="18" charset="0"/>
                <a:cs typeface="Times New Roman" panose="02020603050405020304" pitchFamily="18" charset="0"/>
              </a:rPr>
              <a:t>irritated and inflamed </a:t>
            </a:r>
            <a:r>
              <a:rPr lang="en-US" sz="2400" dirty="0">
                <a:solidFill>
                  <a:schemeClr val="tx1"/>
                </a:solidFill>
                <a:latin typeface="Times New Roman" panose="02020603050405020304" pitchFamily="18" charset="0"/>
                <a:cs typeface="Times New Roman" panose="02020603050405020304" pitchFamily="18" charset="0"/>
              </a:rPr>
              <a:t>and the joint begins producing </a:t>
            </a:r>
            <a:r>
              <a:rPr lang="en-US" sz="2400" u="sng" dirty="0">
                <a:solidFill>
                  <a:schemeClr val="tx1"/>
                </a:solidFill>
                <a:latin typeface="Times New Roman" panose="02020603050405020304" pitchFamily="18" charset="0"/>
                <a:cs typeface="Times New Roman" panose="02020603050405020304" pitchFamily="18" charset="0"/>
              </a:rPr>
              <a:t>large amounts </a:t>
            </a:r>
            <a:r>
              <a:rPr lang="en-US" sz="2400" dirty="0">
                <a:solidFill>
                  <a:schemeClr val="tx1"/>
                </a:solidFill>
                <a:latin typeface="Times New Roman" panose="02020603050405020304" pitchFamily="18" charset="0"/>
                <a:cs typeface="Times New Roman" panose="02020603050405020304" pitchFamily="18" charset="0"/>
              </a:rPr>
              <a:t>of synovial fluid</a:t>
            </a:r>
          </a:p>
          <a:p>
            <a:pPr lvl="2"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Three most commonly injured </a:t>
            </a:r>
            <a:r>
              <a:rPr lang="en-US" sz="2400" dirty="0" err="1">
                <a:solidFill>
                  <a:schemeClr val="tx1"/>
                </a:solidFill>
                <a:latin typeface="Times New Roman" panose="02020603050405020304" pitchFamily="18" charset="0"/>
                <a:cs typeface="Times New Roman" panose="02020603050405020304" pitchFamily="18" charset="0"/>
              </a:rPr>
              <a:t>bursae</a:t>
            </a:r>
            <a:r>
              <a:rPr lang="en-US" sz="2400" dirty="0">
                <a:solidFill>
                  <a:schemeClr val="tx1"/>
                </a:solidFill>
                <a:latin typeface="Times New Roman" panose="02020603050405020304" pitchFamily="18" charset="0"/>
                <a:cs typeface="Times New Roman" panose="02020603050405020304" pitchFamily="18" charset="0"/>
              </a:rPr>
              <a:t> are the </a:t>
            </a:r>
            <a:r>
              <a:rPr lang="en-US" sz="2400" i="1" dirty="0" err="1">
                <a:solidFill>
                  <a:schemeClr val="tx1"/>
                </a:solidFill>
                <a:latin typeface="Times New Roman" panose="02020603050405020304" pitchFamily="18" charset="0"/>
                <a:cs typeface="Times New Roman" panose="02020603050405020304" pitchFamily="18" charset="0"/>
              </a:rPr>
              <a:t>subacromial</a:t>
            </a:r>
            <a:r>
              <a:rPr lang="en-US" sz="2400" i="1" dirty="0">
                <a:solidFill>
                  <a:schemeClr val="tx1"/>
                </a:solidFill>
                <a:latin typeface="Times New Roman" panose="02020603050405020304" pitchFamily="18" charset="0"/>
                <a:cs typeface="Times New Roman" panose="02020603050405020304" pitchFamily="18" charset="0"/>
              </a:rPr>
              <a:t> bursa</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olecranon bursa</a:t>
            </a:r>
            <a:r>
              <a:rPr lang="en-US" sz="2400" dirty="0">
                <a:solidFill>
                  <a:schemeClr val="tx1"/>
                </a:solidFill>
                <a:latin typeface="Times New Roman" panose="02020603050405020304" pitchFamily="18" charset="0"/>
                <a:cs typeface="Times New Roman" panose="02020603050405020304" pitchFamily="18" charset="0"/>
              </a:rPr>
              <a:t>, and the </a:t>
            </a:r>
            <a:r>
              <a:rPr lang="en-US" sz="2400" i="1" dirty="0" err="1">
                <a:solidFill>
                  <a:schemeClr val="tx1"/>
                </a:solidFill>
                <a:latin typeface="Times New Roman" panose="02020603050405020304" pitchFamily="18" charset="0"/>
                <a:cs typeface="Times New Roman" panose="02020603050405020304" pitchFamily="18" charset="0"/>
              </a:rPr>
              <a:t>prepatellar</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smtClean="0">
                <a:solidFill>
                  <a:schemeClr val="tx1"/>
                </a:solidFill>
                <a:latin typeface="Times New Roman" panose="02020603050405020304" pitchFamily="18" charset="0"/>
                <a:cs typeface="Times New Roman" panose="02020603050405020304" pitchFamily="18" charset="0"/>
              </a:rPr>
              <a:t>bursa.</a:t>
            </a: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183208257"/>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431" y="147637"/>
            <a:ext cx="10736507" cy="6453187"/>
          </a:xfrm>
        </p:spPr>
        <p:txBody>
          <a:bodyPr>
            <a:normAutofit/>
          </a:bodyPr>
          <a:lstStyle/>
          <a:p>
            <a:pPr marL="0" lvl="0" indent="0" algn="just">
              <a:lnSpc>
                <a:spcPct val="150000"/>
              </a:lnSpc>
              <a:buNone/>
            </a:pPr>
            <a:r>
              <a:rPr lang="en-US" sz="2800" b="1" i="1" dirty="0" smtClean="0">
                <a:solidFill>
                  <a:schemeClr val="tx1"/>
                </a:solidFill>
                <a:latin typeface="Times New Roman" panose="02020603050405020304" pitchFamily="18" charset="0"/>
                <a:cs typeface="Times New Roman" panose="02020603050405020304" pitchFamily="18" charset="0"/>
              </a:rPr>
              <a:t>4.  Capsulitis </a:t>
            </a:r>
            <a:r>
              <a:rPr lang="en-US" sz="2800" b="1" i="1" dirty="0">
                <a:solidFill>
                  <a:schemeClr val="tx1"/>
                </a:solidFill>
                <a:latin typeface="Times New Roman" panose="02020603050405020304" pitchFamily="18" charset="0"/>
                <a:cs typeface="Times New Roman" panose="02020603050405020304" pitchFamily="18" charset="0"/>
              </a:rPr>
              <a:t>and Synovitis </a:t>
            </a:r>
            <a:endParaRPr lang="en-US" sz="2800" dirty="0">
              <a:solidFill>
                <a:schemeClr val="tx1"/>
              </a:solidFill>
              <a:latin typeface="Times New Roman" panose="02020603050405020304" pitchFamily="18" charset="0"/>
              <a:cs typeface="Times New Roman" panose="02020603050405020304" pitchFamily="18" charset="0"/>
            </a:endParaRPr>
          </a:p>
          <a:p>
            <a:pPr lvl="0" algn="just">
              <a:lnSpc>
                <a:spcPct val="150000"/>
              </a:lnSpc>
            </a:pPr>
            <a:r>
              <a:rPr lang="en-US" sz="2800" i="1" dirty="0">
                <a:solidFill>
                  <a:schemeClr val="tx1"/>
                </a:solidFill>
                <a:latin typeface="Times New Roman" panose="02020603050405020304" pitchFamily="18" charset="0"/>
                <a:cs typeface="Times New Roman" panose="02020603050405020304" pitchFamily="18" charset="0"/>
              </a:rPr>
              <a:t>Capsulitis</a:t>
            </a:r>
            <a:r>
              <a:rPr lang="en-US" sz="2800" dirty="0">
                <a:solidFill>
                  <a:schemeClr val="tx1"/>
                </a:solidFill>
                <a:latin typeface="Times New Roman" panose="02020603050405020304" pitchFamily="18" charset="0"/>
                <a:cs typeface="Times New Roman" panose="02020603050405020304" pitchFamily="18" charset="0"/>
              </a:rPr>
              <a:t> = </a:t>
            </a:r>
            <a:r>
              <a:rPr lang="en-US" sz="2800" u="sng" dirty="0">
                <a:solidFill>
                  <a:schemeClr val="tx1"/>
                </a:solidFill>
                <a:latin typeface="Times New Roman" panose="02020603050405020304" pitchFamily="18" charset="0"/>
                <a:cs typeface="Times New Roman" panose="02020603050405020304" pitchFamily="18" charset="0"/>
              </a:rPr>
              <a:t>chronic</a:t>
            </a:r>
            <a:r>
              <a:rPr lang="en-US" sz="2800" dirty="0">
                <a:solidFill>
                  <a:schemeClr val="tx1"/>
                </a:solidFill>
                <a:latin typeface="Times New Roman" panose="02020603050405020304" pitchFamily="18" charset="0"/>
                <a:cs typeface="Times New Roman" panose="02020603050405020304" pitchFamily="18" charset="0"/>
              </a:rPr>
              <a:t> inflammatory condition from repeated </a:t>
            </a:r>
            <a:r>
              <a:rPr lang="en-US" sz="2800" u="sng" dirty="0">
                <a:solidFill>
                  <a:schemeClr val="tx1"/>
                </a:solidFill>
                <a:latin typeface="Times New Roman" panose="02020603050405020304" pitchFamily="18" charset="0"/>
                <a:cs typeface="Times New Roman" panose="02020603050405020304" pitchFamily="18" charset="0"/>
              </a:rPr>
              <a:t>joint sprains </a:t>
            </a:r>
            <a:r>
              <a:rPr lang="en-US" sz="2800" dirty="0">
                <a:solidFill>
                  <a:schemeClr val="tx1"/>
                </a:solidFill>
                <a:latin typeface="Times New Roman" panose="02020603050405020304" pitchFamily="18" charset="0"/>
                <a:cs typeface="Times New Roman" panose="02020603050405020304" pitchFamily="18" charset="0"/>
              </a:rPr>
              <a:t>or </a:t>
            </a:r>
            <a:r>
              <a:rPr lang="en-US" sz="2800" dirty="0" err="1">
                <a:solidFill>
                  <a:schemeClr val="tx1"/>
                </a:solidFill>
                <a:latin typeface="Times New Roman" panose="02020603050405020304" pitchFamily="18" charset="0"/>
                <a:cs typeface="Times New Roman" panose="02020603050405020304" pitchFamily="18" charset="0"/>
              </a:rPr>
              <a:t>microtrauma</a:t>
            </a:r>
            <a:endParaRPr lang="en-US" sz="2800" dirty="0">
              <a:solidFill>
                <a:schemeClr val="tx1"/>
              </a:solidFill>
              <a:latin typeface="Times New Roman" panose="02020603050405020304" pitchFamily="18" charset="0"/>
              <a:cs typeface="Times New Roman" panose="02020603050405020304" pitchFamily="18" charset="0"/>
            </a:endParaRPr>
          </a:p>
          <a:p>
            <a:pPr lvl="0" algn="just">
              <a:lnSpc>
                <a:spcPct val="150000"/>
              </a:lnSpc>
            </a:pPr>
            <a:r>
              <a:rPr lang="en-US" sz="2800" i="1" dirty="0">
                <a:solidFill>
                  <a:schemeClr val="tx1"/>
                </a:solidFill>
                <a:latin typeface="Times New Roman" panose="02020603050405020304" pitchFamily="18" charset="0"/>
                <a:cs typeface="Times New Roman" panose="02020603050405020304" pitchFamily="18" charset="0"/>
              </a:rPr>
              <a:t>Synovitis</a:t>
            </a:r>
            <a:r>
              <a:rPr lang="en-US" sz="2800" dirty="0">
                <a:solidFill>
                  <a:schemeClr val="tx1"/>
                </a:solidFill>
                <a:latin typeface="Times New Roman" panose="02020603050405020304" pitchFamily="18" charset="0"/>
                <a:cs typeface="Times New Roman" panose="02020603050405020304" pitchFamily="18" charset="0"/>
              </a:rPr>
              <a:t> = chronic condition that can arise from </a:t>
            </a:r>
            <a:r>
              <a:rPr lang="en-US" sz="2800" u="sng" dirty="0">
                <a:solidFill>
                  <a:schemeClr val="tx1"/>
                </a:solidFill>
                <a:latin typeface="Times New Roman" panose="02020603050405020304" pitchFamily="18" charset="0"/>
                <a:cs typeface="Times New Roman" panose="02020603050405020304" pitchFamily="18" charset="0"/>
              </a:rPr>
              <a:t>repeated</a:t>
            </a:r>
            <a:r>
              <a:rPr lang="en-US" sz="2800" dirty="0">
                <a:solidFill>
                  <a:schemeClr val="tx1"/>
                </a:solidFill>
                <a:latin typeface="Times New Roman" panose="02020603050405020304" pitchFamily="18" charset="0"/>
                <a:cs typeface="Times New Roman" panose="02020603050405020304" pitchFamily="18" charset="0"/>
              </a:rPr>
              <a:t> joint injury or from </a:t>
            </a:r>
            <a:r>
              <a:rPr lang="en-US" sz="2800" u="sng" dirty="0">
                <a:solidFill>
                  <a:schemeClr val="tx1"/>
                </a:solidFill>
                <a:latin typeface="Times New Roman" panose="02020603050405020304" pitchFamily="18" charset="0"/>
                <a:cs typeface="Times New Roman" panose="02020603050405020304" pitchFamily="18" charset="0"/>
              </a:rPr>
              <a:t>improperly treating a joint injury</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Synovial lining of a joint can undergo </a:t>
            </a:r>
            <a:r>
              <a:rPr lang="en-US" sz="2800" u="sng" dirty="0">
                <a:solidFill>
                  <a:schemeClr val="tx1"/>
                </a:solidFill>
                <a:latin typeface="Times New Roman" panose="02020603050405020304" pitchFamily="18" charset="0"/>
                <a:cs typeface="Times New Roman" panose="02020603050405020304" pitchFamily="18" charset="0"/>
              </a:rPr>
              <a:t>degenerative tissue </a:t>
            </a:r>
            <a:r>
              <a:rPr lang="en-US" sz="2800" dirty="0">
                <a:solidFill>
                  <a:schemeClr val="tx1"/>
                </a:solidFill>
                <a:latin typeface="Times New Roman" panose="02020603050405020304" pitchFamily="18" charset="0"/>
                <a:cs typeface="Times New Roman" panose="02020603050405020304" pitchFamily="18" charset="0"/>
              </a:rPr>
              <a:t>changes – becoming </a:t>
            </a:r>
            <a:r>
              <a:rPr lang="en-US" sz="2800" u="sng" dirty="0">
                <a:solidFill>
                  <a:schemeClr val="tx1"/>
                </a:solidFill>
                <a:latin typeface="Times New Roman" panose="02020603050405020304" pitchFamily="18" charset="0"/>
                <a:cs typeface="Times New Roman" panose="02020603050405020304" pitchFamily="18" charset="0"/>
              </a:rPr>
              <a:t>thickened</a:t>
            </a:r>
            <a:r>
              <a:rPr lang="en-US" sz="2800" dirty="0">
                <a:solidFill>
                  <a:schemeClr val="tx1"/>
                </a:solidFill>
                <a:latin typeface="Times New Roman" panose="02020603050405020304" pitchFamily="18" charset="0"/>
                <a:cs typeface="Times New Roman" panose="02020603050405020304" pitchFamily="18" charset="0"/>
              </a:rPr>
              <a:t>, with fibrosis of the underlying tissue – leading to </a:t>
            </a:r>
            <a:r>
              <a:rPr lang="en-US" sz="2800" u="sng" dirty="0">
                <a:solidFill>
                  <a:schemeClr val="tx1"/>
                </a:solidFill>
                <a:latin typeface="Times New Roman" panose="02020603050405020304" pitchFamily="18" charset="0"/>
                <a:cs typeface="Times New Roman" panose="02020603050405020304" pitchFamily="18" charset="0"/>
              </a:rPr>
              <a:t>loss of motion </a:t>
            </a:r>
            <a:r>
              <a:rPr lang="en-US" sz="2800" dirty="0">
                <a:solidFill>
                  <a:schemeClr val="tx1"/>
                </a:solidFill>
                <a:latin typeface="Times New Roman" panose="02020603050405020304" pitchFamily="18" charset="0"/>
                <a:cs typeface="Times New Roman" panose="02020603050405020304" pitchFamily="18" charset="0"/>
              </a:rPr>
              <a:t>in a joint and </a:t>
            </a:r>
            <a:r>
              <a:rPr lang="en-US" sz="2800" u="sng" dirty="0">
                <a:solidFill>
                  <a:schemeClr val="tx1"/>
                </a:solidFill>
                <a:latin typeface="Times New Roman" panose="02020603050405020304" pitchFamily="18" charset="0"/>
                <a:cs typeface="Times New Roman" panose="02020603050405020304" pitchFamily="18" charset="0"/>
              </a:rPr>
              <a:t>grinding or creaking </a:t>
            </a:r>
            <a:r>
              <a:rPr lang="en-US" sz="2800" dirty="0">
                <a:solidFill>
                  <a:schemeClr val="tx1"/>
                </a:solidFill>
                <a:latin typeface="Times New Roman" panose="02020603050405020304" pitchFamily="18" charset="0"/>
                <a:cs typeface="Times New Roman" panose="02020603050405020304" pitchFamily="18" charset="0"/>
              </a:rPr>
              <a:t>with movement</a:t>
            </a:r>
          </a:p>
          <a:p>
            <a:endParaRPr lang="en-US" sz="2000" dirty="0"/>
          </a:p>
        </p:txBody>
      </p:sp>
    </p:spTree>
    <p:extLst>
      <p:ext uri="{BB962C8B-B14F-4D97-AF65-F5344CB8AC3E}">
        <p14:creationId xmlns:p14="http://schemas.microsoft.com/office/powerpoint/2010/main" xmlns="" val="482814147"/>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754" y="90486"/>
            <a:ext cx="10996246" cy="6596063"/>
          </a:xfrm>
        </p:spPr>
        <p:txBody>
          <a:bodyPr>
            <a:noAutofit/>
          </a:bodyPr>
          <a:lstStyle/>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The human body has several types of movable joints. </a:t>
            </a:r>
          </a:p>
          <a:p>
            <a:pPr marL="457200" lvl="0" indent="-457200" algn="just">
              <a:lnSpc>
                <a:spcPct val="150000"/>
              </a:lnSpc>
              <a:buFont typeface="+mj-lt"/>
              <a:buAutoNum type="alphaLcParenR"/>
            </a:pPr>
            <a:r>
              <a:rPr lang="en-US" sz="2800" i="1" dirty="0">
                <a:solidFill>
                  <a:schemeClr val="tx1"/>
                </a:solidFill>
                <a:latin typeface="Times New Roman" panose="02020603050405020304" pitchFamily="18" charset="0"/>
                <a:cs typeface="Times New Roman" panose="02020603050405020304" pitchFamily="18" charset="0"/>
              </a:rPr>
              <a:t>Ball-and-socket joints</a:t>
            </a:r>
            <a:r>
              <a:rPr lang="en-US" sz="2800" dirty="0">
                <a:solidFill>
                  <a:schemeClr val="tx1"/>
                </a:solidFill>
                <a:latin typeface="Times New Roman" panose="02020603050405020304" pitchFamily="18" charset="0"/>
                <a:cs typeface="Times New Roman" panose="02020603050405020304" pitchFamily="18" charset="0"/>
              </a:rPr>
              <a:t>, which allow free movement in all directions, are found in the hip and shoulder. Hinge joints, allowing movement in one plane only, are found in the elbows, knees, and fingers. </a:t>
            </a:r>
          </a:p>
          <a:p>
            <a:pPr marL="457200" lvl="0" indent="-457200" algn="just">
              <a:lnSpc>
                <a:spcPct val="150000"/>
              </a:lnSpc>
              <a:buFont typeface="+mj-lt"/>
              <a:buAutoNum type="alphaLcParenR"/>
            </a:pPr>
            <a:r>
              <a:rPr lang="en-US" sz="2800" i="1" dirty="0">
                <a:solidFill>
                  <a:schemeClr val="tx1"/>
                </a:solidFill>
                <a:latin typeface="Times New Roman" panose="02020603050405020304" pitchFamily="18" charset="0"/>
                <a:cs typeface="Times New Roman" panose="02020603050405020304" pitchFamily="18" charset="0"/>
              </a:rPr>
              <a:t>Pivot joints</a:t>
            </a:r>
            <a:r>
              <a:rPr lang="en-US" sz="2800" dirty="0">
                <a:solidFill>
                  <a:schemeClr val="tx1"/>
                </a:solidFill>
                <a:latin typeface="Times New Roman" panose="02020603050405020304" pitchFamily="18" charset="0"/>
                <a:cs typeface="Times New Roman" panose="02020603050405020304" pitchFamily="18" charset="0"/>
              </a:rPr>
              <a:t>, permitting rotation only, are found between the first two vertebrae; the head rotates from side to side on a joint of this type called the axis. </a:t>
            </a:r>
          </a:p>
          <a:p>
            <a:pPr marL="457200" lvl="0" indent="-457200" algn="just">
              <a:lnSpc>
                <a:spcPct val="150000"/>
              </a:lnSpc>
              <a:buFont typeface="+mj-lt"/>
              <a:buAutoNum type="alphaLcParenR"/>
            </a:pPr>
            <a:r>
              <a:rPr lang="en-US" sz="2800" i="1" dirty="0">
                <a:solidFill>
                  <a:schemeClr val="tx1"/>
                </a:solidFill>
                <a:latin typeface="Times New Roman" panose="02020603050405020304" pitchFamily="18" charset="0"/>
                <a:cs typeface="Times New Roman" panose="02020603050405020304" pitchFamily="18" charset="0"/>
              </a:rPr>
              <a:t>Gliding joints</a:t>
            </a:r>
            <a:r>
              <a:rPr lang="en-US" sz="2800" dirty="0">
                <a:solidFill>
                  <a:schemeClr val="tx1"/>
                </a:solidFill>
                <a:latin typeface="Times New Roman" panose="02020603050405020304" pitchFamily="18" charset="0"/>
                <a:cs typeface="Times New Roman" panose="02020603050405020304" pitchFamily="18" charset="0"/>
              </a:rPr>
              <a:t>, in which the surfaces of the bones move a short distance over each other, are found between the various bones of the wrist and ankle.</a:t>
            </a:r>
          </a:p>
          <a:p>
            <a:endParaRPr lang="en-US" sz="2000" dirty="0"/>
          </a:p>
        </p:txBody>
      </p:sp>
    </p:spTree>
    <p:extLst>
      <p:ext uri="{BB962C8B-B14F-4D97-AF65-F5344CB8AC3E}">
        <p14:creationId xmlns:p14="http://schemas.microsoft.com/office/powerpoint/2010/main" xmlns="" val="1352412316"/>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687" y="133349"/>
            <a:ext cx="10805526" cy="6538913"/>
          </a:xfrm>
        </p:spPr>
        <p:txBody>
          <a:bodyPr>
            <a:noAutofit/>
          </a:bodyPr>
          <a:lstStyle/>
          <a:p>
            <a:pPr marL="0" lvl="0" indent="0" algn="just">
              <a:lnSpc>
                <a:spcPct val="150000"/>
              </a:lnSpc>
              <a:buNone/>
            </a:pPr>
            <a:r>
              <a:rPr lang="en-US" sz="2000" b="1" dirty="0" smtClean="0"/>
              <a:t>e. </a:t>
            </a:r>
            <a:r>
              <a:rPr lang="en-US" sz="2800" b="1" dirty="0" smtClean="0">
                <a:solidFill>
                  <a:schemeClr val="tx1"/>
                </a:solidFill>
                <a:latin typeface="Times New Roman" panose="02020603050405020304" pitchFamily="18" charset="0"/>
                <a:cs typeface="Times New Roman" panose="02020603050405020304" pitchFamily="18" charset="0"/>
              </a:rPr>
              <a:t>Bone Injuries</a:t>
            </a:r>
            <a:endParaRPr lang="en-US" sz="2800" b="1"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Bone </a:t>
            </a:r>
            <a:r>
              <a:rPr lang="en-US" sz="2800" dirty="0">
                <a:solidFill>
                  <a:schemeClr val="tx1"/>
                </a:solidFill>
                <a:latin typeface="Times New Roman" panose="02020603050405020304" pitchFamily="18" charset="0"/>
                <a:cs typeface="Times New Roman" panose="02020603050405020304" pitchFamily="18" charset="0"/>
              </a:rPr>
              <a:t>is </a:t>
            </a:r>
            <a:r>
              <a:rPr lang="en-US" sz="2800" u="sng" dirty="0">
                <a:solidFill>
                  <a:schemeClr val="tx1"/>
                </a:solidFill>
                <a:latin typeface="Times New Roman" panose="02020603050405020304" pitchFamily="18" charset="0"/>
                <a:cs typeface="Times New Roman" panose="02020603050405020304" pitchFamily="18" charset="0"/>
              </a:rPr>
              <a:t>dense connective tissue </a:t>
            </a:r>
            <a:r>
              <a:rPr lang="en-US" sz="2800" dirty="0">
                <a:solidFill>
                  <a:schemeClr val="tx1"/>
                </a:solidFill>
                <a:latin typeface="Times New Roman" panose="02020603050405020304" pitchFamily="18" charset="0"/>
                <a:cs typeface="Times New Roman" panose="02020603050405020304" pitchFamily="18" charset="0"/>
              </a:rPr>
              <a:t>consisting of </a:t>
            </a:r>
            <a:r>
              <a:rPr lang="en-US" sz="2800" u="sng" dirty="0">
                <a:solidFill>
                  <a:schemeClr val="tx1"/>
                </a:solidFill>
                <a:latin typeface="Times New Roman" panose="02020603050405020304" pitchFamily="18" charset="0"/>
                <a:cs typeface="Times New Roman" panose="02020603050405020304" pitchFamily="18" charset="0"/>
              </a:rPr>
              <a:t>osteocytes</a:t>
            </a:r>
            <a:r>
              <a:rPr lang="en-US" sz="2800" dirty="0">
                <a:solidFill>
                  <a:schemeClr val="tx1"/>
                </a:solidFill>
                <a:latin typeface="Times New Roman" panose="02020603050405020304" pitchFamily="18" charset="0"/>
                <a:cs typeface="Times New Roman" panose="02020603050405020304" pitchFamily="18" charset="0"/>
              </a:rPr>
              <a:t> that are fixed in a </a:t>
            </a:r>
            <a:r>
              <a:rPr lang="en-US" sz="2800" dirty="0" smtClean="0">
                <a:solidFill>
                  <a:schemeClr val="tx1"/>
                </a:solidFill>
                <a:latin typeface="Times New Roman" panose="02020603050405020304" pitchFamily="18" charset="0"/>
                <a:cs typeface="Times New Roman" panose="02020603050405020304" pitchFamily="18" charset="0"/>
              </a:rPr>
              <a:t>matrix</a:t>
            </a:r>
          </a:p>
          <a:p>
            <a:pPr marL="0" indent="0" algn="just">
              <a:lnSpc>
                <a:spcPct val="150000"/>
              </a:lnSpc>
            </a:pPr>
            <a:r>
              <a:rPr lang="en-US" sz="2800" b="1" dirty="0" smtClean="0">
                <a:solidFill>
                  <a:schemeClr val="tx1"/>
                </a:solidFill>
                <a:latin typeface="Times New Roman" panose="02020603050405020304" pitchFamily="18" charset="0"/>
                <a:cs typeface="Times New Roman" panose="02020603050405020304" pitchFamily="18" charset="0"/>
              </a:rPr>
              <a:t>Outer </a:t>
            </a:r>
            <a:r>
              <a:rPr lang="en-US" sz="2800" b="1" dirty="0">
                <a:solidFill>
                  <a:schemeClr val="tx1"/>
                </a:solidFill>
                <a:latin typeface="Times New Roman" panose="02020603050405020304" pitchFamily="18" charset="0"/>
                <a:cs typeface="Times New Roman" panose="02020603050405020304" pitchFamily="18" charset="0"/>
              </a:rPr>
              <a:t>surface </a:t>
            </a:r>
            <a:r>
              <a:rPr lang="en-US" sz="2800" dirty="0">
                <a:solidFill>
                  <a:schemeClr val="tx1"/>
                </a:solidFill>
                <a:latin typeface="Times New Roman" panose="02020603050405020304" pitchFamily="18" charset="0"/>
                <a:cs typeface="Times New Roman" panose="02020603050405020304" pitchFamily="18" charset="0"/>
              </a:rPr>
              <a:t>is composed of </a:t>
            </a:r>
            <a:r>
              <a:rPr lang="en-US" sz="2800" u="sng" dirty="0">
                <a:solidFill>
                  <a:schemeClr val="tx1"/>
                </a:solidFill>
                <a:latin typeface="Times New Roman" panose="02020603050405020304" pitchFamily="18" charset="0"/>
                <a:cs typeface="Times New Roman" panose="02020603050405020304" pitchFamily="18" charset="0"/>
              </a:rPr>
              <a:t>compact tissue </a:t>
            </a:r>
            <a:r>
              <a:rPr lang="en-US" sz="2800" dirty="0">
                <a:solidFill>
                  <a:schemeClr val="tx1"/>
                </a:solidFill>
                <a:latin typeface="Times New Roman" panose="02020603050405020304" pitchFamily="18" charset="0"/>
                <a:cs typeface="Times New Roman" panose="02020603050405020304" pitchFamily="18" charset="0"/>
              </a:rPr>
              <a:t>and the </a:t>
            </a:r>
            <a:r>
              <a:rPr lang="en-US" sz="2800" b="1" dirty="0">
                <a:solidFill>
                  <a:schemeClr val="tx1"/>
                </a:solidFill>
                <a:latin typeface="Times New Roman" panose="02020603050405020304" pitchFamily="18" charset="0"/>
                <a:cs typeface="Times New Roman" panose="02020603050405020304" pitchFamily="18" charset="0"/>
              </a:rPr>
              <a:t>inner aspect </a:t>
            </a:r>
            <a:r>
              <a:rPr lang="en-US" sz="2800" dirty="0">
                <a:solidFill>
                  <a:schemeClr val="tx1"/>
                </a:solidFill>
                <a:latin typeface="Times New Roman" panose="02020603050405020304" pitchFamily="18" charset="0"/>
                <a:cs typeface="Times New Roman" panose="02020603050405020304" pitchFamily="18" charset="0"/>
              </a:rPr>
              <a:t>is composed of </a:t>
            </a:r>
            <a:r>
              <a:rPr lang="en-US" sz="2800" u="sng" dirty="0">
                <a:solidFill>
                  <a:schemeClr val="tx1"/>
                </a:solidFill>
                <a:latin typeface="Times New Roman" panose="02020603050405020304" pitchFamily="18" charset="0"/>
                <a:cs typeface="Times New Roman" panose="02020603050405020304" pitchFamily="18" charset="0"/>
              </a:rPr>
              <a:t>porous tissue </a:t>
            </a:r>
            <a:r>
              <a:rPr lang="en-US" sz="2800" dirty="0">
                <a:solidFill>
                  <a:schemeClr val="tx1"/>
                </a:solidFill>
                <a:latin typeface="Times New Roman" panose="02020603050405020304" pitchFamily="18" charset="0"/>
                <a:cs typeface="Times New Roman" panose="02020603050405020304" pitchFamily="18" charset="0"/>
              </a:rPr>
              <a:t>known as </a:t>
            </a:r>
            <a:r>
              <a:rPr lang="en-US" sz="2800" u="sng" dirty="0" err="1">
                <a:solidFill>
                  <a:schemeClr val="tx1"/>
                </a:solidFill>
                <a:latin typeface="Times New Roman" panose="02020603050405020304" pitchFamily="18" charset="0"/>
                <a:cs typeface="Times New Roman" panose="02020603050405020304" pitchFamily="18" charset="0"/>
              </a:rPr>
              <a:t>cancellous</a:t>
            </a:r>
            <a:r>
              <a:rPr lang="en-US" sz="2800" u="sng" dirty="0">
                <a:solidFill>
                  <a:schemeClr val="tx1"/>
                </a:solidFill>
                <a:latin typeface="Times New Roman" panose="02020603050405020304" pitchFamily="18" charset="0"/>
                <a:cs typeface="Times New Roman" panose="02020603050405020304" pitchFamily="18" charset="0"/>
              </a:rPr>
              <a:t> </a:t>
            </a:r>
            <a:r>
              <a:rPr lang="en-US" sz="2800" u="sng" dirty="0" smtClean="0">
                <a:solidFill>
                  <a:schemeClr val="tx1"/>
                </a:solidFill>
                <a:latin typeface="Times New Roman" panose="02020603050405020304" pitchFamily="18" charset="0"/>
                <a:cs typeface="Times New Roman" panose="02020603050405020304" pitchFamily="18" charset="0"/>
              </a:rPr>
              <a:t>bone</a:t>
            </a:r>
          </a:p>
          <a:p>
            <a:pPr marL="0" indent="0" algn="just">
              <a:lnSpc>
                <a:spcPct val="150000"/>
              </a:lnSpc>
            </a:pPr>
            <a:r>
              <a:rPr lang="en-US" sz="2800" i="1" u="sng" dirty="0" err="1" smtClean="0">
                <a:solidFill>
                  <a:schemeClr val="tx1"/>
                </a:solidFill>
                <a:latin typeface="Times New Roman" panose="02020603050405020304" pitchFamily="18" charset="0"/>
                <a:cs typeface="Times New Roman" panose="02020603050405020304" pitchFamily="18" charset="0"/>
              </a:rPr>
              <a:t>Periosteum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is the outside covering of the bone – contains the blood supply to the </a:t>
            </a:r>
            <a:r>
              <a:rPr lang="en-US" sz="2800" dirty="0" smtClean="0">
                <a:solidFill>
                  <a:schemeClr val="tx1"/>
                </a:solidFill>
                <a:latin typeface="Times New Roman" panose="02020603050405020304" pitchFamily="18" charset="0"/>
                <a:cs typeface="Times New Roman" panose="02020603050405020304" pitchFamily="18" charset="0"/>
              </a:rPr>
              <a:t>bone</a:t>
            </a:r>
          </a:p>
          <a:p>
            <a:pPr marL="0" indent="0"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Five </a:t>
            </a:r>
            <a:r>
              <a:rPr lang="en-US" sz="2800" dirty="0">
                <a:solidFill>
                  <a:schemeClr val="tx1"/>
                </a:solidFill>
                <a:latin typeface="Times New Roman" panose="02020603050405020304" pitchFamily="18" charset="0"/>
                <a:cs typeface="Times New Roman" panose="02020603050405020304" pitchFamily="18" charset="0"/>
              </a:rPr>
              <a:t>functions of bones (body support, organ protection, movement through joints and levers, calcium storage and formation of blood cells)</a:t>
            </a:r>
          </a:p>
          <a:p>
            <a:endParaRPr lang="en-US" sz="2000" dirty="0"/>
          </a:p>
        </p:txBody>
      </p:sp>
    </p:spTree>
    <p:extLst>
      <p:ext uri="{BB962C8B-B14F-4D97-AF65-F5344CB8AC3E}">
        <p14:creationId xmlns:p14="http://schemas.microsoft.com/office/powerpoint/2010/main" xmlns="" val="310985137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660" y="361949"/>
            <a:ext cx="10298113" cy="6496051"/>
          </a:xfrm>
        </p:spPr>
        <p:txBody>
          <a:bodyPr>
            <a:normAutofit/>
          </a:bodyPr>
          <a:lstStyle/>
          <a:p>
            <a:pPr marL="457200" lvl="1" indent="0" algn="just">
              <a:lnSpc>
                <a:spcPct val="150000"/>
              </a:lnSpc>
              <a:buNone/>
            </a:pPr>
            <a:r>
              <a:rPr lang="en-US" sz="3200" dirty="0" smtClean="0">
                <a:latin typeface="Times New Roman" panose="02020603050405020304" pitchFamily="18" charset="0"/>
                <a:cs typeface="Times New Roman" panose="02020603050405020304" pitchFamily="18" charset="0"/>
              </a:rPr>
              <a:t>b. Types </a:t>
            </a:r>
            <a:r>
              <a:rPr lang="en-US" sz="3200" dirty="0">
                <a:latin typeface="Times New Roman" panose="02020603050405020304" pitchFamily="18" charset="0"/>
                <a:cs typeface="Times New Roman" panose="02020603050405020304" pitchFamily="18" charset="0"/>
              </a:rPr>
              <a:t>of Bone</a:t>
            </a:r>
          </a:p>
          <a:p>
            <a:pPr lvl="2" algn="just">
              <a:lnSpc>
                <a:spcPct val="150000"/>
              </a:lnSpc>
            </a:pPr>
            <a:r>
              <a:rPr lang="en-US" sz="3200" dirty="0">
                <a:latin typeface="Times New Roman" panose="02020603050405020304" pitchFamily="18" charset="0"/>
                <a:cs typeface="Times New Roman" panose="02020603050405020304" pitchFamily="18" charset="0"/>
              </a:rPr>
              <a:t>Flat bones = skull, ribs, and scapulae</a:t>
            </a:r>
          </a:p>
          <a:p>
            <a:pPr lvl="2" algn="just">
              <a:lnSpc>
                <a:spcPct val="150000"/>
              </a:lnSpc>
            </a:pPr>
            <a:r>
              <a:rPr lang="en-US" sz="3200" dirty="0">
                <a:latin typeface="Times New Roman" panose="02020603050405020304" pitchFamily="18" charset="0"/>
                <a:cs typeface="Times New Roman" panose="02020603050405020304" pitchFamily="18" charset="0"/>
              </a:rPr>
              <a:t>Irregular bones = vertebral column and skull</a:t>
            </a:r>
          </a:p>
          <a:p>
            <a:pPr lvl="2" algn="just">
              <a:lnSpc>
                <a:spcPct val="150000"/>
              </a:lnSpc>
            </a:pPr>
            <a:r>
              <a:rPr lang="en-US" sz="3200" dirty="0">
                <a:latin typeface="Times New Roman" panose="02020603050405020304" pitchFamily="18" charset="0"/>
                <a:cs typeface="Times New Roman" panose="02020603050405020304" pitchFamily="18" charset="0"/>
              </a:rPr>
              <a:t>Short bones = wrist and ankle</a:t>
            </a:r>
          </a:p>
          <a:p>
            <a:pPr lvl="2" algn="just">
              <a:lnSpc>
                <a:spcPct val="150000"/>
              </a:lnSpc>
            </a:pPr>
            <a:r>
              <a:rPr lang="en-US" sz="3200" dirty="0">
                <a:latin typeface="Times New Roman" panose="02020603050405020304" pitchFamily="18" charset="0"/>
                <a:cs typeface="Times New Roman" panose="02020603050405020304" pitchFamily="18" charset="0"/>
              </a:rPr>
              <a:t>Long bones = </a:t>
            </a:r>
            <a:r>
              <a:rPr lang="en-US" sz="3200" dirty="0" err="1">
                <a:latin typeface="Times New Roman" panose="02020603050405020304" pitchFamily="18" charset="0"/>
                <a:cs typeface="Times New Roman" panose="02020603050405020304" pitchFamily="18" charset="0"/>
              </a:rPr>
              <a:t>humerus</a:t>
            </a:r>
            <a:r>
              <a:rPr lang="en-US" sz="3200" dirty="0">
                <a:latin typeface="Times New Roman" panose="02020603050405020304" pitchFamily="18" charset="0"/>
                <a:cs typeface="Times New Roman" panose="02020603050405020304" pitchFamily="18" charset="0"/>
              </a:rPr>
              <a:t>, ulna, femur, tibia, fibula and phalanges</a:t>
            </a:r>
          </a:p>
          <a:p>
            <a:endParaRPr lang="en-US" sz="2000" dirty="0"/>
          </a:p>
        </p:txBody>
      </p:sp>
    </p:spTree>
    <p:extLst>
      <p:ext uri="{BB962C8B-B14F-4D97-AF65-F5344CB8AC3E}">
        <p14:creationId xmlns:p14="http://schemas.microsoft.com/office/powerpoint/2010/main" xmlns="" val="240579070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468" y="119062"/>
            <a:ext cx="11044457" cy="6581776"/>
          </a:xfrm>
        </p:spPr>
        <p:txBody>
          <a:bodyPr>
            <a:normAutofit fontScale="92500" lnSpcReduction="10000"/>
          </a:bodyPr>
          <a:lstStyle/>
          <a:p>
            <a:pPr marL="457200" lvl="1" indent="0" algn="just">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c. </a:t>
            </a:r>
            <a:r>
              <a:rPr lang="en-US" sz="2600" dirty="0" smtClean="0">
                <a:solidFill>
                  <a:schemeClr val="tx1"/>
                </a:solidFill>
                <a:latin typeface="Times New Roman" panose="02020603050405020304" pitchFamily="18" charset="0"/>
                <a:cs typeface="Times New Roman" panose="02020603050405020304" pitchFamily="18" charset="0"/>
              </a:rPr>
              <a:t>Bone </a:t>
            </a:r>
            <a:r>
              <a:rPr lang="en-US" sz="2600" dirty="0">
                <a:solidFill>
                  <a:schemeClr val="tx1"/>
                </a:solidFill>
                <a:latin typeface="Times New Roman" panose="02020603050405020304" pitchFamily="18" charset="0"/>
                <a:cs typeface="Times New Roman" panose="02020603050405020304" pitchFamily="18" charset="0"/>
              </a:rPr>
              <a:t>Fractures</a:t>
            </a:r>
          </a:p>
          <a:p>
            <a:pPr marL="1428750" lvl="2" indent="-514350" algn="just">
              <a:lnSpc>
                <a:spcPct val="150000"/>
              </a:lnSpc>
              <a:buFont typeface="+mj-lt"/>
              <a:buAutoNum type="romanUcPeriod"/>
            </a:pPr>
            <a:r>
              <a:rPr lang="en-US" sz="2600" b="1" dirty="0">
                <a:solidFill>
                  <a:schemeClr val="tx1"/>
                </a:solidFill>
                <a:latin typeface="Times New Roman" panose="02020603050405020304" pitchFamily="18" charset="0"/>
                <a:cs typeface="Times New Roman" panose="02020603050405020304" pitchFamily="18" charset="0"/>
              </a:rPr>
              <a:t>Closed fracture</a:t>
            </a:r>
            <a:r>
              <a:rPr lang="en-US" sz="2600" dirty="0">
                <a:solidFill>
                  <a:schemeClr val="tx1"/>
                </a:solidFill>
                <a:latin typeface="Times New Roman" panose="02020603050405020304" pitchFamily="18" charset="0"/>
                <a:cs typeface="Times New Roman" panose="02020603050405020304" pitchFamily="18" charset="0"/>
              </a:rPr>
              <a:t> – little or no movement or displacement of the broken bones</a:t>
            </a:r>
          </a:p>
          <a:p>
            <a:pPr marL="1428750" lvl="2" indent="-514350" algn="just">
              <a:lnSpc>
                <a:spcPct val="150000"/>
              </a:lnSpc>
              <a:buFont typeface="+mj-lt"/>
              <a:buAutoNum type="romanUcPeriod"/>
            </a:pPr>
            <a:r>
              <a:rPr lang="en-US" sz="2600" b="1" dirty="0">
                <a:solidFill>
                  <a:schemeClr val="tx1"/>
                </a:solidFill>
                <a:latin typeface="Times New Roman" panose="02020603050405020304" pitchFamily="18" charset="0"/>
                <a:cs typeface="Times New Roman" panose="02020603050405020304" pitchFamily="18" charset="0"/>
              </a:rPr>
              <a:t>Open fracture</a:t>
            </a:r>
            <a:r>
              <a:rPr lang="en-US" sz="2600" dirty="0">
                <a:solidFill>
                  <a:schemeClr val="tx1"/>
                </a:solidFill>
                <a:latin typeface="Times New Roman" panose="02020603050405020304" pitchFamily="18" charset="0"/>
                <a:cs typeface="Times New Roman" panose="02020603050405020304" pitchFamily="18" charset="0"/>
              </a:rPr>
              <a:t> – enough displacement of the fractured ends that the bone actually breaks through the surrounding tissues, including the skin</a:t>
            </a:r>
          </a:p>
          <a:p>
            <a:pPr lvl="3" algn="just">
              <a:lnSpc>
                <a:spcPct val="150000"/>
              </a:lnSpc>
              <a:buFont typeface="Courier New" panose="02070309020205020404" pitchFamily="49" charset="0"/>
              <a:buChar char="o"/>
            </a:pPr>
            <a:r>
              <a:rPr lang="en-US" sz="2600" dirty="0" smtClean="0">
                <a:solidFill>
                  <a:schemeClr val="tx1"/>
                </a:solidFill>
                <a:latin typeface="Times New Roman" panose="02020603050405020304" pitchFamily="18" charset="0"/>
                <a:cs typeface="Times New Roman" panose="02020603050405020304" pitchFamily="18" charset="0"/>
              </a:rPr>
              <a:t>	Signs </a:t>
            </a:r>
            <a:r>
              <a:rPr lang="en-US" sz="2600" dirty="0">
                <a:solidFill>
                  <a:schemeClr val="tx1"/>
                </a:solidFill>
                <a:latin typeface="Times New Roman" panose="02020603050405020304" pitchFamily="18" charset="0"/>
                <a:cs typeface="Times New Roman" panose="02020603050405020304" pitchFamily="18" charset="0"/>
              </a:rPr>
              <a:t>and symptoms: obvious deformity, point tenderness, swelling, pain on active and passive movement, </a:t>
            </a:r>
            <a:r>
              <a:rPr lang="en-US" sz="2600" dirty="0" smtClean="0">
                <a:solidFill>
                  <a:schemeClr val="tx1"/>
                </a:solidFill>
                <a:latin typeface="Times New Roman" panose="02020603050405020304" pitchFamily="18" charset="0"/>
                <a:cs typeface="Times New Roman" panose="02020603050405020304" pitchFamily="18" charset="0"/>
              </a:rPr>
              <a:t>crepitus</a:t>
            </a:r>
          </a:p>
          <a:p>
            <a:pPr lvl="3" algn="just">
              <a:lnSpc>
                <a:spcPct val="150000"/>
              </a:lnSpc>
              <a:buFont typeface="Courier New" panose="02070309020205020404" pitchFamily="49" charset="0"/>
              <a:buChar char="o"/>
            </a:pPr>
            <a:r>
              <a:rPr lang="en-US" sz="2600" dirty="0" smtClean="0">
                <a:solidFill>
                  <a:schemeClr val="tx1"/>
                </a:solidFill>
                <a:latin typeface="Times New Roman" panose="02020603050405020304" pitchFamily="18" charset="0"/>
                <a:cs typeface="Times New Roman" panose="02020603050405020304" pitchFamily="18" charset="0"/>
              </a:rPr>
              <a:t>Only </a:t>
            </a:r>
            <a:r>
              <a:rPr lang="en-US" sz="2600" dirty="0">
                <a:solidFill>
                  <a:schemeClr val="tx1"/>
                </a:solidFill>
                <a:latin typeface="Times New Roman" panose="02020603050405020304" pitchFamily="18" charset="0"/>
                <a:cs typeface="Times New Roman" panose="02020603050405020304" pitchFamily="18" charset="0"/>
              </a:rPr>
              <a:t>definitive technique for determining a fracture is through x-ray</a:t>
            </a:r>
          </a:p>
          <a:p>
            <a:pPr marL="1428750" lvl="2" indent="-514350" algn="just">
              <a:lnSpc>
                <a:spcPct val="150000"/>
              </a:lnSpc>
              <a:buFont typeface="+mj-lt"/>
              <a:buAutoNum type="romanUcPeriod"/>
            </a:pPr>
            <a:r>
              <a:rPr lang="en-US" sz="2600" b="1" dirty="0">
                <a:solidFill>
                  <a:schemeClr val="tx1"/>
                </a:solidFill>
                <a:latin typeface="Times New Roman" panose="02020603050405020304" pitchFamily="18" charset="0"/>
                <a:cs typeface="Times New Roman" panose="02020603050405020304" pitchFamily="18" charset="0"/>
              </a:rPr>
              <a:t>Direct fracture</a:t>
            </a:r>
            <a:r>
              <a:rPr lang="en-US" sz="2600" dirty="0">
                <a:solidFill>
                  <a:schemeClr val="tx1"/>
                </a:solidFill>
                <a:latin typeface="Times New Roman" panose="02020603050405020304" pitchFamily="18" charset="0"/>
                <a:cs typeface="Times New Roman" panose="02020603050405020304" pitchFamily="18" charset="0"/>
              </a:rPr>
              <a:t> – the bone breaks directly at the site where a force is applied</a:t>
            </a:r>
          </a:p>
          <a:p>
            <a:pPr marL="1428750" lvl="2" indent="-514350" algn="just">
              <a:lnSpc>
                <a:spcPct val="150000"/>
              </a:lnSpc>
              <a:buFont typeface="+mj-lt"/>
              <a:buAutoNum type="romanUcPeriod"/>
            </a:pPr>
            <a:r>
              <a:rPr lang="en-US" sz="2600" b="1" dirty="0">
                <a:solidFill>
                  <a:schemeClr val="tx1"/>
                </a:solidFill>
                <a:latin typeface="Times New Roman" panose="02020603050405020304" pitchFamily="18" charset="0"/>
                <a:cs typeface="Times New Roman" panose="02020603050405020304" pitchFamily="18" charset="0"/>
              </a:rPr>
              <a:t>Indirect fracture</a:t>
            </a:r>
            <a:r>
              <a:rPr lang="en-US" sz="2600" dirty="0">
                <a:solidFill>
                  <a:schemeClr val="tx1"/>
                </a:solidFill>
                <a:latin typeface="Times New Roman" panose="02020603050405020304" pitchFamily="18" charset="0"/>
                <a:cs typeface="Times New Roman" panose="02020603050405020304" pitchFamily="18" charset="0"/>
              </a:rPr>
              <a:t> – the bone breaks at some distance from where the force is applied</a:t>
            </a:r>
          </a:p>
          <a:p>
            <a:endParaRPr lang="en-US" dirty="0"/>
          </a:p>
        </p:txBody>
      </p:sp>
    </p:spTree>
    <p:extLst>
      <p:ext uri="{BB962C8B-B14F-4D97-AF65-F5344CB8AC3E}">
        <p14:creationId xmlns:p14="http://schemas.microsoft.com/office/powerpoint/2010/main" xmlns="" val="112166261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995" y="-19642"/>
            <a:ext cx="11185794" cy="6381750"/>
          </a:xfrm>
        </p:spPr>
        <p:txBody>
          <a:bodyPr>
            <a:noAutofit/>
          </a:bodyPr>
          <a:lstStyle/>
          <a:p>
            <a:pPr marL="457200" lvl="1" indent="0" algn="just">
              <a:lnSpc>
                <a:spcPct val="150000"/>
              </a:lnSpc>
              <a:buNone/>
            </a:pPr>
            <a:r>
              <a:rPr lang="en-US" sz="3200" dirty="0" smtClean="0">
                <a:solidFill>
                  <a:schemeClr val="tx1"/>
                </a:solidFill>
                <a:latin typeface="Times New Roman" panose="02020603050405020304" pitchFamily="18" charset="0"/>
                <a:cs typeface="Times New Roman" panose="02020603050405020304" pitchFamily="18" charset="0"/>
              </a:rPr>
              <a:t>d. Stress </a:t>
            </a:r>
            <a:r>
              <a:rPr lang="en-US" sz="3200" dirty="0">
                <a:solidFill>
                  <a:schemeClr val="tx1"/>
                </a:solidFill>
                <a:latin typeface="Times New Roman" panose="02020603050405020304" pitchFamily="18" charset="0"/>
                <a:cs typeface="Times New Roman" panose="02020603050405020304" pitchFamily="18" charset="0"/>
              </a:rPr>
              <a:t>Fractures</a:t>
            </a:r>
          </a:p>
          <a:p>
            <a:pPr lvl="1"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Typical Causes of stress fractures in sport</a:t>
            </a:r>
          </a:p>
          <a:p>
            <a:pPr marL="1714500" lvl="3" indent="-342900" algn="just">
              <a:lnSpc>
                <a:spcPct val="150000"/>
              </a:lnSpc>
              <a:buFont typeface="+mj-lt"/>
              <a:buAutoNum type="alphaUcPeriod"/>
            </a:pPr>
            <a:r>
              <a:rPr lang="en-US" sz="2800" dirty="0">
                <a:solidFill>
                  <a:schemeClr val="tx1"/>
                </a:solidFill>
                <a:latin typeface="Times New Roman" panose="02020603050405020304" pitchFamily="18" charset="0"/>
                <a:cs typeface="Times New Roman" panose="02020603050405020304" pitchFamily="18" charset="0"/>
              </a:rPr>
              <a:t>Overtraining</a:t>
            </a:r>
          </a:p>
          <a:p>
            <a:pPr marL="1714500" lvl="3" indent="-342900" algn="just">
              <a:lnSpc>
                <a:spcPct val="150000"/>
              </a:lnSpc>
              <a:buFont typeface="+mj-lt"/>
              <a:buAutoNum type="alphaUcPeriod"/>
            </a:pPr>
            <a:r>
              <a:rPr lang="en-US" sz="2800" dirty="0">
                <a:solidFill>
                  <a:schemeClr val="tx1"/>
                </a:solidFill>
                <a:latin typeface="Times New Roman" panose="02020603050405020304" pitchFamily="18" charset="0"/>
                <a:cs typeface="Times New Roman" panose="02020603050405020304" pitchFamily="18" charset="0"/>
              </a:rPr>
              <a:t>Coming back into competition too soon after an injury or illness</a:t>
            </a:r>
          </a:p>
          <a:p>
            <a:pPr marL="1714500" lvl="3" indent="-342900" algn="just">
              <a:lnSpc>
                <a:spcPct val="150000"/>
              </a:lnSpc>
              <a:buFont typeface="+mj-lt"/>
              <a:buAutoNum type="alphaUcPeriod"/>
            </a:pPr>
            <a:r>
              <a:rPr lang="en-US" sz="2800" dirty="0">
                <a:solidFill>
                  <a:schemeClr val="tx1"/>
                </a:solidFill>
                <a:latin typeface="Times New Roman" panose="02020603050405020304" pitchFamily="18" charset="0"/>
                <a:cs typeface="Times New Roman" panose="02020603050405020304" pitchFamily="18" charset="0"/>
              </a:rPr>
              <a:t>Going from one event to another without proper training in the second event</a:t>
            </a:r>
          </a:p>
          <a:p>
            <a:pPr marL="1714500" lvl="3" indent="-342900" algn="just">
              <a:lnSpc>
                <a:spcPct val="150000"/>
              </a:lnSpc>
              <a:buFont typeface="+mj-lt"/>
              <a:buAutoNum type="alphaUcPeriod"/>
            </a:pPr>
            <a:r>
              <a:rPr lang="en-US" sz="2800" dirty="0" smtClean="0">
                <a:solidFill>
                  <a:schemeClr val="tx1"/>
                </a:solidFill>
                <a:latin typeface="Times New Roman" panose="02020603050405020304" pitchFamily="18" charset="0"/>
                <a:cs typeface="Times New Roman" panose="02020603050405020304" pitchFamily="18" charset="0"/>
              </a:rPr>
              <a:t>starting </a:t>
            </a:r>
            <a:r>
              <a:rPr lang="en-US" sz="2800" dirty="0">
                <a:solidFill>
                  <a:schemeClr val="tx1"/>
                </a:solidFill>
                <a:latin typeface="Times New Roman" panose="02020603050405020304" pitchFamily="18" charset="0"/>
                <a:cs typeface="Times New Roman" panose="02020603050405020304" pitchFamily="18" charset="0"/>
              </a:rPr>
              <a:t>initial training to quickly</a:t>
            </a:r>
          </a:p>
          <a:p>
            <a:pPr marL="1714500" lvl="3" indent="-342900" algn="just">
              <a:lnSpc>
                <a:spcPct val="150000"/>
              </a:lnSpc>
              <a:buFont typeface="+mj-lt"/>
              <a:buAutoNum type="alphaUcPeriod"/>
            </a:pPr>
            <a:r>
              <a:rPr lang="en-US" sz="2800" dirty="0">
                <a:solidFill>
                  <a:schemeClr val="tx1"/>
                </a:solidFill>
                <a:latin typeface="Times New Roman" panose="02020603050405020304" pitchFamily="18" charset="0"/>
                <a:cs typeface="Times New Roman" panose="02020603050405020304" pitchFamily="18" charset="0"/>
              </a:rPr>
              <a:t>Changing habits or the environment (running surfaces, the bank of a track or shoes)</a:t>
            </a:r>
          </a:p>
          <a:p>
            <a:endParaRPr lang="en-US" sz="2400" dirty="0"/>
          </a:p>
        </p:txBody>
      </p:sp>
    </p:spTree>
    <p:extLst>
      <p:ext uri="{BB962C8B-B14F-4D97-AF65-F5344CB8AC3E}">
        <p14:creationId xmlns:p14="http://schemas.microsoft.com/office/powerpoint/2010/main" xmlns="" val="254962817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6604" y="204787"/>
            <a:ext cx="10987746" cy="6467475"/>
          </a:xfrm>
        </p:spPr>
        <p:txBody>
          <a:bodyPr>
            <a:noAutofit/>
          </a:bodyPr>
          <a:lstStyle/>
          <a:p>
            <a:pPr lvl="0" algn="just">
              <a:lnSpc>
                <a:spcPct val="150000"/>
              </a:lnSpc>
              <a:spcBef>
                <a:spcPts val="0"/>
              </a:spcBef>
              <a:buFont typeface="Wingdings" panose="05000000000000000000" pitchFamily="2" charset="2"/>
              <a:buChar char=""/>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Signs of a stress fracture</a:t>
            </a:r>
            <a:endParaRPr lang="en-US" sz="2800" dirty="0">
              <a:solidFill>
                <a:schemeClr val="tx1"/>
              </a:solidFill>
              <a:latin typeface="Times New Roman" panose="02020603050405020304" pitchFamily="18" charset="0"/>
              <a:cs typeface="Times New Roman" panose="02020603050405020304" pitchFamily="18" charset="0"/>
            </a:endParaRPr>
          </a:p>
          <a:p>
            <a:pPr lvl="3" algn="just">
              <a:lnSpc>
                <a:spcPct val="150000"/>
              </a:lnSpc>
              <a:spcBef>
                <a:spcPts val="0"/>
              </a:spcBef>
              <a:buFont typeface="+mj-lt"/>
              <a:buAutoNum type="arabicPeriod"/>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Swelling, focal tenderness, and pain</a:t>
            </a:r>
          </a:p>
          <a:p>
            <a:pPr lvl="3" algn="just">
              <a:lnSpc>
                <a:spcPct val="150000"/>
              </a:lnSpc>
              <a:spcBef>
                <a:spcPts val="0"/>
              </a:spcBef>
              <a:buFont typeface="+mj-lt"/>
              <a:buAutoNum type="arabicPeriod"/>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 early stages, pain with activity but not at rest, later pain is constant and becomes more intense at night</a:t>
            </a:r>
          </a:p>
          <a:p>
            <a:pPr lvl="3" algn="just">
              <a:lnSpc>
                <a:spcPct val="150000"/>
              </a:lnSpc>
              <a:spcBef>
                <a:spcPts val="0"/>
              </a:spcBef>
              <a:buFont typeface="+mj-lt"/>
              <a:buAutoNum type="arabicPeriod"/>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Most common sites: tibia, fibula, metatarsal shaft, calcaneus, femur, pars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interarticularis</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of the lumbar vertebrae, ribs and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humerus</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3" algn="just">
              <a:lnSpc>
                <a:spcPct val="150000"/>
              </a:lnSpc>
              <a:spcBef>
                <a:spcPts val="0"/>
              </a:spcBef>
              <a:buFont typeface="+mj-lt"/>
              <a:buAutoNum type="arabicPeriod"/>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Stress fractures on the compression side of bone heal more rapidly compared to those on the tension side which can rapidly produce a complete fracture</a:t>
            </a:r>
          </a:p>
          <a:p>
            <a:endParaRPr lang="en-US" sz="2000" dirty="0"/>
          </a:p>
        </p:txBody>
      </p:sp>
    </p:spTree>
    <p:extLst>
      <p:ext uri="{BB962C8B-B14F-4D97-AF65-F5344CB8AC3E}">
        <p14:creationId xmlns:p14="http://schemas.microsoft.com/office/powerpoint/2010/main" xmlns="" val="1513925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A. Endomorphic</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27006" y="1294227"/>
            <a:ext cx="9277606" cy="4973837"/>
          </a:xfrm>
        </p:spPr>
        <p:txBody>
          <a:bodyPr>
            <a:noAutofit/>
          </a:bodyPr>
          <a:lstStyle/>
          <a:p>
            <a:pPr algn="just"/>
            <a:r>
              <a:rPr lang="en-US" sz="2800" dirty="0" smtClean="0">
                <a:solidFill>
                  <a:schemeClr val="tx1"/>
                </a:solidFill>
                <a:latin typeface="Times New Roman" pitchFamily="18" charset="0"/>
                <a:cs typeface="Times New Roman" pitchFamily="18" charset="0"/>
              </a:rPr>
              <a:t>A predominantly endomorphic individual typically has short arms and legs, as well as a large amount of mass on their shorter than normal frame. This hampers their ability to compete in sports requiring high levels of agility or speed. </a:t>
            </a:r>
          </a:p>
          <a:p>
            <a:pPr algn="just"/>
            <a:r>
              <a:rPr lang="en-US" sz="2800" dirty="0" smtClean="0">
                <a:solidFill>
                  <a:schemeClr val="tx1"/>
                </a:solidFill>
                <a:latin typeface="Times New Roman" pitchFamily="18" charset="0"/>
                <a:cs typeface="Times New Roman" pitchFamily="18" charset="0"/>
              </a:rPr>
              <a:t>Sports of pure strength, like power lifting, are perfect for an endomorph. In addition, they are characterized as;</a:t>
            </a:r>
          </a:p>
          <a:p>
            <a:pPr lvl="1" algn="just">
              <a:buNone/>
            </a:pPr>
            <a:r>
              <a:rPr lang="en-US" sz="2400" dirty="0" smtClean="0">
                <a:solidFill>
                  <a:schemeClr val="tx1"/>
                </a:solidFill>
                <a:latin typeface="Times New Roman" pitchFamily="18" charset="0"/>
                <a:cs typeface="Times New Roman" pitchFamily="18" charset="0"/>
              </a:rPr>
              <a:t>  Physically  strong,  but  tend  to  gain  weight  easily  on  the  lower  body.   The internal organs are dominant.</a:t>
            </a:r>
          </a:p>
          <a:p>
            <a:pPr lvl="1" algn="just">
              <a:buNone/>
            </a:pPr>
            <a:r>
              <a:rPr lang="en-US" sz="2400" dirty="0" smtClean="0">
                <a:solidFill>
                  <a:schemeClr val="tx1"/>
                </a:solidFill>
                <a:latin typeface="Times New Roman" pitchFamily="18" charset="0"/>
                <a:cs typeface="Times New Roman" pitchFamily="18" charset="0"/>
              </a:rPr>
              <a:t>  Having pear - shaped lower body</a:t>
            </a:r>
          </a:p>
          <a:p>
            <a:pPr lvl="1" algn="just">
              <a:buNone/>
            </a:pPr>
            <a:r>
              <a:rPr lang="en-US" sz="2400" dirty="0" smtClean="0">
                <a:solidFill>
                  <a:schemeClr val="tx1"/>
                </a:solidFill>
                <a:latin typeface="Times New Roman" pitchFamily="18" charset="0"/>
                <a:cs typeface="Times New Roman" pitchFamily="18" charset="0"/>
              </a:rPr>
              <a:t>  Having strong legs and narrow shoulders.</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739" y="176213"/>
            <a:ext cx="10931036" cy="6496050"/>
          </a:xfrm>
        </p:spPr>
        <p:txBody>
          <a:bodyPr>
            <a:normAutofit/>
          </a:bodyPr>
          <a:lstStyle/>
          <a:p>
            <a:pPr marL="0" lvl="0" indent="0" algn="just">
              <a:lnSpc>
                <a:spcPct val="150000"/>
              </a:lnSpc>
              <a:spcBef>
                <a:spcPts val="0"/>
              </a:spcBef>
              <a:buNone/>
            </a:pPr>
            <a:r>
              <a:rPr lang="en-US" sz="2800" b="1" dirty="0" smtClean="0">
                <a:latin typeface="Times New Roman" panose="02020603050405020304" pitchFamily="18" charset="0"/>
                <a:ea typeface="Times New Roman" panose="02020603050405020304" pitchFamily="18" charset="0"/>
              </a:rPr>
              <a:t>f</a:t>
            </a: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Nerve </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Trauma (injuries)</a:t>
            </a:r>
            <a:endParaRPr lang="en-US" sz="2800" dirty="0">
              <a:solidFill>
                <a:schemeClr val="tx1"/>
              </a:solidFill>
              <a:latin typeface="Times New Roman" panose="02020603050405020304" pitchFamily="18" charset="0"/>
              <a:cs typeface="Times New Roman" panose="02020603050405020304" pitchFamily="18" charset="0"/>
            </a:endParaRPr>
          </a:p>
          <a:p>
            <a:pPr lvl="0" algn="just">
              <a:lnSpc>
                <a:spcPct val="150000"/>
              </a:lnSpc>
              <a:spcBef>
                <a:spcPts val="0"/>
              </a:spcBef>
              <a:buFont typeface="Wingdings 3" panose="05040102010807070707" pitchFamily="18" charset="2"/>
              <a:buChar char=""/>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Anatomical Characteristics</a:t>
            </a:r>
            <a:endParaRPr lang="en-US" sz="2800" dirty="0">
              <a:solidFill>
                <a:schemeClr val="tx1"/>
              </a:solidFill>
              <a:latin typeface="Times New Roman" panose="02020603050405020304" pitchFamily="18" charset="0"/>
              <a:cs typeface="Times New Roman" panose="02020603050405020304" pitchFamily="18" charset="0"/>
            </a:endParaRPr>
          </a:p>
          <a:p>
            <a:pPr marL="1428750" lvl="2" indent="-514350" algn="just">
              <a:lnSpc>
                <a:spcPct val="150000"/>
              </a:lnSpc>
              <a:spcBef>
                <a:spcPts val="0"/>
              </a:spcBef>
              <a:buFont typeface="+mj-lt"/>
              <a:buAutoNum type="romanLcPeriod"/>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Nerve tissue provides sensitivity and communication from the CNS to the muscles, sensory organs, various systems and the periphery</a:t>
            </a:r>
          </a:p>
          <a:p>
            <a:pPr marL="1428750" lvl="2" indent="-514350" algn="just">
              <a:lnSpc>
                <a:spcPct val="150000"/>
              </a:lnSpc>
              <a:spcBef>
                <a:spcPts val="0"/>
              </a:spcBef>
              <a:buFont typeface="+mj-lt"/>
              <a:buAutoNum type="romanLcPeriod"/>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Neuron = basic nerve cell</a:t>
            </a:r>
          </a:p>
          <a:p>
            <a:pPr marL="1428750" lvl="2" indent="-514350" algn="just">
              <a:lnSpc>
                <a:spcPct val="150000"/>
              </a:lnSpc>
              <a:spcBef>
                <a:spcPts val="0"/>
              </a:spcBef>
              <a:buFont typeface="+mj-lt"/>
              <a:buAutoNum type="romanLcPeriod"/>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Dendrites = branched extensions on neuron – respond to </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neurotransmitter substances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released from other nerve cells</a:t>
            </a:r>
          </a:p>
          <a:p>
            <a:pPr marL="1428750" lvl="2" indent="-514350" algn="just">
              <a:lnSpc>
                <a:spcPct val="150000"/>
              </a:lnSpc>
              <a:spcBef>
                <a:spcPts val="0"/>
              </a:spcBef>
              <a:buFont typeface="+mj-lt"/>
              <a:buAutoNum type="romanLcPeriod"/>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Axon – conducts nerve impulses</a:t>
            </a:r>
          </a:p>
          <a:p>
            <a:endParaRPr lang="en-US" sz="2000" dirty="0"/>
          </a:p>
        </p:txBody>
      </p:sp>
    </p:spTree>
    <p:extLst>
      <p:ext uri="{BB962C8B-B14F-4D97-AF65-F5344CB8AC3E}">
        <p14:creationId xmlns:p14="http://schemas.microsoft.com/office/powerpoint/2010/main" xmlns="" val="1594921490"/>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686" y="161924"/>
            <a:ext cx="10891251" cy="6481763"/>
          </a:xfrm>
        </p:spPr>
        <p:txBody>
          <a:bodyPr>
            <a:normAutofit/>
          </a:bodyPr>
          <a:lstStyle/>
          <a:p>
            <a:pPr lvl="0"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Two </a:t>
            </a:r>
            <a:r>
              <a:rPr lang="en-US" sz="2800" dirty="0">
                <a:solidFill>
                  <a:schemeClr val="tx1"/>
                </a:solidFill>
                <a:latin typeface="Times New Roman" panose="02020603050405020304" pitchFamily="18" charset="0"/>
                <a:cs typeface="Times New Roman" panose="02020603050405020304" pitchFamily="18" charset="0"/>
              </a:rPr>
              <a:t>causes of nerve injuries – trauma or overuse</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Trauma can cause sensory responses (hypoesthesia, hyperesthesia, </a:t>
            </a:r>
            <a:r>
              <a:rPr lang="en-US" sz="2800" dirty="0" err="1">
                <a:solidFill>
                  <a:schemeClr val="tx1"/>
                </a:solidFill>
                <a:latin typeface="Times New Roman" panose="02020603050405020304" pitchFamily="18" charset="0"/>
                <a:cs typeface="Times New Roman" panose="02020603050405020304" pitchFamily="18" charset="0"/>
              </a:rPr>
              <a:t>paresthesias</a:t>
            </a:r>
            <a:r>
              <a:rPr lang="en-US" sz="2800" dirty="0">
                <a:solidFill>
                  <a:schemeClr val="tx1"/>
                </a:solidFill>
                <a:latin typeface="Times New Roman" panose="02020603050405020304" pitchFamily="18" charset="0"/>
                <a:cs typeface="Times New Roman" panose="02020603050405020304" pitchFamily="18" charset="0"/>
              </a:rPr>
              <a:t>) from direct blow or stretch to an area.</a:t>
            </a:r>
          </a:p>
          <a:p>
            <a:pPr lvl="0" algn="just">
              <a:lnSpc>
                <a:spcPct val="150000"/>
              </a:lnSpc>
              <a:buFont typeface="+mj-lt"/>
              <a:buAutoNum type="alphaLcParenR"/>
            </a:pPr>
            <a:r>
              <a:rPr lang="en-US" sz="2800" b="1" dirty="0" err="1">
                <a:solidFill>
                  <a:schemeClr val="tx1"/>
                </a:solidFill>
                <a:latin typeface="Times New Roman" panose="02020603050405020304" pitchFamily="18" charset="0"/>
                <a:cs typeface="Times New Roman" panose="02020603050405020304" pitchFamily="18" charset="0"/>
              </a:rPr>
              <a:t>Neuropraxia</a:t>
            </a:r>
            <a:r>
              <a:rPr lang="en-US" sz="2800" dirty="0">
                <a:solidFill>
                  <a:schemeClr val="tx1"/>
                </a:solidFill>
                <a:latin typeface="Times New Roman" panose="02020603050405020304" pitchFamily="18" charset="0"/>
                <a:cs typeface="Times New Roman" panose="02020603050405020304" pitchFamily="18" charset="0"/>
              </a:rPr>
              <a:t> – interruption in conduction of the impulse down the nerve fiber – brought about by compression or relatively mild, blunt blows, close to the nerve</a:t>
            </a:r>
          </a:p>
          <a:p>
            <a:pPr lvl="0" algn="just">
              <a:lnSpc>
                <a:spcPct val="150000"/>
              </a:lnSpc>
              <a:buFont typeface="+mj-lt"/>
              <a:buAutoNum type="alphaLcParenR"/>
            </a:pPr>
            <a:r>
              <a:rPr lang="en-US" sz="2800" b="1" dirty="0">
                <a:solidFill>
                  <a:schemeClr val="tx1"/>
                </a:solidFill>
                <a:latin typeface="Times New Roman" panose="02020603050405020304" pitchFamily="18" charset="0"/>
                <a:cs typeface="Times New Roman" panose="02020603050405020304" pitchFamily="18" charset="0"/>
              </a:rPr>
              <a:t>Neuritis</a:t>
            </a:r>
            <a:r>
              <a:rPr lang="en-US" sz="2800" dirty="0">
                <a:solidFill>
                  <a:schemeClr val="tx1"/>
                </a:solidFill>
                <a:latin typeface="Times New Roman" panose="02020603050405020304" pitchFamily="18" charset="0"/>
                <a:cs typeface="Times New Roman" panose="02020603050405020304" pitchFamily="18" charset="0"/>
              </a:rPr>
              <a:t> = chronic inflammation of a nerve. </a:t>
            </a:r>
          </a:p>
          <a:p>
            <a:pPr lvl="1" algn="just">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Regeneration is slow, nerves in the peripheral nervous system regenerate better than nerves in the central nervous system</a:t>
            </a:r>
          </a:p>
          <a:p>
            <a:endParaRPr lang="en-US" sz="2000" dirty="0"/>
          </a:p>
        </p:txBody>
      </p:sp>
    </p:spTree>
    <p:extLst>
      <p:ext uri="{BB962C8B-B14F-4D97-AF65-F5344CB8AC3E}">
        <p14:creationId xmlns:p14="http://schemas.microsoft.com/office/powerpoint/2010/main" xmlns="" val="188955159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047" y="176213"/>
            <a:ext cx="11382742" cy="6481762"/>
          </a:xfrm>
        </p:spPr>
        <p:txBody>
          <a:bodyPr>
            <a:noAutofit/>
          </a:bodyPr>
          <a:lstStyle/>
          <a:p>
            <a:pPr marL="0" lvl="0" indent="0" algn="just">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c). A </a:t>
            </a:r>
            <a:r>
              <a:rPr lang="en-US" sz="2400" b="1" dirty="0">
                <a:solidFill>
                  <a:schemeClr val="tx1"/>
                </a:solidFill>
                <a:latin typeface="Times New Roman" panose="02020603050405020304" pitchFamily="18" charset="0"/>
                <a:cs typeface="Times New Roman" panose="02020603050405020304" pitchFamily="18" charset="0"/>
              </a:rPr>
              <a:t>burner</a:t>
            </a:r>
            <a:r>
              <a:rPr lang="en-US" sz="2400" dirty="0">
                <a:solidFill>
                  <a:schemeClr val="tx1"/>
                </a:solidFill>
                <a:latin typeface="Times New Roman" panose="02020603050405020304" pitchFamily="18" charset="0"/>
                <a:cs typeface="Times New Roman" panose="02020603050405020304" pitchFamily="18" charset="0"/>
              </a:rPr>
              <a:t>, also called a stinger, is a stretching or pinching injury to the brachial plexus nerve group at the neck and shoulder.</a:t>
            </a:r>
          </a:p>
          <a:p>
            <a:pPr lvl="1"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Causes:</a:t>
            </a:r>
          </a:p>
          <a:p>
            <a:pPr lvl="2"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Typically occurs when the head is turned or forced quickly to one side and tilted down.</a:t>
            </a:r>
          </a:p>
          <a:p>
            <a:pPr lvl="1"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Sign and Symptoms: </a:t>
            </a:r>
          </a:p>
          <a:p>
            <a:pPr lvl="2"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Arm and hands numbness on one side – ask the athlete to name the finger that you are touching,</a:t>
            </a:r>
          </a:p>
          <a:p>
            <a:pPr lvl="2"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Tingling or burning in the neck, shoulder or arm, and</a:t>
            </a:r>
          </a:p>
          <a:p>
            <a:pPr lvl="2"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Arms or hands weakness on one side – have the athlete squeeze your fingers with each hand.</a:t>
            </a:r>
          </a:p>
          <a:p>
            <a:endParaRPr lang="en-US" dirty="0"/>
          </a:p>
        </p:txBody>
      </p:sp>
    </p:spTree>
    <p:extLst>
      <p:ext uri="{BB962C8B-B14F-4D97-AF65-F5344CB8AC3E}">
        <p14:creationId xmlns:p14="http://schemas.microsoft.com/office/powerpoint/2010/main" xmlns="" val="85781676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64" y="204787"/>
            <a:ext cx="11650686" cy="6453187"/>
          </a:xfrm>
        </p:spPr>
        <p:txBody>
          <a:bodyPr>
            <a:normAutofit fontScale="92500"/>
          </a:bodyPr>
          <a:lstStyle/>
          <a:p>
            <a:pPr marL="0" lvl="0" indent="0" algn="just">
              <a:lnSpc>
                <a:spcPct val="150000"/>
              </a:lnSpc>
              <a:buNone/>
            </a:pPr>
            <a:r>
              <a:rPr lang="en-US" sz="2600" b="1" dirty="0" smtClean="0"/>
              <a:t>g. </a:t>
            </a:r>
            <a:r>
              <a:rPr lang="en-US" sz="2600" b="1" dirty="0" smtClean="0">
                <a:solidFill>
                  <a:schemeClr val="tx1"/>
                </a:solidFill>
                <a:latin typeface="Times New Roman" panose="02020603050405020304" pitchFamily="18" charset="0"/>
                <a:cs typeface="Times New Roman" panose="02020603050405020304" pitchFamily="18" charset="0"/>
              </a:rPr>
              <a:t>Pain</a:t>
            </a:r>
            <a:endParaRPr lang="en-US" sz="26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Pain is defined as “an </a:t>
            </a:r>
            <a:r>
              <a:rPr lang="en-US" sz="2400" u="sng" dirty="0">
                <a:solidFill>
                  <a:schemeClr val="tx1"/>
                </a:solidFill>
                <a:latin typeface="Times New Roman" panose="02020603050405020304" pitchFamily="18" charset="0"/>
                <a:cs typeface="Times New Roman" panose="02020603050405020304" pitchFamily="18" charset="0"/>
              </a:rPr>
              <a:t>unpleasant sensory and emotional experience </a:t>
            </a:r>
            <a:r>
              <a:rPr lang="en-US" sz="2400" dirty="0">
                <a:solidFill>
                  <a:schemeClr val="tx1"/>
                </a:solidFill>
                <a:latin typeface="Times New Roman" panose="02020603050405020304" pitchFamily="18" charset="0"/>
                <a:cs typeface="Times New Roman" panose="02020603050405020304" pitchFamily="18" charset="0"/>
              </a:rPr>
              <a:t>associated with actual or potential tissue damage, or described in terms of such damage”. Pain is a </a:t>
            </a:r>
            <a:r>
              <a:rPr lang="en-US" sz="2400" u="sng" dirty="0">
                <a:solidFill>
                  <a:schemeClr val="tx1"/>
                </a:solidFill>
                <a:latin typeface="Times New Roman" panose="02020603050405020304" pitchFamily="18" charset="0"/>
                <a:cs typeface="Times New Roman" panose="02020603050405020304" pitchFamily="18" charset="0"/>
              </a:rPr>
              <a:t>subjective sensation</a:t>
            </a:r>
            <a:r>
              <a:rPr lang="en-US" sz="2400" dirty="0">
                <a:solidFill>
                  <a:schemeClr val="tx1"/>
                </a:solidFill>
                <a:latin typeface="Times New Roman" panose="02020603050405020304" pitchFamily="18" charset="0"/>
                <a:cs typeface="Times New Roman" panose="02020603050405020304" pitchFamily="18" charset="0"/>
              </a:rPr>
              <a:t>.</a:t>
            </a:r>
          </a:p>
          <a:p>
            <a:pPr lvl="1"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Types of Pain</a:t>
            </a:r>
          </a:p>
          <a:p>
            <a:pPr lvl="0"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Pain Sources</a:t>
            </a:r>
          </a:p>
          <a:p>
            <a:pPr lvl="3" algn="just">
              <a:lnSpc>
                <a:spcPct val="150000"/>
              </a:lnSpc>
            </a:pPr>
            <a:r>
              <a:rPr lang="en-US" sz="2400" i="1" dirty="0">
                <a:solidFill>
                  <a:schemeClr val="tx1"/>
                </a:solidFill>
                <a:latin typeface="Times New Roman" panose="02020603050405020304" pitchFamily="18" charset="0"/>
                <a:cs typeface="Times New Roman" panose="02020603050405020304" pitchFamily="18" charset="0"/>
              </a:rPr>
              <a:t>Cutaneous pain</a:t>
            </a:r>
            <a:r>
              <a:rPr lang="en-US" sz="2400" dirty="0">
                <a:solidFill>
                  <a:schemeClr val="tx1"/>
                </a:solidFill>
                <a:latin typeface="Times New Roman" panose="02020603050405020304" pitchFamily="18" charset="0"/>
                <a:cs typeface="Times New Roman" panose="02020603050405020304" pitchFamily="18" charset="0"/>
              </a:rPr>
              <a:t> – usually sharp, bright and burning, </a:t>
            </a:r>
            <a:r>
              <a:rPr lang="en-US" sz="2400" u="sng" dirty="0">
                <a:solidFill>
                  <a:schemeClr val="tx1"/>
                </a:solidFill>
                <a:latin typeface="Times New Roman" panose="02020603050405020304" pitchFamily="18" charset="0"/>
                <a:cs typeface="Times New Roman" panose="02020603050405020304" pitchFamily="18" charset="0"/>
              </a:rPr>
              <a:t>fast or slow onset</a:t>
            </a:r>
          </a:p>
          <a:p>
            <a:pPr lvl="3" algn="just">
              <a:lnSpc>
                <a:spcPct val="150000"/>
              </a:lnSpc>
            </a:pPr>
            <a:r>
              <a:rPr lang="en-US" sz="2400" i="1" dirty="0">
                <a:solidFill>
                  <a:schemeClr val="tx1"/>
                </a:solidFill>
                <a:latin typeface="Times New Roman" panose="02020603050405020304" pitchFamily="18" charset="0"/>
                <a:cs typeface="Times New Roman" panose="02020603050405020304" pitchFamily="18" charset="0"/>
              </a:rPr>
              <a:t>Deep somatic pain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stems </a:t>
            </a:r>
            <a:r>
              <a:rPr lang="en-US" sz="2400" dirty="0">
                <a:solidFill>
                  <a:schemeClr val="tx1"/>
                </a:solidFill>
                <a:latin typeface="Times New Roman" panose="02020603050405020304" pitchFamily="18" charset="0"/>
                <a:cs typeface="Times New Roman" panose="02020603050405020304" pitchFamily="18" charset="0"/>
              </a:rPr>
              <a:t>from tendons, muscles, joints, </a:t>
            </a:r>
            <a:r>
              <a:rPr lang="en-US" sz="2400" dirty="0" err="1">
                <a:solidFill>
                  <a:schemeClr val="tx1"/>
                </a:solidFill>
                <a:latin typeface="Times New Roman" panose="02020603050405020304" pitchFamily="18" charset="0"/>
                <a:cs typeface="Times New Roman" panose="02020603050405020304" pitchFamily="18" charset="0"/>
              </a:rPr>
              <a:t>periosteum</a:t>
            </a:r>
            <a:r>
              <a:rPr lang="en-US" sz="2400" dirty="0">
                <a:solidFill>
                  <a:schemeClr val="tx1"/>
                </a:solidFill>
                <a:latin typeface="Times New Roman" panose="02020603050405020304" pitchFamily="18" charset="0"/>
                <a:cs typeface="Times New Roman" panose="02020603050405020304" pitchFamily="18" charset="0"/>
              </a:rPr>
              <a:t> and blood vessels</a:t>
            </a:r>
          </a:p>
          <a:p>
            <a:pPr lvl="3" algn="just">
              <a:lnSpc>
                <a:spcPct val="150000"/>
              </a:lnSpc>
            </a:pPr>
            <a:r>
              <a:rPr lang="en-US" sz="2400" i="1" dirty="0">
                <a:solidFill>
                  <a:schemeClr val="tx1"/>
                </a:solidFill>
                <a:latin typeface="Times New Roman" panose="02020603050405020304" pitchFamily="18" charset="0"/>
                <a:cs typeface="Times New Roman" panose="02020603050405020304" pitchFamily="18" charset="0"/>
              </a:rPr>
              <a:t>Visceral </a:t>
            </a:r>
            <a:r>
              <a:rPr lang="en-US" sz="2400" i="1" dirty="0" smtClean="0">
                <a:solidFill>
                  <a:schemeClr val="tx1"/>
                </a:solidFill>
                <a:latin typeface="Times New Roman" panose="02020603050405020304" pitchFamily="18" charset="0"/>
                <a:cs typeface="Times New Roman" panose="02020603050405020304" pitchFamily="18" charset="0"/>
              </a:rPr>
              <a:t>pain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originates from </a:t>
            </a:r>
            <a:r>
              <a:rPr lang="en-US" sz="2400" u="sng" dirty="0">
                <a:solidFill>
                  <a:schemeClr val="tx1"/>
                </a:solidFill>
                <a:latin typeface="Times New Roman" panose="02020603050405020304" pitchFamily="18" charset="0"/>
                <a:cs typeface="Times New Roman" panose="02020603050405020304" pitchFamily="18" charset="0"/>
              </a:rPr>
              <a:t>internal organs </a:t>
            </a:r>
            <a:r>
              <a:rPr lang="en-US" sz="2400" dirty="0">
                <a:solidFill>
                  <a:schemeClr val="tx1"/>
                </a:solidFill>
                <a:latin typeface="Times New Roman" panose="02020603050405020304" pitchFamily="18" charset="0"/>
                <a:cs typeface="Times New Roman" panose="02020603050405020304" pitchFamily="18" charset="0"/>
              </a:rPr>
              <a:t>– diffuse at first and later becomes localized</a:t>
            </a:r>
          </a:p>
          <a:p>
            <a:pPr lvl="3" algn="just">
              <a:lnSpc>
                <a:spcPct val="150000"/>
              </a:lnSpc>
            </a:pPr>
            <a:r>
              <a:rPr lang="en-US" sz="2400" i="1" dirty="0">
                <a:solidFill>
                  <a:schemeClr val="tx1"/>
                </a:solidFill>
                <a:latin typeface="Times New Roman" panose="02020603050405020304" pitchFamily="18" charset="0"/>
                <a:cs typeface="Times New Roman" panose="02020603050405020304" pitchFamily="18" charset="0"/>
              </a:rPr>
              <a:t>Psychogenic </a:t>
            </a:r>
            <a:r>
              <a:rPr lang="en-US" sz="2400" i="1" dirty="0" smtClean="0">
                <a:solidFill>
                  <a:schemeClr val="tx1"/>
                </a:solidFill>
                <a:latin typeface="Times New Roman" panose="02020603050405020304" pitchFamily="18" charset="0"/>
                <a:cs typeface="Times New Roman" panose="02020603050405020304" pitchFamily="18" charset="0"/>
              </a:rPr>
              <a:t>pain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is caused by </a:t>
            </a:r>
            <a:r>
              <a:rPr lang="en-US" sz="2400" u="sng" dirty="0">
                <a:solidFill>
                  <a:schemeClr val="tx1"/>
                </a:solidFill>
                <a:latin typeface="Times New Roman" panose="02020603050405020304" pitchFamily="18" charset="0"/>
                <a:cs typeface="Times New Roman" panose="02020603050405020304" pitchFamily="18" charset="0"/>
              </a:rPr>
              <a:t>emotion</a:t>
            </a:r>
            <a:r>
              <a:rPr lang="en-US" sz="2400" dirty="0">
                <a:solidFill>
                  <a:schemeClr val="tx1"/>
                </a:solidFill>
                <a:latin typeface="Times New Roman" panose="02020603050405020304" pitchFamily="18" charset="0"/>
                <a:cs typeface="Times New Roman" panose="02020603050405020304" pitchFamily="18" charset="0"/>
              </a:rPr>
              <a:t> rather than a physical cause</a:t>
            </a:r>
          </a:p>
          <a:p>
            <a:endParaRPr lang="en-US" dirty="0"/>
          </a:p>
        </p:txBody>
      </p:sp>
    </p:spTree>
    <p:extLst>
      <p:ext uri="{BB962C8B-B14F-4D97-AF65-F5344CB8AC3E}">
        <p14:creationId xmlns:p14="http://schemas.microsoft.com/office/powerpoint/2010/main" xmlns="" val="171562212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7618" y="176211"/>
            <a:ext cx="10819595" cy="6496051"/>
          </a:xfrm>
        </p:spPr>
        <p:txBody>
          <a:bodyPr>
            <a:normAutofit/>
          </a:bodyPr>
          <a:lstStyle/>
          <a:p>
            <a:pPr lvl="0" algn="just">
              <a:lnSpc>
                <a:spcPct val="150000"/>
              </a:lnSpc>
              <a:spcBef>
                <a:spcPts val="0"/>
              </a:spcBef>
              <a:buFont typeface="+mj-lt"/>
              <a:buAutoNum type="romanLcPeriod"/>
            </a:pPr>
            <a:r>
              <a:rPr lang="en-US" sz="3600" dirty="0">
                <a:solidFill>
                  <a:schemeClr val="tx1"/>
                </a:solidFill>
                <a:latin typeface="Times New Roman" panose="02020603050405020304" pitchFamily="18" charset="0"/>
                <a:ea typeface="Times New Roman" panose="02020603050405020304" pitchFamily="18" charset="0"/>
              </a:rPr>
              <a:t>Acute versus Chronic Pain</a:t>
            </a:r>
            <a:endParaRPr lang="en-US" sz="3600" dirty="0">
              <a:solidFill>
                <a:schemeClr val="tx1"/>
              </a:solidFill>
            </a:endParaRPr>
          </a:p>
          <a:p>
            <a:pPr lvl="0" algn="just">
              <a:lnSpc>
                <a:spcPct val="150000"/>
              </a:lnSpc>
              <a:spcBef>
                <a:spcPts val="0"/>
              </a:spcBef>
              <a:buFont typeface="+mj-lt"/>
              <a:buAutoNum type="romanLcPeriod"/>
            </a:pPr>
            <a:r>
              <a:rPr lang="en-US" sz="3600" dirty="0">
                <a:solidFill>
                  <a:schemeClr val="tx1"/>
                </a:solidFill>
                <a:latin typeface="Times New Roman" panose="02020603050405020304" pitchFamily="18" charset="0"/>
                <a:ea typeface="Times New Roman" panose="02020603050405020304" pitchFamily="18" charset="0"/>
              </a:rPr>
              <a:t>Referred Pain (pain occurs away from actual site of irritation)</a:t>
            </a:r>
            <a:endParaRPr lang="en-US" sz="3600" dirty="0">
              <a:solidFill>
                <a:schemeClr val="tx1"/>
              </a:solidFill>
            </a:endParaRPr>
          </a:p>
          <a:p>
            <a:pPr lvl="1" algn="just">
              <a:lnSpc>
                <a:spcPct val="150000"/>
              </a:lnSpc>
              <a:spcBef>
                <a:spcPts val="0"/>
              </a:spcBef>
              <a:buFont typeface="Wingdings" panose="05000000000000000000" pitchFamily="2" charset="2"/>
              <a:buChar char=""/>
            </a:pPr>
            <a:r>
              <a:rPr lang="en-US" sz="3600" i="1" dirty="0" err="1">
                <a:solidFill>
                  <a:schemeClr val="tx1"/>
                </a:solidFill>
                <a:latin typeface="Times New Roman" panose="02020603050405020304" pitchFamily="18" charset="0"/>
                <a:ea typeface="Times New Roman" panose="02020603050405020304" pitchFamily="18" charset="0"/>
              </a:rPr>
              <a:t>Myofascial</a:t>
            </a:r>
            <a:r>
              <a:rPr lang="en-US" sz="3600" i="1" dirty="0">
                <a:solidFill>
                  <a:schemeClr val="tx1"/>
                </a:solidFill>
                <a:latin typeface="Times New Roman" panose="02020603050405020304" pitchFamily="18" charset="0"/>
                <a:ea typeface="Times New Roman" panose="02020603050405020304" pitchFamily="18" charset="0"/>
              </a:rPr>
              <a:t> Trigger Points</a:t>
            </a:r>
            <a:r>
              <a:rPr lang="en-US" sz="3600" dirty="0">
                <a:solidFill>
                  <a:schemeClr val="tx1"/>
                </a:solidFill>
                <a:latin typeface="Times New Roman" panose="02020603050405020304" pitchFamily="18" charset="0"/>
                <a:ea typeface="Times New Roman" panose="02020603050405020304" pitchFamily="18" charset="0"/>
              </a:rPr>
              <a:t>: small hyperirritable areas within a muscle – expressed as referred pain</a:t>
            </a:r>
            <a:endParaRPr lang="en-US" sz="3600" dirty="0">
              <a:solidFill>
                <a:schemeClr val="tx1"/>
              </a:solidFill>
            </a:endParaRPr>
          </a:p>
          <a:p>
            <a:pPr lvl="1" algn="just">
              <a:lnSpc>
                <a:spcPct val="150000"/>
              </a:lnSpc>
              <a:spcBef>
                <a:spcPts val="0"/>
              </a:spcBef>
              <a:buFont typeface="Wingdings" panose="05000000000000000000" pitchFamily="2" charset="2"/>
              <a:buChar char=""/>
            </a:pPr>
            <a:r>
              <a:rPr lang="en-US" sz="3600" i="1" dirty="0" err="1">
                <a:solidFill>
                  <a:schemeClr val="tx1"/>
                </a:solidFill>
                <a:latin typeface="Times New Roman" panose="02020603050405020304" pitchFamily="18" charset="0"/>
                <a:ea typeface="Times New Roman" panose="02020603050405020304" pitchFamily="18" charset="0"/>
              </a:rPr>
              <a:t>Sclerotomic</a:t>
            </a:r>
            <a:r>
              <a:rPr lang="en-US" sz="3600" i="1" dirty="0">
                <a:solidFill>
                  <a:schemeClr val="tx1"/>
                </a:solidFill>
                <a:latin typeface="Times New Roman" panose="02020603050405020304" pitchFamily="18" charset="0"/>
                <a:ea typeface="Times New Roman" panose="02020603050405020304" pitchFamily="18" charset="0"/>
              </a:rPr>
              <a:t> Pain</a:t>
            </a:r>
            <a:r>
              <a:rPr lang="en-US" sz="3600" dirty="0">
                <a:solidFill>
                  <a:schemeClr val="tx1"/>
                </a:solidFill>
                <a:latin typeface="Times New Roman" panose="02020603050405020304" pitchFamily="18" charset="0"/>
                <a:ea typeface="Times New Roman" panose="02020603050405020304" pitchFamily="18" charset="0"/>
              </a:rPr>
              <a:t>: deep, aching and poorly localized </a:t>
            </a:r>
            <a:endParaRPr lang="en-US" sz="3600" dirty="0">
              <a:solidFill>
                <a:schemeClr val="tx1"/>
              </a:solidFill>
            </a:endParaRPr>
          </a:p>
          <a:p>
            <a:pPr lvl="1" algn="just">
              <a:lnSpc>
                <a:spcPct val="150000"/>
              </a:lnSpc>
              <a:spcBef>
                <a:spcPts val="0"/>
              </a:spcBef>
              <a:buFont typeface="Wingdings" panose="05000000000000000000" pitchFamily="2" charset="2"/>
              <a:buChar char=""/>
            </a:pPr>
            <a:r>
              <a:rPr lang="en-US" sz="3600" i="1" dirty="0" err="1">
                <a:solidFill>
                  <a:schemeClr val="tx1"/>
                </a:solidFill>
                <a:latin typeface="Times New Roman" panose="02020603050405020304" pitchFamily="18" charset="0"/>
                <a:ea typeface="Times New Roman" panose="02020603050405020304" pitchFamily="18" charset="0"/>
              </a:rPr>
              <a:t>Dermatomic</a:t>
            </a:r>
            <a:r>
              <a:rPr lang="en-US" sz="3600" i="1" dirty="0">
                <a:solidFill>
                  <a:schemeClr val="tx1"/>
                </a:solidFill>
                <a:latin typeface="Times New Roman" panose="02020603050405020304" pitchFamily="18" charset="0"/>
                <a:ea typeface="Times New Roman" panose="02020603050405020304" pitchFamily="18" charset="0"/>
              </a:rPr>
              <a:t> Pain</a:t>
            </a:r>
            <a:r>
              <a:rPr lang="en-US" sz="3600" dirty="0">
                <a:solidFill>
                  <a:schemeClr val="tx1"/>
                </a:solidFill>
                <a:latin typeface="Times New Roman" panose="02020603050405020304" pitchFamily="18" charset="0"/>
                <a:ea typeface="Times New Roman" panose="02020603050405020304" pitchFamily="18" charset="0"/>
              </a:rPr>
              <a:t>: sharp and well localized</a:t>
            </a:r>
            <a:endParaRPr lang="en-US" sz="3600" dirty="0">
              <a:solidFill>
                <a:schemeClr val="tx1"/>
              </a:solidFill>
            </a:endParaRPr>
          </a:p>
          <a:p>
            <a:endParaRPr lang="en-US" sz="2800" dirty="0"/>
          </a:p>
        </p:txBody>
      </p:sp>
    </p:spTree>
    <p:extLst>
      <p:ext uri="{BB962C8B-B14F-4D97-AF65-F5344CB8AC3E}">
        <p14:creationId xmlns:p14="http://schemas.microsoft.com/office/powerpoint/2010/main" xmlns="" val="233763170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078" y="147637"/>
            <a:ext cx="10832122" cy="6581776"/>
          </a:xfrm>
        </p:spPr>
        <p:txBody>
          <a:bodyPr>
            <a:normAutofit/>
          </a:bodyPr>
          <a:lstStyle/>
          <a:p>
            <a:pPr marL="2743200" lvl="6" indent="0">
              <a:lnSpc>
                <a:spcPct val="150000"/>
              </a:lnSpc>
              <a:buNone/>
            </a:pPr>
            <a:r>
              <a:rPr lang="en-US" sz="2800" b="1" dirty="0" smtClean="0">
                <a:latin typeface="Times New Roman" panose="02020603050405020304" pitchFamily="18" charset="0"/>
                <a:cs typeface="Times New Roman" panose="02020603050405020304" pitchFamily="18" charset="0"/>
              </a:rPr>
              <a:t>2. Head </a:t>
            </a:r>
            <a:r>
              <a:rPr lang="en-US" sz="2800" b="1" dirty="0">
                <a:latin typeface="Times New Roman" panose="02020603050405020304" pitchFamily="18" charset="0"/>
                <a:cs typeface="Times New Roman" panose="02020603050405020304" pitchFamily="18" charset="0"/>
              </a:rPr>
              <a:t>and spine injuries</a:t>
            </a:r>
            <a:endParaRPr lang="en-US" sz="2800" dirty="0">
              <a:latin typeface="Times New Roman" panose="02020603050405020304" pitchFamily="18" charset="0"/>
              <a:cs typeface="Times New Roman" panose="02020603050405020304" pitchFamily="18" charset="0"/>
            </a:endParaRPr>
          </a:p>
          <a:p>
            <a:pPr lvl="0"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Closed Head Injury </a:t>
            </a:r>
            <a:endParaRPr lang="en-US" sz="2800" dirty="0">
              <a:solidFill>
                <a:schemeClr val="tx1"/>
              </a:solidFill>
              <a:latin typeface="Times New Roman" panose="02020603050405020304" pitchFamily="18" charset="0"/>
              <a:cs typeface="Times New Roman" panose="02020603050405020304" pitchFamily="18" charset="0"/>
            </a:endParaRPr>
          </a:p>
          <a:p>
            <a:pPr lvl="1"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Is an injury to the brain tissue or skull? There are four types;</a:t>
            </a:r>
          </a:p>
          <a:p>
            <a:pPr lvl="2" algn="just">
              <a:lnSpc>
                <a:spcPct val="150000"/>
              </a:lnSpc>
            </a:pPr>
            <a:r>
              <a:rPr lang="en-US" sz="2800" b="1" i="1" dirty="0">
                <a:solidFill>
                  <a:schemeClr val="tx1"/>
                </a:solidFill>
                <a:latin typeface="Times New Roman" panose="02020603050405020304" pitchFamily="18" charset="0"/>
                <a:cs typeface="Times New Roman" panose="02020603050405020304" pitchFamily="18" charset="0"/>
              </a:rPr>
              <a:t>Concussion</a:t>
            </a:r>
            <a:r>
              <a:rPr lang="en-US" sz="2800" dirty="0">
                <a:solidFill>
                  <a:schemeClr val="tx1"/>
                </a:solidFill>
                <a:latin typeface="Times New Roman" panose="02020603050405020304" pitchFamily="18" charset="0"/>
                <a:cs typeface="Times New Roman" panose="02020603050405020304" pitchFamily="18" charset="0"/>
              </a:rPr>
              <a:t>: A </a:t>
            </a:r>
            <a:r>
              <a:rPr lang="en-US" sz="2800" u="sng" dirty="0">
                <a:solidFill>
                  <a:schemeClr val="tx1"/>
                </a:solidFill>
                <a:latin typeface="Times New Roman" panose="02020603050405020304" pitchFamily="18" charset="0"/>
                <a:cs typeface="Times New Roman" panose="02020603050405020304" pitchFamily="18" charset="0"/>
              </a:rPr>
              <a:t>temporary</a:t>
            </a:r>
            <a:r>
              <a:rPr lang="en-US" sz="2800" dirty="0">
                <a:solidFill>
                  <a:schemeClr val="tx1"/>
                </a:solidFill>
                <a:latin typeface="Times New Roman" panose="02020603050405020304" pitchFamily="18" charset="0"/>
                <a:cs typeface="Times New Roman" panose="02020603050405020304" pitchFamily="18" charset="0"/>
              </a:rPr>
              <a:t> malfunction of the brain.</a:t>
            </a:r>
          </a:p>
          <a:p>
            <a:pPr lvl="2" algn="just">
              <a:lnSpc>
                <a:spcPct val="150000"/>
              </a:lnSpc>
            </a:pPr>
            <a:r>
              <a:rPr lang="en-US" sz="2800" b="1" i="1" dirty="0">
                <a:solidFill>
                  <a:schemeClr val="tx1"/>
                </a:solidFill>
                <a:latin typeface="Times New Roman" panose="02020603050405020304" pitchFamily="18" charset="0"/>
                <a:cs typeface="Times New Roman" panose="02020603050405020304" pitchFamily="18" charset="0"/>
              </a:rPr>
              <a:t>Contusion</a:t>
            </a:r>
            <a:r>
              <a:rPr lang="en-US" sz="2800" dirty="0">
                <a:solidFill>
                  <a:schemeClr val="tx1"/>
                </a:solidFill>
                <a:latin typeface="Times New Roman" panose="02020603050405020304" pitchFamily="18" charset="0"/>
                <a:cs typeface="Times New Roman" panose="02020603050405020304" pitchFamily="18" charset="0"/>
              </a:rPr>
              <a:t>: Bleeding and possible swelling of brain.</a:t>
            </a:r>
          </a:p>
          <a:p>
            <a:pPr lvl="2" algn="just">
              <a:lnSpc>
                <a:spcPct val="150000"/>
              </a:lnSpc>
            </a:pPr>
            <a:r>
              <a:rPr lang="en-US" sz="2800" b="1" i="1" dirty="0">
                <a:solidFill>
                  <a:schemeClr val="tx1"/>
                </a:solidFill>
                <a:latin typeface="Times New Roman" panose="02020603050405020304" pitchFamily="18" charset="0"/>
                <a:cs typeface="Times New Roman" panose="02020603050405020304" pitchFamily="18" charset="0"/>
              </a:rPr>
              <a:t>Hemorrhage</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i="1" dirty="0">
                <a:solidFill>
                  <a:schemeClr val="tx1"/>
                </a:solidFill>
                <a:latin typeface="Times New Roman" panose="02020603050405020304" pitchFamily="18" charset="0"/>
                <a:cs typeface="Times New Roman" panose="02020603050405020304" pitchFamily="18" charset="0"/>
              </a:rPr>
              <a:t>Hematoma</a:t>
            </a:r>
            <a:r>
              <a:rPr lang="en-US" sz="2800" dirty="0">
                <a:solidFill>
                  <a:schemeClr val="tx1"/>
                </a:solidFill>
                <a:latin typeface="Times New Roman" panose="02020603050405020304" pitchFamily="18" charset="0"/>
                <a:cs typeface="Times New Roman" panose="02020603050405020304" pitchFamily="18" charset="0"/>
              </a:rPr>
              <a:t>: Bleeding or pooling of blood between the tissue layers covering the brain or within the brain.</a:t>
            </a:r>
          </a:p>
          <a:p>
            <a:pPr lvl="2" algn="just">
              <a:lnSpc>
                <a:spcPct val="150000"/>
              </a:lnSpc>
            </a:pPr>
            <a:r>
              <a:rPr lang="en-US" sz="2800" b="1" i="1" dirty="0">
                <a:solidFill>
                  <a:schemeClr val="tx1"/>
                </a:solidFill>
                <a:latin typeface="Times New Roman" panose="02020603050405020304" pitchFamily="18" charset="0"/>
                <a:cs typeface="Times New Roman" panose="02020603050405020304" pitchFamily="18" charset="0"/>
              </a:rPr>
              <a:t>Fracture</a:t>
            </a:r>
            <a:r>
              <a:rPr lang="en-US" sz="2800" dirty="0">
                <a:solidFill>
                  <a:schemeClr val="tx1"/>
                </a:solidFill>
                <a:latin typeface="Times New Roman" panose="02020603050405020304" pitchFamily="18" charset="0"/>
                <a:cs typeface="Times New Roman" panose="02020603050405020304" pitchFamily="18" charset="0"/>
              </a:rPr>
              <a:t>: A crack or break in the skull.</a:t>
            </a:r>
          </a:p>
          <a:p>
            <a:endParaRPr lang="en-US" sz="2000" dirty="0"/>
          </a:p>
        </p:txBody>
      </p:sp>
    </p:spTree>
    <p:extLst>
      <p:ext uri="{BB962C8B-B14F-4D97-AF65-F5344CB8AC3E}">
        <p14:creationId xmlns:p14="http://schemas.microsoft.com/office/powerpoint/2010/main" xmlns="" val="99221251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318" y="147637"/>
            <a:ext cx="11369332" cy="6524625"/>
          </a:xfrm>
        </p:spPr>
        <p:txBody>
          <a:bodyPr>
            <a:noAutofit/>
          </a:bodyPr>
          <a:lstStyle/>
          <a:p>
            <a:pPr lvl="1" algn="just">
              <a:lnSpc>
                <a:spcPct val="120000"/>
              </a:lnSpc>
              <a:spcBef>
                <a:spcPts val="0"/>
              </a:spcBef>
              <a:spcAft>
                <a:spcPts val="600"/>
              </a:spcAft>
              <a:buFont typeface="Wingdings 2" panose="05020102010507070707" pitchFamily="18" charset="2"/>
              <a:buChar char=""/>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Causes: </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2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Head injuries are commonly caused by one of the two mechanisms; </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3" algn="just">
              <a:lnSpc>
                <a:spcPct val="120000"/>
              </a:lnSpc>
              <a:spcBef>
                <a:spcPts val="0"/>
              </a:spcBef>
              <a:spcAft>
                <a:spcPts val="600"/>
              </a:spcAft>
              <a:buFont typeface="Wingdings 2" panose="05020102010507070707" pitchFamily="18" charset="2"/>
              <a:buChar char=""/>
              <a:tabLst>
                <a:tab pos="18288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direct blow or </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3" algn="just">
              <a:lnSpc>
                <a:spcPct val="120000"/>
              </a:lnSpc>
              <a:spcBef>
                <a:spcPts val="0"/>
              </a:spcBef>
              <a:spcAft>
                <a:spcPts val="600"/>
              </a:spcAft>
              <a:buFont typeface="Wingdings 2" panose="05020102010507070707" pitchFamily="18" charset="2"/>
              <a:buChar char=""/>
              <a:tabLst>
                <a:tab pos="18288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Sudden and forceful movement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head snapping</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20000"/>
              </a:lnSpc>
              <a:spcBef>
                <a:spcPts val="0"/>
              </a:spcBef>
              <a:spcAft>
                <a:spcPts val="600"/>
              </a:spcAft>
              <a:buFont typeface="Wingdings 2" panose="05020102010507070707" pitchFamily="18" charset="2"/>
              <a:buChar char=""/>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Sign and Symptoms:</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2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Unresponsiveness to stimuli (call out the athlete’s name and tap on the shoulder),</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2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Irregular breathing,</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2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Pulse irregularities,</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2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Bleeding or a wound at the point of the blow,</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2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Blood or fluid leaking from the mouth, nose, or ears,</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2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Bump or deformity at the point of the blow, </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2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Convulsions, and</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2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Pupil abnormalities – unequal in size or fall to constrict the light.</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2364525494"/>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437" y="91146"/>
            <a:ext cx="11480776" cy="6553200"/>
          </a:xfrm>
        </p:spPr>
        <p:txBody>
          <a:bodyPr>
            <a:normAutofit fontScale="92500" lnSpcReduction="10000"/>
          </a:bodyPr>
          <a:lstStyle/>
          <a:p>
            <a:pPr lvl="1" algn="just">
              <a:lnSpc>
                <a:spcPct val="150000"/>
              </a:lnSpc>
              <a:spcBef>
                <a:spcPts val="0"/>
              </a:spcBef>
              <a:spcAft>
                <a:spcPts val="600"/>
              </a:spcAft>
              <a:buFont typeface="Wingdings 2" panose="05020102010507070707" pitchFamily="18" charset="2"/>
              <a:buChar char=""/>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First Aid:</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Contact emergency personnel immediately and assume that the athlete may also have a spine injury,</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Stabilize the athlete’s head and neck,</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Monitor and treat for shock as needed,</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Control any profuse bleeding, if bleeding at the site of the injury, avoid excess pressure over the wound, especially, if you notice a skull deformity or bone fragments.</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Immobilize any fracture or unstable injuries,</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Assist emergency medical personnel as needed, and</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Let the athletes use proper sporting protective materials</a:t>
            </a: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gn="just">
              <a:lnSpc>
                <a:spcPct val="150000"/>
              </a:lnSpc>
              <a:spcBef>
                <a:spcPts val="0"/>
              </a:spcBef>
              <a:spcAft>
                <a:spcPts val="600"/>
              </a:spcAft>
              <a:buFont typeface="Wingdings 2" panose="05020102010507070707" pitchFamily="18" charset="2"/>
              <a:buChar char=""/>
              <a:tabLst>
                <a:tab pos="914400" algn="l"/>
              </a:tabLst>
            </a:pPr>
            <a:r>
              <a:rPr lang="en-US" sz="22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Playing Statue:</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2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athlete </a:t>
            </a:r>
            <a:r>
              <a:rPr lang="en-US" sz="22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cannot return</a:t>
            </a:r>
            <a:r>
              <a:rPr lang="en-US" sz="22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to activity until examined and released by a physician.</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tabLst>
                <a:tab pos="1371600" algn="l"/>
              </a:tabLst>
            </a:pPr>
            <a:endPar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50000"/>
              </a:lnSpc>
              <a:spcBef>
                <a:spcPts val="0"/>
              </a:spcBef>
              <a:spcAft>
                <a:spcPts val="600"/>
              </a:spcAft>
              <a:tabLst>
                <a:tab pos="1371600" algn="l"/>
              </a:tabLst>
            </a:pP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329309219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6603" y="147637"/>
            <a:ext cx="11059185" cy="6510337"/>
          </a:xfrm>
        </p:spPr>
        <p:txBody>
          <a:bodyPr>
            <a:normAutofit lnSpcReduction="10000"/>
          </a:bodyPr>
          <a:lstStyle/>
          <a:p>
            <a:pPr lvl="0" algn="just">
              <a:lnSpc>
                <a:spcPct val="150000"/>
              </a:lnSpc>
              <a:spcBef>
                <a:spcPts val="0"/>
              </a:spcBef>
              <a:spcAft>
                <a:spcPts val="600"/>
              </a:spcAft>
              <a:buFont typeface="+mj-lt"/>
              <a:buAutoNum type="alphaUcPeriod"/>
              <a:tabLst>
                <a:tab pos="457200" algn="l"/>
              </a:tabLst>
            </a:pPr>
            <a:r>
              <a:rPr lang="en-US" sz="2400" b="1"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Spine Injuries;</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600"/>
              </a:spcAf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spine is a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column of bones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or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vertebrae</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that protect the </a:t>
            </a:r>
            <a:r>
              <a:rPr lang="en-US" sz="2400" i="1"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spinal cord</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600"/>
              </a:spcAft>
            </a:pP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vertebrae are held together by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ligaments and muscles</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50000"/>
              </a:lnSpc>
              <a:spcBef>
                <a:spcPts val="0"/>
              </a:spcBef>
              <a:spcAft>
                <a:spcPts val="600"/>
              </a:spcAft>
            </a:pPr>
            <a:r>
              <a:rPr lang="en-US" sz="2400" u="sng"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Nerves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branch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out of the spinal column between the vertebrae. </a:t>
            </a:r>
            <a:endPar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600"/>
              </a:spcAft>
            </a:pP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Cartilage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(gristle like)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discs</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are located between the vertebrae to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help absorb shock</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between the bones. </a:t>
            </a:r>
            <a:endPar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600"/>
              </a:spcAft>
            </a:pP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spine is divided into </a:t>
            </a:r>
            <a:r>
              <a:rPr lang="en-US" sz="2400" b="1"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five</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sections: Cervical (neck), Thoracic (middle back), Lumbar (low back), Sacral and Coccygeal (tall bone). </a:t>
            </a:r>
            <a:endPar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600"/>
              </a:spcAft>
            </a:pP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Because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of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structural</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and functional connections an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injury to the head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cause damage to the spine, and vice versa. Any injury to the spinal column can injure the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spinal cord, including specific nerve branches</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16737499"/>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63" y="-63164"/>
            <a:ext cx="11493526" cy="6481763"/>
          </a:xfrm>
        </p:spPr>
        <p:txBody>
          <a:bodyPr>
            <a:noAutofit/>
          </a:bodyPr>
          <a:lstStyle/>
          <a:p>
            <a:pPr lvl="1" algn="just">
              <a:lnSpc>
                <a:spcPct val="150000"/>
              </a:lnSpc>
              <a:spcBef>
                <a:spcPts val="0"/>
              </a:spcBef>
              <a:spcAft>
                <a:spcPts val="600"/>
              </a:spcAft>
              <a:buFont typeface="Wingdings 2" panose="05020102010507070707" pitchFamily="18" charset="2"/>
              <a:buChar char=""/>
              <a:tabLst>
                <a:tab pos="914400" algn="l"/>
              </a:tabLst>
            </a:pPr>
            <a:r>
              <a:rPr lang="en-US" sz="2800" b="1"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Types of Spine Injuries:</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Sprain, Strain, Contusion, and Fracture.</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buFont typeface="Wingdings 2" panose="05020102010507070707" pitchFamily="18" charset="2"/>
              <a:buChar char=""/>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Causes:</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Direct blow, Compression and Torsion or twisting.</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buFont typeface="Wingdings 2" panose="05020102010507070707" pitchFamily="18" charset="2"/>
              <a:buChar char=""/>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Sign and Symptoms:</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If unresponsiveness or not fully alert, assume a head or neck injury,</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Inadequate breathing, Profuse bleeding,</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Blood or fluid leaking from the mouth, nose, or ears,</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Spine deformity if another trained rescuer can check without moving the athlete.</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2730118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B. </a:t>
            </a:r>
            <a:r>
              <a:rPr lang="en-US" b="1" dirty="0" err="1" smtClean="0">
                <a:latin typeface="Times New Roman" pitchFamily="18" charset="0"/>
                <a:cs typeface="Times New Roman" pitchFamily="18" charset="0"/>
              </a:rPr>
              <a:t>Mesomorphic</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477107"/>
            <a:ext cx="8915400" cy="4894195"/>
          </a:xfrm>
        </p:spPr>
        <p:txBody>
          <a:bodyPr>
            <a:noAutofit/>
          </a:bodyPr>
          <a:lstStyle/>
          <a:p>
            <a:pPr algn="just"/>
            <a:r>
              <a:rPr lang="en-US" sz="2800" dirty="0" smtClean="0">
                <a:solidFill>
                  <a:schemeClr val="tx1"/>
                </a:solidFill>
                <a:latin typeface="Times New Roman" pitchFamily="18" charset="0"/>
                <a:cs typeface="Times New Roman" pitchFamily="18" charset="0"/>
              </a:rPr>
              <a:t>A predominantly </a:t>
            </a:r>
            <a:r>
              <a:rPr lang="en-US" sz="2800" dirty="0" err="1" smtClean="0">
                <a:solidFill>
                  <a:schemeClr val="tx1"/>
                </a:solidFill>
                <a:latin typeface="Times New Roman" pitchFamily="18" charset="0"/>
                <a:cs typeface="Times New Roman" pitchFamily="18" charset="0"/>
              </a:rPr>
              <a:t>mesomorphic</a:t>
            </a:r>
            <a:r>
              <a:rPr lang="en-US" sz="2800" dirty="0" smtClean="0">
                <a:solidFill>
                  <a:schemeClr val="tx1"/>
                </a:solidFill>
                <a:latin typeface="Times New Roman" pitchFamily="18" charset="0"/>
                <a:cs typeface="Times New Roman" pitchFamily="18" charset="0"/>
              </a:rPr>
              <a:t> individual excel in strength, agility, and speed sports. </a:t>
            </a:r>
          </a:p>
          <a:p>
            <a:pPr algn="just"/>
            <a:r>
              <a:rPr lang="en-US" sz="2800" dirty="0" smtClean="0">
                <a:solidFill>
                  <a:schemeClr val="tx1"/>
                </a:solidFill>
                <a:latin typeface="Times New Roman" pitchFamily="18" charset="0"/>
                <a:cs typeface="Times New Roman" pitchFamily="18" charset="0"/>
              </a:rPr>
              <a:t>Their medium  structure  and  height,  along  with  their  tendency  to  gain  muscle  and  strength  easily makes them a strong candidate for a top athlete in any sport.</a:t>
            </a:r>
          </a:p>
          <a:p>
            <a:pPr algn="just"/>
            <a:r>
              <a:rPr lang="en-US" sz="2800" dirty="0" smtClean="0">
                <a:solidFill>
                  <a:schemeClr val="tx1"/>
                </a:solidFill>
                <a:latin typeface="Times New Roman" pitchFamily="18" charset="0"/>
                <a:cs typeface="Times New Roman" pitchFamily="18" charset="0"/>
              </a:rPr>
              <a:t>  With a naturally athletic build</a:t>
            </a:r>
          </a:p>
          <a:p>
            <a:pPr algn="just"/>
            <a:r>
              <a:rPr lang="en-US" sz="2800" dirty="0" smtClean="0">
                <a:solidFill>
                  <a:schemeClr val="tx1"/>
                </a:solidFill>
                <a:latin typeface="Times New Roman" pitchFamily="18" charset="0"/>
                <a:cs typeface="Times New Roman" pitchFamily="18" charset="0"/>
              </a:rPr>
              <a:t>  Broad shoulders</a:t>
            </a:r>
          </a:p>
          <a:p>
            <a:pPr algn="just"/>
            <a:r>
              <a:rPr lang="en-US" sz="2800" dirty="0" smtClean="0">
                <a:solidFill>
                  <a:schemeClr val="tx1"/>
                </a:solidFill>
                <a:latin typeface="Times New Roman" pitchFamily="18" charset="0"/>
                <a:cs typeface="Times New Roman" pitchFamily="18" charset="0"/>
              </a:rPr>
              <a:t>  Slightly defined waist</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452" y="133349"/>
            <a:ext cx="11284048" cy="6581775"/>
          </a:xfrm>
        </p:spPr>
        <p:txBody>
          <a:bodyPr>
            <a:normAutofit/>
          </a:bodyPr>
          <a:lstStyle/>
          <a:p>
            <a:pPr lvl="1" algn="just">
              <a:lnSpc>
                <a:spcPct val="150000"/>
              </a:lnSpc>
              <a:spcBef>
                <a:spcPts val="0"/>
              </a:spcBef>
              <a:spcAft>
                <a:spcPts val="600"/>
              </a:spcAft>
              <a:buFont typeface="Wingdings 2" panose="05020102010507070707" pitchFamily="18" charset="2"/>
              <a:buChar char=""/>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First aid:</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Send for emergency medical assistance,</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Manually stabilize head and neck,</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Monitor and treat for chock as needed,</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Control any profuse bleeding,</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Monitor breathing and circulation and provide CPR if needed</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panose="05000000000000000000" pitchFamily="2" charset="2"/>
              <a:buChar char=""/>
              <a:tabLst>
                <a:tab pos="12573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Prohibit diving into shallow water less than six feet, and</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buFont typeface="Wingdings 2" panose="05020102010507070707" pitchFamily="18" charset="2"/>
              <a:buChar char=""/>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Playing Status: The same with closed head </a:t>
            </a:r>
            <a:r>
              <a:rPr lang="en-US" sz="28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injury.</a:t>
            </a:r>
            <a:endParaRPr lang="en-US" sz="2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07265314"/>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348" y="190500"/>
            <a:ext cx="10947302" cy="6510338"/>
          </a:xfrm>
        </p:spPr>
        <p:txBody>
          <a:bodyPr>
            <a:normAutofit/>
          </a:bodyPr>
          <a:lstStyle/>
          <a:p>
            <a:pPr marL="457200" lvl="1" indent="-400050" algn="just">
              <a:lnSpc>
                <a:spcPct val="150000"/>
              </a:lnSpc>
              <a:spcBef>
                <a:spcPts val="0"/>
              </a:spcBef>
              <a:spcAft>
                <a:spcPts val="600"/>
              </a:spcAft>
              <a:buClr>
                <a:srgbClr val="A53010"/>
              </a:buClr>
              <a:buNone/>
              <a:tabLst>
                <a:tab pos="914400" algn="l"/>
              </a:tabLst>
            </a:pPr>
            <a:r>
              <a:rPr lang="en-US" sz="2800" b="1" kern="1800"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Internal </a:t>
            </a:r>
            <a:r>
              <a:rPr lang="en-US" sz="2800" b="1"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organ injuries</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0"/>
              </a:spcBef>
              <a:spcAft>
                <a:spcPts val="600"/>
              </a:spcAft>
              <a:buClr>
                <a:srgbClr val="A53010"/>
              </a:buClr>
              <a:buFont typeface="Wingdings 2" panose="05020102010507070707" pitchFamily="18" charset="2"/>
              <a:buChar char=""/>
              <a:tabLst>
                <a:tab pos="4572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Internal organ injuries may </a:t>
            </a:r>
            <a:r>
              <a:rPr lang="en-US" sz="28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initially</a:t>
            </a: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appear </a:t>
            </a:r>
            <a:r>
              <a:rPr lang="en-US" sz="28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minor</a:t>
            </a: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but can </a:t>
            </a:r>
            <a:r>
              <a:rPr lang="en-US" sz="28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quickly progress </a:t>
            </a: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 life threatening conditions.</a:t>
            </a:r>
            <a:r>
              <a:rPr lang="en-US" sz="2800" kern="1800" dirty="0">
                <a:solidFill>
                  <a:schemeClr val="tx1"/>
                </a:solidFill>
                <a:latin typeface="Nyala" panose="02000504070300020003" pitchFamily="2" charset="0"/>
                <a:ea typeface="Times New Roman" panose="02020603050405020304" pitchFamily="18" charset="0"/>
                <a:cs typeface="Times New Roman" panose="02020603050405020304" pitchFamily="18" charset="0"/>
              </a:rPr>
              <a:t> </a:t>
            </a:r>
            <a:endParaRPr lang="en-US" sz="2800" kern="1800" dirty="0" smtClean="0">
              <a:solidFill>
                <a:schemeClr val="tx1"/>
              </a:solidFill>
              <a:latin typeface="Nyala" panose="02000504070300020003" pitchFamily="2" charset="0"/>
              <a:ea typeface="Times New Roman" panose="02020603050405020304" pitchFamily="18" charset="0"/>
              <a:cs typeface="Times New Roman" panose="02020603050405020304" pitchFamily="18" charset="0"/>
            </a:endParaRPr>
          </a:p>
          <a:p>
            <a:pPr lvl="0" algn="just">
              <a:lnSpc>
                <a:spcPct val="150000"/>
              </a:lnSpc>
              <a:spcBef>
                <a:spcPts val="0"/>
              </a:spcBef>
              <a:spcAft>
                <a:spcPts val="600"/>
              </a:spcAft>
              <a:buClr>
                <a:srgbClr val="A53010"/>
              </a:buClr>
              <a:buFont typeface="Wingdings 2" panose="05020102010507070707" pitchFamily="18" charset="2"/>
              <a:buChar char=""/>
              <a:tabLst>
                <a:tab pos="457200" algn="l"/>
              </a:tabLst>
            </a:pPr>
            <a:r>
              <a:rPr lang="en-US" sz="28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 </a:t>
            </a: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minimize the complications of these injuries:</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buClr>
                <a:srgbClr val="A53010"/>
              </a:buClr>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Recognize the signs and symptoms of spleen, kidney, and testicular injuries,</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buClr>
                <a:srgbClr val="A53010"/>
              </a:buClr>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Monitor the athletes until medical help arrives, and</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buClr>
                <a:srgbClr val="A53010"/>
              </a:buClr>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Educate the athlete and parents about the sign and symptoms of internal injuries.</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2627927363"/>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1" y="133350"/>
            <a:ext cx="11452860" cy="6510338"/>
          </a:xfrm>
        </p:spPr>
        <p:txBody>
          <a:bodyPr>
            <a:noAutofit/>
          </a:bodyPr>
          <a:lstStyle/>
          <a:p>
            <a:pPr lvl="0" algn="just">
              <a:lnSpc>
                <a:spcPct val="150000"/>
              </a:lnSpc>
              <a:spcBef>
                <a:spcPts val="0"/>
              </a:spcBef>
              <a:spcAft>
                <a:spcPts val="600"/>
              </a:spcAft>
              <a:buFont typeface="Wingdings 2" panose="05020102010507070707" pitchFamily="18" charset="2"/>
              <a:buChar char=""/>
              <a:tabLst>
                <a:tab pos="4572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most common internal injuries in sports are;</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Spleen rupture</a:t>
            </a: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Kidney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bruise, </a:t>
            </a: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400" kern="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Testicular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trauma.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0"/>
              </a:spcBef>
              <a:spcAft>
                <a:spcPts val="600"/>
              </a:spcAft>
              <a:buFont typeface="Wingdings 2" panose="05020102010507070707" pitchFamily="18" charset="2"/>
              <a:buChar char=""/>
              <a:tabLst>
                <a:tab pos="457200" algn="l"/>
              </a:tabLst>
            </a:pPr>
            <a:r>
              <a:rPr lang="en-US" sz="2400" b="1" i="1"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Ruptured Spleen;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400" b="1" i="1"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Spleen: </a:t>
            </a: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ductless vascular organ in the left upper abdomen that helps to destroy old red blood cells, form lymphocytes and store blood</a:t>
            </a:r>
            <a:endParaRPr lang="en-US" sz="2400" u="sng"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1" algn="just">
              <a:lnSpc>
                <a:spcPct val="150000"/>
              </a:lnSpc>
              <a:spcBef>
                <a:spcPts val="0"/>
              </a:spcBef>
              <a:spcAft>
                <a:spcPts val="600"/>
              </a:spcAft>
              <a:tabLst>
                <a:tab pos="914400" algn="l"/>
              </a:tabLst>
            </a:pPr>
            <a:r>
              <a:rPr lang="en-US" sz="2400" u="sng"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Life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threatening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contusion injury to the spleen, which is an organ that acts as a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reservoir</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of red blood cells.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Causes: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Direct blow of the body in the left side of the body,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underneath the stomach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lower ribs</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blow injures the spleen tissue and can cause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profuse internal bleeding</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buNone/>
            </a:pPr>
            <a:endParaRPr lang="en-US" sz="1600" dirty="0"/>
          </a:p>
        </p:txBody>
      </p:sp>
    </p:spTree>
    <p:extLst>
      <p:ext uri="{BB962C8B-B14F-4D97-AF65-F5344CB8AC3E}">
        <p14:creationId xmlns:p14="http://schemas.microsoft.com/office/powerpoint/2010/main" xmlns="" val="334243019"/>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687" y="133350"/>
            <a:ext cx="10848388" cy="6510338"/>
          </a:xfrm>
        </p:spPr>
        <p:txBody>
          <a:bodyPr>
            <a:noAutofit/>
          </a:bodyPr>
          <a:lstStyle/>
          <a:p>
            <a:pPr lvl="1" algn="just">
              <a:lnSpc>
                <a:spcPct val="150000"/>
              </a:lnSpc>
              <a:spcBef>
                <a:spcPts val="0"/>
              </a:spcBef>
              <a:spcAft>
                <a:spcPts val="600"/>
              </a:spcAft>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Sign and Symptoms: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Pain in the left abdominal area,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Pain progresses to the left shoulder or neck,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Tenderness over left upper abdominal area,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Abrasion or bruise over injured area,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Pale skin, Rapid pulse, vomiting,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Rigid abdominal muscles,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Lower blood pressure, and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Shortness of breath.</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33532346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66" y="147637"/>
            <a:ext cx="11565622" cy="6524625"/>
          </a:xfrm>
        </p:spPr>
        <p:txBody>
          <a:bodyPr>
            <a:normAutofit lnSpcReduction="10000"/>
          </a:bodyPr>
          <a:lstStyle/>
          <a:p>
            <a:pPr lvl="1" algn="just">
              <a:lnSpc>
                <a:spcPct val="150000"/>
              </a:lnSpc>
              <a:spcBef>
                <a:spcPts val="0"/>
              </a:spcBef>
              <a:spcAft>
                <a:spcPts val="600"/>
              </a:spcAft>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First Aid: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Send for emergency medical assistance; if the initial signs and symptoms progress to the advanced stage,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Treat other injures; such as possible rib fractures,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Treat for shock, if necessary and send for emergency medical assistance,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Monitor breathing and circulation and provide CPR if needed, and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Check athletes to wear appropriate protective padding in contact sports.</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Playing Status: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athlete cannot return to the activity until examined and released by a physician,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If the athlete returns to participation before a spleen injury fully heals, it will progress to the advanced stages and become life threatening.</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3322632305"/>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234" y="147636"/>
            <a:ext cx="11551554" cy="6553201"/>
          </a:xfrm>
        </p:spPr>
        <p:txBody>
          <a:bodyPr>
            <a:noAutofit/>
          </a:bodyPr>
          <a:lstStyle/>
          <a:p>
            <a:pPr lvl="0" algn="just">
              <a:lnSpc>
                <a:spcPct val="150000"/>
              </a:lnSpc>
              <a:spcBef>
                <a:spcPts val="0"/>
              </a:spcBef>
              <a:spcAft>
                <a:spcPts val="600"/>
              </a:spcAft>
              <a:buFont typeface="Wingdings 2" panose="05020102010507070707" pitchFamily="18" charset="2"/>
              <a:buChar char=""/>
              <a:tabLst>
                <a:tab pos="457200" algn="l"/>
              </a:tabLst>
            </a:pPr>
            <a:r>
              <a:rPr lang="en-US" sz="2400" b="1" i="1"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Bruised Kidney;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28600" marR="0" indent="457200" algn="just">
              <a:lnSpc>
                <a:spcPct val="150000"/>
              </a:lnSpc>
              <a:spcBef>
                <a:spcPts val="0"/>
              </a:spcBef>
              <a:spcAft>
                <a:spcPts val="600"/>
              </a:spcAft>
            </a:pPr>
            <a:r>
              <a:rPr lang="am-ET"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It is the </a:t>
            </a:r>
            <a:r>
              <a:rPr lang="en-US" sz="2400" kern="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contusions </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 the kidney.</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Causes: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Direct blow of either side of the </a:t>
            </a:r>
            <a:r>
              <a:rPr lang="en-US" sz="24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mid back</a:t>
            </a: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Signs and Symptoms: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Pain at the site of the blow,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Pain moves to the back, outside thighs or front pelvic area,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Feels faint, dizziness, bruise or abrasion,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Tenderness over the injured area,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Abdominal swelling,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Increased heart rate,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1565643039"/>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363" y="176212"/>
            <a:ext cx="10707712" cy="6467476"/>
          </a:xfrm>
        </p:spPr>
        <p:txBody>
          <a:bodyPr/>
          <a:lstStyle/>
          <a:p>
            <a:pPr lvl="2" algn="just">
              <a:lnSpc>
                <a:spcPct val="150000"/>
              </a:lnSpc>
              <a:spcBef>
                <a:spcPts val="0"/>
              </a:spcBef>
              <a:spcAft>
                <a:spcPts val="600"/>
              </a:spcAft>
              <a:buClr>
                <a:srgbClr val="A53010"/>
              </a:buClr>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Frequent and burning urination, and Cloudy or bloody urine,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Clr>
                <a:srgbClr val="A53010"/>
              </a:buClr>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Vomiting,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Clr>
                <a:srgbClr val="A53010"/>
              </a:buClr>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Rigid back muscles over the kidney,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Clr>
                <a:srgbClr val="A53010"/>
              </a:buClr>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Cold and pale skin.</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First Aid: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Send for medical assistance,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Treat other injuries, and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Require athlete to wear appropriate protective padding.</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Playing Status: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4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Return to play only under the physician permis</a:t>
            </a:r>
            <a:r>
              <a:rPr lang="en-US" sz="2400" kern="1800" dirty="0">
                <a:latin typeface="Times New Roman" panose="02020603050405020304" pitchFamily="18" charset="0"/>
                <a:ea typeface="Times New Roman" panose="02020603050405020304" pitchFamily="18" charset="0"/>
                <a:cs typeface="Times New Roman" panose="02020603050405020304" pitchFamily="18" charset="0"/>
              </a:rPr>
              <a:t>sion.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2799371126"/>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0837" y="190500"/>
            <a:ext cx="10552087" cy="6496050"/>
          </a:xfrm>
        </p:spPr>
        <p:txBody>
          <a:bodyPr>
            <a:normAutofit/>
          </a:bodyPr>
          <a:lstStyle/>
          <a:p>
            <a:pPr lvl="0" algn="just">
              <a:lnSpc>
                <a:spcPct val="150000"/>
              </a:lnSpc>
              <a:spcBef>
                <a:spcPts val="0"/>
              </a:spcBef>
              <a:spcAft>
                <a:spcPts val="600"/>
              </a:spcAft>
              <a:buFont typeface="Wingdings 2" panose="05020102010507070707" pitchFamily="18" charset="2"/>
              <a:buChar char=""/>
              <a:tabLst>
                <a:tab pos="457200" algn="l"/>
              </a:tabLst>
            </a:pPr>
            <a:r>
              <a:rPr lang="en-US" sz="2800" b="1" i="1"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Testicular Trauma: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Contusion to the testicles.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 severe injury the testicles can rupture or the testicular cord can be twisted (</a:t>
            </a:r>
            <a:r>
              <a:rPr lang="en-US" sz="28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cutting off </a:t>
            </a: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blood flow to the testicles, which can cause </a:t>
            </a:r>
            <a:r>
              <a:rPr lang="en-US" sz="2800" u="sng"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sterility</a:t>
            </a: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Causes: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direct blow to the groin area.</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Bef>
                <a:spcPts val="0"/>
              </a:spcBef>
              <a:spcAft>
                <a:spcPts val="600"/>
              </a:spcAft>
              <a:tabLst>
                <a:tab pos="9144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Sign and Symptoms, First aid and Playing Status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Bef>
                <a:spcPts val="0"/>
              </a:spcBef>
              <a:spcAft>
                <a:spcPts val="600"/>
              </a:spcAft>
              <a:buFont typeface="Wingdings 2" panose="05020102010507070707" pitchFamily="18" charset="2"/>
              <a:buChar char=""/>
              <a:tabLst>
                <a:tab pos="1371600" algn="l"/>
              </a:tabLst>
            </a:pPr>
            <a:r>
              <a:rPr lang="en-US" sz="2800" kern="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Can be done as of the kidney actions.</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3593207522"/>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descr="C20"/>
          <p:cNvPicPr>
            <a:picLocks noChangeAspect="1" noChangeArrowheads="1"/>
          </p:cNvPicPr>
          <p:nvPr/>
        </p:nvPicPr>
        <p:blipFill>
          <a:blip r:embed="rId2" cstate="print"/>
          <a:srcRect/>
          <a:stretch>
            <a:fillRect/>
          </a:stretch>
        </p:blipFill>
        <p:spPr bwMode="auto">
          <a:xfrm>
            <a:off x="1703387" y="214313"/>
            <a:ext cx="10326688" cy="6443661"/>
          </a:xfrm>
          <a:prstGeom prst="rect">
            <a:avLst/>
          </a:prstGeom>
          <a:noFill/>
          <a:ln w="9525">
            <a:noFill/>
            <a:miter lim="800000"/>
            <a:headEnd/>
            <a:tailEnd/>
          </a:ln>
        </p:spPr>
      </p:pic>
      <p:sp>
        <p:nvSpPr>
          <p:cNvPr id="5" name="Rectangle 4"/>
          <p:cNvSpPr/>
          <p:nvPr/>
        </p:nvSpPr>
        <p:spPr>
          <a:xfrm>
            <a:off x="3619500" y="46297"/>
            <a:ext cx="6096000" cy="1328569"/>
          </a:xfrm>
          <a:prstGeom prst="rect">
            <a:avLst/>
          </a:prstGeom>
        </p:spPr>
        <p:txBody>
          <a:bodyPr>
            <a:spAutoFit/>
          </a:bodyPr>
          <a:lstStyle/>
          <a:p>
            <a:pPr lvl="0" algn="ctr" defTabSz="457200">
              <a:lnSpc>
                <a:spcPct val="150000"/>
              </a:lnSpc>
              <a:spcBef>
                <a:spcPts val="1000"/>
              </a:spcBef>
              <a:buClr>
                <a:srgbClr val="A53010"/>
              </a:buClr>
            </a:pPr>
            <a:r>
              <a:rPr lang="en-US" sz="2400" b="1" dirty="0" smtClean="0">
                <a:solidFill>
                  <a:srgbClr val="FFFF00"/>
                </a:solidFill>
                <a:latin typeface="Times New Roman" panose="02020603050405020304" pitchFamily="18" charset="0"/>
                <a:cs typeface="Times New Roman" panose="02020603050405020304" pitchFamily="18" charset="0"/>
              </a:rPr>
              <a:t>CHAPER SEVEN</a:t>
            </a:r>
            <a:r>
              <a:rPr lang="en-US" sz="2000" b="1" dirty="0" smtClean="0">
                <a:solidFill>
                  <a:srgbClr val="FFFF00"/>
                </a:solidFill>
                <a:latin typeface="Times New Roman" panose="02020603050405020304" pitchFamily="18" charset="0"/>
                <a:cs typeface="Times New Roman" panose="02020603050405020304" pitchFamily="18" charset="0"/>
              </a:rPr>
              <a:t> </a:t>
            </a:r>
          </a:p>
          <a:p>
            <a:pPr lvl="0" algn="ctr" defTabSz="457200">
              <a:lnSpc>
                <a:spcPct val="150000"/>
              </a:lnSpc>
              <a:spcBef>
                <a:spcPts val="1000"/>
              </a:spcBef>
              <a:buClr>
                <a:srgbClr val="A53010"/>
              </a:buClr>
            </a:pPr>
            <a:r>
              <a:rPr lang="en-US" sz="2400" b="1" dirty="0" smtClean="0">
                <a:solidFill>
                  <a:srgbClr val="FFFF00"/>
                </a:solidFill>
                <a:latin typeface="Times New Roman" panose="02020603050405020304" pitchFamily="18" charset="0"/>
                <a:cs typeface="Times New Roman" panose="02020603050405020304" pitchFamily="18" charset="0"/>
              </a:rPr>
              <a:t>DRUGS ABUSE IN SPORT </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1525251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062" y="7177"/>
            <a:ext cx="11186013" cy="6496050"/>
          </a:xfrm>
        </p:spPr>
        <p:txBody>
          <a:bodyPr>
            <a:normAutofit/>
          </a:bodyPr>
          <a:lstStyle/>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Physical </a:t>
            </a:r>
            <a:r>
              <a:rPr lang="en-US" sz="2400" dirty="0">
                <a:solidFill>
                  <a:schemeClr val="tx1"/>
                </a:solidFill>
                <a:latin typeface="Times New Roman" panose="02020603050405020304" pitchFamily="18" charset="0"/>
                <a:cs typeface="Times New Roman" panose="02020603050405020304" pitchFamily="18" charset="0"/>
              </a:rPr>
              <a:t>fitness involves more than exercise</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a:t>
            </a:r>
            <a:r>
              <a:rPr lang="en-US" sz="2400" dirty="0" smtClean="0">
                <a:solidFill>
                  <a:schemeClr val="tx1"/>
                </a:solidFill>
                <a:latin typeface="Times New Roman" panose="02020603050405020304" pitchFamily="18" charset="0"/>
                <a:cs typeface="Times New Roman" panose="02020603050405020304" pitchFamily="18" charset="0"/>
              </a:rPr>
              <a:t>o </a:t>
            </a:r>
            <a:r>
              <a:rPr lang="en-US" sz="2400" dirty="0">
                <a:solidFill>
                  <a:schemeClr val="tx1"/>
                </a:solidFill>
                <a:latin typeface="Times New Roman" panose="02020603050405020304" pitchFamily="18" charset="0"/>
                <a:cs typeface="Times New Roman" panose="02020603050405020304" pitchFamily="18" charset="0"/>
              </a:rPr>
              <a:t>be physically fit means that a person must develop lifestyle habits that exclude negative practices such as drinking excessive amounts of alcohol, abusing other drugs, and smoking.</a:t>
            </a:r>
          </a:p>
          <a:p>
            <a:pPr algn="just">
              <a:lnSpc>
                <a:spcPct val="150000"/>
              </a:lnSpc>
            </a:pPr>
            <a:r>
              <a:rPr lang="en-US" sz="2400" dirty="0">
                <a:solidFill>
                  <a:srgbClr val="FF0000"/>
                </a:solidFill>
                <a:latin typeface="Times New Roman" panose="02020603050405020304" pitchFamily="18" charset="0"/>
                <a:cs typeface="Times New Roman" panose="02020603050405020304" pitchFamily="18" charset="0"/>
              </a:rPr>
              <a:t>Drug abuse- differs from drug use and drug misuse</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chemeClr val="tx1"/>
                </a:solidFill>
                <a:latin typeface="Times New Roman" panose="02020603050405020304" pitchFamily="18" charset="0"/>
                <a:cs typeface="Times New Roman" panose="02020603050405020304" pitchFamily="18" charset="0"/>
              </a:rPr>
              <a:t>Drug </a:t>
            </a:r>
            <a:r>
              <a:rPr lang="en-US" sz="2400" b="1" dirty="0">
                <a:solidFill>
                  <a:schemeClr val="tx1"/>
                </a:solidFill>
                <a:latin typeface="Times New Roman" panose="02020603050405020304" pitchFamily="18" charset="0"/>
                <a:cs typeface="Times New Roman" panose="02020603050405020304" pitchFamily="18" charset="0"/>
              </a:rPr>
              <a:t>use </a:t>
            </a:r>
            <a:r>
              <a:rPr lang="en-US" sz="2400" dirty="0">
                <a:solidFill>
                  <a:schemeClr val="tx1"/>
                </a:solidFill>
                <a:latin typeface="Times New Roman" panose="02020603050405020304" pitchFamily="18" charset="0"/>
                <a:cs typeface="Times New Roman" panose="02020603050405020304" pitchFamily="18" charset="0"/>
              </a:rPr>
              <a:t>refers to the talking of any drug for medical purposes</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Drug misuse </a:t>
            </a:r>
            <a:r>
              <a:rPr lang="en-US" sz="2400" dirty="0">
                <a:solidFill>
                  <a:schemeClr val="tx1"/>
                </a:solidFill>
                <a:latin typeface="Times New Roman" panose="02020603050405020304" pitchFamily="18" charset="0"/>
                <a:cs typeface="Times New Roman" panose="02020603050405020304" pitchFamily="18" charset="0"/>
              </a:rPr>
              <a:t>refers to the irresponsibility that many individuals show in the use of drugs. People who ignore medical advice about proper use of a prescribed drug or lend prescriptions to others are displaying a misuse of drugs. </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chemeClr val="tx1"/>
                </a:solidFill>
                <a:latin typeface="Times New Roman" panose="02020603050405020304" pitchFamily="18" charset="0"/>
                <a:cs typeface="Times New Roman" panose="02020603050405020304" pitchFamily="18" charset="0"/>
              </a:rPr>
              <a:t>Drug </a:t>
            </a:r>
            <a:r>
              <a:rPr lang="en-US" sz="2400" b="1" dirty="0">
                <a:solidFill>
                  <a:schemeClr val="tx1"/>
                </a:solidFill>
                <a:latin typeface="Times New Roman" panose="02020603050405020304" pitchFamily="18" charset="0"/>
                <a:cs typeface="Times New Roman" panose="02020603050405020304" pitchFamily="18" charset="0"/>
              </a:rPr>
              <a:t>abuse </a:t>
            </a:r>
            <a:r>
              <a:rPr lang="en-US" sz="2400" dirty="0">
                <a:solidFill>
                  <a:schemeClr val="tx1"/>
                </a:solidFill>
                <a:latin typeface="Times New Roman" panose="02020603050405020304" pitchFamily="18" charset="0"/>
                <a:cs typeface="Times New Roman" panose="02020603050405020304" pitchFamily="18" charset="0"/>
              </a:rPr>
              <a:t>may be defined as the use of drugs for nonmedical reasons; that is, with the intent of getting “high”-altering mood or behavior.</a:t>
            </a:r>
          </a:p>
          <a:p>
            <a:endParaRPr lang="en-US" dirty="0"/>
          </a:p>
        </p:txBody>
      </p:sp>
    </p:spTree>
    <p:extLst>
      <p:ext uri="{BB962C8B-B14F-4D97-AF65-F5344CB8AC3E}">
        <p14:creationId xmlns:p14="http://schemas.microsoft.com/office/powerpoint/2010/main" xmlns="" val="1317052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9526"/>
            <a:ext cx="8911687" cy="1280890"/>
          </a:xfrm>
        </p:spPr>
        <p:txBody>
          <a:bodyPr/>
          <a:lstStyle/>
          <a:p>
            <a:pPr algn="ctr"/>
            <a:r>
              <a:rPr lang="en-US" b="1" dirty="0" smtClean="0">
                <a:latin typeface="Times New Roman" pitchFamily="18" charset="0"/>
                <a:cs typeface="Times New Roman" pitchFamily="18" charset="0"/>
              </a:rPr>
              <a:t>C. </a:t>
            </a:r>
            <a:r>
              <a:rPr lang="en-US" b="1" dirty="0" err="1" smtClean="0">
                <a:latin typeface="Times New Roman" pitchFamily="18" charset="0"/>
                <a:cs typeface="Times New Roman" pitchFamily="18" charset="0"/>
              </a:rPr>
              <a:t>Ectomorphic</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899138" y="801841"/>
            <a:ext cx="9605474" cy="4979967"/>
          </a:xfrm>
        </p:spPr>
        <p:txBody>
          <a:bodyPr>
            <a:noAutofit/>
          </a:bodyPr>
          <a:lstStyle/>
          <a:p>
            <a:pPr algn="just"/>
            <a:r>
              <a:rPr lang="en-US" sz="2800" dirty="0" smtClean="0">
                <a:solidFill>
                  <a:schemeClr val="tx1"/>
                </a:solidFill>
                <a:latin typeface="Times New Roman" pitchFamily="18" charset="0"/>
                <a:cs typeface="Times New Roman" pitchFamily="18" charset="0"/>
              </a:rPr>
              <a:t>A predominantly </a:t>
            </a:r>
            <a:r>
              <a:rPr lang="en-US" sz="2800" dirty="0" err="1" smtClean="0">
                <a:solidFill>
                  <a:schemeClr val="tx1"/>
                </a:solidFill>
                <a:latin typeface="Times New Roman" pitchFamily="18" charset="0"/>
                <a:cs typeface="Times New Roman" pitchFamily="18" charset="0"/>
              </a:rPr>
              <a:t>Ectomorphic</a:t>
            </a:r>
            <a:r>
              <a:rPr lang="en-US" sz="2800" dirty="0" smtClean="0">
                <a:solidFill>
                  <a:schemeClr val="tx1"/>
                </a:solidFill>
                <a:latin typeface="Times New Roman" pitchFamily="18" charset="0"/>
                <a:cs typeface="Times New Roman" pitchFamily="18" charset="0"/>
              </a:rPr>
              <a:t> individual is long, slender and thin, and therefore power and strength  sports  are  almost  totally  out  of  the  question.  Their  slight  build  also  leaves  them susceptible  to  injuries. </a:t>
            </a:r>
          </a:p>
          <a:p>
            <a:pPr algn="just"/>
            <a:r>
              <a:rPr lang="en-US" sz="2800" dirty="0" smtClean="0">
                <a:solidFill>
                  <a:schemeClr val="tx1"/>
                </a:solidFill>
                <a:latin typeface="Times New Roman" pitchFamily="18" charset="0"/>
                <a:cs typeface="Times New Roman" pitchFamily="18" charset="0"/>
              </a:rPr>
              <a:t>While  they  can  easily  get  lean  and  hard,  their  lack  of  musculature severely  limits  their  chances  in  sports  requiring  mass.  Typically,  </a:t>
            </a:r>
            <a:r>
              <a:rPr lang="en-US" sz="2800" dirty="0" err="1" smtClean="0">
                <a:solidFill>
                  <a:schemeClr val="tx1"/>
                </a:solidFill>
                <a:latin typeface="Times New Roman" pitchFamily="18" charset="0"/>
                <a:cs typeface="Times New Roman" pitchFamily="18" charset="0"/>
              </a:rPr>
              <a:t>Ectomorphs</a:t>
            </a:r>
            <a:r>
              <a:rPr lang="en-US" sz="2800" dirty="0" smtClean="0">
                <a:solidFill>
                  <a:schemeClr val="tx1"/>
                </a:solidFill>
                <a:latin typeface="Times New Roman" pitchFamily="18" charset="0"/>
                <a:cs typeface="Times New Roman" pitchFamily="18" charset="0"/>
              </a:rPr>
              <a:t>  dominate endurance sports. More clearly they are;</a:t>
            </a:r>
          </a:p>
          <a:p>
            <a:pPr algn="just"/>
            <a:r>
              <a:rPr lang="en-US" sz="2800" dirty="0" smtClean="0">
                <a:solidFill>
                  <a:schemeClr val="tx1"/>
                </a:solidFill>
                <a:latin typeface="Times New Roman" pitchFamily="18" charset="0"/>
                <a:cs typeface="Times New Roman" pitchFamily="18" charset="0"/>
              </a:rPr>
              <a:t>  Naturally thinner and have a hard time keeping curves.</a:t>
            </a:r>
          </a:p>
          <a:p>
            <a:pPr algn="just"/>
            <a:r>
              <a:rPr lang="en-US" sz="2800" dirty="0" smtClean="0">
                <a:solidFill>
                  <a:schemeClr val="tx1"/>
                </a:solidFill>
                <a:latin typeface="Times New Roman" pitchFamily="18" charset="0"/>
                <a:cs typeface="Times New Roman" pitchFamily="18" charset="0"/>
              </a:rPr>
              <a:t>  With small - to - medium frame</a:t>
            </a:r>
          </a:p>
          <a:p>
            <a:pPr algn="just"/>
            <a:r>
              <a:rPr lang="en-US" sz="2800" dirty="0" smtClean="0">
                <a:solidFill>
                  <a:schemeClr val="tx1"/>
                </a:solidFill>
                <a:latin typeface="Times New Roman" pitchFamily="18" charset="0"/>
                <a:cs typeface="Times New Roman" pitchFamily="18" charset="0"/>
              </a:rPr>
              <a:t>  Small breasts</a:t>
            </a:r>
          </a:p>
          <a:p>
            <a:pPr algn="just"/>
            <a:r>
              <a:rPr lang="en-US" sz="2800" dirty="0" smtClean="0">
                <a:solidFill>
                  <a:schemeClr val="tx1"/>
                </a:solidFill>
                <a:latin typeface="Times New Roman" pitchFamily="18" charset="0"/>
                <a:cs typeface="Times New Roman" pitchFamily="18" charset="0"/>
              </a:rPr>
              <a:t>  Bony hands and feet</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754" y="190499"/>
            <a:ext cx="10805746" cy="6667501"/>
          </a:xfrm>
        </p:spPr>
        <p:txBody>
          <a:bodyPr>
            <a:normAutofit fontScale="92500"/>
          </a:bodyPr>
          <a:lstStyle/>
          <a:p>
            <a:pPr marL="0" indent="0" algn="just">
              <a:lnSpc>
                <a:spcPct val="150000"/>
              </a:lnSpc>
              <a:buNone/>
            </a:pPr>
            <a:r>
              <a:rPr lang="en-US" sz="3200" b="1" dirty="0" smtClean="0">
                <a:solidFill>
                  <a:schemeClr val="tx1"/>
                </a:solidFill>
                <a:latin typeface="Times New Roman" panose="02020603050405020304" pitchFamily="18" charset="0"/>
                <a:cs typeface="Times New Roman" panose="02020603050405020304" pitchFamily="18" charset="0"/>
              </a:rPr>
              <a:t>Ergogenic </a:t>
            </a:r>
            <a:r>
              <a:rPr lang="en-US" sz="3200" b="1" dirty="0">
                <a:solidFill>
                  <a:schemeClr val="tx1"/>
                </a:solidFill>
                <a:latin typeface="Times New Roman" panose="02020603050405020304" pitchFamily="18" charset="0"/>
                <a:cs typeface="Times New Roman" panose="02020603050405020304" pitchFamily="18" charset="0"/>
              </a:rPr>
              <a:t>aids</a:t>
            </a:r>
            <a:endParaRPr lang="en-US" sz="32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solidFill>
                <a:latin typeface="Times New Roman" panose="02020603050405020304" pitchFamily="18" charset="0"/>
                <a:cs typeface="Times New Roman" panose="02020603050405020304" pitchFamily="18" charset="0"/>
              </a:rPr>
              <a:t>Ergogenic aids are substances, devices, or practices that enhance an individual’s energy use, production, or recovery</a:t>
            </a:r>
            <a:r>
              <a:rPr lang="en-US" sz="32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Any substance or treatment that either directly improves physiological variables associated with exercise performance or removes subjective restraints that may limit physiologic capacity.  </a:t>
            </a:r>
            <a:endParaRPr lang="en-US" sz="32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3200" dirty="0" err="1" smtClean="0">
                <a:solidFill>
                  <a:schemeClr val="tx1"/>
                </a:solidFill>
                <a:latin typeface="Times New Roman" panose="02020603050405020304" pitchFamily="18" charset="0"/>
                <a:cs typeface="Times New Roman" panose="02020603050405020304" pitchFamily="18" charset="0"/>
              </a:rPr>
              <a:t>Ergogenic</a:t>
            </a:r>
            <a:r>
              <a:rPr lang="en-US" sz="3200" dirty="0" smtClean="0">
                <a:solidFill>
                  <a:schemeClr val="tx1"/>
                </a:solidFill>
                <a:latin typeface="Times New Roman" panose="02020603050405020304" pitchFamily="18" charset="0"/>
                <a:cs typeface="Times New Roman" panose="02020603050405020304" pitchFamily="18" charset="0"/>
              </a:rPr>
              <a:t> aids are substances that enhance a person’s athletic ability, through either improvement in power or enhanced endurance.</a:t>
            </a:r>
          </a:p>
          <a:p>
            <a:pPr marL="0" indent="0" algn="ctr">
              <a:buNone/>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085376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062" y="176212"/>
            <a:ext cx="11186013" cy="6510338"/>
          </a:xfrm>
        </p:spPr>
        <p:txBody>
          <a:bodyPr>
            <a:normAutofit fontScale="92500" lnSpcReduction="10000"/>
          </a:bodyPr>
          <a:lstStyle/>
          <a:p>
            <a:pPr algn="just">
              <a:lnSpc>
                <a:spcPct val="150000"/>
              </a:lnSpc>
            </a:pPr>
            <a:r>
              <a:rPr lang="en-US" sz="3600" dirty="0" smtClean="0">
                <a:solidFill>
                  <a:schemeClr val="tx1"/>
                </a:solidFill>
                <a:latin typeface="Times New Roman" panose="02020603050405020304" pitchFamily="18" charset="0"/>
                <a:cs typeface="Times New Roman" panose="02020603050405020304" pitchFamily="18" charset="0"/>
              </a:rPr>
              <a:t>The types of </a:t>
            </a:r>
            <a:r>
              <a:rPr lang="en-US" sz="3600" dirty="0" err="1" smtClean="0">
                <a:solidFill>
                  <a:schemeClr val="tx1"/>
                </a:solidFill>
                <a:latin typeface="Times New Roman" panose="02020603050405020304" pitchFamily="18" charset="0"/>
                <a:cs typeface="Times New Roman" panose="02020603050405020304" pitchFamily="18" charset="0"/>
              </a:rPr>
              <a:t>ergogenic</a:t>
            </a:r>
            <a:r>
              <a:rPr lang="en-US" sz="3600" dirty="0" smtClean="0">
                <a:solidFill>
                  <a:schemeClr val="tx1"/>
                </a:solidFill>
                <a:latin typeface="Times New Roman" panose="02020603050405020304" pitchFamily="18" charset="0"/>
                <a:cs typeface="Times New Roman" panose="02020603050405020304" pitchFamily="18" charset="0"/>
              </a:rPr>
              <a:t> aids are </a:t>
            </a:r>
            <a:r>
              <a:rPr lang="en-US" sz="3600" i="1" dirty="0" smtClean="0">
                <a:solidFill>
                  <a:schemeClr val="tx1"/>
                </a:solidFill>
                <a:latin typeface="Times New Roman" panose="02020603050405020304" pitchFamily="18" charset="0"/>
                <a:cs typeface="Times New Roman" panose="02020603050405020304" pitchFamily="18" charset="0"/>
              </a:rPr>
              <a:t>psychological, physical mechanical, pharmacological, physiological, and nutritional</a:t>
            </a:r>
            <a:r>
              <a:rPr lang="en-US" sz="3600" dirty="0" smtClean="0">
                <a:solidFill>
                  <a:schemeClr val="tx1"/>
                </a:solidFill>
                <a:latin typeface="Times New Roman" panose="02020603050405020304" pitchFamily="18" charset="0"/>
                <a:cs typeface="Times New Roman" panose="02020603050405020304" pitchFamily="18" charset="0"/>
              </a:rPr>
              <a:t>.</a:t>
            </a:r>
          </a:p>
          <a:p>
            <a:pPr lvl="1" algn="just">
              <a:lnSpc>
                <a:spcPct val="150000"/>
              </a:lnSpc>
              <a:buFont typeface="Courier New" panose="02070309020205020404" pitchFamily="49" charset="0"/>
              <a:buChar char="o"/>
            </a:pPr>
            <a:r>
              <a:rPr lang="en-US" sz="3200" dirty="0" smtClean="0">
                <a:solidFill>
                  <a:schemeClr val="tx1"/>
                </a:solidFill>
                <a:latin typeface="Times New Roman" panose="02020603050405020304" pitchFamily="18" charset="0"/>
                <a:cs typeface="Times New Roman" panose="02020603050405020304" pitchFamily="18" charset="0"/>
              </a:rPr>
              <a:t>e.g.  Stretching, weight training &amp; warm-up are physical </a:t>
            </a:r>
            <a:r>
              <a:rPr lang="en-US" sz="3200" dirty="0" err="1" smtClean="0">
                <a:solidFill>
                  <a:schemeClr val="tx1"/>
                </a:solidFill>
                <a:latin typeface="Times New Roman" panose="02020603050405020304" pitchFamily="18" charset="0"/>
                <a:cs typeface="Times New Roman" panose="02020603050405020304" pitchFamily="18" charset="0"/>
              </a:rPr>
              <a:t>ergogenic</a:t>
            </a:r>
            <a:r>
              <a:rPr lang="en-US" sz="3200" dirty="0" smtClean="0">
                <a:solidFill>
                  <a:schemeClr val="tx1"/>
                </a:solidFill>
                <a:latin typeface="Times New Roman" panose="02020603050405020304" pitchFamily="18" charset="0"/>
                <a:cs typeface="Times New Roman" panose="02020603050405020304" pitchFamily="18" charset="0"/>
              </a:rPr>
              <a:t> aids. </a:t>
            </a:r>
          </a:p>
          <a:p>
            <a:pPr lvl="1" algn="just">
              <a:lnSpc>
                <a:spcPct val="150000"/>
              </a:lnSpc>
              <a:buFont typeface="Courier New" panose="02070309020205020404" pitchFamily="49" charset="0"/>
              <a:buChar char="o"/>
            </a:pPr>
            <a:r>
              <a:rPr lang="en-US" sz="2800" dirty="0" smtClean="0">
                <a:solidFill>
                  <a:schemeClr val="tx1"/>
                </a:solidFill>
                <a:latin typeface="Times New Roman" panose="02020603050405020304" pitchFamily="18" charset="0"/>
                <a:cs typeface="Times New Roman" panose="02020603050405020304" pitchFamily="18" charset="0"/>
              </a:rPr>
              <a:t>Visualization </a:t>
            </a:r>
            <a:r>
              <a:rPr lang="en-US" sz="2800" dirty="0">
                <a:solidFill>
                  <a:schemeClr val="tx1"/>
                </a:solidFill>
                <a:latin typeface="Times New Roman" panose="02020603050405020304" pitchFamily="18" charset="0"/>
                <a:cs typeface="Times New Roman" panose="02020603050405020304" pitchFamily="18" charset="0"/>
              </a:rPr>
              <a:t>and hypnosis are mental ergogenic aids. </a:t>
            </a:r>
            <a:endParaRPr lang="en-US" sz="2800" dirty="0" smtClean="0">
              <a:solidFill>
                <a:schemeClr val="tx1"/>
              </a:solidFill>
              <a:latin typeface="Times New Roman" panose="02020603050405020304" pitchFamily="18" charset="0"/>
              <a:cs typeface="Times New Roman" panose="02020603050405020304" pitchFamily="18" charset="0"/>
            </a:endParaRPr>
          </a:p>
          <a:p>
            <a:pPr lvl="1" algn="just">
              <a:lnSpc>
                <a:spcPct val="150000"/>
              </a:lnSpc>
              <a:buFont typeface="Courier New" panose="02070309020205020404" pitchFamily="49" charset="0"/>
              <a:buChar char="o"/>
            </a:pPr>
            <a:r>
              <a:rPr lang="en-US" sz="3200" dirty="0" smtClean="0">
                <a:solidFill>
                  <a:schemeClr val="tx1"/>
                </a:solidFill>
                <a:latin typeface="Times New Roman" panose="02020603050405020304" pitchFamily="18" charset="0"/>
                <a:cs typeface="Times New Roman" panose="02020603050405020304" pitchFamily="18" charset="0"/>
              </a:rPr>
              <a:t>Swimsuits that reduce drug, Lighter </a:t>
            </a:r>
            <a:r>
              <a:rPr lang="en-US" sz="3200" dirty="0">
                <a:solidFill>
                  <a:schemeClr val="tx1"/>
                </a:solidFill>
                <a:latin typeface="Times New Roman" panose="02020603050405020304" pitchFamily="18" charset="0"/>
                <a:cs typeface="Times New Roman" panose="02020603050405020304" pitchFamily="18" charset="0"/>
              </a:rPr>
              <a:t>weight running shoes and better designed golf clubs are mechanical ergogenic aids. </a:t>
            </a:r>
          </a:p>
          <a:p>
            <a:pPr lvl="0" algn="just">
              <a:lnSpc>
                <a:spcPct val="150000"/>
              </a:lnSpc>
            </a:pPr>
            <a:r>
              <a:rPr lang="en-US" sz="3200" dirty="0">
                <a:solidFill>
                  <a:schemeClr val="tx1"/>
                </a:solidFill>
                <a:latin typeface="Times New Roman" panose="02020603050405020304" pitchFamily="18" charset="0"/>
                <a:cs typeface="Times New Roman" panose="02020603050405020304" pitchFamily="18" charset="0"/>
              </a:rPr>
              <a:t>But perhaps the most commonly recognized form of ergogenic aids is the dietary supplement.</a:t>
            </a:r>
          </a:p>
          <a:p>
            <a:endParaRPr lang="en-US" dirty="0"/>
          </a:p>
        </p:txBody>
      </p:sp>
    </p:spTree>
    <p:extLst>
      <p:ext uri="{BB962C8B-B14F-4D97-AF65-F5344CB8AC3E}">
        <p14:creationId xmlns:p14="http://schemas.microsoft.com/office/powerpoint/2010/main" xmlns="" val="2391772140"/>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529" y="260604"/>
            <a:ext cx="9674942" cy="3777622"/>
          </a:xfrm>
        </p:spPr>
        <p:txBody>
          <a:bodyPr>
            <a:noAutofit/>
          </a:bodyPr>
          <a:lstStyle/>
          <a:p>
            <a:pPr algn="just"/>
            <a:r>
              <a:rPr lang="en-US" sz="2800" dirty="0" smtClean="0">
                <a:solidFill>
                  <a:schemeClr val="tx1"/>
                </a:solidFill>
                <a:latin typeface="Times New Roman" pitchFamily="18" charset="0"/>
                <a:cs typeface="Times New Roman" pitchFamily="18" charset="0"/>
              </a:rPr>
              <a:t>Athletes are taking a high risk unless the supplements/</a:t>
            </a:r>
            <a:r>
              <a:rPr lang="en-US" sz="2800" dirty="0" err="1" smtClean="0">
                <a:solidFill>
                  <a:schemeClr val="tx1"/>
                </a:solidFill>
                <a:latin typeface="Times New Roman" pitchFamily="18" charset="0"/>
                <a:cs typeface="Times New Roman" pitchFamily="18" charset="0"/>
              </a:rPr>
              <a:t>ergogenic</a:t>
            </a:r>
            <a:r>
              <a:rPr lang="en-US" sz="2800" dirty="0" smtClean="0">
                <a:solidFill>
                  <a:schemeClr val="tx1"/>
                </a:solidFill>
                <a:latin typeface="Times New Roman" pitchFamily="18" charset="0"/>
                <a:cs typeface="Times New Roman" pitchFamily="18" charset="0"/>
              </a:rPr>
              <a:t> aids they take have been tested by independent groups. </a:t>
            </a:r>
          </a:p>
          <a:p>
            <a:pPr algn="just"/>
            <a:r>
              <a:rPr lang="en-US" sz="2800" dirty="0" smtClean="0">
                <a:solidFill>
                  <a:schemeClr val="tx1"/>
                </a:solidFill>
                <a:latin typeface="Times New Roman" pitchFamily="18" charset="0"/>
                <a:cs typeface="Times New Roman" pitchFamily="18" charset="0"/>
              </a:rPr>
              <a:t>There are two </a:t>
            </a:r>
            <a:r>
              <a:rPr lang="en-US" sz="2800" dirty="0" err="1" smtClean="0">
                <a:solidFill>
                  <a:schemeClr val="tx1"/>
                </a:solidFill>
                <a:latin typeface="Times New Roman" pitchFamily="18" charset="0"/>
                <a:cs typeface="Times New Roman" pitchFamily="18" charset="0"/>
              </a:rPr>
              <a:t>ergogenic</a:t>
            </a:r>
            <a:r>
              <a:rPr lang="en-US" sz="2800" dirty="0" smtClean="0">
                <a:solidFill>
                  <a:schemeClr val="tx1"/>
                </a:solidFill>
                <a:latin typeface="Times New Roman" pitchFamily="18" charset="0"/>
                <a:cs typeface="Times New Roman" pitchFamily="18" charset="0"/>
              </a:rPr>
              <a:t> aids that have been clearly shown to improve a person’s capacity to perform better: carbohydrates and water. </a:t>
            </a:r>
          </a:p>
          <a:p>
            <a:pPr algn="just"/>
            <a:r>
              <a:rPr lang="en-US" sz="2800" dirty="0" smtClean="0">
                <a:solidFill>
                  <a:schemeClr val="tx1"/>
                </a:solidFill>
                <a:latin typeface="Times New Roman" pitchFamily="18" charset="0"/>
                <a:cs typeface="Times New Roman" pitchFamily="18" charset="0"/>
              </a:rPr>
              <a:t>With the exception of these, there is little consistent evidence to suggest that other substances touted as having an “</a:t>
            </a:r>
            <a:r>
              <a:rPr lang="en-US" sz="2800" dirty="0" err="1" smtClean="0">
                <a:solidFill>
                  <a:schemeClr val="tx1"/>
                </a:solidFill>
                <a:latin typeface="Times New Roman" pitchFamily="18" charset="0"/>
                <a:cs typeface="Times New Roman" pitchFamily="18" charset="0"/>
              </a:rPr>
              <a:t>ergogenic</a:t>
            </a:r>
            <a:r>
              <a:rPr lang="en-US" sz="2800" dirty="0" smtClean="0">
                <a:solidFill>
                  <a:schemeClr val="tx1"/>
                </a:solidFill>
                <a:latin typeface="Times New Roman" pitchFamily="18" charset="0"/>
                <a:cs typeface="Times New Roman" pitchFamily="18" charset="0"/>
              </a:rPr>
              <a:t> benefit” actually do anything to improve performance. </a:t>
            </a:r>
          </a:p>
          <a:p>
            <a:pPr algn="just"/>
            <a:r>
              <a:rPr lang="en-US" sz="2800" dirty="0" smtClean="0">
                <a:solidFill>
                  <a:schemeClr val="tx1"/>
                </a:solidFill>
                <a:latin typeface="Times New Roman" pitchFamily="18" charset="0"/>
                <a:cs typeface="Times New Roman" pitchFamily="18" charset="0"/>
              </a:rPr>
              <a:t>When </a:t>
            </a:r>
            <a:r>
              <a:rPr lang="en-US" sz="2800" dirty="0" err="1" smtClean="0">
                <a:solidFill>
                  <a:schemeClr val="tx1"/>
                </a:solidFill>
                <a:latin typeface="Times New Roman" pitchFamily="18" charset="0"/>
                <a:cs typeface="Times New Roman" pitchFamily="18" charset="0"/>
              </a:rPr>
              <a:t>ergogenic</a:t>
            </a:r>
            <a:r>
              <a:rPr lang="en-US" sz="2800" dirty="0" smtClean="0">
                <a:solidFill>
                  <a:schemeClr val="tx1"/>
                </a:solidFill>
                <a:latin typeface="Times New Roman" pitchFamily="18" charset="0"/>
                <a:cs typeface="Times New Roman" pitchFamily="18" charset="0"/>
              </a:rPr>
              <a:t> aids do work, it is usually because they help meet energy or nutritional requirements as a result of poor eating behaviors. It is clearly healthier and less costly to eat better foods than to rely on substances that are often of unknown origin and unknown quality and untested for safety or effectiveness.</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1166"/>
            <a:ext cx="8911687" cy="1280890"/>
          </a:xfrm>
        </p:spPr>
        <p:txBody>
          <a:bodyPr>
            <a:normAutofit/>
          </a:bodyPr>
          <a:lstStyle/>
          <a:p>
            <a:pPr algn="ctr"/>
            <a:r>
              <a:rPr lang="en-US" sz="2400" b="1" dirty="0" smtClean="0">
                <a:solidFill>
                  <a:schemeClr val="tx1"/>
                </a:solidFill>
                <a:latin typeface="Times New Roman" pitchFamily="18" charset="0"/>
                <a:cs typeface="Times New Roman" pitchFamily="18" charset="0"/>
              </a:rPr>
              <a:t>SAMPLES OF PRODUCTS COMMONLY SOLD AS ERGOGENIC AIDS</a:t>
            </a:r>
            <a:endParaRPr lang="en-US" sz="24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064773" y="1032391"/>
            <a:ext cx="9778181" cy="5869858"/>
          </a:xfrm>
        </p:spPr>
        <p:txBody>
          <a:bodyPr>
            <a:normAutofit/>
          </a:bodyPr>
          <a:lstStyle/>
          <a:p>
            <a:pPr marL="457200" indent="-457200" algn="just">
              <a:buAutoNum type="arabicPeriod"/>
            </a:pPr>
            <a:r>
              <a:rPr lang="en-US" sz="2400" b="1" dirty="0" err="1" smtClean="0">
                <a:solidFill>
                  <a:schemeClr val="tx1"/>
                </a:solidFill>
                <a:latin typeface="Times New Roman" pitchFamily="18" charset="0"/>
                <a:cs typeface="Times New Roman" pitchFamily="18" charset="0"/>
              </a:rPr>
              <a:t>Androstenedione</a:t>
            </a:r>
            <a:r>
              <a:rPr lang="en-US" sz="2400" dirty="0" smtClean="0">
                <a:solidFill>
                  <a:schemeClr val="tx1"/>
                </a:solidFill>
              </a:rPr>
              <a:t> :- </a:t>
            </a:r>
            <a:r>
              <a:rPr lang="en-US" sz="2400" dirty="0" smtClean="0">
                <a:solidFill>
                  <a:schemeClr val="tx1"/>
                </a:solidFill>
                <a:latin typeface="Times New Roman" pitchFamily="18" charset="0"/>
                <a:cs typeface="Times New Roman" pitchFamily="18" charset="0"/>
              </a:rPr>
              <a:t>Advertised as useful for increasing muscular strength and size. It is a hormone that is used to synthesize the hormone testosterone. (Testosterone is a male anabolic steroid hormone that is known to aid in the development of muscle mass.) There may be negative side effects (increased body hair and cancer are established problems) similar to those of testosterone, but studies on efficacy and safety have not been published. This substance is banned by the IOC, IPC, NCAA, USOC, NFL, and NHL</a:t>
            </a:r>
            <a:r>
              <a:rPr lang="en-US" sz="2000" dirty="0" smtClean="0">
                <a:latin typeface="Times New Roman" pitchFamily="18" charset="0"/>
                <a:cs typeface="Times New Roman" pitchFamily="18" charset="0"/>
              </a:rPr>
              <a:t>.</a:t>
            </a:r>
          </a:p>
          <a:p>
            <a:pPr algn="just">
              <a:buAutoNum type="arabicPeriod"/>
            </a:pPr>
            <a:r>
              <a:rPr lang="en-US" sz="2400" b="1" dirty="0" smtClean="0">
                <a:solidFill>
                  <a:schemeClr val="tx1"/>
                </a:solidFill>
                <a:latin typeface="Times New Roman" pitchFamily="18" charset="0"/>
                <a:cs typeface="Times New Roman" pitchFamily="18" charset="0"/>
              </a:rPr>
              <a:t>Caffeine</a:t>
            </a:r>
            <a:r>
              <a:rPr lang="en-US" sz="2400" b="1" i="1" dirty="0" smtClean="0">
                <a:solidFill>
                  <a:schemeClr val="tx1"/>
                </a:solidFill>
                <a:latin typeface="Times New Roman" pitchFamily="18" charset="0"/>
                <a:cs typeface="Times New Roman" pitchFamily="18" charset="0"/>
              </a:rPr>
              <a:t>:-</a:t>
            </a:r>
            <a:r>
              <a:rPr lang="en-US" sz="2400" dirty="0" smtClean="0">
                <a:solidFill>
                  <a:schemeClr val="tx1"/>
                </a:solidFill>
                <a:latin typeface="Times New Roman" pitchFamily="18" charset="0"/>
                <a:cs typeface="Times New Roman" pitchFamily="18" charset="0"/>
              </a:rPr>
              <a:t> Advertised as useful for improving endurance by enabling more effective fat metabolism during exercise. It is a central nervous system stimulant but has a reduced dose effect (people adapt to it, so increasingly higher doses are needed to obtain an </a:t>
            </a:r>
            <a:r>
              <a:rPr lang="en-US" sz="2400" dirty="0" err="1" smtClean="0">
                <a:solidFill>
                  <a:schemeClr val="tx1"/>
                </a:solidFill>
                <a:latin typeface="Times New Roman" pitchFamily="18" charset="0"/>
                <a:cs typeface="Times New Roman" pitchFamily="18" charset="0"/>
              </a:rPr>
              <a:t>ergogenic</a:t>
            </a:r>
            <a:r>
              <a:rPr lang="en-US" sz="2400" dirty="0" smtClean="0">
                <a:solidFill>
                  <a:schemeClr val="tx1"/>
                </a:solidFill>
                <a:latin typeface="Times New Roman" pitchFamily="18" charset="0"/>
                <a:cs typeface="Times New Roman" pitchFamily="18" charset="0"/>
              </a:rPr>
              <a:t> benefit). In high doses, caffeine may have a diuretic effect, thereby increasing the chance for dehydration. Although in the past caffeine was on the banned substance list by the IOC, it was removed from this list early in 2004</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71948"/>
            <a:ext cx="8915400" cy="5439274"/>
          </a:xfrm>
        </p:spPr>
        <p:txBody>
          <a:bodyPr>
            <a:normAutofit/>
          </a:bodyPr>
          <a:lstStyle/>
          <a:p>
            <a:pPr algn="just">
              <a:buNone/>
            </a:pPr>
            <a:r>
              <a:rPr lang="en-US" sz="2400" dirty="0" smtClean="0">
                <a:solidFill>
                  <a:schemeClr val="tx1"/>
                </a:solidFill>
                <a:latin typeface="Times New Roman" pitchFamily="18" charset="0"/>
                <a:cs typeface="Times New Roman" pitchFamily="18" charset="0"/>
              </a:rPr>
              <a:t>3. </a:t>
            </a:r>
            <a:r>
              <a:rPr lang="en-US" sz="2400" b="1" dirty="0" err="1" smtClean="0">
                <a:solidFill>
                  <a:schemeClr val="tx1"/>
                </a:solidFill>
                <a:latin typeface="Times New Roman" pitchFamily="18" charset="0"/>
                <a:cs typeface="Times New Roman" pitchFamily="18" charset="0"/>
              </a:rPr>
              <a:t>Creatine</a:t>
            </a:r>
            <a:r>
              <a:rPr lang="en-US" sz="2400" b="1" i="1"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Creatine</a:t>
            </a:r>
            <a:r>
              <a:rPr lang="en-US" sz="2400" dirty="0" smtClean="0">
                <a:solidFill>
                  <a:schemeClr val="tx1"/>
                </a:solidFill>
                <a:latin typeface="Times New Roman" pitchFamily="18" charset="0"/>
                <a:cs typeface="Times New Roman" pitchFamily="18" charset="0"/>
              </a:rPr>
              <a:t> is synthesized from three amino acids and is part of phosphocreatine, which is a fuel used </a:t>
            </a:r>
            <a:r>
              <a:rPr lang="en-US" sz="2400" dirty="0" err="1" smtClean="0">
                <a:solidFill>
                  <a:schemeClr val="tx1"/>
                </a:solidFill>
                <a:latin typeface="Times New Roman" pitchFamily="18" charset="0"/>
                <a:cs typeface="Times New Roman" pitchFamily="18" charset="0"/>
              </a:rPr>
              <a:t>anaerobically</a:t>
            </a:r>
            <a:r>
              <a:rPr lang="en-US" sz="2400" dirty="0" smtClean="0">
                <a:solidFill>
                  <a:schemeClr val="tx1"/>
                </a:solidFill>
                <a:latin typeface="Times New Roman" pitchFamily="18" charset="0"/>
                <a:cs typeface="Times New Roman" pitchFamily="18" charset="0"/>
              </a:rPr>
              <a:t> to initiate high-intensity activity. However, stored phosphocreatine suffices to support activity for only several seconds and must be </a:t>
            </a:r>
            <a:r>
              <a:rPr lang="en-US" sz="2400" dirty="0" err="1" smtClean="0">
                <a:solidFill>
                  <a:schemeClr val="tx1"/>
                </a:solidFill>
                <a:latin typeface="Times New Roman" pitchFamily="18" charset="0"/>
                <a:cs typeface="Times New Roman" pitchFamily="18" charset="0"/>
              </a:rPr>
              <a:t>resynthesized</a:t>
            </a:r>
            <a:r>
              <a:rPr lang="en-US" sz="2400" dirty="0" smtClean="0">
                <a:solidFill>
                  <a:schemeClr val="tx1"/>
                </a:solidFill>
                <a:latin typeface="Times New Roman" pitchFamily="18" charset="0"/>
                <a:cs typeface="Times New Roman" pitchFamily="18" charset="0"/>
              </a:rPr>
              <a:t> for use in similar subsequent activities. </a:t>
            </a:r>
          </a:p>
          <a:p>
            <a:pPr algn="just"/>
            <a:r>
              <a:rPr lang="en-US" sz="2400" dirty="0" smtClean="0">
                <a:solidFill>
                  <a:schemeClr val="tx1"/>
                </a:solidFill>
                <a:latin typeface="Times New Roman" pitchFamily="18" charset="0"/>
                <a:cs typeface="Times New Roman" pitchFamily="18" charset="0"/>
              </a:rPr>
              <a:t>It is hypothesized that supplemental </a:t>
            </a:r>
            <a:r>
              <a:rPr lang="en-US" sz="2400" dirty="0" err="1" smtClean="0">
                <a:solidFill>
                  <a:schemeClr val="tx1"/>
                </a:solidFill>
                <a:latin typeface="Times New Roman" pitchFamily="18" charset="0"/>
                <a:cs typeface="Times New Roman" pitchFamily="18" charset="0"/>
              </a:rPr>
              <a:t>creatine</a:t>
            </a:r>
            <a:r>
              <a:rPr lang="en-US" sz="2400" dirty="0" smtClean="0">
                <a:solidFill>
                  <a:schemeClr val="tx1"/>
                </a:solidFill>
                <a:latin typeface="Times New Roman" pitchFamily="18" charset="0"/>
                <a:cs typeface="Times New Roman" pitchFamily="18" charset="0"/>
              </a:rPr>
              <a:t> aids in this </a:t>
            </a:r>
            <a:r>
              <a:rPr lang="en-US" sz="2400" dirty="0" err="1" smtClean="0">
                <a:solidFill>
                  <a:schemeClr val="tx1"/>
                </a:solidFill>
                <a:latin typeface="Times New Roman" pitchFamily="18" charset="0"/>
                <a:cs typeface="Times New Roman" pitchFamily="18" charset="0"/>
              </a:rPr>
              <a:t>resynthesis</a:t>
            </a:r>
            <a:r>
              <a:rPr lang="en-US" sz="2400" dirty="0" smtClean="0">
                <a:solidFill>
                  <a:schemeClr val="tx1"/>
                </a:solidFill>
                <a:latin typeface="Times New Roman" pitchFamily="18" charset="0"/>
                <a:cs typeface="Times New Roman" pitchFamily="18" charset="0"/>
              </a:rPr>
              <a:t>, and some studies have shown that </a:t>
            </a:r>
            <a:r>
              <a:rPr lang="en-US" sz="2400" dirty="0" err="1" smtClean="0">
                <a:solidFill>
                  <a:schemeClr val="tx1"/>
                </a:solidFill>
                <a:latin typeface="Times New Roman" pitchFamily="18" charset="0"/>
                <a:cs typeface="Times New Roman" pitchFamily="18" charset="0"/>
              </a:rPr>
              <a:t>creatine</a:t>
            </a:r>
            <a:r>
              <a:rPr lang="en-US" sz="2400" dirty="0" smtClean="0">
                <a:solidFill>
                  <a:schemeClr val="tx1"/>
                </a:solidFill>
                <a:latin typeface="Times New Roman" pitchFamily="18" charset="0"/>
                <a:cs typeface="Times New Roman" pitchFamily="18" charset="0"/>
              </a:rPr>
              <a:t> supplementation is effective in maintaining strength/power for repeated bouts of short-duration, high-intensity activities. However, </a:t>
            </a:r>
            <a:r>
              <a:rPr lang="en-US" sz="2400" dirty="0" err="1" smtClean="0">
                <a:solidFill>
                  <a:schemeClr val="tx1"/>
                </a:solidFill>
                <a:latin typeface="Times New Roman" pitchFamily="18" charset="0"/>
                <a:cs typeface="Times New Roman" pitchFamily="18" charset="0"/>
              </a:rPr>
              <a:t>creatine</a:t>
            </a:r>
            <a:r>
              <a:rPr lang="en-US" sz="2400" dirty="0" smtClean="0">
                <a:solidFill>
                  <a:schemeClr val="tx1"/>
                </a:solidFill>
                <a:latin typeface="Times New Roman" pitchFamily="18" charset="0"/>
                <a:cs typeface="Times New Roman" pitchFamily="18" charset="0"/>
              </a:rPr>
              <a:t> supplementation is associated with weight increases (from muscle or water or both), and studies have not evaluated its effectiveness in athletes who are known to be consuming sufficient energy. In addition, the safety of </a:t>
            </a:r>
            <a:r>
              <a:rPr lang="en-US" sz="2400" dirty="0" err="1" smtClean="0">
                <a:solidFill>
                  <a:schemeClr val="tx1"/>
                </a:solidFill>
                <a:latin typeface="Times New Roman" pitchFamily="18" charset="0"/>
                <a:cs typeface="Times New Roman" pitchFamily="18" charset="0"/>
              </a:rPr>
              <a:t>creatine</a:t>
            </a:r>
            <a:r>
              <a:rPr lang="en-US" sz="2400" dirty="0" smtClean="0">
                <a:solidFill>
                  <a:schemeClr val="tx1"/>
                </a:solidFill>
                <a:latin typeface="Times New Roman" pitchFamily="18" charset="0"/>
                <a:cs typeface="Times New Roman" pitchFamily="18" charset="0"/>
              </a:rPr>
              <a:t> supplementation has not been adequately studied.</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1166"/>
            <a:ext cx="8911687" cy="659000"/>
          </a:xfrm>
        </p:spPr>
        <p:txBody>
          <a:bodyPr/>
          <a:lstStyle/>
          <a:p>
            <a:r>
              <a:rPr lang="en-US" b="1" dirty="0" smtClean="0">
                <a:latin typeface="Times New Roman" pitchFamily="18" charset="0"/>
                <a:cs typeface="Times New Roman" pitchFamily="18" charset="0"/>
              </a:rPr>
              <a:t>4. Ephedrine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182761" y="1165134"/>
            <a:ext cx="9321851" cy="4303648"/>
          </a:xfrm>
        </p:spPr>
        <p:txBody>
          <a:bodyPr>
            <a:noAutofit/>
          </a:bodyPr>
          <a:lstStyle/>
          <a:p>
            <a:pPr algn="just"/>
            <a:r>
              <a:rPr lang="en-US" sz="2400" dirty="0" smtClean="0">
                <a:latin typeface="Times New Roman" pitchFamily="18" charset="0"/>
                <a:cs typeface="Times New Roman" pitchFamily="18" charset="0"/>
              </a:rPr>
              <a:t>This is a central nervous stimulant that is sold over the counter as a decongestant. Its use is banned by the NCAA and the IOC, and it has undesirable side effects when taken in frequent and/or large doses. (The Food and Drug Administration recommends a maximum of no more than 8 mg/dose provided three times daily for a maximum of 7 days when used as a decongestant.) </a:t>
            </a:r>
          </a:p>
          <a:p>
            <a:pPr algn="just"/>
            <a:r>
              <a:rPr lang="en-US" sz="2400" dirty="0" smtClean="0">
                <a:latin typeface="Times New Roman" pitchFamily="18" charset="0"/>
                <a:cs typeface="Times New Roman" pitchFamily="18" charset="0"/>
              </a:rPr>
              <a:t>The side effects associated with ephedrine include increased heart rate, increased blood pressure, and nervousness, all of which are associated with strokes, seizures, and heart attacks. </a:t>
            </a:r>
          </a:p>
          <a:p>
            <a:pPr algn="just"/>
            <a:r>
              <a:rPr lang="en-US" sz="2400" dirty="0" smtClean="0">
                <a:latin typeface="Times New Roman" pitchFamily="18" charset="0"/>
                <a:cs typeface="Times New Roman" pitchFamily="18" charset="0"/>
              </a:rPr>
              <a:t>Caffeine consumption appears to increase the effect of ephedrine. It is theorized that ephedrine improves athletic performance and reduces body weight. Its chemical similarity to amphetamine suggests that it may lower appetite and thus have an impact on weight, but there is no evidence that it improves athletic performance.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41013"/>
          </a:xfrm>
        </p:spPr>
        <p:txBody>
          <a:bodyPr>
            <a:normAutofit fontScale="90000"/>
          </a:bodyPr>
          <a:lstStyle/>
          <a:p>
            <a:r>
              <a:rPr lang="en-US" b="1" dirty="0" smtClean="0">
                <a:latin typeface="Times New Roman" pitchFamily="18" charset="0"/>
                <a:cs typeface="Times New Roman" pitchFamily="18" charset="0"/>
              </a:rPr>
              <a:t>5. Ginseng</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415845"/>
            <a:ext cx="8915400" cy="4495377"/>
          </a:xfrm>
        </p:spPr>
        <p:txBody>
          <a:bodyPr>
            <a:noAutofit/>
          </a:bodyPr>
          <a:lstStyle/>
          <a:p>
            <a:pPr algn="just"/>
            <a:r>
              <a:rPr lang="en-US" sz="2400" dirty="0" smtClean="0">
                <a:solidFill>
                  <a:schemeClr val="tx1"/>
                </a:solidFill>
                <a:latin typeface="Times New Roman" pitchFamily="18" charset="0"/>
                <a:cs typeface="Times New Roman" pitchFamily="18" charset="0"/>
              </a:rPr>
              <a:t>There are numerous claims for ginseng, ranging from a cure for all ills to improving energy to enhancing immune function. </a:t>
            </a:r>
          </a:p>
          <a:p>
            <a:pPr algn="just"/>
            <a:r>
              <a:rPr lang="en-US" sz="2400" dirty="0" smtClean="0">
                <a:solidFill>
                  <a:schemeClr val="tx1"/>
                </a:solidFill>
                <a:latin typeface="Times New Roman" pitchFamily="18" charset="0"/>
                <a:cs typeface="Times New Roman" pitchFamily="18" charset="0"/>
              </a:rPr>
              <a:t>However, it has been difficult to do athletic performance studies with ginseng because concentrations of the active ingredient(s) vary widely within and between brands. </a:t>
            </a:r>
          </a:p>
          <a:p>
            <a:pPr algn="just"/>
            <a:r>
              <a:rPr lang="en-US" sz="2400" dirty="0" smtClean="0">
                <a:solidFill>
                  <a:schemeClr val="tx1"/>
                </a:solidFill>
                <a:latin typeface="Times New Roman" pitchFamily="18" charset="0"/>
                <a:cs typeface="Times New Roman" pitchFamily="18" charset="0"/>
              </a:rPr>
              <a:t>Therefore, there is no good evidence to support supplemental ginseng as an </a:t>
            </a:r>
            <a:r>
              <a:rPr lang="en-US" sz="2400" dirty="0" err="1" smtClean="0">
                <a:solidFill>
                  <a:schemeClr val="tx1"/>
                </a:solidFill>
                <a:latin typeface="Times New Roman" pitchFamily="18" charset="0"/>
                <a:cs typeface="Times New Roman" pitchFamily="18" charset="0"/>
              </a:rPr>
              <a:t>ergogenic</a:t>
            </a:r>
            <a:r>
              <a:rPr lang="en-US" sz="2400" dirty="0" smtClean="0">
                <a:solidFill>
                  <a:schemeClr val="tx1"/>
                </a:solidFill>
                <a:latin typeface="Times New Roman" pitchFamily="18" charset="0"/>
                <a:cs typeface="Times New Roman" pitchFamily="18" charset="0"/>
              </a:rPr>
              <a:t> substance. </a:t>
            </a:r>
          </a:p>
          <a:p>
            <a:pPr algn="just"/>
            <a:r>
              <a:rPr lang="en-US" sz="2400" dirty="0" smtClean="0">
                <a:solidFill>
                  <a:schemeClr val="tx1"/>
                </a:solidFill>
                <a:latin typeface="Times New Roman" pitchFamily="18" charset="0"/>
                <a:cs typeface="Times New Roman" pitchFamily="18" charset="0"/>
              </a:rPr>
              <a:t>Luckily, it also appears that ginseng consumption has little risk of producing negative side effects, with the possible exception of causing insomnia in some subjects.</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14755"/>
          </a:xfrm>
        </p:spPr>
        <p:txBody>
          <a:bodyPr>
            <a:normAutofit fontScale="90000"/>
          </a:bodyPr>
          <a:lstStyle/>
          <a:p>
            <a:r>
              <a:rPr lang="en-US" b="1" dirty="0" smtClean="0">
                <a:latin typeface="Times New Roman" pitchFamily="18" charset="0"/>
                <a:cs typeface="Times New Roman" pitchFamily="18" charset="0"/>
              </a:rPr>
              <a:t>6. L-</a:t>
            </a:r>
            <a:r>
              <a:rPr lang="en-US" b="1" dirty="0" err="1" smtClean="0">
                <a:latin typeface="Times New Roman" pitchFamily="18" charset="0"/>
                <a:cs typeface="Times New Roman" pitchFamily="18" charset="0"/>
              </a:rPr>
              <a:t>Carnitine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297858"/>
            <a:ext cx="8915400" cy="4613364"/>
          </a:xfrm>
        </p:spPr>
        <p:txBody>
          <a:bodyPr>
            <a:normAutofit/>
          </a:bodyPr>
          <a:lstStyle/>
          <a:p>
            <a:pPr algn="just"/>
            <a:r>
              <a:rPr lang="en-US" sz="2800" dirty="0" smtClean="0">
                <a:solidFill>
                  <a:schemeClr val="tx1"/>
                </a:solidFill>
                <a:latin typeface="Times New Roman" pitchFamily="18" charset="0"/>
                <a:cs typeface="Times New Roman" pitchFamily="18" charset="0"/>
              </a:rPr>
              <a:t>This is a substance produced by the body and used to transport fat into cell mitochondria so it can be used as energy. </a:t>
            </a:r>
          </a:p>
          <a:p>
            <a:pPr algn="just"/>
            <a:r>
              <a:rPr lang="en-US" sz="2800" dirty="0" smtClean="0">
                <a:solidFill>
                  <a:schemeClr val="tx1"/>
                </a:solidFill>
                <a:latin typeface="Times New Roman" pitchFamily="18" charset="0"/>
                <a:cs typeface="Times New Roman" pitchFamily="18" charset="0"/>
              </a:rPr>
              <a:t>It is theorized that taking </a:t>
            </a:r>
            <a:r>
              <a:rPr lang="en-US" sz="2800" dirty="0" err="1" smtClean="0">
                <a:solidFill>
                  <a:schemeClr val="tx1"/>
                </a:solidFill>
                <a:latin typeface="Times New Roman" pitchFamily="18" charset="0"/>
                <a:cs typeface="Times New Roman" pitchFamily="18" charset="0"/>
              </a:rPr>
              <a:t>carnitine</a:t>
            </a:r>
            <a:r>
              <a:rPr lang="en-US" sz="2800" dirty="0" smtClean="0">
                <a:solidFill>
                  <a:schemeClr val="tx1"/>
                </a:solidFill>
                <a:latin typeface="Times New Roman" pitchFamily="18" charset="0"/>
                <a:cs typeface="Times New Roman" pitchFamily="18" charset="0"/>
              </a:rPr>
              <a:t> supplements will increase the amount of fat that is moved into mitochondria, thereby increasing the total amount of fat burned and helping reduce body fat levels. There is no solid evidence that supplementary </a:t>
            </a:r>
            <a:r>
              <a:rPr lang="en-US" sz="2800" dirty="0" err="1" smtClean="0">
                <a:solidFill>
                  <a:schemeClr val="tx1"/>
                </a:solidFill>
                <a:latin typeface="Times New Roman" pitchFamily="18" charset="0"/>
                <a:cs typeface="Times New Roman" pitchFamily="18" charset="0"/>
              </a:rPr>
              <a:t>carnitine</a:t>
            </a:r>
            <a:r>
              <a:rPr lang="en-US" sz="2800" dirty="0" smtClean="0">
                <a:solidFill>
                  <a:schemeClr val="tx1"/>
                </a:solidFill>
                <a:latin typeface="Times New Roman" pitchFamily="18" charset="0"/>
                <a:cs typeface="Times New Roman" pitchFamily="18" charset="0"/>
              </a:rPr>
              <a:t> has this effect.</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7709"/>
          </a:xfrm>
        </p:spPr>
        <p:txBody>
          <a:bodyPr>
            <a:normAutofit fontScale="90000"/>
          </a:bodyPr>
          <a:lstStyle/>
          <a:p>
            <a:r>
              <a:rPr lang="en-US" b="1" dirty="0" smtClean="0">
                <a:latin typeface="Times New Roman" pitchFamily="18" charset="0"/>
                <a:cs typeface="Times New Roman" pitchFamily="18" charset="0"/>
              </a:rPr>
              <a:t>7. Medium-chain triglycerides (MCT oil)</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415845"/>
            <a:ext cx="8915400" cy="4495377"/>
          </a:xfrm>
        </p:spPr>
        <p:txBody>
          <a:bodyPr>
            <a:normAutofit/>
          </a:bodyPr>
          <a:lstStyle/>
          <a:p>
            <a:pPr algn="just"/>
            <a:r>
              <a:rPr lang="en-US" sz="2400" dirty="0" smtClean="0">
                <a:solidFill>
                  <a:schemeClr val="tx1"/>
                </a:solidFill>
                <a:latin typeface="Times New Roman" pitchFamily="18" charset="0"/>
                <a:cs typeface="Times New Roman" pitchFamily="18" charset="0"/>
              </a:rPr>
              <a:t>MCT oil is sold as a substance that can improve muscular development and increase the loss of body fat by increasing metabolic rate. </a:t>
            </a:r>
          </a:p>
          <a:p>
            <a:pPr algn="just"/>
            <a:r>
              <a:rPr lang="en-US" sz="2400" dirty="0" smtClean="0">
                <a:solidFill>
                  <a:schemeClr val="tx1"/>
                </a:solidFill>
                <a:latin typeface="Times New Roman" pitchFamily="18" charset="0"/>
                <a:cs typeface="Times New Roman" pitchFamily="18" charset="0"/>
              </a:rPr>
              <a:t>Although there is no evidence of these effects, MCT oil may be an effective means of increasing total caloric intake in athletes with high-energy requirements who are having difficulty meeting energy needs. </a:t>
            </a:r>
          </a:p>
          <a:p>
            <a:pPr algn="just"/>
            <a:r>
              <a:rPr lang="en-US" sz="2400" dirty="0" smtClean="0">
                <a:solidFill>
                  <a:schemeClr val="tx1"/>
                </a:solidFill>
                <a:latin typeface="Times New Roman" pitchFamily="18" charset="0"/>
                <a:cs typeface="Times New Roman" pitchFamily="18" charset="0"/>
              </a:rPr>
              <a:t>It is metabolized more like a carbohydrate than a fat but has a higher energy density than carbohydrates. Large intakes may be associated with gastrointestinal disturbances.</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53967"/>
          </a:xfrm>
        </p:spPr>
        <p:txBody>
          <a:bodyPr>
            <a:normAutofit fontScale="90000"/>
          </a:bodyPr>
          <a:lstStyle/>
          <a:p>
            <a:r>
              <a:rPr lang="en-US" b="1" dirty="0" smtClean="0">
                <a:latin typeface="Times New Roman" pitchFamily="18" charset="0"/>
                <a:cs typeface="Times New Roman" pitchFamily="18" charset="0"/>
              </a:rPr>
              <a:t>8. Omega-3 fatty acids (fish oils, canola oils)</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094271" y="1283115"/>
            <a:ext cx="9410341" cy="4689988"/>
          </a:xfrm>
        </p:spPr>
        <p:txBody>
          <a:bodyPr>
            <a:noAutofit/>
          </a:bodyPr>
          <a:lstStyle/>
          <a:p>
            <a:pPr algn="just"/>
            <a:r>
              <a:rPr lang="en-US" sz="2400" dirty="0" smtClean="0">
                <a:solidFill>
                  <a:schemeClr val="tx1"/>
                </a:solidFill>
                <a:latin typeface="Times New Roman" pitchFamily="18" charset="0"/>
                <a:cs typeface="Times New Roman" pitchFamily="18" charset="0"/>
              </a:rPr>
              <a:t>It is hypothesized that omega-3 fatty acids stimulate the production of growth hormone (</a:t>
            </a:r>
            <a:r>
              <a:rPr lang="en-US" sz="2400" dirty="0" err="1" smtClean="0">
                <a:solidFill>
                  <a:schemeClr val="tx1"/>
                </a:solidFill>
                <a:latin typeface="Times New Roman" pitchFamily="18" charset="0"/>
                <a:cs typeface="Times New Roman" pitchFamily="18" charset="0"/>
              </a:rPr>
              <a:t>somatotrophin</a:t>
            </a:r>
            <a:r>
              <a:rPr lang="en-US" sz="2400" dirty="0" smtClean="0">
                <a:solidFill>
                  <a:schemeClr val="tx1"/>
                </a:solidFill>
                <a:latin typeface="Times New Roman" pitchFamily="18" charset="0"/>
                <a:cs typeface="Times New Roman" pitchFamily="18" charset="0"/>
              </a:rPr>
              <a:t>), thereby enhancing the potential for muscular development. </a:t>
            </a:r>
          </a:p>
          <a:p>
            <a:pPr algn="just"/>
            <a:r>
              <a:rPr lang="en-US" sz="2400" dirty="0" smtClean="0">
                <a:solidFill>
                  <a:schemeClr val="tx1"/>
                </a:solidFill>
                <a:latin typeface="Times New Roman" pitchFamily="18" charset="0"/>
                <a:cs typeface="Times New Roman" pitchFamily="18" charset="0"/>
              </a:rPr>
              <a:t>It is well established that omega-3 fatty acids reduce red-cell stickiness, thereby reducing the chance for a blood clot leading to a heart attack. </a:t>
            </a:r>
          </a:p>
          <a:p>
            <a:pPr algn="just"/>
            <a:r>
              <a:rPr lang="en-US" sz="2400" dirty="0" smtClean="0">
                <a:solidFill>
                  <a:schemeClr val="tx1"/>
                </a:solidFill>
                <a:latin typeface="Times New Roman" pitchFamily="18" charset="0"/>
                <a:cs typeface="Times New Roman" pitchFamily="18" charset="0"/>
              </a:rPr>
              <a:t>Omega-3 fatty acids are also associated with a reduced inflammatory response in tissues through the production of specific prostaglandins. One of these prostaglandins (E1) may be associated with the production of growth hormone.</a:t>
            </a:r>
          </a:p>
          <a:p>
            <a:pPr algn="just"/>
            <a:r>
              <a:rPr lang="en-US" sz="2400" dirty="0" smtClean="0">
                <a:solidFill>
                  <a:schemeClr val="tx1"/>
                </a:solidFill>
                <a:latin typeface="Times New Roman" pitchFamily="18" charset="0"/>
                <a:cs typeface="Times New Roman" pitchFamily="18" charset="0"/>
              </a:rPr>
              <a:t>Although supplemental intake of omega-3 fatty acids may not be warranted, there is sufficient evidence of some beneficial effects that athletes should consider consuming cold-water fish (salmon, tuna) twice weekly.</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06126"/>
            <a:ext cx="8911687" cy="1280890"/>
          </a:xfrm>
        </p:spPr>
        <p:txBody>
          <a:bodyPr>
            <a:normAutofit fontScale="90000"/>
          </a:bodyPr>
          <a:lstStyle/>
          <a:p>
            <a:pPr algn="ctr"/>
            <a:r>
              <a:rPr lang="en-US" b="1" dirty="0" smtClean="0">
                <a:latin typeface="Times New Roman" pitchFamily="18" charset="0"/>
                <a:cs typeface="Times New Roman" pitchFamily="18" charset="0"/>
              </a:rPr>
              <a:t>CHAPTER TWO </a:t>
            </a:r>
            <a:r>
              <a:rPr lang="en-US" b="1" dirty="0" smtClean="0"/>
              <a:t/>
            </a:r>
            <a:br>
              <a:rPr lang="en-US" b="1" dirty="0" smtClean="0"/>
            </a:br>
            <a:r>
              <a:rPr lang="en-US" sz="2700" b="1" dirty="0" smtClean="0">
                <a:latin typeface="Times New Roman" pitchFamily="18" charset="0"/>
                <a:cs typeface="Times New Roman" pitchFamily="18" charset="0"/>
              </a:rPr>
              <a:t>ADAPTATION OF ORGANISIM TO PHYSICAL ACTIVITIES </a:t>
            </a:r>
            <a:endParaRPr lang="en-US" b="1" dirty="0">
              <a:latin typeface="Times New Roman" pitchFamily="18" charset="0"/>
              <a:cs typeface="Times New Roman" pitchFamily="18" charset="0"/>
            </a:endParaRPr>
          </a:p>
        </p:txBody>
      </p:sp>
      <p:sp>
        <p:nvSpPr>
          <p:cNvPr id="4" name="Content Placeholder 3"/>
          <p:cNvSpPr>
            <a:spLocks noGrp="1"/>
          </p:cNvSpPr>
          <p:nvPr>
            <p:ph idx="1"/>
          </p:nvPr>
        </p:nvSpPr>
        <p:spPr>
          <a:xfrm>
            <a:off x="1932039" y="1563331"/>
            <a:ext cx="9572573" cy="4259403"/>
          </a:xfrm>
        </p:spPr>
        <p:txBody>
          <a:bodyPr>
            <a:noAutofit/>
          </a:bodyPr>
          <a:lstStyle/>
          <a:p>
            <a:pPr algn="ctr">
              <a:buNone/>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WHAT IS ADAPTATIONS?</a:t>
            </a:r>
          </a:p>
          <a:p>
            <a:pPr algn="just"/>
            <a:r>
              <a:rPr lang="en-US" sz="2800" dirty="0" smtClean="0">
                <a:solidFill>
                  <a:schemeClr val="tx1"/>
                </a:solidFill>
                <a:latin typeface="Times New Roman" panose="02020603050405020304" pitchFamily="18" charset="0"/>
                <a:cs typeface="Times New Roman" panose="02020603050405020304" pitchFamily="18" charset="0"/>
              </a:rPr>
              <a:t>Is the adjustment of an organism including man, in part or in whole, to changes in environment or to external stress, of survivals often depends on how effectively it operates organism. </a:t>
            </a:r>
          </a:p>
          <a:p>
            <a:pPr algn="just"/>
            <a:r>
              <a:rPr lang="en-US" sz="2800" dirty="0" smtClean="0">
                <a:solidFill>
                  <a:schemeClr val="tx1"/>
                </a:solidFill>
                <a:latin typeface="Times New Roman" panose="02020603050405020304" pitchFamily="18" charset="0"/>
                <a:cs typeface="Times New Roman" panose="02020603050405020304" pitchFamily="18" charset="0"/>
              </a:rPr>
              <a:t>Is the way the body 'programs' muscles to remember particular activities, movements or skills. By repeating that skill or activity, the body adapts to the stress and the skill becomes easier to perform.</a:t>
            </a:r>
          </a:p>
          <a:p>
            <a:pPr algn="just"/>
            <a:r>
              <a:rPr lang="en-US" sz="2800" dirty="0" smtClean="0">
                <a:solidFill>
                  <a:schemeClr val="tx1"/>
                </a:solidFill>
                <a:latin typeface="Times New Roman" panose="02020603050405020304" pitchFamily="18" charset="0"/>
                <a:cs typeface="Times New Roman" panose="02020603050405020304" pitchFamily="18" charset="0"/>
              </a:rPr>
              <a:t>It is changes in a system in response to some force or perturbation.</a:t>
            </a:r>
          </a:p>
          <a:p>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3245"/>
          </a:xfrm>
        </p:spPr>
        <p:txBody>
          <a:bodyPr>
            <a:normAutofit fontScale="90000"/>
          </a:bodyPr>
          <a:lstStyle/>
          <a:p>
            <a:r>
              <a:rPr lang="en-US" b="1" i="1" dirty="0" smtClean="0">
                <a:latin typeface="Times New Roman" pitchFamily="18" charset="0"/>
                <a:cs typeface="Times New Roman" pitchFamily="18" charset="0"/>
              </a:rPr>
              <a:t>9. </a:t>
            </a:r>
            <a:r>
              <a:rPr lang="en-US" b="1" dirty="0" err="1" smtClean="0">
                <a:latin typeface="Times New Roman" pitchFamily="18" charset="0"/>
                <a:cs typeface="Times New Roman" pitchFamily="18" charset="0"/>
              </a:rPr>
              <a:t>Pyruvic</a:t>
            </a:r>
            <a:r>
              <a:rPr lang="en-US" b="1" dirty="0" smtClean="0">
                <a:latin typeface="Times New Roman" pitchFamily="18" charset="0"/>
                <a:cs typeface="Times New Roman" pitchFamily="18" charset="0"/>
              </a:rPr>
              <a:t> acid (</a:t>
            </a:r>
            <a:r>
              <a:rPr lang="en-US" b="1" dirty="0" err="1" smtClean="0">
                <a:latin typeface="Times New Roman" pitchFamily="18" charset="0"/>
                <a:cs typeface="Times New Roman" pitchFamily="18" charset="0"/>
              </a:rPr>
              <a:t>pyruvate</a:t>
            </a:r>
            <a:r>
              <a:rPr lang="en-US"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a:r>
            <a:br>
              <a:rPr lang="en-US" b="1" i="1" dirty="0" smtClean="0">
                <a:latin typeface="Times New Roman" pitchFamily="18" charset="0"/>
                <a:cs typeface="Times New Roman" pitchFamily="18" charset="0"/>
              </a:rPr>
            </a:b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681316"/>
            <a:ext cx="8915400" cy="4229906"/>
          </a:xfrm>
        </p:spPr>
        <p:txBody>
          <a:bodyPr>
            <a:normAutofit/>
          </a:bodyPr>
          <a:lstStyle/>
          <a:p>
            <a:pPr algn="just"/>
            <a:r>
              <a:rPr lang="en-US" sz="2400" dirty="0" err="1" smtClean="0">
                <a:solidFill>
                  <a:schemeClr val="tx1"/>
                </a:solidFill>
                <a:latin typeface="Times New Roman" pitchFamily="18" charset="0"/>
                <a:cs typeface="Times New Roman" pitchFamily="18" charset="0"/>
              </a:rPr>
              <a:t>Pyruvate</a:t>
            </a:r>
            <a:r>
              <a:rPr lang="en-US" sz="2400" dirty="0" smtClean="0">
                <a:solidFill>
                  <a:schemeClr val="tx1"/>
                </a:solidFill>
                <a:latin typeface="Times New Roman" pitchFamily="18" charset="0"/>
                <a:cs typeface="Times New Roman" pitchFamily="18" charset="0"/>
              </a:rPr>
              <a:t> is produced from carbohydrates as a result of anaerobic metabolism and is a principal fuel leading into aerobic metabolism. </a:t>
            </a:r>
          </a:p>
          <a:p>
            <a:pPr algn="just"/>
            <a:r>
              <a:rPr lang="en-US" sz="2400" dirty="0" smtClean="0">
                <a:solidFill>
                  <a:schemeClr val="tx1"/>
                </a:solidFill>
                <a:latin typeface="Times New Roman" pitchFamily="18" charset="0"/>
                <a:cs typeface="Times New Roman" pitchFamily="18" charset="0"/>
              </a:rPr>
              <a:t>It has been hypothesized, therefore, that supplemental </a:t>
            </a:r>
            <a:r>
              <a:rPr lang="en-US" sz="2400" dirty="0" err="1" smtClean="0">
                <a:solidFill>
                  <a:schemeClr val="tx1"/>
                </a:solidFill>
                <a:latin typeface="Times New Roman" pitchFamily="18" charset="0"/>
                <a:cs typeface="Times New Roman" pitchFamily="18" charset="0"/>
              </a:rPr>
              <a:t>pyruvate</a:t>
            </a:r>
            <a:r>
              <a:rPr lang="en-US" sz="2400" dirty="0" smtClean="0">
                <a:solidFill>
                  <a:schemeClr val="tx1"/>
                </a:solidFill>
                <a:latin typeface="Times New Roman" pitchFamily="18" charset="0"/>
                <a:cs typeface="Times New Roman" pitchFamily="18" charset="0"/>
              </a:rPr>
              <a:t> will enhance aerobic metabolism and promote fat loss. </a:t>
            </a:r>
          </a:p>
          <a:p>
            <a:pPr algn="just"/>
            <a:r>
              <a:rPr lang="en-US" sz="2400" dirty="0" smtClean="0">
                <a:solidFill>
                  <a:schemeClr val="tx1"/>
                </a:solidFill>
                <a:latin typeface="Times New Roman" pitchFamily="18" charset="0"/>
                <a:cs typeface="Times New Roman" pitchFamily="18" charset="0"/>
              </a:rPr>
              <a:t>However, because carbohydrate intake adequately satisfies the entire need for </a:t>
            </a:r>
            <a:r>
              <a:rPr lang="en-US" sz="2400" dirty="0" err="1" smtClean="0">
                <a:solidFill>
                  <a:schemeClr val="tx1"/>
                </a:solidFill>
                <a:latin typeface="Times New Roman" pitchFamily="18" charset="0"/>
                <a:cs typeface="Times New Roman" pitchFamily="18" charset="0"/>
              </a:rPr>
              <a:t>pyruvate</a:t>
            </a:r>
            <a:r>
              <a:rPr lang="en-US" sz="2400" dirty="0" smtClean="0">
                <a:solidFill>
                  <a:schemeClr val="tx1"/>
                </a:solidFill>
                <a:latin typeface="Times New Roman" pitchFamily="18" charset="0"/>
                <a:cs typeface="Times New Roman" pitchFamily="18" charset="0"/>
              </a:rPr>
              <a:t>, it makes little sense that supplementation of </a:t>
            </a:r>
            <a:r>
              <a:rPr lang="en-US" sz="2400" dirty="0" err="1" smtClean="0">
                <a:solidFill>
                  <a:schemeClr val="tx1"/>
                </a:solidFill>
                <a:latin typeface="Times New Roman" pitchFamily="18" charset="0"/>
                <a:cs typeface="Times New Roman" pitchFamily="18" charset="0"/>
              </a:rPr>
              <a:t>pyruvate</a:t>
            </a:r>
            <a:r>
              <a:rPr lang="en-US" sz="2400" dirty="0" smtClean="0">
                <a:solidFill>
                  <a:schemeClr val="tx1"/>
                </a:solidFill>
                <a:latin typeface="Times New Roman" pitchFamily="18" charset="0"/>
                <a:cs typeface="Times New Roman" pitchFamily="18" charset="0"/>
              </a:rPr>
              <a:t> will improve performance.</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483" y="161925"/>
            <a:ext cx="10947741" cy="6496050"/>
          </a:xfrm>
        </p:spPr>
        <p:txBody>
          <a:bodyPr>
            <a:noAutofit/>
          </a:bodyPr>
          <a:lstStyle/>
          <a:p>
            <a:pPr algn="just">
              <a:lnSpc>
                <a:spcPct val="170000"/>
              </a:lnSpc>
            </a:pPr>
            <a:r>
              <a:rPr lang="en-US" sz="2400" b="1" dirty="0">
                <a:solidFill>
                  <a:schemeClr val="tx1"/>
                </a:solidFill>
                <a:latin typeface="Times New Roman" panose="02020603050405020304" pitchFamily="18" charset="0"/>
                <a:cs typeface="Times New Roman" panose="02020603050405020304" pitchFamily="18" charset="0"/>
              </a:rPr>
              <a:t>Who uses them? </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lnSpc>
                <a:spcPct val="170000"/>
              </a:lnSpc>
              <a:buNone/>
            </a:pPr>
            <a:r>
              <a:rPr lang="en-US" sz="2400" dirty="0">
                <a:solidFill>
                  <a:schemeClr val="tx1"/>
                </a:solidFill>
                <a:latin typeface="Times New Roman" panose="02020603050405020304" pitchFamily="18" charset="0"/>
                <a:cs typeface="Times New Roman" panose="02020603050405020304" pitchFamily="18" charset="0"/>
              </a:rPr>
              <a:t>The availability and use of supplements as ergogenic aids have risen dramatically in the past </a:t>
            </a:r>
            <a:r>
              <a:rPr lang="en-US" sz="2400" dirty="0" smtClean="0">
                <a:solidFill>
                  <a:schemeClr val="tx1"/>
                </a:solidFill>
                <a:latin typeface="Times New Roman" panose="02020603050405020304" pitchFamily="18" charset="0"/>
                <a:cs typeface="Times New Roman" panose="02020603050405020304" pitchFamily="18" charset="0"/>
              </a:rPr>
              <a:t>decade. Some </a:t>
            </a:r>
            <a:r>
              <a:rPr lang="en-US" sz="2400" dirty="0">
                <a:solidFill>
                  <a:schemeClr val="tx1"/>
                </a:solidFill>
                <a:latin typeface="Times New Roman" panose="02020603050405020304" pitchFamily="18" charset="0"/>
                <a:cs typeface="Times New Roman" panose="02020603050405020304" pitchFamily="18" charset="0"/>
              </a:rPr>
              <a:t>surveys have indicated that approximately 50% of the general population, 76% of college athletes, and 100% of bodybuilders take supplements. </a:t>
            </a:r>
          </a:p>
          <a:p>
            <a:pPr algn="just">
              <a:lnSpc>
                <a:spcPct val="170000"/>
              </a:lnSpc>
            </a:pPr>
            <a:r>
              <a:rPr lang="en-US" sz="2400" b="1" dirty="0">
                <a:solidFill>
                  <a:schemeClr val="tx1"/>
                </a:solidFill>
                <a:latin typeface="Times New Roman" panose="02020603050405020304" pitchFamily="18" charset="0"/>
                <a:cs typeface="Times New Roman" panose="02020603050405020304" pitchFamily="18" charset="0"/>
              </a:rPr>
              <a:t>Why athletes use </a:t>
            </a:r>
            <a:r>
              <a:rPr lang="en-US" sz="2400" b="1" dirty="0" smtClean="0">
                <a:solidFill>
                  <a:schemeClr val="tx1"/>
                </a:solidFill>
                <a:latin typeface="Times New Roman" panose="02020603050405020304" pitchFamily="18" charset="0"/>
                <a:cs typeface="Times New Roman" panose="02020603050405020304" pitchFamily="18" charset="0"/>
              </a:rPr>
              <a:t>drugs?</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Physical </a:t>
            </a:r>
            <a:r>
              <a:rPr lang="en-US" sz="2400" dirty="0">
                <a:solidFill>
                  <a:srgbClr val="FF0000"/>
                </a:solidFill>
                <a:latin typeface="Times New Roman" panose="02020603050405020304" pitchFamily="18" charset="0"/>
                <a:cs typeface="Times New Roman" panose="02020603050405020304" pitchFamily="18" charset="0"/>
              </a:rPr>
              <a:t>reasons include wanting to:</a:t>
            </a:r>
          </a:p>
          <a:p>
            <a:pPr lvl="1" algn="just">
              <a:lnSpc>
                <a:spcPct val="170000"/>
              </a:lnSpc>
            </a:pPr>
            <a:r>
              <a:rPr lang="en-US" sz="2400" dirty="0" smtClean="0">
                <a:solidFill>
                  <a:schemeClr val="tx1"/>
                </a:solidFill>
                <a:latin typeface="Times New Roman" panose="02020603050405020304" pitchFamily="18" charset="0"/>
                <a:cs typeface="Times New Roman" panose="02020603050405020304" pitchFamily="18" charset="0"/>
              </a:rPr>
              <a:t>Enhance </a:t>
            </a:r>
            <a:r>
              <a:rPr lang="en-US" sz="2400" dirty="0">
                <a:solidFill>
                  <a:schemeClr val="tx1"/>
                </a:solidFill>
                <a:latin typeface="Times New Roman" panose="02020603050405020304" pitchFamily="18" charset="0"/>
                <a:cs typeface="Times New Roman" panose="02020603050405020304" pitchFamily="18" charset="0"/>
              </a:rPr>
              <a:t>performance</a:t>
            </a:r>
          </a:p>
          <a:p>
            <a:pPr lvl="1" algn="just">
              <a:lnSpc>
                <a:spcPct val="170000"/>
              </a:lnSpc>
            </a:pPr>
            <a:r>
              <a:rPr lang="en-US" sz="2400" dirty="0">
                <a:solidFill>
                  <a:schemeClr val="tx1"/>
                </a:solidFill>
                <a:latin typeface="Times New Roman" panose="02020603050405020304" pitchFamily="18" charset="0"/>
                <a:cs typeface="Times New Roman" panose="02020603050405020304" pitchFamily="18" charset="0"/>
              </a:rPr>
              <a:t>Treat injury</a:t>
            </a:r>
          </a:p>
          <a:p>
            <a:pPr lvl="1" algn="just">
              <a:lnSpc>
                <a:spcPct val="170000"/>
              </a:lnSpc>
            </a:pPr>
            <a:r>
              <a:rPr lang="en-US" sz="2400" dirty="0">
                <a:solidFill>
                  <a:schemeClr val="tx1"/>
                </a:solidFill>
                <a:latin typeface="Times New Roman" panose="02020603050405020304" pitchFamily="18" charset="0"/>
                <a:cs typeface="Times New Roman" panose="02020603050405020304" pitchFamily="18" charset="0"/>
              </a:rPr>
              <a:t>Look better</a:t>
            </a:r>
          </a:p>
          <a:p>
            <a:pPr lvl="1" algn="just">
              <a:lnSpc>
                <a:spcPct val="170000"/>
              </a:lnSpc>
            </a:pPr>
            <a:r>
              <a:rPr lang="en-US" sz="2400" dirty="0">
                <a:solidFill>
                  <a:schemeClr val="tx1"/>
                </a:solidFill>
                <a:latin typeface="Times New Roman" panose="02020603050405020304" pitchFamily="18" charset="0"/>
                <a:cs typeface="Times New Roman" panose="02020603050405020304" pitchFamily="18" charset="0"/>
              </a:rPr>
              <a:t>Control appetite and lose </a:t>
            </a:r>
            <a:r>
              <a:rPr lang="en-US" sz="2400" dirty="0" smtClean="0">
                <a:solidFill>
                  <a:schemeClr val="tx1"/>
                </a:solidFill>
                <a:latin typeface="Times New Roman" panose="02020603050405020304" pitchFamily="18" charset="0"/>
                <a:cs typeface="Times New Roman" panose="02020603050405020304" pitchFamily="18" charset="0"/>
              </a:rPr>
              <a:t>weight</a:t>
            </a:r>
          </a:p>
          <a:p>
            <a:pPr marL="0" indent="0">
              <a:buNone/>
            </a:pPr>
            <a:r>
              <a:rPr lang="en-US" sz="1000" dirty="0" smtClean="0"/>
              <a:t/>
            </a:r>
            <a:br>
              <a:rPr lang="en-US" sz="1000" dirty="0" smtClean="0"/>
            </a:br>
            <a:endParaRPr lang="en-US" sz="1000" dirty="0"/>
          </a:p>
        </p:txBody>
      </p:sp>
    </p:spTree>
    <p:extLst>
      <p:ext uri="{BB962C8B-B14F-4D97-AF65-F5344CB8AC3E}">
        <p14:creationId xmlns:p14="http://schemas.microsoft.com/office/powerpoint/2010/main" xmlns="" val="3731502195"/>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957" y="204787"/>
            <a:ext cx="10792117" cy="6453188"/>
          </a:xfrm>
        </p:spPr>
        <p:txBody>
          <a:bodyPr>
            <a:normAutofit/>
          </a:bodyPr>
          <a:lstStyle/>
          <a:p>
            <a:pPr lvl="0" algn="just">
              <a:lnSpc>
                <a:spcPct val="150000"/>
              </a:lnSpc>
              <a:spcBef>
                <a:spcPts val="0"/>
              </a:spcBef>
              <a:spcAft>
                <a:spcPts val="800"/>
              </a:spcAft>
              <a:buFont typeface="Wingdings 2" panose="05020102010507070707" pitchFamily="18" charset="2"/>
              <a:buChar char=""/>
              <a:tabLst>
                <a:tab pos="457200" algn="l"/>
              </a:tabLs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Psychological reasons include wanting to:</a:t>
            </a:r>
          </a:p>
          <a:p>
            <a:pPr lvl="1" algn="just">
              <a:lnSpc>
                <a:spcPct val="150000"/>
              </a:lnSpc>
              <a:spcBef>
                <a:spcPts val="0"/>
              </a:spcBef>
              <a:spcAft>
                <a:spcPts val="800"/>
              </a:spcAft>
              <a:buFont typeface="Wingdings 2" panose="05020102010507070707" pitchFamily="18" charset="2"/>
              <a:buChar char=""/>
              <a:tabLst>
                <a:tab pos="914400" algn="l"/>
              </a:tabLst>
            </a:pP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Escape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from unpleasant emotions or stress</a:t>
            </a:r>
          </a:p>
          <a:p>
            <a:pPr lvl="1" algn="just">
              <a:lnSpc>
                <a:spcPct val="150000"/>
              </a:lnSpc>
              <a:spcBef>
                <a:spcPts val="0"/>
              </a:spcBef>
              <a:spcAft>
                <a:spcPts val="800"/>
              </a:spcAft>
              <a:buFont typeface="Wingdings 2" panose="05020102010507070707" pitchFamily="18" charset="2"/>
              <a:buChar char=""/>
              <a:tabLst>
                <a:tab pos="91440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Build confidence or enhance self-esteem</a:t>
            </a:r>
          </a:p>
          <a:p>
            <a:pPr lvl="1" algn="just">
              <a:lnSpc>
                <a:spcPct val="150000"/>
              </a:lnSpc>
              <a:spcBef>
                <a:spcPts val="0"/>
              </a:spcBef>
              <a:spcAft>
                <a:spcPts val="800"/>
              </a:spcAft>
              <a:buFont typeface="Wingdings 2" panose="05020102010507070707" pitchFamily="18" charset="2"/>
              <a:buChar char=""/>
              <a:tabLst>
                <a:tab pos="91440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Get buzzed/wasted or seek fun/ excitement</a:t>
            </a:r>
          </a:p>
          <a:p>
            <a:pPr lvl="1" algn="just">
              <a:lnSpc>
                <a:spcPct val="150000"/>
              </a:lnSpc>
              <a:spcBef>
                <a:spcPts val="0"/>
              </a:spcBef>
              <a:spcAft>
                <a:spcPts val="800"/>
              </a:spcAft>
              <a:buFont typeface="Wingdings 2" panose="05020102010507070707" pitchFamily="18" charset="2"/>
              <a:buChar char=""/>
              <a:tabLst>
                <a:tab pos="91440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“Winning”</a:t>
            </a:r>
          </a:p>
          <a:p>
            <a:pPr lvl="0" algn="just">
              <a:lnSpc>
                <a:spcPct val="150000"/>
              </a:lnSpc>
              <a:spcBef>
                <a:spcPts val="0"/>
              </a:spcBef>
              <a:spcAft>
                <a:spcPts val="800"/>
              </a:spcAft>
              <a:buFont typeface="Wingdings 2" panose="05020102010507070707" pitchFamily="18" charset="2"/>
              <a:buChar char=""/>
              <a:tabLst>
                <a:tab pos="457200" algn="l"/>
              </a:tabLst>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Social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Reasons include:</a:t>
            </a:r>
          </a:p>
          <a:p>
            <a:pPr lvl="1" algn="just">
              <a:lnSpc>
                <a:spcPct val="150000"/>
              </a:lnSpc>
              <a:spcBef>
                <a:spcPts val="0"/>
              </a:spcBef>
              <a:spcAft>
                <a:spcPts val="800"/>
              </a:spcAft>
              <a:buFont typeface="Wingdings 2" panose="05020102010507070707" pitchFamily="18" charset="2"/>
              <a:buChar char=""/>
              <a:tabLst>
                <a:tab pos="91440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Emulating athletic heroes</a:t>
            </a:r>
          </a:p>
          <a:p>
            <a:pPr lvl="1" algn="just">
              <a:lnSpc>
                <a:spcPct val="150000"/>
              </a:lnSpc>
              <a:spcBef>
                <a:spcPts val="0"/>
              </a:spcBef>
              <a:spcAft>
                <a:spcPts val="800"/>
              </a:spcAft>
              <a:buFont typeface="Wingdings 2" panose="05020102010507070707" pitchFamily="18" charset="2"/>
              <a:buChar char=""/>
              <a:tabLst>
                <a:tab pos="91440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Peer pressure</a:t>
            </a:r>
          </a:p>
          <a:p>
            <a:endParaRPr lang="en-US" sz="2000" dirty="0"/>
          </a:p>
        </p:txBody>
      </p:sp>
    </p:spTree>
    <p:extLst>
      <p:ext uri="{BB962C8B-B14F-4D97-AF65-F5344CB8AC3E}">
        <p14:creationId xmlns:p14="http://schemas.microsoft.com/office/powerpoint/2010/main" xmlns="" val="1091856747"/>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895" y="176212"/>
            <a:ext cx="11536169" cy="6467476"/>
          </a:xfrm>
        </p:spPr>
        <p:txBody>
          <a:bodyPr>
            <a:noAutofit/>
          </a:bodyPr>
          <a:lstStyle/>
          <a:p>
            <a:pPr lvl="0" algn="just">
              <a:lnSpc>
                <a:spcPct val="150000"/>
              </a:lnSpc>
              <a:spcBef>
                <a:spcPts val="0"/>
              </a:spcBef>
              <a:buFont typeface="+mj-lt"/>
              <a:buAutoNum type="alphaUcPeriod"/>
            </a:pP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Psychological aids</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50000"/>
              </a:lnSpc>
              <a:spcBef>
                <a:spcPts val="0"/>
              </a:spcBef>
              <a:spcAft>
                <a:spcPts val="800"/>
              </a:spcAft>
              <a:buFont typeface="Wingdings 2" panose="05020102010507070707" pitchFamily="18" charset="2"/>
              <a:buChar char=""/>
              <a:tabLst>
                <a:tab pos="457200" algn="l"/>
              </a:tabLst>
            </a:pP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Hypnosis /autogenic  training/-</a:t>
            </a: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50000"/>
              </a:lnSpc>
              <a:spcBef>
                <a:spcPts val="0"/>
              </a:spcBef>
              <a:spcAft>
                <a:spcPts val="800"/>
              </a:spcAft>
              <a:buFont typeface="Wingdings 2" panose="05020102010507070707" pitchFamily="18" charset="2"/>
              <a:buChar char=""/>
              <a:tabLst>
                <a:tab pos="457200" algn="l"/>
              </a:tabLst>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Music</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50000"/>
              </a:lnSpc>
              <a:spcBef>
                <a:spcPts val="0"/>
              </a:spcBef>
              <a:spcAft>
                <a:spcPts val="800"/>
              </a:spcAft>
              <a:buFont typeface="Wingdings 2" panose="05020102010507070707" pitchFamily="18" charset="2"/>
              <a:buChar char=""/>
              <a:tabLst>
                <a:tab pos="457200" algn="l"/>
              </a:tabLst>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Performance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Enhancement Techniques (</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PET)</a:t>
            </a:r>
          </a:p>
          <a:p>
            <a:pPr lvl="2" algn="just">
              <a:lnSpc>
                <a:spcPct val="150000"/>
              </a:lnSpc>
              <a:spcBef>
                <a:spcPts val="0"/>
              </a:spcBef>
              <a:spcAft>
                <a:spcPts val="800"/>
              </a:spcAft>
              <a:buFont typeface="Wingdings 2" panose="05020102010507070707" pitchFamily="18" charset="2"/>
              <a:buChar char=""/>
              <a:tabLst>
                <a:tab pos="457200" algn="l"/>
              </a:tabLst>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Placebo Effect” / </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superstition designed to increase performance</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0"/>
              </a:spcBef>
              <a:buFont typeface="+mj-lt"/>
              <a:buAutoNum type="alphaUcPeriod"/>
            </a:pPr>
            <a:r>
              <a:rPr 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Mechanical </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aids</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50000"/>
              </a:lnSpc>
              <a:spcBef>
                <a:spcPts val="0"/>
              </a:spcBef>
              <a:spcAft>
                <a:spcPts val="800"/>
              </a:spcAft>
              <a:buFont typeface="Wingdings 2" panose="05020102010507070707" pitchFamily="18" charset="2"/>
              <a:buChar char=""/>
              <a:tabLst>
                <a:tab pos="457200" algn="l"/>
              </a:tabLst>
            </a:pP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Clothing</a:t>
            </a: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50000"/>
              </a:lnSpc>
              <a:spcBef>
                <a:spcPts val="0"/>
              </a:spcBef>
              <a:spcAft>
                <a:spcPts val="800"/>
              </a:spcAft>
              <a:buFont typeface="Wingdings 2" panose="05020102010507070707" pitchFamily="18" charset="2"/>
              <a:buChar char=""/>
              <a:tabLst>
                <a:tab pos="457200" algn="l"/>
              </a:tabLst>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Equipment</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50000"/>
              </a:lnSpc>
              <a:spcBef>
                <a:spcPts val="0"/>
              </a:spcBef>
              <a:spcAft>
                <a:spcPts val="800"/>
              </a:spcAft>
              <a:buFont typeface="Wingdings 2" panose="05020102010507070707" pitchFamily="18" charset="2"/>
              <a:buChar char=""/>
              <a:tabLst>
                <a:tab pos="457200" algn="l"/>
              </a:tabLst>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Heat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and Cold </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Application</a:t>
            </a:r>
          </a:p>
          <a:p>
            <a:pPr lvl="2" algn="just">
              <a:lnSpc>
                <a:spcPct val="150000"/>
              </a:lnSpc>
              <a:spcBef>
                <a:spcPts val="0"/>
              </a:spcBef>
              <a:spcAft>
                <a:spcPts val="800"/>
              </a:spcAft>
              <a:buFont typeface="Wingdings 2" panose="05020102010507070707" pitchFamily="18" charset="2"/>
              <a:buChar char=""/>
              <a:tabLst>
                <a:tab pos="457200" algn="l"/>
              </a:tabLst>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Improved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Body </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Mechanics</a:t>
            </a:r>
          </a:p>
          <a:p>
            <a:pPr lvl="2" algn="just">
              <a:lnSpc>
                <a:spcPct val="150000"/>
              </a:lnSpc>
              <a:spcBef>
                <a:spcPts val="0"/>
              </a:spcBef>
              <a:spcAft>
                <a:spcPts val="800"/>
              </a:spcAft>
              <a:buFont typeface="Wingdings 2" panose="05020102010507070707" pitchFamily="18" charset="2"/>
              <a:buChar char=""/>
              <a:tabLst>
                <a:tab pos="457200" algn="l"/>
              </a:tabLst>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Environment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(Playing Conditions and Surface)</a:t>
            </a:r>
          </a:p>
          <a:p>
            <a:endParaRPr lang="en-US" dirty="0"/>
          </a:p>
        </p:txBody>
      </p:sp>
    </p:spTree>
    <p:extLst>
      <p:ext uri="{BB962C8B-B14F-4D97-AF65-F5344CB8AC3E}">
        <p14:creationId xmlns:p14="http://schemas.microsoft.com/office/powerpoint/2010/main" xmlns="" val="763661440"/>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145" y="-204505"/>
            <a:ext cx="10932355" cy="6224588"/>
          </a:xfrm>
        </p:spPr>
        <p:txBody>
          <a:bodyPr>
            <a:noAutofit/>
          </a:bodyPr>
          <a:lstStyle/>
          <a:p>
            <a:pPr lvl="0" algn="just">
              <a:lnSpc>
                <a:spcPct val="150000"/>
              </a:lnSpc>
              <a:buNone/>
            </a:pPr>
            <a:r>
              <a:rPr lang="en-US" sz="2800" b="1" dirty="0" smtClean="0">
                <a:solidFill>
                  <a:schemeClr val="tx1"/>
                </a:solidFill>
                <a:latin typeface="Times New Roman" panose="02020603050405020304" pitchFamily="18" charset="0"/>
                <a:cs typeface="Times New Roman" panose="02020603050405020304" pitchFamily="18" charset="0"/>
              </a:rPr>
              <a:t>C. Pharmacological Agents</a:t>
            </a:r>
            <a:endParaRPr lang="en-US" sz="2800" u="sng" dirty="0" smtClean="0">
              <a:solidFill>
                <a:schemeClr val="tx1"/>
              </a:solidFill>
              <a:latin typeface="Times New Roman" panose="02020603050405020304" pitchFamily="18" charset="0"/>
              <a:cs typeface="Times New Roman" panose="02020603050405020304" pitchFamily="18" charset="0"/>
            </a:endParaRPr>
          </a:p>
          <a:p>
            <a:pPr marL="514350" lvl="0" indent="-514350" algn="just">
              <a:buFont typeface="+mj-lt"/>
              <a:buAutoNum type="romanLcPeriod"/>
            </a:pPr>
            <a:r>
              <a:rPr lang="en-US" sz="2800" u="sng" dirty="0" smtClean="0">
                <a:solidFill>
                  <a:schemeClr val="tx1"/>
                </a:solidFill>
                <a:latin typeface="Times New Roman" panose="02020603050405020304" pitchFamily="18" charset="0"/>
                <a:cs typeface="Times New Roman" panose="02020603050405020304" pitchFamily="18" charset="0"/>
              </a:rPr>
              <a:t>Over </a:t>
            </a:r>
            <a:r>
              <a:rPr lang="en-US" sz="2800" u="sng" dirty="0">
                <a:solidFill>
                  <a:schemeClr val="tx1"/>
                </a:solidFill>
                <a:latin typeface="Times New Roman" panose="02020603050405020304" pitchFamily="18" charset="0"/>
                <a:cs typeface="Times New Roman" panose="02020603050405020304" pitchFamily="18" charset="0"/>
              </a:rPr>
              <a:t>the Counter Drugs</a:t>
            </a:r>
            <a:r>
              <a:rPr lang="en-US" sz="2800" u="sng"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drugs available without a prescription.  </a:t>
            </a:r>
            <a:r>
              <a:rPr lang="en-US" sz="2800" dirty="0" err="1" smtClean="0">
                <a:solidFill>
                  <a:schemeClr val="tx1"/>
                </a:solidFill>
                <a:latin typeface="Times New Roman" panose="02020603050405020304" pitchFamily="18" charset="0"/>
                <a:cs typeface="Times New Roman" panose="02020603050405020304" pitchFamily="18" charset="0"/>
              </a:rPr>
              <a:t>E.g</a:t>
            </a:r>
            <a:endParaRPr lang="en-US" sz="2800" dirty="0">
              <a:solidFill>
                <a:schemeClr val="tx1"/>
              </a:solidFill>
              <a:latin typeface="Times New Roman" panose="02020603050405020304" pitchFamily="18" charset="0"/>
              <a:cs typeface="Times New Roman" panose="02020603050405020304" pitchFamily="18" charset="0"/>
            </a:endParaRPr>
          </a:p>
          <a:p>
            <a:pPr lvl="1" algn="just"/>
            <a:r>
              <a:rPr lang="en-US" sz="2800" b="1" dirty="0">
                <a:solidFill>
                  <a:schemeClr val="tx1"/>
                </a:solidFill>
                <a:latin typeface="Times New Roman" panose="02020603050405020304" pitchFamily="18" charset="0"/>
                <a:cs typeface="Times New Roman" panose="02020603050405020304" pitchFamily="18" charset="0"/>
              </a:rPr>
              <a:t>Caffeine</a:t>
            </a:r>
            <a:r>
              <a:rPr lang="en-US" sz="2800" dirty="0">
                <a:solidFill>
                  <a:schemeClr val="tx1"/>
                </a:solidFill>
                <a:latin typeface="Times New Roman" panose="02020603050405020304" pitchFamily="18" charset="0"/>
                <a:cs typeface="Times New Roman" panose="02020603050405020304" pitchFamily="18" charset="0"/>
              </a:rPr>
              <a:t>, Nicotine, Amphetamines, Melatonin….etc.;</a:t>
            </a:r>
          </a:p>
          <a:p>
            <a:pPr marL="514350" lvl="0" indent="-514350" algn="just">
              <a:buFont typeface="+mj-lt"/>
              <a:buAutoNum type="romanLcPeriod"/>
            </a:pPr>
            <a:r>
              <a:rPr lang="en-US" sz="2800" u="sng" dirty="0">
                <a:solidFill>
                  <a:schemeClr val="tx1"/>
                </a:solidFill>
                <a:latin typeface="Times New Roman" panose="02020603050405020304" pitchFamily="18" charset="0"/>
                <a:cs typeface="Times New Roman" panose="02020603050405020304" pitchFamily="18" charset="0"/>
              </a:rPr>
              <a:t>“Recreational” Drugs</a:t>
            </a:r>
            <a:r>
              <a:rPr lang="en-US" sz="2800" dirty="0" smtClean="0">
                <a:solidFill>
                  <a:schemeClr val="tx1"/>
                </a:solidFill>
                <a:latin typeface="Times New Roman" panose="02020603050405020304" pitchFamily="18" charset="0"/>
                <a:cs typeface="Times New Roman" panose="02020603050405020304" pitchFamily="18" charset="0"/>
              </a:rPr>
              <a:t>: are  drugs  in  which  their  immediate  effect  of  use  are relaxation  and  feelings  of  heightened  awareness  of  visual,  auditory,  and  tactile sensations.</a:t>
            </a:r>
          </a:p>
          <a:p>
            <a:pPr lvl="1" algn="just"/>
            <a:r>
              <a:rPr lang="en-US" sz="2800" b="1" dirty="0">
                <a:solidFill>
                  <a:schemeClr val="tx1"/>
                </a:solidFill>
                <a:latin typeface="Times New Roman" panose="02020603050405020304" pitchFamily="18" charset="0"/>
                <a:cs typeface="Times New Roman" panose="02020603050405020304" pitchFamily="18" charset="0"/>
              </a:rPr>
              <a:t>Alcohol</a:t>
            </a:r>
            <a:r>
              <a:rPr lang="en-US" sz="2800" dirty="0">
                <a:solidFill>
                  <a:schemeClr val="tx1"/>
                </a:solidFill>
                <a:latin typeface="Times New Roman" panose="02020603050405020304" pitchFamily="18" charset="0"/>
                <a:cs typeface="Times New Roman" panose="02020603050405020304" pitchFamily="18" charset="0"/>
              </a:rPr>
              <a:t>, Marijuana, Cocaine…….etc.;</a:t>
            </a:r>
          </a:p>
          <a:p>
            <a:pPr marL="514350" lvl="0" indent="-514350" algn="just">
              <a:buFont typeface="+mj-lt"/>
              <a:buAutoNum type="romanLcPeriod"/>
            </a:pPr>
            <a:r>
              <a:rPr lang="en-US" sz="2800" u="sng" dirty="0" smtClean="0">
                <a:solidFill>
                  <a:schemeClr val="tx1"/>
                </a:solidFill>
                <a:latin typeface="Times New Roman" panose="02020603050405020304" pitchFamily="18" charset="0"/>
                <a:cs typeface="Times New Roman" panose="02020603050405020304" pitchFamily="18" charset="0"/>
              </a:rPr>
              <a:t>Prescription </a:t>
            </a:r>
            <a:r>
              <a:rPr lang="en-US" sz="2800" u="sng" dirty="0">
                <a:solidFill>
                  <a:schemeClr val="tx1"/>
                </a:solidFill>
                <a:latin typeface="Times New Roman" panose="02020603050405020304" pitchFamily="18" charset="0"/>
                <a:cs typeface="Times New Roman" panose="02020603050405020304" pitchFamily="18" charset="0"/>
              </a:rPr>
              <a:t>Drugs</a:t>
            </a:r>
            <a:r>
              <a:rPr lang="en-US" sz="2800" dirty="0" smtClean="0">
                <a:solidFill>
                  <a:schemeClr val="tx1"/>
                </a:solidFill>
                <a:latin typeface="Times New Roman" panose="02020603050405020304" pitchFamily="18" charset="0"/>
                <a:cs typeface="Times New Roman" panose="02020603050405020304" pitchFamily="18" charset="0"/>
              </a:rPr>
              <a:t>: are  mostly  prescribed  by  responsible  healthcare  professional and  are  produced  with  written  guidance  for  customers</a:t>
            </a:r>
            <a:endParaRPr lang="en-US" sz="2800" dirty="0">
              <a:solidFill>
                <a:schemeClr val="tx1"/>
              </a:solidFill>
              <a:latin typeface="Times New Roman" panose="02020603050405020304" pitchFamily="18" charset="0"/>
              <a:cs typeface="Times New Roman" panose="02020603050405020304" pitchFamily="18" charset="0"/>
            </a:endParaRPr>
          </a:p>
          <a:p>
            <a:pPr lvl="1" algn="just"/>
            <a:r>
              <a:rPr lang="en-US" sz="2800" b="1" dirty="0">
                <a:solidFill>
                  <a:schemeClr val="tx1"/>
                </a:solidFill>
                <a:latin typeface="Times New Roman" panose="02020603050405020304" pitchFamily="18" charset="0"/>
                <a:cs typeface="Times New Roman" panose="02020603050405020304" pitchFamily="18" charset="0"/>
              </a:rPr>
              <a:t>Anabolic Steroids</a:t>
            </a:r>
            <a:r>
              <a:rPr lang="en-US" sz="2800" dirty="0">
                <a:solidFill>
                  <a:schemeClr val="tx1"/>
                </a:solidFill>
                <a:latin typeface="Times New Roman" panose="02020603050405020304" pitchFamily="18" charset="0"/>
                <a:cs typeface="Times New Roman" panose="02020603050405020304" pitchFamily="18" charset="0"/>
              </a:rPr>
              <a:t>, Benzodiazepines</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Beta-Adrenergic Agents…….etc.;</a:t>
            </a:r>
          </a:p>
          <a:p>
            <a:endParaRPr lang="en-US" dirty="0"/>
          </a:p>
          <a:p>
            <a:pPr marL="0" indent="0">
              <a:buNone/>
            </a:pPr>
            <a:r>
              <a:rPr lang="en-US" sz="2000" dirty="0"/>
              <a:t/>
            </a:r>
            <a:br>
              <a:rPr lang="en-US" sz="2000" dirty="0"/>
            </a:br>
            <a:endParaRPr lang="en-US" sz="2000" dirty="0"/>
          </a:p>
        </p:txBody>
      </p:sp>
    </p:spTree>
    <p:extLst>
      <p:ext uri="{BB962C8B-B14F-4D97-AF65-F5344CB8AC3E}">
        <p14:creationId xmlns:p14="http://schemas.microsoft.com/office/powerpoint/2010/main" xmlns="" val="284314487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950" y="176212"/>
            <a:ext cx="10326688" cy="6453187"/>
          </a:xfrm>
        </p:spPr>
        <p:txBody>
          <a:bodyPr>
            <a:normAutofit/>
          </a:bodyPr>
          <a:lstStyle/>
          <a:p>
            <a:pPr marL="0" marR="0" indent="0">
              <a:lnSpc>
                <a:spcPct val="150000"/>
              </a:lnSpc>
              <a:spcBef>
                <a:spcPts val="0"/>
              </a:spcBef>
              <a:spcAft>
                <a:spcPts val="80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Bef>
                <a:spcPts val="0"/>
              </a:spcBef>
              <a:buNone/>
            </a:pP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 Physiological Agents</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spcBef>
                <a:spcPts val="0"/>
              </a:spcBef>
              <a:spcAft>
                <a:spcPts val="800"/>
              </a:spcAft>
              <a:buFont typeface="Wingdings" panose="05000000000000000000" pitchFamily="2" charset="2"/>
              <a:buChar char=""/>
              <a:tabLst>
                <a:tab pos="62865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Bicarbonate </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Loading</a:t>
            </a:r>
          </a:p>
          <a:p>
            <a:pPr lvl="1">
              <a:lnSpc>
                <a:spcPct val="150000"/>
              </a:lnSpc>
              <a:spcBef>
                <a:spcPts val="0"/>
              </a:spcBef>
              <a:spcAft>
                <a:spcPts val="800"/>
              </a:spcAft>
              <a:buFont typeface="Wingdings" panose="05000000000000000000" pitchFamily="2" charset="2"/>
              <a:buChar char=""/>
              <a:tabLst>
                <a:tab pos="628650" algn="l"/>
              </a:tabLst>
            </a:pP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Blood Doping</a:t>
            </a:r>
          </a:p>
          <a:p>
            <a:pPr lvl="1">
              <a:lnSpc>
                <a:spcPct val="150000"/>
              </a:lnSpc>
              <a:spcBef>
                <a:spcPts val="0"/>
              </a:spcBef>
              <a:spcAft>
                <a:spcPts val="800"/>
              </a:spcAft>
              <a:buFont typeface="Wingdings" panose="05000000000000000000" pitchFamily="2" charset="2"/>
              <a:buChar char=""/>
              <a:tabLst>
                <a:tab pos="628650" algn="l"/>
              </a:tabLst>
            </a:pP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Erythropoietin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EPO)</a:t>
            </a:r>
          </a:p>
          <a:p>
            <a:pPr lvl="1">
              <a:lnSpc>
                <a:spcPct val="150000"/>
              </a:lnSpc>
              <a:spcBef>
                <a:spcPts val="0"/>
              </a:spcBef>
              <a:spcAft>
                <a:spcPts val="800"/>
              </a:spcAft>
              <a:buFont typeface="Wingdings" panose="05000000000000000000" pitchFamily="2" charset="2"/>
              <a:buChar char=""/>
              <a:tabLst>
                <a:tab pos="628650" algn="l"/>
              </a:tabLst>
            </a:pP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Altitude Training</a:t>
            </a:r>
          </a:p>
          <a:p>
            <a:pPr lvl="1">
              <a:lnSpc>
                <a:spcPct val="150000"/>
              </a:lnSpc>
              <a:spcBef>
                <a:spcPts val="0"/>
              </a:spcBef>
              <a:spcAft>
                <a:spcPts val="800"/>
              </a:spcAft>
              <a:buFont typeface="Wingdings" panose="05000000000000000000" pitchFamily="2" charset="2"/>
              <a:buChar char=""/>
              <a:tabLst>
                <a:tab pos="628650" algn="l"/>
              </a:tabLst>
            </a:pP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Glycerol</a:t>
            </a:r>
          </a:p>
          <a:p>
            <a:pPr lvl="1">
              <a:lnSpc>
                <a:spcPct val="150000"/>
              </a:lnSpc>
              <a:spcBef>
                <a:spcPts val="0"/>
              </a:spcBef>
              <a:spcAft>
                <a:spcPts val="800"/>
              </a:spcAft>
              <a:buFont typeface="Wingdings" panose="05000000000000000000" pitchFamily="2" charset="2"/>
              <a:buChar char=""/>
              <a:tabLst>
                <a:tab pos="628650" algn="l"/>
              </a:tabLst>
            </a:pP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Phosphate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Loading</a:t>
            </a:r>
          </a:p>
          <a:p>
            <a:endParaRPr lang="en-US" sz="2000" dirty="0"/>
          </a:p>
        </p:txBody>
      </p:sp>
    </p:spTree>
    <p:extLst>
      <p:ext uri="{BB962C8B-B14F-4D97-AF65-F5344CB8AC3E}">
        <p14:creationId xmlns:p14="http://schemas.microsoft.com/office/powerpoint/2010/main" xmlns="" val="3243770169"/>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0524" y="161924"/>
            <a:ext cx="10355264" cy="6481763"/>
          </a:xfrm>
        </p:spPr>
        <p:txBody>
          <a:bodyPr>
            <a:normAutofit/>
          </a:bodyPr>
          <a:lstStyle/>
          <a:p>
            <a:pPr lvl="0">
              <a:lnSpc>
                <a:spcPct val="150000"/>
              </a:lnSpc>
              <a:spcBef>
                <a:spcPts val="0"/>
              </a:spcBef>
              <a:buNone/>
            </a:pP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 Nutritional </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Agents / </a:t>
            </a: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Supplements</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spcBef>
                <a:spcPts val="0"/>
              </a:spcBef>
              <a:spcAft>
                <a:spcPts val="800"/>
              </a:spcAft>
              <a:buFont typeface="Wingdings" panose="05000000000000000000" pitchFamily="2" charset="2"/>
              <a:buChar char=""/>
              <a:tabLst>
                <a:tab pos="628650" algn="l"/>
              </a:tabLst>
            </a:pP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Amino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Acid Supplementation</a:t>
            </a:r>
          </a:p>
          <a:p>
            <a:pPr lvl="0">
              <a:lnSpc>
                <a:spcPct val="150000"/>
              </a:lnSpc>
              <a:spcBef>
                <a:spcPts val="0"/>
              </a:spcBef>
              <a:spcAft>
                <a:spcPts val="800"/>
              </a:spcAft>
              <a:buFont typeface="Wingdings" panose="05000000000000000000" pitchFamily="2" charset="2"/>
              <a:buChar char=""/>
              <a:tabLst>
                <a:tab pos="62865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Bee Pollen</a:t>
            </a:r>
          </a:p>
          <a:p>
            <a:pPr lvl="0">
              <a:lnSpc>
                <a:spcPct val="150000"/>
              </a:lnSpc>
              <a:spcBef>
                <a:spcPts val="0"/>
              </a:spcBef>
              <a:spcAft>
                <a:spcPts val="800"/>
              </a:spcAft>
              <a:buFont typeface="Wingdings" panose="05000000000000000000" pitchFamily="2" charset="2"/>
              <a:buChar char=""/>
              <a:tabLst>
                <a:tab pos="62865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Carbohydrate Loading</a:t>
            </a:r>
          </a:p>
          <a:p>
            <a:pPr lvl="0">
              <a:lnSpc>
                <a:spcPct val="150000"/>
              </a:lnSpc>
              <a:spcBef>
                <a:spcPts val="0"/>
              </a:spcBef>
              <a:spcAft>
                <a:spcPts val="800"/>
              </a:spcAft>
              <a:buFont typeface="Wingdings" panose="05000000000000000000" pitchFamily="2" charset="2"/>
              <a:buChar char=""/>
              <a:tabLst>
                <a:tab pos="628650" algn="l"/>
              </a:tabLst>
            </a:pP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Carnitine</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Font typeface="Wingdings" panose="05000000000000000000" pitchFamily="2" charset="2"/>
              <a:buChar char=""/>
              <a:tabLst>
                <a:tab pos="62865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Coenzyme Q-10</a:t>
            </a:r>
          </a:p>
          <a:p>
            <a:pPr lvl="0">
              <a:lnSpc>
                <a:spcPct val="150000"/>
              </a:lnSpc>
              <a:spcBef>
                <a:spcPts val="0"/>
              </a:spcBef>
              <a:spcAft>
                <a:spcPts val="800"/>
              </a:spcAft>
              <a:buFont typeface="Wingdings" panose="05000000000000000000" pitchFamily="2" charset="2"/>
              <a:buChar char=""/>
              <a:tabLst>
                <a:tab pos="628650" algn="l"/>
              </a:tabLst>
            </a:pP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Creatine</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Phosphate</a:t>
            </a:r>
          </a:p>
          <a:p>
            <a:pPr lvl="0">
              <a:lnSpc>
                <a:spcPct val="150000"/>
              </a:lnSpc>
              <a:spcBef>
                <a:spcPts val="0"/>
              </a:spcBef>
              <a:spcAft>
                <a:spcPts val="800"/>
              </a:spcAft>
              <a:buFont typeface="Wingdings" panose="05000000000000000000" pitchFamily="2" charset="2"/>
              <a:buChar char=""/>
              <a:tabLst>
                <a:tab pos="628650" algn="l"/>
              </a:tabLst>
            </a:pP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Water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or Special Beverages</a:t>
            </a:r>
            <a:endParaRPr lang="en-US" sz="2800" dirty="0">
              <a:solidFill>
                <a:schemeClr val="tx1"/>
              </a:solidFill>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814009678"/>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009" y="-6453"/>
            <a:ext cx="10960491" cy="6467475"/>
          </a:xfrm>
        </p:spPr>
        <p:txBody>
          <a:bodyPr>
            <a:noAutofit/>
          </a:bodyPr>
          <a:lstStyle/>
          <a:p>
            <a:pPr marL="0" indent="0" algn="just">
              <a:lnSpc>
                <a:spcPct val="150000"/>
              </a:lnSpc>
              <a:buNone/>
            </a:pPr>
            <a:r>
              <a:rPr lang="en-US" sz="2800" b="1" dirty="0" smtClean="0">
                <a:solidFill>
                  <a:schemeClr val="tx1"/>
                </a:solidFill>
                <a:latin typeface="Times New Roman" panose="02020603050405020304" pitchFamily="18" charset="0"/>
                <a:cs typeface="Times New Roman" panose="02020603050405020304" pitchFamily="18" charset="0"/>
              </a:rPr>
              <a:t>7.2. Prevalence/occurrence of Substance Abuse in Sports</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Accurate assessment is difficult to achieve because of the </a:t>
            </a:r>
            <a:r>
              <a:rPr lang="en-US" sz="2800" u="sng" dirty="0">
                <a:solidFill>
                  <a:schemeClr val="tx1"/>
                </a:solidFill>
                <a:latin typeface="Times New Roman" panose="02020603050405020304" pitchFamily="18" charset="0"/>
                <a:cs typeface="Times New Roman" panose="02020603050405020304" pitchFamily="18" charset="0"/>
              </a:rPr>
              <a:t>sensitive and personal nature</a:t>
            </a:r>
            <a:r>
              <a:rPr lang="en-US" sz="2800" dirty="0">
                <a:solidFill>
                  <a:schemeClr val="tx1"/>
                </a:solidFill>
                <a:latin typeface="Times New Roman" panose="02020603050405020304" pitchFamily="18" charset="0"/>
                <a:cs typeface="Times New Roman" panose="02020603050405020304" pitchFamily="18" charset="0"/>
              </a:rPr>
              <a:t> of the problem. High profile athletes struggle with drugs.</a:t>
            </a:r>
          </a:p>
          <a:p>
            <a:pPr marL="0" indent="0" algn="just">
              <a:lnSpc>
                <a:spcPct val="150000"/>
              </a:lnSpc>
              <a:buNone/>
            </a:pPr>
            <a:r>
              <a:rPr lang="en-US" sz="2800" b="1" dirty="0">
                <a:solidFill>
                  <a:schemeClr val="tx1"/>
                </a:solidFill>
                <a:latin typeface="Times New Roman" panose="02020603050405020304" pitchFamily="18" charset="0"/>
                <a:cs typeface="Times New Roman" panose="02020603050405020304" pitchFamily="18" charset="0"/>
              </a:rPr>
              <a:t>7.2.1. Banned substances</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Most studies have focused on alcohol and steroid use:</a:t>
            </a:r>
          </a:p>
          <a:p>
            <a:pPr lvl="1"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Alcohol</a:t>
            </a:r>
            <a:r>
              <a:rPr lang="en-US" sz="2800" dirty="0">
                <a:solidFill>
                  <a:schemeClr val="tx1"/>
                </a:solidFill>
                <a:latin typeface="Times New Roman" panose="02020603050405020304" pitchFamily="18" charset="0"/>
                <a:cs typeface="Times New Roman" panose="02020603050405020304" pitchFamily="18" charset="0"/>
              </a:rPr>
              <a:t> use: 55-90+ % of high school athletes, over 80% of college athletes.</a:t>
            </a:r>
          </a:p>
          <a:p>
            <a:pPr lvl="1"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Performance-enhancing drugs</a:t>
            </a:r>
            <a:r>
              <a:rPr lang="en-US" sz="2800" dirty="0">
                <a:solidFill>
                  <a:schemeClr val="tx1"/>
                </a:solidFill>
                <a:latin typeface="Times New Roman" panose="02020603050405020304" pitchFamily="18" charset="0"/>
                <a:cs typeface="Times New Roman" panose="02020603050405020304" pitchFamily="18" charset="0"/>
              </a:rPr>
              <a:t>: up to 5% of high school and college athletes report using them (higher % among elite athletes, especially in past).</a:t>
            </a:r>
          </a:p>
          <a:p>
            <a:endParaRPr lang="en-US" sz="2000" dirty="0"/>
          </a:p>
        </p:txBody>
      </p:sp>
    </p:spTree>
    <p:extLst>
      <p:ext uri="{BB962C8B-B14F-4D97-AF65-F5344CB8AC3E}">
        <p14:creationId xmlns:p14="http://schemas.microsoft.com/office/powerpoint/2010/main" xmlns="" val="1359810483"/>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61924"/>
            <a:ext cx="10932795" cy="6524625"/>
          </a:xfrm>
        </p:spPr>
        <p:txBody>
          <a:bodyPr>
            <a:normAutofit/>
          </a:bodyPr>
          <a:lstStyle/>
          <a:p>
            <a:pPr marL="0" indent="0" algn="just">
              <a:lnSpc>
                <a:spcPct val="150000"/>
              </a:lnSpc>
              <a:buNone/>
            </a:pPr>
            <a:r>
              <a:rPr lang="en-US" sz="2800" b="1" dirty="0">
                <a:solidFill>
                  <a:schemeClr val="tx1"/>
                </a:solidFill>
                <a:latin typeface="Times New Roman" panose="02020603050405020304" pitchFamily="18" charset="0"/>
                <a:cs typeface="Times New Roman" panose="02020603050405020304" pitchFamily="18" charset="0"/>
              </a:rPr>
              <a:t>Are they safe? </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Being labeled as a “supplement” means that the </a:t>
            </a:r>
            <a:r>
              <a:rPr lang="en-US" sz="2800" u="sng" dirty="0">
                <a:solidFill>
                  <a:schemeClr val="tx1"/>
                </a:solidFill>
                <a:latin typeface="Times New Roman" panose="02020603050405020304" pitchFamily="18" charset="0"/>
                <a:cs typeface="Times New Roman" panose="02020603050405020304" pitchFamily="18" charset="0"/>
              </a:rPr>
              <a:t>contents of the product </a:t>
            </a:r>
            <a:r>
              <a:rPr lang="en-US" sz="2800" dirty="0">
                <a:solidFill>
                  <a:schemeClr val="tx1"/>
                </a:solidFill>
                <a:latin typeface="Times New Roman" panose="02020603050405020304" pitchFamily="18" charset="0"/>
                <a:cs typeface="Times New Roman" panose="02020603050405020304" pitchFamily="18" charset="0"/>
              </a:rPr>
              <a:t>and the claims put forth on the </a:t>
            </a:r>
            <a:r>
              <a:rPr lang="en-US" sz="2800" u="sng" dirty="0">
                <a:solidFill>
                  <a:schemeClr val="tx1"/>
                </a:solidFill>
                <a:latin typeface="Times New Roman" panose="02020603050405020304" pitchFamily="18" charset="0"/>
                <a:cs typeface="Times New Roman" panose="02020603050405020304" pitchFamily="18" charset="0"/>
              </a:rPr>
              <a:t>label have not been evaluated </a:t>
            </a:r>
            <a:r>
              <a:rPr lang="en-US" sz="2800" dirty="0">
                <a:solidFill>
                  <a:schemeClr val="tx1"/>
                </a:solidFill>
                <a:latin typeface="Times New Roman" panose="02020603050405020304" pitchFamily="18" charset="0"/>
                <a:cs typeface="Times New Roman" panose="02020603050405020304" pitchFamily="18" charset="0"/>
              </a:rPr>
              <a:t>by the US Food and Drug Administration. </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The FDA inspects food and drug products to insure safety and truthful content before they can be marketed to the public. </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This should be a concern for anyone thinking about taking dietary supplements, as the </a:t>
            </a:r>
            <a:r>
              <a:rPr lang="en-US" sz="2800" u="sng" dirty="0">
                <a:solidFill>
                  <a:schemeClr val="tx1"/>
                </a:solidFill>
                <a:latin typeface="Times New Roman" panose="02020603050405020304" pitchFamily="18" charset="0"/>
                <a:cs typeface="Times New Roman" panose="02020603050405020304" pitchFamily="18" charset="0"/>
              </a:rPr>
              <a:t>burden of evaluating any claims</a:t>
            </a:r>
            <a:r>
              <a:rPr lang="en-US" sz="2800" dirty="0">
                <a:solidFill>
                  <a:schemeClr val="tx1"/>
                </a:solidFill>
                <a:latin typeface="Times New Roman" panose="02020603050405020304" pitchFamily="18" charset="0"/>
                <a:cs typeface="Times New Roman" panose="02020603050405020304" pitchFamily="18" charset="0"/>
              </a:rPr>
              <a:t> made on the label by a manufacturer now </a:t>
            </a:r>
            <a:r>
              <a:rPr lang="en-US" sz="2800" u="sng" dirty="0">
                <a:solidFill>
                  <a:schemeClr val="tx1"/>
                </a:solidFill>
                <a:latin typeface="Times New Roman" panose="02020603050405020304" pitchFamily="18" charset="0"/>
                <a:cs typeface="Times New Roman" panose="02020603050405020304" pitchFamily="18" charset="0"/>
              </a:rPr>
              <a:t>falls</a:t>
            </a:r>
            <a:r>
              <a:rPr lang="en-US" sz="2800" dirty="0">
                <a:solidFill>
                  <a:schemeClr val="tx1"/>
                </a:solidFill>
                <a:latin typeface="Times New Roman" panose="02020603050405020304" pitchFamily="18" charset="0"/>
                <a:cs typeface="Times New Roman" panose="02020603050405020304" pitchFamily="18" charset="0"/>
              </a:rPr>
              <a:t> on the consumer. </a:t>
            </a:r>
          </a:p>
          <a:p>
            <a:endParaRPr lang="en-US" sz="2000" dirty="0"/>
          </a:p>
        </p:txBody>
      </p:sp>
    </p:spTree>
    <p:extLst>
      <p:ext uri="{BB962C8B-B14F-4D97-AF65-F5344CB8AC3E}">
        <p14:creationId xmlns:p14="http://schemas.microsoft.com/office/powerpoint/2010/main" xmlns="" val="492817211"/>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535" y="190500"/>
            <a:ext cx="11087540" cy="6438900"/>
          </a:xfrm>
        </p:spPr>
        <p:txBody>
          <a:bodyPr>
            <a:normAutofit/>
          </a:bodyPr>
          <a:lstStyle/>
          <a:p>
            <a:pPr marL="0" indent="0" algn="just">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What can you do? </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If you decide to take a supplement, there are many ways to go about evaluating its safety and efficacy:</a:t>
            </a:r>
          </a:p>
          <a:p>
            <a:pPr lvl="0"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Have they been in business for a long time? Do they have quality control standards? Do they publish their own research? Is their research cited in peer-reviewed journals?</a:t>
            </a:r>
          </a:p>
          <a:p>
            <a:pPr lvl="0"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Note any side effects associated with the supplement.</a:t>
            </a:r>
          </a:p>
          <a:p>
            <a:pPr lvl="0"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Will the supplement interfere with or otherwise affect any medications or other supplements you may be taking?</a:t>
            </a:r>
          </a:p>
          <a:p>
            <a:pPr lvl="0"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Are there any illegal or banned substances contained within the supplement?</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If it has you will be banned by doping.</a:t>
            </a:r>
          </a:p>
        </p:txBody>
      </p:sp>
    </p:spTree>
    <p:extLst>
      <p:ext uri="{BB962C8B-B14F-4D97-AF65-F5344CB8AC3E}">
        <p14:creationId xmlns:p14="http://schemas.microsoft.com/office/powerpoint/2010/main" xmlns="" val="4052599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8142"/>
            <a:ext cx="8911687" cy="1280890"/>
          </a:xfrm>
        </p:spPr>
        <p:txBody>
          <a:bodyPr/>
          <a:lstStyle/>
          <a:p>
            <a:pPr lvl="0"/>
            <a:r>
              <a:rPr lang="en-US" dirty="0" smtClean="0">
                <a:solidFill>
                  <a:schemeClr val="tx1"/>
                </a:solidFill>
                <a:latin typeface="Times New Roman" panose="02020603050405020304" pitchFamily="18" charset="0"/>
                <a:cs typeface="Times New Roman" panose="02020603050405020304" pitchFamily="18" charset="0"/>
              </a:rPr>
              <a:t>Processes of adaptations</a:t>
            </a:r>
            <a:endParaRPr lang="en-US" dirty="0"/>
          </a:p>
        </p:txBody>
      </p:sp>
      <p:sp>
        <p:nvSpPr>
          <p:cNvPr id="3" name="Content Placeholder 2"/>
          <p:cNvSpPr>
            <a:spLocks noGrp="1"/>
          </p:cNvSpPr>
          <p:nvPr>
            <p:ph idx="1"/>
          </p:nvPr>
        </p:nvSpPr>
        <p:spPr>
          <a:xfrm>
            <a:off x="1474839" y="1165129"/>
            <a:ext cx="10456606" cy="5574887"/>
          </a:xfrm>
        </p:spPr>
        <p:txBody>
          <a:bodyPr>
            <a:normAutofit/>
          </a:bodyPr>
          <a:lstStyle/>
          <a:p>
            <a:pPr algn="just"/>
            <a:r>
              <a:rPr lang="en-US" sz="2800" dirty="0" smtClean="0">
                <a:solidFill>
                  <a:schemeClr val="tx1"/>
                </a:solidFill>
                <a:latin typeface="Times New Roman" pitchFamily="18" charset="0"/>
                <a:cs typeface="Times New Roman" pitchFamily="18" charset="0"/>
              </a:rPr>
              <a:t>Studies in recent years on mechanisms of human adaptation to different conditions of work have led us to believe that the physiological factors for long-term adaptation necessarily accompanied by the following processes: </a:t>
            </a:r>
          </a:p>
          <a:p>
            <a:pPr lvl="1" algn="just">
              <a:buAutoNum type="alphaLcParenR"/>
            </a:pPr>
            <a:r>
              <a:rPr lang="en-US" sz="2400" dirty="0" smtClean="0">
                <a:solidFill>
                  <a:schemeClr val="tx1"/>
                </a:solidFill>
                <a:latin typeface="Times New Roman" pitchFamily="18" charset="0"/>
                <a:cs typeface="Times New Roman" pitchFamily="18" charset="0"/>
              </a:rPr>
              <a:t>the restructuring of regulatory mechanisms, </a:t>
            </a:r>
          </a:p>
          <a:p>
            <a:pPr lvl="1" algn="just">
              <a:buAutoNum type="alphaLcParenR"/>
            </a:pPr>
            <a:r>
              <a:rPr lang="en-US" sz="2400" dirty="0" smtClean="0">
                <a:solidFill>
                  <a:schemeClr val="tx1"/>
                </a:solidFill>
                <a:latin typeface="Times New Roman" pitchFamily="18" charset="0"/>
                <a:cs typeface="Times New Roman" pitchFamily="18" charset="0"/>
              </a:rPr>
              <a:t>the mobilization and utilization of physiological reserves of the body, </a:t>
            </a:r>
          </a:p>
          <a:p>
            <a:pPr lvl="1" algn="just">
              <a:buAutoNum type="alphaLcParenR"/>
            </a:pPr>
            <a:r>
              <a:rPr lang="en-US" sz="2400" dirty="0" smtClean="0">
                <a:solidFill>
                  <a:schemeClr val="tx1"/>
                </a:solidFill>
                <a:latin typeface="Times New Roman" pitchFamily="18" charset="0"/>
                <a:cs typeface="Times New Roman" pitchFamily="18" charset="0"/>
              </a:rPr>
              <a:t>the formation of a special functional system to adapt to the specific work (sport) human activity (IA </a:t>
            </a:r>
            <a:r>
              <a:rPr lang="en-US" sz="2400" dirty="0" err="1" smtClean="0">
                <a:solidFill>
                  <a:schemeClr val="tx1"/>
                </a:solidFill>
                <a:latin typeface="Times New Roman" pitchFamily="18" charset="0"/>
                <a:cs typeface="Times New Roman" pitchFamily="18" charset="0"/>
              </a:rPr>
              <a:t>Vartanyan</a:t>
            </a:r>
            <a:r>
              <a:rPr lang="en-US" sz="2400" dirty="0" smtClean="0">
                <a:solidFill>
                  <a:schemeClr val="tx1"/>
                </a:solidFill>
                <a:latin typeface="Times New Roman" pitchFamily="18" charset="0"/>
                <a:cs typeface="Times New Roman" pitchFamily="18" charset="0"/>
              </a:rPr>
              <a:t>, 1981, 1982). </a:t>
            </a:r>
          </a:p>
          <a:p>
            <a:pPr algn="just"/>
            <a:r>
              <a:rPr lang="en-US" sz="2800" dirty="0" smtClean="0">
                <a:solidFill>
                  <a:schemeClr val="tx1"/>
                </a:solidFill>
                <a:latin typeface="Times New Roman" pitchFamily="18" charset="0"/>
                <a:cs typeface="Times New Roman" pitchFamily="18" charset="0"/>
              </a:rPr>
              <a:t>In fact, these three physiological reactions are the primary and main components of the adaptation process, and general biological regularity of adaptive rearrangements refers to any human activity.</a:t>
            </a:r>
          </a:p>
          <a:p>
            <a:pPr algn="just"/>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588" y="147637"/>
            <a:ext cx="11284487" cy="6567487"/>
          </a:xfrm>
        </p:spPr>
        <p:txBody>
          <a:bodyPr>
            <a:normAutofit/>
          </a:bodyPr>
          <a:lstStyle/>
          <a:p>
            <a:pPr marL="0" indent="0" algn="just">
              <a:lnSpc>
                <a:spcPct val="150000"/>
              </a:lnSpc>
              <a:buNone/>
            </a:pPr>
            <a:r>
              <a:rPr lang="en-US" sz="3200" b="1" dirty="0">
                <a:solidFill>
                  <a:schemeClr val="tx1"/>
                </a:solidFill>
                <a:latin typeface="Times New Roman" panose="02020603050405020304" pitchFamily="18" charset="0"/>
                <a:cs typeface="Times New Roman" panose="02020603050405020304" pitchFamily="18" charset="0"/>
              </a:rPr>
              <a:t>Doping</a:t>
            </a:r>
            <a:endParaRPr lang="en-US" sz="3200" dirty="0">
              <a:solidFill>
                <a:schemeClr val="tx1"/>
              </a:solidFill>
              <a:latin typeface="Times New Roman" panose="02020603050405020304" pitchFamily="18" charset="0"/>
              <a:cs typeface="Times New Roman" panose="02020603050405020304" pitchFamily="18" charset="0"/>
            </a:endParaRPr>
          </a:p>
          <a:p>
            <a:pPr lvl="0" algn="just">
              <a:lnSpc>
                <a:spcPct val="150000"/>
              </a:lnSpc>
            </a:pPr>
            <a:r>
              <a:rPr lang="en-US" sz="3200" dirty="0">
                <a:solidFill>
                  <a:schemeClr val="tx1"/>
                </a:solidFill>
                <a:latin typeface="Times New Roman" panose="02020603050405020304" pitchFamily="18" charset="0"/>
                <a:cs typeface="Times New Roman" panose="02020603050405020304" pitchFamily="18" charset="0"/>
              </a:rPr>
              <a:t>“…..the administration of or use by a competing athlete of any substance foreign to the body or of any physiological substance taken in abnormal quantity or taken by an abnormal route of entry into the body, with the sole intention of increasing in an artificial manner his/her performance in competition is regarded as doping..”</a:t>
            </a:r>
          </a:p>
          <a:p>
            <a:pPr marL="0" indent="0">
              <a:buNone/>
            </a:pPr>
            <a:endParaRPr lang="en-US" sz="2000" dirty="0"/>
          </a:p>
        </p:txBody>
      </p:sp>
    </p:spTree>
    <p:extLst>
      <p:ext uri="{BB962C8B-B14F-4D97-AF65-F5344CB8AC3E}">
        <p14:creationId xmlns:p14="http://schemas.microsoft.com/office/powerpoint/2010/main" xmlns="" val="3602224279"/>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5243" y="42197"/>
            <a:ext cx="10686757" cy="6815803"/>
          </a:xfrm>
        </p:spPr>
        <p:txBody>
          <a:bodyPr>
            <a:noAutofit/>
          </a:bodyPr>
          <a:lstStyle/>
          <a:p>
            <a:pPr>
              <a:buNone/>
            </a:pPr>
            <a:r>
              <a:rPr lang="en-US" sz="3200" dirty="0" smtClean="0">
                <a:latin typeface="Times New Roman" pitchFamily="18" charset="0"/>
                <a:cs typeface="Times New Roman" pitchFamily="18" charset="0"/>
              </a:rPr>
              <a:t>The IOC lists of prohibited classes of substances (performance-enhancing drugs) are;</a:t>
            </a:r>
          </a:p>
          <a:p>
            <a:pPr>
              <a:buNone/>
            </a:pPr>
            <a:r>
              <a:rPr lang="en-US" sz="3200" b="1" dirty="0" smtClean="0">
                <a:latin typeface="Times New Roman" pitchFamily="18" charset="0"/>
                <a:cs typeface="Times New Roman" pitchFamily="18" charset="0"/>
              </a:rPr>
              <a:t>A.  Prohibited classes of substances</a:t>
            </a:r>
          </a:p>
          <a:p>
            <a:pPr>
              <a:buNone/>
            </a:pPr>
            <a:r>
              <a:rPr lang="en-US" sz="3200" dirty="0" smtClean="0">
                <a:latin typeface="Times New Roman" pitchFamily="18" charset="0"/>
                <a:cs typeface="Times New Roman" pitchFamily="18" charset="0"/>
              </a:rPr>
              <a:t>1)  Stimulants</a:t>
            </a:r>
          </a:p>
          <a:p>
            <a:pPr>
              <a:buNone/>
            </a:pPr>
            <a:r>
              <a:rPr lang="en-US" sz="3200" dirty="0" smtClean="0">
                <a:latin typeface="Times New Roman" pitchFamily="18" charset="0"/>
                <a:cs typeface="Times New Roman" pitchFamily="18" charset="0"/>
              </a:rPr>
              <a:t>2)  Narcotics</a:t>
            </a:r>
          </a:p>
          <a:p>
            <a:pPr>
              <a:buNone/>
            </a:pPr>
            <a:r>
              <a:rPr lang="en-US" sz="3200" dirty="0" smtClean="0">
                <a:latin typeface="Times New Roman" pitchFamily="18" charset="0"/>
                <a:cs typeface="Times New Roman" pitchFamily="18" charset="0"/>
              </a:rPr>
              <a:t>3)  Anabolic agents</a:t>
            </a:r>
          </a:p>
          <a:p>
            <a:pPr>
              <a:buNone/>
            </a:pPr>
            <a:r>
              <a:rPr lang="en-US" sz="32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 Anabolic  androgenic steroids</a:t>
            </a:r>
          </a:p>
          <a:p>
            <a:pPr>
              <a:buNone/>
            </a:pPr>
            <a:r>
              <a:rPr lang="en-US" sz="2800" dirty="0" smtClean="0">
                <a:latin typeface="Times New Roman" pitchFamily="18" charset="0"/>
                <a:cs typeface="Times New Roman" pitchFamily="18" charset="0"/>
              </a:rPr>
              <a:t>	B. Testosterone</a:t>
            </a:r>
          </a:p>
          <a:p>
            <a:pPr>
              <a:buNone/>
            </a:pPr>
            <a:r>
              <a:rPr lang="en-US" sz="2800" dirty="0" smtClean="0">
                <a:latin typeface="Times New Roman" pitchFamily="18" charset="0"/>
                <a:cs typeface="Times New Roman" pitchFamily="18" charset="0"/>
              </a:rPr>
              <a:t>	C </a:t>
            </a:r>
            <a:r>
              <a:rPr lang="el-GR" sz="2800" dirty="0" smtClean="0">
                <a:latin typeface="Times New Roman" pitchFamily="18" charset="0"/>
                <a:cs typeface="Times New Roman" pitchFamily="18" charset="0"/>
              </a:rPr>
              <a:t>β2-</a:t>
            </a:r>
            <a:r>
              <a:rPr lang="en-US" sz="2800" dirty="0" smtClean="0">
                <a:latin typeface="Times New Roman" pitchFamily="18" charset="0"/>
                <a:cs typeface="Times New Roman" pitchFamily="18" charset="0"/>
              </a:rPr>
              <a:t>Agonists</a:t>
            </a:r>
          </a:p>
          <a:p>
            <a:pPr>
              <a:buNone/>
            </a:pPr>
            <a:r>
              <a:rPr lang="en-US" sz="2800" dirty="0" smtClean="0">
                <a:latin typeface="Times New Roman" pitchFamily="18" charset="0"/>
                <a:cs typeface="Times New Roman" pitchFamily="18" charset="0"/>
              </a:rPr>
              <a:t>	D.  </a:t>
            </a:r>
            <a:r>
              <a:rPr lang="en-US" sz="2800" dirty="0" err="1" smtClean="0">
                <a:latin typeface="Times New Roman" pitchFamily="18" charset="0"/>
                <a:cs typeface="Times New Roman" pitchFamily="18" charset="0"/>
              </a:rPr>
              <a:t>Dehydroepiandrosterone</a:t>
            </a:r>
            <a:r>
              <a:rPr lang="en-US" sz="2800" dirty="0" smtClean="0">
                <a:latin typeface="Times New Roman" pitchFamily="18" charset="0"/>
                <a:cs typeface="Times New Roman" pitchFamily="18" charset="0"/>
              </a:rPr>
              <a:t> (DHEA)</a:t>
            </a:r>
          </a:p>
          <a:p>
            <a:pPr>
              <a:buNone/>
            </a:pPr>
            <a:r>
              <a:rPr lang="en-US" sz="2800" dirty="0" smtClean="0">
                <a:latin typeface="Times New Roman" pitchFamily="18" charset="0"/>
                <a:cs typeface="Times New Roman" pitchFamily="18" charset="0"/>
              </a:rPr>
              <a:t>	E.  </a:t>
            </a:r>
            <a:r>
              <a:rPr lang="en-US" sz="2800" dirty="0" err="1" smtClean="0">
                <a:latin typeface="Times New Roman" pitchFamily="18" charset="0"/>
                <a:cs typeface="Times New Roman" pitchFamily="18" charset="0"/>
              </a:rPr>
              <a:t>Clenbuterol</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F.  Growth hormone</a:t>
            </a:r>
            <a:endParaRPr lang="en-US" sz="3200" dirty="0" smtClean="0">
              <a:latin typeface="Times New Roman" pitchFamily="18" charset="0"/>
              <a:cs typeface="Times New Roman" pitchFamily="18" charset="0"/>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34573"/>
            <a:ext cx="8915400" cy="5725550"/>
          </a:xfrm>
        </p:spPr>
        <p:txBody>
          <a:bodyPr>
            <a:normAutofit/>
          </a:bodyPr>
          <a:lstStyle/>
          <a:p>
            <a:pPr>
              <a:buNone/>
            </a:pPr>
            <a:r>
              <a:rPr lang="en-US" sz="3600" dirty="0" smtClean="0">
                <a:latin typeface="Times New Roman" pitchFamily="18" charset="0"/>
                <a:cs typeface="Times New Roman" pitchFamily="18" charset="0"/>
              </a:rPr>
              <a:t>4)  Diuretics</a:t>
            </a:r>
          </a:p>
          <a:p>
            <a:pPr>
              <a:buNone/>
            </a:pPr>
            <a:r>
              <a:rPr lang="en-US" sz="3600" dirty="0" smtClean="0">
                <a:latin typeface="Times New Roman" pitchFamily="18" charset="0"/>
                <a:cs typeface="Times New Roman" pitchFamily="18" charset="0"/>
              </a:rPr>
              <a:t>5)  Peptide hormones, </a:t>
            </a:r>
            <a:r>
              <a:rPr lang="en-US" sz="3600" dirty="0" err="1" smtClean="0">
                <a:latin typeface="Times New Roman" pitchFamily="18" charset="0"/>
                <a:cs typeface="Times New Roman" pitchFamily="18" charset="0"/>
              </a:rPr>
              <a:t>mimetics</a:t>
            </a:r>
            <a:r>
              <a:rPr lang="en-US" sz="3600" dirty="0" smtClean="0">
                <a:latin typeface="Times New Roman" pitchFamily="18" charset="0"/>
                <a:cs typeface="Times New Roman" pitchFamily="18" charset="0"/>
              </a:rPr>
              <a:t> and analogs</a:t>
            </a:r>
          </a:p>
          <a:p>
            <a:pPr lvl="2"/>
            <a:r>
              <a:rPr lang="en-US" sz="2800" dirty="0" smtClean="0">
                <a:latin typeface="Times New Roman" pitchFamily="18" charset="0"/>
                <a:cs typeface="Times New Roman" pitchFamily="18" charset="0"/>
              </a:rPr>
              <a:t>a.  Chorionic </a:t>
            </a:r>
            <a:r>
              <a:rPr lang="en-US" sz="2800" dirty="0" err="1" smtClean="0">
                <a:latin typeface="Times New Roman" pitchFamily="18" charset="0"/>
                <a:cs typeface="Times New Roman" pitchFamily="18" charset="0"/>
              </a:rPr>
              <a:t>gonadotrophin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hCG</a:t>
            </a:r>
            <a:r>
              <a:rPr lang="en-US" sz="2800" dirty="0" smtClean="0">
                <a:latin typeface="Times New Roman" pitchFamily="18" charset="0"/>
                <a:cs typeface="Times New Roman" pitchFamily="18" charset="0"/>
              </a:rPr>
              <a:t>) </a:t>
            </a:r>
          </a:p>
          <a:p>
            <a:pPr lvl="2"/>
            <a:r>
              <a:rPr lang="en-US" sz="2800" dirty="0" smtClean="0">
                <a:latin typeface="Times New Roman" pitchFamily="18" charset="0"/>
                <a:cs typeface="Times New Roman" pitchFamily="18" charset="0"/>
              </a:rPr>
              <a:t>b.  Corticotrophin (ACTH) </a:t>
            </a:r>
          </a:p>
          <a:p>
            <a:pPr lvl="2"/>
            <a:r>
              <a:rPr lang="en-US" sz="2800" dirty="0" smtClean="0">
                <a:latin typeface="Times New Roman" pitchFamily="18" charset="0"/>
                <a:cs typeface="Times New Roman" pitchFamily="18" charset="0"/>
              </a:rPr>
              <a:t>c.  Growth hormone (</a:t>
            </a:r>
            <a:r>
              <a:rPr lang="en-US" sz="2800" dirty="0" err="1" smtClean="0">
                <a:latin typeface="Times New Roman" pitchFamily="18" charset="0"/>
                <a:cs typeface="Times New Roman" pitchFamily="18" charset="0"/>
              </a:rPr>
              <a:t>hGH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somatotrophin</a:t>
            </a:r>
            <a:r>
              <a:rPr lang="en-US" sz="2800" dirty="0" smtClean="0">
                <a:latin typeface="Times New Roman" pitchFamily="18" charset="0"/>
                <a:cs typeface="Times New Roman" pitchFamily="18" charset="0"/>
              </a:rPr>
              <a:t>) </a:t>
            </a:r>
          </a:p>
          <a:p>
            <a:pPr lvl="2"/>
            <a:r>
              <a:rPr lang="en-US" sz="2800" dirty="0" smtClean="0">
                <a:latin typeface="Times New Roman" pitchFamily="18" charset="0"/>
                <a:cs typeface="Times New Roman" pitchFamily="18" charset="0"/>
              </a:rPr>
              <a:t>d.  Erythropoietin (EPO) </a:t>
            </a:r>
          </a:p>
          <a:p>
            <a:pPr lvl="2"/>
            <a:r>
              <a:rPr lang="en-US" sz="2800" dirty="0" smtClean="0">
                <a:latin typeface="Times New Roman" pitchFamily="18" charset="0"/>
                <a:cs typeface="Times New Roman" pitchFamily="18" charset="0"/>
              </a:rPr>
              <a:t>e.  All the respective releasing factors of the above-mentioned substances</a:t>
            </a:r>
          </a:p>
          <a:p>
            <a:endParaRPr lang="en-US" sz="3600"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545" y="699247"/>
            <a:ext cx="9521067" cy="5211975"/>
          </a:xfrm>
        </p:spPr>
        <p:txBody>
          <a:bodyPr>
            <a:noAutofit/>
          </a:bodyPr>
          <a:lstStyle/>
          <a:p>
            <a:pPr>
              <a:buNone/>
            </a:pPr>
            <a:r>
              <a:rPr lang="en-US" sz="2400" b="1" dirty="0" smtClean="0">
                <a:latin typeface="Times New Roman" pitchFamily="18" charset="0"/>
                <a:cs typeface="Times New Roman" pitchFamily="18" charset="0"/>
              </a:rPr>
              <a:t>B. Prohibited methods</a:t>
            </a:r>
          </a:p>
          <a:p>
            <a:r>
              <a:rPr lang="en-US" sz="2400" dirty="0" smtClean="0">
                <a:latin typeface="Times New Roman" pitchFamily="18" charset="0"/>
                <a:cs typeface="Times New Roman" pitchFamily="18" charset="0"/>
              </a:rPr>
              <a:t>a.  Blood doping</a:t>
            </a:r>
          </a:p>
          <a:p>
            <a:r>
              <a:rPr lang="en-US" sz="2400" dirty="0" smtClean="0">
                <a:latin typeface="Times New Roman" pitchFamily="18" charset="0"/>
                <a:cs typeface="Times New Roman" pitchFamily="18" charset="0"/>
              </a:rPr>
              <a:t>b.  Administering artificial oxygen carriers or plasma expanders</a:t>
            </a:r>
          </a:p>
          <a:p>
            <a:r>
              <a:rPr lang="en-US" sz="2400" dirty="0" smtClean="0">
                <a:latin typeface="Times New Roman" pitchFamily="18" charset="0"/>
                <a:cs typeface="Times New Roman" pitchFamily="18" charset="0"/>
              </a:rPr>
              <a:t>c.  Pharmacologic, chemical and physical manipulation</a:t>
            </a:r>
          </a:p>
          <a:p>
            <a:pPr>
              <a:buNone/>
            </a:pPr>
            <a:r>
              <a:rPr lang="en-US" sz="2400" b="1" dirty="0" smtClean="0">
                <a:latin typeface="Times New Roman" pitchFamily="18" charset="0"/>
                <a:cs typeface="Times New Roman" pitchFamily="18" charset="0"/>
              </a:rPr>
              <a:t>C.  Classes of substances prohibited in certain circumstances</a:t>
            </a:r>
          </a:p>
          <a:p>
            <a:r>
              <a:rPr lang="en-US" sz="2400" dirty="0" smtClean="0">
                <a:latin typeface="Times New Roman" pitchFamily="18" charset="0"/>
                <a:cs typeface="Times New Roman" pitchFamily="18" charset="0"/>
              </a:rPr>
              <a:t>1)  Alcohol</a:t>
            </a:r>
          </a:p>
          <a:p>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Cannabinoids</a:t>
            </a:r>
            <a:r>
              <a:rPr lang="en-US" sz="2400" dirty="0" smtClean="0">
                <a:latin typeface="Times New Roman" pitchFamily="18" charset="0"/>
                <a:cs typeface="Times New Roman" pitchFamily="18" charset="0"/>
              </a:rPr>
              <a:t> (extracted from leaves)</a:t>
            </a:r>
          </a:p>
          <a:p>
            <a:r>
              <a:rPr lang="en-US" sz="2400" dirty="0" smtClean="0">
                <a:latin typeface="Times New Roman" pitchFamily="18" charset="0"/>
                <a:cs typeface="Times New Roman" pitchFamily="18" charset="0"/>
              </a:rPr>
              <a:t>3)  Local anesthetics</a:t>
            </a:r>
          </a:p>
          <a:p>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Glucorticosteroids</a:t>
            </a:r>
            <a:r>
              <a:rPr lang="en-US" sz="2400" dirty="0" smtClean="0">
                <a:latin typeface="Times New Roman" pitchFamily="18" charset="0"/>
                <a:cs typeface="Times New Roman" pitchFamily="18" charset="0"/>
              </a:rPr>
              <a:t>/ Corticosteroids</a:t>
            </a:r>
          </a:p>
          <a:p>
            <a:r>
              <a:rPr lang="en-US" sz="2400" dirty="0" smtClean="0">
                <a:latin typeface="Times New Roman" pitchFamily="18" charset="0"/>
                <a:cs typeface="Times New Roman" pitchFamily="18" charset="0"/>
              </a:rPr>
              <a:t>5)  Beta-blockers/blockers/</a:t>
            </a:r>
          </a:p>
          <a:p>
            <a:r>
              <a:rPr lang="en-US" sz="2400" dirty="0" smtClean="0">
                <a:latin typeface="Times New Roman" pitchFamily="18" charset="0"/>
                <a:cs typeface="Times New Roman" pitchFamily="18" charset="0"/>
              </a:rPr>
              <a:t>6)  Marijuana</a:t>
            </a:r>
            <a:endParaRPr lang="en-US" sz="2400" dirty="0">
              <a:latin typeface="Times New Roman" pitchFamily="18" charset="0"/>
              <a:cs typeface="Times New Roman" pitchFamily="18" charset="0"/>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Prohibited Methods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603717" y="1519311"/>
            <a:ext cx="9900895" cy="4391911"/>
          </a:xfrm>
        </p:spPr>
        <p:txBody>
          <a:bodyPr>
            <a:noAutofit/>
          </a:bodyPr>
          <a:lstStyle/>
          <a:p>
            <a:pPr algn="just"/>
            <a:r>
              <a:rPr lang="en-US" sz="2800" dirty="0" smtClean="0">
                <a:latin typeface="Times New Roman" pitchFamily="18" charset="0"/>
                <a:cs typeface="Times New Roman" pitchFamily="18" charset="0"/>
              </a:rPr>
              <a:t>Blood  Doping  -  the  method  by  which  competitors  store  quantities  of  their  own (</a:t>
            </a:r>
            <a:r>
              <a:rPr lang="en-US" sz="2800" dirty="0" err="1" smtClean="0">
                <a:latin typeface="Times New Roman" pitchFamily="18" charset="0"/>
                <a:cs typeface="Times New Roman" pitchFamily="18" charset="0"/>
              </a:rPr>
              <a:t>Autologous</a:t>
            </a:r>
            <a:r>
              <a:rPr lang="en-US" sz="2800" dirty="0" smtClean="0">
                <a:latin typeface="Times New Roman" pitchFamily="18" charset="0"/>
                <a:cs typeface="Times New Roman" pitchFamily="18" charset="0"/>
              </a:rPr>
              <a:t>  transfusion)  or  other  (Homologous  transfusion)  blood  in  a  frozen  state and re-infuse it prior to competing in an attempt to increase oxygen carrying capacity by  increasing  blood  volume  and  red  blood  cell  number,  would  also  be  excluded  by such  a  definition.  </a:t>
            </a:r>
          </a:p>
          <a:p>
            <a:pPr algn="just"/>
            <a:r>
              <a:rPr lang="en-US" sz="2800" dirty="0" smtClean="0">
                <a:latin typeface="Times New Roman" pitchFamily="18" charset="0"/>
                <a:cs typeface="Times New Roman" pitchFamily="18" charset="0"/>
              </a:rPr>
              <a:t>Blood  doping  primarily  affects  endurance  performance,  not anaerobic performance such as weightlifting or short sprints.</a:t>
            </a:r>
            <a:endParaRPr lang="en-US" sz="2800" dirty="0">
              <a:latin typeface="Times New Roman" pitchFamily="18" charset="0"/>
              <a:cs typeface="Times New Roman" pitchFamily="18" charset="0"/>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723" y="247650"/>
            <a:ext cx="11213490" cy="6396038"/>
          </a:xfrm>
        </p:spPr>
        <p:txBody>
          <a:bodyPr>
            <a:normAutofit/>
          </a:bodyPr>
          <a:lstStyle/>
          <a:p>
            <a:pPr lvl="0">
              <a:lnSpc>
                <a:spcPct val="150000"/>
              </a:lnSpc>
              <a:spcBef>
                <a:spcPts val="0"/>
              </a:spcBef>
              <a:buFont typeface="+mj-lt"/>
              <a:buAutoNum type="romanLcPeriod"/>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Ergogenic Effect Supported by </a:t>
            </a: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Research/ Legal substances</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spcBef>
                <a:spcPts val="0"/>
              </a:spcBef>
              <a:buFont typeface="Wingdings" panose="05000000000000000000" pitchFamily="2" charset="2"/>
              <a:buChar char=""/>
            </a:pPr>
            <a:r>
              <a:rPr lang="en-US" sz="2400"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Legal Supplements / </a:t>
            </a:r>
            <a:r>
              <a:rPr lang="en-US" sz="2400" u="sng"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Behaviors</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spcBef>
                <a:spcPts val="0"/>
              </a:spcBef>
              <a:spcAft>
                <a:spcPts val="800"/>
              </a:spcAft>
              <a:buFont typeface="Wingdings 2" panose="05020102010507070707" pitchFamily="18" charset="2"/>
              <a:buChar char=""/>
              <a:tabLst>
                <a:tab pos="1143000" algn="l"/>
              </a:tabLs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Creatine</a:t>
            </a:r>
            <a:r>
              <a:rPr lang="en-US" sz="2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Phosphate</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lnSpc>
                <a:spcPct val="150000"/>
              </a:lnSpc>
              <a:spcBef>
                <a:spcPts val="0"/>
              </a:spcBef>
              <a:spcAft>
                <a:spcPts val="800"/>
              </a:spcAft>
              <a:buFont typeface="Wingdings 2" panose="05020102010507070707" pitchFamily="18" charset="2"/>
              <a:buChar char=""/>
              <a:tabLst>
                <a:tab pos="1143000" algn="l"/>
              </a:tabLst>
            </a:pPr>
            <a:r>
              <a:rPr lang="en-US" sz="2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Caffeine</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lnSpc>
                <a:spcPct val="150000"/>
              </a:lnSpc>
              <a:spcBef>
                <a:spcPts val="0"/>
              </a:spcBef>
              <a:spcAft>
                <a:spcPts val="800"/>
              </a:spcAft>
              <a:buFont typeface="Wingdings 2" panose="05020102010507070707" pitchFamily="18" charset="2"/>
              <a:buChar char=""/>
              <a:tabLst>
                <a:tab pos="1143000" algn="l"/>
              </a:tabLst>
            </a:pPr>
            <a:r>
              <a:rPr lang="en-US" sz="2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Altitude training</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lnSpc>
                <a:spcPct val="150000"/>
              </a:lnSpc>
              <a:spcBef>
                <a:spcPts val="0"/>
              </a:spcBef>
              <a:spcAft>
                <a:spcPts val="800"/>
              </a:spcAft>
              <a:buFont typeface="Wingdings 2" panose="05020102010507070707" pitchFamily="18" charset="2"/>
              <a:buChar char=""/>
              <a:tabLst>
                <a:tab pos="1200150" algn="l"/>
              </a:tabLst>
            </a:pPr>
            <a:r>
              <a:rPr lang="en-US" sz="2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Creatine</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is considered safe when taken in recommended dosages. Athletes often take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creatine</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in phases. During the loading phase, athletes consume 20-25 grams (in 5 gram increments) per day for 4-7 days. During the maintenance phase, 2-5 grams per day are consumed. It can be obtained through animal foods, such as meat and fish, but in amounts less than 2 grams.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72632476"/>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Altitude training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082018" y="1505243"/>
            <a:ext cx="9422594" cy="4405979"/>
          </a:xfrm>
        </p:spPr>
        <p:txBody>
          <a:bodyPr>
            <a:normAutofit/>
          </a:bodyPr>
          <a:lstStyle/>
          <a:p>
            <a:pPr algn="just"/>
            <a:r>
              <a:rPr lang="en-US" sz="3200" dirty="0" smtClean="0">
                <a:latin typeface="Times New Roman" pitchFamily="18" charset="0"/>
                <a:cs typeface="Times New Roman" pitchFamily="18" charset="0"/>
              </a:rPr>
              <a:t>  Training  carried out at a moderate altitude  (~1000m) and the  rest of the time is spent at a somewhat higher altitude (~2500 m), can result in some marginal improvement.</a:t>
            </a:r>
          </a:p>
          <a:p>
            <a:pPr algn="just"/>
            <a:r>
              <a:rPr lang="en-US" sz="3200" dirty="0" smtClean="0">
                <a:latin typeface="Times New Roman" pitchFamily="18" charset="0"/>
                <a:cs typeface="Times New Roman" pitchFamily="18" charset="0"/>
              </a:rPr>
              <a:t>  Using artificial low-oxygen ‘altitude’ houses has been shown  to  increase  </a:t>
            </a:r>
            <a:r>
              <a:rPr lang="en-US" sz="3200" dirty="0" err="1" smtClean="0">
                <a:latin typeface="Times New Roman" pitchFamily="18" charset="0"/>
                <a:cs typeface="Times New Roman" pitchFamily="18" charset="0"/>
              </a:rPr>
              <a:t>Hb</a:t>
            </a:r>
            <a:r>
              <a:rPr lang="en-US" sz="3200" dirty="0" smtClean="0">
                <a:latin typeface="Times New Roman" pitchFamily="18" charset="0"/>
                <a:cs typeface="Times New Roman" pitchFamily="18" charset="0"/>
              </a:rPr>
              <a:t>  concentration  and  </a:t>
            </a:r>
            <a:r>
              <a:rPr lang="en-US" sz="3200" dirty="0" err="1" smtClean="0">
                <a:latin typeface="Times New Roman" pitchFamily="18" charset="0"/>
                <a:cs typeface="Times New Roman" pitchFamily="18" charset="0"/>
              </a:rPr>
              <a:t>hematocrit</a:t>
            </a:r>
            <a:r>
              <a:rPr lang="en-US" sz="3200" dirty="0" smtClean="0">
                <a:latin typeface="Times New Roman" pitchFamily="18" charset="0"/>
                <a:cs typeface="Times New Roman" pitchFamily="18" charset="0"/>
              </a:rPr>
              <a:t>,  if  sufficient  time is spent in hypoxia (&gt;8–10 h).</a:t>
            </a:r>
            <a:endParaRPr lang="en-US" sz="3200" dirty="0">
              <a:latin typeface="Times New Roman" pitchFamily="18" charset="0"/>
              <a:cs typeface="Times New Roman" pitchFamily="18" charset="0"/>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483" y="204787"/>
            <a:ext cx="10876305" cy="6467475"/>
          </a:xfrm>
        </p:spPr>
        <p:txBody>
          <a:bodyPr>
            <a:noAutofit/>
          </a:bodyPr>
          <a:lstStyle/>
          <a:p>
            <a:pPr marL="0" lvl="0" indent="0" algn="just">
              <a:lnSpc>
                <a:spcPct val="160000"/>
              </a:lnSpc>
              <a:buNone/>
            </a:pPr>
            <a:r>
              <a:rPr lang="en-US" sz="2400" b="1" dirty="0" smtClean="0">
                <a:solidFill>
                  <a:schemeClr val="tx1"/>
                </a:solidFill>
                <a:latin typeface="Times New Roman" panose="02020603050405020304" pitchFamily="18" charset="0"/>
                <a:cs typeface="Times New Roman" panose="02020603050405020304" pitchFamily="18" charset="0"/>
              </a:rPr>
              <a:t>Caffeine (a stimulant found in coffee, tea and cola nuts)</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60000"/>
              </a:lnSpc>
            </a:pPr>
            <a:r>
              <a:rPr lang="en-US" sz="2400" b="1" dirty="0">
                <a:solidFill>
                  <a:schemeClr val="tx1"/>
                </a:solidFill>
                <a:latin typeface="Times New Roman" panose="02020603050405020304" pitchFamily="18" charset="0"/>
                <a:cs typeface="Times New Roman" panose="02020603050405020304" pitchFamily="18" charset="0"/>
              </a:rPr>
              <a:t> </a:t>
            </a:r>
            <a:r>
              <a:rPr lang="en-US" sz="2400" u="sng" dirty="0" smtClean="0">
                <a:solidFill>
                  <a:schemeClr val="tx1"/>
                </a:solidFill>
                <a:latin typeface="Times New Roman" panose="02020603050405020304" pitchFamily="18" charset="0"/>
                <a:cs typeface="Times New Roman" panose="02020603050405020304" pitchFamily="18" charset="0"/>
              </a:rPr>
              <a:t>Effect </a:t>
            </a:r>
            <a:r>
              <a:rPr lang="en-US" sz="2400" u="sng" dirty="0">
                <a:solidFill>
                  <a:schemeClr val="tx1"/>
                </a:solidFill>
                <a:latin typeface="Times New Roman" panose="02020603050405020304" pitchFamily="18" charset="0"/>
                <a:cs typeface="Times New Roman" panose="02020603050405020304" pitchFamily="18" charset="0"/>
              </a:rPr>
              <a:t>Depends on</a:t>
            </a:r>
            <a:r>
              <a:rPr lang="en-US" sz="2400" dirty="0">
                <a:solidFill>
                  <a:schemeClr val="tx1"/>
                </a:solidFill>
                <a:latin typeface="Times New Roman" panose="02020603050405020304" pitchFamily="18" charset="0"/>
                <a:cs typeface="Times New Roman" panose="02020603050405020304" pitchFamily="18" charset="0"/>
              </a:rPr>
              <a:t>:</a:t>
            </a:r>
          </a:p>
          <a:p>
            <a:pPr lvl="1" algn="just">
              <a:lnSpc>
                <a:spcPct val="160000"/>
              </a:lnSpc>
            </a:pPr>
            <a:r>
              <a:rPr lang="en-US" sz="2400" dirty="0" smtClean="0">
                <a:solidFill>
                  <a:schemeClr val="tx1"/>
                </a:solidFill>
                <a:latin typeface="Times New Roman" panose="02020603050405020304" pitchFamily="18" charset="0"/>
                <a:cs typeface="Times New Roman" panose="02020603050405020304" pitchFamily="18" charset="0"/>
              </a:rPr>
              <a:t>Individual </a:t>
            </a:r>
            <a:r>
              <a:rPr lang="en-US" sz="2400" dirty="0">
                <a:solidFill>
                  <a:schemeClr val="tx1"/>
                </a:solidFill>
                <a:latin typeface="Times New Roman" panose="02020603050405020304" pitchFamily="18" charset="0"/>
                <a:cs typeface="Times New Roman" panose="02020603050405020304" pitchFamily="18" charset="0"/>
              </a:rPr>
              <a:t>caffeine </a:t>
            </a:r>
            <a:r>
              <a:rPr lang="en-US" sz="2400" dirty="0" smtClean="0">
                <a:solidFill>
                  <a:schemeClr val="tx1"/>
                </a:solidFill>
                <a:latin typeface="Times New Roman" panose="02020603050405020304" pitchFamily="18" charset="0"/>
                <a:cs typeface="Times New Roman" panose="02020603050405020304" pitchFamily="18" charset="0"/>
              </a:rPr>
              <a:t>status, Individual variability &amp; Caffeine </a:t>
            </a:r>
            <a:r>
              <a:rPr lang="en-US" sz="2400" dirty="0">
                <a:solidFill>
                  <a:schemeClr val="tx1"/>
                </a:solidFill>
                <a:latin typeface="Times New Roman" panose="02020603050405020304" pitchFamily="18" charset="0"/>
                <a:cs typeface="Times New Roman" panose="02020603050405020304" pitchFamily="18" charset="0"/>
              </a:rPr>
              <a:t>dosage and administration</a:t>
            </a:r>
          </a:p>
          <a:p>
            <a:pPr lvl="0" algn="just">
              <a:lnSpc>
                <a:spcPct val="160000"/>
              </a:lnSpc>
            </a:pPr>
            <a:r>
              <a:rPr lang="en-US" sz="2400" u="sng" dirty="0" smtClean="0">
                <a:solidFill>
                  <a:schemeClr val="tx1"/>
                </a:solidFill>
                <a:latin typeface="Times New Roman" panose="02020603050405020304" pitchFamily="18" charset="0"/>
                <a:cs typeface="Times New Roman" panose="02020603050405020304" pitchFamily="18" charset="0"/>
              </a:rPr>
              <a:t>Illegal </a:t>
            </a:r>
            <a:r>
              <a:rPr lang="en-US" sz="2400" u="sng" dirty="0">
                <a:solidFill>
                  <a:schemeClr val="tx1"/>
                </a:solidFill>
                <a:latin typeface="Times New Roman" panose="02020603050405020304" pitchFamily="18" charset="0"/>
                <a:cs typeface="Times New Roman" panose="02020603050405020304" pitchFamily="18" charset="0"/>
              </a:rPr>
              <a:t>(&gt;</a:t>
            </a:r>
            <a:r>
              <a:rPr lang="en-US" sz="2400" u="sng" dirty="0" smtClean="0">
                <a:solidFill>
                  <a:schemeClr val="tx1"/>
                </a:solidFill>
                <a:latin typeface="Times New Roman" panose="02020603050405020304" pitchFamily="18" charset="0"/>
                <a:cs typeface="Times New Roman" panose="02020603050405020304" pitchFamily="18" charset="0"/>
              </a:rPr>
              <a:t>12mg/ml</a:t>
            </a:r>
            <a:r>
              <a:rPr lang="en-US" sz="2400" u="sng"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lvl="1" algn="just">
              <a:lnSpc>
                <a:spcPct val="160000"/>
              </a:lnSpc>
            </a:pPr>
            <a:r>
              <a:rPr lang="en-US" sz="2400" dirty="0">
                <a:solidFill>
                  <a:schemeClr val="tx1"/>
                </a:solidFill>
                <a:latin typeface="Times New Roman" panose="02020603050405020304" pitchFamily="18" charset="0"/>
                <a:cs typeface="Times New Roman" panose="02020603050405020304" pitchFamily="18" charset="0"/>
              </a:rPr>
              <a:t>approx. 5-6 cups of strong coffee or 4 </a:t>
            </a:r>
            <a:r>
              <a:rPr lang="en-US" sz="2400" dirty="0" err="1">
                <a:solidFill>
                  <a:schemeClr val="tx1"/>
                </a:solidFill>
                <a:latin typeface="Times New Roman" panose="02020603050405020304" pitchFamily="18" charset="0"/>
                <a:cs typeface="Times New Roman" panose="02020603050405020304" pitchFamily="18" charset="0"/>
              </a:rPr>
              <a:t>vivarin</a:t>
            </a:r>
            <a:r>
              <a:rPr lang="en-US" sz="2400" dirty="0">
                <a:solidFill>
                  <a:schemeClr val="tx1"/>
                </a:solidFill>
                <a:latin typeface="Times New Roman" panose="02020603050405020304" pitchFamily="18" charset="0"/>
                <a:cs typeface="Times New Roman" panose="02020603050405020304" pitchFamily="18" charset="0"/>
              </a:rPr>
              <a:t> for a 150 pound person consumed 2-3 hours before performance</a:t>
            </a:r>
          </a:p>
          <a:p>
            <a:pPr lvl="0" algn="just">
              <a:lnSpc>
                <a:spcPct val="160000"/>
              </a:lnSpc>
            </a:pPr>
            <a:r>
              <a:rPr lang="en-US" sz="2400" u="sng" dirty="0">
                <a:solidFill>
                  <a:schemeClr val="tx1"/>
                </a:solidFill>
                <a:latin typeface="Times New Roman" panose="02020603050405020304" pitchFamily="18" charset="0"/>
                <a:cs typeface="Times New Roman" panose="02020603050405020304" pitchFamily="18" charset="0"/>
              </a:rPr>
              <a:t>Problems:</a:t>
            </a:r>
            <a:endParaRPr lang="en-US" sz="2400" dirty="0">
              <a:solidFill>
                <a:schemeClr val="tx1"/>
              </a:solidFill>
              <a:latin typeface="Times New Roman" panose="02020603050405020304" pitchFamily="18" charset="0"/>
              <a:cs typeface="Times New Roman" panose="02020603050405020304" pitchFamily="18" charset="0"/>
            </a:endParaRPr>
          </a:p>
          <a:p>
            <a:pPr lvl="1" algn="just">
              <a:lnSpc>
                <a:spcPct val="160000"/>
              </a:lnSpc>
            </a:pPr>
            <a:r>
              <a:rPr lang="en-US" sz="2400" dirty="0">
                <a:solidFill>
                  <a:schemeClr val="tx1"/>
                </a:solidFill>
                <a:latin typeface="Times New Roman" panose="02020603050405020304" pitchFamily="18" charset="0"/>
                <a:cs typeface="Times New Roman" panose="02020603050405020304" pitchFamily="18" charset="0"/>
              </a:rPr>
              <a:t>caffeine is a diuretic; impairs heat </a:t>
            </a:r>
            <a:r>
              <a:rPr lang="en-US" sz="2400" dirty="0" smtClean="0">
                <a:solidFill>
                  <a:schemeClr val="tx1"/>
                </a:solidFill>
                <a:latin typeface="Times New Roman" panose="02020603050405020304" pitchFamily="18" charset="0"/>
                <a:cs typeface="Times New Roman" panose="02020603050405020304" pitchFamily="18" charset="0"/>
              </a:rPr>
              <a:t>tolerance;</a:t>
            </a:r>
          </a:p>
          <a:p>
            <a:pPr lvl="1" algn="just">
              <a:lnSpc>
                <a:spcPct val="160000"/>
              </a:lnSpc>
            </a:pPr>
            <a:r>
              <a:rPr lang="en-US" sz="2400" dirty="0" smtClean="0">
                <a:solidFill>
                  <a:schemeClr val="tx1"/>
                </a:solidFill>
                <a:latin typeface="Times New Roman" panose="02020603050405020304" pitchFamily="18" charset="0"/>
                <a:cs typeface="Times New Roman" panose="02020603050405020304" pitchFamily="18" charset="0"/>
              </a:rPr>
              <a:t>stomach </a:t>
            </a:r>
            <a:r>
              <a:rPr lang="en-US" sz="2400" dirty="0">
                <a:solidFill>
                  <a:schemeClr val="tx1"/>
                </a:solidFill>
                <a:latin typeface="Times New Roman" panose="02020603050405020304" pitchFamily="18" charset="0"/>
                <a:cs typeface="Times New Roman" panose="02020603050405020304" pitchFamily="18" charset="0"/>
              </a:rPr>
              <a:t>upsets; nervousness</a:t>
            </a:r>
          </a:p>
          <a:p>
            <a:pPr marL="0" indent="0">
              <a:buNone/>
            </a:pPr>
            <a:r>
              <a:rPr lang="en-US" sz="1600" dirty="0"/>
              <a:t/>
            </a:r>
            <a:br>
              <a:rPr lang="en-US" sz="1600" dirty="0"/>
            </a:br>
            <a:endParaRPr lang="en-US" sz="1600" dirty="0"/>
          </a:p>
        </p:txBody>
      </p:sp>
    </p:spTree>
    <p:extLst>
      <p:ext uri="{BB962C8B-B14F-4D97-AF65-F5344CB8AC3E}">
        <p14:creationId xmlns:p14="http://schemas.microsoft.com/office/powerpoint/2010/main" xmlns="" val="197149213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386" y="233361"/>
            <a:ext cx="10240963" cy="6424613"/>
          </a:xfrm>
        </p:spPr>
        <p:txBody>
          <a:bodyPr>
            <a:normAutofit/>
          </a:bodyPr>
          <a:lstStyle/>
          <a:p>
            <a:pPr marL="0" lvl="0" indent="0" algn="just">
              <a:lnSpc>
                <a:spcPct val="150000"/>
              </a:lnSpc>
              <a:buNone/>
            </a:pPr>
            <a:r>
              <a:rPr lang="en-US" sz="2800" u="sng" dirty="0">
                <a:solidFill>
                  <a:schemeClr val="tx1"/>
                </a:solidFill>
                <a:latin typeface="Times New Roman" panose="02020603050405020304" pitchFamily="18" charset="0"/>
                <a:cs typeface="Times New Roman" panose="02020603050405020304" pitchFamily="18" charset="0"/>
              </a:rPr>
              <a:t>Caffeine’s Proposed </a:t>
            </a:r>
            <a:r>
              <a:rPr lang="en-US" sz="2800" u="sng" dirty="0" err="1">
                <a:solidFill>
                  <a:schemeClr val="tx1"/>
                </a:solidFill>
                <a:latin typeface="Times New Roman" panose="02020603050405020304" pitchFamily="18" charset="0"/>
                <a:cs typeface="Times New Roman" panose="02020603050405020304" pitchFamily="18" charset="0"/>
              </a:rPr>
              <a:t>Ergogenic</a:t>
            </a:r>
            <a:r>
              <a:rPr lang="en-US" sz="2800" u="sng" dirty="0">
                <a:solidFill>
                  <a:schemeClr val="tx1"/>
                </a:solidFill>
                <a:latin typeface="Times New Roman" panose="02020603050405020304" pitchFamily="18" charset="0"/>
                <a:cs typeface="Times New Roman" panose="02020603050405020304" pitchFamily="18" charset="0"/>
              </a:rPr>
              <a:t> </a:t>
            </a:r>
            <a:r>
              <a:rPr lang="en-US" sz="2800" u="sng" dirty="0" smtClean="0">
                <a:solidFill>
                  <a:schemeClr val="tx1"/>
                </a:solidFill>
                <a:latin typeface="Times New Roman" panose="02020603050405020304" pitchFamily="18" charset="0"/>
                <a:cs typeface="Times New Roman" panose="02020603050405020304" pitchFamily="18" charset="0"/>
              </a:rPr>
              <a:t>Effect</a:t>
            </a:r>
            <a:endParaRPr lang="en-US" sz="2800" dirty="0">
              <a:solidFill>
                <a:schemeClr val="tx1"/>
              </a:solidFill>
              <a:latin typeface="Times New Roman" panose="02020603050405020304" pitchFamily="18" charset="0"/>
              <a:cs typeface="Times New Roman" panose="02020603050405020304" pitchFamily="18" charset="0"/>
            </a:endParaRPr>
          </a:p>
          <a:p>
            <a:pPr lvl="0"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Increased </a:t>
            </a:r>
            <a:r>
              <a:rPr lang="en-US" sz="2800" dirty="0">
                <a:solidFill>
                  <a:schemeClr val="tx1"/>
                </a:solidFill>
                <a:latin typeface="Times New Roman" panose="02020603050405020304" pitchFamily="18" charset="0"/>
                <a:cs typeface="Times New Roman" panose="02020603050405020304" pitchFamily="18" charset="0"/>
              </a:rPr>
              <a:t>mental alertness/concentration</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Central nervous system stimulant</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Elevated mood</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Decreased fatigue </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Enhanced catecholamine release</a:t>
            </a:r>
          </a:p>
          <a:p>
            <a:pPr lvl="0"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Improved muscular strength</a:t>
            </a:r>
          </a:p>
          <a:p>
            <a:endParaRPr lang="en-US" sz="2000" dirty="0"/>
          </a:p>
        </p:txBody>
      </p:sp>
    </p:spTree>
    <p:extLst>
      <p:ext uri="{BB962C8B-B14F-4D97-AF65-F5344CB8AC3E}">
        <p14:creationId xmlns:p14="http://schemas.microsoft.com/office/powerpoint/2010/main" xmlns="" val="3305853359"/>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063" y="233362"/>
            <a:ext cx="11243162" cy="6453188"/>
          </a:xfrm>
        </p:spPr>
        <p:txBody>
          <a:bodyPr>
            <a:normAutofit/>
          </a:bodyPr>
          <a:lstStyle/>
          <a:p>
            <a:pPr marL="0" lvl="0" indent="0" algn="just">
              <a:buNone/>
            </a:pPr>
            <a:r>
              <a:rPr lang="en-US" sz="2400" b="1" dirty="0" smtClean="0">
                <a:solidFill>
                  <a:schemeClr val="tx1"/>
                </a:solidFill>
                <a:latin typeface="Times New Roman" panose="02020603050405020304" pitchFamily="18" charset="0"/>
                <a:cs typeface="Times New Roman" panose="02020603050405020304" pitchFamily="18" charset="0"/>
              </a:rPr>
              <a:t>Alcohol as </a:t>
            </a:r>
            <a:r>
              <a:rPr lang="en-US" sz="2400" b="1" dirty="0" err="1">
                <a:solidFill>
                  <a:schemeClr val="tx1"/>
                </a:solidFill>
                <a:latin typeface="Times New Roman" panose="02020603050405020304" pitchFamily="18" charset="0"/>
                <a:cs typeface="Times New Roman" panose="02020603050405020304" pitchFamily="18" charset="0"/>
              </a:rPr>
              <a:t>ergogenic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aid</a:t>
            </a:r>
            <a:endParaRPr lang="en-US" sz="2400" dirty="0">
              <a:solidFill>
                <a:schemeClr val="tx1"/>
              </a:solidFill>
              <a:latin typeface="Times New Roman" panose="02020603050405020304" pitchFamily="18" charset="0"/>
              <a:cs typeface="Times New Roman" panose="02020603050405020304" pitchFamily="18" charset="0"/>
            </a:endParaRPr>
          </a:p>
          <a:p>
            <a:pPr lvl="0" algn="just"/>
            <a:r>
              <a:rPr lang="en-US" sz="2400" dirty="0">
                <a:solidFill>
                  <a:schemeClr val="tx1"/>
                </a:solidFill>
                <a:latin typeface="Times New Roman" panose="02020603050405020304" pitchFamily="18" charset="0"/>
                <a:cs typeface="Times New Roman" panose="02020603050405020304" pitchFamily="18" charset="0"/>
              </a:rPr>
              <a:t>Source of energy (?); one beer </a:t>
            </a:r>
            <a:r>
              <a:rPr lang="en-US" sz="2400" dirty="0" err="1">
                <a:solidFill>
                  <a:schemeClr val="tx1"/>
                </a:solidFill>
                <a:latin typeface="Times New Roman" panose="02020603050405020304" pitchFamily="18" charset="0"/>
                <a:cs typeface="Times New Roman" panose="02020603050405020304" pitchFamily="18" charset="0"/>
              </a:rPr>
              <a:t>appr</a:t>
            </a:r>
            <a:r>
              <a:rPr lang="en-US" sz="2400" dirty="0">
                <a:solidFill>
                  <a:schemeClr val="tx1"/>
                </a:solidFill>
                <a:latin typeface="Times New Roman" panose="02020603050405020304" pitchFamily="18" charset="0"/>
                <a:cs typeface="Times New Roman" panose="02020603050405020304" pitchFamily="18" charset="0"/>
              </a:rPr>
              <a:t>. 150 calories, 13 grams of </a:t>
            </a:r>
            <a:r>
              <a:rPr lang="en-US" sz="2400" dirty="0" err="1">
                <a:solidFill>
                  <a:schemeClr val="tx1"/>
                </a:solidFill>
                <a:latin typeface="Times New Roman" panose="02020603050405020304" pitchFamily="18" charset="0"/>
                <a:cs typeface="Times New Roman" panose="02020603050405020304" pitchFamily="18" charset="0"/>
              </a:rPr>
              <a:t>carbohyd</a:t>
            </a:r>
            <a:r>
              <a:rPr lang="en-US" sz="2400" dirty="0">
                <a:solidFill>
                  <a:schemeClr val="tx1"/>
                </a:solidFill>
                <a:latin typeface="Times New Roman" panose="02020603050405020304" pitchFamily="18" charset="0"/>
                <a:cs typeface="Times New Roman" panose="02020603050405020304" pitchFamily="18" charset="0"/>
              </a:rPr>
              <a:t>. and 13 grams of alcohol</a:t>
            </a:r>
          </a:p>
          <a:p>
            <a:pPr lvl="0" algn="just"/>
            <a:r>
              <a:rPr lang="en-US" sz="2400" b="1" i="1" dirty="0">
                <a:solidFill>
                  <a:schemeClr val="tx1"/>
                </a:solidFill>
                <a:latin typeface="Times New Roman" panose="02020603050405020304" pitchFamily="18" charset="0"/>
                <a:cs typeface="Times New Roman" panose="02020603050405020304" pitchFamily="18" charset="0"/>
              </a:rPr>
              <a:t>“uneconomical”</a:t>
            </a:r>
            <a:r>
              <a:rPr lang="en-US" sz="2400" dirty="0">
                <a:solidFill>
                  <a:schemeClr val="tx1"/>
                </a:solidFill>
                <a:latin typeface="Times New Roman" panose="02020603050405020304" pitchFamily="18" charset="0"/>
                <a:cs typeface="Times New Roman" panose="02020603050405020304" pitchFamily="18" charset="0"/>
              </a:rPr>
              <a:t> - more oxygen needed to metabolize a gram of alcohol than a gram of carbohydrates or fat</a:t>
            </a:r>
          </a:p>
          <a:p>
            <a:pPr lvl="0" algn="just"/>
            <a:r>
              <a:rPr lang="en-US" sz="2400" b="1" i="1" dirty="0">
                <a:solidFill>
                  <a:schemeClr val="tx1"/>
                </a:solidFill>
                <a:latin typeface="Times New Roman" panose="02020603050405020304" pitchFamily="18" charset="0"/>
                <a:cs typeface="Times New Roman" panose="02020603050405020304" pitchFamily="18" charset="0"/>
              </a:rPr>
              <a:t>Psychological effect:</a:t>
            </a:r>
            <a:r>
              <a:rPr lang="en-US" sz="2400" dirty="0">
                <a:solidFill>
                  <a:schemeClr val="tx1"/>
                </a:solidFill>
                <a:latin typeface="Times New Roman" panose="02020603050405020304" pitchFamily="18" charset="0"/>
                <a:cs typeface="Times New Roman" panose="02020603050405020304" pitchFamily="18" charset="0"/>
              </a:rPr>
              <a:t> reduced anxiety, less muscle tremor (archery, not supported by research); greater self-confidence.</a:t>
            </a:r>
          </a:p>
          <a:p>
            <a:pPr lvl="0" algn="just"/>
            <a:r>
              <a:rPr lang="en-US" sz="2400" dirty="0">
                <a:solidFill>
                  <a:schemeClr val="tx1"/>
                </a:solidFill>
                <a:latin typeface="Times New Roman" panose="02020603050405020304" pitchFamily="18" charset="0"/>
                <a:cs typeface="Times New Roman" panose="02020603050405020304" pitchFamily="18" charset="0"/>
              </a:rPr>
              <a:t>Negative effects on performance;</a:t>
            </a:r>
          </a:p>
          <a:p>
            <a:pPr lvl="1" algn="just">
              <a:buFont typeface="Wingdings" panose="05000000000000000000" pitchFamily="2" charset="2"/>
              <a:buChar char="v"/>
            </a:pPr>
            <a:r>
              <a:rPr lang="en-US" sz="2200" dirty="0">
                <a:solidFill>
                  <a:schemeClr val="tx1"/>
                </a:solidFill>
                <a:latin typeface="Times New Roman" panose="02020603050405020304" pitchFamily="18" charset="0"/>
                <a:cs typeface="Times New Roman" panose="02020603050405020304" pitchFamily="18" charset="0"/>
              </a:rPr>
              <a:t>Increased heart rate and oxygen </a:t>
            </a:r>
            <a:r>
              <a:rPr lang="en-US" sz="2200" dirty="0" smtClean="0">
                <a:solidFill>
                  <a:schemeClr val="tx1"/>
                </a:solidFill>
                <a:latin typeface="Times New Roman" panose="02020603050405020304" pitchFamily="18" charset="0"/>
                <a:cs typeface="Times New Roman" panose="02020603050405020304" pitchFamily="18" charset="0"/>
              </a:rPr>
              <a:t>consumption</a:t>
            </a:r>
          </a:p>
          <a:p>
            <a:pPr lvl="1" algn="just">
              <a:buFont typeface="Wingdings" panose="05000000000000000000"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Increased </a:t>
            </a:r>
            <a:r>
              <a:rPr lang="en-US" sz="2400" dirty="0">
                <a:solidFill>
                  <a:schemeClr val="tx1"/>
                </a:solidFill>
                <a:latin typeface="Times New Roman" panose="02020603050405020304" pitchFamily="18" charset="0"/>
                <a:cs typeface="Times New Roman" panose="02020603050405020304" pitchFamily="18" charset="0"/>
              </a:rPr>
              <a:t>blood pressure and blood </a:t>
            </a:r>
            <a:r>
              <a:rPr lang="en-US" sz="2400" dirty="0" smtClean="0">
                <a:solidFill>
                  <a:schemeClr val="tx1"/>
                </a:solidFill>
                <a:latin typeface="Times New Roman" panose="02020603050405020304" pitchFamily="18" charset="0"/>
                <a:cs typeface="Times New Roman" panose="02020603050405020304" pitchFamily="18" charset="0"/>
              </a:rPr>
              <a:t>lactate</a:t>
            </a:r>
          </a:p>
          <a:p>
            <a:pPr lvl="1" algn="just">
              <a:buFont typeface="Wingdings" panose="05000000000000000000"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Increased </a:t>
            </a:r>
            <a:r>
              <a:rPr lang="en-US" sz="2400" dirty="0">
                <a:solidFill>
                  <a:schemeClr val="tx1"/>
                </a:solidFill>
                <a:latin typeface="Times New Roman" panose="02020603050405020304" pitchFamily="18" charset="0"/>
                <a:cs typeface="Times New Roman" panose="02020603050405020304" pitchFamily="18" charset="0"/>
              </a:rPr>
              <a:t>reaction </a:t>
            </a:r>
            <a:r>
              <a:rPr lang="en-US" sz="2400" dirty="0" smtClean="0">
                <a:solidFill>
                  <a:schemeClr val="tx1"/>
                </a:solidFill>
                <a:latin typeface="Times New Roman" panose="02020603050405020304" pitchFamily="18" charset="0"/>
                <a:cs typeface="Times New Roman" panose="02020603050405020304" pitchFamily="18" charset="0"/>
              </a:rPr>
              <a:t>time</a:t>
            </a:r>
          </a:p>
          <a:p>
            <a:pPr lvl="1" algn="just">
              <a:buFont typeface="Wingdings" panose="05000000000000000000"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Impaired </a:t>
            </a:r>
            <a:r>
              <a:rPr lang="en-US" sz="2400" dirty="0">
                <a:solidFill>
                  <a:schemeClr val="tx1"/>
                </a:solidFill>
                <a:latin typeface="Times New Roman" panose="02020603050405020304" pitchFamily="18" charset="0"/>
                <a:cs typeface="Times New Roman" panose="02020603050405020304" pitchFamily="18" charset="0"/>
              </a:rPr>
              <a:t>hand-eye coordination and visual </a:t>
            </a:r>
            <a:r>
              <a:rPr lang="en-US" sz="2400" dirty="0" smtClean="0">
                <a:solidFill>
                  <a:schemeClr val="tx1"/>
                </a:solidFill>
                <a:latin typeface="Times New Roman" panose="02020603050405020304" pitchFamily="18" charset="0"/>
                <a:cs typeface="Times New Roman" panose="02020603050405020304" pitchFamily="18" charset="0"/>
              </a:rPr>
              <a:t>perception</a:t>
            </a:r>
          </a:p>
          <a:p>
            <a:pPr lvl="1" algn="just">
              <a:buFont typeface="Wingdings" panose="05000000000000000000"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Currently </a:t>
            </a:r>
            <a:r>
              <a:rPr lang="en-US" sz="2400" dirty="0">
                <a:solidFill>
                  <a:schemeClr val="tx1"/>
                </a:solidFill>
                <a:latin typeface="Times New Roman" panose="02020603050405020304" pitchFamily="18" charset="0"/>
                <a:cs typeface="Times New Roman" panose="02020603050405020304" pitchFamily="18" charset="0"/>
              </a:rPr>
              <a:t>not banned by IOC except for shooting competitions</a:t>
            </a:r>
          </a:p>
          <a:p>
            <a:r>
              <a:rPr lang="en-US" b="1" dirty="0" smtClean="0">
                <a:latin typeface="Times New Roman" pitchFamily="18" charset="0"/>
                <a:cs typeface="Times New Roman" pitchFamily="18" charset="0"/>
              </a:rPr>
              <a:t>Currently not banned by IOC except for shooting competitions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212420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701" y="295497"/>
            <a:ext cx="1771649" cy="690340"/>
          </a:xfrm>
        </p:spPr>
        <p:txBody>
          <a:bodyPr>
            <a:normAutofit/>
          </a:bodyPr>
          <a:lstStyle/>
          <a:p>
            <a:r>
              <a:rPr lang="en-US" sz="2800" dirty="0" smtClean="0">
                <a:latin typeface="Times New Roman" panose="02020603050405020304" pitchFamily="18" charset="0"/>
                <a:cs typeface="Times New Roman" panose="02020603050405020304" pitchFamily="18" charset="0"/>
              </a:rPr>
              <a:t>Cont’d…</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69584" y="640667"/>
            <a:ext cx="9804399" cy="5514975"/>
          </a:xfrm>
        </p:spPr>
        <p:style>
          <a:lnRef idx="2">
            <a:schemeClr val="dk1">
              <a:shade val="50000"/>
            </a:schemeClr>
          </a:lnRef>
          <a:fillRef idx="1">
            <a:schemeClr val="dk1"/>
          </a:fillRef>
          <a:effectRef idx="0">
            <a:schemeClr val="dk1"/>
          </a:effectRef>
          <a:fontRef idx="minor">
            <a:schemeClr val="lt1"/>
          </a:fontRef>
        </p:style>
        <p:txBody>
          <a:bodyPr/>
          <a:lstStyle/>
          <a:p>
            <a:pPr marL="57150" lvl="2" indent="0" algn="just">
              <a:lnSpc>
                <a:spcPct val="150000"/>
              </a:lnSpc>
              <a:buClr>
                <a:srgbClr val="DE32DE"/>
              </a:buClr>
              <a:buNone/>
            </a:pPr>
            <a:r>
              <a:rPr lang="en-US" sz="2400" dirty="0" smtClean="0">
                <a:solidFill>
                  <a:schemeClr val="accent1">
                    <a:lumMod val="60000"/>
                    <a:lumOff val="40000"/>
                  </a:schemeClr>
                </a:solidFill>
                <a:latin typeface="Times New Roman" panose="02020603050405020304" pitchFamily="18" charset="0"/>
                <a:cs typeface="Times New Roman" panose="02020603050405020304" pitchFamily="18" charset="0"/>
              </a:rPr>
              <a:t>Objectives </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of sport </a:t>
            </a:r>
            <a:r>
              <a:rPr lang="en-US" sz="2400" dirty="0" smtClean="0">
                <a:solidFill>
                  <a:schemeClr val="accent1">
                    <a:lumMod val="60000"/>
                    <a:lumOff val="40000"/>
                  </a:schemeClr>
                </a:solidFill>
                <a:latin typeface="Times New Roman" panose="02020603050405020304" pitchFamily="18" charset="0"/>
                <a:cs typeface="Times New Roman" panose="02020603050405020304" pitchFamily="18" charset="0"/>
              </a:rPr>
              <a:t>medicine</a:t>
            </a:r>
            <a:endParaRPr lang="en-US" sz="2400" dirty="0">
              <a:solidFill>
                <a:prstClr val="white">
                  <a:lumMod val="75000"/>
                  <a:lumOff val="25000"/>
                </a:prstClr>
              </a:solidFill>
              <a:latin typeface="Times New Roman" panose="02020603050405020304" pitchFamily="18" charset="0"/>
              <a:cs typeface="Times New Roman" panose="02020603050405020304" pitchFamily="18" charset="0"/>
            </a:endParaRPr>
          </a:p>
          <a:p>
            <a:pPr lvl="2" indent="-342900" algn="just">
              <a:lnSpc>
                <a:spcPct val="150000"/>
              </a:lnSpc>
              <a:buClr>
                <a:srgbClr val="DE32DE"/>
              </a:buClr>
            </a:pPr>
            <a:r>
              <a:rPr lang="en-US" sz="2400" dirty="0" smtClean="0">
                <a:solidFill>
                  <a:srgbClr val="FFFF00"/>
                </a:solidFill>
                <a:latin typeface="Times New Roman" panose="02020603050405020304" pitchFamily="18" charset="0"/>
                <a:cs typeface="Times New Roman" panose="02020603050405020304" pitchFamily="18" charset="0"/>
              </a:rPr>
              <a:t>Prevention/protection</a:t>
            </a: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 control the causes of injury/damage</a:t>
            </a:r>
          </a:p>
          <a:p>
            <a:pPr lvl="2" indent="-342900" algn="just">
              <a:lnSpc>
                <a:spcPct val="150000"/>
              </a:lnSpc>
              <a:buClr>
                <a:srgbClr val="DE32DE"/>
              </a:buClr>
            </a:pPr>
            <a:r>
              <a:rPr lang="en-US" sz="2400" dirty="0" smtClean="0">
                <a:solidFill>
                  <a:srgbClr val="FFFF00"/>
                </a:solidFill>
                <a:latin typeface="Times New Roman" panose="02020603050405020304" pitchFamily="18" charset="0"/>
                <a:cs typeface="Times New Roman" panose="02020603050405020304" pitchFamily="18" charset="0"/>
              </a:rPr>
              <a:t>Diagnosis</a:t>
            </a: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identifying </a:t>
            </a:r>
            <a:r>
              <a:rPr lang="en-US" sz="2400" dirty="0">
                <a:latin typeface="Times New Roman" panose="02020603050405020304" pitchFamily="18" charset="0"/>
                <a:cs typeface="Times New Roman" panose="02020603050405020304" pitchFamily="18" charset="0"/>
              </a:rPr>
              <a:t>of an illness or disorder in a patient through physical examination, medical tests, or other </a:t>
            </a:r>
            <a:r>
              <a:rPr lang="en-US" sz="2400" dirty="0" smtClean="0">
                <a:latin typeface="Times New Roman" panose="02020603050405020304" pitchFamily="18" charset="0"/>
                <a:cs typeface="Times New Roman" panose="02020603050405020304" pitchFamily="18" charset="0"/>
              </a:rPr>
              <a:t>procedures</a:t>
            </a:r>
            <a:endPar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endParaRPr>
          </a:p>
          <a:p>
            <a:pPr lvl="2" indent="-342900" algn="just">
              <a:lnSpc>
                <a:spcPct val="150000"/>
              </a:lnSpc>
              <a:buClr>
                <a:srgbClr val="DE32DE"/>
              </a:buClr>
            </a:pPr>
            <a:r>
              <a:rPr lang="en-US" sz="2400" dirty="0" smtClean="0">
                <a:solidFill>
                  <a:srgbClr val="FFFF00"/>
                </a:solidFill>
                <a:latin typeface="Times New Roman" panose="02020603050405020304" pitchFamily="18" charset="0"/>
                <a:cs typeface="Times New Roman" panose="02020603050405020304" pitchFamily="18" charset="0"/>
              </a:rPr>
              <a:t>Treatment- </a:t>
            </a: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of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rPr>
              <a:t>medical condition caused by /or related to sporting activities </a:t>
            </a: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of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rPr>
              <a:t>all kinds</a:t>
            </a: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a:t>
            </a:r>
          </a:p>
          <a:p>
            <a:pPr lvl="2" indent="-342900" algn="just">
              <a:lnSpc>
                <a:spcPct val="150000"/>
              </a:lnSpc>
              <a:buClr>
                <a:srgbClr val="DE32DE"/>
              </a:buClr>
            </a:pPr>
            <a:r>
              <a:rPr lang="en-US" sz="2400" dirty="0" smtClean="0">
                <a:solidFill>
                  <a:srgbClr val="FFFF00"/>
                </a:solidFill>
                <a:latin typeface="Times New Roman" panose="02020603050405020304" pitchFamily="18" charset="0"/>
                <a:cs typeface="Times New Roman" panose="02020603050405020304" pitchFamily="18" charset="0"/>
              </a:rPr>
              <a:t>Preparation- </a:t>
            </a:r>
            <a:r>
              <a:rPr lang="en-US" sz="2400" dirty="0" smtClean="0">
                <a:solidFill>
                  <a:schemeClr val="bg1"/>
                </a:solidFill>
                <a:latin typeface="Times New Roman" panose="02020603050405020304" pitchFamily="18" charset="0"/>
                <a:cs typeface="Times New Roman" panose="02020603050405020304" pitchFamily="18" charset="0"/>
              </a:rPr>
              <a:t>preparing individuals for physical activity in its full range of intensity</a:t>
            </a:r>
          </a:p>
          <a:p>
            <a:pPr lvl="2" indent="-342900" algn="just">
              <a:lnSpc>
                <a:spcPct val="150000"/>
              </a:lnSpc>
              <a:buClr>
                <a:srgbClr val="DE32DE"/>
              </a:buClr>
            </a:pPr>
            <a:endParaRPr lang="en-US" sz="2400" dirty="0">
              <a:solidFill>
                <a:prstClr val="white">
                  <a:lumMod val="75000"/>
                  <a:lumOff val="25000"/>
                </a:prstClr>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1999984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8142"/>
            <a:ext cx="8911687" cy="1280890"/>
          </a:xfrm>
        </p:spPr>
        <p:txBody>
          <a:bodyPr/>
          <a:lstStyle/>
          <a:p>
            <a:pPr algn="ctr"/>
            <a:r>
              <a:rPr lang="en-US" dirty="0" smtClean="0">
                <a:latin typeface="Times New Roman" pitchFamily="18" charset="0"/>
                <a:cs typeface="Times New Roman" pitchFamily="18" charset="0"/>
              </a:rPr>
              <a:t>Adaptive changes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710813" y="1106129"/>
            <a:ext cx="9793799" cy="5663383"/>
          </a:xfrm>
        </p:spPr>
        <p:txBody>
          <a:bodyPr>
            <a:noAutofit/>
          </a:bodyPr>
          <a:lstStyle/>
          <a:p>
            <a:pPr algn="just"/>
            <a:r>
              <a:rPr lang="en-US" sz="2400" dirty="0" smtClean="0">
                <a:solidFill>
                  <a:schemeClr val="tx1"/>
                </a:solidFill>
                <a:latin typeface="Times New Roman" pitchFamily="18" charset="0"/>
                <a:cs typeface="Times New Roman" pitchFamily="18" charset="0"/>
              </a:rPr>
              <a:t>Adaptive changes in the healthy organism are of two types: </a:t>
            </a:r>
          </a:p>
          <a:p>
            <a:pPr algn="just">
              <a:buAutoNum type="arabicPeriod"/>
            </a:pPr>
            <a:r>
              <a:rPr lang="en-US" sz="2400" dirty="0" smtClean="0">
                <a:solidFill>
                  <a:schemeClr val="tx1"/>
                </a:solidFill>
                <a:latin typeface="Times New Roman" pitchFamily="18" charset="0"/>
                <a:cs typeface="Times New Roman" pitchFamily="18" charset="0"/>
              </a:rPr>
              <a:t>changes in a familiar area variations in environmental factors, when the </a:t>
            </a:r>
            <a:r>
              <a:rPr lang="en-US" sz="2400" b="1" dirty="0" smtClean="0">
                <a:solidFill>
                  <a:schemeClr val="tx1"/>
                </a:solidFill>
                <a:latin typeface="Times New Roman" pitchFamily="18" charset="0"/>
                <a:cs typeface="Times New Roman" pitchFamily="18" charset="0"/>
              </a:rPr>
              <a:t>system is functional in the usual composition</a:t>
            </a:r>
            <a:r>
              <a:rPr lang="en-US" sz="2400" dirty="0" smtClean="0">
                <a:solidFill>
                  <a:schemeClr val="tx1"/>
                </a:solidFill>
                <a:latin typeface="Times New Roman" pitchFamily="18" charset="0"/>
                <a:cs typeface="Times New Roman" pitchFamily="18" charset="0"/>
              </a:rPr>
              <a:t>, and </a:t>
            </a:r>
          </a:p>
          <a:p>
            <a:pPr algn="just">
              <a:buAutoNum type="arabicPeriod"/>
            </a:pPr>
            <a:r>
              <a:rPr lang="en-US" sz="2400" dirty="0" smtClean="0">
                <a:solidFill>
                  <a:schemeClr val="tx1"/>
                </a:solidFill>
                <a:latin typeface="Times New Roman" pitchFamily="18" charset="0"/>
                <a:cs typeface="Times New Roman" pitchFamily="18" charset="0"/>
              </a:rPr>
              <a:t>changes under the influence of </a:t>
            </a:r>
            <a:r>
              <a:rPr lang="en-US" sz="2400" dirty="0" smtClean="0">
                <a:solidFill>
                  <a:srgbClr val="FF0000"/>
                </a:solidFill>
                <a:latin typeface="Times New Roman" pitchFamily="18" charset="0"/>
                <a:cs typeface="Times New Roman" pitchFamily="18" charset="0"/>
              </a:rPr>
              <a:t>excessive factors </a:t>
            </a:r>
            <a:r>
              <a:rPr lang="en-US" sz="2400" dirty="0" smtClean="0">
                <a:solidFill>
                  <a:schemeClr val="tx1"/>
                </a:solidFill>
                <a:latin typeface="Times New Roman" pitchFamily="18" charset="0"/>
                <a:cs typeface="Times New Roman" pitchFamily="18" charset="0"/>
              </a:rPr>
              <a:t>with the inclusion of additional elements into the system and mechanisms, </a:t>
            </a:r>
            <a:r>
              <a:rPr lang="en-US" sz="2400" dirty="0" err="1" smtClean="0">
                <a:solidFill>
                  <a:schemeClr val="tx1"/>
                </a:solidFill>
                <a:latin typeface="Times New Roman" pitchFamily="18" charset="0"/>
                <a:cs typeface="Times New Roman" pitchFamily="18" charset="0"/>
              </a:rPr>
              <a:t>ie</a:t>
            </a:r>
            <a:r>
              <a:rPr lang="en-US" sz="2400"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with the formation of a special system of functional adaptation</a:t>
            </a:r>
            <a:r>
              <a:rPr lang="en-US" sz="2400" dirty="0" smtClean="0">
                <a:solidFill>
                  <a:schemeClr val="tx1"/>
                </a:solidFill>
                <a:latin typeface="Times New Roman" pitchFamily="18" charset="0"/>
                <a:cs typeface="Times New Roman" pitchFamily="18" charset="0"/>
              </a:rPr>
              <a:t>. </a:t>
            </a:r>
          </a:p>
          <a:p>
            <a:pPr algn="just"/>
            <a:r>
              <a:rPr lang="en-US" sz="2400" dirty="0" smtClean="0">
                <a:solidFill>
                  <a:schemeClr val="tx1"/>
                </a:solidFill>
                <a:latin typeface="Times New Roman" pitchFamily="18" charset="0"/>
                <a:cs typeface="Times New Roman" pitchFamily="18" charset="0"/>
              </a:rPr>
              <a:t>The first group of changes in normal physiological responses, b/c these advances are not associated with significant functional rearrangements in the body and usually do not extend beyond the physiological norm. </a:t>
            </a:r>
          </a:p>
          <a:p>
            <a:pPr algn="just"/>
            <a:r>
              <a:rPr lang="en-US" sz="2400" dirty="0" smtClean="0">
                <a:solidFill>
                  <a:schemeClr val="tx1"/>
                </a:solidFill>
                <a:latin typeface="Times New Roman" pitchFamily="18" charset="0"/>
                <a:cs typeface="Times New Roman" pitchFamily="18" charset="0"/>
              </a:rPr>
              <a:t>The second group of adaptive changes differs significantly stress regulatory mechanisms, the use of physiological reserves and the formation of a functional system of adaptation, in connection with what they should be called adaptation shifts (As </a:t>
            </a:r>
            <a:r>
              <a:rPr lang="en-US" sz="2400" dirty="0" err="1" smtClean="0">
                <a:solidFill>
                  <a:schemeClr val="tx1"/>
                </a:solidFill>
                <a:latin typeface="Times New Roman" pitchFamily="18" charset="0"/>
                <a:cs typeface="Times New Roman" pitchFamily="18" charset="0"/>
              </a:rPr>
              <a:t>Solodkov</a:t>
            </a:r>
            <a:r>
              <a:rPr lang="en-US" sz="2400" dirty="0" smtClean="0">
                <a:solidFill>
                  <a:schemeClr val="tx1"/>
                </a:solidFill>
                <a:latin typeface="Times New Roman" pitchFamily="18" charset="0"/>
                <a:cs typeface="Times New Roman" pitchFamily="18" charset="0"/>
              </a:rPr>
              <a:t>, 1982, 1990).</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266" y="204787"/>
            <a:ext cx="11305734" cy="6410325"/>
          </a:xfrm>
        </p:spPr>
        <p:txBody>
          <a:bodyPr>
            <a:normAutofit fontScale="92500" lnSpcReduction="10000"/>
          </a:bodyPr>
          <a:lstStyle/>
          <a:p>
            <a:pPr lvl="0">
              <a:lnSpc>
                <a:spcPct val="150000"/>
              </a:lnSpc>
              <a:spcBef>
                <a:spcPts val="0"/>
              </a:spcBef>
              <a:buFont typeface="+mj-lt"/>
              <a:buAutoNum type="romanUcPeriod"/>
              <a:tabLst>
                <a:tab pos="57150" algn="l"/>
              </a:tabLst>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Anabolic </a:t>
            </a: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Agents- </a:t>
            </a: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include a wide variety of substances, many of which have legitimate medical uses.</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None/>
              <a:tabLst>
                <a:tab pos="57150" algn="l"/>
              </a:tabLst>
            </a:pPr>
            <a:r>
              <a:rPr lang="en-US" sz="28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Testosterone:-</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Some athletes have been caught using synthetic (laboratory--made) testosterone. It must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 injected or it will be destroyed by digestive </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enzymes &amp; classified as</a:t>
            </a:r>
            <a:r>
              <a:rPr lang="en-US" sz="28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Anabolic </a:t>
            </a:r>
            <a:r>
              <a:rPr lang="en-US"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Androgenic Steroids </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(AAS)</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synthetic drugs designed to mimic the effects of testosterone; taken orally or </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injected and typically associated with sports doping.</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None/>
              <a:tabLst>
                <a:tab pos="57150" algn="l"/>
              </a:tabLst>
            </a:pPr>
            <a:r>
              <a:rPr lang="en-US" sz="2800"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c.Human</a:t>
            </a:r>
            <a:r>
              <a:rPr lang="en-US" sz="28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Growth Hormone</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(anabolic)</a:t>
            </a:r>
          </a:p>
          <a:p>
            <a:pPr lvl="1">
              <a:lnSpc>
                <a:spcPct val="150000"/>
              </a:lnSpc>
              <a:spcBef>
                <a:spcPts val="0"/>
              </a:spcBef>
              <a:spcAft>
                <a:spcPts val="800"/>
              </a:spcAft>
              <a:buFont typeface="Wingdings 2" panose="05020102010507070707" pitchFamily="18" charset="2"/>
              <a:buChar char=""/>
              <a:tabLst>
                <a:tab pos="5715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used like steroids to increase muscle mass</a:t>
            </a:r>
          </a:p>
          <a:p>
            <a:pPr lvl="0">
              <a:lnSpc>
                <a:spcPct val="150000"/>
              </a:lnSpc>
              <a:spcBef>
                <a:spcPts val="0"/>
              </a:spcBef>
              <a:spcAft>
                <a:spcPts val="800"/>
              </a:spcAft>
              <a:buFont typeface="Wingdings 2" panose="05020102010507070707" pitchFamily="18" charset="2"/>
              <a:buChar char=""/>
              <a:tabLst>
                <a:tab pos="57150" algn="l"/>
              </a:tabLst>
            </a:pP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Beta Adrenergic Agents</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Clenbuterol</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endParaRPr lang="en-US" sz="2000" dirty="0"/>
          </a:p>
        </p:txBody>
      </p:sp>
    </p:spTree>
    <p:extLst>
      <p:ext uri="{BB962C8B-B14F-4D97-AF65-F5344CB8AC3E}">
        <p14:creationId xmlns:p14="http://schemas.microsoft.com/office/powerpoint/2010/main" xmlns="" val="1116692019"/>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010" y="161925"/>
            <a:ext cx="11031928" cy="6396038"/>
          </a:xfrm>
        </p:spPr>
        <p:txBody>
          <a:bodyPr>
            <a:normAutofit/>
          </a:bodyPr>
          <a:lstStyle/>
          <a:p>
            <a:pPr marL="0" lvl="0" indent="0">
              <a:buNone/>
            </a:pPr>
            <a:r>
              <a:rPr lang="en-US" sz="2800" b="1" dirty="0">
                <a:solidFill>
                  <a:schemeClr val="tx1"/>
                </a:solidFill>
                <a:latin typeface="Times New Roman" panose="02020603050405020304" pitchFamily="18" charset="0"/>
                <a:cs typeface="Times New Roman" panose="02020603050405020304" pitchFamily="18" charset="0"/>
              </a:rPr>
              <a:t>Ergogenic Effect and Side Effects of </a:t>
            </a:r>
            <a:r>
              <a:rPr lang="en-US" sz="2800" b="1" dirty="0" smtClean="0">
                <a:solidFill>
                  <a:schemeClr val="tx1"/>
                </a:solidFill>
                <a:latin typeface="Times New Roman" panose="02020603050405020304" pitchFamily="18" charset="0"/>
                <a:cs typeface="Times New Roman" panose="02020603050405020304" pitchFamily="18" charset="0"/>
              </a:rPr>
              <a:t>AAS</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Ergogenic </a:t>
            </a:r>
            <a:r>
              <a:rPr lang="en-US" sz="2800" dirty="0" smtClean="0">
                <a:solidFill>
                  <a:schemeClr val="tx1"/>
                </a:solidFill>
                <a:latin typeface="Times New Roman" panose="02020603050405020304" pitchFamily="18" charset="0"/>
                <a:cs typeface="Times New Roman" panose="02020603050405020304" pitchFamily="18" charset="0"/>
              </a:rPr>
              <a:t>effect;</a:t>
            </a:r>
            <a:endParaRPr lang="en-US" sz="2800" dirty="0">
              <a:solidFill>
                <a:schemeClr val="tx1"/>
              </a:solidFill>
              <a:latin typeface="Times New Roman" panose="02020603050405020304" pitchFamily="18" charset="0"/>
              <a:cs typeface="Times New Roman" panose="02020603050405020304" pitchFamily="18" charset="0"/>
            </a:endParaRPr>
          </a:p>
          <a:p>
            <a:pPr lvl="1"/>
            <a:r>
              <a:rPr lang="en-US" sz="2400" dirty="0" smtClean="0">
                <a:solidFill>
                  <a:schemeClr val="tx1"/>
                </a:solidFill>
                <a:latin typeface="Times New Roman" panose="02020603050405020304" pitchFamily="18" charset="0"/>
                <a:cs typeface="Times New Roman" panose="02020603050405020304" pitchFamily="18" charset="0"/>
              </a:rPr>
              <a:t>Increase </a:t>
            </a:r>
            <a:r>
              <a:rPr lang="en-US" sz="2400" dirty="0">
                <a:solidFill>
                  <a:schemeClr val="tx1"/>
                </a:solidFill>
                <a:latin typeface="Times New Roman" panose="02020603050405020304" pitchFamily="18" charset="0"/>
                <a:cs typeface="Times New Roman" panose="02020603050405020304" pitchFamily="18" charset="0"/>
              </a:rPr>
              <a:t>muscle mass; </a:t>
            </a:r>
            <a:endParaRPr lang="en-US" sz="2400" dirty="0" smtClean="0">
              <a:solidFill>
                <a:schemeClr val="tx1"/>
              </a:solidFill>
              <a:latin typeface="Times New Roman" panose="02020603050405020304" pitchFamily="18" charset="0"/>
              <a:cs typeface="Times New Roman" panose="02020603050405020304" pitchFamily="18" charset="0"/>
            </a:endParaRPr>
          </a:p>
          <a:p>
            <a:pPr lvl="1"/>
            <a:r>
              <a:rPr lang="en-US" sz="2800" dirty="0" smtClean="0">
                <a:solidFill>
                  <a:schemeClr val="tx1"/>
                </a:solidFill>
                <a:latin typeface="Times New Roman" panose="02020603050405020304" pitchFamily="18" charset="0"/>
                <a:cs typeface="Times New Roman" panose="02020603050405020304" pitchFamily="18" charset="0"/>
              </a:rPr>
              <a:t>Decrease </a:t>
            </a:r>
            <a:r>
              <a:rPr lang="en-US" sz="2800" dirty="0">
                <a:solidFill>
                  <a:schemeClr val="tx1"/>
                </a:solidFill>
                <a:latin typeface="Times New Roman" panose="02020603050405020304" pitchFamily="18" charset="0"/>
                <a:cs typeface="Times New Roman" panose="02020603050405020304" pitchFamily="18" charset="0"/>
              </a:rPr>
              <a:t>body fat; </a:t>
            </a:r>
            <a:endParaRPr lang="en-US" sz="2800" dirty="0" smtClean="0">
              <a:solidFill>
                <a:schemeClr val="tx1"/>
              </a:solidFill>
              <a:latin typeface="Times New Roman" panose="02020603050405020304" pitchFamily="18" charset="0"/>
              <a:cs typeface="Times New Roman" panose="02020603050405020304" pitchFamily="18" charset="0"/>
            </a:endParaRPr>
          </a:p>
          <a:p>
            <a:pPr lvl="1"/>
            <a:r>
              <a:rPr lang="en-US" sz="2800" dirty="0" smtClean="0">
                <a:solidFill>
                  <a:schemeClr val="tx1"/>
                </a:solidFill>
                <a:latin typeface="Times New Roman" panose="02020603050405020304" pitchFamily="18" charset="0"/>
                <a:cs typeface="Times New Roman" panose="02020603050405020304" pitchFamily="18" charset="0"/>
              </a:rPr>
              <a:t>Improve </a:t>
            </a:r>
            <a:r>
              <a:rPr lang="en-US" sz="2800" dirty="0">
                <a:solidFill>
                  <a:schemeClr val="tx1"/>
                </a:solidFill>
                <a:latin typeface="Times New Roman" panose="02020603050405020304" pitchFamily="18" charset="0"/>
                <a:cs typeface="Times New Roman" panose="02020603050405020304" pitchFamily="18" charset="0"/>
              </a:rPr>
              <a:t>strength even without training</a:t>
            </a:r>
          </a:p>
          <a:p>
            <a:pPr lvl="0"/>
            <a:r>
              <a:rPr lang="en-US" sz="2800" dirty="0" smtClean="0">
                <a:solidFill>
                  <a:schemeClr val="tx1"/>
                </a:solidFill>
                <a:latin typeface="Times New Roman" panose="02020603050405020304" pitchFamily="18" charset="0"/>
                <a:cs typeface="Times New Roman" panose="02020603050405020304" pitchFamily="18" charset="0"/>
              </a:rPr>
              <a:t>Side </a:t>
            </a:r>
            <a:r>
              <a:rPr lang="en-US" sz="2800" dirty="0">
                <a:solidFill>
                  <a:schemeClr val="tx1"/>
                </a:solidFill>
                <a:latin typeface="Times New Roman" panose="02020603050405020304" pitchFamily="18" charset="0"/>
                <a:cs typeface="Times New Roman" panose="02020603050405020304" pitchFamily="18" charset="0"/>
              </a:rPr>
              <a:t>Effects (AAS):</a:t>
            </a:r>
          </a:p>
          <a:p>
            <a:pPr lvl="1"/>
            <a:r>
              <a:rPr lang="en-US" sz="2800" dirty="0" smtClean="0">
                <a:solidFill>
                  <a:schemeClr val="tx1"/>
                </a:solidFill>
                <a:latin typeface="Times New Roman" panose="02020603050405020304" pitchFamily="18" charset="0"/>
                <a:cs typeface="Times New Roman" panose="02020603050405020304" pitchFamily="18" charset="0"/>
              </a:rPr>
              <a:t>Acne/bad skin; </a:t>
            </a:r>
            <a:r>
              <a:rPr lang="en-US" sz="2800" dirty="0">
                <a:solidFill>
                  <a:schemeClr val="tx1"/>
                </a:solidFill>
                <a:latin typeface="Times New Roman" panose="02020603050405020304" pitchFamily="18" charset="0"/>
                <a:cs typeface="Times New Roman" panose="02020603050405020304" pitchFamily="18" charset="0"/>
              </a:rPr>
              <a:t>hair loss; male secondary sex characteristics like deepening of the voice;</a:t>
            </a:r>
          </a:p>
          <a:p>
            <a:pPr lvl="1"/>
            <a:r>
              <a:rPr lang="en-US" sz="2800" dirty="0">
                <a:solidFill>
                  <a:schemeClr val="tx1"/>
                </a:solidFill>
                <a:latin typeface="Times New Roman" panose="02020603050405020304" pitchFamily="18" charset="0"/>
                <a:cs typeface="Times New Roman" panose="02020603050405020304" pitchFamily="18" charset="0"/>
              </a:rPr>
              <a:t>Increased aggression, depression, hostility, suicide attempts, tendency to commit violent acts;</a:t>
            </a:r>
          </a:p>
          <a:p>
            <a:pPr lvl="1"/>
            <a:r>
              <a:rPr lang="en-US" sz="2800" dirty="0">
                <a:solidFill>
                  <a:schemeClr val="tx1"/>
                </a:solidFill>
                <a:latin typeface="Times New Roman" panose="02020603050405020304" pitchFamily="18" charset="0"/>
                <a:cs typeface="Times New Roman" panose="02020603050405020304" pitchFamily="18" charset="0"/>
              </a:rPr>
              <a:t>Cardiovascular disease (elevated cholesterol, blood pressure)</a:t>
            </a:r>
          </a:p>
          <a:p>
            <a:pPr lvl="1"/>
            <a:r>
              <a:rPr lang="en-US" sz="2800" dirty="0">
                <a:solidFill>
                  <a:schemeClr val="tx1"/>
                </a:solidFill>
                <a:latin typeface="Times New Roman" panose="02020603050405020304" pitchFamily="18" charset="0"/>
                <a:cs typeface="Times New Roman" panose="02020603050405020304" pitchFamily="18" charset="0"/>
              </a:rPr>
              <a:t>Severe liver damage; tumors (</a:t>
            </a:r>
            <a:r>
              <a:rPr lang="en-US" sz="2800" dirty="0" err="1">
                <a:solidFill>
                  <a:schemeClr val="tx1"/>
                </a:solidFill>
                <a:latin typeface="Times New Roman" panose="02020603050405020304" pitchFamily="18" charset="0"/>
                <a:cs typeface="Times New Roman" panose="02020603050405020304" pitchFamily="18" charset="0"/>
              </a:rPr>
              <a:t>Alzado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etc</a:t>
            </a:r>
            <a:endParaRPr lang="en-US" sz="2800" dirty="0">
              <a:solidFill>
                <a:schemeClr val="tx1"/>
              </a:solidFill>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2684708560"/>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010" y="290512"/>
            <a:ext cx="10903340" cy="6353176"/>
          </a:xfrm>
        </p:spPr>
        <p:txBody>
          <a:bodyPr>
            <a:noAutofit/>
          </a:bodyPr>
          <a:lstStyle/>
          <a:p>
            <a:pPr lvl="0">
              <a:lnSpc>
                <a:spcPct val="150000"/>
              </a:lnSpc>
              <a:spcBef>
                <a:spcPts val="0"/>
              </a:spcBef>
              <a:buFont typeface="+mj-lt"/>
              <a:buAutoNum type="arabicPeriod"/>
            </a:pP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Effects and side effects of growth </a:t>
            </a:r>
            <a:r>
              <a:rPr 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hormone</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spcBef>
                <a:spcPts val="0"/>
              </a:spcBef>
              <a:spcAft>
                <a:spcPts val="800"/>
              </a:spcAft>
              <a:buFont typeface="Wingdings 2" panose="05020102010507070707" pitchFamily="18" charset="2"/>
              <a:buChar char=""/>
              <a:tabLst>
                <a:tab pos="857250" algn="l"/>
              </a:tabLs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It is a hormone secreted by pituitary gland; </a:t>
            </a:r>
          </a:p>
          <a:p>
            <a:pPr lvl="0">
              <a:lnSpc>
                <a:spcPct val="150000"/>
              </a:lnSpc>
              <a:spcBef>
                <a:spcPts val="0"/>
              </a:spcBef>
              <a:spcAft>
                <a:spcPts val="800"/>
              </a:spcAft>
              <a:buFont typeface="Wingdings 2" panose="05020102010507070707" pitchFamily="18" charset="2"/>
              <a:buChar char=""/>
              <a:tabLst>
                <a:tab pos="857250" algn="l"/>
              </a:tabLs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Ergogenic effects: </a:t>
            </a:r>
          </a:p>
          <a:p>
            <a:pPr lvl="1">
              <a:lnSpc>
                <a:spcPct val="150000"/>
              </a:lnSpc>
              <a:spcBef>
                <a:spcPts val="0"/>
              </a:spcBef>
              <a:buFont typeface="Courier New" panose="02070309020205020404" pitchFamily="49" charset="0"/>
              <a:buChar char="o"/>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Stimulates bone and muscle growth; </a:t>
            </a:r>
          </a:p>
          <a:p>
            <a:pPr lvl="1">
              <a:lnSpc>
                <a:spcPct val="150000"/>
              </a:lnSpc>
              <a:spcBef>
                <a:spcPts val="0"/>
              </a:spcBef>
              <a:buFont typeface="Courier New" panose="02070309020205020404" pitchFamily="49" charset="0"/>
              <a:buChar char="o"/>
            </a:pP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Effects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protein, carbohydrate and fat </a:t>
            </a: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metabolism</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spcBef>
                <a:spcPts val="0"/>
              </a:spcBef>
              <a:buFont typeface="Courier New" panose="02070309020205020404" pitchFamily="49" charset="0"/>
              <a:buChar char="o"/>
            </a:pP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Currently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little data showing ergogenic effects beyond the effect generated by strength training</a:t>
            </a:r>
          </a:p>
          <a:p>
            <a:pPr lvl="0">
              <a:lnSpc>
                <a:spcPct val="150000"/>
              </a:lnSpc>
              <a:spcBef>
                <a:spcPts val="0"/>
              </a:spcBef>
              <a:spcAft>
                <a:spcPts val="800"/>
              </a:spcAft>
              <a:buFont typeface="Wingdings 2" panose="05020102010507070707" pitchFamily="18" charset="2"/>
              <a:buChar char=""/>
              <a:tabLst>
                <a:tab pos="857250" algn="l"/>
              </a:tabLs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Side Effects: </a:t>
            </a:r>
          </a:p>
          <a:p>
            <a:pPr lvl="1">
              <a:lnSpc>
                <a:spcPct val="150000"/>
              </a:lnSpc>
              <a:spcBef>
                <a:spcPts val="0"/>
              </a:spcBef>
              <a:buFont typeface="Courier New" panose="02070309020205020404" pitchFamily="49" charset="0"/>
              <a:buChar char="o"/>
            </a:pP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May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lead to diabetes; </a:t>
            </a:r>
          </a:p>
          <a:p>
            <a:pPr lvl="1">
              <a:lnSpc>
                <a:spcPct val="150000"/>
              </a:lnSpc>
              <a:spcBef>
                <a:spcPts val="0"/>
              </a:spcBef>
              <a:buFont typeface="Courier New" panose="02070309020205020404" pitchFamily="49" charset="0"/>
              <a:buChar char="o"/>
            </a:pP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Thickening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of soft tissue in face</a:t>
            </a: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spcBef>
                <a:spcPts val="0"/>
              </a:spcBef>
              <a:buFont typeface="Courier New" panose="02070309020205020404" pitchFamily="49" charset="0"/>
              <a:buChar char="o"/>
            </a:pP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Hands and feet; </a:t>
            </a: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&amp; Enlargement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of organs such as liver</a:t>
            </a:r>
          </a:p>
          <a:p>
            <a:endParaRPr lang="en-US" sz="1600" dirty="0"/>
          </a:p>
        </p:txBody>
      </p:sp>
    </p:spTree>
    <p:extLst>
      <p:ext uri="{BB962C8B-B14F-4D97-AF65-F5344CB8AC3E}">
        <p14:creationId xmlns:p14="http://schemas.microsoft.com/office/powerpoint/2010/main" xmlns="" val="82572557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906" y="190499"/>
            <a:ext cx="10452294" cy="6353175"/>
          </a:xfrm>
        </p:spPr>
        <p:txBody>
          <a:bodyPr numCol="1">
            <a:noAutofit/>
          </a:bodyPr>
          <a:lstStyle/>
          <a:p>
            <a:pPr lvl="0">
              <a:lnSpc>
                <a:spcPct val="150000"/>
              </a:lnSpc>
              <a:spcBef>
                <a:spcPts val="0"/>
              </a:spcBef>
              <a:buFont typeface="+mj-lt"/>
              <a:buAutoNum type="arabicPeriod"/>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Effects and Side Effects of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Clenbuterol</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Beta Adrenergic Agents)</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Font typeface="Wingdings 2" panose="05020102010507070707" pitchFamily="18" charset="2"/>
              <a:buChar char=""/>
              <a:tabLst>
                <a:tab pos="85725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Ergogenic effects: </a:t>
            </a:r>
          </a:p>
          <a:p>
            <a:pPr lvl="1">
              <a:lnSpc>
                <a:spcPct val="150000"/>
              </a:lnSpc>
              <a:spcBef>
                <a:spcPts val="0"/>
              </a:spcBef>
              <a:buFont typeface="Courier New" panose="02070309020205020404" pitchFamily="49" charset="0"/>
              <a:buChar char="o"/>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Increase lean muscle mass and strength; </a:t>
            </a:r>
          </a:p>
          <a:p>
            <a:pPr lvl="1">
              <a:lnSpc>
                <a:spcPct val="150000"/>
              </a:lnSpc>
              <a:spcBef>
                <a:spcPts val="0"/>
              </a:spcBef>
              <a:buFont typeface="Courier New" panose="02070309020205020404" pitchFamily="49" charset="0"/>
              <a:buChar char="o"/>
            </a:pP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Decrease </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body fat </a:t>
            </a:r>
          </a:p>
          <a:p>
            <a:pPr lvl="1">
              <a:lnSpc>
                <a:spcPct val="150000"/>
              </a:lnSpc>
              <a:spcBef>
                <a:spcPts val="0"/>
              </a:spcBef>
              <a:buFont typeface="Courier New" panose="02070309020205020404" pitchFamily="49" charset="0"/>
              <a:buChar char="o"/>
            </a:pP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Less potent/strong </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than anabolic steroids </a:t>
            </a:r>
          </a:p>
          <a:p>
            <a:pPr lvl="0">
              <a:lnSpc>
                <a:spcPct val="150000"/>
              </a:lnSpc>
              <a:spcBef>
                <a:spcPts val="0"/>
              </a:spcBef>
              <a:buFont typeface="Wingdings 2" panose="05020102010507070707" pitchFamily="18" charset="2"/>
              <a:buChar char=""/>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Side effects:</a:t>
            </a:r>
          </a:p>
          <a:p>
            <a:pPr lvl="1">
              <a:lnSpc>
                <a:spcPct val="150000"/>
              </a:lnSpc>
              <a:spcBef>
                <a:spcPts val="0"/>
              </a:spcBef>
              <a:buFont typeface="Wingdings" panose="05000000000000000000" pitchFamily="2" charset="2"/>
              <a:buChar char=""/>
            </a:pP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Tachycardia</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spcBef>
                <a:spcPts val="0"/>
              </a:spcBef>
              <a:buFont typeface="Wingdings" panose="05000000000000000000" pitchFamily="2" charset="2"/>
              <a:buChar char=""/>
            </a:pP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Muscle tension</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spcBef>
                <a:spcPts val="0"/>
              </a:spcBef>
              <a:buFont typeface="Wingdings" panose="05000000000000000000" pitchFamily="2" charset="2"/>
              <a:buChar char=""/>
            </a:pP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Headaches </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and dizziness</a:t>
            </a:r>
          </a:p>
          <a:p>
            <a:pPr marL="0" marR="0" indent="0">
              <a:lnSpc>
                <a:spcPct val="150000"/>
              </a:lnSpc>
              <a:spcBef>
                <a:spcPts val="0"/>
              </a:spcBef>
              <a:spcAft>
                <a:spcPts val="800"/>
              </a:spcAft>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
            </a:r>
            <a:br>
              <a:rPr lang="en-US" sz="2800" b="1" dirty="0">
                <a:latin typeface="Times New Roman" panose="02020603050405020304" pitchFamily="18" charset="0"/>
                <a:ea typeface="Calibri" panose="020F0502020204030204" pitchFamily="34" charset="0"/>
                <a:cs typeface="Times New Roman" panose="02020603050405020304" pitchFamily="18" charset="0"/>
              </a:rPr>
            </a:br>
            <a:r>
              <a:rPr lang="en-US" sz="600" b="1" dirty="0">
                <a:latin typeface="Bookman Old Style" panose="02050604050505020204" pitchFamily="18" charset="0"/>
                <a:ea typeface="Calibri" panose="020F0502020204030204" pitchFamily="34" charset="0"/>
                <a:cs typeface="Times New Roman" panose="02020603050405020304" pitchFamily="18" charset="0"/>
              </a:rPr>
              <a:t/>
            </a:r>
            <a:br>
              <a:rPr lang="en-US" sz="600" b="1" dirty="0">
                <a:latin typeface="Bookman Old Style" panose="02050604050505020204" pitchFamily="18" charset="0"/>
                <a:ea typeface="Calibri" panose="020F0502020204030204" pitchFamily="34" charset="0"/>
                <a:cs typeface="Times New Roman" panose="02020603050405020304" pitchFamily="18" charset="0"/>
              </a:rPr>
            </a:br>
            <a:endParaRPr lang="en-US" sz="600" dirty="0"/>
          </a:p>
        </p:txBody>
      </p:sp>
    </p:spTree>
    <p:extLst>
      <p:ext uri="{BB962C8B-B14F-4D97-AF65-F5344CB8AC3E}">
        <p14:creationId xmlns:p14="http://schemas.microsoft.com/office/powerpoint/2010/main" xmlns="" val="2767290719"/>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6603" y="219075"/>
            <a:ext cx="9762196" cy="6438900"/>
          </a:xfrm>
        </p:spPr>
        <p:txBody>
          <a:bodyPr>
            <a:noAutofit/>
          </a:bodyPr>
          <a:lstStyle/>
          <a:p>
            <a:pPr lvl="0">
              <a:lnSpc>
                <a:spcPct val="150000"/>
              </a:lnSpc>
              <a:spcBef>
                <a:spcPts val="0"/>
              </a:spcBef>
              <a:buFont typeface="Wingdings" panose="05000000000000000000" pitchFamily="2" charset="2"/>
              <a:buChar char=""/>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Erythropoietin – </a:t>
            </a: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EPO</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0"/>
              </a:spcBef>
              <a:buFont typeface="Courier New" panose="02070309020205020404" pitchFamily="49" charset="0"/>
              <a:buChar char="o"/>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It is a hormone produced </a:t>
            </a:r>
            <a:r>
              <a:rPr lang="en-US" sz="2800"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by kidneys </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 </a:t>
            </a:r>
            <a:r>
              <a:rPr lang="en-US" sz="2800"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stimulate the bone marrow </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 produce red blood cells. It has same effect as “blood doping” and altitude training (more efficient use of O</a:t>
            </a:r>
            <a:r>
              <a:rPr lang="en-US" sz="2800"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It is illegal</a:t>
            </a: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spcBef>
                <a:spcPts val="0"/>
              </a:spcBef>
              <a:buFont typeface="Courier New" panose="02070309020205020404" pitchFamily="49" charset="0"/>
              <a:buChar char="o"/>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Side effects</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increased blood viscosity, clotting potential, increased risk for stroke and heart failure, or pulmonary edema.</a:t>
            </a:r>
          </a:p>
          <a:p>
            <a:pPr marL="285750" marR="0" indent="0">
              <a:lnSpc>
                <a:spcPct val="150000"/>
              </a:lnSpc>
              <a:spcBef>
                <a:spcPts val="0"/>
              </a:spcBef>
              <a:spcAft>
                <a:spcPts val="800"/>
              </a:spcAft>
              <a:buNone/>
            </a:pP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80323303"/>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Diuretics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28468" y="1395603"/>
            <a:ext cx="10576144" cy="4754775"/>
          </a:xfrm>
        </p:spPr>
        <p:txBody>
          <a:bodyPr>
            <a:normAutofit/>
          </a:bodyPr>
          <a:lstStyle/>
          <a:p>
            <a:pPr algn="just"/>
            <a:r>
              <a:rPr lang="en-US" sz="2800" dirty="0" smtClean="0">
                <a:latin typeface="Times New Roman" pitchFamily="18" charset="0"/>
                <a:cs typeface="Times New Roman" pitchFamily="18" charset="0"/>
              </a:rPr>
              <a:t>Diuretics - have the pharmacological effect of elimination of fluid from the body. As  such  they  have  a  medical  use  in  removing  excess  fluid  due  to  heart  failure,  and  in lower  doses  to  reduce  blood  pressure.</a:t>
            </a:r>
          </a:p>
          <a:p>
            <a:pPr algn="just">
              <a:buNone/>
            </a:pPr>
            <a:r>
              <a:rPr lang="en-US" sz="2800" dirty="0" smtClean="0">
                <a:latin typeface="Times New Roman" pitchFamily="18" charset="0"/>
                <a:cs typeface="Times New Roman" pitchFamily="18" charset="0"/>
              </a:rPr>
              <a:t>Side effects:</a:t>
            </a:r>
          </a:p>
          <a:p>
            <a:pPr algn="just"/>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Dehydration; insufficient fluid in the body may cause faintness, muscle cramps, headaches and nausea.</a:t>
            </a:r>
          </a:p>
          <a:p>
            <a:pPr algn="just"/>
            <a:r>
              <a:rPr lang="en-US" sz="2800" dirty="0" smtClean="0">
                <a:latin typeface="Times New Roman" pitchFamily="18" charset="0"/>
                <a:cs typeface="Times New Roman" pitchFamily="18" charset="0"/>
              </a:rPr>
              <a:t>ii.   Losing too much water could also cause the kidneys and heart to stop working.</a:t>
            </a:r>
            <a:endParaRPr lang="en-US" sz="2800" dirty="0">
              <a:latin typeface="Times New Roman" pitchFamily="18" charset="0"/>
              <a:cs typeface="Times New Roman" pitchFamily="18" charset="0"/>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7618" y="319088"/>
            <a:ext cx="10805307" cy="6310312"/>
          </a:xfrm>
        </p:spPr>
        <p:txBody>
          <a:bodyPr>
            <a:noAutofit/>
          </a:bodyPr>
          <a:lstStyle/>
          <a:p>
            <a:pPr lvl="0">
              <a:lnSpc>
                <a:spcPct val="150000"/>
              </a:lnSpc>
              <a:spcBef>
                <a:spcPts val="0"/>
              </a:spcBef>
              <a:buFont typeface="+mj-lt"/>
              <a:buAutoNum type="romanLcPeriod"/>
            </a:pP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Ergogenic Effect not supported by Research </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lvl="0">
              <a:lnSpc>
                <a:spcPct val="150000"/>
              </a:lnSpc>
              <a:spcBef>
                <a:spcPts val="0"/>
              </a:spcBef>
              <a:spcAft>
                <a:spcPts val="800"/>
              </a:spcAft>
              <a:buFont typeface="Wingdings 2" panose="05020102010507070707" pitchFamily="18" charset="2"/>
              <a:buChar char=""/>
              <a:tabLst>
                <a:tab pos="1143000" algn="l"/>
              </a:tabLst>
            </a:pP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Bee Pollen: </a:t>
            </a: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lnSpc>
                <a:spcPct val="150000"/>
              </a:lnSpc>
              <a:spcBef>
                <a:spcPts val="0"/>
              </a:spcBef>
              <a:spcAft>
                <a:spcPts val="800"/>
              </a:spcAft>
              <a:buFont typeface="Wingdings 2" panose="05020102010507070707" pitchFamily="18" charset="2"/>
              <a:buChar char=""/>
              <a:tabLst>
                <a:tab pos="1600200" algn="l"/>
              </a:tabLs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Mixture of vitamins, minerals, amino acids and other nutrients thought to improve performance</a:t>
            </a:r>
          </a:p>
          <a:p>
            <a:pPr lvl="0">
              <a:lnSpc>
                <a:spcPct val="150000"/>
              </a:lnSpc>
              <a:spcBef>
                <a:spcPts val="0"/>
              </a:spcBef>
              <a:spcAft>
                <a:spcPts val="800"/>
              </a:spcAft>
              <a:buFont typeface="Wingdings 2" panose="05020102010507070707" pitchFamily="18" charset="2"/>
              <a:buChar char=""/>
              <a:tabLst>
                <a:tab pos="1143000" algn="l"/>
              </a:tabLst>
            </a:pP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Coenzyme Q</a:t>
            </a:r>
            <a:r>
              <a:rPr lang="en-US" sz="3200" i="1"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ubiquinon</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lnSpc>
                <a:spcPct val="150000"/>
              </a:lnSpc>
              <a:spcBef>
                <a:spcPts val="0"/>
              </a:spcBef>
              <a:spcAft>
                <a:spcPts val="800"/>
              </a:spcAft>
              <a:buFont typeface="Wingdings 2" panose="05020102010507070707" pitchFamily="18" charset="2"/>
              <a:buChar char=""/>
              <a:tabLst>
                <a:tab pos="1600200" algn="l"/>
              </a:tabLs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Facilitates aerobic metabolism as part of the electron transport chain (classified as a vitamin)</a:t>
            </a:r>
          </a:p>
          <a:p>
            <a:pPr marL="0" marR="0" indent="0">
              <a:lnSpc>
                <a:spcPct val="150000"/>
              </a:lnSpc>
              <a:spcBef>
                <a:spcPts val="0"/>
              </a:spcBef>
              <a:spcAft>
                <a:spcPts val="800"/>
              </a:spcAft>
              <a:buNone/>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endParaRPr lang="en-US" sz="2400" dirty="0"/>
          </a:p>
        </p:txBody>
      </p:sp>
    </p:spTree>
    <p:extLst>
      <p:ext uri="{BB962C8B-B14F-4D97-AF65-F5344CB8AC3E}">
        <p14:creationId xmlns:p14="http://schemas.microsoft.com/office/powerpoint/2010/main" xmlns="" val="3233463593"/>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761" y="563880"/>
            <a:ext cx="9233852" cy="1615440"/>
          </a:xfrm>
        </p:spPr>
        <p:txBody>
          <a:bodyPr>
            <a:noAutofit/>
          </a:bodyPr>
          <a:lstStyle/>
          <a:p>
            <a:pPr algn="ctr"/>
            <a:r>
              <a:rPr lang="en-US" sz="4000" b="1" dirty="0" smtClean="0">
                <a:solidFill>
                  <a:schemeClr val="tx1"/>
                </a:solidFill>
                <a:latin typeface="Times New Roman" pitchFamily="18" charset="0"/>
                <a:cs typeface="Times New Roman" pitchFamily="18" charset="0"/>
              </a:rPr>
              <a:t>			Chapter Eight</a:t>
            </a:r>
            <a:br>
              <a:rPr lang="en-US" sz="4000" b="1" dirty="0" smtClean="0">
                <a:solidFill>
                  <a:schemeClr val="tx1"/>
                </a:solidFill>
                <a:latin typeface="Times New Roman" pitchFamily="18" charset="0"/>
                <a:cs typeface="Times New Roman" pitchFamily="18" charset="0"/>
              </a:rPr>
            </a:br>
            <a:r>
              <a:rPr lang="en-US" sz="4000" b="1" dirty="0" smtClean="0">
                <a:solidFill>
                  <a:schemeClr val="tx1"/>
                </a:solidFill>
                <a:latin typeface="Times New Roman" pitchFamily="18" charset="0"/>
                <a:cs typeface="Times New Roman" pitchFamily="18" charset="0"/>
              </a:rPr>
              <a:t>Female Athlete &amp; Exercise During Pregnancy </a:t>
            </a:r>
            <a:br>
              <a:rPr lang="en-US" sz="4000" b="1" dirty="0" smtClean="0">
                <a:solidFill>
                  <a:schemeClr val="tx1"/>
                </a:solidFill>
                <a:latin typeface="Times New Roman" pitchFamily="18" charset="0"/>
                <a:cs typeface="Times New Roman" pitchFamily="18" charset="0"/>
              </a:rPr>
            </a:b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362200" y="2331720"/>
            <a:ext cx="9142412" cy="3777622"/>
          </a:xfrm>
        </p:spPr>
        <p:txBody>
          <a:bodyPr>
            <a:normAutofit/>
          </a:bodyPr>
          <a:lstStyle/>
          <a:p>
            <a:pPr>
              <a:buNone/>
            </a:pPr>
            <a:r>
              <a:rPr lang="en-US" sz="3200" dirty="0" smtClean="0">
                <a:solidFill>
                  <a:schemeClr val="tx1"/>
                </a:solidFill>
                <a:latin typeface="Times New Roman" pitchFamily="18" charset="0"/>
                <a:cs typeface="Times New Roman" pitchFamily="18" charset="0"/>
              </a:rPr>
              <a:t>  At the end of this chapter students will able know;</a:t>
            </a:r>
          </a:p>
          <a:p>
            <a:pPr lvl="2">
              <a:buFont typeface="Wingdings" pitchFamily="2" charset="2"/>
              <a:buChar char="v"/>
            </a:pPr>
            <a:r>
              <a:rPr lang="en-US" sz="3200" dirty="0" smtClean="0">
                <a:solidFill>
                  <a:schemeClr val="tx1"/>
                </a:solidFill>
                <a:latin typeface="Times New Roman" pitchFamily="18" charset="0"/>
                <a:cs typeface="Times New Roman" pitchFamily="18" charset="0"/>
              </a:rPr>
              <a:t>Female athlete considerations 	</a:t>
            </a:r>
          </a:p>
          <a:p>
            <a:pPr lvl="2">
              <a:buFont typeface="Wingdings" pitchFamily="2" charset="2"/>
              <a:buChar char="v"/>
            </a:pPr>
            <a:r>
              <a:rPr lang="en-US" sz="3200" dirty="0" smtClean="0">
                <a:solidFill>
                  <a:schemeClr val="tx1"/>
                </a:solidFill>
                <a:latin typeface="Times New Roman" pitchFamily="18" charset="0"/>
                <a:cs typeface="Times New Roman" pitchFamily="18" charset="0"/>
              </a:rPr>
              <a:t> Importance of exercise during pregnancy</a:t>
            </a:r>
          </a:p>
          <a:p>
            <a:pPr lvl="2">
              <a:buFont typeface="Wingdings" pitchFamily="2" charset="2"/>
              <a:buChar char="v"/>
            </a:pPr>
            <a:r>
              <a:rPr lang="en-US" sz="3200" dirty="0" smtClean="0">
                <a:solidFill>
                  <a:schemeClr val="tx1"/>
                </a:solidFill>
                <a:latin typeface="Times New Roman" pitchFamily="18" charset="0"/>
                <a:cs typeface="Times New Roman" pitchFamily="18" charset="0"/>
              </a:rPr>
              <a:t>	 Exercise prescription during pregnancy</a:t>
            </a:r>
          </a:p>
          <a:p>
            <a:pPr lvl="2">
              <a:buFont typeface="Wingdings" pitchFamily="2" charset="2"/>
              <a:buChar char="v"/>
            </a:pPr>
            <a:r>
              <a:rPr lang="en-US" sz="3200" dirty="0" smtClean="0">
                <a:solidFill>
                  <a:schemeClr val="tx1"/>
                </a:solidFill>
                <a:latin typeface="Times New Roman" pitchFamily="18" charset="0"/>
                <a:cs typeface="Times New Roman" pitchFamily="18" charset="0"/>
              </a:rPr>
              <a:t>	Contradictions for exercise during pregnancy</a:t>
            </a:r>
          </a:p>
          <a:p>
            <a:endParaRPr lang="en-US" sz="3200" dirty="0">
              <a:solidFill>
                <a:schemeClr val="tx1"/>
              </a:solidFill>
              <a:latin typeface="Times New Roman" pitchFamily="18" charset="0"/>
              <a:cs typeface="Times New Roman" pitchFamily="18" charset="0"/>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41230"/>
            <a:ext cx="8911687" cy="1113250"/>
          </a:xfrm>
        </p:spPr>
        <p:txBody>
          <a:bodyPr/>
          <a:lstStyle/>
          <a:p>
            <a:pPr algn="ctr"/>
            <a:r>
              <a:rPr lang="en-US" b="1" dirty="0" smtClean="0">
                <a:latin typeface="Times New Roman" pitchFamily="18" charset="0"/>
                <a:cs typeface="Times New Roman" pitchFamily="18" charset="0"/>
              </a:rPr>
              <a:t>Gender and performance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087880" y="1021080"/>
            <a:ext cx="9416732" cy="4356742"/>
          </a:xfrm>
        </p:spPr>
        <p:txBody>
          <a:bodyPr>
            <a:noAutofit/>
          </a:bodyPr>
          <a:lstStyle/>
          <a:p>
            <a:pPr algn="just"/>
            <a:r>
              <a:rPr lang="en-US" sz="2800" dirty="0" smtClean="0">
                <a:solidFill>
                  <a:schemeClr val="tx1"/>
                </a:solidFill>
                <a:latin typeface="Times New Roman" pitchFamily="18" charset="0"/>
                <a:cs typeface="Times New Roman" pitchFamily="18" charset="0"/>
              </a:rPr>
              <a:t>Gender issues in sports and exercise are concerned with genetic, hormonal, anatomical, physiological, psychological, and sociological aspects as well as those of sports performance and body image. </a:t>
            </a:r>
          </a:p>
          <a:p>
            <a:pPr algn="just"/>
            <a:r>
              <a:rPr lang="en-US" sz="2800" dirty="0" smtClean="0">
                <a:solidFill>
                  <a:schemeClr val="tx1"/>
                </a:solidFill>
                <a:latin typeface="Times New Roman" pitchFamily="18" charset="0"/>
                <a:cs typeface="Times New Roman" pitchFamily="18" charset="0"/>
              </a:rPr>
              <a:t>World record performances in women’s sports have been improved rapidly for a variety of reasons, including greater numbers of women participating and better training practices.</a:t>
            </a:r>
          </a:p>
          <a:p>
            <a:pPr algn="just"/>
            <a:r>
              <a:rPr lang="en-US" sz="2800" dirty="0" smtClean="0">
                <a:solidFill>
                  <a:schemeClr val="tx1"/>
                </a:solidFill>
                <a:latin typeface="Times New Roman" pitchFamily="18" charset="0"/>
                <a:cs typeface="Times New Roman" pitchFamily="18" charset="0"/>
              </a:rPr>
              <a:t>Female world record performances are still only 90%–95% of that of males, and in all but a minority of sports women will probably never equal or surpass male performance. Anatomical and physiological reasons for this are considered below.</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02890"/>
            <a:ext cx="8915400" cy="5560142"/>
          </a:xfrm>
        </p:spPr>
        <p:txBody>
          <a:bodyPr>
            <a:noAutofit/>
          </a:bodyPr>
          <a:lstStyle/>
          <a:p>
            <a:pPr algn="just">
              <a:buNone/>
            </a:pPr>
            <a:r>
              <a:rPr lang="en-US" sz="2400" b="1" i="1" dirty="0" smtClean="0">
                <a:solidFill>
                  <a:schemeClr val="tx1"/>
                </a:solidFill>
                <a:latin typeface="Times New Roman" pitchFamily="18" charset="0"/>
                <a:cs typeface="Times New Roman" pitchFamily="18" charset="0"/>
              </a:rPr>
              <a:t>	Stature and body mass </a:t>
            </a:r>
          </a:p>
          <a:p>
            <a:pPr algn="just"/>
            <a:r>
              <a:rPr lang="en-US" sz="2400" dirty="0" smtClean="0">
                <a:solidFill>
                  <a:schemeClr val="tx1"/>
                </a:solidFill>
                <a:latin typeface="Times New Roman" pitchFamily="18" charset="0"/>
                <a:cs typeface="Times New Roman" pitchFamily="18" charset="0"/>
              </a:rPr>
              <a:t>Females are on average of shorter average height—1.6 m in contrast to males’ average height of 1.7 m.</a:t>
            </a:r>
          </a:p>
          <a:p>
            <a:pPr algn="just">
              <a:buNone/>
            </a:pPr>
            <a:r>
              <a:rPr lang="en-US" sz="2400" b="1" i="1" dirty="0" smtClean="0">
                <a:solidFill>
                  <a:schemeClr val="tx1"/>
                </a:solidFill>
                <a:latin typeface="Times New Roman" pitchFamily="18" charset="0"/>
                <a:cs typeface="Times New Roman" pitchFamily="18" charset="0"/>
              </a:rPr>
              <a:t>	Skeletal differences</a:t>
            </a:r>
          </a:p>
          <a:p>
            <a:pPr algn="just"/>
            <a:r>
              <a:rPr lang="en-US" sz="2400" dirty="0" smtClean="0">
                <a:solidFill>
                  <a:schemeClr val="tx1"/>
                </a:solidFill>
                <a:latin typeface="Times New Roman" pitchFamily="18" charset="0"/>
                <a:cs typeface="Times New Roman" pitchFamily="18" charset="0"/>
              </a:rPr>
              <a:t>Women have narrower shoulders, shorter arms with a wider carrying angle, broader hips, and shorter legs.</a:t>
            </a:r>
          </a:p>
          <a:p>
            <a:pPr algn="just"/>
            <a:r>
              <a:rPr lang="en-US" sz="2400" dirty="0" smtClean="0">
                <a:solidFill>
                  <a:schemeClr val="tx1"/>
                </a:solidFill>
                <a:latin typeface="Times New Roman" pitchFamily="18" charset="0"/>
                <a:cs typeface="Times New Roman" pitchFamily="18" charset="0"/>
              </a:rPr>
              <a:t>Shoulder arm difference and smaller muscle mass in women accounts for weaker upper-body compared to lower-body strength in women than in men.</a:t>
            </a:r>
          </a:p>
          <a:p>
            <a:pPr algn="just"/>
            <a:r>
              <a:rPr lang="en-US" sz="2400" dirty="0" smtClean="0">
                <a:solidFill>
                  <a:schemeClr val="tx1"/>
                </a:solidFill>
                <a:latin typeface="Times New Roman" pitchFamily="18" charset="0"/>
                <a:cs typeface="Times New Roman" pitchFamily="18" charset="0"/>
              </a:rPr>
              <a:t>Broader hips create a greater angle of the femur to the knee (</a:t>
            </a:r>
            <a:r>
              <a:rPr lang="en-US" sz="2400" dirty="0" err="1" smtClean="0">
                <a:solidFill>
                  <a:schemeClr val="tx1"/>
                </a:solidFill>
                <a:latin typeface="Times New Roman" pitchFamily="18" charset="0"/>
                <a:cs typeface="Times New Roman" pitchFamily="18" charset="0"/>
              </a:rPr>
              <a:t>genu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valgum</a:t>
            </a:r>
            <a:r>
              <a:rPr lang="en-US" sz="2400" dirty="0" smtClean="0">
                <a:solidFill>
                  <a:schemeClr val="tx1"/>
                </a:solidFill>
                <a:latin typeface="Times New Roman" pitchFamily="18" charset="0"/>
                <a:cs typeface="Times New Roman" pitchFamily="18" charset="0"/>
              </a:rPr>
              <a:t>), causing many women to throw their heels out when running.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8142"/>
            <a:ext cx="8911687" cy="1280890"/>
          </a:xfrm>
        </p:spPr>
        <p:txBody>
          <a:bodyPr/>
          <a:lstStyle/>
          <a:p>
            <a:pPr algn="ctr"/>
            <a:r>
              <a:rPr lang="en-US" b="1" dirty="0" smtClean="0">
                <a:latin typeface="Times New Roman" pitchFamily="18" charset="0"/>
                <a:cs typeface="Times New Roman" pitchFamily="18" charset="0"/>
              </a:rPr>
              <a:t>Adaptive adjustments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120877" y="1032395"/>
            <a:ext cx="10751575" cy="5530645"/>
          </a:xfrm>
        </p:spPr>
        <p:txBody>
          <a:bodyPr>
            <a:noAutofit/>
          </a:bodyPr>
          <a:lstStyle/>
          <a:p>
            <a:pPr algn="just"/>
            <a:r>
              <a:rPr lang="en-US" sz="2400" dirty="0" smtClean="0">
                <a:solidFill>
                  <a:schemeClr val="tx1"/>
                </a:solidFill>
                <a:latin typeface="Times New Roman" pitchFamily="18" charset="0"/>
                <a:cs typeface="Times New Roman" pitchFamily="18" charset="0"/>
              </a:rPr>
              <a:t>Adaptive adjustment -a dynamic process, so the dynamics of adaptive changes in athletes advisable to devote several stages. Their are four stages (physiological stress of the organism, adaptability, </a:t>
            </a:r>
            <a:r>
              <a:rPr lang="en-US" sz="2400" dirty="0" err="1" smtClean="0">
                <a:solidFill>
                  <a:schemeClr val="tx1"/>
                </a:solidFill>
                <a:latin typeface="Times New Roman" pitchFamily="18" charset="0"/>
                <a:cs typeface="Times New Roman" pitchFamily="18" charset="0"/>
              </a:rPr>
              <a:t>disadaptative</a:t>
            </a:r>
            <a:r>
              <a:rPr lang="en-US" sz="2400" dirty="0" smtClean="0">
                <a:solidFill>
                  <a:schemeClr val="tx1"/>
                </a:solidFill>
                <a:latin typeface="Times New Roman" pitchFamily="18" charset="0"/>
                <a:cs typeface="Times New Roman" pitchFamily="18" charset="0"/>
              </a:rPr>
              <a:t> and rehabilitation), each of which has its own functional and structural changes and regulatory and energy machinery. </a:t>
            </a:r>
          </a:p>
          <a:p>
            <a:pPr algn="just"/>
            <a:r>
              <a:rPr lang="en-US" sz="2400" dirty="0" smtClean="0">
                <a:solidFill>
                  <a:schemeClr val="tx1"/>
                </a:solidFill>
                <a:latin typeface="Times New Roman" pitchFamily="18" charset="0"/>
                <a:cs typeface="Times New Roman" pitchFamily="18" charset="0"/>
              </a:rPr>
              <a:t>Naturally, the main having fundamental significance in the sport, should be considered as the first two stages. For the general scheme of adaptation such stages, obviously, is typical of people in the process of adapting to any business environment. </a:t>
            </a:r>
          </a:p>
          <a:p>
            <a:pPr algn="just"/>
            <a:r>
              <a:rPr lang="en-US" sz="2400" dirty="0" smtClean="0">
                <a:solidFill>
                  <a:schemeClr val="tx1"/>
                </a:solidFill>
                <a:latin typeface="Times New Roman" pitchFamily="18" charset="0"/>
                <a:cs typeface="Times New Roman" pitchFamily="18" charset="0"/>
              </a:rPr>
              <a:t>Athletes under stress the body is dominated by the processes of excitation in the cerebral cortex, increasing function of the adrenal cortex, increased rates of autonomic systems and the level of metabolism; athletic performance is unstable. In the endocrine background is dominated by production of </a:t>
            </a:r>
            <a:r>
              <a:rPr lang="en-US" sz="2400" dirty="0" err="1" smtClean="0">
                <a:solidFill>
                  <a:schemeClr val="tx1"/>
                </a:solidFill>
                <a:latin typeface="Times New Roman" pitchFamily="18" charset="0"/>
                <a:cs typeface="Times New Roman" pitchFamily="18" charset="0"/>
              </a:rPr>
              <a:t>catecholamines</a:t>
            </a:r>
            <a:r>
              <a:rPr lang="en-US" sz="2400" dirty="0" smtClean="0">
                <a:solidFill>
                  <a:schemeClr val="tx1"/>
                </a:solidFill>
                <a:latin typeface="Times New Roman" pitchFamily="18" charset="0"/>
                <a:cs typeface="Times New Roman" pitchFamily="18" charset="0"/>
              </a:rPr>
              <a:t> and </a:t>
            </a:r>
            <a:r>
              <a:rPr lang="en-US" sz="2400" dirty="0" err="1" smtClean="0">
                <a:solidFill>
                  <a:schemeClr val="tx1"/>
                </a:solidFill>
                <a:latin typeface="Times New Roman" pitchFamily="18" charset="0"/>
                <a:cs typeface="Times New Roman" pitchFamily="18" charset="0"/>
              </a:rPr>
              <a:t>glucocorticoids</a:t>
            </a:r>
            <a:r>
              <a:rPr lang="en-US" sz="2400" dirty="0" smtClean="0">
                <a:solidFill>
                  <a:schemeClr val="tx1"/>
                </a:solidFill>
                <a:latin typeface="Times New Roman" pitchFamily="18" charset="0"/>
                <a:cs typeface="Times New Roman" pitchFamily="18" charset="0"/>
              </a:rPr>
              <a:t>, which played a leading role in the adaptive shifts of carbohydrate metabolism. </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9280" y="426720"/>
            <a:ext cx="9906000" cy="6156960"/>
          </a:xfrm>
        </p:spPr>
        <p:txBody>
          <a:bodyPr>
            <a:normAutofit/>
          </a:bodyPr>
          <a:lstStyle/>
          <a:p>
            <a:pPr algn="just">
              <a:buNone/>
            </a:pPr>
            <a:r>
              <a:rPr lang="en-US" sz="2400" dirty="0" smtClean="0">
                <a:solidFill>
                  <a:schemeClr val="tx1"/>
                </a:solidFill>
                <a:latin typeface="Times New Roman" pitchFamily="18" charset="0"/>
                <a:cs typeface="Times New Roman" pitchFamily="18" charset="0"/>
              </a:rPr>
              <a:t>	</a:t>
            </a:r>
            <a:r>
              <a:rPr lang="en-US" sz="2400" b="1" i="1" dirty="0" smtClean="0">
                <a:solidFill>
                  <a:schemeClr val="tx1"/>
                </a:solidFill>
                <a:latin typeface="Times New Roman" pitchFamily="18" charset="0"/>
                <a:cs typeface="Times New Roman" pitchFamily="18" charset="0"/>
              </a:rPr>
              <a:t>Center of gravity</a:t>
            </a:r>
          </a:p>
          <a:p>
            <a:pPr algn="just"/>
            <a:r>
              <a:rPr lang="en-US" sz="2400" dirty="0" smtClean="0">
                <a:solidFill>
                  <a:schemeClr val="tx1"/>
                </a:solidFill>
                <a:latin typeface="Times New Roman" pitchFamily="18" charset="0"/>
                <a:cs typeface="Times New Roman" pitchFamily="18" charset="0"/>
              </a:rPr>
              <a:t>Shorter stature and differences in body shape lead to a lower center of gravity.</a:t>
            </a:r>
          </a:p>
          <a:p>
            <a:pPr algn="just"/>
            <a:r>
              <a:rPr lang="en-US" sz="2400" dirty="0" smtClean="0">
                <a:solidFill>
                  <a:schemeClr val="tx1"/>
                </a:solidFill>
                <a:latin typeface="Times New Roman" pitchFamily="18" charset="0"/>
                <a:cs typeface="Times New Roman" pitchFamily="18" charset="0"/>
              </a:rPr>
              <a:t>In adults, the center of gravity is 55% of standing height in women (S1 level) and 56%–57% in men. Consequently, women have better balance and are better suited to floor exercises and balance beam exercises in gymnastics.</a:t>
            </a:r>
          </a:p>
          <a:p>
            <a:pPr algn="just">
              <a:buNone/>
            </a:pPr>
            <a:r>
              <a:rPr lang="en-US" sz="2400" b="1" i="1" dirty="0" smtClean="0">
                <a:solidFill>
                  <a:schemeClr val="tx1"/>
                </a:solidFill>
                <a:latin typeface="Times New Roman" pitchFamily="18" charset="0"/>
                <a:cs typeface="Times New Roman" pitchFamily="18" charset="0"/>
              </a:rPr>
              <a:t>	Flexibility</a:t>
            </a:r>
          </a:p>
          <a:p>
            <a:pPr algn="just"/>
            <a:r>
              <a:rPr lang="en-US" sz="2400" dirty="0" smtClean="0">
                <a:solidFill>
                  <a:schemeClr val="tx1"/>
                </a:solidFill>
                <a:latin typeface="Times New Roman" pitchFamily="18" charset="0"/>
                <a:cs typeface="Times New Roman" pitchFamily="18" charset="0"/>
              </a:rPr>
              <a:t>Women have better flexibility than men, which is advantageous in gymnastics and dance. </a:t>
            </a:r>
            <a:r>
              <a:rPr lang="en-US" sz="2400" dirty="0" err="1" smtClean="0">
                <a:solidFill>
                  <a:schemeClr val="tx1"/>
                </a:solidFill>
                <a:latin typeface="Times New Roman" pitchFamily="18" charset="0"/>
                <a:cs typeface="Times New Roman" pitchFamily="18" charset="0"/>
              </a:rPr>
              <a:t>Hypermobility</a:t>
            </a:r>
            <a:r>
              <a:rPr lang="en-US" sz="2400" dirty="0" smtClean="0">
                <a:solidFill>
                  <a:schemeClr val="tx1"/>
                </a:solidFill>
                <a:latin typeface="Times New Roman" pitchFamily="18" charset="0"/>
                <a:cs typeface="Times New Roman" pitchFamily="18" charset="0"/>
              </a:rPr>
              <a:t> of the joints can bring problems.</a:t>
            </a:r>
          </a:p>
          <a:p>
            <a:pPr algn="just">
              <a:buNone/>
            </a:pPr>
            <a:r>
              <a:rPr lang="en-US" sz="2400" dirty="0" smtClean="0">
                <a:solidFill>
                  <a:schemeClr val="tx1"/>
                </a:solidFill>
              </a:rPr>
              <a:t>	</a:t>
            </a:r>
            <a:endParaRPr lang="en-US" sz="2400" dirty="0" smtClean="0">
              <a:solidFill>
                <a:schemeClr val="tx1"/>
              </a:solidFill>
              <a:latin typeface="Times New Roman" pitchFamily="18" charset="0"/>
              <a:cs typeface="Times New Roman" pitchFamily="18" charset="0"/>
            </a:endParaRPr>
          </a:p>
          <a:p>
            <a:pPr algn="just"/>
            <a:endParaRPr lang="en-US" sz="2400" dirty="0">
              <a:solidFill>
                <a:schemeClr val="tx1"/>
              </a:solidFill>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8840" y="579120"/>
            <a:ext cx="9355772" cy="5332102"/>
          </a:xfrm>
        </p:spPr>
        <p:txBody>
          <a:bodyPr>
            <a:noAutofit/>
          </a:bodyPr>
          <a:lstStyle/>
          <a:p>
            <a:pPr algn="just">
              <a:buNone/>
            </a:pPr>
            <a:r>
              <a:rPr lang="en-US" sz="2400" b="1" i="1" dirty="0" smtClean="0">
                <a:solidFill>
                  <a:schemeClr val="tx1"/>
                </a:solidFill>
                <a:latin typeface="Times New Roman" pitchFamily="18" charset="0"/>
                <a:cs typeface="Times New Roman" pitchFamily="18" charset="0"/>
              </a:rPr>
              <a:t>	Body fat percentage</a:t>
            </a:r>
          </a:p>
          <a:p>
            <a:pPr algn="just"/>
            <a:r>
              <a:rPr lang="en-US" sz="2400" dirty="0" smtClean="0">
                <a:solidFill>
                  <a:schemeClr val="tx1"/>
                </a:solidFill>
                <a:latin typeface="Times New Roman" pitchFamily="18" charset="0"/>
                <a:cs typeface="Times New Roman" pitchFamily="18" charset="0"/>
              </a:rPr>
              <a:t>Females have a higher percentage of body fat (23%–28%) than males (12%–18%). This is advantageous in cold climates and during starvation and may improve performance in long-distance swimming events.</a:t>
            </a:r>
          </a:p>
          <a:p>
            <a:pPr algn="just"/>
            <a:r>
              <a:rPr lang="en-US" sz="2400" dirty="0" smtClean="0">
                <a:solidFill>
                  <a:schemeClr val="tx1"/>
                </a:solidFill>
                <a:latin typeface="Times New Roman" pitchFamily="18" charset="0"/>
                <a:cs typeface="Times New Roman" pitchFamily="18" charset="0"/>
              </a:rPr>
              <a:t>However, greater percentage of body fat is a major disadvantage in weight-bearing sports involving running and jumping.</a:t>
            </a:r>
          </a:p>
          <a:p>
            <a:pPr algn="just">
              <a:buNone/>
            </a:pPr>
            <a:r>
              <a:rPr lang="en-US" sz="2400" b="1" i="1" dirty="0" smtClean="0">
                <a:solidFill>
                  <a:schemeClr val="tx1"/>
                </a:solidFill>
                <a:latin typeface="Times New Roman" pitchFamily="18" charset="0"/>
                <a:cs typeface="Times New Roman" pitchFamily="18" charset="0"/>
              </a:rPr>
              <a:t>	Muscle</a:t>
            </a:r>
          </a:p>
          <a:p>
            <a:pPr algn="just"/>
            <a:r>
              <a:rPr lang="en-US" sz="2400" dirty="0" smtClean="0">
                <a:solidFill>
                  <a:schemeClr val="tx1"/>
                </a:solidFill>
                <a:latin typeface="Times New Roman" pitchFamily="18" charset="0"/>
                <a:cs typeface="Times New Roman" pitchFamily="18" charset="0"/>
              </a:rPr>
              <a:t>There is little difference in muscle quality between males and females. Strength differences in males are due to greater cross-sectional area, greater overall muscle mass (androgen effects), and longer levers.</a:t>
            </a:r>
          </a:p>
          <a:p>
            <a:pPr algn="just"/>
            <a:r>
              <a:rPr lang="en-US" sz="2400" dirty="0" smtClean="0">
                <a:solidFill>
                  <a:schemeClr val="tx1"/>
                </a:solidFill>
                <a:latin typeface="Times New Roman" pitchFamily="18" charset="0"/>
                <a:cs typeface="Times New Roman" pitchFamily="18" charset="0"/>
              </a:rPr>
              <a:t>Low-grade muscle endurance is better in females, e.g., when performing repetitions at 20%–30% of 1RM. This may benefit women in ultra-distance events, swimming, and cycling.</a:t>
            </a:r>
          </a:p>
          <a:p>
            <a:pPr algn="just"/>
            <a:endParaRPr lang="en-US" sz="2400" dirty="0" smtClean="0">
              <a:solidFill>
                <a:schemeClr val="tx1"/>
              </a:solidFill>
              <a:latin typeface="Times New Roman" pitchFamily="18" charset="0"/>
              <a:cs typeface="Times New Roman" pitchFamily="18" charset="0"/>
            </a:endParaRPr>
          </a:p>
          <a:p>
            <a:endParaRPr lang="en-US" sz="2400"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41960"/>
            <a:ext cx="8915400" cy="6004559"/>
          </a:xfrm>
        </p:spPr>
        <p:txBody>
          <a:bodyPr>
            <a:noAutofit/>
          </a:bodyPr>
          <a:lstStyle/>
          <a:p>
            <a:pPr algn="just">
              <a:buNone/>
            </a:pPr>
            <a:r>
              <a:rPr lang="en-US" sz="2400" dirty="0" smtClean="0">
                <a:solidFill>
                  <a:schemeClr val="tx1"/>
                </a:solidFill>
                <a:latin typeface="Times New Roman" pitchFamily="18" charset="0"/>
                <a:cs typeface="Times New Roman" pitchFamily="18" charset="0"/>
              </a:rPr>
              <a:t>	</a:t>
            </a:r>
            <a:r>
              <a:rPr lang="en-US" sz="2400" b="1" i="1" dirty="0" smtClean="0">
                <a:solidFill>
                  <a:schemeClr val="tx1"/>
                </a:solidFill>
                <a:latin typeface="Times New Roman" pitchFamily="18" charset="0"/>
                <a:cs typeface="Times New Roman" pitchFamily="18" charset="0"/>
              </a:rPr>
              <a:t>Cardiovascular system</a:t>
            </a:r>
          </a:p>
          <a:p>
            <a:pPr algn="just"/>
            <a:r>
              <a:rPr lang="en-US" sz="2400" dirty="0" smtClean="0">
                <a:solidFill>
                  <a:schemeClr val="tx1"/>
                </a:solidFill>
                <a:latin typeface="Times New Roman" pitchFamily="18" charset="0"/>
                <a:cs typeface="Times New Roman" pitchFamily="18" charset="0"/>
              </a:rPr>
              <a:t>Women have proportionately less blood than men (65 mL.kg–1vs. 75 mL.kg–1) and lower hemoglobin levels (13.9 g/</a:t>
            </a:r>
            <a:r>
              <a:rPr lang="en-US" sz="2400" dirty="0" err="1" smtClean="0">
                <a:solidFill>
                  <a:schemeClr val="tx1"/>
                </a:solidFill>
                <a:latin typeface="Times New Roman" pitchFamily="18" charset="0"/>
                <a:cs typeface="Times New Roman" pitchFamily="18" charset="0"/>
              </a:rPr>
              <a:t>dL</a:t>
            </a:r>
            <a:r>
              <a:rPr lang="en-US" sz="2400" dirty="0" smtClean="0">
                <a:solidFill>
                  <a:schemeClr val="tx1"/>
                </a:solidFill>
                <a:latin typeface="Times New Roman" pitchFamily="18" charset="0"/>
                <a:cs typeface="Times New Roman" pitchFamily="18" charset="0"/>
              </a:rPr>
              <a:t> vs. 15.8 g/</a:t>
            </a:r>
            <a:r>
              <a:rPr lang="en-US" sz="2400" dirty="0" err="1" smtClean="0">
                <a:solidFill>
                  <a:schemeClr val="tx1"/>
                </a:solidFill>
                <a:latin typeface="Times New Roman" pitchFamily="18" charset="0"/>
                <a:cs typeface="Times New Roman" pitchFamily="18" charset="0"/>
              </a:rPr>
              <a:t>dL</a:t>
            </a:r>
            <a:r>
              <a:rPr lang="en-US" sz="2400" dirty="0" smtClean="0">
                <a:solidFill>
                  <a:schemeClr val="tx1"/>
                </a:solidFill>
                <a:latin typeface="Times New Roman" pitchFamily="18" charset="0"/>
                <a:cs typeface="Times New Roman" pitchFamily="18" charset="0"/>
              </a:rPr>
              <a:t>).</a:t>
            </a:r>
          </a:p>
          <a:p>
            <a:pPr algn="just"/>
            <a:r>
              <a:rPr lang="en-US" sz="2400" dirty="0" smtClean="0">
                <a:solidFill>
                  <a:schemeClr val="tx1"/>
                </a:solidFill>
                <a:latin typeface="Times New Roman" pitchFamily="18" charset="0"/>
                <a:cs typeface="Times New Roman" pitchFamily="18" charset="0"/>
              </a:rPr>
              <a:t>Women tend to have smaller hearts, smaller left ventricular mass, and smaller stroke volume. Despite female hearts being 8% smaller than males, maximum heart rates are similar.</a:t>
            </a:r>
          </a:p>
          <a:p>
            <a:pPr>
              <a:buNone/>
            </a:pPr>
            <a:r>
              <a:rPr lang="en-US" sz="2400" dirty="0" smtClean="0"/>
              <a:t>	</a:t>
            </a:r>
            <a:r>
              <a:rPr lang="en-US" sz="2400" b="1" i="1" dirty="0" smtClean="0">
                <a:solidFill>
                  <a:schemeClr val="tx1"/>
                </a:solidFill>
                <a:latin typeface="Times New Roman" pitchFamily="18" charset="0"/>
                <a:cs typeface="Times New Roman" pitchFamily="18" charset="0"/>
              </a:rPr>
              <a:t>Motor control, vision, and hearing</a:t>
            </a:r>
          </a:p>
          <a:p>
            <a:r>
              <a:rPr lang="en-US" sz="2400" dirty="0" smtClean="0">
                <a:solidFill>
                  <a:schemeClr val="tx1"/>
                </a:solidFill>
                <a:latin typeface="Times New Roman" pitchFamily="18" charset="0"/>
                <a:cs typeface="Times New Roman" pitchFamily="18" charset="0"/>
              </a:rPr>
              <a:t>Women have better fine manipulative skills but worse visual acuity than men. Women have better color discrimination especially in the blue–gray range, and are able to perceive quieter sounds.</a:t>
            </a:r>
          </a:p>
          <a:p>
            <a:pPr algn="just"/>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720" y="670560"/>
            <a:ext cx="9934892" cy="3777622"/>
          </a:xfrm>
        </p:spPr>
        <p:txBody>
          <a:bodyPr>
            <a:noAutofit/>
          </a:bodyPr>
          <a:lstStyle/>
          <a:p>
            <a:pPr algn="just">
              <a:buNone/>
            </a:pPr>
            <a:r>
              <a:rPr lang="en-US" sz="2400"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Hematocrit</a:t>
            </a:r>
            <a:r>
              <a:rPr lang="en-US" sz="2400" b="1" i="1" dirty="0" smtClean="0">
                <a:solidFill>
                  <a:schemeClr val="tx1"/>
                </a:solidFill>
                <a:latin typeface="Times New Roman" pitchFamily="18" charset="0"/>
                <a:cs typeface="Times New Roman" pitchFamily="18" charset="0"/>
              </a:rPr>
              <a:t> level </a:t>
            </a:r>
          </a:p>
          <a:p>
            <a:pPr algn="just"/>
            <a:r>
              <a:rPr lang="en-US" sz="2400" dirty="0" smtClean="0">
                <a:solidFill>
                  <a:schemeClr val="tx1"/>
                </a:solidFill>
                <a:latin typeface="Times New Roman" pitchFamily="18" charset="0"/>
                <a:cs typeface="Times New Roman" pitchFamily="18" charset="0"/>
              </a:rPr>
              <a:t>Women have a lower </a:t>
            </a:r>
            <a:r>
              <a:rPr lang="en-US" sz="2400" dirty="0" err="1" smtClean="0">
                <a:solidFill>
                  <a:schemeClr val="tx1"/>
                </a:solidFill>
                <a:latin typeface="Times New Roman" pitchFamily="18" charset="0"/>
                <a:cs typeface="Times New Roman" pitchFamily="18" charset="0"/>
              </a:rPr>
              <a:t>hematocrit</a:t>
            </a:r>
            <a:r>
              <a:rPr lang="en-US" sz="2400" dirty="0" smtClean="0">
                <a:solidFill>
                  <a:schemeClr val="tx1"/>
                </a:solidFill>
                <a:latin typeface="Times New Roman" pitchFamily="18" charset="0"/>
                <a:cs typeface="Times New Roman" pitchFamily="18" charset="0"/>
              </a:rPr>
              <a:t> level than men, contributing to decreased oxygen-carrying capacity of their blood. Endurance exercise performance (e.g., marathon) of women is less than that of men.</a:t>
            </a:r>
          </a:p>
          <a:p>
            <a:pPr algn="just">
              <a:buNone/>
            </a:pPr>
            <a:r>
              <a:rPr lang="en-US" sz="2400" dirty="0" smtClean="0">
                <a:solidFill>
                  <a:schemeClr val="tx1"/>
                </a:solidFill>
                <a:latin typeface="Times New Roman" pitchFamily="18" charset="0"/>
                <a:cs typeface="Times New Roman" pitchFamily="18" charset="0"/>
              </a:rPr>
              <a:t>	</a:t>
            </a:r>
            <a:r>
              <a:rPr lang="en-US" sz="2400" b="1" i="1" dirty="0" smtClean="0">
                <a:solidFill>
                  <a:schemeClr val="tx1"/>
                </a:solidFill>
                <a:latin typeface="Times New Roman" pitchFamily="18" charset="0"/>
                <a:cs typeface="Times New Roman" pitchFamily="18" charset="0"/>
              </a:rPr>
              <a:t>Menstrual cycle </a:t>
            </a:r>
          </a:p>
          <a:p>
            <a:pPr algn="just"/>
            <a:r>
              <a:rPr lang="en-US" sz="2400" dirty="0" smtClean="0">
                <a:solidFill>
                  <a:schemeClr val="tx1"/>
                </a:solidFill>
                <a:latin typeface="Times New Roman" pitchFamily="18" charset="0"/>
                <a:cs typeface="Times New Roman" pitchFamily="18" charset="0"/>
              </a:rPr>
              <a:t>The normal cycle  lasts 21–36 days. The first day of menstruation is day 1 of the cycle. The cycle usually includes 3–5 days of menstruation. </a:t>
            </a:r>
          </a:p>
          <a:p>
            <a:pPr algn="just"/>
            <a:r>
              <a:rPr lang="en-US" sz="2400" dirty="0" smtClean="0">
                <a:solidFill>
                  <a:schemeClr val="tx1"/>
                </a:solidFill>
                <a:latin typeface="Times New Roman" pitchFamily="18" charset="0"/>
                <a:cs typeface="Times New Roman" pitchFamily="18" charset="0"/>
              </a:rPr>
              <a:t>Hormonal changes that occur during the menstrual cycle </a:t>
            </a:r>
            <a:r>
              <a:rPr lang="en-US" sz="2400" dirty="0" err="1" smtClean="0">
                <a:solidFill>
                  <a:schemeClr val="tx1"/>
                </a:solidFill>
                <a:latin typeface="Times New Roman" pitchFamily="18" charset="0"/>
                <a:cs typeface="Times New Roman" pitchFamily="18" charset="0"/>
              </a:rPr>
              <a:t>Gonadotropin</a:t>
            </a:r>
            <a:r>
              <a:rPr lang="en-US" sz="2400" dirty="0" smtClean="0">
                <a:solidFill>
                  <a:schemeClr val="tx1"/>
                </a:solidFill>
                <a:latin typeface="Times New Roman" pitchFamily="18" charset="0"/>
                <a:cs typeface="Times New Roman" pitchFamily="18" charset="0"/>
              </a:rPr>
              <a:t>-releasing hormone (</a:t>
            </a:r>
            <a:r>
              <a:rPr lang="en-US" sz="2400" dirty="0" err="1" smtClean="0">
                <a:solidFill>
                  <a:schemeClr val="tx1"/>
                </a:solidFill>
                <a:latin typeface="Times New Roman" pitchFamily="18" charset="0"/>
                <a:cs typeface="Times New Roman" pitchFamily="18" charset="0"/>
              </a:rPr>
              <a:t>GnRH</a:t>
            </a:r>
            <a:r>
              <a:rPr lang="en-US" sz="2400" dirty="0" smtClean="0">
                <a:solidFill>
                  <a:schemeClr val="tx1"/>
                </a:solidFill>
                <a:latin typeface="Times New Roman" pitchFamily="18" charset="0"/>
                <a:cs typeface="Times New Roman" pitchFamily="18" charset="0"/>
              </a:rPr>
              <a:t>) causes the synthesis, storage, and activation release of follicle-stimulating hormone (FSH) and luteinizing hormone (LH).</a:t>
            </a:r>
          </a:p>
          <a:p>
            <a:pPr algn="just"/>
            <a:r>
              <a:rPr lang="en-US" sz="2400" dirty="0" smtClean="0">
                <a:solidFill>
                  <a:schemeClr val="tx1"/>
                </a:solidFill>
                <a:latin typeface="Times New Roman" pitchFamily="18" charset="0"/>
                <a:cs typeface="Times New Roman" pitchFamily="18" charset="0"/>
              </a:rPr>
              <a:t>Neither muscle strength nor muscle endurance varies during the course of the 28-day menstrual cycle in women.</a:t>
            </a:r>
          </a:p>
          <a:p>
            <a:pPr algn="just"/>
            <a:r>
              <a:rPr lang="en-US" sz="2400" dirty="0" smtClean="0">
                <a:solidFill>
                  <a:schemeClr val="tx1"/>
                </a:solidFill>
                <a:latin typeface="Times New Roman" pitchFamily="18" charset="0"/>
                <a:cs typeface="Times New Roman" pitchFamily="18" charset="0"/>
              </a:rPr>
              <a:t>Body temperature is higher in the </a:t>
            </a:r>
            <a:r>
              <a:rPr lang="en-US" sz="2400" dirty="0" err="1" smtClean="0">
                <a:solidFill>
                  <a:schemeClr val="tx1"/>
                </a:solidFill>
                <a:latin typeface="Times New Roman" pitchFamily="18" charset="0"/>
                <a:cs typeface="Times New Roman" pitchFamily="18" charset="0"/>
              </a:rPr>
              <a:t>luteal</a:t>
            </a:r>
            <a:r>
              <a:rPr lang="en-US" sz="2400" dirty="0" smtClean="0">
                <a:solidFill>
                  <a:schemeClr val="tx1"/>
                </a:solidFill>
                <a:latin typeface="Times New Roman" pitchFamily="18" charset="0"/>
                <a:cs typeface="Times New Roman" pitchFamily="18" charset="0"/>
              </a:rPr>
              <a:t>  phase of the menstrual cycle, but this is thought not to have any effect on performance.</a:t>
            </a:r>
          </a:p>
          <a:p>
            <a:pPr algn="just"/>
            <a:endParaRPr lang="en-US" sz="2400"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	</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sz="2400" b="1" i="1" dirty="0" smtClean="0">
                <a:solidFill>
                  <a:schemeClr val="tx1"/>
                </a:solidFill>
                <a:latin typeface="Times New Roman" pitchFamily="18" charset="0"/>
                <a:cs typeface="Times New Roman" pitchFamily="18" charset="0"/>
              </a:rPr>
              <a:t>Pregnancy </a:t>
            </a:r>
          </a:p>
          <a:p>
            <a:pPr algn="just"/>
            <a:r>
              <a:rPr lang="en-US" sz="2400" dirty="0" smtClean="0">
                <a:solidFill>
                  <a:schemeClr val="tx1"/>
                </a:solidFill>
                <a:latin typeface="Times New Roman" pitchFamily="18" charset="0"/>
                <a:cs typeface="Times New Roman" pitchFamily="18" charset="0"/>
              </a:rPr>
              <a:t>Healthy women who exercise during pregnancy lower their risk of experiencing gestational diabetes and preeclampsia.</a:t>
            </a:r>
          </a:p>
          <a:p>
            <a:pPr algn="just"/>
            <a:r>
              <a:rPr lang="en-US" sz="2400" dirty="0" smtClean="0">
                <a:solidFill>
                  <a:schemeClr val="tx1"/>
                </a:solidFill>
                <a:latin typeface="Times New Roman" pitchFamily="18" charset="0"/>
                <a:cs typeface="Times New Roman" pitchFamily="18" charset="0"/>
              </a:rPr>
              <a:t>Exercise during pregnancy has little effect on fetal outcomes.</a:t>
            </a:r>
          </a:p>
          <a:p>
            <a:pPr algn="just">
              <a:buNone/>
            </a:pPr>
            <a:r>
              <a:rPr lang="en-US" sz="2400" dirty="0" smtClean="0"/>
              <a:t>	</a:t>
            </a:r>
            <a:endParaRPr lang="en-US" dirty="0" smtClean="0">
              <a:solidFill>
                <a:schemeClr val="tx1"/>
              </a:solidFill>
              <a:latin typeface="Times New Roman" pitchFamily="18" charset="0"/>
              <a:cs typeface="Times New Roman" pitchFamily="18" charset="0"/>
            </a:endParaRPr>
          </a:p>
          <a:p>
            <a:endParaRPr lang="en-US"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tx1"/>
                </a:solidFill>
                <a:latin typeface="Times New Roman" pitchFamily="18" charset="0"/>
                <a:cs typeface="Times New Roman" pitchFamily="18" charset="0"/>
              </a:rPr>
              <a:t>Thermoregulation</a:t>
            </a:r>
            <a:br>
              <a:rPr lang="en-US" b="1" i="1"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Thermoregulation in males and females is slightly different.</a:t>
            </a:r>
            <a:br>
              <a:rPr lang="en-US" dirty="0" smtClean="0">
                <a:solidFill>
                  <a:schemeClr val="tx1"/>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2589212" y="2133600"/>
            <a:ext cx="8915400" cy="4343400"/>
          </a:xfrm>
        </p:spPr>
        <p:txBody>
          <a:bodyPr numCol="1">
            <a:normAutofit/>
          </a:bodyPr>
          <a:lstStyle/>
          <a:p>
            <a:pPr algn="just"/>
            <a:r>
              <a:rPr lang="en-US" sz="2400" dirty="0" smtClean="0">
                <a:solidFill>
                  <a:schemeClr val="tx1"/>
                </a:solidFill>
                <a:latin typeface="Times New Roman" pitchFamily="18" charset="0"/>
                <a:cs typeface="Times New Roman" pitchFamily="18" charset="0"/>
              </a:rPr>
              <a:t>Total body water to body mass ratio is 50%–55% in females and   55%–60% in males.</a:t>
            </a:r>
          </a:p>
          <a:p>
            <a:pPr algn="just"/>
            <a:r>
              <a:rPr lang="en-US" sz="2400" dirty="0" smtClean="0">
                <a:solidFill>
                  <a:schemeClr val="tx1"/>
                </a:solidFill>
                <a:latin typeface="Times New Roman" pitchFamily="18" charset="0"/>
                <a:cs typeface="Times New Roman" pitchFamily="18" charset="0"/>
              </a:rPr>
              <a:t>Men sweat more per m 2of skin (800 mL.hr –1.m–2vs. 600 mL.hr–1.m–2).Women tend to lose more heat through radiation.  </a:t>
            </a:r>
          </a:p>
          <a:p>
            <a:pPr algn="just"/>
            <a:r>
              <a:rPr lang="en-US" sz="2400" dirty="0" smtClean="0">
                <a:solidFill>
                  <a:schemeClr val="tx1"/>
                </a:solidFill>
                <a:latin typeface="Times New Roman" pitchFamily="18" charset="0"/>
                <a:cs typeface="Times New Roman" pitchFamily="18" charset="0"/>
              </a:rPr>
              <a:t>Change in sweat patterns and sweat electrolytes in response to training  are similar in both sexes.</a:t>
            </a:r>
          </a:p>
          <a:p>
            <a:pPr algn="just"/>
            <a:r>
              <a:rPr lang="en-US" sz="2400" dirty="0" smtClean="0">
                <a:solidFill>
                  <a:schemeClr val="tx1"/>
                </a:solidFill>
                <a:latin typeface="Times New Roman" pitchFamily="18" charset="0"/>
                <a:cs typeface="Times New Roman" pitchFamily="18" charset="0"/>
              </a:rPr>
              <a:t>Unfit females lose heat more by radiation and onset of sweating is  • earlier in trained females.</a:t>
            </a:r>
          </a:p>
          <a:p>
            <a:pPr algn="just"/>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02890"/>
            <a:ext cx="8915400" cy="4908332"/>
          </a:xfrm>
        </p:spPr>
        <p:txBody>
          <a:bodyPr>
            <a:normAutofit/>
          </a:bodyPr>
          <a:lstStyle/>
          <a:p>
            <a:pPr algn="just"/>
            <a:r>
              <a:rPr lang="en-US" sz="2400" dirty="0" smtClean="0">
                <a:solidFill>
                  <a:schemeClr val="tx1"/>
                </a:solidFill>
                <a:latin typeface="Times New Roman" pitchFamily="18" charset="0"/>
                <a:cs typeface="Times New Roman" pitchFamily="18" charset="0"/>
              </a:rPr>
              <a:t>Well-trained male and female athletes respond in a similar manner in  warm temperatures with low humidity.</a:t>
            </a:r>
          </a:p>
          <a:p>
            <a:pPr algn="just"/>
            <a:r>
              <a:rPr lang="en-US" sz="2400" dirty="0" smtClean="0">
                <a:solidFill>
                  <a:schemeClr val="tx1"/>
                </a:solidFill>
                <a:latin typeface="Times New Roman" pitchFamily="18" charset="0"/>
                <a:cs typeface="Times New Roman" pitchFamily="18" charset="0"/>
              </a:rPr>
              <a:t>Women are benefited in warm, humid conditions and men in warm,  dry conditions.</a:t>
            </a:r>
          </a:p>
          <a:p>
            <a:pPr algn="just"/>
            <a:r>
              <a:rPr lang="en-US" sz="2400" dirty="0" smtClean="0">
                <a:solidFill>
                  <a:schemeClr val="tx1"/>
                </a:solidFill>
                <a:latin typeface="Times New Roman" pitchFamily="18" charset="0"/>
                <a:cs typeface="Times New Roman" pitchFamily="18" charset="0"/>
              </a:rPr>
              <a:t>Females may be able to work and survive better in the cold than males  because they are better insulated.</a:t>
            </a:r>
          </a:p>
          <a:p>
            <a:pPr algn="just"/>
            <a:r>
              <a:rPr lang="en-US" sz="2400" dirty="0" smtClean="0">
                <a:solidFill>
                  <a:schemeClr val="tx1"/>
                </a:solidFill>
                <a:latin typeface="Times New Roman" pitchFamily="18" charset="0"/>
                <a:cs typeface="Times New Roman" pitchFamily="18" charset="0"/>
              </a:rPr>
              <a:t>However, surface area to body mass ratio (SA/M) also determines heat  loss and women have a larger SA/M ratio than males.</a:t>
            </a:r>
          </a:p>
          <a:p>
            <a:pPr algn="just"/>
            <a:r>
              <a:rPr lang="en-US" sz="2400" dirty="0" smtClean="0">
                <a:solidFill>
                  <a:schemeClr val="tx1"/>
                </a:solidFill>
                <a:latin typeface="Times New Roman" pitchFamily="18" charset="0"/>
                <a:cs typeface="Times New Roman" pitchFamily="18" charset="0"/>
              </a:rPr>
              <a:t>Women lose heat more rapidly in the cold, especially if immersed in  cold water.</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THE FEMALE ATHLETE TRIAD</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589212" y="1310640"/>
            <a:ext cx="8915400" cy="5547360"/>
          </a:xfrm>
        </p:spPr>
        <p:txBody>
          <a:bodyPr>
            <a:noAutofit/>
          </a:bodyPr>
          <a:lstStyle/>
          <a:p>
            <a:pPr algn="just"/>
            <a:r>
              <a:rPr lang="en-US" sz="2400" dirty="0" smtClean="0">
                <a:solidFill>
                  <a:schemeClr val="tx1"/>
                </a:solidFill>
                <a:latin typeface="Times New Roman" pitchFamily="18" charset="0"/>
                <a:cs typeface="Times New Roman" pitchFamily="18" charset="0"/>
              </a:rPr>
              <a:t>A disorder that affects female athletes; characterized by </a:t>
            </a:r>
          </a:p>
          <a:p>
            <a:pPr lvl="2" algn="just">
              <a:buFont typeface="Wingdings" pitchFamily="2" charset="2"/>
              <a:buChar char="Ø"/>
            </a:pPr>
            <a:r>
              <a:rPr lang="en-US" sz="2400" dirty="0" smtClean="0">
                <a:solidFill>
                  <a:schemeClr val="tx1"/>
                </a:solidFill>
                <a:latin typeface="Times New Roman" pitchFamily="18" charset="0"/>
                <a:cs typeface="Times New Roman" pitchFamily="18" charset="0"/>
              </a:rPr>
              <a:t>disordered eating, </a:t>
            </a:r>
          </a:p>
          <a:p>
            <a:pPr lvl="2" algn="just">
              <a:buFont typeface="Wingdings" pitchFamily="2" charset="2"/>
              <a:buChar char="Ø"/>
            </a:pPr>
            <a:r>
              <a:rPr lang="en-US" sz="2400" dirty="0" smtClean="0">
                <a:solidFill>
                  <a:schemeClr val="tx1"/>
                </a:solidFill>
                <a:latin typeface="Times New Roman" pitchFamily="18" charset="0"/>
                <a:cs typeface="Times New Roman" pitchFamily="18" charset="0"/>
              </a:rPr>
              <a:t>amenorrhea, (lack of menstrual periods)and </a:t>
            </a:r>
          </a:p>
          <a:p>
            <a:pPr lvl="2" algn="just">
              <a:buFont typeface="Wingdings" pitchFamily="2" charset="2"/>
              <a:buChar char="Ø"/>
            </a:pPr>
            <a:r>
              <a:rPr lang="en-US" sz="2400" dirty="0" smtClean="0">
                <a:solidFill>
                  <a:schemeClr val="tx1"/>
                </a:solidFill>
                <a:latin typeface="Times New Roman" pitchFamily="18" charset="0"/>
                <a:cs typeface="Times New Roman" pitchFamily="18" charset="0"/>
              </a:rPr>
              <a:t>osteoporosis.</a:t>
            </a:r>
          </a:p>
          <a:p>
            <a:pPr marL="228600" lvl="2" algn="just"/>
            <a:r>
              <a:rPr lang="en-US" sz="2400" dirty="0" smtClean="0">
                <a:solidFill>
                  <a:schemeClr val="tx1"/>
                </a:solidFill>
                <a:latin typeface="Times New Roman" pitchFamily="18" charset="0"/>
                <a:cs typeface="Times New Roman" pitchFamily="18" charset="0"/>
              </a:rPr>
              <a:t>The triad also occurs more often in athletes who participate in sports in which body image is important. Disordered eating can lead to a loss of strength, poor concentration, and additional injuries. </a:t>
            </a:r>
          </a:p>
          <a:p>
            <a:pPr marL="228600" lvl="2" algn="just"/>
            <a:r>
              <a:rPr lang="en-US" sz="2400" dirty="0" smtClean="0">
                <a:solidFill>
                  <a:schemeClr val="tx1"/>
                </a:solidFill>
                <a:latin typeface="Times New Roman" pitchFamily="18" charset="0"/>
                <a:cs typeface="Times New Roman" pitchFamily="18" charset="0"/>
              </a:rPr>
              <a:t>Amenorrhea contributes to bone loss and may lead to osteoporosis. </a:t>
            </a:r>
          </a:p>
          <a:p>
            <a:pPr marL="228600" lvl="2" algn="just"/>
            <a:r>
              <a:rPr lang="en-US" sz="2400" dirty="0" smtClean="0">
                <a:solidFill>
                  <a:schemeClr val="tx1"/>
                </a:solidFill>
                <a:latin typeface="Times New Roman" pitchFamily="18" charset="0"/>
                <a:cs typeface="Times New Roman" pitchFamily="18" charset="0"/>
              </a:rPr>
              <a:t>Osteoporosis places the athlete at great risk of fractures.</a:t>
            </a:r>
          </a:p>
          <a:p>
            <a:pPr lvl="2" algn="just">
              <a:buNone/>
            </a:pPr>
            <a:r>
              <a:rPr lang="en-US" sz="2400" dirty="0" smtClean="0">
                <a:solidFill>
                  <a:schemeClr val="tx1"/>
                </a:solidFill>
                <a:latin typeface="Times New Roman" pitchFamily="18" charset="0"/>
                <a:cs typeface="Times New Roman" pitchFamily="18" charset="0"/>
              </a:rPr>
              <a:t>																				</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Eating disorder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508760"/>
            <a:ext cx="8915400" cy="4892040"/>
          </a:xfrm>
        </p:spPr>
        <p:txBody>
          <a:bodyPr>
            <a:normAutofit/>
          </a:bodyPr>
          <a:lstStyle/>
          <a:p>
            <a:pPr algn="just"/>
            <a:r>
              <a:rPr lang="en-US" sz="2400" dirty="0" smtClean="0">
                <a:solidFill>
                  <a:schemeClr val="tx1"/>
                </a:solidFill>
                <a:latin typeface="Times New Roman" pitchFamily="18" charset="0"/>
                <a:cs typeface="Times New Roman" pitchFamily="18" charset="0"/>
              </a:rPr>
              <a:t>An under fueled athlete is a slowed and weakened athlete. No matter the sport, if muscles lack sufficient and proper fuel, performance will decline. </a:t>
            </a:r>
          </a:p>
          <a:p>
            <a:pPr algn="just"/>
            <a:r>
              <a:rPr lang="en-US" sz="2400" dirty="0" smtClean="0">
                <a:solidFill>
                  <a:schemeClr val="tx1"/>
                </a:solidFill>
                <a:latin typeface="Times New Roman" pitchFamily="18" charset="0"/>
                <a:cs typeface="Times New Roman" pitchFamily="18" charset="0"/>
              </a:rPr>
              <a:t>A first sign of disordered eating might simply be early fatigue. </a:t>
            </a:r>
          </a:p>
          <a:p>
            <a:pPr algn="just"/>
            <a:r>
              <a:rPr lang="en-US" sz="2400" dirty="0" smtClean="0">
                <a:solidFill>
                  <a:schemeClr val="tx1"/>
                </a:solidFill>
                <a:latin typeface="Times New Roman" pitchFamily="18" charset="0"/>
                <a:cs typeface="Times New Roman" pitchFamily="18" charset="0"/>
              </a:rPr>
              <a:t>As the fuel deficit worsens, actual loss of strength and muscle size can occur, as the body uses skeletal muscle to fuel essential body functions like heart function and breathing. </a:t>
            </a:r>
          </a:p>
          <a:p>
            <a:pPr algn="just"/>
            <a:r>
              <a:rPr lang="en-US" sz="2400" dirty="0" smtClean="0">
                <a:solidFill>
                  <a:schemeClr val="tx1"/>
                </a:solidFill>
                <a:latin typeface="Times New Roman" pitchFamily="18" charset="0"/>
                <a:cs typeface="Times New Roman" pitchFamily="18" charset="0"/>
              </a:rPr>
              <a:t>Lack of fuel can also impair concentration. The athlete with strength loss and poor concentration is more easily injured, and injuries in a poorly fueled body are slow to heal.</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Amenorrhea, (lack of menstrual periods)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356360"/>
            <a:ext cx="8915400" cy="5105400"/>
          </a:xfrm>
        </p:spPr>
        <p:txBody>
          <a:bodyPr>
            <a:normAutofit/>
          </a:bodyPr>
          <a:lstStyle/>
          <a:p>
            <a:pPr algn="just"/>
            <a:r>
              <a:rPr lang="en-US" sz="2400" dirty="0" smtClean="0">
                <a:solidFill>
                  <a:schemeClr val="tx1"/>
                </a:solidFill>
                <a:latin typeface="Times New Roman" pitchFamily="18" charset="0"/>
                <a:cs typeface="Times New Roman" pitchFamily="18" charset="0"/>
              </a:rPr>
              <a:t>Loss of menstrual periods (amenorrhea) may signal a change in the body’s intricate and complicated hormone system. </a:t>
            </a:r>
          </a:p>
          <a:p>
            <a:pPr algn="just"/>
            <a:r>
              <a:rPr lang="en-US" sz="2400" dirty="0" smtClean="0">
                <a:solidFill>
                  <a:schemeClr val="tx1"/>
                </a:solidFill>
                <a:latin typeface="Times New Roman" pitchFamily="18" charset="0"/>
                <a:cs typeface="Times New Roman" pitchFamily="18" charset="0"/>
              </a:rPr>
              <a:t>Hormonal imbalance from under fueling the body can result in lowered estrogen production (although there are other causes of lowered estrogen levels). </a:t>
            </a:r>
          </a:p>
          <a:p>
            <a:pPr algn="just"/>
            <a:r>
              <a:rPr lang="en-US" sz="2400" dirty="0" smtClean="0">
                <a:solidFill>
                  <a:schemeClr val="tx1"/>
                </a:solidFill>
                <a:latin typeface="Times New Roman" pitchFamily="18" charset="0"/>
                <a:cs typeface="Times New Roman" pitchFamily="18" charset="0"/>
              </a:rPr>
              <a:t>Diminished estrogen level can have many effects; the most immediately apparent one is bone loss. Bone loss that occurs as a result of amenorrhea can begin after just a few months with no periods.</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Adaptive stage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666568" y="1371600"/>
            <a:ext cx="9838044" cy="5102942"/>
          </a:xfrm>
        </p:spPr>
        <p:txBody>
          <a:bodyPr>
            <a:noAutofit/>
          </a:bodyPr>
          <a:lstStyle/>
          <a:p>
            <a:pPr algn="just"/>
            <a:r>
              <a:rPr lang="en-US" sz="2400" dirty="0" smtClean="0">
                <a:solidFill>
                  <a:schemeClr val="tx1"/>
                </a:solidFill>
                <a:latin typeface="Times New Roman" pitchFamily="18" charset="0"/>
                <a:cs typeface="Times New Roman" pitchFamily="18" charset="0"/>
              </a:rPr>
              <a:t>Increased </a:t>
            </a:r>
            <a:r>
              <a:rPr lang="en-US" sz="2400" dirty="0" err="1" smtClean="0">
                <a:solidFill>
                  <a:schemeClr val="tx1"/>
                </a:solidFill>
                <a:latin typeface="Times New Roman" pitchFamily="18" charset="0"/>
                <a:cs typeface="Times New Roman" pitchFamily="18" charset="0"/>
              </a:rPr>
              <a:t>zhiromobilizuyuschy</a:t>
            </a:r>
            <a:r>
              <a:rPr lang="en-US" sz="2400" dirty="0" smtClean="0">
                <a:solidFill>
                  <a:schemeClr val="tx1"/>
                </a:solidFill>
                <a:latin typeface="Times New Roman" pitchFamily="18" charset="0"/>
                <a:cs typeface="Times New Roman" pitchFamily="18" charset="0"/>
              </a:rPr>
              <a:t> effect is preparing the next phase of the adaptive metabolic changes -the phase of increasing lipid metabolism, which corresponds to the stage of mainly </a:t>
            </a:r>
            <a:r>
              <a:rPr lang="en-US" sz="2400" dirty="0" err="1" smtClean="0">
                <a:solidFill>
                  <a:schemeClr val="tx1"/>
                </a:solidFill>
                <a:latin typeface="Times New Roman" pitchFamily="18" charset="0"/>
                <a:cs typeface="Times New Roman" pitchFamily="18" charset="0"/>
              </a:rPr>
              <a:t>adaptedness</a:t>
            </a:r>
            <a:r>
              <a:rPr lang="en-US" sz="2400" dirty="0" smtClean="0">
                <a:solidFill>
                  <a:schemeClr val="tx1"/>
                </a:solidFill>
                <a:latin typeface="Times New Roman" pitchFamily="18" charset="0"/>
                <a:cs typeface="Times New Roman" pitchFamily="18" charset="0"/>
              </a:rPr>
              <a:t> of the organism. </a:t>
            </a:r>
          </a:p>
          <a:p>
            <a:pPr algn="just"/>
            <a:r>
              <a:rPr lang="en-US" sz="2400" dirty="0" smtClean="0">
                <a:solidFill>
                  <a:schemeClr val="tx1"/>
                </a:solidFill>
                <a:latin typeface="Times New Roman" pitchFamily="18" charset="0"/>
                <a:cs typeface="Times New Roman" pitchFamily="18" charset="0"/>
              </a:rPr>
              <a:t>Physiological basis of this stage is again set the level of functioning of various organs and systems to maintain homeostasis in the specific context of activity. </a:t>
            </a:r>
          </a:p>
          <a:p>
            <a:pPr algn="just"/>
            <a:r>
              <a:rPr lang="en-US" sz="2400" dirty="0" smtClean="0">
                <a:solidFill>
                  <a:schemeClr val="tx1"/>
                </a:solidFill>
                <a:latin typeface="Times New Roman" pitchFamily="18" charset="0"/>
                <a:cs typeface="Times New Roman" pitchFamily="18" charset="0"/>
              </a:rPr>
              <a:t>Defined in this time, functional indices at rest and not go beyond physiological variations and the performance of athletes is stable and even increased. Consequently, in the process of long term adaptation of athletes to physical stress hormones play a leading role in the mechanisms of switching the energy metabolism of carbohydrate type on fat. Thus, if </a:t>
            </a:r>
            <a:r>
              <a:rPr lang="en-US" sz="2400" dirty="0" err="1" smtClean="0">
                <a:solidFill>
                  <a:schemeClr val="tx1"/>
                </a:solidFill>
                <a:latin typeface="Times New Roman" pitchFamily="18" charset="0"/>
                <a:cs typeface="Times New Roman" pitchFamily="18" charset="0"/>
              </a:rPr>
              <a:t>catecholamines</a:t>
            </a:r>
            <a:r>
              <a:rPr lang="en-US" sz="2400" dirty="0" smtClean="0">
                <a:solidFill>
                  <a:schemeClr val="tx1"/>
                </a:solidFill>
                <a:latin typeface="Times New Roman" pitchFamily="18" charset="0"/>
                <a:cs typeface="Times New Roman" pitchFamily="18" charset="0"/>
              </a:rPr>
              <a:t> are preparing such switching, the </a:t>
            </a:r>
            <a:r>
              <a:rPr lang="en-US" sz="2400" dirty="0" err="1" smtClean="0">
                <a:solidFill>
                  <a:schemeClr val="tx1"/>
                </a:solidFill>
                <a:latin typeface="Times New Roman" pitchFamily="18" charset="0"/>
                <a:cs typeface="Times New Roman" pitchFamily="18" charset="0"/>
              </a:rPr>
              <a:t>glucocorticoids</a:t>
            </a:r>
            <a:r>
              <a:rPr lang="en-US" sz="2400" dirty="0" smtClean="0">
                <a:solidFill>
                  <a:schemeClr val="tx1"/>
                </a:solidFill>
                <a:latin typeface="Times New Roman" pitchFamily="18" charset="0"/>
                <a:cs typeface="Times New Roman" pitchFamily="18" charset="0"/>
              </a:rPr>
              <a:t> to implement. </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Osteoporosis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722120"/>
            <a:ext cx="8915400" cy="4404360"/>
          </a:xfrm>
        </p:spPr>
        <p:txBody>
          <a:bodyPr>
            <a:normAutofit/>
          </a:bodyPr>
          <a:lstStyle/>
          <a:p>
            <a:pPr algn="just"/>
            <a:r>
              <a:rPr lang="en-US" sz="2400" dirty="0" smtClean="0">
                <a:solidFill>
                  <a:schemeClr val="tx1"/>
                </a:solidFill>
                <a:latin typeface="Times New Roman" pitchFamily="18" charset="0"/>
                <a:cs typeface="Times New Roman" pitchFamily="18" charset="0"/>
              </a:rPr>
              <a:t>Loss of bone, or osteoporosis, especially in an athlete, can be an unfortunate setup for injury. </a:t>
            </a:r>
          </a:p>
          <a:p>
            <a:pPr algn="just"/>
            <a:r>
              <a:rPr lang="en-US" sz="2400" dirty="0" smtClean="0">
                <a:solidFill>
                  <a:schemeClr val="tx1"/>
                </a:solidFill>
                <a:latin typeface="Times New Roman" pitchFamily="18" charset="0"/>
                <a:cs typeface="Times New Roman" pitchFamily="18" charset="0"/>
              </a:rPr>
              <a:t>Stress fractures can sideline the athlete from sports activity and will be slow to heal if the body is under fueled. </a:t>
            </a:r>
          </a:p>
          <a:p>
            <a:pPr algn="just"/>
            <a:r>
              <a:rPr lang="en-US" sz="2400" dirty="0" smtClean="0">
                <a:solidFill>
                  <a:schemeClr val="tx1"/>
                </a:solidFill>
                <a:latin typeface="Times New Roman" pitchFamily="18" charset="0"/>
                <a:cs typeface="Times New Roman" pitchFamily="18" charset="0"/>
              </a:rPr>
              <a:t>Repeated stress fractures and unexplained injuries should be a red flag for further evaluation of the athlete’s eating and exercise patterns. Bone loss that occurs because of amenorrhea can be permanent.</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Warning Signs female athlete triad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89212" y="1554480"/>
            <a:ext cx="8915400" cy="4356742"/>
          </a:xfrm>
        </p:spPr>
        <p:txBody>
          <a:bodyPr>
            <a:noAutofit/>
          </a:bodyPr>
          <a:lstStyle/>
          <a:p>
            <a:pPr algn="just">
              <a:buNone/>
            </a:pPr>
            <a:r>
              <a:rPr lang="en-US" sz="2400" dirty="0" smtClean="0">
                <a:solidFill>
                  <a:schemeClr val="tx1"/>
                </a:solidFill>
                <a:latin typeface="Times New Roman" pitchFamily="18" charset="0"/>
                <a:cs typeface="Times New Roman" pitchFamily="18" charset="0"/>
              </a:rPr>
              <a:t>The warning signs of the female athlete triad include:</a:t>
            </a:r>
          </a:p>
          <a:p>
            <a:pPr algn="just"/>
            <a:r>
              <a:rPr lang="en-US" sz="2400" dirty="0" smtClean="0">
                <a:solidFill>
                  <a:schemeClr val="tx1"/>
                </a:solidFill>
                <a:latin typeface="Times New Roman" pitchFamily="18" charset="0"/>
                <a:cs typeface="Times New Roman" pitchFamily="18" charset="0"/>
              </a:rPr>
              <a:t>Frequent or unexplained injuries, especially stress fractures</a:t>
            </a:r>
          </a:p>
          <a:p>
            <a:pPr algn="just"/>
            <a:r>
              <a:rPr lang="en-US" sz="2400" dirty="0" smtClean="0">
                <a:solidFill>
                  <a:schemeClr val="tx1"/>
                </a:solidFill>
                <a:latin typeface="Times New Roman" pitchFamily="18" charset="0"/>
                <a:cs typeface="Times New Roman" pitchFamily="18" charset="0"/>
              </a:rPr>
              <a:t>Excessive or compulsive exercise (not being psychologically able to skip a day of exercise or reduce the time spent exercising)</a:t>
            </a:r>
          </a:p>
          <a:p>
            <a:pPr algn="just"/>
            <a:r>
              <a:rPr lang="en-US" sz="2400" dirty="0" smtClean="0">
                <a:solidFill>
                  <a:schemeClr val="tx1"/>
                </a:solidFill>
                <a:latin typeface="Times New Roman" pitchFamily="18" charset="0"/>
                <a:cs typeface="Times New Roman" pitchFamily="18" charset="0"/>
              </a:rPr>
              <a:t>Change in performance (loss of endurance, speed, or strength)</a:t>
            </a:r>
          </a:p>
          <a:p>
            <a:pPr algn="just"/>
            <a:r>
              <a:rPr lang="en-US" sz="2400" dirty="0" smtClean="0">
                <a:solidFill>
                  <a:schemeClr val="tx1"/>
                </a:solidFill>
                <a:latin typeface="Times New Roman" pitchFamily="18" charset="0"/>
                <a:cs typeface="Times New Roman" pitchFamily="18" charset="0"/>
              </a:rPr>
              <a:t>Impaired concentration</a:t>
            </a:r>
          </a:p>
          <a:p>
            <a:pPr algn="just"/>
            <a:r>
              <a:rPr lang="en-US" sz="2400" dirty="0" smtClean="0">
                <a:solidFill>
                  <a:schemeClr val="tx1"/>
                </a:solidFill>
                <a:latin typeface="Times New Roman" pitchFamily="18" charset="0"/>
                <a:cs typeface="Times New Roman" pitchFamily="18" charset="0"/>
              </a:rPr>
              <a:t>Absent or irregular menstrual periods</a:t>
            </a:r>
          </a:p>
          <a:p>
            <a:pPr algn="just"/>
            <a:r>
              <a:rPr lang="en-US" sz="2400" dirty="0" smtClean="0">
                <a:solidFill>
                  <a:schemeClr val="tx1"/>
                </a:solidFill>
                <a:latin typeface="Times New Roman" pitchFamily="18" charset="0"/>
                <a:cs typeface="Times New Roman" pitchFamily="18" charset="0"/>
              </a:rPr>
              <a:t>Restrictive eating masked as a “performance-enhancing” meal plan</a:t>
            </a:r>
          </a:p>
          <a:p>
            <a:pPr algn="just"/>
            <a:r>
              <a:rPr lang="en-US" sz="2400" dirty="0" smtClean="0">
                <a:solidFill>
                  <a:schemeClr val="tx1"/>
                </a:solidFill>
                <a:latin typeface="Times New Roman" pitchFamily="18" charset="0"/>
                <a:cs typeface="Times New Roman" pitchFamily="18" charset="0"/>
              </a:rPr>
              <a:t>Use of weight-loss products or supplements</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2630"/>
            <a:ext cx="8911687" cy="1280890"/>
          </a:xfrm>
        </p:spPr>
        <p:txBody>
          <a:bodyPr/>
          <a:lstStyle/>
          <a:p>
            <a:pPr algn="ctr"/>
            <a:r>
              <a:rPr lang="en-US" b="1" dirty="0" smtClean="0">
                <a:solidFill>
                  <a:schemeClr val="tx1"/>
                </a:solidFill>
                <a:latin typeface="Times New Roman" pitchFamily="18" charset="0"/>
                <a:cs typeface="Times New Roman" pitchFamily="18" charset="0"/>
              </a:rPr>
              <a:t>Prevention of Triad </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386840" y="868680"/>
            <a:ext cx="10622280" cy="5989320"/>
          </a:xfrm>
        </p:spPr>
        <p:txBody>
          <a:bodyPr>
            <a:noAutofit/>
          </a:bodyPr>
          <a:lstStyle/>
          <a:p>
            <a:pPr algn="just"/>
            <a:r>
              <a:rPr lang="en-US" sz="2400" dirty="0" smtClean="0">
                <a:solidFill>
                  <a:schemeClr val="tx1"/>
                </a:solidFill>
                <a:latin typeface="Times New Roman" pitchFamily="18" charset="0"/>
                <a:cs typeface="Times New Roman" pitchFamily="18" charset="0"/>
              </a:rPr>
              <a:t>Choosing an activity that complements the individual’s natural body strengths.</a:t>
            </a:r>
          </a:p>
          <a:p>
            <a:pPr algn="just"/>
            <a:r>
              <a:rPr lang="en-US" sz="2400" dirty="0" smtClean="0">
                <a:solidFill>
                  <a:schemeClr val="tx1"/>
                </a:solidFill>
                <a:latin typeface="Times New Roman" pitchFamily="18" charset="0"/>
                <a:cs typeface="Times New Roman" pitchFamily="18" charset="0"/>
              </a:rPr>
              <a:t> Realizing that health is more important than competitive success.</a:t>
            </a:r>
          </a:p>
          <a:p>
            <a:pPr algn="just"/>
            <a:r>
              <a:rPr lang="en-US" sz="2400" dirty="0" smtClean="0">
                <a:solidFill>
                  <a:schemeClr val="tx1"/>
                </a:solidFill>
                <a:latin typeface="Times New Roman" pitchFamily="18" charset="0"/>
                <a:cs typeface="Times New Roman" pitchFamily="18" charset="0"/>
              </a:rPr>
              <a:t>Avoiding of frequent weigh-ins, weight comments, and punitive consequences for weight gain.</a:t>
            </a:r>
          </a:p>
          <a:p>
            <a:pPr algn="just"/>
            <a:r>
              <a:rPr lang="en-US" sz="2400" dirty="0" smtClean="0">
                <a:solidFill>
                  <a:schemeClr val="tx1"/>
                </a:solidFill>
                <a:latin typeface="Times New Roman" pitchFamily="18" charset="0"/>
                <a:cs typeface="Times New Roman" pitchFamily="18" charset="0"/>
              </a:rPr>
              <a:t>Appreciating a healthy, active body. Do not make comparisons to others, especially those portrayed in the media. Optimal weight for health and performance is different for everyone.</a:t>
            </a:r>
          </a:p>
          <a:p>
            <a:pPr algn="just"/>
            <a:r>
              <a:rPr lang="en-US" sz="2400" dirty="0" smtClean="0">
                <a:solidFill>
                  <a:schemeClr val="tx1"/>
                </a:solidFill>
                <a:latin typeface="Times New Roman" pitchFamily="18" charset="0"/>
                <a:cs typeface="Times New Roman" pitchFamily="18" charset="0"/>
              </a:rPr>
              <a:t>Realizing that the thinnest athletes are not necessarily the fastest or the strongest.</a:t>
            </a:r>
          </a:p>
          <a:p>
            <a:pPr algn="just"/>
            <a:r>
              <a:rPr lang="en-US" sz="2400" dirty="0" smtClean="0">
                <a:solidFill>
                  <a:schemeClr val="tx1"/>
                </a:solidFill>
                <a:latin typeface="Times New Roman" pitchFamily="18" charset="0"/>
                <a:cs typeface="Times New Roman" pitchFamily="18" charset="0"/>
              </a:rPr>
              <a:t>Thinking of fuel as the ultimate performance enhancer.</a:t>
            </a:r>
          </a:p>
          <a:p>
            <a:pPr algn="just"/>
            <a:r>
              <a:rPr lang="en-US" sz="2400" dirty="0" smtClean="0">
                <a:solidFill>
                  <a:schemeClr val="tx1"/>
                </a:solidFill>
                <a:latin typeface="Times New Roman" pitchFamily="18" charset="0"/>
                <a:cs typeface="Times New Roman" pitchFamily="18" charset="0"/>
              </a:rPr>
              <a:t>Not starving the bones. Part of the fuel mix should include several servings of good calcium sources, such as milk, yogurt, cheese, calcium-fortified juices, and soy products. If the athlete is lactose-intolerant, try some of the lactose-free dairy products available. Green, leafy vegetables, almonds, and beans also contain calcium.</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Times New Roman" pitchFamily="18" charset="0"/>
                <a:cs typeface="Times New Roman" pitchFamily="18" charset="0"/>
              </a:rPr>
              <a:t>EXERCISE &amp; PREGNANCY</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589212" y="1584960"/>
            <a:ext cx="8915400" cy="5273040"/>
          </a:xfrm>
        </p:spPr>
        <p:txBody>
          <a:bodyPr>
            <a:normAutofit/>
          </a:bodyPr>
          <a:lstStyle/>
          <a:p>
            <a:pPr algn="just"/>
            <a:r>
              <a:rPr lang="en-US" sz="2400" dirty="0" smtClean="0">
                <a:solidFill>
                  <a:schemeClr val="tx1"/>
                </a:solidFill>
                <a:latin typeface="Times New Roman" pitchFamily="18" charset="0"/>
                <a:cs typeface="Times New Roman" pitchFamily="18" charset="0"/>
              </a:rPr>
              <a:t>Woman who exercises during pregnancy may require higher energy intake than the extra 150 to 300 calories per day that are recommended for non-exercising pregnant woman. Exercise may make pregnancy more comfortable, shorten labor, and reduce the need for obstetric interventions. </a:t>
            </a:r>
          </a:p>
          <a:p>
            <a:pPr algn="just"/>
            <a:r>
              <a:rPr lang="en-US" sz="2400" dirty="0" smtClean="0">
                <a:solidFill>
                  <a:schemeClr val="tx1"/>
                </a:solidFill>
                <a:latin typeface="Times New Roman" pitchFamily="18" charset="0"/>
                <a:cs typeface="Times New Roman" pitchFamily="18" charset="0"/>
              </a:rPr>
              <a:t>Similar to other populations, physical activities in people who are pregnant and those in postpartum period confer numerous benefits and should be encouraged.</a:t>
            </a:r>
          </a:p>
          <a:p>
            <a:pPr algn="just"/>
            <a:r>
              <a:rPr lang="en-US" sz="2400" dirty="0" smtClean="0">
                <a:solidFill>
                  <a:schemeClr val="tx1"/>
                </a:solidFill>
                <a:latin typeface="Times New Roman" pitchFamily="18" charset="0"/>
                <a:cs typeface="Times New Roman" pitchFamily="18" charset="0"/>
              </a:rPr>
              <a:t>Prior to participation in an exercise program, pregnant women, regardless of physical activity history or lifestyle, should be evaluated by their obstetric provider to determine whether exercise is contraindicated.</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Pregnancy Course and Outcome</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55520" y="1493520"/>
            <a:ext cx="9403080" cy="3777622"/>
          </a:xfrm>
        </p:spPr>
        <p:txBody>
          <a:bodyPr>
            <a:noAutofit/>
          </a:bodyPr>
          <a:lstStyle/>
          <a:p>
            <a:pPr algn="just"/>
            <a:r>
              <a:rPr lang="en-US" sz="2400" dirty="0" smtClean="0">
                <a:solidFill>
                  <a:schemeClr val="tx1"/>
                </a:solidFill>
                <a:latin typeface="Times New Roman" pitchFamily="18" charset="0"/>
                <a:cs typeface="Times New Roman" pitchFamily="18" charset="0"/>
              </a:rPr>
              <a:t>No overall consensus previously existed on whether regular exercise enhanced the course of pregnancy, including labor, delivery, and outcome. Current data now support a recommendation for regular, moderate physical activity during pregnancy, even after the first trimester.</a:t>
            </a:r>
          </a:p>
          <a:p>
            <a:pPr algn="just"/>
            <a:r>
              <a:rPr lang="en-US" sz="2400" dirty="0" smtClean="0">
                <a:solidFill>
                  <a:schemeClr val="tx1"/>
                </a:solidFill>
                <a:latin typeface="Times New Roman" pitchFamily="18" charset="0"/>
                <a:cs typeface="Times New Roman" pitchFamily="18" charset="0"/>
              </a:rPr>
              <a:t> In many ways, maternal physiology responses and adaptations to exercise beneficially interact with physiologic changes in pregnancy.</a:t>
            </a:r>
          </a:p>
          <a:p>
            <a:pPr algn="just"/>
            <a:r>
              <a:rPr lang="en-US" sz="2400" dirty="0" smtClean="0">
                <a:solidFill>
                  <a:schemeClr val="tx1"/>
                </a:solidFill>
                <a:latin typeface="Times New Roman" pitchFamily="18" charset="0"/>
                <a:cs typeface="Times New Roman" pitchFamily="18" charset="0"/>
              </a:rPr>
              <a:t>Regular aerobic exercise throughout pregnancy accomplishes the following:</a:t>
            </a:r>
          </a:p>
          <a:p>
            <a:pPr algn="just">
              <a:buNone/>
            </a:pPr>
            <a:r>
              <a:rPr lang="en-US" sz="2400" dirty="0" smtClean="0">
                <a:solidFill>
                  <a:schemeClr val="tx1"/>
                </a:solidFill>
                <a:latin typeface="Times New Roman" pitchFamily="18" charset="0"/>
                <a:cs typeface="Times New Roman" pitchFamily="18" charset="0"/>
              </a:rPr>
              <a:t>			Reduces birth weight</a:t>
            </a:r>
          </a:p>
          <a:p>
            <a:pPr algn="just">
              <a:buNone/>
            </a:pPr>
            <a:r>
              <a:rPr lang="en-US" sz="2400" dirty="0" smtClean="0">
                <a:solidFill>
                  <a:schemeClr val="tx1"/>
                </a:solidFill>
                <a:latin typeface="Times New Roman" pitchFamily="18" charset="0"/>
                <a:cs typeface="Times New Roman" pitchFamily="18" charset="0"/>
              </a:rPr>
              <a:t>			 Reduces birth weight percentile</a:t>
            </a:r>
          </a:p>
          <a:p>
            <a:pPr algn="just">
              <a:buNone/>
            </a:pPr>
            <a:r>
              <a:rPr lang="en-US" sz="2400" dirty="0" smtClean="0">
                <a:solidFill>
                  <a:schemeClr val="tx1"/>
                </a:solidFill>
                <a:latin typeface="Times New Roman" pitchFamily="18" charset="0"/>
                <a:cs typeface="Times New Roman" pitchFamily="18" charset="0"/>
              </a:rPr>
              <a:t>			Reduces the offspring’s calculated percentage body fat and fat mass</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2730"/>
          </a:xfrm>
        </p:spPr>
        <p:txBody>
          <a:bodyPr/>
          <a:lstStyle/>
          <a:p>
            <a:pPr algn="r"/>
            <a:r>
              <a:rPr lang="en-US" b="1" dirty="0" smtClean="0"/>
              <a:t>Cont`d </a:t>
            </a:r>
            <a:endParaRPr lang="en-US" b="1" dirty="0"/>
          </a:p>
        </p:txBody>
      </p:sp>
      <p:sp>
        <p:nvSpPr>
          <p:cNvPr id="3" name="Content Placeholder 2"/>
          <p:cNvSpPr>
            <a:spLocks noGrp="1"/>
          </p:cNvSpPr>
          <p:nvPr>
            <p:ph idx="1"/>
          </p:nvPr>
        </p:nvSpPr>
        <p:spPr>
          <a:xfrm>
            <a:off x="2589212" y="1432560"/>
            <a:ext cx="8915400" cy="4478662"/>
          </a:xfrm>
        </p:spPr>
        <p:txBody>
          <a:bodyPr>
            <a:normAutofit/>
          </a:bodyPr>
          <a:lstStyle/>
          <a:p>
            <a:pPr algn="just"/>
            <a:r>
              <a:rPr lang="en-US" sz="2400" dirty="0" smtClean="0">
                <a:solidFill>
                  <a:schemeClr val="tx1"/>
                </a:solidFill>
                <a:latin typeface="Times New Roman" pitchFamily="18" charset="0"/>
                <a:cs typeface="Times New Roman" pitchFamily="18" charset="0"/>
              </a:rPr>
              <a:t>Exercise  can  ease  and  prevent  aches  and  pains  of  pregnancy  including constipation, varicose veins, backaches, and exhaustion.</a:t>
            </a:r>
          </a:p>
          <a:p>
            <a:pPr algn="just"/>
            <a:r>
              <a:rPr lang="en-US" sz="2400" dirty="0" smtClean="0">
                <a:solidFill>
                  <a:schemeClr val="tx1"/>
                </a:solidFill>
                <a:latin typeface="Times New Roman" pitchFamily="18" charset="0"/>
                <a:cs typeface="Times New Roman" pitchFamily="18" charset="0"/>
              </a:rPr>
              <a:t>Active  women  seem  to  be  better  prepared  for  labor  and  delivery  and  recover more quickly.</a:t>
            </a:r>
          </a:p>
          <a:p>
            <a:pPr algn="just"/>
            <a:r>
              <a:rPr lang="en-US" sz="2400" dirty="0" smtClean="0">
                <a:solidFill>
                  <a:schemeClr val="tx1"/>
                </a:solidFill>
                <a:latin typeface="Times New Roman" pitchFamily="18" charset="0"/>
                <a:cs typeface="Times New Roman" pitchFamily="18" charset="0"/>
              </a:rPr>
              <a:t>Exercise  may  lower  the  risk  of  preeclampsia  and  gestational  diabetes  during pregnancy.</a:t>
            </a:r>
          </a:p>
          <a:p>
            <a:pPr algn="just"/>
            <a:r>
              <a:rPr lang="en-US" sz="2400" dirty="0" smtClean="0">
                <a:solidFill>
                  <a:schemeClr val="tx1"/>
                </a:solidFill>
                <a:latin typeface="Times New Roman" pitchFamily="18" charset="0"/>
                <a:cs typeface="Times New Roman" pitchFamily="18" charset="0"/>
              </a:rPr>
              <a:t>Fit women have an easier time getting back to a healthy weight after delivery.</a:t>
            </a:r>
          </a:p>
          <a:p>
            <a:pPr algn="just"/>
            <a:r>
              <a:rPr lang="en-US" sz="2400" dirty="0" smtClean="0">
                <a:solidFill>
                  <a:schemeClr val="tx1"/>
                </a:solidFill>
                <a:latin typeface="Times New Roman" pitchFamily="18" charset="0"/>
                <a:cs typeface="Times New Roman" pitchFamily="18" charset="0"/>
              </a:rPr>
              <a:t>Regular exercise may improve sleep during pregnancy. </a:t>
            </a:r>
          </a:p>
          <a:p>
            <a:pPr algn="just"/>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9280" y="1402080"/>
            <a:ext cx="9645332" cy="5606422"/>
          </a:xfrm>
        </p:spPr>
        <p:txBody>
          <a:bodyPr>
            <a:normAutofit/>
          </a:bodyPr>
          <a:lstStyle/>
          <a:p>
            <a:pPr algn="just"/>
            <a:r>
              <a:rPr lang="en-US" sz="2400" dirty="0" smtClean="0">
                <a:solidFill>
                  <a:schemeClr val="tx1"/>
                </a:solidFill>
                <a:latin typeface="Times New Roman" pitchFamily="18" charset="0"/>
                <a:cs typeface="Times New Roman" pitchFamily="18" charset="0"/>
              </a:rPr>
              <a:t>Staying active can protect your emotional health.</a:t>
            </a:r>
          </a:p>
          <a:p>
            <a:pPr algn="just"/>
            <a:r>
              <a:rPr lang="en-US" sz="2400" dirty="0" smtClean="0">
                <a:solidFill>
                  <a:schemeClr val="tx1"/>
                </a:solidFill>
                <a:latin typeface="Times New Roman" pitchFamily="18" charset="0"/>
                <a:cs typeface="Times New Roman" pitchFamily="18" charset="0"/>
              </a:rPr>
              <a:t>Pregnant women who exercise seem to have better self-esteem and a lower risk of depression and anxiety.</a:t>
            </a:r>
          </a:p>
          <a:p>
            <a:pPr algn="just"/>
            <a:r>
              <a:rPr lang="en-US" sz="2400" dirty="0" smtClean="0">
                <a:solidFill>
                  <a:schemeClr val="tx1"/>
                </a:solidFill>
                <a:latin typeface="Times New Roman" pitchFamily="18" charset="0"/>
                <a:cs typeface="Times New Roman" pitchFamily="18" charset="0"/>
              </a:rPr>
              <a:t>Results from a recent, large study suggest that women who are physically active during pregnancy may lower their chances of preterm delivery.</a:t>
            </a:r>
          </a:p>
          <a:p>
            <a:pPr algn="just"/>
            <a:r>
              <a:rPr lang="en-US" sz="2400" dirty="0" smtClean="0">
                <a:solidFill>
                  <a:schemeClr val="tx1"/>
                </a:solidFill>
                <a:latin typeface="Times New Roman" pitchFamily="18" charset="0"/>
                <a:cs typeface="Times New Roman" pitchFamily="18" charset="0"/>
              </a:rPr>
              <a:t>It  increases  oxygen  uptake (during  weight-dependent  exercise)  (V·O2),  heart  rate,  stroke  volume,  cardiac  output,  tidal volume and minute ventilation (V· E).</a:t>
            </a:r>
          </a:p>
          <a:p>
            <a:pPr algn="just"/>
            <a:r>
              <a:rPr lang="en-US" sz="2400" dirty="0" smtClean="0">
                <a:solidFill>
                  <a:schemeClr val="tx1"/>
                </a:solidFill>
                <a:latin typeface="Times New Roman" pitchFamily="18" charset="0"/>
                <a:cs typeface="Times New Roman" pitchFamily="18" charset="0"/>
              </a:rPr>
              <a:t>Etc </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04070"/>
            <a:ext cx="8911687" cy="1280890"/>
          </a:xfrm>
        </p:spPr>
        <p:txBody>
          <a:bodyPr/>
          <a:lstStyle/>
          <a:p>
            <a:r>
              <a:rPr lang="en-US" b="1" dirty="0" smtClean="0">
                <a:solidFill>
                  <a:schemeClr val="tx1"/>
                </a:solidFill>
                <a:latin typeface="Times New Roman" pitchFamily="18" charset="0"/>
                <a:cs typeface="Times New Roman" pitchFamily="18" charset="0"/>
              </a:rPr>
              <a:t>General Exercise/safety Considerations during Pregnancy and Postpartum</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935480" y="1630680"/>
            <a:ext cx="9569132" cy="4021462"/>
          </a:xfrm>
        </p:spPr>
        <p:txBody>
          <a:bodyPr>
            <a:noAutofit/>
          </a:bodyPr>
          <a:lstStyle/>
          <a:p>
            <a:pPr algn="just"/>
            <a:r>
              <a:rPr lang="en-US" sz="2400" dirty="0" smtClean="0">
                <a:solidFill>
                  <a:schemeClr val="tx1"/>
                </a:solidFill>
                <a:latin typeface="Times New Roman" pitchFamily="18" charset="0"/>
                <a:cs typeface="Times New Roman" pitchFamily="18" charset="0"/>
              </a:rPr>
              <a:t>Fatigue, nausea, and vomiting may limit exercise, especially during the first trimester. Importantly, the Personal Trainer should recognize the increased nutritional requirements of pregnant clients. Pregnancy requires approximately an additional intake of 300 kcal per day to fulfill the increased metabolic demands of pregnancy.</a:t>
            </a:r>
          </a:p>
          <a:p>
            <a:pPr algn="just"/>
            <a:r>
              <a:rPr lang="en-US" sz="2400" dirty="0" smtClean="0">
                <a:solidFill>
                  <a:schemeClr val="tx1"/>
                </a:solidFill>
                <a:latin typeface="Times New Roman" pitchFamily="18" charset="0"/>
                <a:cs typeface="Times New Roman" pitchFamily="18" charset="0"/>
              </a:rPr>
              <a:t>Pregnant women have diminished thermoregulatory control throughout pregnancy. Consequently, they need to be counseled to maintain adequate hydration, wear appropriate clothing that will facilitate heat dissipation, and avoid exercise in hot, humid conditions.</a:t>
            </a:r>
          </a:p>
          <a:p>
            <a:pPr algn="just"/>
            <a:r>
              <a:rPr lang="en-US" sz="2400" dirty="0" smtClean="0">
                <a:solidFill>
                  <a:schemeClr val="tx1"/>
                </a:solidFill>
                <a:latin typeface="Times New Roman" pitchFamily="18" charset="0"/>
                <a:cs typeface="Times New Roman" pitchFamily="18" charset="0"/>
              </a:rPr>
              <a:t>The physiological changes associated with pregnancy persist for 4 to 6 weeks postpartum; however, women typically can gradually return to exercise provided the delivery was uncomplicated.</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32670"/>
            <a:ext cx="8911687" cy="1280890"/>
          </a:xfrm>
        </p:spPr>
        <p:txBody>
          <a:bodyPr/>
          <a:lstStyle/>
          <a:p>
            <a:r>
              <a:rPr lang="en-US" b="1" dirty="0" smtClean="0">
                <a:latin typeface="Times New Roman" pitchFamily="18" charset="0"/>
                <a:cs typeface="Times New Roman" pitchFamily="18" charset="0"/>
              </a:rPr>
              <a:t>Safety precautions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346960" y="1280160"/>
            <a:ext cx="9157652" cy="4539622"/>
          </a:xfrm>
        </p:spPr>
        <p:txBody>
          <a:bodyPr>
            <a:noAutofit/>
          </a:bodyPr>
          <a:lstStyle/>
          <a:p>
            <a:pPr algn="just"/>
            <a:r>
              <a:rPr lang="en-US" sz="2400" dirty="0" smtClean="0">
                <a:solidFill>
                  <a:schemeClr val="tx1"/>
                </a:solidFill>
                <a:latin typeface="Times New Roman" pitchFamily="18" charset="0"/>
                <a:cs typeface="Times New Roman" pitchFamily="18" charset="0"/>
              </a:rPr>
              <a:t>Avoid  activities  in  which  you  can  get  hit  in  the  abdomen  like  kickboxing,  soccer, basketball, or ice hockey.</a:t>
            </a:r>
          </a:p>
          <a:p>
            <a:pPr algn="just"/>
            <a:r>
              <a:rPr lang="en-US" sz="2400" dirty="0" smtClean="0">
                <a:solidFill>
                  <a:schemeClr val="tx1"/>
                </a:solidFill>
                <a:latin typeface="Times New Roman" pitchFamily="18" charset="0"/>
                <a:cs typeface="Times New Roman" pitchFamily="18" charset="0"/>
              </a:rPr>
              <a:t>Steer clear of activities in which you can fall like horseback riding, downhill skiing, and gymnastics.</a:t>
            </a:r>
          </a:p>
          <a:p>
            <a:pPr algn="just"/>
            <a:r>
              <a:rPr lang="en-US" sz="2400" dirty="0" smtClean="0">
                <a:solidFill>
                  <a:schemeClr val="tx1"/>
                </a:solidFill>
                <a:latin typeface="Times New Roman" pitchFamily="18" charset="0"/>
                <a:cs typeface="Times New Roman" pitchFamily="18" charset="0"/>
              </a:rPr>
              <a:t>Do  not  scuba  dive  during  pregnancy.  Scuba  diving  can  create  gas  bubbles  in  your baby’s blood that can cause many health problems.</a:t>
            </a:r>
          </a:p>
          <a:p>
            <a:pPr algn="just"/>
            <a:r>
              <a:rPr lang="en-US" sz="2400" dirty="0" smtClean="0">
                <a:solidFill>
                  <a:schemeClr val="tx1"/>
                </a:solidFill>
                <a:latin typeface="Times New Roman" pitchFamily="18" charset="0"/>
                <a:cs typeface="Times New Roman" pitchFamily="18" charset="0"/>
              </a:rPr>
              <a:t>When  you  exercise,  start  slowly,  progress  gradually,  and  cool  down  slowly.  Stop exercising  when  you  become  fatigued,  and  do  not  exercise  to  exhaustion.  Women participate in a special aerobics class designed for mothers-to-be.</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Cont`d</a:t>
            </a:r>
            <a:endParaRPr lang="en-US" b="1" dirty="0"/>
          </a:p>
        </p:txBody>
      </p:sp>
      <p:sp>
        <p:nvSpPr>
          <p:cNvPr id="3" name="Content Placeholder 2"/>
          <p:cNvSpPr>
            <a:spLocks noGrp="1"/>
          </p:cNvSpPr>
          <p:nvPr>
            <p:ph idx="1"/>
          </p:nvPr>
        </p:nvSpPr>
        <p:spPr>
          <a:xfrm>
            <a:off x="2240280" y="1478280"/>
            <a:ext cx="9264332" cy="4846320"/>
          </a:xfrm>
        </p:spPr>
        <p:txBody>
          <a:bodyPr>
            <a:noAutofit/>
          </a:bodyPr>
          <a:lstStyle/>
          <a:p>
            <a:pPr algn="just"/>
            <a:r>
              <a:rPr lang="en-US" sz="2400" dirty="0" smtClean="0">
                <a:solidFill>
                  <a:schemeClr val="tx1"/>
                </a:solidFill>
                <a:latin typeface="Times New Roman" pitchFamily="18" charset="0"/>
                <a:cs typeface="Times New Roman" pitchFamily="18" charset="0"/>
              </a:rPr>
              <a:t>Don’t exercise on your back after the first trimester. This can put too much pressure on an important vein and limit blood flow to the baby.</a:t>
            </a:r>
          </a:p>
          <a:p>
            <a:pPr algn="just"/>
            <a:r>
              <a:rPr lang="en-US" sz="2400" dirty="0" smtClean="0">
                <a:solidFill>
                  <a:schemeClr val="tx1"/>
                </a:solidFill>
                <a:latin typeface="Times New Roman" pitchFamily="18" charset="0"/>
                <a:cs typeface="Times New Roman" pitchFamily="18" charset="0"/>
              </a:rPr>
              <a:t>Avoid jerky, bouncing, and high-impact movements. Connective tissues stretch much more easily during pregnancy. So these types of movements put you at risk of joint injury.</a:t>
            </a:r>
          </a:p>
          <a:p>
            <a:pPr algn="just"/>
            <a:r>
              <a:rPr lang="en-US" sz="2400" dirty="0" smtClean="0">
                <a:solidFill>
                  <a:schemeClr val="tx1"/>
                </a:solidFill>
                <a:latin typeface="Times New Roman" pitchFamily="18" charset="0"/>
                <a:cs typeface="Times New Roman" pitchFamily="18" charset="0"/>
              </a:rPr>
              <a:t>Be careful not to lose your balance. As your baby grows, your center of gravity shifts making  you  more  prone  to  falls.  For  this  reason,  activities  like  jogging,  using  a bicycle, or playing racquet sports might be riskier as you near the third trimester.</a:t>
            </a:r>
          </a:p>
          <a:p>
            <a:pPr algn="just"/>
            <a:r>
              <a:rPr lang="en-US" sz="2400" dirty="0" smtClean="0">
                <a:solidFill>
                  <a:schemeClr val="tx1"/>
                </a:solidFill>
                <a:latin typeface="Times New Roman" pitchFamily="18" charset="0"/>
                <a:cs typeface="Times New Roman" pitchFamily="18" charset="0"/>
              </a:rPr>
              <a:t>Don’t exercise at high altitudes (more than 6,000 feet). It can prevent your baby from getting enough oxygen.</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5226" y="224060"/>
            <a:ext cx="2364838" cy="761778"/>
          </a:xfrm>
        </p:spPr>
        <p:txBody>
          <a:bodyPr>
            <a:normAutofit/>
          </a:bodyPr>
          <a:lstStyle/>
          <a:p>
            <a:r>
              <a:rPr lang="en-US" sz="2800" dirty="0" smtClean="0">
                <a:latin typeface="Times New Roman" panose="02020603050405020304" pitchFamily="18" charset="0"/>
                <a:cs typeface="Times New Roman" panose="02020603050405020304" pitchFamily="18" charset="0"/>
              </a:rPr>
              <a:t>Cont’d…</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1650" y="733536"/>
            <a:ext cx="9972675" cy="5652977"/>
          </a:xfrm>
        </p:spPr>
        <p:txBody>
          <a:bodyPr>
            <a:normAutofit/>
          </a:bodyPr>
          <a:lstStyle/>
          <a:p>
            <a:pPr marL="0" indent="0" algn="ctr">
              <a:buNone/>
            </a:pPr>
            <a:r>
              <a:rPr lang="en-US" sz="3600" b="1" dirty="0">
                <a:solidFill>
                  <a:schemeClr val="tx1"/>
                </a:solidFill>
                <a:latin typeface="Times New Roman" panose="02020603050405020304" pitchFamily="18" charset="0"/>
                <a:cs typeface="Times New Roman" panose="02020603050405020304" pitchFamily="18" charset="0"/>
              </a:rPr>
              <a:t>Types of </a:t>
            </a:r>
            <a:r>
              <a:rPr lang="en-US" sz="3600" b="1" dirty="0" smtClean="0">
                <a:solidFill>
                  <a:schemeClr val="tx1"/>
                </a:solidFill>
                <a:latin typeface="Times New Roman" panose="02020603050405020304" pitchFamily="18" charset="0"/>
                <a:cs typeface="Times New Roman" panose="02020603050405020304" pitchFamily="18" charset="0"/>
              </a:rPr>
              <a:t>Adaptation</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a:solidFill>
                  <a:schemeClr val="tx1"/>
                </a:solidFill>
                <a:latin typeface="Times New Roman" panose="02020603050405020304" pitchFamily="18" charset="0"/>
                <a:cs typeface="Times New Roman" panose="02020603050405020304" pitchFamily="18" charset="0"/>
              </a:rPr>
              <a:t>Adaptations are many such as psychological, physiological, hormonal responses. etc., but there are three types of adaptations in sports</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Functional adaptation </a:t>
            </a:r>
            <a:r>
              <a:rPr lang="en-US" sz="2800" dirty="0" smtClean="0">
                <a:solidFill>
                  <a:schemeClr val="tx1"/>
                </a:solidFill>
                <a:latin typeface="Times New Roman" panose="02020603050405020304" pitchFamily="18" charset="0"/>
                <a:cs typeface="Times New Roman" panose="02020603050405020304" pitchFamily="18" charset="0"/>
              </a:rPr>
              <a:t>– adaptation of connective tissue to    physical exercise.</a:t>
            </a:r>
          </a:p>
          <a:p>
            <a:pPr marL="0" lvl="0" indent="0" algn="just">
              <a:buNone/>
            </a:pPr>
            <a:r>
              <a:rPr lang="en-US" sz="2800" dirty="0" smtClean="0">
                <a:solidFill>
                  <a:schemeClr val="tx1"/>
                </a:solidFill>
                <a:latin typeface="Times New Roman" panose="02020603050405020304" pitchFamily="18" charset="0"/>
                <a:cs typeface="Times New Roman" panose="02020603050405020304" pitchFamily="18" charset="0"/>
              </a:rPr>
              <a:t>B. </a:t>
            </a:r>
            <a:r>
              <a:rPr lang="en-US" sz="2800" b="1" dirty="0" smtClean="0">
                <a:solidFill>
                  <a:schemeClr val="tx1"/>
                </a:solidFill>
                <a:latin typeface="Times New Roman" panose="02020603050405020304" pitchFamily="18" charset="0"/>
                <a:cs typeface="Times New Roman" panose="02020603050405020304" pitchFamily="18" charset="0"/>
              </a:rPr>
              <a:t>Morphological adaptation </a:t>
            </a:r>
            <a:r>
              <a:rPr lang="en-US" sz="2800" dirty="0" smtClean="0">
                <a:solidFill>
                  <a:schemeClr val="tx1"/>
                </a:solidFill>
                <a:latin typeface="Times New Roman" panose="02020603050405020304" pitchFamily="18" charset="0"/>
                <a:cs typeface="Times New Roman" panose="02020603050405020304" pitchFamily="18" charset="0"/>
              </a:rPr>
              <a:t>- adaptation of bones and joints to a stress.</a:t>
            </a:r>
          </a:p>
          <a:p>
            <a:pPr marL="0" lvl="0" indent="0" algn="just">
              <a:buNone/>
            </a:pPr>
            <a:r>
              <a:rPr lang="en-US" sz="2800" dirty="0" smtClean="0">
                <a:solidFill>
                  <a:schemeClr val="tx1"/>
                </a:solidFill>
                <a:latin typeface="Times New Roman" panose="02020603050405020304" pitchFamily="18" charset="0"/>
                <a:cs typeface="Times New Roman" panose="02020603050405020304" pitchFamily="18" charset="0"/>
              </a:rPr>
              <a:t>C. </a:t>
            </a:r>
            <a:r>
              <a:rPr lang="en-US" sz="2800" b="1" dirty="0" smtClean="0">
                <a:solidFill>
                  <a:schemeClr val="tx1"/>
                </a:solidFill>
                <a:latin typeface="Times New Roman" panose="02020603050405020304" pitchFamily="18" charset="0"/>
                <a:cs typeface="Times New Roman" panose="02020603050405020304" pitchFamily="18" charset="0"/>
              </a:rPr>
              <a:t>Pathological adaptation </a:t>
            </a:r>
            <a:r>
              <a:rPr lang="en-US" sz="2800" dirty="0" smtClean="0">
                <a:solidFill>
                  <a:schemeClr val="tx1"/>
                </a:solidFill>
                <a:latin typeface="Times New Roman" panose="02020603050405020304" pitchFamily="18" charset="0"/>
                <a:cs typeface="Times New Roman" panose="02020603050405020304" pitchFamily="18" charset="0"/>
              </a:rPr>
              <a:t>– adaptations result when there is too high a load of physical exercises upon an individuals fitness.</a:t>
            </a:r>
          </a:p>
          <a:p>
            <a:pPr marL="0" lvl="0" indent="0">
              <a:buNone/>
            </a:pPr>
            <a:endParaRPr lang="en-US" sz="28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endParaRPr>
          </a:p>
        </p:txBody>
      </p:sp>
    </p:spTree>
    <p:extLst>
      <p:ext uri="{BB962C8B-B14F-4D97-AF65-F5344CB8AC3E}">
        <p14:creationId xmlns:p14="http://schemas.microsoft.com/office/powerpoint/2010/main" xmlns="" val="216188187"/>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Cont`d </a:t>
            </a:r>
            <a:endParaRPr lang="en-US" b="1" dirty="0"/>
          </a:p>
        </p:txBody>
      </p:sp>
      <p:sp>
        <p:nvSpPr>
          <p:cNvPr id="3" name="Content Placeholder 2"/>
          <p:cNvSpPr>
            <a:spLocks noGrp="1"/>
          </p:cNvSpPr>
          <p:nvPr>
            <p:ph idx="1"/>
          </p:nvPr>
        </p:nvSpPr>
        <p:spPr>
          <a:xfrm>
            <a:off x="2589212" y="1508760"/>
            <a:ext cx="8915400" cy="4402462"/>
          </a:xfrm>
        </p:spPr>
        <p:txBody>
          <a:bodyPr>
            <a:normAutofit/>
          </a:bodyPr>
          <a:lstStyle/>
          <a:p>
            <a:pPr algn="just"/>
            <a:r>
              <a:rPr lang="en-US" sz="2400" dirty="0" smtClean="0">
                <a:solidFill>
                  <a:schemeClr val="tx1"/>
                </a:solidFill>
                <a:latin typeface="Times New Roman" pitchFamily="18" charset="0"/>
                <a:cs typeface="Times New Roman" pitchFamily="18" charset="0"/>
              </a:rPr>
              <a:t>Make  sure  you  drink  lots  of  fluids  before,  during,  and  after  exercising.  Avoid overheating, especially in the first trimester. </a:t>
            </a:r>
          </a:p>
          <a:p>
            <a:pPr algn="just"/>
            <a:r>
              <a:rPr lang="en-US" sz="2400" dirty="0" smtClean="0">
                <a:solidFill>
                  <a:schemeClr val="tx1"/>
                </a:solidFill>
                <a:latin typeface="Times New Roman" pitchFamily="18" charset="0"/>
                <a:cs typeface="Times New Roman" pitchFamily="18" charset="0"/>
              </a:rPr>
              <a:t> Do  not  exercise  on  hot,  humid  days,  and  avoid  immersing  yourself  in  a  hot  tub  or sauna.</a:t>
            </a:r>
          </a:p>
          <a:p>
            <a:pPr algn="just"/>
            <a:r>
              <a:rPr lang="en-US" sz="2400" dirty="0" smtClean="0">
                <a:solidFill>
                  <a:schemeClr val="tx1"/>
                </a:solidFill>
                <a:latin typeface="Times New Roman" pitchFamily="18" charset="0"/>
                <a:cs typeface="Times New Roman" pitchFamily="18" charset="0"/>
              </a:rPr>
              <a:t>You  should  be  able  to  talk  while  exercising.  If  not,  you  may  be  overdoing  it.  Take frequent breaks.</a:t>
            </a:r>
          </a:p>
          <a:p>
            <a:pPr algn="just"/>
            <a:r>
              <a:rPr lang="en-US" sz="2400" dirty="0" smtClean="0">
                <a:solidFill>
                  <a:schemeClr val="tx1"/>
                </a:solidFill>
                <a:latin typeface="Times New Roman" pitchFamily="18" charset="0"/>
                <a:cs typeface="Times New Roman" pitchFamily="18" charset="0"/>
              </a:rPr>
              <a:t>If you feel uncomfortable, short of breath, or tired, take a break and take it easier when you exercise again.</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56470"/>
            <a:ext cx="8911687" cy="1280890"/>
          </a:xfrm>
        </p:spPr>
        <p:txBody>
          <a:bodyPr>
            <a:normAutofit fontScale="90000"/>
          </a:bodyPr>
          <a:lstStyle/>
          <a:p>
            <a:r>
              <a:rPr lang="en-US" b="1" dirty="0" smtClean="0">
                <a:solidFill>
                  <a:schemeClr val="tx1"/>
                </a:solidFill>
                <a:latin typeface="Times New Roman" pitchFamily="18" charset="0"/>
                <a:cs typeface="Times New Roman" pitchFamily="18" charset="0"/>
              </a:rPr>
              <a:t>Fourteen Contraindications for Exercising During Pregnancy</a:t>
            </a:r>
            <a:br>
              <a:rPr lang="en-US" b="1" dirty="0" smtClean="0">
                <a:solidFill>
                  <a:schemeClr val="tx1"/>
                </a:solidFill>
                <a:latin typeface="Times New Roman" pitchFamily="18" charset="0"/>
                <a:cs typeface="Times New Roman" pitchFamily="18" charset="0"/>
              </a:rPr>
            </a:b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589212" y="1478280"/>
            <a:ext cx="8915400" cy="5013960"/>
          </a:xfrm>
        </p:spPr>
        <p:txBody>
          <a:bodyPr>
            <a:normAutofit fontScale="92500" lnSpcReduction="10000"/>
          </a:bodyPr>
          <a:lstStyle/>
          <a:p>
            <a:pPr algn="just"/>
            <a:r>
              <a:rPr lang="en-US" dirty="0" smtClean="0">
                <a:solidFill>
                  <a:schemeClr val="tx1"/>
                </a:solidFill>
                <a:latin typeface="Times New Roman" pitchFamily="18" charset="0"/>
                <a:cs typeface="Times New Roman" pitchFamily="18" charset="0"/>
              </a:rPr>
              <a:t>1. Pregnancy-induced hypertension</a:t>
            </a:r>
          </a:p>
          <a:p>
            <a:pPr algn="just"/>
            <a:r>
              <a:rPr lang="en-US" dirty="0" smtClean="0">
                <a:solidFill>
                  <a:schemeClr val="tx1"/>
                </a:solidFill>
                <a:latin typeface="Times New Roman" pitchFamily="18" charset="0"/>
                <a:cs typeface="Times New Roman" pitchFamily="18" charset="0"/>
              </a:rPr>
              <a:t>2. Preterm rupture of membranes</a:t>
            </a:r>
          </a:p>
          <a:p>
            <a:pPr algn="just"/>
            <a:r>
              <a:rPr lang="en-US" dirty="0" smtClean="0">
                <a:solidFill>
                  <a:schemeClr val="tx1"/>
                </a:solidFill>
                <a:latin typeface="Times New Roman" pitchFamily="18" charset="0"/>
                <a:cs typeface="Times New Roman" pitchFamily="18" charset="0"/>
              </a:rPr>
              <a:t>3. Preterm labor during the prior or current pregnancy</a:t>
            </a:r>
          </a:p>
          <a:p>
            <a:pPr algn="just"/>
            <a:r>
              <a:rPr lang="en-US" dirty="0" smtClean="0">
                <a:solidFill>
                  <a:schemeClr val="tx1"/>
                </a:solidFill>
                <a:latin typeface="Times New Roman" pitchFamily="18" charset="0"/>
                <a:cs typeface="Times New Roman" pitchFamily="18" charset="0"/>
              </a:rPr>
              <a:t>4. Incompetent cervix</a:t>
            </a:r>
          </a:p>
          <a:p>
            <a:pPr algn="just"/>
            <a:r>
              <a:rPr lang="en-US" dirty="0" smtClean="0">
                <a:solidFill>
                  <a:schemeClr val="tx1"/>
                </a:solidFill>
                <a:latin typeface="Times New Roman" pitchFamily="18" charset="0"/>
                <a:cs typeface="Times New Roman" pitchFamily="18" charset="0"/>
              </a:rPr>
              <a:t>5. Persistent second to third trimester bleeding</a:t>
            </a:r>
          </a:p>
          <a:p>
            <a:pPr algn="just"/>
            <a:r>
              <a:rPr lang="en-US" dirty="0" smtClean="0">
                <a:solidFill>
                  <a:schemeClr val="tx1"/>
                </a:solidFill>
                <a:latin typeface="Times New Roman" pitchFamily="18" charset="0"/>
                <a:cs typeface="Times New Roman" pitchFamily="18" charset="0"/>
              </a:rPr>
              <a:t>6. Intrauterine growth retardation</a:t>
            </a:r>
          </a:p>
          <a:p>
            <a:pPr algn="just"/>
            <a:r>
              <a:rPr lang="en-US" dirty="0" smtClean="0">
                <a:solidFill>
                  <a:schemeClr val="tx1"/>
                </a:solidFill>
                <a:latin typeface="Times New Roman" pitchFamily="18" charset="0"/>
                <a:cs typeface="Times New Roman" pitchFamily="18" charset="0"/>
              </a:rPr>
              <a:t>7. Type 1 diabetes</a:t>
            </a:r>
          </a:p>
          <a:p>
            <a:pPr algn="just"/>
            <a:r>
              <a:rPr lang="en-US" dirty="0" smtClean="0">
                <a:solidFill>
                  <a:schemeClr val="tx1"/>
                </a:solidFill>
                <a:latin typeface="Times New Roman" pitchFamily="18" charset="0"/>
                <a:cs typeface="Times New Roman" pitchFamily="18" charset="0"/>
              </a:rPr>
              <a:t>8. History of two or more spontaneous abortions</a:t>
            </a:r>
          </a:p>
          <a:p>
            <a:pPr algn="just"/>
            <a:r>
              <a:rPr lang="en-US" dirty="0" smtClean="0">
                <a:solidFill>
                  <a:schemeClr val="tx1"/>
                </a:solidFill>
                <a:latin typeface="Times New Roman" pitchFamily="18" charset="0"/>
                <a:cs typeface="Times New Roman" pitchFamily="18" charset="0"/>
              </a:rPr>
              <a:t>9. Multiple pregnancy</a:t>
            </a:r>
          </a:p>
          <a:p>
            <a:pPr algn="just"/>
            <a:r>
              <a:rPr lang="en-US" dirty="0" smtClean="0">
                <a:solidFill>
                  <a:schemeClr val="tx1"/>
                </a:solidFill>
                <a:latin typeface="Times New Roman" pitchFamily="18" charset="0"/>
                <a:cs typeface="Times New Roman" pitchFamily="18" charset="0"/>
              </a:rPr>
              <a:t>10. Smoking</a:t>
            </a:r>
          </a:p>
          <a:p>
            <a:pPr algn="just"/>
            <a:r>
              <a:rPr lang="en-US" dirty="0" smtClean="0">
                <a:solidFill>
                  <a:schemeClr val="tx1"/>
                </a:solidFill>
                <a:latin typeface="Times New Roman" pitchFamily="18" charset="0"/>
                <a:cs typeface="Times New Roman" pitchFamily="18" charset="0"/>
              </a:rPr>
              <a:t>11. Excessive alcohol intake</a:t>
            </a:r>
          </a:p>
          <a:p>
            <a:pPr algn="just"/>
            <a:r>
              <a:rPr lang="en-US" dirty="0" smtClean="0">
                <a:solidFill>
                  <a:schemeClr val="tx1"/>
                </a:solidFill>
                <a:latin typeface="Times New Roman" pitchFamily="18" charset="0"/>
                <a:cs typeface="Times New Roman" pitchFamily="18" charset="0"/>
              </a:rPr>
              <a:t>12. History of premature labor</a:t>
            </a:r>
          </a:p>
          <a:p>
            <a:pPr algn="just"/>
            <a:r>
              <a:rPr lang="en-US" dirty="0" smtClean="0">
                <a:solidFill>
                  <a:schemeClr val="tx1"/>
                </a:solidFill>
                <a:latin typeface="Times New Roman" pitchFamily="18" charset="0"/>
                <a:cs typeface="Times New Roman" pitchFamily="18" charset="0"/>
              </a:rPr>
              <a:t>13. Anemia</a:t>
            </a:r>
          </a:p>
          <a:p>
            <a:pPr algn="just"/>
            <a:r>
              <a:rPr lang="en-US" dirty="0" smtClean="0">
                <a:solidFill>
                  <a:schemeClr val="tx1"/>
                </a:solidFill>
                <a:latin typeface="Times New Roman" pitchFamily="18" charset="0"/>
                <a:cs typeface="Times New Roman" pitchFamily="18" charset="0"/>
              </a:rPr>
              <a:t>14. Excessive obesity</a:t>
            </a:r>
            <a:endParaRPr lang="en-US" dirty="0">
              <a:solidFill>
                <a:schemeClr val="tx1"/>
              </a:solidFill>
              <a:latin typeface="Times New Roman" pitchFamily="18" charset="0"/>
              <a:cs typeface="Times New Roman" pitchFamily="18" charset="0"/>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Physical activities </a:t>
            </a:r>
            <a:endParaRPr lang="en-US" b="1" dirty="0">
              <a:latin typeface="Times New Roman" pitchFamily="18" charset="0"/>
              <a:cs typeface="Times New Roman" pitchFamily="18" charset="0"/>
            </a:endParaRPr>
          </a:p>
        </p:txBody>
      </p:sp>
      <p:sp>
        <p:nvSpPr>
          <p:cNvPr id="4" name="Content Placeholder 3"/>
          <p:cNvSpPr>
            <a:spLocks noGrp="1"/>
          </p:cNvSpPr>
          <p:nvPr>
            <p:ph idx="1"/>
          </p:nvPr>
        </p:nvSpPr>
        <p:spPr>
          <a:xfrm>
            <a:off x="1584960" y="1600200"/>
            <a:ext cx="10271760" cy="3777622"/>
          </a:xfrm>
        </p:spPr>
        <p:txBody>
          <a:bodyPr>
            <a:noAutofit/>
          </a:bodyPr>
          <a:lstStyle/>
          <a:p>
            <a:pPr algn="just">
              <a:buNone/>
            </a:pPr>
            <a:r>
              <a:rPr lang="en-US" sz="2400" b="1" dirty="0" smtClean="0">
                <a:solidFill>
                  <a:schemeClr val="tx1"/>
                </a:solidFill>
                <a:latin typeface="Times New Roman" pitchFamily="18" charset="0"/>
                <a:cs typeface="Times New Roman" pitchFamily="18" charset="0"/>
              </a:rPr>
              <a:t>Activities to encourage                 Activities to discourage         High risk sports</a:t>
            </a:r>
          </a:p>
          <a:p>
            <a:pPr lvl="0" algn="just"/>
            <a:r>
              <a:rPr lang="en-US" sz="2400" dirty="0" smtClean="0">
                <a:solidFill>
                  <a:schemeClr val="tx1"/>
                </a:solidFill>
                <a:latin typeface="Times New Roman" pitchFamily="18" charset="0"/>
                <a:cs typeface="Times New Roman" pitchFamily="18" charset="0"/>
              </a:rPr>
              <a:t>Walking                               - Contact sports </a:t>
            </a:r>
            <a:r>
              <a:rPr lang="en-US" sz="2400" b="1" dirty="0" smtClean="0">
                <a:solidFill>
                  <a:schemeClr val="tx1"/>
                </a:solidFill>
                <a:latin typeface="Times New Roman" pitchFamily="18" charset="0"/>
                <a:cs typeface="Times New Roman" pitchFamily="18" charset="0"/>
              </a:rPr>
              <a:t>                  - </a:t>
            </a:r>
            <a:r>
              <a:rPr lang="en-US" sz="2400" dirty="0" smtClean="0">
                <a:solidFill>
                  <a:schemeClr val="tx1"/>
                </a:solidFill>
                <a:latin typeface="Times New Roman" pitchFamily="18" charset="0"/>
                <a:cs typeface="Times New Roman" pitchFamily="18" charset="0"/>
              </a:rPr>
              <a:t>Gymnastics</a:t>
            </a:r>
          </a:p>
          <a:p>
            <a:pPr lvl="0" algn="just"/>
            <a:r>
              <a:rPr lang="en-US" sz="2400" dirty="0" smtClean="0">
                <a:solidFill>
                  <a:schemeClr val="tx1"/>
                </a:solidFill>
                <a:latin typeface="Times New Roman" pitchFamily="18" charset="0"/>
                <a:cs typeface="Times New Roman" pitchFamily="18" charset="0"/>
              </a:rPr>
              <a:t>Stationary cycling                - Boxing                              - Horseback riding</a:t>
            </a:r>
          </a:p>
          <a:p>
            <a:pPr lvl="0" algn="just"/>
            <a:r>
              <a:rPr lang="en-US" sz="2400" dirty="0" smtClean="0">
                <a:solidFill>
                  <a:schemeClr val="tx1"/>
                </a:solidFill>
                <a:latin typeface="Times New Roman" pitchFamily="18" charset="0"/>
                <a:cs typeface="Times New Roman" pitchFamily="18" charset="0"/>
              </a:rPr>
              <a:t>Brisk walking                      - Wrestling                            - Skating and skiing</a:t>
            </a:r>
          </a:p>
          <a:p>
            <a:pPr lvl="0" algn="just"/>
            <a:r>
              <a:rPr lang="en-US" sz="2400" dirty="0" smtClean="0">
                <a:solidFill>
                  <a:schemeClr val="tx1"/>
                </a:solidFill>
                <a:latin typeface="Times New Roman" pitchFamily="18" charset="0"/>
                <a:cs typeface="Times New Roman" pitchFamily="18" charset="0"/>
              </a:rPr>
              <a:t>Low-impact aerobics           - Football                              - Weight lifting</a:t>
            </a:r>
          </a:p>
          <a:p>
            <a:pPr lvl="0" algn="just"/>
            <a:r>
              <a:rPr lang="en-US" sz="2400" dirty="0" smtClean="0">
                <a:solidFill>
                  <a:schemeClr val="tx1"/>
                </a:solidFill>
                <a:latin typeface="Times New Roman" pitchFamily="18" charset="0"/>
                <a:cs typeface="Times New Roman" pitchFamily="18" charset="0"/>
              </a:rPr>
              <a:t>Swimming                           - Hockey                              - vigorous racket sports etc.</a:t>
            </a:r>
          </a:p>
          <a:p>
            <a:pPr algn="just"/>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49790"/>
            <a:ext cx="8911687" cy="1280890"/>
          </a:xfrm>
        </p:spPr>
        <p:txBody>
          <a:bodyPr/>
          <a:lstStyle/>
          <a:p>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Brainstorming</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Make a group 5 and discuss on the f/f pts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463040" y="1661160"/>
            <a:ext cx="10363200" cy="5196840"/>
          </a:xfrm>
        </p:spPr>
        <p:txBody>
          <a:bodyPr>
            <a:noAutofit/>
          </a:bodyPr>
          <a:lstStyle/>
          <a:p>
            <a:pPr>
              <a:buFont typeface="+mj-lt"/>
              <a:buAutoNum type="arabicPeriod"/>
            </a:pPr>
            <a:r>
              <a:rPr lang="en-US" sz="2400" b="1" i="1" dirty="0" smtClean="0">
                <a:solidFill>
                  <a:schemeClr val="tx1"/>
                </a:solidFill>
                <a:latin typeface="Times New Roman" pitchFamily="18" charset="0"/>
                <a:cs typeface="Times New Roman" pitchFamily="18" charset="0"/>
              </a:rPr>
              <a:t>Identify and list all biological our body systems</a:t>
            </a:r>
          </a:p>
          <a:p>
            <a:pPr>
              <a:buFont typeface="+mj-lt"/>
              <a:buAutoNum type="arabicPeriod"/>
            </a:pPr>
            <a:r>
              <a:rPr lang="en-US" sz="2400" b="1" i="1" dirty="0" smtClean="0">
                <a:solidFill>
                  <a:schemeClr val="tx1"/>
                </a:solidFill>
                <a:latin typeface="Times New Roman" pitchFamily="18" charset="0"/>
                <a:cs typeface="Times New Roman" pitchFamily="18" charset="0"/>
              </a:rPr>
              <a:t>Changes and how changes can occur in our physiological mechanisms during physical exercise training ?</a:t>
            </a:r>
          </a:p>
          <a:p>
            <a:pPr>
              <a:buFont typeface="+mj-lt"/>
              <a:buAutoNum type="arabicPeriod"/>
            </a:pPr>
            <a:r>
              <a:rPr lang="en-US" sz="2400" b="1" i="1" dirty="0" smtClean="0">
                <a:solidFill>
                  <a:schemeClr val="tx1"/>
                </a:solidFill>
                <a:latin typeface="Times New Roman" pitchFamily="18" charset="0"/>
                <a:cs typeface="Times New Roman" pitchFamily="18" charset="0"/>
              </a:rPr>
              <a:t>Identify the key elements how our body reacts and adapts to exercise stimulus </a:t>
            </a:r>
          </a:p>
          <a:p>
            <a:pPr>
              <a:buFont typeface="+mj-lt"/>
              <a:buAutoNum type="arabicPeriod"/>
            </a:pPr>
            <a:r>
              <a:rPr lang="en-US" sz="2400" b="1" i="1" dirty="0" smtClean="0">
                <a:solidFill>
                  <a:schemeClr val="tx1"/>
                </a:solidFill>
                <a:latin typeface="Times New Roman" pitchFamily="18" charset="0"/>
                <a:cs typeface="Times New Roman" pitchFamily="18" charset="0"/>
              </a:rPr>
              <a:t>The intricate roles they play during exercise performance and physical activity </a:t>
            </a:r>
          </a:p>
          <a:p>
            <a:pPr marL="2522538" lvl="3" indent="-350838">
              <a:buFont typeface="Wingdings" pitchFamily="2" charset="2"/>
              <a:buChar char="§"/>
            </a:pPr>
            <a:r>
              <a:rPr lang="en-US" sz="2400" b="1" i="1" smtClean="0">
                <a:solidFill>
                  <a:schemeClr val="tx1"/>
                </a:solidFill>
                <a:latin typeface="Times New Roman" pitchFamily="18" charset="0"/>
                <a:cs typeface="Times New Roman" pitchFamily="18" charset="0"/>
              </a:rPr>
              <a:t>Cardiovascular system</a:t>
            </a:r>
            <a:endParaRPr lang="en-US" sz="2400" b="1" i="1" dirty="0" smtClean="0">
              <a:solidFill>
                <a:schemeClr val="tx1"/>
              </a:solidFill>
              <a:latin typeface="Times New Roman" pitchFamily="18" charset="0"/>
              <a:cs typeface="Times New Roman" pitchFamily="18" charset="0"/>
            </a:endParaRPr>
          </a:p>
          <a:p>
            <a:pPr marL="2522538" lvl="3" indent="-350838">
              <a:buFont typeface="Wingdings" pitchFamily="2" charset="2"/>
              <a:buChar char="§"/>
            </a:pPr>
            <a:r>
              <a:rPr lang="en-US" sz="2400" b="1" i="1" dirty="0" smtClean="0">
                <a:solidFill>
                  <a:schemeClr val="tx1"/>
                </a:solidFill>
                <a:latin typeface="Times New Roman" pitchFamily="18" charset="0"/>
                <a:cs typeface="Times New Roman" pitchFamily="18" charset="0"/>
              </a:rPr>
              <a:t>Respiratory systems</a:t>
            </a:r>
          </a:p>
          <a:p>
            <a:pPr marL="2522538" lvl="3" indent="-350838">
              <a:buFont typeface="Wingdings" pitchFamily="2" charset="2"/>
              <a:buChar char="§"/>
            </a:pPr>
            <a:r>
              <a:rPr lang="en-US" sz="2400" b="1" i="1" dirty="0" smtClean="0">
                <a:solidFill>
                  <a:schemeClr val="tx1"/>
                </a:solidFill>
                <a:latin typeface="Times New Roman" pitchFamily="18" charset="0"/>
                <a:cs typeface="Times New Roman" pitchFamily="18" charset="0"/>
              </a:rPr>
              <a:t>Muscular  systems</a:t>
            </a:r>
          </a:p>
          <a:p>
            <a:pPr marL="2522538" lvl="3" indent="-350838">
              <a:buFont typeface="Wingdings" pitchFamily="2" charset="2"/>
              <a:buChar char="§"/>
            </a:pPr>
            <a:r>
              <a:rPr lang="en-US" sz="2400" b="1" i="1" dirty="0" smtClean="0">
                <a:solidFill>
                  <a:schemeClr val="tx1"/>
                </a:solidFill>
                <a:latin typeface="Times New Roman" pitchFamily="18" charset="0"/>
                <a:cs typeface="Times New Roman" pitchFamily="18" charset="0"/>
              </a:rPr>
              <a:t>Skeletal systems </a:t>
            </a:r>
          </a:p>
          <a:p>
            <a:pPr marL="2522538" lvl="3" indent="-350838">
              <a:buFont typeface="Wingdings" pitchFamily="2" charset="2"/>
              <a:buChar char="§"/>
            </a:pPr>
            <a:r>
              <a:rPr lang="en-US" sz="2400" b="1" i="1" dirty="0" smtClean="0">
                <a:solidFill>
                  <a:schemeClr val="tx1"/>
                </a:solidFill>
                <a:latin typeface="Times New Roman" pitchFamily="18" charset="0"/>
                <a:cs typeface="Times New Roman" pitchFamily="18" charset="0"/>
              </a:rPr>
              <a:t>Endocrine systems</a:t>
            </a:r>
          </a:p>
          <a:p>
            <a:pPr marL="2522538" lvl="3" indent="-350838">
              <a:buFont typeface="Wingdings" pitchFamily="2" charset="2"/>
              <a:buChar char="§"/>
            </a:pPr>
            <a:r>
              <a:rPr lang="en-US" sz="2400" b="1" i="1" dirty="0" smtClean="0">
                <a:solidFill>
                  <a:schemeClr val="tx1"/>
                </a:solidFill>
                <a:latin typeface="Times New Roman" pitchFamily="18" charset="0"/>
                <a:cs typeface="Times New Roman" pitchFamily="18" charset="0"/>
              </a:rPr>
              <a:t>Nervous systems </a:t>
            </a:r>
            <a:r>
              <a:rPr lang="en-US" sz="1600" b="1" i="1" dirty="0" smtClean="0">
                <a:solidFill>
                  <a:schemeClr val="tx1"/>
                </a:solidFill>
                <a:latin typeface="Times New Roman" pitchFamily="18" charset="0"/>
                <a:cs typeface="Times New Roman" pitchFamily="18" charset="0"/>
              </a:rPr>
              <a:t>	</a:t>
            </a:r>
            <a:endParaRPr lang="en-US" sz="16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20874"/>
            <a:ext cx="8911687" cy="1280890"/>
          </a:xfrm>
        </p:spPr>
        <p:txBody>
          <a:bodyPr>
            <a:normAutofit fontScale="90000"/>
          </a:bodyPr>
          <a:lstStyle/>
          <a:p>
            <a:pPr lvl="2" algn="l" defTabSz="457200" rtl="0">
              <a:spcBef>
                <a:spcPct val="0"/>
              </a:spcBef>
            </a:pPr>
            <a:r>
              <a:rPr lang="en-US" sz="3600" b="1" dirty="0" smtClean="0">
                <a:solidFill>
                  <a:schemeClr val="tx1"/>
                </a:solidFill>
                <a:latin typeface="Times New Roman" panose="02020603050405020304" pitchFamily="18" charset="0"/>
                <a:ea typeface="Calibri" panose="020F0502020204030204" pitchFamily="34" charset="0"/>
              </a:rPr>
              <a:t>Cardiovascular Adaptation to exercise </a:t>
            </a:r>
            <a:r>
              <a:rPr lang="en-US" sz="2800" b="1" dirty="0" smtClean="0">
                <a:solidFill>
                  <a:schemeClr val="tx1"/>
                </a:solidFill>
                <a:latin typeface="Times New Roman" panose="02020603050405020304" pitchFamily="18" charset="0"/>
                <a:ea typeface="Calibri" panose="020F0502020204030204" pitchFamily="34" charset="0"/>
              </a:rPr>
              <a:t>(heart, blood vessels &amp; blood)</a:t>
            </a:r>
            <a:r>
              <a:rPr lang="en-US" sz="2400" b="1" dirty="0" smtClean="0">
                <a:solidFill>
                  <a:schemeClr val="tx1"/>
                </a:solidFill>
                <a:latin typeface="Times New Roman" panose="02020603050405020304" pitchFamily="18" charset="0"/>
                <a:ea typeface="Calibri" panose="020F0502020204030204" pitchFamily="34" charset="0"/>
              </a:rPr>
              <a:t/>
            </a:r>
            <a:br>
              <a:rPr lang="en-US" sz="2400" b="1" dirty="0" smtClean="0">
                <a:solidFill>
                  <a:schemeClr val="tx1"/>
                </a:solidFill>
                <a:latin typeface="Times New Roman" panose="02020603050405020304" pitchFamily="18" charset="0"/>
                <a:ea typeface="Calibri" panose="020F0502020204030204" pitchFamily="34" charset="0"/>
              </a:rPr>
            </a:br>
            <a:endParaRPr lang="en-US" dirty="0"/>
          </a:p>
        </p:txBody>
      </p:sp>
      <p:sp>
        <p:nvSpPr>
          <p:cNvPr id="3" name="Content Placeholder 2"/>
          <p:cNvSpPr>
            <a:spLocks noGrp="1"/>
          </p:cNvSpPr>
          <p:nvPr>
            <p:ph idx="1"/>
          </p:nvPr>
        </p:nvSpPr>
        <p:spPr>
          <a:xfrm>
            <a:off x="2197510" y="1563331"/>
            <a:ext cx="9307102" cy="5220929"/>
          </a:xfrm>
        </p:spPr>
        <p:txBody>
          <a:bodyPr>
            <a:noAutofit/>
          </a:bodyPr>
          <a:lstStyle/>
          <a:p>
            <a:pPr algn="just"/>
            <a:r>
              <a:rPr lang="en-US" sz="2800" dirty="0" smtClean="0">
                <a:solidFill>
                  <a:schemeClr val="tx1"/>
                </a:solidFill>
                <a:latin typeface="Times New Roman" pitchFamily="18" charset="0"/>
                <a:cs typeface="Times New Roman" pitchFamily="18" charset="0"/>
              </a:rPr>
              <a:t>Whether at rest or during maximal exercise, the cardiovascular system is responsible for delivering needed substances, such as oxygen, hormones, and nutrients, to every cell in your body and for removing metabolic products, such as carbon dioxide, from cells.</a:t>
            </a:r>
          </a:p>
          <a:p>
            <a:pPr marL="0" indent="0" algn="just"/>
            <a:r>
              <a:rPr lang="en-US" sz="2800" dirty="0" smtClean="0">
                <a:solidFill>
                  <a:schemeClr val="tx1"/>
                </a:solidFill>
                <a:latin typeface="Times New Roman" pitchFamily="18" charset="0"/>
                <a:ea typeface="Calibri" panose="020F0502020204030204" pitchFamily="34" charset="0"/>
                <a:cs typeface="Times New Roman" pitchFamily="18" charset="0"/>
              </a:rPr>
              <a:t>The CVS can be divided into two major circulatory     	components: the </a:t>
            </a:r>
            <a:r>
              <a:rPr lang="en-US" sz="2800" b="1" dirty="0" smtClean="0">
                <a:solidFill>
                  <a:schemeClr val="tx1"/>
                </a:solidFill>
                <a:latin typeface="Times New Roman" pitchFamily="18" charset="0"/>
                <a:ea typeface="Calibri" panose="020F0502020204030204" pitchFamily="34" charset="0"/>
                <a:cs typeface="Times New Roman" pitchFamily="18" charset="0"/>
              </a:rPr>
              <a:t>peripheral </a:t>
            </a:r>
            <a:r>
              <a:rPr lang="en-US" sz="2800" dirty="0" smtClean="0">
                <a:solidFill>
                  <a:schemeClr val="tx1"/>
                </a:solidFill>
                <a:latin typeface="Times New Roman" pitchFamily="18" charset="0"/>
                <a:ea typeface="Calibri" panose="020F0502020204030204" pitchFamily="34" charset="0"/>
                <a:cs typeface="Times New Roman" pitchFamily="18" charset="0"/>
              </a:rPr>
              <a:t>and </a:t>
            </a:r>
            <a:r>
              <a:rPr lang="en-US" sz="2800" b="1" dirty="0" smtClean="0">
                <a:solidFill>
                  <a:schemeClr val="tx1"/>
                </a:solidFill>
                <a:latin typeface="Times New Roman" pitchFamily="18" charset="0"/>
                <a:ea typeface="Calibri" panose="020F0502020204030204" pitchFamily="34" charset="0"/>
                <a:cs typeface="Times New Roman" pitchFamily="18" charset="0"/>
              </a:rPr>
              <a:t>pulmonary </a:t>
            </a:r>
            <a:r>
              <a:rPr lang="en-US" sz="2800" dirty="0" smtClean="0">
                <a:solidFill>
                  <a:schemeClr val="tx1"/>
                </a:solidFill>
                <a:latin typeface="Times New Roman" pitchFamily="18" charset="0"/>
                <a:ea typeface="Calibri" panose="020F0502020204030204" pitchFamily="34" charset="0"/>
                <a:cs typeface="Times New Roman" pitchFamily="18" charset="0"/>
              </a:rPr>
              <a:t>circulations. </a:t>
            </a:r>
          </a:p>
          <a:p>
            <a:pPr algn="just"/>
            <a:r>
              <a:rPr lang="en-US" sz="2800" dirty="0" smtClean="0">
                <a:solidFill>
                  <a:schemeClr val="tx1"/>
                </a:solidFill>
                <a:latin typeface="Times New Roman" pitchFamily="18" charset="0"/>
                <a:ea typeface="Calibri" panose="020F0502020204030204" pitchFamily="34" charset="0"/>
                <a:cs typeface="Times New Roman" pitchFamily="18" charset="0"/>
              </a:rPr>
              <a:t>The </a:t>
            </a:r>
            <a:r>
              <a:rPr lang="en-US" sz="2800" b="1" dirty="0" smtClean="0">
                <a:solidFill>
                  <a:schemeClr val="tx1"/>
                </a:solidFill>
                <a:latin typeface="Times New Roman" pitchFamily="18" charset="0"/>
                <a:ea typeface="Calibri" panose="020F0502020204030204" pitchFamily="34" charset="0"/>
                <a:cs typeface="Times New Roman" pitchFamily="18" charset="0"/>
              </a:rPr>
              <a:t>peripheral circulation </a:t>
            </a:r>
            <a:r>
              <a:rPr lang="en-US" sz="2800" dirty="0" smtClean="0">
                <a:solidFill>
                  <a:schemeClr val="tx1"/>
                </a:solidFill>
                <a:latin typeface="Times New Roman" pitchFamily="18" charset="0"/>
                <a:ea typeface="Calibri" panose="020F0502020204030204" pitchFamily="34" charset="0"/>
                <a:cs typeface="Times New Roman" pitchFamily="18" charset="0"/>
              </a:rPr>
              <a:t>delivers blood to all tissues of the body before returning it to the heart, or </a:t>
            </a:r>
            <a:r>
              <a:rPr lang="en-US" sz="2800" dirty="0" smtClean="0">
                <a:solidFill>
                  <a:schemeClr val="tx1"/>
                </a:solidFill>
                <a:latin typeface="Times New Roman" pitchFamily="18" charset="0"/>
                <a:cs typeface="Times New Roman" pitchFamily="18" charset="0"/>
              </a:rPr>
              <a:t>circulates blood from the heart to all parts of the body and back to the heart.</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1013" y="124047"/>
            <a:ext cx="1807625" cy="561753"/>
          </a:xfrm>
        </p:spPr>
        <p:txBody>
          <a:bodyPr>
            <a:normAutofit/>
          </a:bodyPr>
          <a:lstStyle/>
          <a:p>
            <a:r>
              <a:rPr lang="en-US" sz="2800" dirty="0" smtClean="0">
                <a:latin typeface="Times New Roman" panose="02020603050405020304" pitchFamily="18" charset="0"/>
                <a:cs typeface="Times New Roman" panose="02020603050405020304" pitchFamily="18" charset="0"/>
              </a:rPr>
              <a:t>Cont’d…</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81316" y="604682"/>
            <a:ext cx="10105872" cy="6356554"/>
          </a:xfrm>
        </p:spPr>
        <p:txBody>
          <a:bodyPr>
            <a:noAutofit/>
          </a:bodyPr>
          <a:lstStyle/>
          <a:p>
            <a:pPr marL="0" indent="0" algn="just"/>
            <a:r>
              <a:rPr lang="en-US" sz="2800" dirty="0" smtClean="0">
                <a:solidFill>
                  <a:schemeClr val="tx1"/>
                </a:solidFill>
                <a:latin typeface="Times New Roman" panose="02020603050405020304" pitchFamily="18" charset="0"/>
                <a:ea typeface="Calibri" panose="020F0502020204030204" pitchFamily="34" charset="0"/>
              </a:rPr>
              <a:t>Whereas the </a:t>
            </a:r>
            <a:r>
              <a:rPr lang="en-US" sz="2800" b="1" dirty="0" smtClean="0">
                <a:solidFill>
                  <a:schemeClr val="tx1"/>
                </a:solidFill>
                <a:latin typeface="Times New Roman" panose="02020603050405020304" pitchFamily="18" charset="0"/>
                <a:ea typeface="Calibri" panose="020F0502020204030204" pitchFamily="34" charset="0"/>
              </a:rPr>
              <a:t>pulmonary circulation </a:t>
            </a:r>
            <a:r>
              <a:rPr lang="en-US" sz="2800" dirty="0" smtClean="0">
                <a:solidFill>
                  <a:schemeClr val="tx1"/>
                </a:solidFill>
                <a:latin typeface="Times New Roman" panose="02020603050405020304" pitchFamily="18" charset="0"/>
                <a:ea typeface="Calibri" panose="020F0502020204030204" pitchFamily="34" charset="0"/>
              </a:rPr>
              <a:t>sends blood to the lungs for oxygenation and removal of carbon dioxide before re-entering the heart OR </a:t>
            </a:r>
            <a:r>
              <a:rPr lang="en-US" sz="3200" dirty="0" smtClean="0">
                <a:solidFill>
                  <a:schemeClr val="tx1"/>
                </a:solidFill>
                <a:latin typeface="Times New Roman" pitchFamily="18" charset="0"/>
                <a:cs typeface="Times New Roman" pitchFamily="18" charset="0"/>
              </a:rPr>
              <a:t>circulates blood from the heart to the lungs and back to the heart.</a:t>
            </a:r>
            <a:r>
              <a:rPr lang="en-US" sz="2800" dirty="0" smtClean="0">
                <a:solidFill>
                  <a:schemeClr val="tx1"/>
                </a:solidFill>
                <a:latin typeface="Times New Roman" panose="02020603050405020304" pitchFamily="18" charset="0"/>
                <a:ea typeface="Calibri" panose="020F0502020204030204" pitchFamily="34" charset="0"/>
              </a:rPr>
              <a:t> </a:t>
            </a:r>
          </a:p>
          <a:p>
            <a:pPr marL="0" indent="0" algn="just"/>
            <a:r>
              <a:rPr lang="en-US" sz="2800" dirty="0" smtClean="0">
                <a:solidFill>
                  <a:schemeClr val="tx1"/>
                </a:solidFill>
                <a:latin typeface="Times New Roman" panose="02020603050405020304" pitchFamily="18" charset="0"/>
                <a:ea typeface="Calibri" panose="020F0502020204030204" pitchFamily="34" charset="0"/>
              </a:rPr>
              <a:t>Similarly, the heart can be thought of as two separate pumps: the right and left atria and ventricles, which pump blood through the pulmonary and peripheral circulations, respectively.</a:t>
            </a:r>
          </a:p>
          <a:p>
            <a:pPr marL="0" indent="0" algn="just"/>
            <a:r>
              <a:rPr lang="en-US" sz="2800" dirty="0" smtClean="0">
                <a:solidFill>
                  <a:schemeClr val="tx1"/>
                </a:solidFill>
                <a:latin typeface="Times New Roman" pitchFamily="18" charset="0"/>
                <a:cs typeface="Times New Roman" pitchFamily="18" charset="0"/>
              </a:rPr>
              <a:t>A cardiac cycle consists of the systolic phase, or contraction of the myocardium, during which blood pressure is the highest, and the diastolic phase, or relaxation of the myocardium, during which blood pressure is the lowest. Blood flow is caused by differences in blood pressure in both the pulmonary and peripheral circulations.</a:t>
            </a:r>
          </a:p>
          <a:p>
            <a:pPr marL="0" indent="0" algn="just">
              <a:buNone/>
            </a:pPr>
            <a:endParaRPr lang="en-US" sz="2800" dirty="0">
              <a:solidFill>
                <a:schemeClr val="tx1"/>
              </a:solidFill>
            </a:endParaRPr>
          </a:p>
        </p:txBody>
      </p:sp>
    </p:spTree>
    <p:extLst>
      <p:ext uri="{BB962C8B-B14F-4D97-AF65-F5344CB8AC3E}">
        <p14:creationId xmlns:p14="http://schemas.microsoft.com/office/powerpoint/2010/main" xmlns="" val="328066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290" y="796413"/>
            <a:ext cx="9587322" cy="5825613"/>
          </a:xfrm>
        </p:spPr>
        <p:txBody>
          <a:bodyPr>
            <a:noAutofit/>
          </a:bodyPr>
          <a:lstStyle/>
          <a:p>
            <a:pPr algn="just"/>
            <a:r>
              <a:rPr lang="en-US" sz="2800" dirty="0" smtClean="0">
                <a:solidFill>
                  <a:schemeClr val="tx1"/>
                </a:solidFill>
                <a:latin typeface="Times New Roman" pitchFamily="18" charset="0"/>
                <a:cs typeface="Times New Roman" pitchFamily="18" charset="0"/>
              </a:rPr>
              <a:t>For blood flow to occur efficiently, the cardiac cycle needs to take place in a specific order and is controlled by specialized nervous tissue located within discrete segments of the heart, including the SA node, AV node, </a:t>
            </a:r>
            <a:r>
              <a:rPr lang="en-US" sz="2800" dirty="0" err="1" smtClean="0">
                <a:solidFill>
                  <a:schemeClr val="tx1"/>
                </a:solidFill>
                <a:latin typeface="Times New Roman" pitchFamily="18" charset="0"/>
                <a:cs typeface="Times New Roman" pitchFamily="18" charset="0"/>
              </a:rPr>
              <a:t>atrioventricular</a:t>
            </a:r>
            <a:r>
              <a:rPr lang="en-US" sz="2800" dirty="0" smtClean="0">
                <a:solidFill>
                  <a:schemeClr val="tx1"/>
                </a:solidFill>
                <a:latin typeface="Times New Roman" pitchFamily="18" charset="0"/>
                <a:cs typeface="Times New Roman" pitchFamily="18" charset="0"/>
              </a:rPr>
              <a:t> bundle, right and left bundle branches, and the Purkinje fibers. </a:t>
            </a:r>
          </a:p>
          <a:p>
            <a:pPr algn="just"/>
            <a:r>
              <a:rPr lang="en-US" sz="2800" dirty="0" smtClean="0">
                <a:solidFill>
                  <a:schemeClr val="tx1"/>
                </a:solidFill>
                <a:latin typeface="Times New Roman" pitchFamily="18" charset="0"/>
                <a:cs typeface="Times New Roman" pitchFamily="18" charset="0"/>
              </a:rPr>
              <a:t>The cardiac cycle is also controlled by the extrinsic factors of sympathetic and parasympathetic nerve stimulation. During the various phases of the cardiac cycle, the electrical activity or movement of ions can be detected and result in the various electrocardiographic waveforms representing contraction and relaxation of the atria and ventricles.</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1987" y="109761"/>
            <a:ext cx="1669513" cy="676052"/>
          </a:xfrm>
        </p:spPr>
        <p:txBody>
          <a:bodyPr>
            <a:normAutofit/>
          </a:bodyPr>
          <a:lstStyle/>
          <a:p>
            <a:r>
              <a:rPr lang="en-US" sz="2800" dirty="0" smtClean="0">
                <a:latin typeface="Times New Roman" panose="02020603050405020304" pitchFamily="18" charset="0"/>
                <a:cs typeface="Times New Roman" panose="02020603050405020304" pitchFamily="18" charset="0"/>
              </a:rPr>
              <a:t>Cont’d…</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1637" y="785813"/>
            <a:ext cx="10129838" cy="5915025"/>
          </a:xfrm>
        </p:spPr>
        <p:txBody>
          <a:bodyPr>
            <a:normAutofit/>
          </a:bodyPr>
          <a:lstStyle/>
          <a:p>
            <a:pPr algn="just"/>
            <a:r>
              <a:rPr lang="en-US" sz="2800" dirty="0" smtClean="0">
                <a:solidFill>
                  <a:schemeClr val="tx1"/>
                </a:solidFill>
                <a:latin typeface="Times New Roman" panose="02020603050405020304" pitchFamily="18" charset="0"/>
                <a:cs typeface="Times New Roman" panose="02020603050405020304" pitchFamily="18" charset="0"/>
              </a:rPr>
              <a:t>Blood is composed of two major components: the plasma and the formed elements. The vast majority of formed elements are RBCs, which are responsible for transportation of oxygen.</a:t>
            </a:r>
          </a:p>
          <a:p>
            <a:pPr algn="just"/>
            <a:r>
              <a:rPr lang="en-US" sz="2800" dirty="0" smtClean="0">
                <a:solidFill>
                  <a:schemeClr val="tx1"/>
                </a:solidFill>
                <a:latin typeface="Times New Roman" panose="02020603050405020304" pitchFamily="18" charset="0"/>
                <a:cs typeface="Times New Roman" panose="02020603050405020304" pitchFamily="18" charset="0"/>
              </a:rPr>
              <a:t>Increasing blood flow to active tissue increases oxygen delivery to that tissue. Blood flow to a tissue can change because of several major factors, including alterations in cardiac output and redistribution of blood flow as a result of the </a:t>
            </a:r>
            <a:r>
              <a:rPr lang="en-US" sz="2800" dirty="0" err="1" smtClean="0">
                <a:solidFill>
                  <a:schemeClr val="tx1"/>
                </a:solidFill>
                <a:latin typeface="Times New Roman" panose="02020603050405020304" pitchFamily="18" charset="0"/>
                <a:cs typeface="Times New Roman" panose="02020603050405020304" pitchFamily="18" charset="0"/>
              </a:rPr>
              <a:t>vasodilation</a:t>
            </a:r>
            <a:r>
              <a:rPr lang="en-US" sz="2800" dirty="0" smtClean="0">
                <a:solidFill>
                  <a:schemeClr val="tx1"/>
                </a:solidFill>
                <a:latin typeface="Times New Roman" panose="02020603050405020304" pitchFamily="18" charset="0"/>
                <a:cs typeface="Times New Roman" panose="02020603050405020304" pitchFamily="18" charset="0"/>
              </a:rPr>
              <a:t> of blood vessels in active tissue, and vasoconstriction of vessels in inactive tissues.</a:t>
            </a:r>
          </a:p>
          <a:p>
            <a:pPr algn="just"/>
            <a:r>
              <a:rPr lang="en-US" sz="2800" b="1" dirty="0" smtClean="0">
                <a:solidFill>
                  <a:schemeClr val="tx1"/>
                </a:solidFill>
                <a:latin typeface="Times New Roman" panose="02020603050405020304" pitchFamily="18" charset="0"/>
                <a:cs typeface="Times New Roman" panose="02020603050405020304" pitchFamily="18" charset="0"/>
              </a:rPr>
              <a:t>Vasoconstriction: </a:t>
            </a:r>
            <a:r>
              <a:rPr lang="en-US" sz="2800" dirty="0" smtClean="0">
                <a:solidFill>
                  <a:schemeClr val="tx1"/>
                </a:solidFill>
                <a:latin typeface="Times New Roman" panose="02020603050405020304" pitchFamily="18" charset="0"/>
                <a:cs typeface="Times New Roman" panose="02020603050405020304" pitchFamily="18" charset="0"/>
              </a:rPr>
              <a:t>a decrease in the interior radius of blood vessels</a:t>
            </a:r>
          </a:p>
          <a:p>
            <a:pPr algn="just"/>
            <a:r>
              <a:rPr lang="en-US" sz="2800" b="1" dirty="0" err="1" smtClean="0">
                <a:solidFill>
                  <a:schemeClr val="tx1"/>
                </a:solidFill>
                <a:latin typeface="Times New Roman" panose="02020603050405020304" pitchFamily="18" charset="0"/>
                <a:cs typeface="Times New Roman" panose="02020603050405020304" pitchFamily="18" charset="0"/>
              </a:rPr>
              <a:t>Vasodilation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an increase in the interior radius of blood vessels</a:t>
            </a:r>
          </a:p>
        </p:txBody>
      </p:sp>
    </p:spTree>
    <p:extLst>
      <p:ext uri="{BB962C8B-B14F-4D97-AF65-F5344CB8AC3E}">
        <p14:creationId xmlns:p14="http://schemas.microsoft.com/office/powerpoint/2010/main" xmlns="" val="740790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3548" y="516194"/>
            <a:ext cx="9896168" cy="6341805"/>
          </a:xfrm>
        </p:spPr>
        <p:txBody>
          <a:bodyPr>
            <a:noAutofit/>
          </a:bodyPr>
          <a:lstStyle/>
          <a:p>
            <a:pPr algn="just"/>
            <a:r>
              <a:rPr lang="en-US" sz="2400" dirty="0" smtClean="0">
                <a:solidFill>
                  <a:schemeClr val="tx1"/>
                </a:solidFill>
                <a:latin typeface="Times New Roman" pitchFamily="18" charset="0"/>
                <a:cs typeface="Times New Roman" pitchFamily="18" charset="0"/>
              </a:rPr>
              <a:t>Cardiac output (CO): is the product of heart rate times stroke volume.</a:t>
            </a:r>
          </a:p>
          <a:p>
            <a:pPr algn="just"/>
            <a:r>
              <a:rPr lang="en-US" sz="2400" dirty="0" smtClean="0">
                <a:solidFill>
                  <a:schemeClr val="tx1"/>
                </a:solidFill>
                <a:latin typeface="Times New Roman" pitchFamily="18" charset="0"/>
                <a:cs typeface="Times New Roman" pitchFamily="18" charset="0"/>
              </a:rPr>
              <a:t>CO can be increased or decreased by increasing or decreasing either heart rate or stroke volume.</a:t>
            </a:r>
          </a:p>
          <a:p>
            <a:pPr algn="just"/>
            <a:r>
              <a:rPr lang="en-US" sz="2400" dirty="0" smtClean="0">
                <a:solidFill>
                  <a:schemeClr val="tx1"/>
                </a:solidFill>
                <a:latin typeface="Times New Roman" pitchFamily="18" charset="0"/>
                <a:cs typeface="Times New Roman" pitchFamily="18" charset="0"/>
              </a:rPr>
              <a:t>Stroke volume is the difference between end-diastolic volume and end-systolic volume.</a:t>
            </a:r>
            <a:r>
              <a:rPr lang="en-US" sz="2400" dirty="0" smtClean="0">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OR The amount of blood the heart pumps at once beat</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solidFill>
                  <a:schemeClr val="tx1"/>
                </a:solidFill>
                <a:latin typeface="Times New Roman" pitchFamily="18" charset="0"/>
                <a:cs typeface="Times New Roman" pitchFamily="18" charset="0"/>
              </a:rPr>
              <a:t>Aerobic training causes an increase in end-diastolic volume, resulting in an increase in stroke volume, whereas resistance training does not affect end-diastolic volume significantly.</a:t>
            </a:r>
          </a:p>
          <a:p>
            <a:pPr algn="just"/>
            <a:r>
              <a:rPr lang="en-US" sz="2400" dirty="0" smtClean="0">
                <a:solidFill>
                  <a:schemeClr val="tx1"/>
                </a:solidFill>
                <a:latin typeface="Times New Roman" pitchFamily="18" charset="0"/>
                <a:cs typeface="Times New Roman" pitchFamily="18" charset="0"/>
              </a:rPr>
              <a:t>Aerobic training increases ventricular diastolic function, but changes in ventricular systolic function because of training are inconsistent.</a:t>
            </a:r>
          </a:p>
          <a:p>
            <a:pPr algn="just"/>
            <a:r>
              <a:rPr lang="en-US" sz="2400" dirty="0" smtClean="0">
                <a:solidFill>
                  <a:schemeClr val="tx1"/>
                </a:solidFill>
                <a:latin typeface="Times New Roman" pitchFamily="18" charset="0"/>
                <a:cs typeface="Times New Roman" pitchFamily="18" charset="0"/>
              </a:rPr>
              <a:t>Weight training causes little or no change in either ventricular systolic or diastolic function.</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6887" y="224060"/>
            <a:ext cx="2474912" cy="790353"/>
          </a:xfrm>
        </p:spPr>
        <p:txBody>
          <a:bodyPr/>
          <a:lstStyle/>
          <a:p>
            <a:pPr algn="r"/>
            <a:r>
              <a:rPr lang="en-US" dirty="0" smtClean="0">
                <a:latin typeface="Times New Roman" panose="02020603050405020304" pitchFamily="18" charset="0"/>
                <a:cs typeface="Times New Roman" panose="02020603050405020304" pitchFamily="18" charset="0"/>
              </a:rPr>
              <a:t>Cont’d….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83657" y="619236"/>
            <a:ext cx="9861549" cy="6238764"/>
          </a:xfrm>
        </p:spPr>
        <p:txBody>
          <a:bodyPr>
            <a:normAutofit lnSpcReduction="10000"/>
          </a:bodyPr>
          <a:lstStyle/>
          <a:p>
            <a:pPr marL="0" lvl="0" indent="0" algn="just">
              <a:lnSpc>
                <a:spcPct val="150000"/>
              </a:lnSpc>
              <a:buClr>
                <a:srgbClr val="DE32DE"/>
              </a:buClr>
              <a:buNone/>
            </a:pPr>
            <a:r>
              <a:rPr lang="en-US" sz="2400" b="1" dirty="0" smtClean="0">
                <a:solidFill>
                  <a:schemeClr val="tx1"/>
                </a:solidFill>
                <a:latin typeface="Times New Roman" panose="02020603050405020304" pitchFamily="18" charset="0"/>
                <a:cs typeface="Times New Roman" panose="02020603050405020304" pitchFamily="18" charset="0"/>
              </a:rPr>
              <a:t>                      Contribution of sport medicine;</a:t>
            </a:r>
          </a:p>
          <a:p>
            <a:pPr marL="0" indent="0" algn="just">
              <a:lnSpc>
                <a:spcPct val="150000"/>
              </a:lnSpc>
              <a:spcBef>
                <a:spcPts val="0"/>
              </a:spcBef>
              <a:spcAft>
                <a:spcPts val="600"/>
              </a:spcAft>
              <a:buNone/>
            </a:pPr>
            <a:r>
              <a:rPr lang="en-US" sz="2400" dirty="0" smtClean="0">
                <a:solidFill>
                  <a:schemeClr val="tx1"/>
                </a:solidFill>
                <a:latin typeface="Times New Roman" panose="02020603050405020304" pitchFamily="18" charset="0"/>
                <a:cs typeface="Times New Roman" panose="02020603050405020304" pitchFamily="18" charset="0"/>
              </a:rPr>
              <a:t>Its responsible for sport injuries like;</a:t>
            </a:r>
          </a:p>
          <a:p>
            <a:pPr algn="just">
              <a:lnSpc>
                <a:spcPct val="150000"/>
              </a:lnSpc>
              <a:spcBef>
                <a:spcPts val="0"/>
              </a:spcBef>
              <a:spcAft>
                <a:spcPts val="600"/>
              </a:spcAft>
            </a:pP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Heat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cold or altitude during training and competitions </a:t>
            </a:r>
          </a:p>
          <a:p>
            <a:pPr algn="just">
              <a:lnSpc>
                <a:spcPct val="150000"/>
              </a:lnSpc>
              <a:spcBef>
                <a:spcPts val="0"/>
              </a:spcBef>
              <a:spcAft>
                <a:spcPts val="600"/>
              </a:spcAf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menstrual disorder, bone density problems, pregnant and aging athletes needs knowledge from many diverse fields. </a:t>
            </a:r>
            <a:endPar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0"/>
              </a:spcBef>
              <a:spcAft>
                <a:spcPts val="600"/>
              </a:spcAft>
            </a:pPr>
            <a:r>
              <a:rPr lang="en-US" sz="2400" dirty="0" smtClean="0">
                <a:solidFill>
                  <a:schemeClr val="tx1"/>
                </a:solidFill>
                <a:latin typeface="Times New Roman" panose="02020603050405020304" pitchFamily="18" charset="0"/>
                <a:ea typeface="Times New Roman" panose="02020603050405020304" pitchFamily="18" charset="0"/>
              </a:rPr>
              <a:t>Diseases and mechanical injuries on muscle, bones, neurons and internal organs and other such problems in athletes demand both medical expert and sport specific knowledge..</a:t>
            </a:r>
            <a:endParaRPr lang="en-US" sz="2400" b="1" dirty="0" smtClean="0">
              <a:solidFill>
                <a:schemeClr val="tx1"/>
              </a:solidFill>
              <a:latin typeface="Times New Roman" panose="02020603050405020304" pitchFamily="18" charset="0"/>
              <a:ea typeface="Times New Roman" panose="02020603050405020304" pitchFamily="18" charset="0"/>
            </a:endParaRP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Sport medicine is responsible on the use of pharmacological supplements, doping control, gender verification, moral, legal and health related difficulties. </a:t>
            </a:r>
          </a:p>
          <a:p>
            <a:pPr algn="just">
              <a:lnSpc>
                <a:spcPct val="150000"/>
              </a:lnSpc>
              <a:spcBef>
                <a:spcPts val="0"/>
              </a:spcBef>
              <a:spcAft>
                <a:spcPts val="600"/>
              </a:spcAft>
            </a:pP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xmlns="" val="2813421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467271"/>
          </a:xfrm>
        </p:spPr>
        <p:txBody>
          <a:bodyPr>
            <a:normAutofit fontScale="90000"/>
          </a:bodyPr>
          <a:lstStyle/>
          <a:p>
            <a:r>
              <a:rPr lang="en-US" dirty="0" smtClean="0">
                <a:solidFill>
                  <a:schemeClr val="tx1"/>
                </a:solidFill>
                <a:latin typeface="Times New Roman" pitchFamily="18" charset="0"/>
                <a:cs typeface="Times New Roman" pitchFamily="18" charset="0"/>
              </a:rPr>
              <a:t>BLOOD VESSELS  </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106129" y="1179871"/>
            <a:ext cx="10398483" cy="5678129"/>
          </a:xfrm>
        </p:spPr>
        <p:txBody>
          <a:bodyPr>
            <a:noAutofit/>
          </a:bodyPr>
          <a:lstStyle/>
          <a:p>
            <a:pPr algn="just"/>
            <a:r>
              <a:rPr lang="en-US" sz="2400" dirty="0" smtClean="0">
                <a:solidFill>
                  <a:schemeClr val="tx1"/>
                </a:solidFill>
                <a:latin typeface="Times New Roman" pitchFamily="18" charset="0"/>
                <a:cs typeface="Times New Roman" pitchFamily="18" charset="0"/>
              </a:rPr>
              <a:t>Differences in blood pressure cause the movement of blood within the circulatory system. Differences in blood pressure are directly proportional to an increase in flow, whereas resistance is inversely proportional to changes in blood flow.</a:t>
            </a:r>
          </a:p>
          <a:p>
            <a:pPr algn="just"/>
            <a:r>
              <a:rPr lang="en-US" sz="2400" dirty="0" smtClean="0">
                <a:solidFill>
                  <a:schemeClr val="tx1"/>
                </a:solidFill>
                <a:latin typeface="Times New Roman" pitchFamily="18" charset="0"/>
                <a:cs typeface="Times New Roman" pitchFamily="18" charset="0"/>
              </a:rPr>
              <a:t>Blood pressure is highest during systole and lowest during diastole of the ventricles. Capacitance of the major arteries helps to keep systolic pressure low.</a:t>
            </a:r>
          </a:p>
          <a:p>
            <a:pPr algn="just"/>
            <a:r>
              <a:rPr lang="en-US" sz="2400" dirty="0" smtClean="0">
                <a:solidFill>
                  <a:schemeClr val="tx1"/>
                </a:solidFill>
                <a:latin typeface="Times New Roman" pitchFamily="18" charset="0"/>
                <a:cs typeface="Times New Roman" pitchFamily="18" charset="0"/>
              </a:rPr>
              <a:t>During both aerobic and weight training exercises, blood pressures increase substantially.</a:t>
            </a:r>
          </a:p>
          <a:p>
            <a:pPr algn="just"/>
            <a:r>
              <a:rPr lang="en-US" sz="2400" dirty="0" smtClean="0">
                <a:solidFill>
                  <a:schemeClr val="tx1"/>
                </a:solidFill>
                <a:latin typeface="Times New Roman" pitchFamily="18" charset="0"/>
                <a:cs typeface="Times New Roman" pitchFamily="18" charset="0"/>
              </a:rPr>
              <a:t>Chronic performance of aerobic training decreases blood pressure at rest and when performing sub-maximal workloads.</a:t>
            </a:r>
          </a:p>
          <a:p>
            <a:pPr algn="just"/>
            <a:r>
              <a:rPr lang="en-US" sz="2400" dirty="0" smtClean="0">
                <a:solidFill>
                  <a:schemeClr val="tx1"/>
                </a:solidFill>
                <a:latin typeface="Times New Roman" pitchFamily="18" charset="0"/>
                <a:cs typeface="Times New Roman" pitchFamily="18" charset="0"/>
              </a:rPr>
              <a:t>Chronic performance of weight training reduces resting blood pressure and decreases blood pressure during walking, riding a bicycle, and weight training activity.</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8434"/>
            <a:ext cx="8911687" cy="1280890"/>
          </a:xfrm>
        </p:spPr>
        <p:txBody>
          <a:bodyPr/>
          <a:lstStyle/>
          <a:p>
            <a:r>
              <a:rPr lang="en-US" dirty="0" smtClean="0">
                <a:latin typeface="Times New Roman" pitchFamily="18" charset="0"/>
                <a:cs typeface="Times New Roman" pitchFamily="18" charset="0"/>
              </a:rPr>
              <a:t>BLOOD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828800" y="722682"/>
            <a:ext cx="9881419" cy="4760848"/>
          </a:xfrm>
        </p:spPr>
        <p:txBody>
          <a:bodyPr>
            <a:noAutofit/>
          </a:bodyPr>
          <a:lstStyle/>
          <a:p>
            <a:pPr algn="just"/>
            <a:r>
              <a:rPr lang="en-US" sz="2400" dirty="0" smtClean="0">
                <a:solidFill>
                  <a:schemeClr val="tx1"/>
                </a:solidFill>
                <a:latin typeface="Times New Roman" pitchFamily="18" charset="0"/>
                <a:cs typeface="Times New Roman" pitchFamily="18" charset="0"/>
              </a:rPr>
              <a:t>Red blood cells can reversibly bind oxygen because of the presence of hemoglobin.</a:t>
            </a:r>
          </a:p>
          <a:p>
            <a:pPr algn="just"/>
            <a:r>
              <a:rPr lang="en-US" sz="2400" dirty="0" smtClean="0">
                <a:solidFill>
                  <a:schemeClr val="tx1"/>
                </a:solidFill>
                <a:latin typeface="Times New Roman" pitchFamily="18" charset="0"/>
                <a:cs typeface="Times New Roman" pitchFamily="18" charset="0"/>
              </a:rPr>
              <a:t>Chronic performance of aerobic training results in an increase in the number of red blood cells, but a greater increase occurs in plasma volume, resulting in a slight decrease in </a:t>
            </a:r>
            <a:r>
              <a:rPr lang="en-US" sz="2400" dirty="0" err="1" smtClean="0">
                <a:solidFill>
                  <a:schemeClr val="tx1"/>
                </a:solidFill>
                <a:latin typeface="Times New Roman" pitchFamily="18" charset="0"/>
                <a:cs typeface="Times New Roman" pitchFamily="18" charset="0"/>
              </a:rPr>
              <a:t>hematocrit</a:t>
            </a:r>
            <a:r>
              <a:rPr lang="en-US" sz="2400" dirty="0" smtClean="0">
                <a:solidFill>
                  <a:schemeClr val="tx1"/>
                </a:solidFill>
                <a:latin typeface="Times New Roman" pitchFamily="18" charset="0"/>
                <a:cs typeface="Times New Roman" pitchFamily="18" charset="0"/>
              </a:rPr>
              <a:t> (% of total BV comprised by the cells or formed elements).</a:t>
            </a:r>
          </a:p>
          <a:p>
            <a:pPr algn="just"/>
            <a:r>
              <a:rPr lang="en-US" sz="2400" dirty="0" smtClean="0">
                <a:solidFill>
                  <a:schemeClr val="tx1"/>
                </a:solidFill>
                <a:latin typeface="Times New Roman" pitchFamily="18" charset="0"/>
                <a:cs typeface="Times New Roman" pitchFamily="18" charset="0"/>
              </a:rPr>
              <a:t>During the performance of both aerobic and weight training activities, </a:t>
            </a:r>
            <a:r>
              <a:rPr lang="en-US" sz="2400" dirty="0" err="1" smtClean="0">
                <a:solidFill>
                  <a:schemeClr val="tx1"/>
                </a:solidFill>
                <a:latin typeface="Times New Roman" pitchFamily="18" charset="0"/>
                <a:cs typeface="Times New Roman" pitchFamily="18" charset="0"/>
              </a:rPr>
              <a:t>hemo</a:t>
            </a:r>
            <a:r>
              <a:rPr lang="en-US" sz="2400" dirty="0" smtClean="0">
                <a:solidFill>
                  <a:schemeClr val="tx1"/>
                </a:solidFill>
                <a:latin typeface="Times New Roman" pitchFamily="18" charset="0"/>
                <a:cs typeface="Times New Roman" pitchFamily="18" charset="0"/>
              </a:rPr>
              <a:t>-concentration (reduction in the fluid portion of blood relative to the cells or formed element portion of blood) occurs.</a:t>
            </a:r>
          </a:p>
          <a:p>
            <a:pPr algn="just"/>
            <a:r>
              <a:rPr lang="en-US" sz="2400" dirty="0" smtClean="0">
                <a:solidFill>
                  <a:schemeClr val="tx1"/>
                </a:solidFill>
                <a:latin typeface="Times New Roman" pitchFamily="18" charset="0"/>
                <a:cs typeface="Times New Roman" pitchFamily="18" charset="0"/>
              </a:rPr>
              <a:t>The increase in plasma volume caused by aerobic training aids to increase end-diastolic volume, and so an increase occurs in stroke volume, cardiac output, and oxygen transport.</a:t>
            </a:r>
          </a:p>
          <a:p>
            <a:pPr algn="just"/>
            <a:r>
              <a:rPr lang="en-US" sz="2400" dirty="0" smtClean="0">
                <a:solidFill>
                  <a:schemeClr val="tx1"/>
                </a:solidFill>
                <a:latin typeface="Times New Roman" pitchFamily="18" charset="0"/>
                <a:cs typeface="Times New Roman" pitchFamily="18" charset="0"/>
              </a:rPr>
              <a:t>Many of the cardiovascular changes at rest are interrelated. Some of the cardiovascular changes at rest set the stage for improved cardiovascular function during activity.</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523" y="693179"/>
            <a:ext cx="9704438" cy="6223819"/>
          </a:xfrm>
        </p:spPr>
        <p:txBody>
          <a:bodyPr>
            <a:noAutofit/>
          </a:bodyPr>
          <a:lstStyle/>
          <a:p>
            <a:pPr algn="just"/>
            <a:r>
              <a:rPr lang="en-US" sz="2400" dirty="0" smtClean="0">
                <a:solidFill>
                  <a:schemeClr val="tx1"/>
                </a:solidFill>
                <a:latin typeface="Times New Roman" pitchFamily="18" charset="0"/>
                <a:cs typeface="Times New Roman" pitchFamily="18" charset="0"/>
              </a:rPr>
              <a:t>Oxygen delivery to a tissue depends on total blood flow through the tissue and the arterial-venous oxygen difference.</a:t>
            </a:r>
          </a:p>
          <a:p>
            <a:pPr algn="just"/>
            <a:r>
              <a:rPr lang="en-US" sz="2400" dirty="0" smtClean="0">
                <a:solidFill>
                  <a:schemeClr val="tx1"/>
                </a:solidFill>
                <a:latin typeface="Times New Roman" pitchFamily="18" charset="0"/>
                <a:cs typeface="Times New Roman" pitchFamily="18" charset="0"/>
              </a:rPr>
              <a:t>During activity, an increase in arterial-venous oxygen difference and blood flow can take place, resulting in an increase in oxygen delivery to tissue.</a:t>
            </a:r>
          </a:p>
          <a:p>
            <a:pPr algn="just"/>
            <a:r>
              <a:rPr lang="en-US" sz="2400" dirty="0" smtClean="0">
                <a:solidFill>
                  <a:schemeClr val="tx1"/>
                </a:solidFill>
                <a:latin typeface="Times New Roman" pitchFamily="18" charset="0"/>
                <a:cs typeface="Times New Roman" pitchFamily="18" charset="0"/>
              </a:rPr>
              <a:t>During exercise, blood is redistributed so that active skeletal muscle receives the vast majority of cardiac output, which increases oxygen delivery to the tissue.</a:t>
            </a:r>
          </a:p>
          <a:p>
            <a:pPr algn="just"/>
            <a:r>
              <a:rPr lang="en-US" sz="2400" dirty="0" smtClean="0">
                <a:solidFill>
                  <a:schemeClr val="tx1"/>
                </a:solidFill>
                <a:latin typeface="Times New Roman" pitchFamily="18" charset="0"/>
                <a:cs typeface="Times New Roman" pitchFamily="18" charset="0"/>
              </a:rPr>
              <a:t>During activity, vasoconstriction, </a:t>
            </a:r>
            <a:r>
              <a:rPr lang="en-US" sz="2400" dirty="0" err="1" smtClean="0">
                <a:solidFill>
                  <a:schemeClr val="tx1"/>
                </a:solidFill>
                <a:latin typeface="Times New Roman" pitchFamily="18" charset="0"/>
                <a:cs typeface="Times New Roman" pitchFamily="18" charset="0"/>
              </a:rPr>
              <a:t>vasodilation</a:t>
            </a:r>
            <a:r>
              <a:rPr lang="en-US" sz="2400" dirty="0" smtClean="0">
                <a:solidFill>
                  <a:schemeClr val="tx1"/>
                </a:solidFill>
                <a:latin typeface="Times New Roman" pitchFamily="18" charset="0"/>
                <a:cs typeface="Times New Roman" pitchFamily="18" charset="0"/>
              </a:rPr>
              <a:t>, and </a:t>
            </a:r>
            <a:r>
              <a:rPr lang="en-US" sz="2400" dirty="0" err="1" smtClean="0">
                <a:solidFill>
                  <a:schemeClr val="tx1"/>
                </a:solidFill>
                <a:latin typeface="Times New Roman" pitchFamily="18" charset="0"/>
                <a:cs typeface="Times New Roman" pitchFamily="18" charset="0"/>
              </a:rPr>
              <a:t>precapillary</a:t>
            </a:r>
            <a:r>
              <a:rPr lang="en-US" sz="2400" dirty="0" smtClean="0">
                <a:solidFill>
                  <a:schemeClr val="tx1"/>
                </a:solidFill>
                <a:latin typeface="Times New Roman" pitchFamily="18" charset="0"/>
                <a:cs typeface="Times New Roman" pitchFamily="18" charset="0"/>
              </a:rPr>
              <a:t> sphincters are used to increase blood flow to active skeletal muscle and decrease blood flow to inactive tissue.</a:t>
            </a:r>
          </a:p>
          <a:p>
            <a:pPr algn="just"/>
            <a:r>
              <a:rPr lang="en-US" sz="2400" dirty="0" smtClean="0">
                <a:solidFill>
                  <a:schemeClr val="tx1"/>
                </a:solidFill>
                <a:latin typeface="Times New Roman" pitchFamily="18" charset="0"/>
                <a:cs typeface="Times New Roman" pitchFamily="18" charset="0"/>
              </a:rPr>
              <a:t>Vasoconstriction and </a:t>
            </a:r>
            <a:r>
              <a:rPr lang="en-US" sz="2400" dirty="0" err="1" smtClean="0">
                <a:solidFill>
                  <a:schemeClr val="tx1"/>
                </a:solidFill>
                <a:latin typeface="Times New Roman" pitchFamily="18" charset="0"/>
                <a:cs typeface="Times New Roman" pitchFamily="18" charset="0"/>
              </a:rPr>
              <a:t>vasodilation</a:t>
            </a:r>
            <a:r>
              <a:rPr lang="en-US" sz="2400" dirty="0" smtClean="0">
                <a:solidFill>
                  <a:schemeClr val="tx1"/>
                </a:solidFill>
                <a:latin typeface="Times New Roman" pitchFamily="18" charset="0"/>
                <a:cs typeface="Times New Roman" pitchFamily="18" charset="0"/>
              </a:rPr>
              <a:t> are controlled by both extrinsic and intrinsic factors</a:t>
            </a:r>
          </a:p>
          <a:p>
            <a:pPr algn="just"/>
            <a:r>
              <a:rPr lang="en-US" sz="2400" dirty="0" smtClean="0">
                <a:solidFill>
                  <a:schemeClr val="tx1"/>
                </a:solidFill>
                <a:latin typeface="Times New Roman" pitchFamily="18" charset="0"/>
                <a:cs typeface="Times New Roman" pitchFamily="18" charset="0"/>
              </a:rPr>
              <a:t>The respiratory pump increases venous return because of the increases and decreases in </a:t>
            </a:r>
            <a:r>
              <a:rPr lang="en-US" sz="2400" dirty="0" err="1" smtClean="0">
                <a:solidFill>
                  <a:schemeClr val="tx1"/>
                </a:solidFill>
                <a:latin typeface="Times New Roman" pitchFamily="18" charset="0"/>
                <a:cs typeface="Times New Roman" pitchFamily="18" charset="0"/>
              </a:rPr>
              <a:t>intrathoracic</a:t>
            </a:r>
            <a:r>
              <a:rPr lang="en-US" sz="2400" dirty="0" smtClean="0">
                <a:solidFill>
                  <a:schemeClr val="tx1"/>
                </a:solidFill>
                <a:latin typeface="Times New Roman" pitchFamily="18" charset="0"/>
                <a:cs typeface="Times New Roman" pitchFamily="18" charset="0"/>
              </a:rPr>
              <a:t> pressure during expiration and inspiration, respectively.</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802"/>
            <a:ext cx="8911687" cy="1280890"/>
          </a:xfrm>
        </p:spPr>
        <p:txBody>
          <a:bodyPr/>
          <a:lstStyle/>
          <a:p>
            <a:r>
              <a:rPr lang="en-US" dirty="0" smtClean="0"/>
              <a:t>Generally </a:t>
            </a:r>
            <a:endParaRPr lang="en-US" dirty="0"/>
          </a:p>
        </p:txBody>
      </p:sp>
      <p:sp>
        <p:nvSpPr>
          <p:cNvPr id="3" name="Content Placeholder 2"/>
          <p:cNvSpPr>
            <a:spLocks noGrp="1"/>
          </p:cNvSpPr>
          <p:nvPr>
            <p:ph idx="1"/>
          </p:nvPr>
        </p:nvSpPr>
        <p:spPr>
          <a:xfrm>
            <a:off x="1637071" y="855418"/>
            <a:ext cx="10073148" cy="5058695"/>
          </a:xfrm>
        </p:spPr>
        <p:txBody>
          <a:bodyPr>
            <a:noAutofit/>
          </a:bodyPr>
          <a:lstStyle/>
          <a:p>
            <a:pPr algn="just"/>
            <a:r>
              <a:rPr lang="en-US" sz="2400" dirty="0" smtClean="0">
                <a:solidFill>
                  <a:schemeClr val="tx1"/>
                </a:solidFill>
                <a:latin typeface="Times New Roman" pitchFamily="18" charset="0"/>
                <a:cs typeface="Times New Roman" pitchFamily="18" charset="0"/>
              </a:rPr>
              <a:t>During activity, there is a need to balance increased cardiac output, which increases blood pressure, </a:t>
            </a:r>
            <a:r>
              <a:rPr lang="en-US" sz="2400" dirty="0" err="1" smtClean="0">
                <a:solidFill>
                  <a:schemeClr val="tx1"/>
                </a:solidFill>
                <a:latin typeface="Times New Roman" pitchFamily="18" charset="0"/>
                <a:cs typeface="Times New Roman" pitchFamily="18" charset="0"/>
              </a:rPr>
              <a:t>vasodilation</a:t>
            </a:r>
            <a:r>
              <a:rPr lang="en-US" sz="2400" dirty="0" smtClean="0">
                <a:solidFill>
                  <a:schemeClr val="tx1"/>
                </a:solidFill>
                <a:latin typeface="Times New Roman" pitchFamily="18" charset="0"/>
                <a:cs typeface="Times New Roman" pitchFamily="18" charset="0"/>
              </a:rPr>
              <a:t> within active tissue, which decreases blood pressure, and vasoconstriction within inactive tissue so that blood pressure is maintained.</a:t>
            </a:r>
          </a:p>
          <a:p>
            <a:pPr algn="just"/>
            <a:r>
              <a:rPr lang="en-US" sz="2400" dirty="0" smtClean="0">
                <a:solidFill>
                  <a:schemeClr val="tx1"/>
                </a:solidFill>
                <a:latin typeface="Times New Roman" pitchFamily="18" charset="0"/>
                <a:cs typeface="Times New Roman" pitchFamily="18" charset="0"/>
              </a:rPr>
              <a:t>With increased exercise intensity, increases in both heart rate and stroke volume occur, which increase cardiac output.</a:t>
            </a:r>
          </a:p>
          <a:p>
            <a:pPr algn="just"/>
            <a:r>
              <a:rPr lang="en-US" sz="2400" dirty="0" smtClean="0">
                <a:solidFill>
                  <a:schemeClr val="tx1"/>
                </a:solidFill>
                <a:latin typeface="Times New Roman" pitchFamily="18" charset="0"/>
                <a:cs typeface="Times New Roman" pitchFamily="18" charset="0"/>
              </a:rPr>
              <a:t>Increased end-diastolic volume helps to increase stroke volume at rest and during </a:t>
            </a:r>
            <a:r>
              <a:rPr lang="en-US" sz="2400" dirty="0" err="1" smtClean="0">
                <a:solidFill>
                  <a:schemeClr val="tx1"/>
                </a:solidFill>
                <a:latin typeface="Times New Roman" pitchFamily="18" charset="0"/>
                <a:cs typeface="Times New Roman" pitchFamily="18" charset="0"/>
              </a:rPr>
              <a:t>submaximal</a:t>
            </a:r>
            <a:r>
              <a:rPr lang="en-US" sz="2400" dirty="0" smtClean="0">
                <a:solidFill>
                  <a:schemeClr val="tx1"/>
                </a:solidFill>
                <a:latin typeface="Times New Roman" pitchFamily="18" charset="0"/>
                <a:cs typeface="Times New Roman" pitchFamily="18" charset="0"/>
              </a:rPr>
              <a:t> and maximal workloads.</a:t>
            </a:r>
          </a:p>
          <a:p>
            <a:pPr algn="just"/>
            <a:r>
              <a:rPr lang="en-US" sz="2400" dirty="0" smtClean="0">
                <a:solidFill>
                  <a:schemeClr val="tx1"/>
                </a:solidFill>
                <a:latin typeface="Times New Roman" pitchFamily="18" charset="0"/>
                <a:cs typeface="Times New Roman" pitchFamily="18" charset="0"/>
              </a:rPr>
              <a:t>With aerobic training, because maximal heart rate changes little with training, the training-induced increase in maximal cardiac output occurs primarily because of an increase in left ventricular end-diastolic volume, which causes an increase in stroke volume.</a:t>
            </a:r>
          </a:p>
          <a:p>
            <a:pPr algn="just"/>
            <a:r>
              <a:rPr lang="en-US" sz="2400" dirty="0" smtClean="0">
                <a:solidFill>
                  <a:schemeClr val="tx1"/>
                </a:solidFill>
                <a:latin typeface="Times New Roman" pitchFamily="18" charset="0"/>
                <a:cs typeface="Times New Roman" pitchFamily="18" charset="0"/>
              </a:rPr>
              <a:t>Performance of endurance training causes a decrease in blood pressure at rest and during </a:t>
            </a:r>
            <a:r>
              <a:rPr lang="en-US" sz="2400" dirty="0" err="1" smtClean="0">
                <a:solidFill>
                  <a:schemeClr val="tx1"/>
                </a:solidFill>
                <a:latin typeface="Times New Roman" pitchFamily="18" charset="0"/>
                <a:cs typeface="Times New Roman" pitchFamily="18" charset="0"/>
              </a:rPr>
              <a:t>submaximal</a:t>
            </a:r>
            <a:r>
              <a:rPr lang="en-US" sz="2400" dirty="0" smtClean="0">
                <a:solidFill>
                  <a:schemeClr val="tx1"/>
                </a:solidFill>
                <a:latin typeface="Times New Roman" pitchFamily="18" charset="0"/>
                <a:cs typeface="Times New Roman" pitchFamily="18" charset="0"/>
              </a:rPr>
              <a:t> work, which is one factor that helps to increase stroke volume.</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Adaptations of cardiovascular to physical exercise </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589212" y="1755058"/>
            <a:ext cx="8915400" cy="4156164"/>
          </a:xfrm>
        </p:spPr>
        <p:txBody>
          <a:bodyPr>
            <a:normAutofit/>
          </a:bodyPr>
          <a:lstStyle/>
          <a:p>
            <a:pPr algn="just"/>
            <a:r>
              <a:rPr lang="en-US" sz="2400" dirty="0" smtClean="0">
                <a:solidFill>
                  <a:schemeClr val="tx1"/>
                </a:solidFill>
                <a:latin typeface="Times New Roman" pitchFamily="18" charset="0"/>
                <a:cs typeface="Times New Roman" pitchFamily="18" charset="0"/>
              </a:rPr>
              <a:t>Venous return to the heart at rest, but especially during physical activity, is aided by the respiratory pump and muscle pump. After training, blood flow to exercising muscles increases not only as a result of greater cardiac output and more efficient redistribution of blood flow, but also because of adaptations of the cardiovascular system. </a:t>
            </a:r>
          </a:p>
          <a:p>
            <a:pPr algn="just"/>
            <a:r>
              <a:rPr lang="en-US" sz="2400" dirty="0" smtClean="0">
                <a:solidFill>
                  <a:schemeClr val="tx1"/>
                </a:solidFill>
                <a:latin typeface="Times New Roman" pitchFamily="18" charset="0"/>
                <a:cs typeface="Times New Roman" pitchFamily="18" charset="0"/>
              </a:rPr>
              <a:t>Combined, these adaptations act to increase blood flow (and oxygen delivery) to exercising muscles, enabling athletes to perform better at both </a:t>
            </a:r>
            <a:r>
              <a:rPr lang="en-US" sz="2400" dirty="0" err="1" smtClean="0">
                <a:solidFill>
                  <a:schemeClr val="tx1"/>
                </a:solidFill>
                <a:latin typeface="Times New Roman" pitchFamily="18" charset="0"/>
                <a:cs typeface="Times New Roman" pitchFamily="18" charset="0"/>
              </a:rPr>
              <a:t>submaximal</a:t>
            </a:r>
            <a:r>
              <a:rPr lang="en-US" sz="2400" dirty="0" smtClean="0">
                <a:solidFill>
                  <a:schemeClr val="tx1"/>
                </a:solidFill>
                <a:latin typeface="Times New Roman" pitchFamily="18" charset="0"/>
                <a:cs typeface="Times New Roman" pitchFamily="18" charset="0"/>
              </a:rPr>
              <a:t> and maximal efforts.</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4490" y="781665"/>
            <a:ext cx="9130122" cy="5129557"/>
          </a:xfrm>
        </p:spPr>
        <p:txBody>
          <a:bodyPr>
            <a:noAutofit/>
          </a:bodyPr>
          <a:lstStyle/>
          <a:p>
            <a:pPr algn="just"/>
            <a:r>
              <a:rPr lang="en-US" sz="2000" dirty="0" smtClean="0">
                <a:solidFill>
                  <a:schemeClr val="tx1"/>
                </a:solidFill>
                <a:latin typeface="Times New Roman" pitchFamily="18" charset="0"/>
                <a:cs typeface="Times New Roman" pitchFamily="18" charset="0"/>
              </a:rPr>
              <a:t> The cardiac muscle surrounding the heart hypertrophies, resulting in thicker, stronger walls and therefore increases in heart volumes. The more blood pumped around the body per minute, the faster Oxygen is delivered to the working muscles.</a:t>
            </a:r>
          </a:p>
          <a:p>
            <a:pPr algn="just"/>
            <a:r>
              <a:rPr lang="en-US" sz="2000" dirty="0" smtClean="0">
                <a:solidFill>
                  <a:schemeClr val="tx1"/>
                </a:solidFill>
                <a:latin typeface="Times New Roman" pitchFamily="18" charset="0"/>
                <a:cs typeface="Times New Roman" pitchFamily="18" charset="0"/>
              </a:rPr>
              <a:t>  The number of red blood cells increases, improving the bodies ability to transport Oxygen to the muscles for aerobic energy production.</a:t>
            </a:r>
          </a:p>
          <a:p>
            <a:pPr algn="just"/>
            <a:r>
              <a:rPr lang="en-US" sz="2000" dirty="0" smtClean="0">
                <a:solidFill>
                  <a:schemeClr val="tx1"/>
                </a:solidFill>
                <a:latin typeface="Times New Roman" pitchFamily="18" charset="0"/>
                <a:cs typeface="Times New Roman" pitchFamily="18" charset="0"/>
              </a:rPr>
              <a:t>  The density of the capillary beds in the muscles and surrounding the heart and lungs increases as more branches develop. This allows more efficient gaseous exchange of Oxygen and Carbon Dioxide.</a:t>
            </a:r>
          </a:p>
          <a:p>
            <a:pPr algn="just"/>
            <a:r>
              <a:rPr lang="en-US" sz="2000" dirty="0" smtClean="0">
                <a:solidFill>
                  <a:schemeClr val="tx1"/>
                </a:solidFill>
                <a:latin typeface="Times New Roman" pitchFamily="18" charset="0"/>
                <a:cs typeface="Times New Roman" pitchFamily="18" charset="0"/>
              </a:rPr>
              <a:t>   The resting heart rate decreases in trained individuals due to the more efficient circulatory system.</a:t>
            </a:r>
          </a:p>
          <a:p>
            <a:pPr algn="just"/>
            <a:r>
              <a:rPr lang="en-US" sz="2000" dirty="0" smtClean="0">
                <a:solidFill>
                  <a:schemeClr val="tx1"/>
                </a:solidFill>
                <a:latin typeface="Times New Roman" pitchFamily="18" charset="0"/>
                <a:cs typeface="Times New Roman" pitchFamily="18" charset="0"/>
              </a:rPr>
              <a:t> The accumulation of lactic acid is much lower during high-levels activity, due to the circulatory system providing more Oxygen and removing waste products faster.</a:t>
            </a:r>
          </a:p>
          <a:p>
            <a:pPr algn="just"/>
            <a:r>
              <a:rPr lang="en-US" sz="2000" dirty="0" smtClean="0">
                <a:solidFill>
                  <a:schemeClr val="tx1"/>
                </a:solidFill>
                <a:latin typeface="Times New Roman" pitchFamily="18" charset="0"/>
                <a:cs typeface="Times New Roman" pitchFamily="18" charset="0"/>
              </a:rPr>
              <a:t> Arterial walls become more elastic which allows greater tolerance of changes in blood pressure.</a:t>
            </a:r>
            <a:endParaRPr lang="en-US" sz="2000" dirty="0">
              <a:solidFill>
                <a:schemeClr val="tx1"/>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0675" y="138335"/>
            <a:ext cx="2293400" cy="704628"/>
          </a:xfrm>
        </p:spPr>
        <p:txBody>
          <a:bodyPr/>
          <a:lstStyle/>
          <a:p>
            <a:r>
              <a:rPr lang="en-US" dirty="0" smtClean="0"/>
              <a:t>Cont’d…</a:t>
            </a:r>
            <a:endParaRPr lang="en-US" dirty="0"/>
          </a:p>
        </p:txBody>
      </p:sp>
      <p:sp>
        <p:nvSpPr>
          <p:cNvPr id="3" name="Content Placeholder 2"/>
          <p:cNvSpPr>
            <a:spLocks noGrp="1"/>
          </p:cNvSpPr>
          <p:nvPr>
            <p:ph idx="1"/>
          </p:nvPr>
        </p:nvSpPr>
        <p:spPr>
          <a:xfrm>
            <a:off x="1717674" y="842963"/>
            <a:ext cx="9955213" cy="5829300"/>
          </a:xfrm>
        </p:spPr>
        <p:txBody>
          <a:bodyPr/>
          <a:lstStyle/>
          <a:p>
            <a:pPr marL="57150" lvl="2" indent="0" algn="ctr">
              <a:buNone/>
            </a:pPr>
            <a:r>
              <a:rPr lang="en-US" sz="3600" b="1" dirty="0">
                <a:solidFill>
                  <a:srgbClr val="FF0000"/>
                </a:solidFill>
                <a:latin typeface="Times New Roman" panose="02020603050405020304" pitchFamily="18" charset="0"/>
                <a:cs typeface="Times New Roman" panose="02020603050405020304" pitchFamily="18" charset="0"/>
              </a:rPr>
              <a:t>Cardiovascular response to exercise</a:t>
            </a:r>
            <a:endParaRPr lang="en-US" sz="36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dirty="0"/>
          </a:p>
          <a:p>
            <a:pPr algn="just">
              <a:lnSpc>
                <a:spcPct val="150000"/>
              </a:lnSpc>
            </a:pPr>
            <a:r>
              <a:rPr lang="en-US" sz="2400" dirty="0">
                <a:latin typeface="Times New Roman" panose="02020603050405020304" pitchFamily="18" charset="0"/>
                <a:cs typeface="Times New Roman" panose="02020603050405020304" pitchFamily="18" charset="0"/>
              </a:rPr>
              <a:t>Various types of exercise, either in the form of short, high-intensity bursts of activity or prolonged submaximal steady rate exercise, will exert a range of different cardiovascular responses.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example, any acute exercise bout will elicit an integrated organ response to meet the metabolic demands, primarily in the skeletal muscle. In this regard the most important goal is to increase oxygen delivery to the muscle to match the ATP demand of the exercise.</a:t>
            </a:r>
          </a:p>
          <a:p>
            <a:endParaRPr lang="en-US" dirty="0"/>
          </a:p>
        </p:txBody>
      </p:sp>
    </p:spTree>
    <p:extLst>
      <p:ext uri="{BB962C8B-B14F-4D97-AF65-F5344CB8AC3E}">
        <p14:creationId xmlns:p14="http://schemas.microsoft.com/office/powerpoint/2010/main" xmlns="" val="2587214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1475" y="138335"/>
            <a:ext cx="2017175" cy="633190"/>
          </a:xfrm>
        </p:spPr>
        <p:txBody>
          <a:bodyPr>
            <a:normAutofit fontScale="90000"/>
          </a:bodyPr>
          <a:lstStyle/>
          <a:p>
            <a:r>
              <a:rPr lang="en-US" dirty="0" smtClean="0"/>
              <a:t>Cont’d…</a:t>
            </a:r>
            <a:endParaRPr lang="en-US" dirty="0"/>
          </a:p>
        </p:txBody>
      </p:sp>
      <p:sp>
        <p:nvSpPr>
          <p:cNvPr id="3" name="Content Placeholder 2"/>
          <p:cNvSpPr>
            <a:spLocks noGrp="1"/>
          </p:cNvSpPr>
          <p:nvPr>
            <p:ph idx="1"/>
          </p:nvPr>
        </p:nvSpPr>
        <p:spPr>
          <a:xfrm>
            <a:off x="1557338" y="800100"/>
            <a:ext cx="10315575" cy="5900738"/>
          </a:xfrm>
        </p:spPr>
        <p:txBody>
          <a:bodyPr>
            <a:normAutofit fontScale="92500"/>
          </a:bodyPr>
          <a:lstStyle/>
          <a:p>
            <a:pPr marL="0" lvl="0" indent="0" algn="ctr">
              <a:buNone/>
            </a:pPr>
            <a:r>
              <a:rPr lang="en-US" b="1" dirty="0">
                <a:latin typeface="Times New Roman" pitchFamily="18" charset="0"/>
                <a:cs typeface="Times New Roman" pitchFamily="18" charset="0"/>
              </a:rPr>
              <a:t>Cardiac output, heart beat and stroke volume changes during </a:t>
            </a:r>
            <a:r>
              <a:rPr lang="en-US" b="1" dirty="0" smtClean="0">
                <a:latin typeface="Times New Roman" pitchFamily="18" charset="0"/>
                <a:cs typeface="Times New Roman" pitchFamily="18" charset="0"/>
              </a:rPr>
              <a:t>exercise</a:t>
            </a:r>
            <a:endParaRPr lang="en-US" dirty="0"/>
          </a:p>
          <a:p>
            <a:pPr algn="just">
              <a:lnSpc>
                <a:spcPct val="150000"/>
              </a:lnSpc>
            </a:pPr>
            <a:r>
              <a:rPr lang="en-US" sz="2400" dirty="0">
                <a:latin typeface="Times New Roman" panose="02020603050405020304" pitchFamily="18" charset="0"/>
                <a:cs typeface="Times New Roman" panose="02020603050405020304" pitchFamily="18" charset="0"/>
              </a:rPr>
              <a:t>Every time the ventricles contract they produce blood flow</a:t>
            </a:r>
            <a:r>
              <a:rPr lang="en-US" sz="2400" dirty="0" smtClean="0">
                <a:latin typeface="Times New Roman" panose="02020603050405020304" pitchFamily="18" charset="0"/>
                <a:cs typeface="Times New Roman" panose="02020603050405020304" pitchFamily="18" charset="0"/>
              </a:rPr>
              <a:t>. The amount of blood the heart pumps at once beat </a:t>
            </a:r>
            <a:r>
              <a:rPr lang="en-US" sz="2400" dirty="0">
                <a:latin typeface="Times New Roman" panose="02020603050405020304" pitchFamily="18" charset="0"/>
                <a:cs typeface="Times New Roman" panose="02020603050405020304" pitchFamily="18" charset="0"/>
              </a:rPr>
              <a:t>is called the </a:t>
            </a:r>
            <a:r>
              <a:rPr lang="en-US" sz="2400" b="1" dirty="0">
                <a:latin typeface="Times New Roman" panose="02020603050405020304" pitchFamily="18" charset="0"/>
                <a:cs typeface="Times New Roman" panose="02020603050405020304" pitchFamily="18" charset="0"/>
              </a:rPr>
              <a:t>stroke volume </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SV</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number of times the heart beats per minute is called the </a:t>
            </a:r>
            <a:r>
              <a:rPr lang="en-US" sz="2400" b="1" dirty="0">
                <a:latin typeface="Times New Roman" panose="02020603050405020304" pitchFamily="18" charset="0"/>
                <a:cs typeface="Times New Roman" panose="02020603050405020304" pitchFamily="18" charset="0"/>
              </a:rPr>
              <a:t>heart rate </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HR</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The amount of blood pumped in one minute or The </a:t>
            </a:r>
            <a:r>
              <a:rPr lang="en-US" sz="2400" dirty="0">
                <a:latin typeface="Times New Roman" panose="02020603050405020304" pitchFamily="18" charset="0"/>
                <a:cs typeface="Times New Roman" panose="02020603050405020304" pitchFamily="18" charset="0"/>
              </a:rPr>
              <a:t>combination of heart rate and stroke volume produces </a:t>
            </a:r>
            <a:r>
              <a:rPr lang="en-US" sz="2400" b="1" dirty="0">
                <a:latin typeface="Times New Roman" panose="02020603050405020304" pitchFamily="18" charset="0"/>
                <a:cs typeface="Times New Roman" panose="02020603050405020304" pitchFamily="18" charset="0"/>
              </a:rPr>
              <a:t>cardiac output </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Q ·)</a:t>
            </a:r>
            <a:r>
              <a:rPr lang="en-US" sz="2400" dirty="0">
                <a:latin typeface="Times New Roman" panose="02020603050405020304" pitchFamily="18" charset="0"/>
                <a:cs typeface="Times New Roman" panose="02020603050405020304" pitchFamily="18" charset="0"/>
              </a:rPr>
              <a:t>, which is the key functional variable of the heart. </a:t>
            </a:r>
          </a:p>
          <a:p>
            <a:pPr algn="just">
              <a:lnSpc>
                <a:spcPct val="150000"/>
              </a:lnSpc>
            </a:pPr>
            <a:r>
              <a:rPr lang="en-US" sz="2400" b="1" dirty="0">
                <a:latin typeface="Times New Roman" panose="02020603050405020304" pitchFamily="18" charset="0"/>
                <a:cs typeface="Times New Roman" panose="02020603050405020304" pitchFamily="18" charset="0"/>
              </a:rPr>
              <a:t>Stroke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volume</a:t>
            </a:r>
            <a:r>
              <a:rPr lang="en-US" sz="2400" dirty="0">
                <a:latin typeface="Times New Roman" panose="02020603050405020304" pitchFamily="18" charset="0"/>
                <a:cs typeface="Times New Roman" panose="02020603050405020304" pitchFamily="18" charset="0"/>
              </a:rPr>
              <a:t>, the consequence of a single cardiac cycle, is controlled by a range of factors that includes ventricular filling or </a:t>
            </a:r>
            <a:r>
              <a:rPr lang="en-US" sz="2400" b="1" dirty="0">
                <a:latin typeface="Times New Roman" panose="02020603050405020304" pitchFamily="18" charset="0"/>
                <a:cs typeface="Times New Roman" panose="02020603050405020304" pitchFamily="18" charset="0"/>
              </a:rPr>
              <a:t>preload</a:t>
            </a:r>
            <a:r>
              <a:rPr lang="en-US" sz="2400" dirty="0">
                <a:latin typeface="Times New Roman" panose="02020603050405020304" pitchFamily="18" charset="0"/>
                <a:cs typeface="Times New Roman" panose="02020603050405020304" pitchFamily="18" charset="0"/>
              </a:rPr>
              <a:t>, resistance to flow, or </a:t>
            </a:r>
            <a:r>
              <a:rPr lang="en-US" sz="2400" b="1" dirty="0">
                <a:latin typeface="Times New Roman" panose="02020603050405020304" pitchFamily="18" charset="0"/>
                <a:cs typeface="Times New Roman" panose="02020603050405020304" pitchFamily="18" charset="0"/>
              </a:rPr>
              <a:t>afterload</a:t>
            </a:r>
            <a:r>
              <a:rPr lang="en-US" sz="2400" dirty="0">
                <a:latin typeface="Times New Roman" panose="02020603050405020304" pitchFamily="18" charset="0"/>
                <a:cs typeface="Times New Roman" panose="02020603050405020304" pitchFamily="18" charset="0"/>
              </a:rPr>
              <a:t>, and the intrinsic contractile properties and processes of the ventricle, or </a:t>
            </a:r>
            <a:r>
              <a:rPr lang="en-US" sz="2400" b="1" dirty="0">
                <a:latin typeface="Times New Roman" panose="02020603050405020304" pitchFamily="18" charset="0"/>
                <a:cs typeface="Times New Roman" panose="02020603050405020304" pitchFamily="18" charset="0"/>
              </a:rPr>
              <a:t>contractility </a:t>
            </a:r>
            <a:r>
              <a:rPr lang="en-US" sz="2400" dirty="0">
                <a:latin typeface="Times New Roman" panose="02020603050405020304" pitchFamily="18" charset="0"/>
                <a:cs typeface="Times New Roman" panose="02020603050405020304" pitchFamily="18" charset="0"/>
              </a:rPr>
              <a:t>(often referred to as inotropic state). </a:t>
            </a:r>
          </a:p>
          <a:p>
            <a:endParaRPr lang="en-US" dirty="0"/>
          </a:p>
        </p:txBody>
      </p:sp>
    </p:spTree>
    <p:extLst>
      <p:ext uri="{BB962C8B-B14F-4D97-AF65-F5344CB8AC3E}">
        <p14:creationId xmlns:p14="http://schemas.microsoft.com/office/powerpoint/2010/main" xmlns="" val="1710285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6249" y="844143"/>
            <a:ext cx="10169526" cy="5613808"/>
          </a:xfrm>
        </p:spPr>
        <p:txBody>
          <a:bodyPr/>
          <a:lstStyle/>
          <a:p>
            <a:pPr algn="just">
              <a:lnSpc>
                <a:spcPct val="150000"/>
              </a:lnSpc>
              <a:spcBef>
                <a:spcPts val="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During exercise, cardiac output increases from resting values of approximately 6 L min−1 to reach maximal values of 20–30 L min−1 or perhaps greater depending on body size and training status</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ts val="0"/>
              </a:spcBef>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During rhythmic exercise, across a range of exercise intensities, there is a close coupling between </a:t>
            </a:r>
            <a:r>
              <a:rPr lang="en-US" sz="2400" b="1" dirty="0">
                <a:latin typeface="Times New Roman" panose="02020603050405020304" pitchFamily="18" charset="0"/>
                <a:ea typeface="Calibri" panose="020F0502020204030204" pitchFamily="34" charset="0"/>
                <a:cs typeface="Times New Roman" panose="02020603050405020304" pitchFamily="18" charset="0"/>
              </a:rPr>
              <a:t>cardiac output </a:t>
            </a:r>
            <a:r>
              <a:rPr lang="en-US" sz="2400" dirty="0">
                <a:latin typeface="Times New Roman" panose="02020603050405020304" pitchFamily="18" charset="0"/>
                <a:ea typeface="Calibri" panose="020F0502020204030204" pitchFamily="34" charset="0"/>
                <a:cs typeface="Times New Roman" panose="02020603050405020304" pitchFamily="18" charset="0"/>
              </a:rPr>
              <a:t>and </a:t>
            </a:r>
            <a:r>
              <a:rPr lang="en-US" sz="2400" b="1" dirty="0">
                <a:latin typeface="Times New Roman" panose="02020603050405020304" pitchFamily="18" charset="0"/>
                <a:ea typeface="Calibri" panose="020F0502020204030204" pitchFamily="34" charset="0"/>
                <a:cs typeface="Times New Roman" panose="02020603050405020304" pitchFamily="18" charset="0"/>
              </a:rPr>
              <a:t>oxygen</a:t>
            </a:r>
            <a:r>
              <a:rPr lang="en-US" sz="2400" dirty="0">
                <a:latin typeface="Times New Roman" panose="02020603050405020304" pitchFamily="18" charset="0"/>
                <a:ea typeface="Calibri" panose="020F0502020204030204" pitchFamily="34" charset="0"/>
                <a:cs typeface="Times New Roman" panose="02020603050405020304" pitchFamily="18" charset="0"/>
              </a:rPr>
              <a:t> consumption.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0"/>
              </a:spcBef>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We </a:t>
            </a:r>
            <a:r>
              <a:rPr lang="en-US" sz="2400" dirty="0">
                <a:latin typeface="Times New Roman" panose="02020603050405020304" pitchFamily="18" charset="0"/>
                <a:ea typeface="Calibri" panose="020F0502020204030204" pitchFamily="34" charset="0"/>
                <a:cs typeface="Times New Roman" panose="02020603050405020304" pitchFamily="18" charset="0"/>
              </a:rPr>
              <a:t>also know that </a:t>
            </a:r>
            <a:r>
              <a:rPr lang="en-US" sz="2400" b="1" dirty="0">
                <a:latin typeface="Times New Roman" panose="02020603050405020304" pitchFamily="18" charset="0"/>
                <a:ea typeface="Calibri" panose="020F0502020204030204" pitchFamily="34" charset="0"/>
                <a:cs typeface="Times New Roman" panose="02020603050405020304" pitchFamily="18" charset="0"/>
              </a:rPr>
              <a:t>cardiac output </a:t>
            </a:r>
            <a:r>
              <a:rPr lang="en-US" sz="2400" dirty="0">
                <a:latin typeface="Times New Roman" panose="02020603050405020304" pitchFamily="18" charset="0"/>
                <a:ea typeface="Calibri" panose="020F0502020204030204" pitchFamily="34" charset="0"/>
                <a:cs typeface="Times New Roman" panose="02020603050405020304" pitchFamily="18" charset="0"/>
              </a:rPr>
              <a:t>is the product of </a:t>
            </a:r>
            <a:r>
              <a:rPr lang="en-US" sz="2400" b="1" dirty="0">
                <a:latin typeface="Times New Roman" panose="02020603050405020304" pitchFamily="18" charset="0"/>
                <a:ea typeface="Calibri" panose="020F0502020204030204" pitchFamily="34" charset="0"/>
                <a:cs typeface="Times New Roman" panose="02020603050405020304" pitchFamily="18" charset="0"/>
              </a:rPr>
              <a:t>heart rate </a:t>
            </a:r>
            <a:r>
              <a:rPr lang="en-US" sz="2400" dirty="0">
                <a:latin typeface="Times New Roman" panose="02020603050405020304" pitchFamily="18" charset="0"/>
                <a:ea typeface="Calibri" panose="020F0502020204030204" pitchFamily="34" charset="0"/>
                <a:cs typeface="Times New Roman" panose="02020603050405020304" pitchFamily="18" charset="0"/>
              </a:rPr>
              <a:t>and </a:t>
            </a:r>
            <a:r>
              <a:rPr lang="en-US" sz="2400" b="1" dirty="0">
                <a:latin typeface="Times New Roman" panose="02020603050405020304" pitchFamily="18" charset="0"/>
                <a:ea typeface="Calibri" panose="020F0502020204030204" pitchFamily="34" charset="0"/>
                <a:cs typeface="Times New Roman" panose="02020603050405020304" pitchFamily="18" charset="0"/>
              </a:rPr>
              <a:t>stroke volume </a:t>
            </a:r>
            <a:r>
              <a:rPr lang="en-US" sz="2400" dirty="0">
                <a:latin typeface="Times New Roman" panose="02020603050405020304" pitchFamily="18" charset="0"/>
                <a:ea typeface="Calibri" panose="020F0502020204030204" pitchFamily="34" charset="0"/>
                <a:cs typeface="Times New Roman" panose="02020603050405020304" pitchFamily="18" charset="0"/>
              </a:rPr>
              <a:t>so the changes in these variables with exercise will determine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cardiac output </a:t>
            </a:r>
            <a:r>
              <a:rPr lang="en-US" sz="2400" dirty="0">
                <a:latin typeface="Times New Roman" panose="02020603050405020304" pitchFamily="18" charset="0"/>
                <a:ea typeface="Calibri" panose="020F0502020204030204" pitchFamily="34" charset="0"/>
                <a:cs typeface="Times New Roman" panose="02020603050405020304" pitchFamily="18" charset="0"/>
              </a:rPr>
              <a:t>response.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9881416" y="113119"/>
            <a:ext cx="2310584" cy="859611"/>
          </a:xfrm>
          <a:prstGeom prst="rect">
            <a:avLst/>
          </a:prstGeom>
        </p:spPr>
      </p:pic>
    </p:spTree>
    <p:extLst>
      <p:ext uri="{BB962C8B-B14F-4D97-AF65-F5344CB8AC3E}">
        <p14:creationId xmlns:p14="http://schemas.microsoft.com/office/powerpoint/2010/main" xmlns="" val="2662555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5251" y="124047"/>
            <a:ext cx="2236250" cy="647478"/>
          </a:xfrm>
        </p:spPr>
        <p:txBody>
          <a:bodyPr>
            <a:normAutofit/>
          </a:bodyPr>
          <a:lstStyle/>
          <a:p>
            <a:r>
              <a:rPr lang="en-US" dirty="0" smtClean="0"/>
              <a:t>Cont’d…</a:t>
            </a:r>
            <a:endParaRPr lang="en-US" dirty="0"/>
          </a:p>
        </p:txBody>
      </p:sp>
      <p:sp>
        <p:nvSpPr>
          <p:cNvPr id="3" name="Content Placeholder 2"/>
          <p:cNvSpPr>
            <a:spLocks noGrp="1"/>
          </p:cNvSpPr>
          <p:nvPr>
            <p:ph idx="1"/>
          </p:nvPr>
        </p:nvSpPr>
        <p:spPr>
          <a:xfrm>
            <a:off x="1628775" y="900113"/>
            <a:ext cx="10372726" cy="5729287"/>
          </a:xfrm>
        </p:spPr>
        <p:txBody>
          <a:bodyPr>
            <a:normAutofit/>
          </a:bodyPr>
          <a:lstStyle/>
          <a:p>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heart rate </a:t>
            </a:r>
            <a:r>
              <a:rPr lang="en-US" sz="2800" dirty="0">
                <a:latin typeface="Times New Roman" panose="02020603050405020304" pitchFamily="18" charset="0"/>
                <a:cs typeface="Times New Roman" panose="02020603050405020304" pitchFamily="18" charset="0"/>
              </a:rPr>
              <a:t>at rest is c. 70 beats min−1, although this can range from 30–100 beats min−1, dependent upon training status and other factors</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Heart rate</a:t>
            </a:r>
            <a:r>
              <a:rPr lang="en-US" sz="2800" dirty="0">
                <a:latin typeface="Times New Roman" panose="02020603050405020304" pitchFamily="18" charset="0"/>
                <a:cs typeface="Times New Roman" panose="02020603050405020304" pitchFamily="18" charset="0"/>
              </a:rPr>
              <a:t> increases in a linear fashion with </a:t>
            </a:r>
            <a:r>
              <a:rPr lang="en-US" sz="2800" b="1" dirty="0">
                <a:latin typeface="Times New Roman" panose="02020603050405020304" pitchFamily="18" charset="0"/>
                <a:cs typeface="Times New Roman" panose="02020603050405020304" pitchFamily="18" charset="0"/>
              </a:rPr>
              <a:t>oxygen </a:t>
            </a:r>
            <a:r>
              <a:rPr lang="en-US" sz="2800" dirty="0">
                <a:latin typeface="Times New Roman" panose="02020603050405020304" pitchFamily="18" charset="0"/>
                <a:cs typeface="Times New Roman" panose="02020603050405020304" pitchFamily="18" charset="0"/>
              </a:rPr>
              <a:t>consumption to the point where</a:t>
            </a:r>
            <a:r>
              <a:rPr lang="en-US" sz="2800" b="1" dirty="0">
                <a:latin typeface="Times New Roman" panose="02020603050405020304" pitchFamily="18" charset="0"/>
                <a:cs typeface="Times New Roman" panose="02020603050405020304" pitchFamily="18" charset="0"/>
              </a:rPr>
              <a:t> oxygen </a:t>
            </a:r>
            <a:r>
              <a:rPr lang="en-US" sz="2800" dirty="0">
                <a:latin typeface="Times New Roman" panose="02020603050405020304" pitchFamily="18" charset="0"/>
                <a:cs typeface="Times New Roman" panose="02020603050405020304" pitchFamily="18" charset="0"/>
              </a:rPr>
              <a:t>uptake reaches a peak or maximal value. At this point </a:t>
            </a:r>
            <a:r>
              <a:rPr lang="en-US" sz="2800" b="1" dirty="0">
                <a:latin typeface="Times New Roman" panose="02020603050405020304" pitchFamily="18" charset="0"/>
                <a:cs typeface="Times New Roman" panose="02020603050405020304" pitchFamily="18" charset="0"/>
              </a:rPr>
              <a:t>heart rate </a:t>
            </a:r>
            <a:r>
              <a:rPr lang="en-US" sz="2800" dirty="0">
                <a:latin typeface="Times New Roman" panose="02020603050405020304" pitchFamily="18" charset="0"/>
                <a:cs typeface="Times New Roman" panose="02020603050405020304" pitchFamily="18" charset="0"/>
              </a:rPr>
              <a:t>will be maximal as well. </a:t>
            </a:r>
          </a:p>
          <a:p>
            <a:r>
              <a:rPr lang="en-US" sz="2800" dirty="0">
                <a:latin typeface="Times New Roman" panose="02020603050405020304" pitchFamily="18" charset="0"/>
                <a:cs typeface="Times New Roman" panose="02020603050405020304" pitchFamily="18" charset="0"/>
              </a:rPr>
              <a:t>The primary mechanisms for an increase in </a:t>
            </a:r>
            <a:r>
              <a:rPr lang="en-US" sz="2800" b="1" dirty="0">
                <a:latin typeface="Times New Roman" panose="02020603050405020304" pitchFamily="18" charset="0"/>
                <a:cs typeface="Times New Roman" panose="02020603050405020304" pitchFamily="18" charset="0"/>
              </a:rPr>
              <a:t>heart rate </a:t>
            </a:r>
            <a:r>
              <a:rPr lang="en-US" sz="2800" dirty="0">
                <a:latin typeface="Times New Roman" panose="02020603050405020304" pitchFamily="18" charset="0"/>
                <a:cs typeface="Times New Roman" panose="02020603050405020304" pitchFamily="18" charset="0"/>
              </a:rPr>
              <a:t>with exercise are related to neural and hormonal control. At the onset of exercise the parasympathetic neural activity is reduced and this alone will result in an increase in </a:t>
            </a:r>
            <a:r>
              <a:rPr lang="en-US" sz="2800" b="1" dirty="0">
                <a:latin typeface="Times New Roman" panose="02020603050405020304" pitchFamily="18" charset="0"/>
                <a:cs typeface="Times New Roman" panose="02020603050405020304" pitchFamily="18" charset="0"/>
              </a:rPr>
              <a:t>heart rate</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309315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3228" y="365126"/>
            <a:ext cx="2195286" cy="606424"/>
          </a:xfrm>
        </p:spPr>
        <p:txBody>
          <a:bodyPr>
            <a:normAutofit/>
          </a:bodyPr>
          <a:lstStyle/>
          <a:p>
            <a:pPr algn="ctr"/>
            <a:r>
              <a:rPr lang="en-US" sz="2800" dirty="0" smtClean="0">
                <a:latin typeface="Times New Roman" panose="02020603050405020304" pitchFamily="18" charset="0"/>
                <a:cs typeface="Times New Roman" panose="02020603050405020304" pitchFamily="18" charset="0"/>
              </a:rPr>
              <a:t>Cont’d…</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36431" y="696459"/>
            <a:ext cx="10507225" cy="5881322"/>
          </a:xfrm>
          <a:ln>
            <a:solidFill>
              <a:schemeClr val="accent6"/>
            </a:solidFill>
          </a:ln>
        </p:spPr>
        <p:txBody>
          <a:bodyPr>
            <a:normAutofit/>
          </a:bodyPr>
          <a:lstStyle/>
          <a:p>
            <a:pPr marL="0" indent="0" algn="just">
              <a:lnSpc>
                <a:spcPct val="150000"/>
              </a:lnSpc>
              <a:buNone/>
            </a:pPr>
            <a:r>
              <a:rPr lang="en-US" sz="2800" dirty="0">
                <a:solidFill>
                  <a:schemeClr val="tx1"/>
                </a:solidFill>
                <a:latin typeface="Times New Roman" panose="02020603050405020304" pitchFamily="18" charset="0"/>
                <a:cs typeface="Times New Roman" panose="02020603050405020304" pitchFamily="18" charset="0"/>
              </a:rPr>
              <a:t>In general sport medicine works in</a:t>
            </a:r>
            <a:r>
              <a:rPr lang="en-US" sz="2800" dirty="0" smtClean="0">
                <a:solidFill>
                  <a:schemeClr val="tx1"/>
                </a:solidFill>
                <a:latin typeface="Times New Roman" panose="02020603050405020304" pitchFamily="18" charset="0"/>
                <a:cs typeface="Times New Roman" panose="02020603050405020304" pitchFamily="18" charset="0"/>
              </a:rPr>
              <a:t>;</a:t>
            </a:r>
          </a:p>
          <a:p>
            <a:pPr lvl="2" algn="just">
              <a:lnSpc>
                <a:spcPct val="150000"/>
              </a:lnSpc>
              <a:buFont typeface="+mj-lt"/>
              <a:buAutoNum type="arabicPeriod"/>
            </a:pPr>
            <a:r>
              <a:rPr lang="en-US" sz="2800" dirty="0" smtClean="0">
                <a:solidFill>
                  <a:schemeClr val="tx1"/>
                </a:solidFill>
                <a:latin typeface="Times New Roman" panose="02020603050405020304" pitchFamily="18" charset="0"/>
                <a:cs typeface="Times New Roman" panose="02020603050405020304" pitchFamily="18" charset="0"/>
              </a:rPr>
              <a:t> Medical </a:t>
            </a:r>
            <a:r>
              <a:rPr lang="en-US" sz="2800" dirty="0">
                <a:solidFill>
                  <a:schemeClr val="tx1"/>
                </a:solidFill>
                <a:latin typeface="Times New Roman" panose="02020603050405020304" pitchFamily="18" charset="0"/>
                <a:cs typeface="Times New Roman" panose="02020603050405020304" pitchFamily="18" charset="0"/>
              </a:rPr>
              <a:t>supervision of the </a:t>
            </a:r>
            <a:r>
              <a:rPr lang="en-US" sz="2800" dirty="0" smtClean="0">
                <a:solidFill>
                  <a:schemeClr val="tx1"/>
                </a:solidFill>
                <a:latin typeface="Times New Roman" panose="02020603050405020304" pitchFamily="18" charset="0"/>
                <a:cs typeface="Times New Roman" panose="02020603050405020304" pitchFamily="18" charset="0"/>
              </a:rPr>
              <a:t>athlete</a:t>
            </a:r>
            <a:endParaRPr lang="en-US" sz="2800" b="1" dirty="0">
              <a:solidFill>
                <a:schemeClr val="tx1"/>
              </a:solidFill>
              <a:latin typeface="Times New Roman" panose="02020603050405020304" pitchFamily="18" charset="0"/>
              <a:cs typeface="Times New Roman" panose="02020603050405020304" pitchFamily="18" charset="0"/>
            </a:endParaRPr>
          </a:p>
          <a:p>
            <a:pPr lvl="2" algn="just">
              <a:lnSpc>
                <a:spcPct val="150000"/>
              </a:lnSpc>
              <a:buFont typeface="+mj-lt"/>
              <a:buAutoNum type="arabicPeriod"/>
            </a:pPr>
            <a:r>
              <a:rPr lang="en-US" sz="2800" dirty="0" smtClean="0">
                <a:solidFill>
                  <a:schemeClr val="tx1"/>
                </a:solidFill>
                <a:latin typeface="Times New Roman" panose="02020603050405020304" pitchFamily="18" charset="0"/>
                <a:cs typeface="Times New Roman" panose="02020603050405020304" pitchFamily="18" charset="0"/>
              </a:rPr>
              <a:t> Special </a:t>
            </a:r>
            <a:r>
              <a:rPr lang="en-US" sz="2800" dirty="0">
                <a:solidFill>
                  <a:schemeClr val="tx1"/>
                </a:solidFill>
                <a:latin typeface="Times New Roman" panose="02020603050405020304" pitchFamily="18" charset="0"/>
                <a:cs typeface="Times New Roman" panose="02020603050405020304" pitchFamily="18" charset="0"/>
              </a:rPr>
              <a:t>(adapted) physical </a:t>
            </a:r>
            <a:r>
              <a:rPr lang="en-US" sz="2800" dirty="0" smtClean="0">
                <a:solidFill>
                  <a:schemeClr val="tx1"/>
                </a:solidFill>
                <a:latin typeface="Times New Roman" panose="02020603050405020304" pitchFamily="18" charset="0"/>
                <a:cs typeface="Times New Roman" panose="02020603050405020304" pitchFamily="18" charset="0"/>
              </a:rPr>
              <a:t>education</a:t>
            </a:r>
            <a:endParaRPr lang="en-US" sz="2800" b="1" dirty="0">
              <a:solidFill>
                <a:schemeClr val="tx1"/>
              </a:solidFill>
              <a:latin typeface="Times New Roman" panose="02020603050405020304" pitchFamily="18" charset="0"/>
              <a:cs typeface="Times New Roman" panose="02020603050405020304" pitchFamily="18" charset="0"/>
            </a:endParaRPr>
          </a:p>
          <a:p>
            <a:pPr lvl="2" algn="just">
              <a:lnSpc>
                <a:spcPct val="150000"/>
              </a:lnSpc>
              <a:buFont typeface="+mj-lt"/>
              <a:buAutoNum type="arabicPeriod"/>
            </a:pPr>
            <a:r>
              <a:rPr lang="en-US" sz="2800" dirty="0" smtClean="0">
                <a:solidFill>
                  <a:schemeClr val="tx1"/>
                </a:solidFill>
                <a:latin typeface="Times New Roman" panose="02020603050405020304" pitchFamily="18" charset="0"/>
                <a:cs typeface="Times New Roman" panose="02020603050405020304" pitchFamily="18" charset="0"/>
              </a:rPr>
              <a:t> Therapeutic exercise (</a:t>
            </a:r>
            <a:r>
              <a:rPr lang="en-US" sz="2800" i="1" dirty="0" smtClean="0">
                <a:solidFill>
                  <a:schemeClr val="tx1"/>
                </a:solidFill>
                <a:latin typeface="Times New Roman" panose="02020603050405020304" pitchFamily="18" charset="0"/>
                <a:cs typeface="Times New Roman" panose="02020603050405020304" pitchFamily="18" charset="0"/>
              </a:rPr>
              <a:t>exercises used to maintain health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and </a:t>
            </a:r>
            <a:endParaRPr lang="en-US" sz="2800" b="1" dirty="0">
              <a:solidFill>
                <a:schemeClr val="tx1"/>
              </a:solidFill>
              <a:latin typeface="Times New Roman" panose="02020603050405020304" pitchFamily="18" charset="0"/>
              <a:cs typeface="Times New Roman" panose="02020603050405020304" pitchFamily="18" charset="0"/>
            </a:endParaRPr>
          </a:p>
          <a:p>
            <a:pPr lvl="2" algn="just">
              <a:lnSpc>
                <a:spcPct val="150000"/>
              </a:lnSpc>
              <a:buFont typeface="+mj-lt"/>
              <a:buAutoNum type="arabicPeriod"/>
            </a:pPr>
            <a:r>
              <a:rPr lang="en-US" sz="2800" dirty="0" smtClean="0">
                <a:solidFill>
                  <a:schemeClr val="tx1"/>
                </a:solidFill>
                <a:latin typeface="Times New Roman" panose="02020603050405020304" pitchFamily="18" charset="0"/>
                <a:cs typeface="Times New Roman" panose="02020603050405020304" pitchFamily="18" charset="0"/>
              </a:rPr>
              <a:t> Exercise </a:t>
            </a:r>
            <a:r>
              <a:rPr lang="en-US" sz="2800" dirty="0">
                <a:solidFill>
                  <a:schemeClr val="tx1"/>
                </a:solidFill>
                <a:latin typeface="Times New Roman" panose="02020603050405020304" pitchFamily="18" charset="0"/>
                <a:cs typeface="Times New Roman" panose="02020603050405020304" pitchFamily="18" charset="0"/>
              </a:rPr>
              <a:t>in prevention of chronic degenerative </a:t>
            </a:r>
            <a:r>
              <a:rPr lang="en-US" sz="2800" dirty="0" smtClean="0">
                <a:solidFill>
                  <a:schemeClr val="tx1"/>
                </a:solidFill>
                <a:latin typeface="Times New Roman" panose="02020603050405020304" pitchFamily="18" charset="0"/>
                <a:cs typeface="Times New Roman" panose="02020603050405020304" pitchFamily="18" charset="0"/>
              </a:rPr>
              <a:t>diseases (</a:t>
            </a:r>
            <a:r>
              <a:rPr lang="en-US" sz="2800" i="1" dirty="0" smtClean="0">
                <a:solidFill>
                  <a:schemeClr val="tx1"/>
                </a:solidFill>
                <a:latin typeface="Times New Roman" panose="02020603050405020304" pitchFamily="18" charset="0"/>
                <a:cs typeface="Times New Roman" panose="02020603050405020304" pitchFamily="18" charset="0"/>
              </a:rPr>
              <a:t>long lasting, and gradual </a:t>
            </a:r>
            <a:r>
              <a:rPr lang="en-US" sz="2800" i="1" dirty="0">
                <a:solidFill>
                  <a:schemeClr val="tx1"/>
                </a:solidFill>
                <a:latin typeface="Times New Roman" panose="02020603050405020304" pitchFamily="18" charset="0"/>
                <a:cs typeface="Times New Roman" panose="02020603050405020304" pitchFamily="18" charset="0"/>
              </a:rPr>
              <a:t>deterioration</a:t>
            </a:r>
            <a:r>
              <a:rPr lang="en-US" sz="2800" dirty="0">
                <a:solidFill>
                  <a:schemeClr val="tx1"/>
                </a:solidFill>
                <a:latin typeface="Times New Roman" panose="02020603050405020304" pitchFamily="18" charset="0"/>
                <a:cs typeface="Times New Roman" panose="02020603050405020304" pitchFamily="18" charset="0"/>
              </a:rPr>
              <a:t> in the structure of a body part with a consequent loss of the part's ability to </a:t>
            </a:r>
            <a:r>
              <a:rPr lang="en-US" sz="2800" dirty="0" smtClean="0">
                <a:solidFill>
                  <a:schemeClr val="tx1"/>
                </a:solidFill>
                <a:latin typeface="Times New Roman" panose="02020603050405020304" pitchFamily="18" charset="0"/>
                <a:cs typeface="Times New Roman" panose="02020603050405020304" pitchFamily="18" charset="0"/>
              </a:rPr>
              <a:t>function). </a:t>
            </a:r>
            <a:endParaRPr lang="en-US" sz="2800" b="1"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endParaRPr>
          </a:p>
        </p:txBody>
      </p:sp>
    </p:spTree>
    <p:extLst>
      <p:ext uri="{BB962C8B-B14F-4D97-AF65-F5344CB8AC3E}">
        <p14:creationId xmlns:p14="http://schemas.microsoft.com/office/powerpoint/2010/main" xmlns="" val="3670107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8114" y="152622"/>
            <a:ext cx="2250538" cy="747490"/>
          </a:xfrm>
        </p:spPr>
        <p:txBody>
          <a:bodyPr/>
          <a:lstStyle/>
          <a:p>
            <a:r>
              <a:rPr lang="en-US" dirty="0" smtClean="0"/>
              <a:t>Cont’d…</a:t>
            </a:r>
            <a:endParaRPr lang="en-US" dirty="0"/>
          </a:p>
        </p:txBody>
      </p:sp>
      <p:sp>
        <p:nvSpPr>
          <p:cNvPr id="3" name="Content Placeholder 2"/>
          <p:cNvSpPr>
            <a:spLocks noGrp="1"/>
          </p:cNvSpPr>
          <p:nvPr>
            <p:ph idx="1"/>
          </p:nvPr>
        </p:nvSpPr>
        <p:spPr>
          <a:xfrm>
            <a:off x="1685925" y="742950"/>
            <a:ext cx="10215563" cy="5886450"/>
          </a:xfrm>
        </p:spPr>
        <p:txBody>
          <a:bodyPr>
            <a:normAutofit/>
          </a:bodyPr>
          <a:lstStyle/>
          <a:p>
            <a:pPr algn="just"/>
            <a:r>
              <a:rPr lang="en-US" sz="2800" dirty="0">
                <a:latin typeface="Times New Roman" panose="02020603050405020304" pitchFamily="18" charset="0"/>
                <a:cs typeface="Times New Roman" panose="02020603050405020304" pitchFamily="18" charset="0"/>
              </a:rPr>
              <a:t>Subsequently, sympathetic neural drive is increased and this will also increase </a:t>
            </a:r>
            <a:r>
              <a:rPr lang="en-US" sz="2800" b="1" dirty="0">
                <a:latin typeface="Times New Roman" panose="02020603050405020304" pitchFamily="18" charset="0"/>
                <a:cs typeface="Times New Roman" panose="02020603050405020304" pitchFamily="18" charset="0"/>
              </a:rPr>
              <a:t>heart rate</a:t>
            </a:r>
            <a:r>
              <a:rPr lang="en-US" sz="2800" dirty="0">
                <a:latin typeface="Times New Roman" panose="02020603050405020304" pitchFamily="18" charset="0"/>
                <a:cs typeface="Times New Roman" panose="02020603050405020304" pitchFamily="18" charset="0"/>
              </a:rPr>
              <a:t>. Adrenaline (epinephrine) will also cause the </a:t>
            </a:r>
            <a:r>
              <a:rPr lang="en-US" sz="2800" b="1" dirty="0">
                <a:latin typeface="Times New Roman" panose="02020603050405020304" pitchFamily="18" charset="0"/>
                <a:cs typeface="Times New Roman" panose="02020603050405020304" pitchFamily="18" charset="0"/>
              </a:rPr>
              <a:t>heart rate </a:t>
            </a:r>
            <a:r>
              <a:rPr lang="en-US" sz="2800" dirty="0">
                <a:latin typeface="Times New Roman" panose="02020603050405020304" pitchFamily="18" charset="0"/>
                <a:cs typeface="Times New Roman" panose="02020603050405020304" pitchFamily="18" charset="0"/>
              </a:rPr>
              <a:t>to rise</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Stroke volume at rest is c. 80 ml beat−1, although this is influenced by gender, body size, training status and posture among a range of factors. </a:t>
            </a:r>
          </a:p>
          <a:p>
            <a:pPr algn="just"/>
            <a:r>
              <a:rPr lang="en-US" sz="2800" dirty="0" smtClean="0">
                <a:latin typeface="Times New Roman" panose="02020603050405020304" pitchFamily="18" charset="0"/>
                <a:cs typeface="Times New Roman" panose="02020603050405020304" pitchFamily="18" charset="0"/>
              </a:rPr>
              <a:t>Stroke </a:t>
            </a:r>
            <a:r>
              <a:rPr lang="en-US" sz="2800" dirty="0">
                <a:latin typeface="Times New Roman" panose="02020603050405020304" pitchFamily="18" charset="0"/>
                <a:cs typeface="Times New Roman" panose="02020603050405020304" pitchFamily="18" charset="0"/>
              </a:rPr>
              <a:t>volume increases with the onset of exercise, however, there is some debate about the kinetics of stroke volume change with increasing levels of exercise intensity. </a:t>
            </a:r>
          </a:p>
        </p:txBody>
      </p:sp>
    </p:spTree>
    <p:extLst>
      <p:ext uri="{BB962C8B-B14F-4D97-AF65-F5344CB8AC3E}">
        <p14:creationId xmlns:p14="http://schemas.microsoft.com/office/powerpoint/2010/main" xmlns="" val="6707784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5750" y="195485"/>
            <a:ext cx="2236250" cy="904653"/>
          </a:xfrm>
        </p:spPr>
        <p:txBody>
          <a:bodyPr/>
          <a:lstStyle/>
          <a:p>
            <a:r>
              <a:rPr lang="en-US" dirty="0" smtClean="0"/>
              <a:t>cont’d…</a:t>
            </a:r>
            <a:endParaRPr lang="en-US" dirty="0"/>
          </a:p>
        </p:txBody>
      </p:sp>
      <p:sp>
        <p:nvSpPr>
          <p:cNvPr id="3" name="Content Placeholder 2"/>
          <p:cNvSpPr>
            <a:spLocks noGrp="1"/>
          </p:cNvSpPr>
          <p:nvPr>
            <p:ph idx="1"/>
          </p:nvPr>
        </p:nvSpPr>
        <p:spPr>
          <a:xfrm>
            <a:off x="1700213" y="871537"/>
            <a:ext cx="10186987" cy="5500687"/>
          </a:xfrm>
        </p:spPr>
        <p:txBody>
          <a:bodyPr>
            <a:normAutofit/>
          </a:bodyPr>
          <a:lstStyle/>
          <a:p>
            <a:pPr algn="just"/>
            <a:r>
              <a:rPr lang="en-US" sz="3200" dirty="0">
                <a:latin typeface="Times New Roman" panose="02020603050405020304" pitchFamily="18" charset="0"/>
                <a:cs typeface="Times New Roman" panose="02020603050405020304" pitchFamily="18" charset="0"/>
              </a:rPr>
              <a:t>Most research would suggest the stroke volume </a:t>
            </a:r>
            <a:r>
              <a:rPr lang="en-US" sz="3200" dirty="0" smtClean="0">
                <a:latin typeface="Times New Roman" panose="02020603050405020304" pitchFamily="18" charset="0"/>
                <a:cs typeface="Times New Roman" panose="02020603050405020304" pitchFamily="18" charset="0"/>
              </a:rPr>
              <a:t>plateaus </a:t>
            </a:r>
            <a:r>
              <a:rPr lang="en-US" sz="3200" dirty="0">
                <a:latin typeface="Times New Roman" panose="02020603050405020304" pitchFamily="18" charset="0"/>
                <a:cs typeface="Times New Roman" panose="02020603050405020304" pitchFamily="18" charset="0"/>
              </a:rPr>
              <a:t>at about 40–50% of exercise capacity (c. 100–150 ml beat−1).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reason provided is the decreasing filling time available as heart rate accelerates</a:t>
            </a:r>
            <a:r>
              <a:rPr lang="en-US" sz="2400" dirty="0"/>
              <a:t>. </a:t>
            </a:r>
            <a:endParaRPr lang="en-US" sz="2400" dirty="0" smtClean="0"/>
          </a:p>
          <a:p>
            <a:pPr algn="just"/>
            <a:r>
              <a:rPr lang="en-US" sz="3200" dirty="0">
                <a:latin typeface="Times New Roman" panose="02020603050405020304" pitchFamily="18" charset="0"/>
                <a:cs typeface="Times New Roman" panose="02020603050405020304" pitchFamily="18" charset="0"/>
              </a:rPr>
              <a:t>Conversely some researchers have suggested that stroke volume actually increases in a linear fashion all the way up to maximal exercise. This has been observed primarily in trained individuals but remains contentious. </a:t>
            </a:r>
          </a:p>
        </p:txBody>
      </p:sp>
    </p:spTree>
    <p:extLst>
      <p:ext uri="{BB962C8B-B14F-4D97-AF65-F5344CB8AC3E}">
        <p14:creationId xmlns:p14="http://schemas.microsoft.com/office/powerpoint/2010/main" xmlns="" val="34024305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8787" y="214313"/>
            <a:ext cx="10186987" cy="6486525"/>
          </a:xfrm>
        </p:spPr>
        <p:txBody>
          <a:bodyPr>
            <a:normAutofit/>
          </a:bodyPr>
          <a:lstStyle/>
          <a:p>
            <a:pPr>
              <a:lnSpc>
                <a:spcPct val="150000"/>
              </a:lnSpc>
            </a:pPr>
            <a:r>
              <a:rPr lang="en-US" sz="2800" b="1" u="sng" dirty="0">
                <a:latin typeface="Times New Roman" panose="02020603050405020304" pitchFamily="18" charset="0"/>
                <a:cs typeface="Times New Roman" panose="02020603050405020304" pitchFamily="18" charset="0"/>
              </a:rPr>
              <a:t>M</a:t>
            </a:r>
            <a:r>
              <a:rPr lang="en-US" sz="2800" b="1" u="sng" dirty="0" smtClean="0">
                <a:latin typeface="Times New Roman" panose="02020603050405020304" pitchFamily="18" charset="0"/>
                <a:cs typeface="Times New Roman" panose="02020603050405020304" pitchFamily="18" charset="0"/>
              </a:rPr>
              <a:t>echanisms</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underpinning stroke volume changes with exercise </a:t>
            </a:r>
            <a:endParaRPr lang="en-US" sz="2800" b="1"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There is twofold perspectives</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1. As cardiac output increases so the </a:t>
            </a:r>
            <a:r>
              <a:rPr lang="en-US" sz="2800" u="sng" dirty="0" smtClean="0">
                <a:latin typeface="Times New Roman" panose="02020603050405020304" pitchFamily="18" charset="0"/>
                <a:cs typeface="Times New Roman" panose="02020603050405020304" pitchFamily="18" charset="0"/>
              </a:rPr>
              <a:t>mean </a:t>
            </a:r>
            <a:r>
              <a:rPr lang="en-US" sz="2800" u="sng" dirty="0">
                <a:latin typeface="Times New Roman" panose="02020603050405020304" pitchFamily="18" charset="0"/>
                <a:cs typeface="Times New Roman" panose="02020603050405020304" pitchFamily="18" charset="0"/>
              </a:rPr>
              <a:t>circulatory filling pressure </a:t>
            </a:r>
            <a:r>
              <a:rPr lang="en-US" sz="2800" dirty="0" smtClean="0">
                <a:latin typeface="Times New Roman" panose="02020603050405020304" pitchFamily="18" charset="0"/>
                <a:cs typeface="Times New Roman" panose="02020603050405020304" pitchFamily="18" charset="0"/>
              </a:rPr>
              <a:t>	increases and coupled with processes such as the skeletal </a:t>
            </a:r>
            <a:r>
              <a:rPr lang="en-US" sz="2800" dirty="0">
                <a:latin typeface="Times New Roman" panose="02020603050405020304" pitchFamily="18" charset="0"/>
                <a:cs typeface="Times New Roman" panose="02020603050405020304" pitchFamily="18" charset="0"/>
              </a:rPr>
              <a:t>muscle </a:t>
            </a:r>
            <a:r>
              <a:rPr lang="en-US" sz="2800" dirty="0" smtClean="0">
                <a:latin typeface="Times New Roman" panose="02020603050405020304" pitchFamily="18" charset="0"/>
                <a:cs typeface="Times New Roman" panose="02020603050405020304" pitchFamily="18" charset="0"/>
              </a:rPr>
              <a:t>	pump, </a:t>
            </a:r>
            <a:r>
              <a:rPr lang="en-US" sz="2800" b="1" dirty="0" smtClean="0">
                <a:latin typeface="Times New Roman" panose="02020603050405020304" pitchFamily="18" charset="0"/>
                <a:cs typeface="Times New Roman" panose="02020603050405020304" pitchFamily="18" charset="0"/>
              </a:rPr>
              <a:t>venous return </a:t>
            </a:r>
            <a:r>
              <a:rPr lang="en-US" sz="2800" dirty="0" smtClean="0">
                <a:latin typeface="Times New Roman" panose="02020603050405020304" pitchFamily="18" charset="0"/>
                <a:cs typeface="Times New Roman" panose="02020603050405020304" pitchFamily="18" charset="0"/>
              </a:rPr>
              <a:t>increases.</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increased sympathetic neural drive also influences ventricular </a:t>
            </a:r>
            <a:r>
              <a:rPr lang="en-US" sz="2800" dirty="0" smtClean="0">
                <a:latin typeface="Times New Roman" panose="02020603050405020304" pitchFamily="18" charset="0"/>
                <a:cs typeface="Times New Roman" panose="02020603050405020304" pitchFamily="18" charset="0"/>
              </a:rPr>
              <a:t>	muscle </a:t>
            </a:r>
            <a:r>
              <a:rPr lang="en-US" sz="2800" dirty="0">
                <a:latin typeface="Times New Roman" panose="02020603050405020304" pitchFamily="18" charset="0"/>
                <a:cs typeface="Times New Roman" panose="02020603050405020304" pitchFamily="18" charset="0"/>
              </a:rPr>
              <a:t>cells to increase the force of contraction.</a:t>
            </a:r>
          </a:p>
        </p:txBody>
      </p:sp>
    </p:spTree>
    <p:extLst>
      <p:ext uri="{BB962C8B-B14F-4D97-AF65-F5344CB8AC3E}">
        <p14:creationId xmlns:p14="http://schemas.microsoft.com/office/powerpoint/2010/main" xmlns="" val="37977537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0" y="257175"/>
            <a:ext cx="10301288" cy="6415088"/>
          </a:xfrm>
        </p:spPr>
        <p:txBody>
          <a:bodyPr/>
          <a:lstStyle/>
          <a:p>
            <a:pPr marL="0" lvl="0" indent="0" algn="just">
              <a:lnSpc>
                <a:spcPct val="150000"/>
              </a:lnSpc>
              <a:spcBef>
                <a:spcPts val="0"/>
              </a:spcBef>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Peripheral blood flow change during exercise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Peripheral blood flow </a:t>
            </a:r>
            <a:r>
              <a:rPr lang="en-US" sz="2800" dirty="0" smtClean="0">
                <a:latin typeface="Times New Roman" panose="02020603050405020304" pitchFamily="18" charset="0"/>
                <a:cs typeface="Times New Roman" panose="02020603050405020304" pitchFamily="18" charset="0"/>
              </a:rPr>
              <a:t>relates </a:t>
            </a:r>
            <a:r>
              <a:rPr lang="en-US" sz="2800" dirty="0">
                <a:latin typeface="Times New Roman" panose="02020603050405020304" pitchFamily="18" charset="0"/>
                <a:cs typeface="Times New Roman" panose="02020603050405020304" pitchFamily="18" charset="0"/>
              </a:rPr>
              <a:t>to blood flow in all vessels outside of the heart</a:t>
            </a:r>
            <a:r>
              <a:rPr lang="en-US" sz="2800" dirty="0" smtClean="0">
                <a:latin typeface="Times New Roman" panose="02020603050405020304" pitchFamily="18" charset="0"/>
                <a:cs typeface="Times New Roman" panose="02020603050405020304" pitchFamily="18" charset="0"/>
              </a:rPr>
              <a:t>.</a:t>
            </a:r>
          </a:p>
          <a:p>
            <a:pPr algn="just">
              <a:lnSpc>
                <a:spcPct val="150000"/>
              </a:lnSpc>
            </a:pPr>
            <a:r>
              <a:rPr lang="en-US" sz="2800" dirty="0" smtClean="0">
                <a:latin typeface="Times New Roman" panose="02020603050405020304" pitchFamily="18" charset="0"/>
                <a:cs typeface="Times New Roman" panose="02020603050405020304" pitchFamily="18" charset="0"/>
              </a:rPr>
              <a:t>Increased during exercise from at rest value of 20%Q to 80%Q exercise value(if an exercise is max.)</a:t>
            </a:r>
          </a:p>
          <a:p>
            <a:pPr algn="just">
              <a:lnSpc>
                <a:spcPct val="150000"/>
              </a:lnSpc>
            </a:pPr>
            <a:r>
              <a:rPr lang="en-US" sz="2800" dirty="0">
                <a:latin typeface="Times New Roman" panose="02020603050405020304" pitchFamily="18" charset="0"/>
                <a:cs typeface="Times New Roman" panose="02020603050405020304" pitchFamily="18" charset="0"/>
              </a:rPr>
              <a:t>achieved by a complex combination of </a:t>
            </a:r>
            <a:r>
              <a:rPr lang="en-US" sz="2800" b="1" i="1" dirty="0" smtClean="0">
                <a:solidFill>
                  <a:srgbClr val="FF0000"/>
                </a:solidFill>
                <a:latin typeface="Times New Roman" panose="02020603050405020304" pitchFamily="18" charset="0"/>
                <a:cs typeface="Times New Roman" panose="02020603050405020304" pitchFamily="18" charset="0"/>
              </a:rPr>
              <a:t>vasoconstriction</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inactive or less important tissues such as the gut, the kidney and inactive skeletal </a:t>
            </a:r>
            <a:r>
              <a:rPr lang="en-US" sz="2800" dirty="0" smtClean="0">
                <a:latin typeface="Times New Roman" panose="02020603050405020304" pitchFamily="18" charset="0"/>
                <a:cs typeface="Times New Roman" panose="02020603050405020304" pitchFamily="18" charset="0"/>
              </a:rPr>
              <a:t>muscle) and </a:t>
            </a:r>
            <a:r>
              <a:rPr lang="en-US" sz="2800" b="1" i="1" dirty="0">
                <a:solidFill>
                  <a:srgbClr val="FF0000"/>
                </a:solidFill>
                <a:latin typeface="Times New Roman" panose="02020603050405020304" pitchFamily="18" charset="0"/>
                <a:cs typeface="Times New Roman" panose="02020603050405020304" pitchFamily="18" charset="0"/>
              </a:rPr>
              <a:t>vasodilatation</a:t>
            </a:r>
            <a:r>
              <a:rPr lang="en-US" sz="2800" dirty="0">
                <a:latin typeface="Times New Roman" panose="02020603050405020304" pitchFamily="18" charset="0"/>
                <a:cs typeface="Times New Roman" panose="02020603050405020304" pitchFamily="18" charset="0"/>
              </a:rPr>
              <a:t> in the active muscle beds</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34047577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8775" y="228600"/>
            <a:ext cx="10344150" cy="6457950"/>
          </a:xfrm>
        </p:spPr>
        <p:txBody>
          <a:bodyPr>
            <a:normAutofit lnSpcReduction="10000"/>
          </a:bodyPr>
          <a:lstStyle/>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Blood flow distribution is controlled by </a:t>
            </a:r>
            <a:r>
              <a:rPr lang="en-US" sz="2800" u="sng" dirty="0">
                <a:latin typeface="Times New Roman" panose="02020603050405020304" pitchFamily="18" charset="0"/>
                <a:ea typeface="Calibri" panose="020F0502020204030204" pitchFamily="34" charset="0"/>
                <a:cs typeface="Times New Roman" panose="02020603050405020304" pitchFamily="18" charset="0"/>
              </a:rPr>
              <a:t>neural input and local </a:t>
            </a:r>
            <a:r>
              <a:rPr lang="en-US" sz="2800" u="sng" dirty="0" smtClean="0">
                <a:latin typeface="Times New Roman" panose="02020603050405020304" pitchFamily="18" charset="0"/>
                <a:ea typeface="Calibri" panose="020F0502020204030204" pitchFamily="34" charset="0"/>
                <a:cs typeface="Times New Roman" panose="02020603050405020304" pitchFamily="18" charset="0"/>
              </a:rPr>
              <a:t>regulation</a:t>
            </a:r>
          </a:p>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Arterial blood pressure is commonly measured and is generally reported as its two constituent components; </a:t>
            </a:r>
            <a:r>
              <a:rPr lang="en-US" sz="2800" u="sng" dirty="0">
                <a:latin typeface="Times New Roman" panose="02020603050405020304" pitchFamily="18" charset="0"/>
                <a:ea typeface="Calibri" panose="020F0502020204030204" pitchFamily="34" charset="0"/>
                <a:cs typeface="Times New Roman" panose="02020603050405020304" pitchFamily="18" charset="0"/>
              </a:rPr>
              <a:t>systolic and diastolic blood pressure</a:t>
            </a:r>
            <a:r>
              <a:rPr lang="en-US" sz="2800" dirty="0">
                <a:latin typeface="Times New Roman" panose="02020603050405020304" pitchFamily="18" charset="0"/>
                <a:ea typeface="Calibri" panose="020F0502020204030204" pitchFamily="34" charset="0"/>
                <a:cs typeface="Times New Roman" panose="02020603050405020304" pitchFamily="18" charset="0"/>
              </a:rPr>
              <a:t>. Systolic blood pressure changes in response to exercise from resting values of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120 </a:t>
            </a:r>
            <a:r>
              <a:rPr lang="en-US" sz="2800" dirty="0">
                <a:latin typeface="Times New Roman" panose="02020603050405020304" pitchFamily="18" charset="0"/>
                <a:ea typeface="Calibri" panose="020F0502020204030204" pitchFamily="34" charset="0"/>
                <a:cs typeface="Times New Roman" panose="02020603050405020304" pitchFamily="18" charset="0"/>
              </a:rPr>
              <a:t>mmHg to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values </a:t>
            </a:r>
            <a:r>
              <a:rPr lang="en-US" sz="2800" dirty="0">
                <a:latin typeface="Times New Roman" panose="02020603050405020304" pitchFamily="18" charset="0"/>
                <a:ea typeface="Calibri" panose="020F0502020204030204" pitchFamily="34" charset="0"/>
                <a:cs typeface="Times New Roman" panose="02020603050405020304" pitchFamily="18" charset="0"/>
              </a:rPr>
              <a:t>200 mmHg at maximal aerobic exercise intensity.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This reflects a greater stroke volume and cardiac output being pumped into an arterial system that has limited capacity to distend and </a:t>
            </a:r>
            <a:r>
              <a:rPr lang="en-US" sz="2800" dirty="0" smtClean="0">
                <a:latin typeface="Times New Roman" panose="02020603050405020304" pitchFamily="18" charset="0"/>
                <a:cs typeface="Times New Roman" panose="02020603050405020304" pitchFamily="18" charset="0"/>
              </a:rPr>
              <a:t>stretch.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618326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0" y="242888"/>
            <a:ext cx="10244138" cy="6386512"/>
          </a:xfrm>
        </p:spPr>
        <p:txBody>
          <a:bodyPr/>
          <a:lstStyle/>
          <a:p>
            <a:pPr algn="just">
              <a:lnSpc>
                <a:spcPct val="150000"/>
              </a:lnSpc>
              <a:spcBef>
                <a:spcPts val="0"/>
              </a:spcBef>
            </a:pPr>
            <a:r>
              <a:rPr lang="en-US" sz="2800" dirty="0">
                <a:latin typeface="Times New Roman" panose="02020603050405020304" pitchFamily="18" charset="0"/>
                <a:ea typeface="Calibri" panose="020F0502020204030204" pitchFamily="34" charset="0"/>
                <a:cs typeface="Times New Roman" panose="02020603050405020304" pitchFamily="18" charset="0"/>
              </a:rPr>
              <a:t>Diastolic blood pressure, the residual pressure in the arteries during ventricular relaxation, changes little from a resting value of 80 mmHg.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0"/>
              </a:spcBef>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Small </a:t>
            </a:r>
            <a:r>
              <a:rPr lang="en-US" sz="2800" dirty="0">
                <a:latin typeface="Times New Roman" panose="02020603050405020304" pitchFamily="18" charset="0"/>
                <a:ea typeface="Calibri" panose="020F0502020204030204" pitchFamily="34" charset="0"/>
                <a:cs typeface="Times New Roman" panose="02020603050405020304" pitchFamily="18" charset="0"/>
              </a:rPr>
              <a:t>changes in diastolic pressure reflect the balance of vasoconstriction and vasodilatation, primarily in the arterioles, upon peripheral resistance to blood flow.</a:t>
            </a:r>
          </a:p>
          <a:p>
            <a:endParaRPr lang="en-US" dirty="0"/>
          </a:p>
        </p:txBody>
      </p:sp>
    </p:spTree>
    <p:extLst>
      <p:ext uri="{BB962C8B-B14F-4D97-AF65-F5344CB8AC3E}">
        <p14:creationId xmlns:p14="http://schemas.microsoft.com/office/powerpoint/2010/main" xmlns="" val="4087634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637" y="128587"/>
            <a:ext cx="10301287" cy="6529387"/>
          </a:xfrm>
        </p:spPr>
        <p:txBody>
          <a:bodyPr>
            <a:normAutofit/>
          </a:bodyPr>
          <a:lstStyle/>
          <a:p>
            <a:pPr marL="0" lvl="0" indent="0" algn="just">
              <a:lnSpc>
                <a:spcPct val="150000"/>
              </a:lnSpc>
              <a:spcBef>
                <a:spcPts val="0"/>
              </a:spcBef>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Cardiovascular responses in relation to exercise intensity, duration and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mode</a:t>
            </a:r>
          </a:p>
          <a:p>
            <a:pPr marL="0" indent="0" algn="just">
              <a:lnSpc>
                <a:spcPct val="150000"/>
              </a:lnSpc>
              <a:spcBef>
                <a:spcPts val="0"/>
              </a:spcBef>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Exercise </a:t>
            </a:r>
            <a:r>
              <a:rPr lang="en-US" sz="2800" dirty="0">
                <a:latin typeface="Times New Roman" panose="02020603050405020304" pitchFamily="18" charset="0"/>
                <a:ea typeface="Calibri" panose="020F0502020204030204" pitchFamily="34" charset="0"/>
                <a:cs typeface="Times New Roman" panose="02020603050405020304" pitchFamily="18" charset="0"/>
              </a:rPr>
              <a:t>intensity can vary from very low intensities (such as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walking) up </a:t>
            </a:r>
            <a:r>
              <a:rPr lang="en-US" sz="2800" dirty="0">
                <a:latin typeface="Times New Roman" panose="02020603050405020304" pitchFamily="18" charset="0"/>
                <a:ea typeface="Calibri" panose="020F0502020204030204" pitchFamily="34" charset="0"/>
                <a:cs typeface="Times New Roman" panose="02020603050405020304" pitchFamily="18" charset="0"/>
              </a:rPr>
              <a:t>to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sub-maximal </a:t>
            </a:r>
            <a:r>
              <a:rPr lang="en-US" sz="2800" dirty="0">
                <a:latin typeface="Times New Roman" panose="02020603050405020304" pitchFamily="18" charset="0"/>
                <a:ea typeface="Calibri" panose="020F0502020204030204" pitchFamily="34" charset="0"/>
                <a:cs typeface="Times New Roman" panose="02020603050405020304" pitchFamily="18" charset="0"/>
              </a:rPr>
              <a:t>exercise intensities (such as sprinting)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The response of cardiovascular function to short bouts of such activity will likely be different to sustained sub-maximal aerobic exercise because of the </a:t>
            </a:r>
            <a:r>
              <a:rPr lang="en-US" sz="2800" u="sng" dirty="0">
                <a:latin typeface="Times New Roman" panose="02020603050405020304" pitchFamily="18" charset="0"/>
                <a:ea typeface="Calibri" panose="020F0502020204030204" pitchFamily="34" charset="0"/>
                <a:cs typeface="Times New Roman" panose="02020603050405020304" pitchFamily="18" charset="0"/>
              </a:rPr>
              <a:t>limited time </a:t>
            </a:r>
            <a:r>
              <a:rPr lang="en-US" sz="2800" dirty="0">
                <a:latin typeface="Times New Roman" panose="02020603050405020304" pitchFamily="18" charset="0"/>
                <a:ea typeface="Calibri" panose="020F0502020204030204" pitchFamily="34" charset="0"/>
                <a:cs typeface="Times New Roman" panose="02020603050405020304" pitchFamily="18" charset="0"/>
              </a:rPr>
              <a:t>for cardiovascular adjustment as well as the high level of contractile force generated by skeletal muscle.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660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49" y="171450"/>
            <a:ext cx="10315575" cy="6457950"/>
          </a:xfrm>
        </p:spPr>
        <p:txBody>
          <a:bodyPr>
            <a:normAutofit lnSpcReduction="10000"/>
          </a:bodyPr>
          <a:lstStyle/>
          <a:p>
            <a:pPr algn="just">
              <a:lnSpc>
                <a:spcPct val="150000"/>
              </a:lnSpc>
            </a:pPr>
            <a:r>
              <a:rPr lang="en-US" sz="2800" dirty="0">
                <a:latin typeface="Times New Roman" panose="02020603050405020304" pitchFamily="18" charset="0"/>
                <a:ea typeface="Calibri" panose="020F0502020204030204" pitchFamily="34" charset="0"/>
              </a:rPr>
              <a:t>Such contractile force can actually increase the external pressure on blood vessels to the point that vessels are constricted and flow is reduced or stopped</a:t>
            </a:r>
            <a:r>
              <a:rPr lang="en-US" sz="2800" dirty="0" smtClean="0">
                <a:latin typeface="Times New Roman" panose="02020603050405020304" pitchFamily="18" charset="0"/>
                <a:ea typeface="Calibri" panose="020F0502020204030204" pitchFamily="34" charset="0"/>
              </a:rPr>
              <a:t>.</a:t>
            </a:r>
          </a:p>
          <a:p>
            <a:pPr algn="just">
              <a:lnSpc>
                <a:spcPct val="150000"/>
              </a:lnSpc>
            </a:pP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This leads to a reduced delivery of blood to the tissues and hence a decline in venous return. </a:t>
            </a:r>
            <a:endParaRPr lang="en-US" sz="2800" dirty="0" smtClean="0">
              <a:latin typeface="Times New Roman" panose="02020603050405020304" pitchFamily="18" charset="0"/>
              <a:ea typeface="Calibri" panose="020F0502020204030204" pitchFamily="34" charset="0"/>
            </a:endParaRPr>
          </a:p>
          <a:p>
            <a:pPr algn="just">
              <a:lnSpc>
                <a:spcPct val="150000"/>
              </a:lnSpc>
            </a:pPr>
            <a:r>
              <a:rPr lang="en-US" sz="2800" dirty="0" smtClean="0">
                <a:latin typeface="Times New Roman" panose="02020603050405020304" pitchFamily="18" charset="0"/>
                <a:ea typeface="Calibri" panose="020F0502020204030204" pitchFamily="34" charset="0"/>
              </a:rPr>
              <a:t>Consequent </a:t>
            </a:r>
            <a:r>
              <a:rPr lang="en-US" sz="2800" dirty="0">
                <a:latin typeface="Times New Roman" panose="02020603050405020304" pitchFamily="18" charset="0"/>
                <a:ea typeface="Calibri" panose="020F0502020204030204" pitchFamily="34" charset="0"/>
              </a:rPr>
              <a:t>to this is an increase in afterload or blood pressure due to an elevated </a:t>
            </a:r>
            <a:r>
              <a:rPr lang="en-US" sz="2800" dirty="0" smtClean="0">
                <a:latin typeface="Times New Roman" panose="02020603050405020304" pitchFamily="18" charset="0"/>
                <a:ea typeface="Calibri" panose="020F0502020204030204" pitchFamily="34" charset="0"/>
              </a:rPr>
              <a:t>peripheral </a:t>
            </a:r>
            <a:r>
              <a:rPr lang="en-US" sz="2800" dirty="0">
                <a:latin typeface="Times New Roman" panose="02020603050405020304" pitchFamily="18" charset="0"/>
                <a:ea typeface="Calibri" panose="020F0502020204030204" pitchFamily="34" charset="0"/>
              </a:rPr>
              <a:t>resistance</a:t>
            </a:r>
            <a:r>
              <a:rPr lang="en-US" sz="2800" dirty="0" smtClean="0">
                <a:latin typeface="Times New Roman" panose="02020603050405020304" pitchFamily="18" charset="0"/>
                <a:ea typeface="Calibri" panose="020F0502020204030204" pitchFamily="34" charset="0"/>
              </a:rPr>
              <a:t>.</a:t>
            </a:r>
          </a:p>
          <a:p>
            <a:pPr algn="just">
              <a:lnSpc>
                <a:spcPct val="150000"/>
              </a:lnSpc>
            </a:pPr>
            <a:r>
              <a:rPr lang="en-US" sz="2800" dirty="0">
                <a:latin typeface="Times New Roman" panose="02020603050405020304" pitchFamily="18" charset="0"/>
                <a:cs typeface="Times New Roman" panose="02020603050405020304" pitchFamily="18" charset="0"/>
              </a:rPr>
              <a:t>This is best seen in high-intensity weight-lifting where blood pressures may reach over 300 mmHg during both systolic and diastolic phases of the cardiac cycle.</a:t>
            </a:r>
          </a:p>
        </p:txBody>
      </p:sp>
    </p:spTree>
    <p:extLst>
      <p:ext uri="{BB962C8B-B14F-4D97-AF65-F5344CB8AC3E}">
        <p14:creationId xmlns:p14="http://schemas.microsoft.com/office/powerpoint/2010/main" xmlns="" val="25001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0" y="242887"/>
            <a:ext cx="10244138" cy="6415087"/>
          </a:xfrm>
        </p:spPr>
        <p:txBody>
          <a:bodyPr>
            <a:normAutofit/>
          </a:bodyPr>
          <a:lstStyle/>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Alternatively, some people participate in ultra-endurance events such as triathlons.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These </a:t>
            </a:r>
            <a:r>
              <a:rPr lang="en-US" sz="2800" dirty="0">
                <a:latin typeface="Times New Roman" panose="02020603050405020304" pitchFamily="18" charset="0"/>
                <a:ea typeface="Calibri" panose="020F0502020204030204" pitchFamily="34" charset="0"/>
                <a:cs typeface="Times New Roman" panose="02020603050405020304" pitchFamily="18" charset="0"/>
              </a:rPr>
              <a:t>people may exercise sub-maximally for as many as 12 hours and such prolonged activity will influence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cardiovascu</a:t>
            </a:r>
            <a:r>
              <a:rPr lang="en-US" sz="2800" dirty="0">
                <a:latin typeface="Times New Roman" panose="02020603050405020304" pitchFamily="18" charset="0"/>
                <a:ea typeface="Calibri" panose="020F0502020204030204" pitchFamily="34" charset="0"/>
                <a:cs typeface="Times New Roman" panose="02020603050405020304" pitchFamily="18" charset="0"/>
              </a:rPr>
              <a:t>lar function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For example the loss of plasma volume through a large sweat loss as well as the necessity to lose heat via vasodilatation of skin blood vessels may both reduce central blood volume and thus mean circulatory filling pressure. </a:t>
            </a:r>
          </a:p>
        </p:txBody>
      </p:sp>
    </p:spTree>
    <p:extLst>
      <p:ext uri="{BB962C8B-B14F-4D97-AF65-F5344CB8AC3E}">
        <p14:creationId xmlns:p14="http://schemas.microsoft.com/office/powerpoint/2010/main" xmlns="" val="24908611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4488" y="242888"/>
            <a:ext cx="10387012" cy="6400800"/>
          </a:xfrm>
        </p:spPr>
        <p:txBody>
          <a:bodyPr>
            <a:normAutofit/>
          </a:bodyPr>
          <a:lstStyle/>
          <a:p>
            <a:pPr>
              <a:lnSpc>
                <a:spcPct val="150000"/>
              </a:lnSpc>
            </a:pPr>
            <a:r>
              <a:rPr lang="en-US" sz="2800" dirty="0">
                <a:latin typeface="Times New Roman" panose="02020603050405020304" pitchFamily="18" charset="0"/>
                <a:cs typeface="Times New Roman" panose="02020603050405020304" pitchFamily="18" charset="0"/>
              </a:rPr>
              <a:t>A consequence of this would be a reduced ventricular filling and thus a decrease in </a:t>
            </a:r>
            <a:r>
              <a:rPr lang="en-US" sz="2800" b="1" dirty="0">
                <a:latin typeface="Times New Roman" panose="02020603050405020304" pitchFamily="18" charset="0"/>
                <a:cs typeface="Times New Roman" panose="02020603050405020304" pitchFamily="18" charset="0"/>
              </a:rPr>
              <a:t>stroke volume</a:t>
            </a:r>
            <a:r>
              <a:rPr lang="en-US" sz="2800" dirty="0" smtClean="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To maintain cardiac output would require an increase in heart rate. The progressive rise in heart rate with prolonged exercise, called </a:t>
            </a:r>
            <a:r>
              <a:rPr lang="en-US" sz="2800" b="1" dirty="0">
                <a:latin typeface="Times New Roman" panose="02020603050405020304" pitchFamily="18" charset="0"/>
                <a:cs typeface="Times New Roman" panose="02020603050405020304" pitchFamily="18" charset="0"/>
              </a:rPr>
              <a:t>cardiovascular </a:t>
            </a:r>
            <a:r>
              <a:rPr lang="en-US" sz="2800" b="1" dirty="0" smtClean="0">
                <a:latin typeface="Times New Roman" panose="02020603050405020304" pitchFamily="18" charset="0"/>
                <a:cs typeface="Times New Roman" panose="02020603050405020304" pitchFamily="18" charset="0"/>
              </a:rPr>
              <a:t>drift</a:t>
            </a:r>
            <a:r>
              <a:rPr lang="en-US" sz="2800" dirty="0" smtClean="0">
                <a:latin typeface="Times New Roman" panose="02020603050405020304" pitchFamily="18" charset="0"/>
                <a:cs typeface="Times New Roman" panose="02020603050405020304" pitchFamily="18" charset="0"/>
              </a:rPr>
              <a:t>, is </a:t>
            </a:r>
            <a:r>
              <a:rPr lang="en-US" sz="2800" dirty="0">
                <a:latin typeface="Times New Roman" panose="02020603050405020304" pitchFamily="18" charset="0"/>
                <a:cs typeface="Times New Roman" panose="02020603050405020304" pitchFamily="18" charset="0"/>
              </a:rPr>
              <a:t>a common phenomenon that has also been recently linked to direct temperature effects in the </a:t>
            </a:r>
            <a:r>
              <a:rPr lang="en-US" sz="2800" dirty="0" err="1">
                <a:latin typeface="Times New Roman" panose="02020603050405020304" pitchFamily="18" charset="0"/>
                <a:cs typeface="Times New Roman" panose="02020603050405020304" pitchFamily="18" charset="0"/>
              </a:rPr>
              <a:t>sino-atrial</a:t>
            </a:r>
            <a:r>
              <a:rPr lang="en-US" sz="2800" dirty="0">
                <a:latin typeface="Times New Roman" panose="02020603050405020304" pitchFamily="18" charset="0"/>
                <a:cs typeface="Times New Roman" panose="02020603050405020304" pitchFamily="18" charset="0"/>
              </a:rPr>
              <a:t> node and elevated sympathetic activity</a:t>
            </a:r>
            <a:r>
              <a:rPr lang="en-US" sz="2800" dirty="0" smtClean="0">
                <a:latin typeface="Times New Roman" panose="02020603050405020304" pitchFamily="18" charset="0"/>
                <a:cs typeface="Times New Roman" panose="02020603050405020304" pitchFamily="18" charset="0"/>
              </a:rPr>
              <a:t>.</a:t>
            </a:r>
            <a:endParaRPr lang="en-US" dirty="0"/>
          </a:p>
          <a:p>
            <a:pPr>
              <a:lnSpc>
                <a:spcPct val="150000"/>
              </a:lnSpc>
            </a:pPr>
            <a:r>
              <a:rPr lang="en-US" sz="2800" dirty="0">
                <a:latin typeface="Times New Roman" panose="02020603050405020304" pitchFamily="18" charset="0"/>
                <a:cs typeface="Times New Roman" panose="02020603050405020304" pitchFamily="18" charset="0"/>
              </a:rPr>
              <a:t>Another variable, exercise mode, may also alter the cardiovascular responses to exercise.</a:t>
            </a:r>
          </a:p>
        </p:txBody>
      </p:sp>
    </p:spTree>
    <p:extLst>
      <p:ext uri="{BB962C8B-B14F-4D97-AF65-F5344CB8AC3E}">
        <p14:creationId xmlns:p14="http://schemas.microsoft.com/office/powerpoint/2010/main" xmlns="" val="747958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0" y="190954"/>
            <a:ext cx="2489200" cy="649288"/>
          </a:xfrm>
        </p:spPr>
        <p:txBody>
          <a:bodyPr>
            <a:normAutofit/>
          </a:bodyPr>
          <a:lstStyle/>
          <a:p>
            <a:pPr algn="ctr"/>
            <a:r>
              <a:rPr lang="en-US" sz="2400" dirty="0" smtClean="0">
                <a:latin typeface="Times New Roman" panose="02020603050405020304" pitchFamily="18" charset="0"/>
                <a:cs typeface="Times New Roman" panose="02020603050405020304" pitchFamily="18" charset="0"/>
              </a:rPr>
              <a:t>Cont’d…</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4229" y="-18258"/>
            <a:ext cx="10307222" cy="5543549"/>
          </a:xfrm>
        </p:spPr>
        <p:txBody>
          <a:bodyPr>
            <a:noAutofit/>
          </a:bodyPr>
          <a:lstStyle/>
          <a:p>
            <a:pPr marL="0" indent="0" algn="just">
              <a:lnSpc>
                <a:spcPct val="150000"/>
              </a:lnSpc>
              <a:buNone/>
            </a:pPr>
            <a:r>
              <a:rPr lang="en-US" sz="2800" b="1" dirty="0" smtClean="0">
                <a:solidFill>
                  <a:schemeClr val="tx1"/>
                </a:solidFill>
                <a:latin typeface="Times New Roman" panose="02020603050405020304" pitchFamily="18" charset="0"/>
                <a:cs typeface="Times New Roman" panose="02020603050405020304" pitchFamily="18" charset="0"/>
              </a:rPr>
              <a:t>The Historical Development of Sport Medicine</a:t>
            </a:r>
            <a:endParaRPr lang="en-US" sz="2800" b="1"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The use of therapeutic exercise (medical gymnastics) was recorded as early as 800 to 1000 B.C in the </a:t>
            </a:r>
            <a:r>
              <a:rPr lang="en-US" sz="2800" dirty="0" err="1">
                <a:solidFill>
                  <a:schemeClr val="tx1"/>
                </a:solidFill>
                <a:latin typeface="Times New Roman" panose="02020603050405020304" pitchFamily="18" charset="0"/>
                <a:cs typeface="Times New Roman" panose="02020603050405020304" pitchFamily="18" charset="0"/>
              </a:rPr>
              <a:t>Atharva</a:t>
            </a:r>
            <a:r>
              <a:rPr lang="en-US" sz="2800" dirty="0">
                <a:solidFill>
                  <a:schemeClr val="tx1"/>
                </a:solidFill>
                <a:latin typeface="Times New Roman" panose="02020603050405020304" pitchFamily="18" charset="0"/>
                <a:cs typeface="Times New Roman" panose="02020603050405020304" pitchFamily="18" charset="0"/>
              </a:rPr>
              <a:t>- Veda, a medical manuscript from India.</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the first sports physician was </a:t>
            </a:r>
            <a:r>
              <a:rPr lang="en-US" sz="2800" dirty="0" smtClean="0">
                <a:solidFill>
                  <a:schemeClr val="tx1"/>
                </a:solidFill>
                <a:latin typeface="Times New Roman" panose="02020603050405020304" pitchFamily="18" charset="0"/>
                <a:cs typeface="Times New Roman" panose="02020603050405020304" pitchFamily="18" charset="0"/>
              </a:rPr>
              <a:t>Herodotus- 5</a:t>
            </a:r>
            <a:r>
              <a:rPr lang="en-US" sz="2800" baseline="30000" dirty="0" smtClean="0">
                <a:solidFill>
                  <a:schemeClr val="tx1"/>
                </a:solidFill>
                <a:latin typeface="Times New Roman" panose="02020603050405020304" pitchFamily="18" charset="0"/>
                <a:cs typeface="Times New Roman" panose="02020603050405020304" pitchFamily="18" charset="0"/>
              </a:rPr>
              <a:t>th</a:t>
            </a:r>
            <a:r>
              <a:rPr lang="en-US" sz="2800" dirty="0" smtClean="0">
                <a:solidFill>
                  <a:schemeClr val="tx1"/>
                </a:solidFill>
                <a:latin typeface="Times New Roman" panose="02020603050405020304" pitchFamily="18" charset="0"/>
                <a:cs typeface="Times New Roman" panose="02020603050405020304" pitchFamily="18" charset="0"/>
              </a:rPr>
              <a:t> C. B.C, he treated those injured athletes with therapeutic </a:t>
            </a:r>
            <a:r>
              <a:rPr lang="en-US" sz="2800" dirty="0">
                <a:solidFill>
                  <a:schemeClr val="tx1"/>
                </a:solidFill>
                <a:latin typeface="Times New Roman" panose="02020603050405020304" pitchFamily="18" charset="0"/>
                <a:cs typeface="Times New Roman" panose="02020603050405020304" pitchFamily="18" charset="0"/>
              </a:rPr>
              <a:t>exercises and </a:t>
            </a:r>
            <a:r>
              <a:rPr lang="en-US" sz="2800" dirty="0" smtClean="0">
                <a:solidFill>
                  <a:schemeClr val="tx1"/>
                </a:solidFill>
                <a:latin typeface="Times New Roman" panose="02020603050405020304" pitchFamily="18" charset="0"/>
                <a:cs typeface="Times New Roman" panose="02020603050405020304" pitchFamily="18" charset="0"/>
              </a:rPr>
              <a:t>diet.</a:t>
            </a: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Hippocrates- he wrote </a:t>
            </a:r>
            <a:r>
              <a:rPr lang="en-US" sz="2800" dirty="0">
                <a:solidFill>
                  <a:schemeClr val="tx1"/>
                </a:solidFill>
                <a:latin typeface="Times New Roman" panose="02020603050405020304" pitchFamily="18" charset="0"/>
                <a:cs typeface="Times New Roman" panose="02020603050405020304" pitchFamily="18" charset="0"/>
              </a:rPr>
              <a:t>the value of exercise in treating many </a:t>
            </a:r>
            <a:r>
              <a:rPr lang="en-US" sz="2800" dirty="0" smtClean="0">
                <a:solidFill>
                  <a:schemeClr val="tx1"/>
                </a:solidFill>
                <a:latin typeface="Times New Roman" panose="02020603050405020304" pitchFamily="18" charset="0"/>
                <a:cs typeface="Times New Roman" panose="02020603050405020304" pitchFamily="18" charset="0"/>
              </a:rPr>
              <a:t>illness.</a:t>
            </a: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In 2</a:t>
            </a:r>
            <a:r>
              <a:rPr lang="en-US" sz="2800" baseline="30000" dirty="0" smtClean="0">
                <a:solidFill>
                  <a:schemeClr val="tx1"/>
                </a:solidFill>
                <a:latin typeface="Times New Roman" panose="02020603050405020304" pitchFamily="18" charset="0"/>
                <a:cs typeface="Times New Roman" panose="02020603050405020304" pitchFamily="18" charset="0"/>
              </a:rPr>
              <a:t>nd</a:t>
            </a:r>
            <a:r>
              <a:rPr lang="en-US" sz="2800" dirty="0" smtClean="0">
                <a:solidFill>
                  <a:schemeClr val="tx1"/>
                </a:solidFill>
                <a:latin typeface="Times New Roman" panose="02020603050405020304" pitchFamily="18" charset="0"/>
                <a:cs typeface="Times New Roman" panose="02020603050405020304" pitchFamily="18" charset="0"/>
              </a:rPr>
              <a:t> cen. A.D., Galen appointed first physician for gladiators.</a:t>
            </a:r>
            <a:r>
              <a:rPr lang="en-US" sz="2800" dirty="0">
                <a:solidFill>
                  <a:schemeClr val="tx1"/>
                </a:solidFill>
              </a:rPr>
              <a:t> </a:t>
            </a:r>
            <a:r>
              <a:rPr lang="en-US" sz="2800" dirty="0">
                <a:solidFill>
                  <a:schemeClr val="tx1"/>
                </a:solidFill>
                <a:latin typeface="Times New Roman" panose="02020603050405020304" pitchFamily="18" charset="0"/>
                <a:cs typeface="Times New Roman" panose="02020603050405020304" pitchFamily="18" charset="0"/>
              </a:rPr>
              <a:t>he taught and did </a:t>
            </a:r>
            <a:r>
              <a:rPr lang="en-US" sz="2800" dirty="0" smtClean="0">
                <a:solidFill>
                  <a:schemeClr val="tx1"/>
                </a:solidFill>
                <a:latin typeface="Times New Roman" panose="02020603050405020304" pitchFamily="18" charset="0"/>
                <a:cs typeface="Times New Roman" panose="02020603050405020304" pitchFamily="18" charset="0"/>
              </a:rPr>
              <a:t>research </a:t>
            </a:r>
            <a:r>
              <a:rPr lang="en-US" sz="2800" dirty="0">
                <a:solidFill>
                  <a:schemeClr val="tx1"/>
                </a:solidFill>
                <a:latin typeface="Times New Roman" panose="02020603050405020304" pitchFamily="18" charset="0"/>
                <a:cs typeface="Times New Roman" panose="02020603050405020304" pitchFamily="18" charset="0"/>
              </a:rPr>
              <a:t>in anatomy, physiology and sports injuries. </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944577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5925" y="257175"/>
            <a:ext cx="10201275" cy="6357938"/>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For example the gravitational effects on the cardiovascular system during standing exercise (running) are different to seated exercise (cycling) and horizontal or supine exercise (swimming). </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Changes </a:t>
            </a:r>
            <a:r>
              <a:rPr lang="en-US" sz="2800" dirty="0">
                <a:latin typeface="Times New Roman" panose="02020603050405020304" pitchFamily="18" charset="0"/>
                <a:cs typeface="Times New Roman" panose="02020603050405020304" pitchFamily="18" charset="0"/>
              </a:rPr>
              <a:t>in posture will influence blood flow and neural activity. Supine exercise will elicit higher </a:t>
            </a:r>
            <a:r>
              <a:rPr lang="en-US" sz="2800" b="1" dirty="0">
                <a:latin typeface="Times New Roman" panose="02020603050405020304" pitchFamily="18" charset="0"/>
                <a:cs typeface="Times New Roman" panose="02020603050405020304" pitchFamily="18" charset="0"/>
              </a:rPr>
              <a:t>stroke</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volumes</a:t>
            </a:r>
            <a:r>
              <a:rPr lang="en-US" sz="2800" dirty="0">
                <a:latin typeface="Times New Roman" panose="02020603050405020304" pitchFamily="18" charset="0"/>
                <a:cs typeface="Times New Roman" panose="02020603050405020304" pitchFamily="18" charset="0"/>
              </a:rPr>
              <a:t>, because of enhanced preload, and thus lower </a:t>
            </a:r>
            <a:r>
              <a:rPr lang="en-US" sz="2800" b="1" dirty="0">
                <a:latin typeface="Times New Roman" panose="02020603050405020304" pitchFamily="18" charset="0"/>
                <a:cs typeface="Times New Roman" panose="02020603050405020304" pitchFamily="18" charset="0"/>
              </a:rPr>
              <a:t>heart rates</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If a small muscle mass is exercised, such as the arms (compared to the legs), then the cardiovascular system will respond differently. </a:t>
            </a:r>
          </a:p>
        </p:txBody>
      </p:sp>
    </p:spTree>
    <p:extLst>
      <p:ext uri="{BB962C8B-B14F-4D97-AF65-F5344CB8AC3E}">
        <p14:creationId xmlns:p14="http://schemas.microsoft.com/office/powerpoint/2010/main" xmlns="" val="23519259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763" y="1157287"/>
            <a:ext cx="10229850" cy="6400800"/>
          </a:xfrm>
        </p:spPr>
        <p:txBody>
          <a:bodyPr>
            <a:normAutofit/>
          </a:bodyPr>
          <a:lstStyle/>
          <a:p>
            <a:pPr algn="just"/>
            <a:r>
              <a:rPr lang="en-US" sz="2800" dirty="0">
                <a:latin typeface="Times New Roman" panose="02020603050405020304" pitchFamily="18" charset="0"/>
                <a:cs typeface="Times New Roman" panose="02020603050405020304" pitchFamily="18" charset="0"/>
              </a:rPr>
              <a:t>In arm exercise (even if rhythmic in nature) the peripheral resistance is increased and this will increase blood pressure because of a smaller capillary and arteriolar bed</a:t>
            </a:r>
            <a:r>
              <a:rPr lang="en-US" sz="2800" dirty="0" smtClean="0">
                <a:latin typeface="Times New Roman" panose="02020603050405020304" pitchFamily="18" charset="0"/>
                <a:cs typeface="Times New Roman" panose="02020603050405020304" pitchFamily="18" charset="0"/>
              </a:rPr>
              <a:t>.</a:t>
            </a: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These changes will decrease </a:t>
            </a:r>
            <a:r>
              <a:rPr lang="en-US" sz="2800" b="1" dirty="0">
                <a:latin typeface="Times New Roman" panose="02020603050405020304" pitchFamily="18" charset="0"/>
                <a:cs typeface="Times New Roman" panose="02020603050405020304" pitchFamily="18" charset="0"/>
              </a:rPr>
              <a:t>venous return </a:t>
            </a:r>
            <a:r>
              <a:rPr lang="en-US" sz="2800" dirty="0">
                <a:latin typeface="Times New Roman" panose="02020603050405020304" pitchFamily="18" charset="0"/>
                <a:cs typeface="Times New Roman" panose="02020603050405020304" pitchFamily="18" charset="0"/>
              </a:rPr>
              <a:t>and produce a greater increase in </a:t>
            </a:r>
            <a:r>
              <a:rPr lang="en-US" sz="2800" b="1" dirty="0">
                <a:latin typeface="Times New Roman" panose="02020603050405020304" pitchFamily="18" charset="0"/>
                <a:cs typeface="Times New Roman" panose="02020603050405020304" pitchFamily="18" charset="0"/>
              </a:rPr>
              <a:t>heart rate </a:t>
            </a:r>
            <a:r>
              <a:rPr lang="en-US" sz="2800" dirty="0">
                <a:latin typeface="Times New Roman" panose="02020603050405020304" pitchFamily="18" charset="0"/>
                <a:cs typeface="Times New Roman" panose="02020603050405020304" pitchFamily="18" charset="0"/>
              </a:rPr>
              <a:t>than during leg exercise at the same absolute work rate.</a:t>
            </a:r>
          </a:p>
        </p:txBody>
      </p:sp>
    </p:spTree>
    <p:extLst>
      <p:ext uri="{BB962C8B-B14F-4D97-AF65-F5344CB8AC3E}">
        <p14:creationId xmlns:p14="http://schemas.microsoft.com/office/powerpoint/2010/main" xmlns="" val="10520856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5913" y="157163"/>
            <a:ext cx="10472737" cy="6557962"/>
          </a:xfrm>
        </p:spPr>
        <p:txBody>
          <a:bodyPr>
            <a:normAutofit fontScale="92500" lnSpcReduction="20000"/>
          </a:bodyPr>
          <a:lstStyle/>
          <a:p>
            <a:pPr marL="0" lvl="1" indent="0">
              <a:buNone/>
            </a:pPr>
            <a:r>
              <a:rPr lang="en-US" sz="3200" b="1" dirty="0">
                <a:solidFill>
                  <a:schemeClr val="tx1"/>
                </a:solidFill>
                <a:latin typeface="Times New Roman" panose="02020603050405020304" pitchFamily="18" charset="0"/>
                <a:cs typeface="Times New Roman" panose="02020603050405020304" pitchFamily="18" charset="0"/>
              </a:rPr>
              <a:t>2.2. Respiratory System Adaptation to </a:t>
            </a:r>
            <a:r>
              <a:rPr lang="en-US" sz="3200" b="1" dirty="0" smtClean="0">
                <a:solidFill>
                  <a:schemeClr val="tx1"/>
                </a:solidFill>
                <a:latin typeface="Times New Roman" panose="02020603050405020304" pitchFamily="18" charset="0"/>
                <a:cs typeface="Times New Roman" panose="02020603050405020304" pitchFamily="18" charset="0"/>
              </a:rPr>
              <a:t>Exercise</a:t>
            </a:r>
            <a:endParaRPr lang="en-US" sz="3200" dirty="0">
              <a:latin typeface="Times New Roman" panose="02020603050405020304" pitchFamily="18" charset="0"/>
              <a:cs typeface="Times New Roman" panose="02020603050405020304" pitchFamily="18" charset="0"/>
            </a:endParaRPr>
          </a:p>
          <a:p>
            <a:pPr algn="just"/>
            <a:r>
              <a:rPr lang="en-US" sz="3000" dirty="0" smtClean="0">
                <a:solidFill>
                  <a:schemeClr val="tx1"/>
                </a:solidFill>
                <a:latin typeface="Times New Roman" panose="02020603050405020304" pitchFamily="18" charset="0"/>
                <a:cs typeface="Times New Roman" panose="02020603050405020304" pitchFamily="18" charset="0"/>
              </a:rPr>
              <a:t>The respiratory system and the circulatory system are both necessary for the transport of oxygen to the body’s tissues for use in aerobic metabolism and to remove carbon dioxide (a product of aerobic metabolism) from tissue and eventually from the body. The reason you breathe is to obtain oxygen from the atmosphere and to rid your body of carbon dioxide. </a:t>
            </a:r>
          </a:p>
          <a:p>
            <a:pPr algn="just"/>
            <a:r>
              <a:rPr lang="en-US" sz="3000" dirty="0" smtClean="0">
                <a:solidFill>
                  <a:schemeClr val="tx1"/>
                </a:solidFill>
                <a:latin typeface="Times New Roman" panose="02020603050405020304" pitchFamily="18" charset="0"/>
                <a:cs typeface="Times New Roman" panose="02020603050405020304" pitchFamily="18" charset="0"/>
              </a:rPr>
              <a:t>The respiratory and circulatory systems combine to perform both of these functions, which involve several separate processes:</a:t>
            </a:r>
          </a:p>
          <a:p>
            <a:pPr algn="just">
              <a:buNone/>
            </a:pPr>
            <a:r>
              <a:rPr lang="en-US" sz="3000" dirty="0" smtClean="0">
                <a:solidFill>
                  <a:schemeClr val="tx1"/>
                </a:solidFill>
                <a:latin typeface="Times New Roman" panose="02020603050405020304" pitchFamily="18" charset="0"/>
                <a:cs typeface="Times New Roman" panose="02020603050405020304" pitchFamily="18" charset="0"/>
              </a:rPr>
              <a:t>●  Pulmonary ventilation or the movement of air into and out of the lungs, commonly referred to as breathing</a:t>
            </a:r>
          </a:p>
          <a:p>
            <a:pPr algn="just">
              <a:buNone/>
            </a:pPr>
            <a:r>
              <a:rPr lang="en-US" sz="3000" dirty="0" smtClean="0">
                <a:solidFill>
                  <a:schemeClr val="tx1"/>
                </a:solidFill>
                <a:latin typeface="Times New Roman" panose="02020603050405020304" pitchFamily="18" charset="0"/>
                <a:cs typeface="Times New Roman" panose="02020603050405020304" pitchFamily="18" charset="0"/>
              </a:rPr>
              <a:t>●  Movement of oxygen from air in the lungs into the blood and of carbon dioxide out of the blood to air in the lungs, or pulmonary diffusion</a:t>
            </a:r>
          </a:p>
          <a:p>
            <a:pPr algn="just">
              <a:buNone/>
            </a:pPr>
            <a:r>
              <a:rPr lang="en-US" sz="3000" dirty="0" smtClean="0">
                <a:solidFill>
                  <a:schemeClr val="tx1"/>
                </a:solidFill>
                <a:latin typeface="Times New Roman" panose="02020603050405020304" pitchFamily="18" charset="0"/>
                <a:cs typeface="Times New Roman" panose="02020603050405020304" pitchFamily="18" charset="0"/>
              </a:rPr>
              <a:t>●  The exchange of oxygen and carbon dioxide between the blood and the body’s tissues or capillary gas exchange</a:t>
            </a:r>
          </a:p>
        </p:txBody>
      </p:sp>
    </p:spTree>
    <p:extLst>
      <p:ext uri="{BB962C8B-B14F-4D97-AF65-F5344CB8AC3E}">
        <p14:creationId xmlns:p14="http://schemas.microsoft.com/office/powerpoint/2010/main" xmlns="" val="1825216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7574" y="719230"/>
            <a:ext cx="9897038" cy="5619135"/>
          </a:xfrm>
        </p:spPr>
        <p:txBody>
          <a:bodyPr>
            <a:noAutofit/>
          </a:bodyPr>
          <a:lstStyle/>
          <a:p>
            <a:pPr algn="just">
              <a:lnSpc>
                <a:spcPct val="150000"/>
              </a:lnSpc>
            </a:pPr>
            <a:r>
              <a:rPr lang="en-US" sz="2400" dirty="0" smtClean="0">
                <a:solidFill>
                  <a:schemeClr val="tx1"/>
                </a:solidFill>
                <a:latin typeface="Times New Roman" pitchFamily="18" charset="0"/>
                <a:cs typeface="Times New Roman" pitchFamily="18" charset="0"/>
              </a:rPr>
              <a:t>Respiration can be divided into two major types. Pulmonary ventilation and pulmonary diffusion are referred to as pulmonary respiration because these two processes occur at the lungs. Cellular respiration refers to the use of oxygen in aerobic metabolism and production of carbon dioxide. </a:t>
            </a:r>
          </a:p>
          <a:p>
            <a:pPr algn="just">
              <a:lnSpc>
                <a:spcPct val="150000"/>
              </a:lnSpc>
            </a:pPr>
            <a:r>
              <a:rPr lang="en-US" sz="2400" dirty="0" smtClean="0">
                <a:solidFill>
                  <a:schemeClr val="tx1"/>
                </a:solidFill>
                <a:latin typeface="Times New Roman" pitchFamily="18" charset="0"/>
                <a:cs typeface="Times New Roman" pitchFamily="18" charset="0"/>
              </a:rPr>
              <a:t>The pulmonary system (or pulmonary respiration) is the first link in the process of oxygen delivery to the muscle tissue. It also serves to expel and thus regulate the levels of carbon dioxide within the body. </a:t>
            </a:r>
          </a:p>
          <a:p>
            <a:pPr algn="just">
              <a:lnSpc>
                <a:spcPct val="150000"/>
              </a:lnSpc>
            </a:pPr>
            <a:r>
              <a:rPr lang="en-US" sz="2400" dirty="0" smtClean="0">
                <a:solidFill>
                  <a:schemeClr val="tx1"/>
                </a:solidFill>
                <a:latin typeface="Times New Roman" pitchFamily="18" charset="0"/>
                <a:cs typeface="Times New Roman" pitchFamily="18" charset="0"/>
              </a:rPr>
              <a:t>As a by-product of tissue metabolism it is important to expel carbon dioxide in line with rates of production. This also forms part of the other major role for the pulmonary system, which is to help regulate the body’s acid–base status.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91378"/>
            <a:ext cx="8911687" cy="1280890"/>
          </a:xfrm>
        </p:spPr>
        <p:txBody>
          <a:bodyPr/>
          <a:lstStyle/>
          <a:p>
            <a:r>
              <a:rPr lang="en-US" b="1" dirty="0" smtClean="0">
                <a:solidFill>
                  <a:schemeClr val="tx1"/>
                </a:solidFill>
                <a:latin typeface="Times New Roman" pitchFamily="18" charset="0"/>
                <a:cs typeface="Times New Roman" pitchFamily="18" charset="0"/>
              </a:rPr>
              <a:t>Structure &amp; function of respiratory system  </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858297" y="1283115"/>
            <a:ext cx="9940413" cy="4436383"/>
          </a:xfrm>
        </p:spPr>
        <p:txBody>
          <a:bodyPr>
            <a:noAutofit/>
          </a:bodyPr>
          <a:lstStyle/>
          <a:p>
            <a:pPr algn="just"/>
            <a:r>
              <a:rPr lang="en-US" sz="2800" dirty="0" smtClean="0">
                <a:solidFill>
                  <a:schemeClr val="tx1"/>
                </a:solidFill>
                <a:latin typeface="Times New Roman" pitchFamily="18" charset="0"/>
                <a:cs typeface="Times New Roman" pitchFamily="18" charset="0"/>
              </a:rPr>
              <a:t>The major function of the pulmonary respiratory system is to exchange carbon dioxide and oxygen between the air within the lungs and the blood.</a:t>
            </a:r>
          </a:p>
          <a:p>
            <a:pPr algn="just"/>
            <a:r>
              <a:rPr lang="en-US" sz="2800" dirty="0" smtClean="0">
                <a:solidFill>
                  <a:schemeClr val="tx1"/>
                </a:solidFill>
                <a:latin typeface="Times New Roman" pitchFamily="18" charset="0"/>
                <a:cs typeface="Times New Roman" pitchFamily="18" charset="0"/>
              </a:rPr>
              <a:t>Alveoli are saclike structures surrounded by capillaries where gas exchange takes place.</a:t>
            </a:r>
          </a:p>
          <a:p>
            <a:pPr algn="just"/>
            <a:r>
              <a:rPr lang="en-US" sz="2800" dirty="0" smtClean="0">
                <a:solidFill>
                  <a:schemeClr val="tx1"/>
                </a:solidFill>
                <a:latin typeface="Times New Roman" pitchFamily="18" charset="0"/>
                <a:cs typeface="Times New Roman" pitchFamily="18" charset="0"/>
              </a:rPr>
              <a:t>The nasal passages and other structures prior to the respiratory bronchioles, besides being conduits through which air travels, also humidify, warm, and filter the air to protect the alveoli from damage.</a:t>
            </a:r>
          </a:p>
          <a:p>
            <a:pPr algn="just"/>
            <a:r>
              <a:rPr lang="en-US" sz="2800" dirty="0" smtClean="0">
                <a:solidFill>
                  <a:schemeClr val="tx1"/>
                </a:solidFill>
                <a:latin typeface="Times New Roman" pitchFamily="18" charset="0"/>
                <a:cs typeface="Times New Roman" pitchFamily="18" charset="0"/>
              </a:rPr>
              <a:t>Pulmonary diffusion is aided by the large surface area created by the tremendous number of alveoli and the wrapping of alveoli by capillaries.</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135626"/>
            <a:ext cx="8915400" cy="4775596"/>
          </a:xfrm>
        </p:spPr>
        <p:txBody>
          <a:bodyPr>
            <a:noAutofit/>
          </a:bodyPr>
          <a:lstStyle/>
          <a:p>
            <a:pPr algn="just"/>
            <a:r>
              <a:rPr lang="en-US" sz="2400" dirty="0" smtClean="0">
                <a:solidFill>
                  <a:schemeClr val="tx1"/>
                </a:solidFill>
                <a:latin typeface="Times New Roman" pitchFamily="18" charset="0"/>
                <a:cs typeface="Times New Roman" pitchFamily="18" charset="0"/>
              </a:rPr>
              <a:t>Expiratory and </a:t>
            </a:r>
            <a:r>
              <a:rPr lang="en-US" sz="2400" dirty="0" err="1" smtClean="0">
                <a:solidFill>
                  <a:schemeClr val="tx1"/>
                </a:solidFill>
                <a:latin typeface="Times New Roman" pitchFamily="18" charset="0"/>
                <a:cs typeface="Times New Roman" pitchFamily="18" charset="0"/>
              </a:rPr>
              <a:t>inspiratory</a:t>
            </a:r>
            <a:r>
              <a:rPr lang="en-US" sz="2400" dirty="0" smtClean="0">
                <a:solidFill>
                  <a:schemeClr val="tx1"/>
                </a:solidFill>
                <a:latin typeface="Times New Roman" pitchFamily="18" charset="0"/>
                <a:cs typeface="Times New Roman" pitchFamily="18" charset="0"/>
              </a:rPr>
              <a:t> muscles are needed to decrease and increase lung volume in order for expiration and inspiration to take place.</a:t>
            </a:r>
          </a:p>
          <a:p>
            <a:pPr algn="just"/>
            <a:r>
              <a:rPr lang="en-US" sz="2400" dirty="0" smtClean="0">
                <a:solidFill>
                  <a:schemeClr val="tx1"/>
                </a:solidFill>
                <a:latin typeface="Times New Roman" pitchFamily="18" charset="0"/>
                <a:cs typeface="Times New Roman" pitchFamily="18" charset="0"/>
              </a:rPr>
              <a:t>Air moves into and out of the lungs due to pressure differences between the air within the lungs and atmospheric air.</a:t>
            </a:r>
          </a:p>
          <a:p>
            <a:pPr algn="just"/>
            <a:r>
              <a:rPr lang="en-US" sz="2400" dirty="0" smtClean="0">
                <a:solidFill>
                  <a:schemeClr val="tx1"/>
                </a:solidFill>
                <a:latin typeface="Times New Roman" pitchFamily="18" charset="0"/>
                <a:cs typeface="Times New Roman" pitchFamily="18" charset="0"/>
              </a:rPr>
              <a:t>The diaphragm is the most important muscle of inspiration and expiration.</a:t>
            </a:r>
          </a:p>
          <a:p>
            <a:pPr algn="just"/>
            <a:r>
              <a:rPr lang="en-US" sz="2400" dirty="0" smtClean="0">
                <a:solidFill>
                  <a:schemeClr val="tx1"/>
                </a:solidFill>
                <a:latin typeface="Times New Roman" pitchFamily="18" charset="0"/>
                <a:cs typeface="Times New Roman" pitchFamily="18" charset="0"/>
              </a:rPr>
              <a:t>Airflow between two areas of the </a:t>
            </a:r>
            <a:r>
              <a:rPr lang="en-US" sz="2400" dirty="0" err="1" smtClean="0">
                <a:solidFill>
                  <a:schemeClr val="tx1"/>
                </a:solidFill>
                <a:latin typeface="Times New Roman" pitchFamily="18" charset="0"/>
                <a:cs typeface="Times New Roman" pitchFamily="18" charset="0"/>
              </a:rPr>
              <a:t>ventilatory</a:t>
            </a:r>
            <a:r>
              <a:rPr lang="en-US" sz="2400" dirty="0" smtClean="0">
                <a:solidFill>
                  <a:schemeClr val="tx1"/>
                </a:solidFill>
                <a:latin typeface="Times New Roman" pitchFamily="18" charset="0"/>
                <a:cs typeface="Times New Roman" pitchFamily="18" charset="0"/>
              </a:rPr>
              <a:t> pathway depends on the pressure difference between the two areas and the resistance to flow between the two areas.</a:t>
            </a:r>
          </a:p>
          <a:p>
            <a:pPr algn="just"/>
            <a:r>
              <a:rPr lang="en-US" sz="2400" dirty="0" smtClean="0">
                <a:solidFill>
                  <a:schemeClr val="tx1"/>
                </a:solidFill>
                <a:latin typeface="Times New Roman" pitchFamily="18" charset="0"/>
                <a:cs typeface="Times New Roman" pitchFamily="18" charset="0"/>
              </a:rPr>
              <a:t>Pulmonary ventilation can be changed due to a change in either tidal volume or frequency of breathing.</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032" y="575187"/>
            <a:ext cx="9513580" cy="6282813"/>
          </a:xfrm>
        </p:spPr>
        <p:txBody>
          <a:bodyPr>
            <a:normAutofit/>
          </a:bodyPr>
          <a:lstStyle/>
          <a:p>
            <a:pPr algn="just"/>
            <a:r>
              <a:rPr lang="en-US" sz="2400" dirty="0" smtClean="0">
                <a:solidFill>
                  <a:schemeClr val="tx1"/>
                </a:solidFill>
                <a:latin typeface="Times New Roman" pitchFamily="18" charset="0"/>
                <a:cs typeface="Times New Roman" pitchFamily="18" charset="0"/>
              </a:rPr>
              <a:t>Capillary gas exchange at the lungs mainly is dependent on the partial pressure difference between air within the alveoli and blood.</a:t>
            </a:r>
          </a:p>
          <a:p>
            <a:pPr algn="just"/>
            <a:r>
              <a:rPr lang="en-US" sz="2400" dirty="0" smtClean="0">
                <a:solidFill>
                  <a:schemeClr val="tx1"/>
                </a:solidFill>
                <a:latin typeface="Times New Roman" pitchFamily="18" charset="0"/>
                <a:cs typeface="Times New Roman" pitchFamily="18" charset="0"/>
              </a:rPr>
              <a:t>The respiratory and cellular membranes are more permeable to carbon dioxide than oxygen, so the partial pressure differences on either side of these membranes can be less for carbon dioxide.</a:t>
            </a:r>
          </a:p>
          <a:p>
            <a:pPr algn="just"/>
            <a:r>
              <a:rPr lang="en-US" sz="2400" dirty="0" smtClean="0">
                <a:solidFill>
                  <a:schemeClr val="tx1"/>
                </a:solidFill>
                <a:latin typeface="Times New Roman" pitchFamily="18" charset="0"/>
                <a:cs typeface="Times New Roman" pitchFamily="18" charset="0"/>
              </a:rPr>
              <a:t>Even at maximal exercise intensities, optimal pulmonary gas exchange is maintained in untrained or moderately trained individuals. However, for highly trained aerobic athletes, pulmonary gas exchange may become inefficient at maximal exercise intensities.</a:t>
            </a:r>
          </a:p>
          <a:p>
            <a:pPr algn="just"/>
            <a:r>
              <a:rPr lang="en-US" sz="2400" dirty="0" smtClean="0">
                <a:solidFill>
                  <a:schemeClr val="tx1"/>
                </a:solidFill>
                <a:latin typeface="Times New Roman" pitchFamily="18" charset="0"/>
                <a:cs typeface="Times New Roman" pitchFamily="18" charset="0"/>
              </a:rPr>
              <a:t>Gas exchange at tissue occurs due to partial pressure differences in oxygen and carbon dioxide between the tissue and the blood.</a:t>
            </a:r>
          </a:p>
          <a:p>
            <a:pPr algn="just"/>
            <a:r>
              <a:rPr lang="en-US" sz="2400" dirty="0" err="1" smtClean="0">
                <a:solidFill>
                  <a:schemeClr val="tx1"/>
                </a:solidFill>
                <a:latin typeface="Times New Roman" pitchFamily="18" charset="0"/>
                <a:cs typeface="Times New Roman" pitchFamily="18" charset="0"/>
              </a:rPr>
              <a:t>Myoglobin</a:t>
            </a:r>
            <a:r>
              <a:rPr lang="en-US" sz="2400" dirty="0" smtClean="0">
                <a:solidFill>
                  <a:schemeClr val="tx1"/>
                </a:solidFill>
                <a:latin typeface="Times New Roman" pitchFamily="18" charset="0"/>
                <a:cs typeface="Times New Roman" pitchFamily="18" charset="0"/>
              </a:rPr>
              <a:t>, a molecule similar to hemoglobin, transports oxygen from the cell membrane to the mitochondria for use in aerobic metabolism.</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5343" y="457200"/>
            <a:ext cx="10412360" cy="6076335"/>
          </a:xfrm>
        </p:spPr>
        <p:txBody>
          <a:bodyPr>
            <a:noAutofit/>
          </a:bodyPr>
          <a:lstStyle/>
          <a:p>
            <a:pPr algn="just"/>
            <a:r>
              <a:rPr lang="en-US" sz="2400" dirty="0" smtClean="0">
                <a:solidFill>
                  <a:schemeClr val="tx1"/>
                </a:solidFill>
                <a:latin typeface="Times New Roman" pitchFamily="18" charset="0"/>
                <a:cs typeface="Times New Roman" pitchFamily="18" charset="0"/>
              </a:rPr>
              <a:t>Increased cardiac output and redistribution of blood flow help to increase oxygen delivery and carbon dioxide removal from active tissue during exercise.</a:t>
            </a:r>
          </a:p>
          <a:p>
            <a:pPr algn="just"/>
            <a:r>
              <a:rPr lang="en-US" sz="2400" dirty="0" smtClean="0">
                <a:solidFill>
                  <a:schemeClr val="tx1"/>
                </a:solidFill>
                <a:latin typeface="Times New Roman" pitchFamily="18" charset="0"/>
                <a:cs typeface="Times New Roman" pitchFamily="18" charset="0"/>
              </a:rPr>
              <a:t>At rest, the partial pressure of carbon dioxide within blood is tightly regulated; this regulation is probably because of changes in H+ as opposed to partial pressure of carbon dioxide.</a:t>
            </a:r>
          </a:p>
          <a:p>
            <a:pPr algn="just"/>
            <a:r>
              <a:rPr lang="en-US" sz="2400" dirty="0" smtClean="0">
                <a:solidFill>
                  <a:schemeClr val="tx1"/>
                </a:solidFill>
                <a:latin typeface="Times New Roman" pitchFamily="18" charset="0"/>
                <a:cs typeface="Times New Roman" pitchFamily="18" charset="0"/>
              </a:rPr>
              <a:t>Ventilation has three phases during </a:t>
            </a:r>
            <a:r>
              <a:rPr lang="en-US" sz="2400" dirty="0" err="1" smtClean="0">
                <a:solidFill>
                  <a:schemeClr val="tx1"/>
                </a:solidFill>
                <a:latin typeface="Times New Roman" pitchFamily="18" charset="0"/>
                <a:cs typeface="Times New Roman" pitchFamily="18" charset="0"/>
              </a:rPr>
              <a:t>submaximal</a:t>
            </a:r>
            <a:r>
              <a:rPr lang="en-US" sz="2400" dirty="0" smtClean="0">
                <a:solidFill>
                  <a:schemeClr val="tx1"/>
                </a:solidFill>
                <a:latin typeface="Times New Roman" pitchFamily="18" charset="0"/>
                <a:cs typeface="Times New Roman" pitchFamily="18" charset="0"/>
              </a:rPr>
              <a:t> work: </a:t>
            </a:r>
          </a:p>
          <a:p>
            <a:pPr algn="just"/>
            <a:r>
              <a:rPr lang="en-US" sz="2400" dirty="0" smtClean="0">
                <a:solidFill>
                  <a:schemeClr val="tx1"/>
                </a:solidFill>
                <a:latin typeface="Times New Roman" pitchFamily="18" charset="0"/>
                <a:cs typeface="Times New Roman" pitchFamily="18" charset="0"/>
              </a:rPr>
              <a:t>P.1, increased ventilation due to input from higher brain centers &amp; active muscle;</a:t>
            </a:r>
          </a:p>
          <a:p>
            <a:pPr algn="just"/>
            <a:r>
              <a:rPr lang="en-US" sz="2400" dirty="0" smtClean="0">
                <a:solidFill>
                  <a:schemeClr val="tx1"/>
                </a:solidFill>
                <a:latin typeface="Times New Roman" pitchFamily="18" charset="0"/>
                <a:cs typeface="Times New Roman" pitchFamily="18" charset="0"/>
              </a:rPr>
              <a:t>P. 2, increased ventilation due to continued effect of motor cortex activity, feedback from active muscle, and feedback from peripheral </a:t>
            </a:r>
            <a:r>
              <a:rPr lang="en-US" sz="2400" dirty="0" err="1" smtClean="0">
                <a:solidFill>
                  <a:schemeClr val="tx1"/>
                </a:solidFill>
                <a:latin typeface="Times New Roman" pitchFamily="18" charset="0"/>
                <a:cs typeface="Times New Roman" pitchFamily="18" charset="0"/>
              </a:rPr>
              <a:t>chemoreceptors</a:t>
            </a:r>
            <a:r>
              <a:rPr lang="en-US" sz="2400" dirty="0" smtClean="0">
                <a:solidFill>
                  <a:schemeClr val="tx1"/>
                </a:solidFill>
                <a:latin typeface="Times New Roman" pitchFamily="18" charset="0"/>
                <a:cs typeface="Times New Roman" pitchFamily="18" charset="0"/>
              </a:rPr>
              <a:t>; &amp; </a:t>
            </a:r>
          </a:p>
          <a:p>
            <a:pPr algn="just"/>
            <a:r>
              <a:rPr lang="en-US" sz="2400" dirty="0" smtClean="0">
                <a:solidFill>
                  <a:schemeClr val="tx1"/>
                </a:solidFill>
                <a:latin typeface="Times New Roman" pitchFamily="18" charset="0"/>
                <a:cs typeface="Times New Roman" pitchFamily="18" charset="0"/>
              </a:rPr>
              <a:t>P. 3, </a:t>
            </a:r>
            <a:r>
              <a:rPr lang="en-US" sz="2400" dirty="0" err="1" smtClean="0">
                <a:solidFill>
                  <a:schemeClr val="tx1"/>
                </a:solidFill>
                <a:latin typeface="Times New Roman" pitchFamily="18" charset="0"/>
                <a:cs typeface="Times New Roman" pitchFamily="18" charset="0"/>
              </a:rPr>
              <a:t>plateauing</a:t>
            </a:r>
            <a:r>
              <a:rPr lang="en-US" sz="2400" dirty="0" smtClean="0">
                <a:solidFill>
                  <a:schemeClr val="tx1"/>
                </a:solidFill>
                <a:latin typeface="Times New Roman" pitchFamily="18" charset="0"/>
                <a:cs typeface="Times New Roman" pitchFamily="18" charset="0"/>
              </a:rPr>
              <a:t> of ventilation due predominantly to input from peripheral </a:t>
            </a:r>
            <a:r>
              <a:rPr lang="en-US" sz="2400" dirty="0" err="1" smtClean="0">
                <a:solidFill>
                  <a:schemeClr val="tx1"/>
                </a:solidFill>
                <a:latin typeface="Times New Roman" pitchFamily="18" charset="0"/>
                <a:cs typeface="Times New Roman" pitchFamily="18" charset="0"/>
              </a:rPr>
              <a:t>chemoreceptors</a:t>
            </a:r>
            <a:r>
              <a:rPr lang="en-US" sz="2400" dirty="0" smtClean="0">
                <a:solidFill>
                  <a:schemeClr val="tx1"/>
                </a:solidFill>
                <a:latin typeface="Times New Roman" pitchFamily="18" charset="0"/>
                <a:cs typeface="Times New Roman" pitchFamily="18" charset="0"/>
              </a:rPr>
              <a:t> and central </a:t>
            </a:r>
            <a:r>
              <a:rPr lang="en-US" sz="2400" dirty="0" err="1" smtClean="0">
                <a:solidFill>
                  <a:schemeClr val="tx1"/>
                </a:solidFill>
                <a:latin typeface="Times New Roman" pitchFamily="18" charset="0"/>
                <a:cs typeface="Times New Roman" pitchFamily="18" charset="0"/>
              </a:rPr>
              <a:t>chemoreceptors</a:t>
            </a:r>
            <a:r>
              <a:rPr lang="en-US" sz="2400" dirty="0" smtClean="0">
                <a:solidFill>
                  <a:schemeClr val="tx1"/>
                </a:solidFill>
                <a:latin typeface="Times New Roman" pitchFamily="18" charset="0"/>
                <a:cs typeface="Times New Roman" pitchFamily="18" charset="0"/>
              </a:rPr>
              <a:t>.</a:t>
            </a:r>
          </a:p>
          <a:p>
            <a:pPr algn="just"/>
            <a:r>
              <a:rPr lang="en-US" sz="2400" dirty="0" smtClean="0">
                <a:solidFill>
                  <a:schemeClr val="tx1"/>
                </a:solidFill>
                <a:latin typeface="Times New Roman" pitchFamily="18" charset="0"/>
                <a:cs typeface="Times New Roman" pitchFamily="18" charset="0"/>
              </a:rPr>
              <a:t>● Above approximately 50% to 60% peak oxygen consumption, there is a disproportionate increase in ventilation because of increased acidity as well as other factors.</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567" y="398207"/>
            <a:ext cx="10176387" cy="6091084"/>
          </a:xfrm>
        </p:spPr>
        <p:txBody>
          <a:bodyPr>
            <a:noAutofit/>
          </a:bodyPr>
          <a:lstStyle/>
          <a:p>
            <a:pPr algn="just"/>
            <a:r>
              <a:rPr lang="en-US" sz="2200" dirty="0" smtClean="0">
                <a:solidFill>
                  <a:schemeClr val="tx1"/>
                </a:solidFill>
                <a:latin typeface="Times New Roman" pitchFamily="18" charset="0"/>
                <a:cs typeface="Times New Roman" pitchFamily="18" charset="0"/>
              </a:rPr>
              <a:t>Ventilation is in part controlled by the partial pressure of carbon dioxide, partial pressure of oxygen, and acidity, all of which are related to metabolism. As a result, ventilation is not perfectly related to oxygen consumption.</a:t>
            </a:r>
          </a:p>
          <a:p>
            <a:pPr algn="just">
              <a:buFont typeface="Wingdings" pitchFamily="2" charset="2"/>
              <a:buChar char="ü"/>
            </a:pPr>
            <a:r>
              <a:rPr lang="en-US" sz="2200" dirty="0" smtClean="0">
                <a:solidFill>
                  <a:schemeClr val="tx1"/>
                </a:solidFill>
                <a:latin typeface="Times New Roman" pitchFamily="18" charset="0"/>
                <a:cs typeface="Times New Roman" pitchFamily="18" charset="0"/>
              </a:rPr>
              <a:t>Because the </a:t>
            </a:r>
            <a:r>
              <a:rPr lang="en-US" sz="2200" dirty="0" err="1" smtClean="0">
                <a:solidFill>
                  <a:schemeClr val="tx1"/>
                </a:solidFill>
                <a:latin typeface="Times New Roman" pitchFamily="18" charset="0"/>
                <a:cs typeface="Times New Roman" pitchFamily="18" charset="0"/>
              </a:rPr>
              <a:t>ventilatory</a:t>
            </a:r>
            <a:r>
              <a:rPr lang="en-US" sz="2200" dirty="0" smtClean="0">
                <a:solidFill>
                  <a:schemeClr val="tx1"/>
                </a:solidFill>
                <a:latin typeface="Times New Roman" pitchFamily="18" charset="0"/>
                <a:cs typeface="Times New Roman" pitchFamily="18" charset="0"/>
              </a:rPr>
              <a:t> equivalent of carbon dioxide is a relatively stable number with increasing workloads, it indicates that partial pressure of carbon dioxide is a major factor controlling ventilation.</a:t>
            </a:r>
          </a:p>
          <a:p>
            <a:pPr algn="just">
              <a:buFont typeface="Wingdings" pitchFamily="2" charset="2"/>
              <a:buChar char="ü"/>
            </a:pPr>
            <a:r>
              <a:rPr lang="en-US" sz="2200" dirty="0" smtClean="0">
                <a:solidFill>
                  <a:schemeClr val="tx1"/>
                </a:solidFill>
                <a:latin typeface="Times New Roman" pitchFamily="18" charset="0"/>
                <a:cs typeface="Times New Roman" pitchFamily="18" charset="0"/>
              </a:rPr>
              <a:t> Because the </a:t>
            </a:r>
            <a:r>
              <a:rPr lang="en-US" sz="2200" dirty="0" err="1" smtClean="0">
                <a:solidFill>
                  <a:schemeClr val="tx1"/>
                </a:solidFill>
                <a:latin typeface="Times New Roman" pitchFamily="18" charset="0"/>
                <a:cs typeface="Times New Roman" pitchFamily="18" charset="0"/>
              </a:rPr>
              <a:t>ventilatory</a:t>
            </a:r>
            <a:r>
              <a:rPr lang="en-US" sz="2200" dirty="0" smtClean="0">
                <a:solidFill>
                  <a:schemeClr val="tx1"/>
                </a:solidFill>
                <a:latin typeface="Times New Roman" pitchFamily="18" charset="0"/>
                <a:cs typeface="Times New Roman" pitchFamily="18" charset="0"/>
              </a:rPr>
              <a:t> equivalent of oxygen is a less stable number with increasing workloads than the </a:t>
            </a:r>
            <a:r>
              <a:rPr lang="en-US" sz="2200" dirty="0" err="1" smtClean="0">
                <a:solidFill>
                  <a:schemeClr val="tx1"/>
                </a:solidFill>
                <a:latin typeface="Times New Roman" pitchFamily="18" charset="0"/>
                <a:cs typeface="Times New Roman" pitchFamily="18" charset="0"/>
              </a:rPr>
              <a:t>ventilatory</a:t>
            </a:r>
            <a:r>
              <a:rPr lang="en-US" sz="2200" dirty="0" smtClean="0">
                <a:solidFill>
                  <a:schemeClr val="tx1"/>
                </a:solidFill>
                <a:latin typeface="Times New Roman" pitchFamily="18" charset="0"/>
                <a:cs typeface="Times New Roman" pitchFamily="18" charset="0"/>
              </a:rPr>
              <a:t> equivalent of carbon dioxide, it indicates that the partial pressure of oxygen exerts less control of ventilation than the partial pressure of carbon dioxide.</a:t>
            </a:r>
          </a:p>
          <a:p>
            <a:pPr algn="just"/>
            <a:r>
              <a:rPr lang="en-US" sz="2200" dirty="0" smtClean="0">
                <a:solidFill>
                  <a:schemeClr val="tx1"/>
                </a:solidFill>
                <a:latin typeface="Times New Roman" pitchFamily="18" charset="0"/>
                <a:cs typeface="Times New Roman" pitchFamily="18" charset="0"/>
              </a:rPr>
              <a:t>Changes in the </a:t>
            </a:r>
            <a:r>
              <a:rPr lang="en-US" sz="2200" dirty="0" err="1" smtClean="0">
                <a:solidFill>
                  <a:schemeClr val="tx1"/>
                </a:solidFill>
                <a:latin typeface="Times New Roman" pitchFamily="18" charset="0"/>
                <a:cs typeface="Times New Roman" pitchFamily="18" charset="0"/>
              </a:rPr>
              <a:t>ventilatory</a:t>
            </a:r>
            <a:r>
              <a:rPr lang="en-US" sz="2200" dirty="0" smtClean="0">
                <a:solidFill>
                  <a:schemeClr val="tx1"/>
                </a:solidFill>
                <a:latin typeface="Times New Roman" pitchFamily="18" charset="0"/>
                <a:cs typeface="Times New Roman" pitchFamily="18" charset="0"/>
              </a:rPr>
              <a:t> equivalent of carbon dioxide and </a:t>
            </a:r>
            <a:r>
              <a:rPr lang="en-US" sz="2200" dirty="0" err="1" smtClean="0">
                <a:solidFill>
                  <a:schemeClr val="tx1"/>
                </a:solidFill>
                <a:latin typeface="Times New Roman" pitchFamily="18" charset="0"/>
                <a:cs typeface="Times New Roman" pitchFamily="18" charset="0"/>
              </a:rPr>
              <a:t>ventilatory</a:t>
            </a:r>
            <a:r>
              <a:rPr lang="en-US" sz="2200" dirty="0" smtClean="0">
                <a:solidFill>
                  <a:schemeClr val="tx1"/>
                </a:solidFill>
                <a:latin typeface="Times New Roman" pitchFamily="18" charset="0"/>
                <a:cs typeface="Times New Roman" pitchFamily="18" charset="0"/>
              </a:rPr>
              <a:t> equivalent of oxygen can be used to determine </a:t>
            </a:r>
            <a:r>
              <a:rPr lang="en-US" sz="2200" dirty="0" err="1" smtClean="0">
                <a:solidFill>
                  <a:schemeClr val="tx1"/>
                </a:solidFill>
                <a:latin typeface="Times New Roman" pitchFamily="18" charset="0"/>
                <a:cs typeface="Times New Roman" pitchFamily="18" charset="0"/>
              </a:rPr>
              <a:t>ventilatory</a:t>
            </a:r>
            <a:r>
              <a:rPr lang="en-US" sz="2200" dirty="0" smtClean="0">
                <a:solidFill>
                  <a:schemeClr val="tx1"/>
                </a:solidFill>
                <a:latin typeface="Times New Roman" pitchFamily="18" charset="0"/>
                <a:cs typeface="Times New Roman" pitchFamily="18" charset="0"/>
              </a:rPr>
              <a:t> threshold, an indirect estimate of lactate threshold.</a:t>
            </a:r>
          </a:p>
          <a:p>
            <a:pPr algn="just"/>
            <a:r>
              <a:rPr lang="en-US" sz="2200" dirty="0" smtClean="0">
                <a:solidFill>
                  <a:schemeClr val="tx1"/>
                </a:solidFill>
                <a:latin typeface="Times New Roman" pitchFamily="18" charset="0"/>
                <a:cs typeface="Times New Roman" pitchFamily="18" charset="0"/>
              </a:rPr>
              <a:t>In healthy individuals at </a:t>
            </a:r>
            <a:r>
              <a:rPr lang="en-US" sz="2200" dirty="0" err="1" smtClean="0">
                <a:solidFill>
                  <a:schemeClr val="tx1"/>
                </a:solidFill>
                <a:latin typeface="Times New Roman" pitchFamily="18" charset="0"/>
                <a:cs typeface="Times New Roman" pitchFamily="18" charset="0"/>
              </a:rPr>
              <a:t>submaximal</a:t>
            </a:r>
            <a:r>
              <a:rPr lang="en-US" sz="2200" dirty="0" smtClean="0">
                <a:solidFill>
                  <a:schemeClr val="tx1"/>
                </a:solidFill>
                <a:latin typeface="Times New Roman" pitchFamily="18" charset="0"/>
                <a:cs typeface="Times New Roman" pitchFamily="18" charset="0"/>
              </a:rPr>
              <a:t> workloads, respiratory muscle fatigue does not occur; however, at exercise intensities above 80% of  O2peak, the diaphragm can show indications of some fatigue. The respiratory muscles, including the diaphragm, do adapt to training.</a:t>
            </a:r>
            <a:endParaRPr lang="en-US" sz="2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Adaptation of respiratory system during physical exercise </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064774" y="1769806"/>
            <a:ext cx="9748684" cy="4141416"/>
          </a:xfrm>
        </p:spPr>
        <p:txBody>
          <a:bodyPr>
            <a:noAutofit/>
          </a:bodyPr>
          <a:lstStyle/>
          <a:p>
            <a:pPr algn="just"/>
            <a:r>
              <a:rPr lang="en-US" sz="2400" dirty="0" smtClean="0">
                <a:solidFill>
                  <a:schemeClr val="tx1"/>
                </a:solidFill>
                <a:latin typeface="Times New Roman" pitchFamily="18" charset="0"/>
                <a:cs typeface="Times New Roman" pitchFamily="18" charset="0"/>
              </a:rPr>
              <a:t>During light to moderate physical activity, pulmonary ventilation is increased due to both an increase in tidal volume and frequency of breathing. At higher intensities of physical activity, tidal volume plateaus so that the only way to increase pulmonary ventilation is to increase frequency of breathing.</a:t>
            </a:r>
          </a:p>
          <a:p>
            <a:pPr algn="just"/>
            <a:r>
              <a:rPr lang="en-US" sz="2400" dirty="0" smtClean="0">
                <a:solidFill>
                  <a:schemeClr val="tx1"/>
                </a:solidFill>
                <a:latin typeface="Times New Roman" pitchFamily="18" charset="0"/>
                <a:cs typeface="Times New Roman" pitchFamily="18" charset="0"/>
              </a:rPr>
              <a:t>The majority of oxygen is transported bound to hemoglobin, whereas the majority of carbon dioxide is transported as bicarbonate. The transport of oxygen and carbon dioxide, however, is affected by increased acidity, increased temperature, and increases in partial pressure during physical activity, so that more oxygen is delivered to active tissue. This is in large part due to shifting of the </a:t>
            </a:r>
            <a:r>
              <a:rPr lang="en-US" sz="2400" dirty="0" err="1" smtClean="0">
                <a:solidFill>
                  <a:schemeClr val="tx1"/>
                </a:solidFill>
                <a:latin typeface="Times New Roman" pitchFamily="18" charset="0"/>
                <a:cs typeface="Times New Roman" pitchFamily="18" charset="0"/>
              </a:rPr>
              <a:t>oxyhemoglobin</a:t>
            </a:r>
            <a:r>
              <a:rPr lang="en-US" sz="2400" dirty="0" smtClean="0">
                <a:solidFill>
                  <a:schemeClr val="tx1"/>
                </a:solidFill>
                <a:latin typeface="Times New Roman" pitchFamily="18" charset="0"/>
                <a:cs typeface="Times New Roman" pitchFamily="18" charset="0"/>
              </a:rPr>
              <a:t> disassociation curve so that hemoglobin decreases its affinity for oxygen at working tissue.</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5226" y="195485"/>
            <a:ext cx="2350550" cy="618903"/>
          </a:xfrm>
        </p:spPr>
        <p:txBody>
          <a:bodyPr>
            <a:normAutofit/>
          </a:bodyPr>
          <a:lstStyle/>
          <a:p>
            <a:r>
              <a:rPr lang="en-US" sz="2800" dirty="0" smtClean="0">
                <a:latin typeface="Times New Roman" panose="02020603050405020304" pitchFamily="18" charset="0"/>
                <a:cs typeface="Times New Roman" panose="02020603050405020304" pitchFamily="18" charset="0"/>
              </a:rPr>
              <a:t>Cont’d…</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28788" y="784892"/>
            <a:ext cx="9918699" cy="5586412"/>
          </a:xfrm>
        </p:spPr>
        <p:txBody>
          <a:bodyPr>
            <a:normAutofit/>
          </a:bodyPr>
          <a:lstStyle/>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He didn’t </a:t>
            </a:r>
            <a:r>
              <a:rPr lang="en-US" sz="2400" dirty="0">
                <a:solidFill>
                  <a:schemeClr val="tx1"/>
                </a:solidFill>
                <a:latin typeface="Times New Roman" panose="02020603050405020304" pitchFamily="18" charset="0"/>
                <a:cs typeface="Times New Roman" panose="02020603050405020304" pitchFamily="18" charset="0"/>
              </a:rPr>
              <a:t>believe in excessive exercise, he did recommend exercise in moderation to </a:t>
            </a:r>
            <a:r>
              <a:rPr lang="en-US" sz="2400" dirty="0" smtClean="0">
                <a:solidFill>
                  <a:schemeClr val="tx1"/>
                </a:solidFill>
                <a:latin typeface="Times New Roman" panose="02020603050405020304" pitchFamily="18" charset="0"/>
                <a:cs typeface="Times New Roman" panose="02020603050405020304" pitchFamily="18" charset="0"/>
              </a:rPr>
              <a:t>maintain health &amp; to treat many diseases.</a:t>
            </a: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In the fourth century A.D., </a:t>
            </a:r>
            <a:r>
              <a:rPr lang="en-US" sz="2400" u="sng" dirty="0" err="1">
                <a:solidFill>
                  <a:schemeClr val="tx1"/>
                </a:solidFill>
                <a:latin typeface="Times New Roman" panose="02020603050405020304" pitchFamily="18" charset="0"/>
                <a:cs typeface="Times New Roman" panose="02020603050405020304" pitchFamily="18" charset="0"/>
              </a:rPr>
              <a:t>Orbasius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body’s organs functioned better when they were physically </a:t>
            </a:r>
            <a:r>
              <a:rPr lang="en-US" sz="2400" dirty="0" smtClean="0">
                <a:solidFill>
                  <a:schemeClr val="tx1"/>
                </a:solidFill>
                <a:latin typeface="Times New Roman" panose="02020603050405020304" pitchFamily="18" charset="0"/>
                <a:cs typeface="Times New Roman" panose="02020603050405020304" pitchFamily="18" charset="0"/>
              </a:rPr>
              <a:t>stressed, endorsed </a:t>
            </a:r>
            <a:r>
              <a:rPr lang="en-US" sz="2400" dirty="0">
                <a:solidFill>
                  <a:schemeClr val="tx1"/>
                </a:solidFill>
                <a:latin typeface="Times New Roman" panose="02020603050405020304" pitchFamily="18" charset="0"/>
                <a:cs typeface="Times New Roman" panose="02020603050405020304" pitchFamily="18" charset="0"/>
              </a:rPr>
              <a:t>an intensified form of </a:t>
            </a:r>
            <a:r>
              <a:rPr lang="en-US" sz="2400" dirty="0" smtClean="0">
                <a:solidFill>
                  <a:schemeClr val="tx1"/>
                </a:solidFill>
                <a:latin typeface="Times New Roman" panose="02020603050405020304" pitchFamily="18" charset="0"/>
                <a:cs typeface="Times New Roman" panose="02020603050405020304" pitchFamily="18" charset="0"/>
              </a:rPr>
              <a:t>exercise.</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In the fifth centaury the care of athletes was primarily the responsibility of the </a:t>
            </a:r>
            <a:r>
              <a:rPr lang="en-US" sz="2400" dirty="0" smtClean="0">
                <a:solidFill>
                  <a:schemeClr val="tx1"/>
                </a:solidFill>
                <a:latin typeface="Times New Roman" panose="02020603050405020304" pitchFamily="18" charset="0"/>
                <a:cs typeface="Times New Roman" panose="02020603050405020304" pitchFamily="18" charset="0"/>
              </a:rPr>
              <a:t>specialists (trainers </a:t>
            </a:r>
            <a:r>
              <a:rPr lang="en-US" sz="2400" dirty="0">
                <a:solidFill>
                  <a:schemeClr val="tx1"/>
                </a:solidFill>
                <a:latin typeface="Times New Roman" panose="02020603050405020304" pitchFamily="18" charset="0"/>
                <a:cs typeface="Times New Roman" panose="02020603050405020304" pitchFamily="18" charset="0"/>
              </a:rPr>
              <a:t>and </a:t>
            </a:r>
            <a:r>
              <a:rPr lang="en-US" sz="2400" dirty="0" smtClean="0">
                <a:solidFill>
                  <a:schemeClr val="tx1"/>
                </a:solidFill>
                <a:latin typeface="Times New Roman" panose="02020603050405020304" pitchFamily="18" charset="0"/>
                <a:cs typeface="Times New Roman" panose="02020603050405020304" pitchFamily="18" charset="0"/>
              </a:rPr>
              <a:t>coaches). </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Again in 5</a:t>
            </a:r>
            <a:r>
              <a:rPr lang="en-US" sz="2400" baseline="30000" dirty="0" smtClean="0">
                <a:solidFill>
                  <a:schemeClr val="tx1"/>
                </a:solidFill>
                <a:latin typeface="Times New Roman" panose="02020603050405020304" pitchFamily="18" charset="0"/>
                <a:cs typeface="Times New Roman" panose="02020603050405020304" pitchFamily="18" charset="0"/>
              </a:rPr>
              <a:t>th</a:t>
            </a:r>
            <a:r>
              <a:rPr lang="en-US" sz="2400" dirty="0" smtClean="0">
                <a:solidFill>
                  <a:schemeClr val="tx1"/>
                </a:solidFill>
                <a:latin typeface="Times New Roman" panose="02020603050405020304" pitchFamily="18" charset="0"/>
                <a:cs typeface="Times New Roman" panose="02020603050405020304" pitchFamily="18" charset="0"/>
              </a:rPr>
              <a:t> C a physician </a:t>
            </a:r>
            <a:r>
              <a:rPr lang="en-US" sz="2400" u="sng" dirty="0" err="1">
                <a:solidFill>
                  <a:schemeClr val="tx1"/>
                </a:solidFill>
                <a:latin typeface="Times New Roman" panose="02020603050405020304" pitchFamily="18" charset="0"/>
                <a:cs typeface="Times New Roman" panose="02020603050405020304" pitchFamily="18" charset="0"/>
              </a:rPr>
              <a:t>Aurelianus</a:t>
            </a:r>
            <a:r>
              <a:rPr lang="en-US" sz="2400" dirty="0">
                <a:solidFill>
                  <a:schemeClr val="tx1"/>
                </a:solidFill>
                <a:latin typeface="Times New Roman" panose="02020603050405020304" pitchFamily="18" charset="0"/>
                <a:cs typeface="Times New Roman" panose="02020603050405020304" pitchFamily="18" charset="0"/>
              </a:rPr>
              <a:t> first recommended exercise during convalescence from surgery, he prescribed hydrotherapy and the use of weight and </a:t>
            </a:r>
            <a:r>
              <a:rPr lang="en-US" sz="2400" dirty="0" smtClean="0">
                <a:solidFill>
                  <a:schemeClr val="tx1"/>
                </a:solidFill>
                <a:latin typeface="Times New Roman" panose="02020603050405020304" pitchFamily="18" charset="0"/>
                <a:cs typeface="Times New Roman" panose="02020603050405020304" pitchFamily="18" charset="0"/>
              </a:rPr>
              <a:t>pulleys.</a:t>
            </a:r>
          </a:p>
        </p:txBody>
      </p:sp>
    </p:spTree>
    <p:extLst>
      <p:ext uri="{BB962C8B-B14F-4D97-AF65-F5344CB8AC3E}">
        <p14:creationId xmlns:p14="http://schemas.microsoft.com/office/powerpoint/2010/main" xmlns="" val="659758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826" y="221238"/>
            <a:ext cx="10132142" cy="5232796"/>
          </a:xfrm>
        </p:spPr>
        <p:txBody>
          <a:bodyPr>
            <a:noAutofit/>
          </a:bodyPr>
          <a:lstStyle/>
          <a:p>
            <a:pPr algn="just"/>
            <a:r>
              <a:rPr lang="en-US" sz="2400" dirty="0" smtClean="0">
                <a:solidFill>
                  <a:schemeClr val="tx1"/>
                </a:solidFill>
                <a:latin typeface="Times New Roman" pitchFamily="18" charset="0"/>
                <a:cs typeface="Times New Roman" pitchFamily="18" charset="0"/>
              </a:rPr>
              <a:t>In order to meet the body’s needs, pulmonary ventilation at rest and during physical activity is controlled by the respiratory center located in the medulla and </a:t>
            </a:r>
            <a:r>
              <a:rPr lang="en-US" sz="2400" dirty="0" err="1" smtClean="0">
                <a:solidFill>
                  <a:schemeClr val="tx1"/>
                </a:solidFill>
                <a:latin typeface="Times New Roman" pitchFamily="18" charset="0"/>
                <a:cs typeface="Times New Roman" pitchFamily="18" charset="0"/>
              </a:rPr>
              <a:t>pons</a:t>
            </a:r>
            <a:r>
              <a:rPr lang="en-US" sz="2400" dirty="0" smtClean="0">
                <a:solidFill>
                  <a:schemeClr val="tx1"/>
                </a:solidFill>
                <a:latin typeface="Times New Roman" pitchFamily="18" charset="0"/>
                <a:cs typeface="Times New Roman" pitchFamily="18" charset="0"/>
              </a:rPr>
              <a:t>. The respiratory center receives input from many sources, including peripheral </a:t>
            </a:r>
            <a:r>
              <a:rPr lang="en-US" sz="2400" dirty="0" err="1" smtClean="0">
                <a:solidFill>
                  <a:schemeClr val="tx1"/>
                </a:solidFill>
                <a:latin typeface="Times New Roman" pitchFamily="18" charset="0"/>
                <a:cs typeface="Times New Roman" pitchFamily="18" charset="0"/>
              </a:rPr>
              <a:t>chemoreceptors</a:t>
            </a:r>
            <a:r>
              <a:rPr lang="en-US" sz="2400" dirty="0" smtClean="0">
                <a:solidFill>
                  <a:schemeClr val="tx1"/>
                </a:solidFill>
                <a:latin typeface="Times New Roman" pitchFamily="18" charset="0"/>
                <a:cs typeface="Times New Roman" pitchFamily="18" charset="0"/>
              </a:rPr>
              <a:t>, central </a:t>
            </a:r>
            <a:r>
              <a:rPr lang="en-US" sz="2400" dirty="0" err="1" smtClean="0">
                <a:solidFill>
                  <a:schemeClr val="tx1"/>
                </a:solidFill>
                <a:latin typeface="Times New Roman" pitchFamily="18" charset="0"/>
                <a:cs typeface="Times New Roman" pitchFamily="18" charset="0"/>
              </a:rPr>
              <a:t>chemoreceptors</a:t>
            </a:r>
            <a:r>
              <a:rPr lang="en-US" sz="2400" dirty="0" smtClean="0">
                <a:solidFill>
                  <a:schemeClr val="tx1"/>
                </a:solidFill>
                <a:latin typeface="Times New Roman" pitchFamily="18" charset="0"/>
                <a:cs typeface="Times New Roman" pitchFamily="18" charset="0"/>
              </a:rPr>
              <a:t>, higher brain centers, muscle </a:t>
            </a:r>
            <a:r>
              <a:rPr lang="en-US" sz="2400" dirty="0" err="1" smtClean="0">
                <a:solidFill>
                  <a:schemeClr val="tx1"/>
                </a:solidFill>
                <a:latin typeface="Times New Roman" pitchFamily="18" charset="0"/>
                <a:cs typeface="Times New Roman" pitchFamily="18" charset="0"/>
              </a:rPr>
              <a:t>proprioceptors</a:t>
            </a:r>
            <a:r>
              <a:rPr lang="en-US" sz="2400" dirty="0" smtClean="0">
                <a:solidFill>
                  <a:schemeClr val="tx1"/>
                </a:solidFill>
                <a:latin typeface="Times New Roman" pitchFamily="18" charset="0"/>
                <a:cs typeface="Times New Roman" pitchFamily="18" charset="0"/>
              </a:rPr>
              <a:t>, and muscle </a:t>
            </a:r>
            <a:r>
              <a:rPr lang="en-US" sz="2400" dirty="0" err="1" smtClean="0">
                <a:solidFill>
                  <a:schemeClr val="tx1"/>
                </a:solidFill>
                <a:latin typeface="Times New Roman" pitchFamily="18" charset="0"/>
                <a:cs typeface="Times New Roman" pitchFamily="18" charset="0"/>
              </a:rPr>
              <a:t>chemoreceptors</a:t>
            </a:r>
            <a:r>
              <a:rPr lang="en-US" sz="2400" dirty="0" smtClean="0">
                <a:solidFill>
                  <a:schemeClr val="tx1"/>
                </a:solidFill>
                <a:latin typeface="Times New Roman" pitchFamily="18" charset="0"/>
                <a:cs typeface="Times New Roman" pitchFamily="18" charset="0"/>
              </a:rPr>
              <a:t>. This input allows pulmonary ventilation to change to meet the needs of oxygen delivery to tissue and carbon dioxide removal. </a:t>
            </a:r>
          </a:p>
          <a:p>
            <a:pPr algn="just"/>
            <a:r>
              <a:rPr lang="en-US" sz="2400" dirty="0" smtClean="0">
                <a:solidFill>
                  <a:schemeClr val="tx1"/>
                </a:solidFill>
                <a:latin typeface="Times New Roman" pitchFamily="18" charset="0"/>
                <a:cs typeface="Times New Roman" pitchFamily="18" charset="0"/>
              </a:rPr>
              <a:t>The major determinants of pulmonary ventilation are hydrogen ion concentration, O2 partial pressure, and CO2 partial pressure, which are monitored closely by </a:t>
            </a:r>
            <a:r>
              <a:rPr lang="en-US" sz="2400" dirty="0" err="1" smtClean="0">
                <a:solidFill>
                  <a:schemeClr val="tx1"/>
                </a:solidFill>
                <a:latin typeface="Times New Roman" pitchFamily="18" charset="0"/>
                <a:cs typeface="Times New Roman" pitchFamily="18" charset="0"/>
              </a:rPr>
              <a:t>chemoreceptors</a:t>
            </a:r>
            <a:r>
              <a:rPr lang="en-US" sz="2400" dirty="0" smtClean="0">
                <a:solidFill>
                  <a:schemeClr val="tx1"/>
                </a:solidFill>
                <a:latin typeface="Times New Roman" pitchFamily="18" charset="0"/>
                <a:cs typeface="Times New Roman" pitchFamily="18" charset="0"/>
              </a:rPr>
              <a:t> so that pulmonary ventilation changes to meet the metabolic needs of the body.</a:t>
            </a:r>
          </a:p>
          <a:p>
            <a:pPr algn="just"/>
            <a:r>
              <a:rPr lang="en-US" sz="2400" dirty="0" smtClean="0">
                <a:solidFill>
                  <a:schemeClr val="tx1"/>
                </a:solidFill>
                <a:latin typeface="Times New Roman" pitchFamily="18" charset="0"/>
                <a:cs typeface="Times New Roman" pitchFamily="18" charset="0"/>
              </a:rPr>
              <a:t>However, as workload increases, there are several points at which there are alterations in pulmonary ventilation relative to the amount of O2 and CO2 exchanged at the lungs. These changes in pulmonary ventilation are related to performing workloads that are above lactate threshold.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37419"/>
            <a:ext cx="8915400" cy="5173803"/>
          </a:xfrm>
        </p:spPr>
        <p:txBody>
          <a:bodyPr>
            <a:normAutofit fontScale="92500" lnSpcReduction="10000"/>
          </a:bodyPr>
          <a:lstStyle/>
          <a:p>
            <a:pPr algn="just">
              <a:buNone/>
            </a:pPr>
            <a:endParaRPr lang="en-US" sz="2800" dirty="0" smtClean="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  The respiratory muscles (Diaphragm/intercostals) increase in strength.</a:t>
            </a:r>
          </a:p>
          <a:p>
            <a:pPr algn="just"/>
            <a:r>
              <a:rPr lang="en-US" sz="2800" dirty="0" smtClean="0">
                <a:solidFill>
                  <a:schemeClr val="tx1"/>
                </a:solidFill>
                <a:latin typeface="Times New Roman" pitchFamily="18" charset="0"/>
                <a:cs typeface="Times New Roman" pitchFamily="18" charset="0"/>
              </a:rPr>
              <a:t>   This results in larger respiratory volumes, which allows more Oxygen to be diffused into the blood flow (VO2 max)</a:t>
            </a:r>
          </a:p>
          <a:p>
            <a:pPr algn="just"/>
            <a:r>
              <a:rPr lang="en-US" sz="2600" dirty="0" smtClean="0">
                <a:solidFill>
                  <a:schemeClr val="tx1"/>
                </a:solidFill>
                <a:latin typeface="Times New Roman" pitchFamily="18" charset="0"/>
                <a:cs typeface="Times New Roman" pitchFamily="18" charset="0"/>
              </a:rPr>
              <a:t>Your VO2 Max can be increased through training, as this causes adaptations within the cardiovascular, respiratory and muscular systems which make the processes of gas exchange, Oxygen transport and aerobic metabolism more efficient.</a:t>
            </a:r>
          </a:p>
          <a:p>
            <a:pPr algn="just"/>
            <a:r>
              <a:rPr lang="en-US" sz="2800" dirty="0" smtClean="0">
                <a:solidFill>
                  <a:schemeClr val="tx1"/>
                </a:solidFill>
                <a:latin typeface="Times New Roman" pitchFamily="18" charset="0"/>
                <a:cs typeface="Times New Roman" pitchFamily="18" charset="0"/>
              </a:rPr>
              <a:t>    An increase in the number and diameter of capillaries surrounding the alveoli leads to an increase in the efficiency of gaseous exchange.</a:t>
            </a:r>
          </a:p>
          <a:p>
            <a:pPr algn="just"/>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4487" y="228599"/>
            <a:ext cx="10415587" cy="6486526"/>
          </a:xfrm>
        </p:spPr>
        <p:txBody>
          <a:bodyPr>
            <a:normAutofit/>
          </a:bodyPr>
          <a:lstStyle/>
          <a:p>
            <a:pPr marL="0" indent="0">
              <a:buNone/>
            </a:pPr>
            <a:r>
              <a:rPr lang="en-US" sz="2800" b="1" dirty="0" smtClean="0">
                <a:solidFill>
                  <a:schemeClr val="tx1"/>
                </a:solidFill>
                <a:latin typeface="Times New Roman" panose="02020603050405020304" pitchFamily="18" charset="0"/>
                <a:cs typeface="Times New Roman" panose="02020603050405020304" pitchFamily="18" charset="0"/>
              </a:rPr>
              <a:t>2.2.2. </a:t>
            </a:r>
            <a:r>
              <a:rPr lang="en-US" sz="2800" b="1" dirty="0" smtClean="0">
                <a:solidFill>
                  <a:srgbClr val="FF0000"/>
                </a:solidFill>
                <a:latin typeface="Times New Roman" panose="02020603050405020304" pitchFamily="18" charset="0"/>
                <a:cs typeface="Times New Roman" panose="02020603050405020304" pitchFamily="18" charset="0"/>
              </a:rPr>
              <a:t>Respiratory response to exercise</a:t>
            </a:r>
          </a:p>
          <a:p>
            <a:pPr algn="just">
              <a:lnSpc>
                <a:spcPct val="150000"/>
              </a:lnSpc>
            </a:pPr>
            <a:r>
              <a:rPr lang="en-US" sz="2800" dirty="0">
                <a:latin typeface="Times New Roman" panose="02020603050405020304" pitchFamily="18" charset="0"/>
                <a:cs typeface="Times New Roman" panose="02020603050405020304" pitchFamily="18" charset="0"/>
              </a:rPr>
              <a:t>The integration of muscular activity and intrinsic (elastic) properties of the lung can combine to increase or decrease total </a:t>
            </a:r>
            <a:r>
              <a:rPr lang="en-US" sz="2800" b="1" dirty="0">
                <a:latin typeface="Times New Roman" panose="02020603050405020304" pitchFamily="18" charset="0"/>
                <a:cs typeface="Times New Roman" panose="02020603050405020304" pitchFamily="18" charset="0"/>
              </a:rPr>
              <a:t>ventilation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Ventilation </a:t>
            </a:r>
            <a:r>
              <a:rPr lang="en-US" sz="2800" dirty="0">
                <a:latin typeface="Times New Roman" panose="02020603050405020304" pitchFamily="18" charset="0"/>
                <a:cs typeface="Times New Roman" panose="02020603050405020304" pitchFamily="18" charset="0"/>
              </a:rPr>
              <a:t>is the total amount of air moved in and out of the lungs over a given period of time. </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This </a:t>
            </a:r>
            <a:r>
              <a:rPr lang="en-US" sz="2800" dirty="0">
                <a:latin typeface="Times New Roman" panose="02020603050405020304" pitchFamily="18" charset="0"/>
                <a:cs typeface="Times New Roman" panose="02020603050405020304" pitchFamily="18" charset="0"/>
              </a:rPr>
              <a:t>can be broken down into the breathing or </a:t>
            </a:r>
            <a:r>
              <a:rPr lang="en-US" sz="2800" b="1" dirty="0" smtClean="0">
                <a:latin typeface="Times New Roman" panose="02020603050405020304" pitchFamily="18" charset="0"/>
                <a:cs typeface="Times New Roman" panose="02020603050405020304" pitchFamily="18" charset="0"/>
              </a:rPr>
              <a:t>ventilator </a:t>
            </a:r>
            <a:r>
              <a:rPr lang="en-US" sz="2800" b="1" dirty="0">
                <a:latin typeface="Times New Roman" panose="02020603050405020304" pitchFamily="18" charset="0"/>
                <a:cs typeface="Times New Roman" panose="02020603050405020304" pitchFamily="18" charset="0"/>
              </a:rPr>
              <a:t>frequency </a:t>
            </a:r>
            <a:r>
              <a:rPr lang="en-US" sz="2800" dirty="0">
                <a:latin typeface="Times New Roman" panose="02020603050405020304" pitchFamily="18" charset="0"/>
                <a:cs typeface="Times New Roman" panose="02020603050405020304" pitchFamily="18" charset="0"/>
              </a:rPr>
              <a:t>(the number of times we breathe in a given time period) multiplied by the depth or volume in each breath, referred to as the </a:t>
            </a:r>
            <a:r>
              <a:rPr lang="en-US" sz="2800" b="1" dirty="0">
                <a:latin typeface="Times New Roman" panose="02020603050405020304" pitchFamily="18" charset="0"/>
                <a:cs typeface="Times New Roman" panose="02020603050405020304" pitchFamily="18" charset="0"/>
              </a:rPr>
              <a:t>tidal volume</a:t>
            </a:r>
            <a:r>
              <a:rPr lang="en-US" sz="2800" dirty="0">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63533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2819" y="185980"/>
            <a:ext cx="10306373" cy="6540284"/>
          </a:xfrm>
        </p:spPr>
        <p:txBody>
          <a:bodyPr>
            <a:noAutofit/>
          </a:bodyPr>
          <a:lstStyle/>
          <a:p>
            <a:pPr algn="just">
              <a:lnSpc>
                <a:spcPct val="150000"/>
              </a:lnSpc>
            </a:pPr>
            <a:r>
              <a:rPr lang="en-US" sz="2800" i="1" dirty="0">
                <a:latin typeface="Times New Roman" panose="02020603050405020304" pitchFamily="18" charset="0"/>
                <a:cs typeface="Times New Roman" panose="02020603050405020304" pitchFamily="18" charset="0"/>
              </a:rPr>
              <a:t>At rest we may go through the inspiration–expiration cycle around 10–15 times per minute. During these cycles the expiratory time exceeds the inspiratory time. </a:t>
            </a:r>
            <a:endParaRPr lang="en-US" sz="2800" i="1" dirty="0" smtClean="0">
              <a:latin typeface="Times New Roman" panose="02020603050405020304" pitchFamily="18" charset="0"/>
              <a:cs typeface="Times New Roman" panose="02020603050405020304" pitchFamily="18" charset="0"/>
            </a:endParaRPr>
          </a:p>
          <a:p>
            <a:pPr algn="just">
              <a:lnSpc>
                <a:spcPct val="150000"/>
              </a:lnSpc>
            </a:pPr>
            <a:r>
              <a:rPr lang="en-US" sz="2800" i="1" dirty="0" smtClean="0">
                <a:latin typeface="Times New Roman" panose="02020603050405020304" pitchFamily="18" charset="0"/>
                <a:cs typeface="Times New Roman" panose="02020603050405020304" pitchFamily="18" charset="0"/>
              </a:rPr>
              <a:t>When </a:t>
            </a:r>
            <a:r>
              <a:rPr lang="en-US" sz="2800" i="1" dirty="0">
                <a:latin typeface="Times New Roman" panose="02020603050405020304" pitchFamily="18" charset="0"/>
                <a:cs typeface="Times New Roman" panose="02020603050405020304" pitchFamily="18" charset="0"/>
              </a:rPr>
              <a:t>heavy exercise demands a respiratory rate of 50–60 breaths min−1 the expiratory period is significantly reduced. </a:t>
            </a:r>
            <a:endParaRPr lang="en-US" sz="2800" i="1" dirty="0" smtClean="0">
              <a:latin typeface="Times New Roman" panose="02020603050405020304" pitchFamily="18" charset="0"/>
              <a:cs typeface="Times New Roman" panose="02020603050405020304" pitchFamily="18" charset="0"/>
            </a:endParaRPr>
          </a:p>
          <a:p>
            <a:pPr algn="just">
              <a:lnSpc>
                <a:spcPct val="150000"/>
              </a:lnSpc>
            </a:pPr>
            <a:r>
              <a:rPr lang="en-US" sz="2800" i="1" dirty="0" smtClean="0">
                <a:latin typeface="Times New Roman" panose="02020603050405020304" pitchFamily="18" charset="0"/>
                <a:cs typeface="Times New Roman" panose="02020603050405020304" pitchFamily="18" charset="0"/>
              </a:rPr>
              <a:t>The </a:t>
            </a:r>
            <a:r>
              <a:rPr lang="en-US" sz="2800" i="1" dirty="0">
                <a:latin typeface="Times New Roman" panose="02020603050405020304" pitchFamily="18" charset="0"/>
                <a:cs typeface="Times New Roman" panose="02020603050405020304" pitchFamily="18" charset="0"/>
              </a:rPr>
              <a:t>reduction in expiratory time means that the active (muscular) and passive (elastic) properties are both required to meet ventilation demands. The </a:t>
            </a:r>
            <a:r>
              <a:rPr lang="en-US" sz="2800" b="1" i="1" dirty="0">
                <a:latin typeface="Times New Roman" panose="02020603050405020304" pitchFamily="18" charset="0"/>
                <a:cs typeface="Times New Roman" panose="02020603050405020304" pitchFamily="18" charset="0"/>
              </a:rPr>
              <a:t>tidal volume </a:t>
            </a:r>
            <a:r>
              <a:rPr lang="en-US" sz="2800" i="1" dirty="0">
                <a:latin typeface="Times New Roman" panose="02020603050405020304" pitchFamily="18" charset="0"/>
                <a:cs typeface="Times New Roman" panose="02020603050405020304" pitchFamily="18" charset="0"/>
              </a:rPr>
              <a:t>is only one component of the volume of air in the lungs. </a:t>
            </a:r>
          </a:p>
        </p:txBody>
      </p:sp>
    </p:spTree>
    <p:extLst>
      <p:ext uri="{BB962C8B-B14F-4D97-AF65-F5344CB8AC3E}">
        <p14:creationId xmlns:p14="http://schemas.microsoft.com/office/powerpoint/2010/main" xmlns="" val="41159942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25" y="201477"/>
            <a:ext cx="10352868" cy="6431797"/>
          </a:xfrm>
        </p:spPr>
        <p:txBody>
          <a:bodyPr>
            <a:normAutofit fontScale="92500" lnSpcReduction="20000"/>
          </a:bodyPr>
          <a:lstStyle/>
          <a:p>
            <a:pPr algn="just">
              <a:lnSpc>
                <a:spcPct val="150000"/>
              </a:lnSpc>
            </a:pPr>
            <a:r>
              <a:rPr lang="en-US" sz="2800" i="1" dirty="0">
                <a:latin typeface="Times New Roman" panose="02020603050405020304" pitchFamily="18" charset="0"/>
                <a:cs typeface="Times New Roman" panose="02020603050405020304" pitchFamily="18" charset="0"/>
              </a:rPr>
              <a:t>Like respiratory frequency, tidal volume can change in different circumstances including exercise. Tidal volume at rest may be around 500 ml per breath in a normal healthy adult; however this may change considerably with exercise. </a:t>
            </a:r>
          </a:p>
          <a:p>
            <a:pPr algn="just">
              <a:lnSpc>
                <a:spcPct val="150000"/>
              </a:lnSpc>
            </a:pPr>
            <a:r>
              <a:rPr lang="en-US" sz="2800" i="1" dirty="0">
                <a:latin typeface="Times New Roman" panose="02020603050405020304" pitchFamily="18" charset="0"/>
                <a:cs typeface="Times New Roman" panose="02020603050405020304" pitchFamily="18" charset="0"/>
              </a:rPr>
              <a:t>During exercise the demand for energy increases, varying, of course, with the type, intensity, and duration of exercise</a:t>
            </a:r>
            <a:r>
              <a:rPr lang="en-US" sz="2800" i="1" dirty="0" smtClean="0">
                <a:latin typeface="Times New Roman" panose="02020603050405020304" pitchFamily="18" charset="0"/>
                <a:cs typeface="Times New Roman" panose="02020603050405020304" pitchFamily="18" charset="0"/>
              </a:rPr>
              <a:t>.</a:t>
            </a:r>
          </a:p>
          <a:p>
            <a:pPr algn="just">
              <a:lnSpc>
                <a:spcPct val="150000"/>
              </a:lnSpc>
            </a:pPr>
            <a:r>
              <a:rPr lang="en-US" sz="28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In most exercise situations much of the body’s ability to respond to the demand for energy depends upon the availability of </a:t>
            </a:r>
            <a:r>
              <a:rPr lang="en-US" sz="2800" i="1" dirty="0" smtClean="0">
                <a:latin typeface="Times New Roman" panose="02020603050405020304" pitchFamily="18" charset="0"/>
                <a:cs typeface="Times New Roman" panose="02020603050405020304" pitchFamily="18" charset="0"/>
              </a:rPr>
              <a:t>oxygen.</a:t>
            </a:r>
          </a:p>
          <a:p>
            <a:pPr algn="just">
              <a:lnSpc>
                <a:spcPct val="150000"/>
              </a:lnSpc>
            </a:pPr>
            <a:r>
              <a:rPr lang="en-US" sz="2800" i="1" dirty="0" smtClean="0">
                <a:latin typeface="Times New Roman" panose="02020603050405020304" pitchFamily="18" charset="0"/>
                <a:cs typeface="Times New Roman" panose="02020603050405020304" pitchFamily="18" charset="0"/>
              </a:rPr>
              <a:t>To </a:t>
            </a:r>
            <a:r>
              <a:rPr lang="en-US" sz="2800" i="1" dirty="0">
                <a:latin typeface="Times New Roman" panose="02020603050405020304" pitchFamily="18" charset="0"/>
                <a:cs typeface="Times New Roman" panose="02020603050405020304" pitchFamily="18" charset="0"/>
              </a:rPr>
              <a:t>provide the needed oxygen for aerobic energy production the respiratory system-including pulmonary ventilation</a:t>
            </a:r>
            <a:r>
              <a:rPr lang="en-US" sz="2800" i="1" dirty="0" smtClean="0">
                <a:latin typeface="Times New Roman" panose="02020603050405020304" pitchFamily="18" charset="0"/>
                <a:cs typeface="Times New Roman" panose="02020603050405020304" pitchFamily="18" charset="0"/>
              </a:rPr>
              <a:t>, external </a:t>
            </a:r>
            <a:r>
              <a:rPr lang="en-US" sz="2800" i="1" dirty="0">
                <a:latin typeface="Times New Roman" panose="02020603050405020304" pitchFamily="18" charset="0"/>
                <a:cs typeface="Times New Roman" panose="02020603050405020304" pitchFamily="18" charset="0"/>
              </a:rPr>
              <a:t>respiration</a:t>
            </a:r>
            <a:r>
              <a:rPr lang="en-US" sz="2800" i="1" dirty="0" smtClean="0">
                <a:latin typeface="Times New Roman" panose="02020603050405020304" pitchFamily="18" charset="0"/>
                <a:cs typeface="Times New Roman" panose="02020603050405020304" pitchFamily="18" charset="0"/>
              </a:rPr>
              <a:t>, and </a:t>
            </a:r>
            <a:r>
              <a:rPr lang="en-US" sz="2800" i="1" dirty="0">
                <a:latin typeface="Times New Roman" panose="02020603050405020304" pitchFamily="18" charset="0"/>
                <a:cs typeface="Times New Roman" panose="02020603050405020304" pitchFamily="18" charset="0"/>
              </a:rPr>
              <a:t>internal respiration-must respond.</a:t>
            </a:r>
          </a:p>
          <a:p>
            <a:endParaRPr lang="en-US" dirty="0"/>
          </a:p>
        </p:txBody>
      </p:sp>
    </p:spTree>
    <p:extLst>
      <p:ext uri="{BB962C8B-B14F-4D97-AF65-F5344CB8AC3E}">
        <p14:creationId xmlns:p14="http://schemas.microsoft.com/office/powerpoint/2010/main" xmlns="" val="34039236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1823" y="201478"/>
            <a:ext cx="10306373" cy="6307810"/>
          </a:xfrm>
        </p:spPr>
        <p:txBody>
          <a:bodyPr/>
          <a:lstStyle/>
          <a:p>
            <a:pPr algn="just">
              <a:lnSpc>
                <a:spcPct val="150000"/>
              </a:lnSpc>
            </a:pPr>
            <a:r>
              <a:rPr lang="en-US" sz="2800" i="1" dirty="0">
                <a:latin typeface="Times New Roman" panose="02020603050405020304" pitchFamily="18" charset="0"/>
                <a:cs typeface="Times New Roman" panose="02020603050405020304" pitchFamily="18" charset="0"/>
              </a:rPr>
              <a:t>Pulmonary ventilation increases to enhance alveolar ventilation; external respiration adjust in such a way as to maintain the relationship between ventilation and perfusion in most cases; internal respiration responds with the increased extraction of oxygen by the muscles. </a:t>
            </a:r>
            <a:endParaRPr lang="en-US" sz="2800" i="1" dirty="0" smtClean="0">
              <a:latin typeface="Times New Roman" panose="02020603050405020304" pitchFamily="18" charset="0"/>
              <a:cs typeface="Times New Roman" panose="02020603050405020304" pitchFamily="18" charset="0"/>
            </a:endParaRPr>
          </a:p>
          <a:p>
            <a:pPr algn="just">
              <a:lnSpc>
                <a:spcPct val="150000"/>
              </a:lnSpc>
            </a:pPr>
            <a:r>
              <a:rPr lang="en-US" sz="2800" i="1" dirty="0" smtClean="0">
                <a:latin typeface="Times New Roman" panose="02020603050405020304" pitchFamily="18" charset="0"/>
                <a:cs typeface="Times New Roman" panose="02020603050405020304" pitchFamily="18" charset="0"/>
              </a:rPr>
              <a:t>This </a:t>
            </a:r>
            <a:r>
              <a:rPr lang="en-US" sz="2800" i="1" dirty="0">
                <a:latin typeface="Times New Roman" panose="02020603050405020304" pitchFamily="18" charset="0"/>
                <a:cs typeface="Times New Roman" panose="02020603050405020304" pitchFamily="18" charset="0"/>
              </a:rPr>
              <a:t>changes in respiration not only provide adequate oxygenation for the muscles but also play a major role in the </a:t>
            </a:r>
            <a:r>
              <a:rPr lang="en-US" sz="2800" i="1" dirty="0" smtClean="0">
                <a:latin typeface="Times New Roman" panose="02020603050405020304" pitchFamily="18" charset="0"/>
                <a:cs typeface="Times New Roman" panose="02020603050405020304" pitchFamily="18" charset="0"/>
              </a:rPr>
              <a:t>maintenance </a:t>
            </a:r>
            <a:r>
              <a:rPr lang="en-US" sz="2800" i="1" dirty="0">
                <a:latin typeface="Times New Roman" panose="02020603050405020304" pitchFamily="18" charset="0"/>
                <a:cs typeface="Times New Roman" panose="02020603050405020304" pitchFamily="18" charset="0"/>
              </a:rPr>
              <a:t>of acid- base balance, which is, in turn, closely related to carbon dioxide levels. </a:t>
            </a:r>
          </a:p>
          <a:p>
            <a:endParaRPr lang="en-US" dirty="0"/>
          </a:p>
        </p:txBody>
      </p:sp>
    </p:spTree>
    <p:extLst>
      <p:ext uri="{BB962C8B-B14F-4D97-AF65-F5344CB8AC3E}">
        <p14:creationId xmlns:p14="http://schemas.microsoft.com/office/powerpoint/2010/main" xmlns="" val="24397086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199" y="257175"/>
            <a:ext cx="10329863" cy="6300788"/>
          </a:xfrm>
        </p:spPr>
        <p:txBody>
          <a:bodyPr>
            <a:normAutofit fontScale="92500" lnSpcReduction="10000"/>
          </a:bodyPr>
          <a:lstStyle/>
          <a:p>
            <a:pPr marL="457200" lvl="1" indent="0">
              <a:buNone/>
            </a:pPr>
            <a:r>
              <a:rPr lang="en-US" sz="2800" b="1" dirty="0" smtClean="0">
                <a:solidFill>
                  <a:schemeClr val="tx1"/>
                </a:solidFill>
                <a:latin typeface="Times New Roman" panose="02020603050405020304" pitchFamily="18" charset="0"/>
                <a:cs typeface="Times New Roman" panose="02020603050405020304" pitchFamily="18" charset="0"/>
              </a:rPr>
              <a:t>2.3. </a:t>
            </a:r>
            <a:r>
              <a:rPr lang="en-US" sz="3600" b="1" dirty="0" smtClean="0">
                <a:solidFill>
                  <a:schemeClr val="tx1"/>
                </a:solidFill>
                <a:latin typeface="Times New Roman" panose="02020603050405020304" pitchFamily="18" charset="0"/>
                <a:cs typeface="Times New Roman" panose="02020603050405020304" pitchFamily="18" charset="0"/>
              </a:rPr>
              <a:t>Muscular </a:t>
            </a:r>
            <a:r>
              <a:rPr lang="en-US" sz="3600" b="1" dirty="0">
                <a:solidFill>
                  <a:schemeClr val="tx1"/>
                </a:solidFill>
                <a:latin typeface="Times New Roman" panose="02020603050405020304" pitchFamily="18" charset="0"/>
                <a:cs typeface="Times New Roman" panose="02020603050405020304" pitchFamily="18" charset="0"/>
              </a:rPr>
              <a:t>system adaptation to exercise</a:t>
            </a:r>
            <a:endParaRPr lang="en-US" sz="2800" dirty="0">
              <a:solidFill>
                <a:schemeClr val="tx1"/>
              </a:solidFill>
              <a:latin typeface="Times New Roman" panose="02020603050405020304" pitchFamily="18" charset="0"/>
              <a:cs typeface="Times New Roman" panose="02020603050405020304" pitchFamily="18" charset="0"/>
            </a:endParaRPr>
          </a:p>
          <a:p>
            <a:pPr marL="0" indent="0" algn="just"/>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itchFamily="18" charset="0"/>
                <a:cs typeface="Times New Roman" pitchFamily="18" charset="0"/>
              </a:rPr>
              <a:t>Skeletal muscle is highly organized, from the connective tissue that surrounds the intact whole muscle, to the connective tissue that keeps the contractile proteins of the </a:t>
            </a:r>
            <a:r>
              <a:rPr lang="en-US" sz="2800" dirty="0" err="1" smtClean="0">
                <a:solidFill>
                  <a:schemeClr val="tx1"/>
                </a:solidFill>
                <a:latin typeface="Times New Roman" pitchFamily="18" charset="0"/>
                <a:cs typeface="Times New Roman" pitchFamily="18" charset="0"/>
              </a:rPr>
              <a:t>sarcomere</a:t>
            </a:r>
            <a:r>
              <a:rPr lang="en-US" sz="2800" dirty="0" smtClean="0">
                <a:solidFill>
                  <a:schemeClr val="tx1"/>
                </a:solidFill>
                <a:latin typeface="Times New Roman" pitchFamily="18" charset="0"/>
                <a:cs typeface="Times New Roman" pitchFamily="18" charset="0"/>
              </a:rPr>
              <a:t> in place for optimal myofibril interactions. This connective tissue also contributes to the force and power production of muscle due to an elastic component, which upon stretch and recoil adds force to the muscle contraction. The elastic component in skeletal muscle provides the basis for </a:t>
            </a:r>
            <a:r>
              <a:rPr lang="en-US" sz="2800" dirty="0" err="1" smtClean="0">
                <a:solidFill>
                  <a:schemeClr val="tx1"/>
                </a:solidFill>
                <a:latin typeface="Times New Roman" pitchFamily="18" charset="0"/>
                <a:cs typeface="Times New Roman" pitchFamily="18" charset="0"/>
              </a:rPr>
              <a:t>plyometric</a:t>
            </a:r>
            <a:r>
              <a:rPr lang="en-US" sz="2800" dirty="0" smtClean="0">
                <a:solidFill>
                  <a:schemeClr val="tx1"/>
                </a:solidFill>
                <a:latin typeface="Times New Roman" pitchFamily="18" charset="0"/>
                <a:cs typeface="Times New Roman" pitchFamily="18" charset="0"/>
              </a:rPr>
              <a:t> training or for training using the stretch-shortening cycle.</a:t>
            </a:r>
          </a:p>
          <a:p>
            <a:r>
              <a:rPr lang="en-US" sz="2800" dirty="0" smtClean="0">
                <a:solidFill>
                  <a:schemeClr val="tx1"/>
                </a:solidFill>
                <a:latin typeface="Times New Roman" pitchFamily="18" charset="0"/>
                <a:cs typeface="Times New Roman" pitchFamily="18" charset="0"/>
              </a:rPr>
              <a:t>Adaptation </a:t>
            </a:r>
            <a:r>
              <a:rPr lang="en-US" sz="2800" dirty="0">
                <a:solidFill>
                  <a:schemeClr val="tx1"/>
                </a:solidFill>
                <a:latin typeface="Times New Roman" panose="02020603050405020304" pitchFamily="18" charset="0"/>
                <a:cs typeface="Times New Roman" panose="02020603050405020304" pitchFamily="18" charset="0"/>
              </a:rPr>
              <a:t>occurs in muscles as a consequence of repeated bouts of exercise over a period of time. There are two forms;</a:t>
            </a:r>
          </a:p>
          <a:p>
            <a:pPr lvl="1">
              <a:buFont typeface="+mj-lt"/>
              <a:buAutoNum type="arabicPeriod"/>
            </a:pPr>
            <a:r>
              <a:rPr lang="en-US" sz="2800" b="1" i="1" dirty="0" smtClean="0">
                <a:solidFill>
                  <a:schemeClr val="tx1"/>
                </a:solidFill>
                <a:latin typeface="Times New Roman" panose="02020603050405020304" pitchFamily="18" charset="0"/>
                <a:cs typeface="Times New Roman" panose="02020603050405020304" pitchFamily="18" charset="0"/>
              </a:rPr>
              <a:t>Structural</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in this case there is a modification of the </a:t>
            </a:r>
            <a:r>
              <a:rPr lang="en-US" sz="2800" b="1" dirty="0">
                <a:solidFill>
                  <a:schemeClr val="tx1"/>
                </a:solidFill>
                <a:latin typeface="Times New Roman" panose="02020603050405020304" pitchFamily="18" charset="0"/>
                <a:cs typeface="Times New Roman" panose="02020603050405020304" pitchFamily="18" charset="0"/>
              </a:rPr>
              <a:t>actin </a:t>
            </a:r>
            <a:r>
              <a:rPr lang="en-US" sz="2800" dirty="0">
                <a:solidFill>
                  <a:schemeClr val="tx1"/>
                </a:solidFill>
                <a:latin typeface="Times New Roman" panose="02020603050405020304" pitchFamily="18" charset="0"/>
                <a:cs typeface="Times New Roman" panose="02020603050405020304" pitchFamily="18" charset="0"/>
              </a:rPr>
              <a:t>and </a:t>
            </a:r>
            <a:r>
              <a:rPr lang="en-US" sz="2800" b="1" dirty="0">
                <a:solidFill>
                  <a:schemeClr val="tx1"/>
                </a:solidFill>
                <a:latin typeface="Times New Roman" panose="02020603050405020304" pitchFamily="18" charset="0"/>
                <a:cs typeface="Times New Roman" panose="02020603050405020304" pitchFamily="18" charset="0"/>
              </a:rPr>
              <a:t>myosin</a:t>
            </a:r>
            <a:r>
              <a:rPr lang="en-US" sz="2800" dirty="0">
                <a:solidFill>
                  <a:schemeClr val="tx1"/>
                </a:solidFill>
                <a:latin typeface="Times New Roman" panose="02020603050405020304" pitchFamily="18" charset="0"/>
                <a:cs typeface="Times New Roman" panose="02020603050405020304" pitchFamily="18" charset="0"/>
              </a:rPr>
              <a:t>, or</a:t>
            </a:r>
          </a:p>
          <a:p>
            <a:pPr lvl="1">
              <a:buFont typeface="+mj-lt"/>
              <a:buAutoNum type="arabicPeriod"/>
            </a:pPr>
            <a:r>
              <a:rPr lang="en-US" sz="2800" b="1" i="1" dirty="0" smtClean="0">
                <a:solidFill>
                  <a:schemeClr val="tx1"/>
                </a:solidFill>
                <a:latin typeface="Times New Roman" panose="02020603050405020304" pitchFamily="18" charset="0"/>
                <a:cs typeface="Times New Roman" panose="02020603050405020304" pitchFamily="18" charset="0"/>
              </a:rPr>
              <a:t>Functional</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changes occur with respect to mitochondrial density and cytoplasmic enzyme activity.</a:t>
            </a:r>
          </a:p>
          <a:p>
            <a:endParaRPr lang="en-US" dirty="0"/>
          </a:p>
        </p:txBody>
      </p:sp>
    </p:spTree>
    <p:extLst>
      <p:ext uri="{BB962C8B-B14F-4D97-AF65-F5344CB8AC3E}">
        <p14:creationId xmlns:p14="http://schemas.microsoft.com/office/powerpoint/2010/main" xmlns="" val="2884768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9806" y="634181"/>
            <a:ext cx="10132142" cy="5277041"/>
          </a:xfrm>
        </p:spPr>
        <p:txBody>
          <a:bodyPr>
            <a:noAutofit/>
          </a:bodyPr>
          <a:lstStyle/>
          <a:p>
            <a:pPr algn="just"/>
            <a:r>
              <a:rPr lang="en-US" sz="2400" dirty="0" smtClean="0">
                <a:solidFill>
                  <a:schemeClr val="tx1"/>
                </a:solidFill>
                <a:latin typeface="Times New Roman" pitchFamily="18" charset="0"/>
                <a:cs typeface="Times New Roman" pitchFamily="18" charset="0"/>
              </a:rPr>
              <a:t>Skeletal muscle is a target of all training programs, whether for sport performance or health and fitness, and is highly plastic or adaptable to the exercise stimuli. </a:t>
            </a:r>
          </a:p>
          <a:p>
            <a:pPr algn="just"/>
            <a:r>
              <a:rPr lang="en-US" sz="2400" dirty="0" smtClean="0">
                <a:solidFill>
                  <a:schemeClr val="tx1"/>
                </a:solidFill>
                <a:latin typeface="Times New Roman" pitchFamily="18" charset="0"/>
                <a:cs typeface="Times New Roman" pitchFamily="18" charset="0"/>
              </a:rPr>
              <a:t>Skeletal muscles of humans, like those of other mammals, contain two major fiber types (fast- and slow-twitch) which differ in their contractile and metabolic properties. As a general rule, the fast fibers are important for short-duration, high-intensity work bouts, whereas the slow fibers are better suited for </a:t>
            </a:r>
            <a:r>
              <a:rPr lang="en-US" sz="2400" dirty="0" err="1" smtClean="0">
                <a:solidFill>
                  <a:schemeClr val="tx1"/>
                </a:solidFill>
                <a:latin typeface="Times New Roman" pitchFamily="18" charset="0"/>
                <a:cs typeface="Times New Roman" pitchFamily="18" charset="0"/>
              </a:rPr>
              <a:t>submaximal</a:t>
            </a:r>
            <a:r>
              <a:rPr lang="en-US" sz="2400" dirty="0" smtClean="0">
                <a:solidFill>
                  <a:schemeClr val="tx1"/>
                </a:solidFill>
                <a:latin typeface="Times New Roman" pitchFamily="18" charset="0"/>
                <a:cs typeface="Times New Roman" pitchFamily="18" charset="0"/>
              </a:rPr>
              <a:t>, prolonged activities like marathon race. </a:t>
            </a:r>
          </a:p>
          <a:p>
            <a:pPr algn="just">
              <a:buFont typeface="Wingdings" pitchFamily="2" charset="2"/>
              <a:buChar char="v"/>
            </a:pPr>
            <a:r>
              <a:rPr lang="en-US" sz="2400" b="1" dirty="0" smtClean="0">
                <a:solidFill>
                  <a:schemeClr val="tx1"/>
                </a:solidFill>
                <a:latin typeface="Times New Roman" pitchFamily="18" charset="0"/>
                <a:cs typeface="Times New Roman" pitchFamily="18" charset="0"/>
              </a:rPr>
              <a:t>type I muscle fibers (slow-twitch fibers):</a:t>
            </a:r>
            <a:r>
              <a:rPr lang="en-US" sz="2400" dirty="0" smtClean="0">
                <a:solidFill>
                  <a:schemeClr val="tx1"/>
                </a:solidFill>
                <a:latin typeface="Times New Roman" pitchFamily="18" charset="0"/>
                <a:cs typeface="Times New Roman" pitchFamily="18" charset="0"/>
              </a:rPr>
              <a:t>muscle fibers that contain large amounts of oxidative enzymes are highly fatigue-resistant and do not develop force as quickly as type II fibers</a:t>
            </a:r>
          </a:p>
          <a:p>
            <a:pPr algn="just">
              <a:buFont typeface="Wingdings" pitchFamily="2" charset="2"/>
              <a:buChar char="v"/>
            </a:pPr>
            <a:r>
              <a:rPr lang="en-US" sz="2400" b="1" dirty="0" smtClean="0">
                <a:solidFill>
                  <a:schemeClr val="tx1"/>
                </a:solidFill>
                <a:latin typeface="Times New Roman" pitchFamily="18" charset="0"/>
                <a:cs typeface="Times New Roman" pitchFamily="18" charset="0"/>
              </a:rPr>
              <a:t>type II muscle fibers (fast-twitch fibers):</a:t>
            </a:r>
            <a:r>
              <a:rPr lang="en-US" sz="2400" dirty="0" smtClean="0">
                <a:solidFill>
                  <a:schemeClr val="tx1"/>
                </a:solidFill>
                <a:latin typeface="Times New Roman" pitchFamily="18" charset="0"/>
                <a:cs typeface="Times New Roman" pitchFamily="18" charset="0"/>
              </a:rPr>
              <a:t>muscle fibers that develop force very rapidly, demonstrate high force production capability, are less resistant to fatigue than slow fibers, have a relatively small number of mitochondria, and a limited capacity for aerobic metabolism</a:t>
            </a:r>
          </a:p>
          <a:p>
            <a:pPr algn="just"/>
            <a:endParaRPr 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9084" y="250723"/>
            <a:ext cx="10368116" cy="6607277"/>
          </a:xfrm>
        </p:spPr>
        <p:txBody>
          <a:bodyPr>
            <a:noAutofit/>
          </a:bodyPr>
          <a:lstStyle/>
          <a:p>
            <a:pPr algn="just"/>
            <a:r>
              <a:rPr lang="en-US" sz="2800" dirty="0" smtClean="0">
                <a:solidFill>
                  <a:schemeClr val="tx1"/>
                </a:solidFill>
                <a:latin typeface="Times New Roman" pitchFamily="18" charset="0"/>
                <a:cs typeface="Times New Roman" pitchFamily="18" charset="0"/>
              </a:rPr>
              <a:t>As such, the slow fibers have the greatest aerobic capacity and are recruited first and, therefore, most often. As intensity and/or duration increases, the fast fibers are recruited as needed. If a maximal effort is required (e.g., attempting a maximal lift for one repetition), the nervous system will attempt to recruit all the muscle fibers (both fast and slow) in the working muscles.</a:t>
            </a:r>
          </a:p>
          <a:p>
            <a:pPr algn="just"/>
            <a:r>
              <a:rPr lang="en-US" sz="2800" dirty="0" smtClean="0">
                <a:solidFill>
                  <a:schemeClr val="tx1"/>
                </a:solidFill>
                <a:latin typeface="Times New Roman" pitchFamily="18" charset="0"/>
                <a:cs typeface="Times New Roman" pitchFamily="18" charset="0"/>
              </a:rPr>
              <a:t>The percentage of each of these major types in a given muscle appears to be genetically determined. Although a few  muscles in everyone contain a predominance of either fast (e.g., triceps </a:t>
            </a:r>
            <a:r>
              <a:rPr lang="en-US" sz="2800" dirty="0" err="1" smtClean="0">
                <a:solidFill>
                  <a:schemeClr val="tx1"/>
                </a:solidFill>
                <a:latin typeface="Times New Roman" pitchFamily="18" charset="0"/>
                <a:cs typeface="Times New Roman" pitchFamily="18" charset="0"/>
              </a:rPr>
              <a:t>brachii</a:t>
            </a:r>
            <a:r>
              <a:rPr lang="en-US" sz="2800" dirty="0" smtClean="0">
                <a:solidFill>
                  <a:schemeClr val="tx1"/>
                </a:solidFill>
                <a:latin typeface="Times New Roman" pitchFamily="18" charset="0"/>
                <a:cs typeface="Times New Roman" pitchFamily="18" charset="0"/>
              </a:rPr>
              <a:t>) or slow (e.g., </a:t>
            </a:r>
            <a:r>
              <a:rPr lang="en-US" sz="2800" dirty="0" err="1" smtClean="0">
                <a:solidFill>
                  <a:schemeClr val="tx1"/>
                </a:solidFill>
                <a:latin typeface="Times New Roman" pitchFamily="18" charset="0"/>
                <a:cs typeface="Times New Roman" pitchFamily="18" charset="0"/>
              </a:rPr>
              <a:t>soleus</a:t>
            </a:r>
            <a:r>
              <a:rPr lang="en-US" sz="2800" dirty="0" smtClean="0">
                <a:solidFill>
                  <a:schemeClr val="tx1"/>
                </a:solidFill>
                <a:latin typeface="Times New Roman" pitchFamily="18" charset="0"/>
                <a:cs typeface="Times New Roman" pitchFamily="18" charset="0"/>
              </a:rPr>
              <a:t>), most muscles in the average person contain approximately a 50–50 mixture. </a:t>
            </a:r>
          </a:p>
          <a:p>
            <a:pPr algn="just"/>
            <a:endParaRPr lang="en-US" sz="2800" dirty="0" smtClean="0">
              <a:solidFill>
                <a:schemeClr val="tx1"/>
              </a:solidFill>
              <a:latin typeface="Times New Roman" pitchFamily="18" charset="0"/>
              <a:cs typeface="Times New Roman" pitchFamily="18" charset="0"/>
            </a:endParaRPr>
          </a:p>
          <a:p>
            <a:pPr algn="just"/>
            <a:endParaRPr lang="en-US" sz="28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8297" y="530942"/>
            <a:ext cx="9646315" cy="5380280"/>
          </a:xfrm>
        </p:spPr>
        <p:txBody>
          <a:bodyPr>
            <a:noAutofit/>
          </a:bodyPr>
          <a:lstStyle/>
          <a:p>
            <a:pPr algn="just"/>
            <a:r>
              <a:rPr lang="en-US" sz="2800" dirty="0" smtClean="0">
                <a:solidFill>
                  <a:schemeClr val="tx1"/>
                </a:solidFill>
                <a:latin typeface="Times New Roman" pitchFamily="18" charset="0"/>
                <a:cs typeface="Times New Roman" pitchFamily="18" charset="0"/>
              </a:rPr>
              <a:t>Research has shown that the percentage of these two major fiber types and the percentage area occupied by each are two factors that have an impact on performance. The muscles of elite strength/power athletes have a high percentage of fast fibers, whereas elite endurance athletes have a predominance of slow fibers. </a:t>
            </a:r>
          </a:p>
          <a:p>
            <a:pPr algn="just"/>
            <a:r>
              <a:rPr lang="en-US" sz="2800" dirty="0" smtClean="0">
                <a:solidFill>
                  <a:schemeClr val="tx1"/>
                </a:solidFill>
                <a:latin typeface="Times New Roman" pitchFamily="18" charset="0"/>
                <a:cs typeface="Times New Roman" pitchFamily="18" charset="0"/>
              </a:rPr>
              <a:t>These two extremes demonstrate the importance of fiber composition in determining athletic excellence on the two ends of the strength–endurance continuum. Obviously, not everyone will be able to reach an elite level. Other factors such as motivation, pain tolerance, biomechanics, diet, rest, and skill all play a role in separating the very good from the very best.</a:t>
            </a:r>
          </a:p>
          <a:p>
            <a:pPr algn="just"/>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128" y="553772"/>
            <a:ext cx="8911687" cy="1280890"/>
          </a:xfrm>
        </p:spPr>
        <p:txBody>
          <a:bodyPr/>
          <a:lstStyle/>
          <a:p>
            <a:r>
              <a:rPr lang="en-US" dirty="0" smtClean="0">
                <a:latin typeface="Times New Roman" pitchFamily="18" charset="0"/>
                <a:cs typeface="Times New Roman" pitchFamily="18" charset="0"/>
              </a:rPr>
              <a:t>Cont`d</a:t>
            </a:r>
            <a:r>
              <a:rPr lang="en-US" dirty="0" smtClean="0"/>
              <a:t> </a:t>
            </a:r>
            <a:endParaRPr lang="en-US" dirty="0"/>
          </a:p>
        </p:txBody>
      </p:sp>
      <p:sp>
        <p:nvSpPr>
          <p:cNvPr id="3" name="Content Placeholder 2"/>
          <p:cNvSpPr>
            <a:spLocks noGrp="1"/>
          </p:cNvSpPr>
          <p:nvPr>
            <p:ph idx="1"/>
          </p:nvPr>
        </p:nvSpPr>
        <p:spPr>
          <a:xfrm>
            <a:off x="1674055" y="1097280"/>
            <a:ext cx="9830557" cy="5760719"/>
          </a:xfrm>
        </p:spPr>
        <p:txBody>
          <a:bodyPr>
            <a:noAutofit/>
          </a:bodyPr>
          <a:lstStyle/>
          <a:p>
            <a:pPr algn="just"/>
            <a:r>
              <a:rPr lang="en-US" sz="2800" dirty="0" smtClean="0">
                <a:solidFill>
                  <a:schemeClr val="tx1"/>
                </a:solidFill>
                <a:latin typeface="Times New Roman" pitchFamily="18" charset="0"/>
                <a:cs typeface="Times New Roman" pitchFamily="18" charset="0"/>
              </a:rPr>
              <a:t>During 1</a:t>
            </a:r>
            <a:r>
              <a:rPr lang="en-US" sz="2800" baseline="30000" dirty="0" smtClean="0">
                <a:solidFill>
                  <a:schemeClr val="tx1"/>
                </a:solidFill>
                <a:latin typeface="Times New Roman" pitchFamily="18" charset="0"/>
                <a:cs typeface="Times New Roman" pitchFamily="18" charset="0"/>
              </a:rPr>
              <a:t>st</a:t>
            </a:r>
            <a:r>
              <a:rPr lang="en-US" sz="2800" dirty="0" smtClean="0">
                <a:solidFill>
                  <a:schemeClr val="tx1"/>
                </a:solidFill>
                <a:latin typeface="Times New Roman" pitchFamily="18" charset="0"/>
                <a:cs typeface="Times New Roman" pitchFamily="18" charset="0"/>
              </a:rPr>
              <a:t>  five Centuries of Christian era, there is many loss of the early medical texts b/c of  invasions by Barbarians, medieval church Zealous destruction of Greek.</a:t>
            </a:r>
          </a:p>
          <a:p>
            <a:pPr algn="just"/>
            <a:r>
              <a:rPr lang="en-US" sz="2800" dirty="0" smtClean="0">
                <a:solidFill>
                  <a:schemeClr val="tx1"/>
                </a:solidFill>
                <a:latin typeface="Times New Roman" pitchFamily="18" charset="0"/>
                <a:cs typeface="Times New Roman" pitchFamily="18" charset="0"/>
              </a:rPr>
              <a:t> fortunately the Muslims caliphate encouraged science &amp; education, order the early Greek, Roman and Hebrew medical documents copied in to Arabic. Thus this works preserved for later return to the western world.</a:t>
            </a:r>
          </a:p>
          <a:p>
            <a:pPr algn="just"/>
            <a:r>
              <a:rPr lang="en-US" sz="2800" dirty="0" smtClean="0">
                <a:solidFill>
                  <a:schemeClr val="tx1"/>
                </a:solidFill>
                <a:latin typeface="Times New Roman" pitchFamily="18" charset="0"/>
                <a:cs typeface="Times New Roman" pitchFamily="18" charset="0"/>
              </a:rPr>
              <a:t>Hakim Avicenna(</a:t>
            </a:r>
            <a:r>
              <a:rPr lang="en-US" sz="2800" dirty="0" err="1" smtClean="0">
                <a:solidFill>
                  <a:schemeClr val="tx1"/>
                </a:solidFill>
                <a:latin typeface="Times New Roman" pitchFamily="18" charset="0"/>
                <a:cs typeface="Times New Roman" pitchFamily="18" charset="0"/>
              </a:rPr>
              <a:t>ibn</a:t>
            </a:r>
            <a:r>
              <a:rPr lang="en-US" sz="2800" dirty="0" smtClean="0">
                <a:solidFill>
                  <a:schemeClr val="tx1"/>
                </a:solidFill>
                <a:latin typeface="Times New Roman" pitchFamily="18" charset="0"/>
                <a:cs typeface="Times New Roman" pitchFamily="18" charset="0"/>
              </a:rPr>
              <a:t>-e-</a:t>
            </a:r>
            <a:r>
              <a:rPr lang="en-US" sz="2800" dirty="0" err="1" smtClean="0">
                <a:solidFill>
                  <a:schemeClr val="tx1"/>
                </a:solidFill>
                <a:latin typeface="Times New Roman" pitchFamily="18" charset="0"/>
                <a:cs typeface="Times New Roman" pitchFamily="18" charset="0"/>
              </a:rPr>
              <a:t>sina</a:t>
            </a:r>
            <a:r>
              <a:rPr lang="en-US" sz="2800" dirty="0" smtClean="0">
                <a:solidFill>
                  <a:schemeClr val="tx1"/>
                </a:solidFill>
                <a:latin typeface="Times New Roman" pitchFamily="18" charset="0"/>
                <a:cs typeface="Times New Roman" pitchFamily="18" charset="0"/>
              </a:rPr>
              <a:t>) 980-1037A.D. famous Muslim writer and wrote famous medical book Canon (Al-</a:t>
            </a:r>
            <a:r>
              <a:rPr lang="en-US" sz="2800" dirty="0" err="1" smtClean="0">
                <a:solidFill>
                  <a:schemeClr val="tx1"/>
                </a:solidFill>
                <a:latin typeface="Times New Roman" pitchFamily="18" charset="0"/>
                <a:cs typeface="Times New Roman" pitchFamily="18" charset="0"/>
              </a:rPr>
              <a:t>Qanun</a:t>
            </a:r>
            <a:r>
              <a:rPr lang="en-US" sz="2800" dirty="0" smtClean="0">
                <a:solidFill>
                  <a:schemeClr val="tx1"/>
                </a:solidFill>
                <a:latin typeface="Times New Roman" pitchFamily="18" charset="0"/>
                <a:cs typeface="Times New Roman" pitchFamily="18" charset="0"/>
              </a:rPr>
              <a:t>) w/c describes prophylactic medical gymnastics &amp; proposes rest, heat, massage, and exercise to aid recovery form illness and injury.</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032" y="1017639"/>
            <a:ext cx="9513580" cy="4893583"/>
          </a:xfrm>
        </p:spPr>
        <p:txBody>
          <a:bodyPr>
            <a:normAutofit/>
          </a:bodyPr>
          <a:lstStyle/>
          <a:p>
            <a:pPr algn="just"/>
            <a:r>
              <a:rPr lang="en-US" sz="2400" dirty="0" smtClean="0">
                <a:solidFill>
                  <a:schemeClr val="tx1"/>
                </a:solidFill>
                <a:latin typeface="Times New Roman" pitchFamily="18" charset="0"/>
                <a:cs typeface="Times New Roman" pitchFamily="18" charset="0"/>
              </a:rPr>
              <a:t>Even though, as the research suggests, the percentages of the major fiber types are set early in life, significant adaptations to enhance performance can still occur. Regardless of the fiber-type composition, an individual can improve with training. Specific training regimens can increase force output (increase in the cross-sectional area of individual fibers) or aerobic capacity (quantitative and qualitative changes in metabolic enzyme activity levels) in specific muscles. </a:t>
            </a:r>
          </a:p>
          <a:p>
            <a:pPr algn="just"/>
            <a:r>
              <a:rPr lang="en-US" sz="2400" dirty="0" smtClean="0">
                <a:solidFill>
                  <a:schemeClr val="tx1"/>
                </a:solidFill>
                <a:latin typeface="Times New Roman" pitchFamily="18" charset="0"/>
                <a:cs typeface="Times New Roman" pitchFamily="18" charset="0"/>
              </a:rPr>
              <a:t>For example, a strength/power athlete with a predominance of slow fibers is at a disadvantage compared with those individuals with a predominance of fast fibers. However, through training, significant increases in the cross-sectional areas of the fast fibers can help to overcome this disadvantage.</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GENERALLY, </a:t>
            </a:r>
            <a:endParaRPr lang="en-US" dirty="0"/>
          </a:p>
        </p:txBody>
      </p:sp>
      <p:sp>
        <p:nvSpPr>
          <p:cNvPr id="3" name="Content Placeholder 2"/>
          <p:cNvSpPr>
            <a:spLocks noGrp="1"/>
          </p:cNvSpPr>
          <p:nvPr>
            <p:ph idx="1"/>
          </p:nvPr>
        </p:nvSpPr>
        <p:spPr>
          <a:xfrm>
            <a:off x="2589212" y="1327355"/>
            <a:ext cx="8915400" cy="4896464"/>
          </a:xfrm>
        </p:spPr>
        <p:txBody>
          <a:bodyPr>
            <a:noAutofit/>
          </a:bodyPr>
          <a:lstStyle/>
          <a:p>
            <a:pPr algn="just"/>
            <a:r>
              <a:rPr lang="en-US" sz="2400" dirty="0" smtClean="0">
                <a:solidFill>
                  <a:schemeClr val="tx1"/>
                </a:solidFill>
                <a:latin typeface="Times New Roman" pitchFamily="18" charset="0"/>
                <a:cs typeface="Times New Roman" pitchFamily="18" charset="0"/>
              </a:rPr>
              <a:t>Only muscle fibers that are recruited with the exercise will adapt to exercise stimuli.</a:t>
            </a:r>
          </a:p>
          <a:p>
            <a:pPr algn="just"/>
            <a:r>
              <a:rPr lang="en-US" sz="2400" dirty="0" smtClean="0">
                <a:solidFill>
                  <a:schemeClr val="tx1"/>
                </a:solidFill>
                <a:latin typeface="Times New Roman" pitchFamily="18" charset="0"/>
                <a:cs typeface="Times New Roman" pitchFamily="18" charset="0"/>
              </a:rPr>
              <a:t>Adaptations to endurance training are related to the need to better deliver and utilize oxygen, in order to enhance muscular endurance.</a:t>
            </a:r>
          </a:p>
          <a:p>
            <a:pPr algn="just"/>
            <a:r>
              <a:rPr lang="en-US" sz="2400" dirty="0" smtClean="0">
                <a:solidFill>
                  <a:schemeClr val="tx1"/>
                </a:solidFill>
                <a:latin typeface="Times New Roman" pitchFamily="18" charset="0"/>
                <a:cs typeface="Times New Roman" pitchFamily="18" charset="0"/>
              </a:rPr>
              <a:t>The growth in the absolute size (hypertrophy)of a muscle that results from resistance training is primarily due to the increase in the size of the individual muscle fibers rather than an increase in the number of fibers (hyperplasia).</a:t>
            </a:r>
          </a:p>
          <a:p>
            <a:pPr algn="just"/>
            <a:r>
              <a:rPr lang="en-US" sz="2400" dirty="0" smtClean="0">
                <a:solidFill>
                  <a:schemeClr val="tx1"/>
                </a:solidFill>
                <a:latin typeface="Times New Roman" pitchFamily="18" charset="0"/>
                <a:cs typeface="Times New Roman" pitchFamily="18" charset="0"/>
              </a:rPr>
              <a:t>When endurance and strength training programs are performed concurrently, the body tries to adapt to both of the exercise stimuli, but findings suggest that the body will experience greater improvements in endurance performance than strength.</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0026" y="457200"/>
            <a:ext cx="9454586" cy="5454022"/>
          </a:xfrm>
        </p:spPr>
        <p:txBody>
          <a:bodyPr>
            <a:noAutofit/>
          </a:bodyPr>
          <a:lstStyle/>
          <a:p>
            <a:pPr algn="just"/>
            <a:r>
              <a:rPr lang="en-US" sz="2800" b="1" dirty="0" smtClean="0">
                <a:solidFill>
                  <a:schemeClr val="tx1"/>
                </a:solidFill>
                <a:latin typeface="Times New Roman" pitchFamily="18" charset="0"/>
                <a:cs typeface="Times New Roman" pitchFamily="18" charset="0"/>
              </a:rPr>
              <a:t>Resistance exercise typically results in muscle hypertrophy, whereas endurance training results in no change or even a decrease in muscle fiber size. Combining resistance training with endurance training will result in limited hypertrophy of the type I muscle fibers, with increases in size observed primarily in type II muscle fibers. </a:t>
            </a:r>
          </a:p>
          <a:p>
            <a:pPr algn="just"/>
            <a:r>
              <a:rPr lang="en-US" sz="2800" b="1" dirty="0" smtClean="0">
                <a:solidFill>
                  <a:schemeClr val="tx1"/>
                </a:solidFill>
                <a:latin typeface="Times New Roman" pitchFamily="18" charset="0"/>
                <a:cs typeface="Times New Roman" pitchFamily="18" charset="0"/>
              </a:rPr>
              <a:t>Understanding skeletal muscle structure and function will allow a better understanding of the many methods of training and therapy that are used to enhance function, performance, and health.</a:t>
            </a:r>
            <a:endParaRPr lang="en-US" sz="2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914412"/>
            <a:ext cx="8915400" cy="4554370"/>
          </a:xfrm>
        </p:spPr>
        <p:txBody>
          <a:bodyPr>
            <a:noAutofit/>
          </a:bodyPr>
          <a:lstStyle/>
          <a:p>
            <a:pPr algn="just">
              <a:buNone/>
            </a:pPr>
            <a:r>
              <a:rPr lang="en-US" sz="2400" b="1" dirty="0" smtClean="0">
                <a:solidFill>
                  <a:schemeClr val="tx1"/>
                </a:solidFill>
                <a:latin typeface="Times New Roman" pitchFamily="18" charset="0"/>
                <a:cs typeface="Times New Roman" pitchFamily="18" charset="0"/>
              </a:rPr>
              <a:t>As a result of muscle adaptation to exercise;</a:t>
            </a:r>
          </a:p>
          <a:p>
            <a:pPr algn="just"/>
            <a:r>
              <a:rPr lang="en-US" sz="2400" dirty="0" smtClean="0">
                <a:solidFill>
                  <a:schemeClr val="tx1"/>
                </a:solidFill>
                <a:latin typeface="Times New Roman" pitchFamily="18" charset="0"/>
                <a:cs typeface="Times New Roman" pitchFamily="18" charset="0"/>
              </a:rPr>
              <a:t> * Increased numbers of mitochondria (the cells powerhouse) means an increase in the rate of energy production.</a:t>
            </a:r>
          </a:p>
          <a:p>
            <a:pPr algn="just"/>
            <a:r>
              <a:rPr lang="en-US" sz="2400" dirty="0" smtClean="0">
                <a:solidFill>
                  <a:schemeClr val="tx1"/>
                </a:solidFill>
                <a:latin typeface="Times New Roman" pitchFamily="18" charset="0"/>
                <a:cs typeface="Times New Roman" pitchFamily="18" charset="0"/>
              </a:rPr>
              <a:t>    * The muscles, bones and ligaments become stronger to cope with the additional stresses and impact put through them.</a:t>
            </a:r>
          </a:p>
          <a:p>
            <a:pPr algn="just"/>
            <a:r>
              <a:rPr lang="en-US" sz="2400" dirty="0" smtClean="0">
                <a:solidFill>
                  <a:schemeClr val="tx1"/>
                </a:solidFill>
                <a:latin typeface="Times New Roman" pitchFamily="18" charset="0"/>
                <a:cs typeface="Times New Roman" pitchFamily="18" charset="0"/>
              </a:rPr>
              <a:t>    * The amount of </a:t>
            </a:r>
            <a:r>
              <a:rPr lang="en-US" sz="2400" dirty="0" err="1" smtClean="0">
                <a:solidFill>
                  <a:schemeClr val="tx1"/>
                </a:solidFill>
                <a:latin typeface="Times New Roman" pitchFamily="18" charset="0"/>
                <a:cs typeface="Times New Roman" pitchFamily="18" charset="0"/>
              </a:rPr>
              <a:t>myoglobin</a:t>
            </a:r>
            <a:r>
              <a:rPr lang="en-US" sz="2400" dirty="0" smtClean="0">
                <a:solidFill>
                  <a:schemeClr val="tx1"/>
                </a:solidFill>
                <a:latin typeface="Times New Roman" pitchFamily="18" charset="0"/>
                <a:cs typeface="Times New Roman" pitchFamily="18" charset="0"/>
              </a:rPr>
              <a:t> within skeletal muscle increases, which allows more Oxygen to be stored within the muscle, and transported to the mitochondria.</a:t>
            </a:r>
          </a:p>
          <a:p>
            <a:pPr algn="just"/>
            <a:r>
              <a:rPr lang="en-US" sz="2400" dirty="0" smtClean="0">
                <a:solidFill>
                  <a:schemeClr val="tx1"/>
                </a:solidFill>
                <a:latin typeface="Times New Roman" pitchFamily="18" charset="0"/>
                <a:cs typeface="Times New Roman" pitchFamily="18" charset="0"/>
              </a:rPr>
              <a:t>    * Muscles are capable of storing a larger amount of glycogen for energy.</a:t>
            </a:r>
          </a:p>
          <a:p>
            <a:pPr algn="just"/>
            <a:r>
              <a:rPr lang="en-US" sz="2400" dirty="0" smtClean="0">
                <a:solidFill>
                  <a:schemeClr val="tx1"/>
                </a:solidFill>
                <a:latin typeface="Times New Roman" pitchFamily="18" charset="0"/>
                <a:cs typeface="Times New Roman" pitchFamily="18" charset="0"/>
              </a:rPr>
              <a:t>    * Enzymes involved in energy production become more concentrated and efficient to aid the speed of metabolism.</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2" y="157161"/>
            <a:ext cx="10326688" cy="6515101"/>
          </a:xfrm>
        </p:spPr>
        <p:txBody>
          <a:bodyPr>
            <a:normAutofit/>
          </a:bodyPr>
          <a:lstStyle/>
          <a:p>
            <a:pPr marL="0" indent="0">
              <a:buNone/>
            </a:pPr>
            <a:r>
              <a:rPr lang="en-US" sz="3600" b="1" dirty="0" smtClean="0">
                <a:solidFill>
                  <a:schemeClr val="tx1"/>
                </a:solidFill>
                <a:latin typeface="Times New Roman" panose="02020603050405020304" pitchFamily="18" charset="0"/>
                <a:cs typeface="Times New Roman" panose="02020603050405020304" pitchFamily="18" charset="0"/>
              </a:rPr>
              <a:t>Skeletal </a:t>
            </a:r>
            <a:r>
              <a:rPr lang="en-US" sz="3600" b="1" dirty="0">
                <a:solidFill>
                  <a:schemeClr val="tx1"/>
                </a:solidFill>
                <a:latin typeface="Times New Roman" panose="02020603050405020304" pitchFamily="18" charset="0"/>
                <a:cs typeface="Times New Roman" panose="02020603050405020304" pitchFamily="18" charset="0"/>
              </a:rPr>
              <a:t>system adaptation to </a:t>
            </a:r>
            <a:r>
              <a:rPr lang="en-US" sz="3600" b="1" dirty="0" smtClean="0">
                <a:solidFill>
                  <a:schemeClr val="tx1"/>
                </a:solidFill>
                <a:latin typeface="Times New Roman" panose="02020603050405020304" pitchFamily="18" charset="0"/>
                <a:cs typeface="Times New Roman" panose="02020603050405020304" pitchFamily="18" charset="0"/>
              </a:rPr>
              <a:t>exercise</a:t>
            </a:r>
            <a:endParaRPr lang="en-US" sz="2800" b="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Skeletal system consists of the bones (206in adults) and joints, along with the cartilage and ligaments that occur at the joints.</a:t>
            </a: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Its main purpose is to support and protects the body and its parts, stores minerals and fats.</a:t>
            </a:r>
          </a:p>
          <a:p>
            <a:pPr marL="0" indent="0">
              <a:buNone/>
            </a:pPr>
            <a:r>
              <a:rPr lang="en-US" sz="2800" b="1" dirty="0" smtClean="0">
                <a:solidFill>
                  <a:schemeClr val="tx1"/>
                </a:solidFill>
                <a:latin typeface="Times New Roman" panose="02020603050405020304" pitchFamily="18" charset="0"/>
                <a:cs typeface="Times New Roman" panose="02020603050405020304" pitchFamily="18" charset="0"/>
              </a:rPr>
              <a:t>Bone response to exercise</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The skeleton is living, dynamic system that adapts to the mechanical loads of exercise. Mechanical forces regulate bone size and structure in combination with genetics, nutrition and biochemistry. </a:t>
            </a:r>
          </a:p>
        </p:txBody>
      </p:sp>
    </p:spTree>
    <p:extLst>
      <p:ext uri="{BB962C8B-B14F-4D97-AF65-F5344CB8AC3E}">
        <p14:creationId xmlns:p14="http://schemas.microsoft.com/office/powerpoint/2010/main" xmlns="" val="11673180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063" y="142875"/>
            <a:ext cx="10372725" cy="6543675"/>
          </a:xfrm>
        </p:spPr>
        <p:txBody>
          <a:bodyPr>
            <a:normAutofit fontScale="92500" lnSpcReduction="10000"/>
          </a:bodyPr>
          <a:lstStyle/>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Compared to other systems, such as the cardiovascular and muscular systems, bone adaptation to exercise is slower and the increments in size and strength are similar</a:t>
            </a:r>
            <a:r>
              <a:rPr lang="en-US" sz="28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A</a:t>
            </a:r>
            <a:r>
              <a:rPr lang="en-US" sz="2800" dirty="0" smtClean="0">
                <a:solidFill>
                  <a:schemeClr val="tx1"/>
                </a:solidFill>
                <a:latin typeface="Times New Roman" panose="02020603050405020304" pitchFamily="18" charset="0"/>
                <a:cs typeface="Times New Roman" panose="02020603050405020304" pitchFamily="18" charset="0"/>
              </a:rPr>
              <a:t>s </a:t>
            </a:r>
            <a:r>
              <a:rPr lang="en-US" sz="2800" dirty="0">
                <a:solidFill>
                  <a:schemeClr val="tx1"/>
                </a:solidFill>
                <a:latin typeface="Times New Roman" panose="02020603050405020304" pitchFamily="18" charset="0"/>
                <a:cs typeface="Times New Roman" panose="02020603050405020304" pitchFamily="18" charset="0"/>
              </a:rPr>
              <a:t>a result bone adaptation is more difficult to measure.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b="1" dirty="0" smtClean="0">
                <a:solidFill>
                  <a:schemeClr val="tx1"/>
                </a:solidFill>
                <a:latin typeface="Times New Roman" panose="02020603050405020304" pitchFamily="18" charset="0"/>
                <a:cs typeface="Times New Roman" panose="02020603050405020304" pitchFamily="18" charset="0"/>
              </a:rPr>
              <a:t>Strain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as a measure of bone adaptation is analogous to heart rate as a measure of cardiovascular adaptation.</a:t>
            </a:r>
          </a:p>
          <a:p>
            <a:pPr algn="just"/>
            <a:r>
              <a:rPr lang="en-US" sz="2800" dirty="0">
                <a:solidFill>
                  <a:schemeClr val="tx1"/>
                </a:solidFill>
                <a:latin typeface="Times New Roman" panose="02020603050405020304" pitchFamily="18" charset="0"/>
                <a:cs typeface="Times New Roman" panose="02020603050405020304" pitchFamily="18" charset="0"/>
              </a:rPr>
              <a:t>With training, bone strength increases in terms of </a:t>
            </a:r>
            <a:r>
              <a:rPr lang="en-US" sz="2800" u="sng" dirty="0">
                <a:solidFill>
                  <a:schemeClr val="tx1"/>
                </a:solidFill>
                <a:latin typeface="Times New Roman" panose="02020603050405020304" pitchFamily="18" charset="0"/>
                <a:cs typeface="Times New Roman" panose="02020603050405020304" pitchFamily="18" charset="0"/>
              </a:rPr>
              <a:t>maximal breaking strength</a:t>
            </a:r>
            <a:r>
              <a:rPr lang="en-US" sz="2800" u="sng" dirty="0" smtClean="0">
                <a:solidFill>
                  <a:schemeClr val="tx1"/>
                </a:solidFill>
                <a:latin typeface="Times New Roman" panose="02020603050405020304" pitchFamily="18" charset="0"/>
                <a:cs typeface="Times New Roman" panose="02020603050405020304" pitchFamily="18" charset="0"/>
              </a:rPr>
              <a:t>.</a:t>
            </a:r>
          </a:p>
          <a:p>
            <a:pPr algn="just"/>
            <a:r>
              <a:rPr lang="en-US" sz="2800" dirty="0">
                <a:solidFill>
                  <a:schemeClr val="tx1"/>
                </a:solidFill>
                <a:latin typeface="Times New Roman" panose="02020603050405020304" pitchFamily="18" charset="0"/>
                <a:cs typeface="Times New Roman" panose="02020603050405020304" pitchFamily="18" charset="0"/>
              </a:rPr>
              <a:t>A larger, stiffer, and stronger the bone, the lower the strain during loading at a given force. </a:t>
            </a:r>
          </a:p>
          <a:p>
            <a:pPr algn="just"/>
            <a:r>
              <a:rPr lang="en-US" sz="2800" u="sng" dirty="0">
                <a:solidFill>
                  <a:schemeClr val="tx1"/>
                </a:solidFill>
                <a:latin typeface="Times New Roman" panose="02020603050405020304" pitchFamily="18" charset="0"/>
                <a:cs typeface="Times New Roman" panose="02020603050405020304" pitchFamily="18" charset="0"/>
              </a:rPr>
              <a:t>Target bone strains </a:t>
            </a:r>
            <a:r>
              <a:rPr lang="en-US" sz="2800" dirty="0">
                <a:solidFill>
                  <a:schemeClr val="tx1"/>
                </a:solidFill>
                <a:latin typeface="Times New Roman" panose="02020603050405020304" pitchFamily="18" charset="0"/>
                <a:cs typeface="Times New Roman" panose="02020603050405020304" pitchFamily="18" charset="0"/>
              </a:rPr>
              <a:t>for hypertrophy and </a:t>
            </a:r>
            <a:r>
              <a:rPr lang="en-US" sz="2800" u="sng" dirty="0">
                <a:solidFill>
                  <a:schemeClr val="tx1"/>
                </a:solidFill>
                <a:latin typeface="Times New Roman" panose="02020603050405020304" pitchFamily="18" charset="0"/>
                <a:cs typeface="Times New Roman" panose="02020603050405020304" pitchFamily="18" charset="0"/>
              </a:rPr>
              <a:t>maximal strain</a:t>
            </a:r>
            <a:r>
              <a:rPr lang="en-US" sz="2800" dirty="0">
                <a:solidFill>
                  <a:schemeClr val="tx1"/>
                </a:solidFill>
                <a:latin typeface="Times New Roman" panose="02020603050405020304" pitchFamily="18" charset="0"/>
                <a:cs typeface="Times New Roman" panose="02020603050405020304" pitchFamily="18" charset="0"/>
              </a:rPr>
              <a:t> before failure are also fairly stable.</a:t>
            </a:r>
          </a:p>
          <a:p>
            <a:pPr marL="0" indent="0">
              <a:buNone/>
            </a:pP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31151249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0213" y="257175"/>
            <a:ext cx="10272712" cy="6372225"/>
          </a:xfrm>
        </p:spPr>
        <p:txBody>
          <a:bodyPr/>
          <a:lstStyle/>
          <a:p>
            <a:pPr marL="514350" indent="-514350" algn="just">
              <a:lnSpc>
                <a:spcPct val="150000"/>
              </a:lnSpc>
              <a:buAutoNum type="alphaUcPeriod"/>
            </a:pPr>
            <a:endParaRPr lang="en-US" sz="2800" b="1" dirty="0" smtClean="0">
              <a:solidFill>
                <a:schemeClr val="tx1"/>
              </a:solidFill>
              <a:latin typeface="Times New Roman" panose="02020603050405020304" pitchFamily="18" charset="0"/>
              <a:cs typeface="Times New Roman" panose="02020603050405020304" pitchFamily="18" charset="0"/>
            </a:endParaRPr>
          </a:p>
          <a:p>
            <a:pPr marL="514350" indent="-514350" algn="just">
              <a:lnSpc>
                <a:spcPct val="150000"/>
              </a:lnSpc>
              <a:buAutoNum type="alphaUcPeriod"/>
            </a:pPr>
            <a:r>
              <a:rPr lang="en-US" sz="2800" b="1" u="sng" dirty="0" smtClean="0">
                <a:solidFill>
                  <a:schemeClr val="tx1"/>
                </a:solidFill>
                <a:latin typeface="Times New Roman" panose="02020603050405020304" pitchFamily="18" charset="0"/>
                <a:cs typeface="Times New Roman" panose="02020603050405020304" pitchFamily="18" charset="0"/>
              </a:rPr>
              <a:t>Short term </a:t>
            </a:r>
            <a:r>
              <a:rPr lang="en-US" sz="2800" b="1" dirty="0" smtClean="0">
                <a:solidFill>
                  <a:schemeClr val="tx1"/>
                </a:solidFill>
                <a:latin typeface="Times New Roman" panose="02020603050405020304" pitchFamily="18" charset="0"/>
                <a:cs typeface="Times New Roman" panose="02020603050405020304" pitchFamily="18" charset="0"/>
              </a:rPr>
              <a:t>responses of bones and joints to exercise</a:t>
            </a: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short term effect of exercise on the skeletal system are demonstrated by changes </a:t>
            </a:r>
            <a:r>
              <a:rPr lang="en-US" sz="2800" u="sng" dirty="0">
                <a:solidFill>
                  <a:schemeClr val="tx1"/>
                </a:solidFill>
                <a:latin typeface="Times New Roman" panose="02020603050405020304" pitchFamily="18" charset="0"/>
                <a:cs typeface="Times New Roman" panose="02020603050405020304" pitchFamily="18" charset="0"/>
              </a:rPr>
              <a:t>within the joint</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Movement </a:t>
            </a:r>
            <a:r>
              <a:rPr lang="en-US" sz="2800" dirty="0">
                <a:solidFill>
                  <a:schemeClr val="tx1"/>
                </a:solidFill>
                <a:latin typeface="Times New Roman" panose="02020603050405020304" pitchFamily="18" charset="0"/>
                <a:cs typeface="Times New Roman" panose="02020603050405020304" pitchFamily="18" charset="0"/>
              </a:rPr>
              <a:t>of joints stimulates the secretion of synovial fluid.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This </a:t>
            </a:r>
            <a:r>
              <a:rPr lang="en-US" sz="2800" dirty="0">
                <a:solidFill>
                  <a:schemeClr val="tx1"/>
                </a:solidFill>
                <a:latin typeface="Times New Roman" panose="02020603050405020304" pitchFamily="18" charset="0"/>
                <a:cs typeface="Times New Roman" panose="02020603050405020304" pitchFamily="18" charset="0"/>
              </a:rPr>
              <a:t>fluid also becomes less viscous and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R</a:t>
            </a:r>
            <a:r>
              <a:rPr lang="en-US" sz="2800" dirty="0" smtClean="0">
                <a:solidFill>
                  <a:schemeClr val="tx1"/>
                </a:solidFill>
                <a:latin typeface="Times New Roman" panose="02020603050405020304" pitchFamily="18" charset="0"/>
                <a:cs typeface="Times New Roman" panose="02020603050405020304" pitchFamily="18" charset="0"/>
              </a:rPr>
              <a:t>ange </a:t>
            </a:r>
            <a:r>
              <a:rPr lang="en-US" sz="2800" dirty="0">
                <a:solidFill>
                  <a:schemeClr val="tx1"/>
                </a:solidFill>
                <a:latin typeface="Times New Roman" panose="02020603050405020304" pitchFamily="18" charset="0"/>
                <a:cs typeface="Times New Roman" panose="02020603050405020304" pitchFamily="18" charset="0"/>
              </a:rPr>
              <a:t>of movement at a joint increases.</a:t>
            </a:r>
          </a:p>
          <a:p>
            <a:endParaRPr lang="en-US" dirty="0"/>
          </a:p>
        </p:txBody>
      </p:sp>
    </p:spTree>
    <p:extLst>
      <p:ext uri="{BB962C8B-B14F-4D97-AF65-F5344CB8AC3E}">
        <p14:creationId xmlns:p14="http://schemas.microsoft.com/office/powerpoint/2010/main" xmlns="" val="22836627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1" y="157163"/>
            <a:ext cx="10240963" cy="6500812"/>
          </a:xfrm>
        </p:spPr>
        <p:txBody>
          <a:bodyPr>
            <a:normAutofit fontScale="92500"/>
          </a:bodyPr>
          <a:lstStyle/>
          <a:p>
            <a:pPr marL="0" indent="0">
              <a:buNone/>
            </a:pPr>
            <a:r>
              <a:rPr lang="en-US" sz="2800" b="1" dirty="0" smtClean="0">
                <a:solidFill>
                  <a:schemeClr val="tx1"/>
                </a:solidFill>
                <a:latin typeface="Times New Roman" panose="02020603050405020304" pitchFamily="18" charset="0"/>
                <a:cs typeface="Times New Roman" panose="02020603050405020304" pitchFamily="18" charset="0"/>
              </a:rPr>
              <a:t>B. Long </a:t>
            </a:r>
            <a:r>
              <a:rPr lang="en-US" sz="2800" b="1" dirty="0">
                <a:solidFill>
                  <a:schemeClr val="tx1"/>
                </a:solidFill>
                <a:latin typeface="Times New Roman" panose="02020603050405020304" pitchFamily="18" charset="0"/>
                <a:cs typeface="Times New Roman" panose="02020603050405020304" pitchFamily="18" charset="0"/>
              </a:rPr>
              <a:t>term responses and adaptations of bones and joints to exercise</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With regular exercise, connective tissue improves in its flexibility.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Long </a:t>
            </a:r>
            <a:r>
              <a:rPr lang="en-US" sz="2800" dirty="0">
                <a:solidFill>
                  <a:schemeClr val="tx1"/>
                </a:solidFill>
                <a:latin typeface="Times New Roman" panose="02020603050405020304" pitchFamily="18" charset="0"/>
                <a:cs typeface="Times New Roman" panose="02020603050405020304" pitchFamily="18" charset="0"/>
              </a:rPr>
              <a:t>term responses of the skeletal system to exercise include </a:t>
            </a:r>
            <a:r>
              <a:rPr lang="en-US" sz="2800" dirty="0" err="1">
                <a:solidFill>
                  <a:schemeClr val="tx1"/>
                </a:solidFill>
                <a:latin typeface="Times New Roman" panose="02020603050405020304" pitchFamily="18" charset="0"/>
                <a:cs typeface="Times New Roman" panose="02020603050405020304" pitchFamily="18" charset="0"/>
              </a:rPr>
              <a:t>maintainace</a:t>
            </a:r>
            <a:r>
              <a:rPr lang="en-US" sz="2800" dirty="0">
                <a:solidFill>
                  <a:schemeClr val="tx1"/>
                </a:solidFill>
                <a:latin typeface="Times New Roman" panose="02020603050405020304" pitchFamily="18" charset="0"/>
                <a:cs typeface="Times New Roman" panose="02020603050405020304" pitchFamily="18" charset="0"/>
              </a:rPr>
              <a:t> of the improved range of movement around joints</a:t>
            </a:r>
            <a:r>
              <a:rPr lang="en-US" sz="28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u="sng" dirty="0">
                <a:solidFill>
                  <a:schemeClr val="tx1"/>
                </a:solidFill>
                <a:latin typeface="Times New Roman" panose="02020603050405020304" pitchFamily="18" charset="0"/>
                <a:cs typeface="Times New Roman" panose="02020603050405020304" pitchFamily="18" charset="0"/>
              </a:rPr>
              <a:t>Increases in bone density </a:t>
            </a:r>
            <a:r>
              <a:rPr lang="en-US" sz="2800" dirty="0">
                <a:solidFill>
                  <a:schemeClr val="tx1"/>
                </a:solidFill>
                <a:latin typeface="Times New Roman" panose="02020603050405020304" pitchFamily="18" charset="0"/>
                <a:cs typeface="Times New Roman" panose="02020603050405020304" pitchFamily="18" charset="0"/>
              </a:rPr>
              <a:t>takes place, </a:t>
            </a:r>
            <a:r>
              <a:rPr lang="en-US" sz="2800" u="sng" dirty="0">
                <a:solidFill>
                  <a:schemeClr val="tx1"/>
                </a:solidFill>
                <a:latin typeface="Times New Roman" panose="02020603050405020304" pitchFamily="18" charset="0"/>
                <a:cs typeface="Times New Roman" panose="02020603050405020304" pitchFamily="18" charset="0"/>
              </a:rPr>
              <a:t>strengthening the bone </a:t>
            </a:r>
            <a:r>
              <a:rPr lang="en-US" sz="2800" dirty="0">
                <a:solidFill>
                  <a:schemeClr val="tx1"/>
                </a:solidFill>
                <a:latin typeface="Times New Roman" panose="02020603050405020304" pitchFamily="18" charset="0"/>
                <a:cs typeface="Times New Roman" panose="02020603050405020304" pitchFamily="18" charset="0"/>
              </a:rPr>
              <a:t>and reducing the risk of osteoporosis, and a </a:t>
            </a:r>
            <a:r>
              <a:rPr lang="en-US" sz="2800" u="sng" dirty="0">
                <a:solidFill>
                  <a:schemeClr val="tx1"/>
                </a:solidFill>
                <a:latin typeface="Times New Roman" panose="02020603050405020304" pitchFamily="18" charset="0"/>
                <a:cs typeface="Times New Roman" panose="02020603050405020304" pitchFamily="18" charset="0"/>
              </a:rPr>
              <a:t>strengthening in the supportive connective tissue</a:t>
            </a:r>
            <a:r>
              <a:rPr lang="en-US" sz="2800" dirty="0">
                <a:solidFill>
                  <a:schemeClr val="tx1"/>
                </a:solidFill>
                <a:latin typeface="Times New Roman" panose="02020603050405020304" pitchFamily="18" charset="0"/>
                <a:cs typeface="Times New Roman" panose="02020603050405020304" pitchFamily="18" charset="0"/>
              </a:rPr>
              <a:t> surrounding the joint also occurs.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Bones </a:t>
            </a:r>
            <a:r>
              <a:rPr lang="en-US" sz="2800" dirty="0">
                <a:solidFill>
                  <a:schemeClr val="tx1"/>
                </a:solidFill>
                <a:latin typeface="Times New Roman" panose="02020603050405020304" pitchFamily="18" charset="0"/>
                <a:cs typeface="Times New Roman" panose="02020603050405020304" pitchFamily="18" charset="0"/>
              </a:rPr>
              <a:t>are strengthened in response to the stresses imposed on them through exercise, causing </a:t>
            </a:r>
            <a:r>
              <a:rPr lang="en-US" sz="2800" u="sng" dirty="0">
                <a:solidFill>
                  <a:schemeClr val="tx1"/>
                </a:solidFill>
                <a:latin typeface="Times New Roman" panose="02020603050405020304" pitchFamily="18" charset="0"/>
                <a:cs typeface="Times New Roman" panose="02020603050405020304" pitchFamily="18" charset="0"/>
              </a:rPr>
              <a:t>more minerals to be deposited </a:t>
            </a:r>
            <a:r>
              <a:rPr lang="en-US" sz="2800" dirty="0">
                <a:solidFill>
                  <a:schemeClr val="tx1"/>
                </a:solidFill>
                <a:latin typeface="Times New Roman" panose="02020603050405020304" pitchFamily="18" charset="0"/>
                <a:cs typeface="Times New Roman" panose="02020603050405020304" pitchFamily="18" charset="0"/>
              </a:rPr>
              <a:t>in the bone.</a:t>
            </a: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21859191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0213" y="242887"/>
            <a:ext cx="10229850" cy="6429375"/>
          </a:xfrm>
        </p:spPr>
        <p:txBody>
          <a:bodyPr>
            <a:normAutofit/>
          </a:bodyPr>
          <a:lstStyle/>
          <a:p>
            <a:pPr marL="0" indent="0" algn="ctr">
              <a:buNone/>
            </a:pPr>
            <a:r>
              <a:rPr lang="en-US" sz="3200" b="1" dirty="0" smtClean="0">
                <a:solidFill>
                  <a:schemeClr val="tx1"/>
                </a:solidFill>
                <a:latin typeface="Times New Roman" panose="02020603050405020304" pitchFamily="18" charset="0"/>
                <a:cs typeface="Times New Roman" panose="02020603050405020304" pitchFamily="18" charset="0"/>
              </a:rPr>
              <a:t>Endocrine </a:t>
            </a:r>
            <a:r>
              <a:rPr lang="en-US" sz="3200" b="1" dirty="0">
                <a:solidFill>
                  <a:schemeClr val="tx1"/>
                </a:solidFill>
                <a:latin typeface="Times New Roman" panose="02020603050405020304" pitchFamily="18" charset="0"/>
                <a:cs typeface="Times New Roman" panose="02020603050405020304" pitchFamily="18" charset="0"/>
              </a:rPr>
              <a:t>system </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cs typeface="Times New Roman" panose="02020603050405020304" pitchFamily="18" charset="0"/>
              </a:rPr>
              <a:t>adaptation to exercise</a:t>
            </a:r>
            <a:endParaRPr lang="en-US" sz="3200" b="1" dirty="0">
              <a:solidFill>
                <a:schemeClr val="tx1"/>
              </a:solidFill>
              <a:latin typeface="Times New Roman" panose="02020603050405020304" pitchFamily="18" charset="0"/>
              <a:cs typeface="Times New Roman" panose="02020603050405020304" pitchFamily="18" charset="0"/>
            </a:endParaRPr>
          </a:p>
          <a:p>
            <a:pPr marL="0" indent="0" algn="just"/>
            <a:r>
              <a:rPr lang="en-US" sz="2400" dirty="0" smtClean="0">
                <a:solidFill>
                  <a:schemeClr val="tx1"/>
                </a:solidFill>
                <a:latin typeface="Times New Roman" panose="02020603050405020304" pitchFamily="18" charset="0"/>
                <a:cs typeface="Times New Roman" panose="02020603050405020304" pitchFamily="18" charset="0"/>
              </a:rPr>
              <a:t>The endocrine system and the nervous system are the two major systems of communication in the body, sending out signals or messages to influence physiological responses and adaptations. The endocrine system sends a signal in the form of a hormone, which is a chemical substance released from a gland into the blood. A gland is an organized group of cells that functions as an organ to secrete chemical substances. Each hormone that is released from a gland is specifically targeted for a receptor on a specific cell. </a:t>
            </a:r>
          </a:p>
          <a:p>
            <a:pPr marL="0" indent="0" algn="just"/>
            <a:r>
              <a:rPr lang="en-US" sz="2400" dirty="0" smtClean="0">
                <a:solidFill>
                  <a:schemeClr val="tx1"/>
                </a:solidFill>
                <a:latin typeface="Times New Roman" panose="02020603050405020304" pitchFamily="18" charset="0"/>
                <a:cs typeface="Times New Roman" panose="02020603050405020304" pitchFamily="18" charset="0"/>
              </a:rPr>
              <a:t>A hormone can affect many different cells but only those cells that have its receptor. The endocrine system modulates a wide range of activities in the body from cellular function to metabolism, sexual and reproductive processes, tissue growth, fluid regulation, protein synthesis and degradation, and mood states.</a:t>
            </a:r>
          </a:p>
          <a:p>
            <a:pPr marL="0" indent="0" algn="just"/>
            <a:r>
              <a:rPr lang="en-US" sz="2400" dirty="0" smtClean="0">
                <a:solidFill>
                  <a:schemeClr val="tx1"/>
                </a:solidFill>
                <a:latin typeface="Times New Roman" panose="02020603050405020304" pitchFamily="18" charset="0"/>
                <a:cs typeface="Times New Roman" panose="02020603050405020304" pitchFamily="18" charset="0"/>
              </a:rPr>
              <a:t>Increases in hormonal concentrations with exercise are important for the modulation of physiological functions as well as the repair and remodeling of body tissues.</a:t>
            </a:r>
          </a:p>
          <a:p>
            <a:endParaRPr lang="en-US" dirty="0"/>
          </a:p>
        </p:txBody>
      </p:sp>
    </p:spTree>
    <p:extLst>
      <p:ext uri="{BB962C8B-B14F-4D97-AF65-F5344CB8AC3E}">
        <p14:creationId xmlns:p14="http://schemas.microsoft.com/office/powerpoint/2010/main" xmlns="" val="17044302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3045" y="678439"/>
            <a:ext cx="9866671" cy="5855096"/>
          </a:xfrm>
        </p:spPr>
        <p:txBody>
          <a:bodyPr>
            <a:noAutofit/>
          </a:bodyPr>
          <a:lstStyle/>
          <a:p>
            <a:pPr algn="just"/>
            <a:r>
              <a:rPr lang="en-US" sz="2800" dirty="0" smtClean="0">
                <a:solidFill>
                  <a:schemeClr val="tx1"/>
                </a:solidFill>
                <a:latin typeface="Times New Roman" panose="02020603050405020304" pitchFamily="18" charset="0"/>
                <a:cs typeface="Times New Roman" panose="02020603050405020304" pitchFamily="18" charset="0"/>
              </a:rPr>
              <a:t>The endocrine system communicates messages that influence physiological responses and adaptations in the body. Hormonal concentrations drastically change with exercise to modulate physiological functions.</a:t>
            </a:r>
          </a:p>
          <a:p>
            <a:pPr algn="just"/>
            <a:r>
              <a:rPr lang="en-US" sz="2800" dirty="0" smtClean="0">
                <a:solidFill>
                  <a:schemeClr val="tx1"/>
                </a:solidFill>
                <a:latin typeface="Times New Roman" panose="02020603050405020304" pitchFamily="18" charset="0"/>
                <a:cs typeface="Times New Roman" panose="02020603050405020304" pitchFamily="18" charset="0"/>
              </a:rPr>
              <a:t>Control of the human response to exercise is mainly contained within the actions of neural networks and the release of hormones (the endocrine system).</a:t>
            </a:r>
          </a:p>
          <a:p>
            <a:pPr algn="just"/>
            <a:r>
              <a:rPr lang="en-US" sz="2800" dirty="0" smtClean="0">
                <a:solidFill>
                  <a:schemeClr val="tx1"/>
                </a:solidFill>
                <a:latin typeface="Times New Roman" panose="02020603050405020304" pitchFamily="18" charset="0"/>
                <a:cs typeface="Times New Roman" panose="02020603050405020304" pitchFamily="18" charset="0"/>
              </a:rPr>
              <a:t> Not surprisingly, these systems overlap and overall control of the human exercise response is often referred to as being under </a:t>
            </a:r>
            <a:r>
              <a:rPr lang="en-US" sz="2800" dirty="0" err="1" smtClean="0">
                <a:solidFill>
                  <a:schemeClr val="tx1"/>
                </a:solidFill>
                <a:latin typeface="Times New Roman" panose="02020603050405020304" pitchFamily="18" charset="0"/>
                <a:cs typeface="Times New Roman" panose="02020603050405020304" pitchFamily="18" charset="0"/>
              </a:rPr>
              <a:t>neuro</a:t>
            </a:r>
            <a:r>
              <a:rPr lang="en-US" sz="2800" dirty="0" smtClean="0">
                <a:solidFill>
                  <a:schemeClr val="tx1"/>
                </a:solidFill>
                <a:latin typeface="Times New Roman" panose="02020603050405020304" pitchFamily="18" charset="0"/>
                <a:cs typeface="Times New Roman" panose="02020603050405020304" pitchFamily="18" charset="0"/>
              </a:rPr>
              <a:t>-endocrine control. </a:t>
            </a:r>
          </a:p>
          <a:p>
            <a:pPr algn="just"/>
            <a:r>
              <a:rPr lang="en-US" sz="2800" dirty="0" smtClean="0">
                <a:solidFill>
                  <a:schemeClr val="tx1"/>
                </a:solidFill>
                <a:latin typeface="Times New Roman" panose="02020603050405020304" pitchFamily="18" charset="0"/>
                <a:cs typeface="Times New Roman" panose="02020603050405020304" pitchFamily="18" charset="0"/>
              </a:rPr>
              <a:t>The two systems work co-operatively to maintain homeostasis and share many features.</a:t>
            </a:r>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0" y="252635"/>
            <a:ext cx="1843087" cy="833215"/>
          </a:xfrm>
        </p:spPr>
        <p:txBody>
          <a:bodyPr>
            <a:normAutofit/>
          </a:bodyPr>
          <a:lstStyle/>
          <a:p>
            <a:r>
              <a:rPr lang="en-US" sz="2800" dirty="0" smtClean="0">
                <a:latin typeface="Times New Roman" panose="02020603050405020304" pitchFamily="18" charset="0"/>
                <a:cs typeface="Times New Roman" panose="02020603050405020304" pitchFamily="18" charset="0"/>
              </a:rPr>
              <a:t>Cont’d…</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33833" y="669242"/>
            <a:ext cx="10424806" cy="5982281"/>
          </a:xfrm>
        </p:spPr>
        <p:txBody>
          <a:bodyPr>
            <a:normAutofit fontScale="92500"/>
          </a:bodyPr>
          <a:lstStyle/>
          <a:p>
            <a:pPr algn="just">
              <a:lnSpc>
                <a:spcPct val="150000"/>
              </a:lnSpc>
            </a:pPr>
            <a:r>
              <a:rPr lang="en-US" sz="2400" dirty="0" smtClean="0">
                <a:solidFill>
                  <a:schemeClr val="tx1"/>
                </a:solidFill>
                <a:latin typeface="Times New Roman" pitchFamily="18" charset="0"/>
                <a:cs typeface="Times New Roman" pitchFamily="18" charset="0"/>
              </a:rPr>
              <a:t>Sports medicine started developing into a recognized field in the early 20</a:t>
            </a:r>
            <a:r>
              <a:rPr lang="en-US" sz="2400" baseline="30000" dirty="0" smtClean="0">
                <a:solidFill>
                  <a:schemeClr val="tx1"/>
                </a:solidFill>
                <a:latin typeface="Times New Roman" pitchFamily="18" charset="0"/>
                <a:cs typeface="Times New Roman" pitchFamily="18" charset="0"/>
              </a:rPr>
              <a:t>th</a:t>
            </a:r>
            <a:r>
              <a:rPr lang="en-US" sz="2400" dirty="0" smtClean="0">
                <a:solidFill>
                  <a:schemeClr val="tx1"/>
                </a:solidFill>
                <a:latin typeface="Times New Roman" pitchFamily="18" charset="0"/>
                <a:cs typeface="Times New Roman" pitchFamily="18" charset="0"/>
              </a:rPr>
              <a:t> C, as physical training and rehabilitation of military veterans became a major concern. The desire to understand and extend the limits of human performance increased during the late nineteenth and early twentieth centuries; one of the first known meetings aimed at pursuing this endeavor was the Sports Physician’s Congress, held in Germany in 1912.</a:t>
            </a:r>
          </a:p>
          <a:p>
            <a:pPr algn="just">
              <a:lnSpc>
                <a:spcPct val="150000"/>
              </a:lnSpc>
            </a:pPr>
            <a:r>
              <a:rPr lang="en-US" sz="2400" dirty="0" smtClean="0">
                <a:solidFill>
                  <a:schemeClr val="tx1"/>
                </a:solidFill>
                <a:latin typeface="Times New Roman" pitchFamily="18" charset="0"/>
                <a:cs typeface="Times New Roman" pitchFamily="18" charset="0"/>
              </a:rPr>
              <a:t>The mid-1900s</a:t>
            </a:r>
            <a:r>
              <a:rPr lang="en-US" sz="2400" dirty="0">
                <a:solidFill>
                  <a:schemeClr val="tx1"/>
                </a:solidFill>
                <a:latin typeface="Times New Roman" panose="02020603050405020304" pitchFamily="18" charset="0"/>
                <a:cs typeface="Times New Roman" panose="02020603050405020304" pitchFamily="18" charset="0"/>
              </a:rPr>
              <a:t>, a great demand for qualified </a:t>
            </a:r>
            <a:r>
              <a:rPr lang="en-US" sz="2400" dirty="0" smtClean="0">
                <a:solidFill>
                  <a:schemeClr val="tx1"/>
                </a:solidFill>
                <a:latin typeface="Times New Roman" panose="02020603050405020304" pitchFamily="18" charset="0"/>
                <a:cs typeface="Times New Roman" panose="02020603050405020304" pitchFamily="18" charset="0"/>
              </a:rPr>
              <a:t>persons arose b/c number of athletes participating in organized sport grew. Specifically by the  </a:t>
            </a:r>
            <a:r>
              <a:rPr lang="en-US" sz="2400" dirty="0">
                <a:solidFill>
                  <a:schemeClr val="tx1"/>
                </a:solidFill>
                <a:latin typeface="Times New Roman" panose="02020603050405020304" pitchFamily="18" charset="0"/>
                <a:cs typeface="Times New Roman" panose="02020603050405020304" pitchFamily="18" charset="0"/>
              </a:rPr>
              <a:t>1970s, the </a:t>
            </a:r>
            <a:r>
              <a:rPr lang="en-US" sz="2400" dirty="0" smtClean="0">
                <a:solidFill>
                  <a:schemeClr val="tx1"/>
                </a:solidFill>
                <a:latin typeface="Times New Roman" panose="02020603050405020304" pitchFamily="18" charset="0"/>
                <a:cs typeface="Times New Roman" panose="02020603050405020304" pitchFamily="18" charset="0"/>
              </a:rPr>
              <a:t>field </a:t>
            </a:r>
            <a:r>
              <a:rPr lang="en-US" sz="2400" dirty="0">
                <a:solidFill>
                  <a:schemeClr val="tx1"/>
                </a:solidFill>
                <a:latin typeface="Times New Roman" panose="02020603050405020304" pitchFamily="18" charset="0"/>
                <a:cs typeface="Times New Roman" panose="02020603050405020304" pitchFamily="18" charset="0"/>
              </a:rPr>
              <a:t>of sports medicine was growing </a:t>
            </a:r>
            <a:r>
              <a:rPr lang="en-US" sz="2400" dirty="0" smtClean="0">
                <a:solidFill>
                  <a:schemeClr val="tx1"/>
                </a:solidFill>
                <a:latin typeface="Times New Roman" panose="02020603050405020304" pitchFamily="18" charset="0"/>
                <a:cs typeface="Times New Roman" panose="02020603050405020304" pitchFamily="18" charset="0"/>
              </a:rPr>
              <a:t>rapidly.</a:t>
            </a: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It </a:t>
            </a:r>
            <a:r>
              <a:rPr lang="en-US" sz="2400" dirty="0">
                <a:solidFill>
                  <a:schemeClr val="tx1"/>
                </a:solidFill>
                <a:latin typeface="Times New Roman" panose="02020603050405020304" pitchFamily="18" charset="0"/>
                <a:cs typeface="Times New Roman" panose="02020603050405020304" pitchFamily="18" charset="0"/>
              </a:rPr>
              <a:t>was during 1928 second winter Olympic </a:t>
            </a:r>
            <a:r>
              <a:rPr lang="en-US" sz="2400" dirty="0" smtClean="0">
                <a:solidFill>
                  <a:schemeClr val="tx1"/>
                </a:solidFill>
                <a:latin typeface="Times New Roman" panose="02020603050405020304" pitchFamily="18" charset="0"/>
                <a:cs typeface="Times New Roman" panose="02020603050405020304" pitchFamily="18" charset="0"/>
              </a:rPr>
              <a:t>Games, Drs</a:t>
            </a:r>
            <a:r>
              <a:rPr lang="en-US" sz="2400" dirty="0">
                <a:solidFill>
                  <a:schemeClr val="tx1"/>
                </a:solidFill>
                <a:latin typeface="Times New Roman" panose="02020603050405020304" pitchFamily="18" charset="0"/>
                <a:cs typeface="Times New Roman" panose="02020603050405020304" pitchFamily="18" charset="0"/>
              </a:rPr>
              <a:t>. F. </a:t>
            </a:r>
            <a:r>
              <a:rPr lang="en-US" sz="2400" dirty="0" err="1">
                <a:solidFill>
                  <a:schemeClr val="tx1"/>
                </a:solidFill>
                <a:latin typeface="Times New Roman" panose="02020603050405020304" pitchFamily="18" charset="0"/>
                <a:cs typeface="Times New Roman" panose="02020603050405020304" pitchFamily="18" charset="0"/>
              </a:rPr>
              <a:t>Latarject</a:t>
            </a:r>
            <a:r>
              <a:rPr lang="en-US" sz="2400" dirty="0">
                <a:solidFill>
                  <a:schemeClr val="tx1"/>
                </a:solidFill>
                <a:latin typeface="Times New Roman" panose="02020603050405020304" pitchFamily="18" charset="0"/>
                <a:cs typeface="Times New Roman" panose="02020603050405020304" pitchFamily="18" charset="0"/>
              </a:rPr>
              <a:t> of France and W. knoll of Switzerland organized a meeting of 33 physicians, representing the 11 </a:t>
            </a:r>
            <a:r>
              <a:rPr lang="en-US" sz="2400" dirty="0" smtClean="0">
                <a:solidFill>
                  <a:schemeClr val="tx1"/>
                </a:solidFill>
                <a:latin typeface="Times New Roman" panose="02020603050405020304" pitchFamily="18" charset="0"/>
                <a:cs typeface="Times New Roman" panose="02020603050405020304" pitchFamily="18" charset="0"/>
              </a:rPr>
              <a:t>nations. It was the first </a:t>
            </a:r>
            <a:r>
              <a:rPr lang="en-US" sz="2400" dirty="0">
                <a:solidFill>
                  <a:schemeClr val="tx1"/>
                </a:solidFill>
                <a:latin typeface="Times New Roman" panose="02020603050405020304" pitchFamily="18" charset="0"/>
                <a:cs typeface="Times New Roman" panose="02020603050405020304" pitchFamily="18" charset="0"/>
              </a:rPr>
              <a:t>meeting of the international federation for sports </a:t>
            </a:r>
            <a:r>
              <a:rPr lang="en-US" sz="2400" dirty="0" smtClean="0">
                <a:solidFill>
                  <a:schemeClr val="tx1"/>
                </a:solidFill>
                <a:latin typeface="Times New Roman" panose="02020603050405020304" pitchFamily="18" charset="0"/>
                <a:cs typeface="Times New Roman" panose="02020603050405020304" pitchFamily="18" charset="0"/>
              </a:rPr>
              <a:t>medicine.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12743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852" y="781665"/>
            <a:ext cx="10147760" cy="5129557"/>
          </a:xfrm>
        </p:spPr>
        <p:txBody>
          <a:bodyPr>
            <a:noAutofit/>
          </a:bodyPr>
          <a:lstStyle/>
          <a:p>
            <a:pPr algn="just"/>
            <a:r>
              <a:rPr lang="en-US" sz="2400" dirty="0" smtClean="0">
                <a:solidFill>
                  <a:schemeClr val="tx1"/>
                </a:solidFill>
                <a:latin typeface="Times New Roman" pitchFamily="18" charset="0"/>
                <a:cs typeface="Times New Roman" pitchFamily="18" charset="0"/>
              </a:rPr>
              <a:t>Hormones are transported to target cells via the blood. Blood concentrations of a hormone give some insight to physiological function.</a:t>
            </a:r>
          </a:p>
          <a:p>
            <a:pPr algn="just"/>
            <a:r>
              <a:rPr lang="en-US" sz="2400" dirty="0" smtClean="0">
                <a:solidFill>
                  <a:schemeClr val="tx1"/>
                </a:solidFill>
                <a:latin typeface="Times New Roman" pitchFamily="18" charset="0"/>
                <a:cs typeface="Times New Roman" pitchFamily="18" charset="0"/>
              </a:rPr>
              <a:t>The three major types of hormones are steroid, peptide, and amines, each with unique interactions with its target cell receptors.</a:t>
            </a:r>
          </a:p>
          <a:p>
            <a:pPr algn="just"/>
            <a:r>
              <a:rPr lang="en-US" sz="2400" dirty="0" smtClean="0">
                <a:solidFill>
                  <a:schemeClr val="tx1"/>
                </a:solidFill>
                <a:latin typeface="Times New Roman" pitchFamily="18" charset="0"/>
                <a:cs typeface="Times New Roman" pitchFamily="18" charset="0"/>
              </a:rPr>
              <a:t>Positive and negative feedback systems control hormone secretions.</a:t>
            </a:r>
          </a:p>
          <a:p>
            <a:pPr algn="just"/>
            <a:r>
              <a:rPr lang="en-US" sz="2400" dirty="0" smtClean="0">
                <a:solidFill>
                  <a:schemeClr val="tx1"/>
                </a:solidFill>
                <a:latin typeface="Times New Roman" pitchFamily="18" charset="0"/>
                <a:cs typeface="Times New Roman" pitchFamily="18" charset="0"/>
              </a:rPr>
              <a:t>Hormone release and interaction on target cells can be classified as endocrine, </a:t>
            </a:r>
            <a:r>
              <a:rPr lang="en-US" sz="2400" dirty="0" err="1" smtClean="0">
                <a:solidFill>
                  <a:schemeClr val="tx1"/>
                </a:solidFill>
                <a:latin typeface="Times New Roman" pitchFamily="18" charset="0"/>
                <a:cs typeface="Times New Roman" pitchFamily="18" charset="0"/>
              </a:rPr>
              <a:t>paracrine</a:t>
            </a:r>
            <a:r>
              <a:rPr lang="en-US" sz="2400" dirty="0" smtClean="0">
                <a:solidFill>
                  <a:schemeClr val="tx1"/>
                </a:solidFill>
                <a:latin typeface="Times New Roman" pitchFamily="18" charset="0"/>
                <a:cs typeface="Times New Roman" pitchFamily="18" charset="0"/>
              </a:rPr>
              <a:t>, or </a:t>
            </a:r>
            <a:r>
              <a:rPr lang="en-US" sz="2400" dirty="0" err="1" smtClean="0">
                <a:solidFill>
                  <a:schemeClr val="tx1"/>
                </a:solidFill>
                <a:latin typeface="Times New Roman" pitchFamily="18" charset="0"/>
                <a:cs typeface="Times New Roman" pitchFamily="18" charset="0"/>
              </a:rPr>
              <a:t>autocrine</a:t>
            </a:r>
            <a:r>
              <a:rPr lang="en-US" sz="2400" dirty="0" smtClean="0">
                <a:solidFill>
                  <a:schemeClr val="tx1"/>
                </a:solidFill>
                <a:latin typeface="Times New Roman" pitchFamily="18" charset="0"/>
                <a:cs typeface="Times New Roman" pitchFamily="18" charset="0"/>
              </a:rPr>
              <a:t>.</a:t>
            </a:r>
          </a:p>
          <a:p>
            <a:pPr algn="just"/>
            <a:r>
              <a:rPr lang="en-US" sz="2400" dirty="0" smtClean="0">
                <a:solidFill>
                  <a:schemeClr val="tx1"/>
                </a:solidFill>
                <a:latin typeface="Times New Roman" pitchFamily="18" charset="0"/>
                <a:cs typeface="Times New Roman" pitchFamily="18" charset="0"/>
              </a:rPr>
              <a:t>Circulating hormones are influenced by circadian and seasonal factors.</a:t>
            </a:r>
          </a:p>
          <a:p>
            <a:pPr algn="just"/>
            <a:r>
              <a:rPr lang="en-US" sz="2400" dirty="0" smtClean="0">
                <a:solidFill>
                  <a:schemeClr val="tx1"/>
                </a:solidFill>
                <a:latin typeface="Times New Roman" pitchFamily="18" charset="0"/>
                <a:cs typeface="Times New Roman" pitchFamily="18" charset="0"/>
              </a:rPr>
              <a:t> Receptors are the mediators of the hormonal signals to DNA.</a:t>
            </a:r>
          </a:p>
          <a:p>
            <a:pPr algn="just"/>
            <a:r>
              <a:rPr lang="en-US" sz="2400" dirty="0" smtClean="0">
                <a:solidFill>
                  <a:schemeClr val="tx1"/>
                </a:solidFill>
                <a:latin typeface="Times New Roman" pitchFamily="18" charset="0"/>
                <a:cs typeface="Times New Roman" pitchFamily="18" charset="0"/>
              </a:rPr>
              <a:t>Peptide hormone receptors rely on secondary messenger systems to relay their signals to DNA.</a:t>
            </a:r>
          </a:p>
          <a:p>
            <a:pPr algn="just"/>
            <a:r>
              <a:rPr lang="en-US" sz="2400" dirty="0" smtClean="0">
                <a:solidFill>
                  <a:schemeClr val="tx1"/>
                </a:solidFill>
                <a:latin typeface="Times New Roman" pitchFamily="18" charset="0"/>
                <a:cs typeface="Times New Roman" pitchFamily="18" charset="0"/>
              </a:rPr>
              <a:t>Steroid receptors interact directly with DNA.</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0662"/>
            <a:ext cx="8911687" cy="1280890"/>
          </a:xfrm>
        </p:spPr>
        <p:txBody>
          <a:bodyPr/>
          <a:lstStyle/>
          <a:p>
            <a:pPr algn="ctr"/>
            <a:r>
              <a:rPr lang="en-US" b="1" dirty="0" smtClean="0">
                <a:latin typeface="Times New Roman" pitchFamily="18" charset="0"/>
                <a:cs typeface="Times New Roman" pitchFamily="18" charset="0"/>
              </a:rPr>
              <a:t>Endocrine system &amp; physical exercise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268361" y="973402"/>
            <a:ext cx="10236251" cy="5560141"/>
          </a:xfrm>
        </p:spPr>
        <p:txBody>
          <a:bodyPr>
            <a:noAutofit/>
          </a:bodyPr>
          <a:lstStyle/>
          <a:p>
            <a:pPr algn="just"/>
            <a:r>
              <a:rPr lang="en-US" sz="2400" dirty="0" smtClean="0">
                <a:solidFill>
                  <a:schemeClr val="tx1"/>
                </a:solidFill>
                <a:latin typeface="Times New Roman" pitchFamily="18" charset="0"/>
                <a:cs typeface="Times New Roman" pitchFamily="18" charset="0"/>
              </a:rPr>
              <a:t>With acute exercise stress and chronic exercise training, the endocrine system sends important signaling information to the target cells. It also provides support for many metabolic functions to maintain homeostasis to meet the demands of exercise stress and recovery. Thus, understanding some of the basic aspects of the endocrine system is vital to understanding the specificity of the acute exercise stress and chronic adaptations to various types of exercise training. Generally, </a:t>
            </a:r>
          </a:p>
          <a:p>
            <a:pPr algn="just"/>
            <a:r>
              <a:rPr lang="en-US" sz="2400" dirty="0" smtClean="0">
                <a:solidFill>
                  <a:schemeClr val="tx1"/>
                </a:solidFill>
                <a:latin typeface="Times New Roman" pitchFamily="18" charset="0"/>
                <a:cs typeface="Times New Roman" pitchFamily="18" charset="0"/>
              </a:rPr>
              <a:t>The endocrine system is involved in the arousal for competition.</a:t>
            </a:r>
          </a:p>
          <a:p>
            <a:pPr algn="just">
              <a:buFont typeface="Wingdings" pitchFamily="2" charset="2"/>
              <a:buChar char="§"/>
            </a:pPr>
            <a:r>
              <a:rPr lang="en-US" sz="2400" dirty="0" smtClean="0">
                <a:solidFill>
                  <a:schemeClr val="tx1"/>
                </a:solidFill>
                <a:latin typeface="Times New Roman" pitchFamily="18" charset="0"/>
                <a:cs typeface="Times New Roman" pitchFamily="18" charset="0"/>
              </a:rPr>
              <a:t>Elevations in </a:t>
            </a:r>
            <a:r>
              <a:rPr lang="en-US" sz="2400" dirty="0" err="1" smtClean="0">
                <a:solidFill>
                  <a:schemeClr val="tx1"/>
                </a:solidFill>
                <a:latin typeface="Times New Roman" pitchFamily="18" charset="0"/>
                <a:cs typeface="Times New Roman" pitchFamily="18" charset="0"/>
              </a:rPr>
              <a:t>catecholamines</a:t>
            </a:r>
            <a:r>
              <a:rPr lang="en-US" sz="2400" dirty="0" smtClean="0">
                <a:solidFill>
                  <a:schemeClr val="tx1"/>
                </a:solidFill>
                <a:latin typeface="Times New Roman" pitchFamily="18" charset="0"/>
                <a:cs typeface="Times New Roman" pitchFamily="18" charset="0"/>
              </a:rPr>
              <a:t> lead to a total-body adrenergic effect.</a:t>
            </a:r>
          </a:p>
          <a:p>
            <a:pPr algn="just">
              <a:buFont typeface="Wingdings" pitchFamily="2" charset="2"/>
              <a:buChar char="§"/>
            </a:pPr>
            <a:r>
              <a:rPr lang="en-US" sz="2400" dirty="0" smtClean="0">
                <a:solidFill>
                  <a:schemeClr val="tx1"/>
                </a:solidFill>
                <a:latin typeface="Times New Roman" pitchFamily="18" charset="0"/>
                <a:cs typeface="Times New Roman" pitchFamily="18" charset="0"/>
              </a:rPr>
              <a:t>Elevations in hormones are important for the preparatory process prior to exercise or competition.</a:t>
            </a:r>
          </a:p>
          <a:p>
            <a:pPr algn="just">
              <a:buFont typeface="Wingdings" pitchFamily="2" charset="2"/>
              <a:buChar char="§"/>
            </a:pPr>
            <a:r>
              <a:rPr lang="en-US" sz="2400" dirty="0" smtClean="0">
                <a:solidFill>
                  <a:schemeClr val="tx1"/>
                </a:solidFill>
                <a:latin typeface="Times New Roman" pitchFamily="18" charset="0"/>
                <a:cs typeface="Times New Roman" pitchFamily="18" charset="0"/>
              </a:rPr>
              <a:t>The more intense the physical demands, the greater the preparatory adjustments.</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85258"/>
          </a:xfrm>
        </p:spPr>
        <p:txBody>
          <a:bodyPr>
            <a:normAutofit fontScale="90000"/>
          </a:bodyPr>
          <a:lstStyle/>
          <a:p>
            <a:pPr algn="ctr"/>
            <a:r>
              <a:rPr lang="en-US" b="1" dirty="0" smtClean="0">
                <a:solidFill>
                  <a:schemeClr val="tx1"/>
                </a:solidFill>
                <a:latin typeface="Times New Roman" pitchFamily="18" charset="0"/>
                <a:cs typeface="Times New Roman" pitchFamily="18" charset="0"/>
              </a:rPr>
              <a:t>The Nervous System </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976284" y="1356853"/>
            <a:ext cx="9528328" cy="4554370"/>
          </a:xfrm>
        </p:spPr>
        <p:txBody>
          <a:bodyPr>
            <a:noAutofit/>
          </a:bodyPr>
          <a:lstStyle/>
          <a:p>
            <a:pPr algn="just"/>
            <a:r>
              <a:rPr lang="en-US" sz="2400" dirty="0" smtClean="0">
                <a:solidFill>
                  <a:schemeClr val="tx1"/>
                </a:solidFill>
                <a:latin typeface="Times New Roman" pitchFamily="18" charset="0"/>
                <a:cs typeface="Times New Roman" pitchFamily="18" charset="0"/>
              </a:rPr>
              <a:t>The nervous system is the basis of almost all communication in the body. It works intimately with other physiological systems, as is reflected in commonly used terms such as “neuromuscular,” “</a:t>
            </a:r>
            <a:r>
              <a:rPr lang="en-US" sz="2400" dirty="0" err="1" smtClean="0">
                <a:solidFill>
                  <a:schemeClr val="tx1"/>
                </a:solidFill>
                <a:latin typeface="Times New Roman" pitchFamily="18" charset="0"/>
                <a:cs typeface="Times New Roman" pitchFamily="18" charset="0"/>
              </a:rPr>
              <a:t>neuroendocrine</a:t>
            </a:r>
            <a:r>
              <a:rPr lang="en-US" sz="2400" dirty="0" smtClean="0">
                <a:solidFill>
                  <a:schemeClr val="tx1"/>
                </a:solidFill>
                <a:latin typeface="Times New Roman" pitchFamily="18" charset="0"/>
                <a:cs typeface="Times New Roman" pitchFamily="18" charset="0"/>
              </a:rPr>
              <a:t>,” or “neurovascular.” </a:t>
            </a:r>
          </a:p>
          <a:p>
            <a:pPr algn="just"/>
            <a:r>
              <a:rPr lang="en-US" sz="2400" dirty="0" smtClean="0">
                <a:solidFill>
                  <a:schemeClr val="tx1"/>
                </a:solidFill>
                <a:latin typeface="Times New Roman" pitchFamily="18" charset="0"/>
                <a:cs typeface="Times New Roman" pitchFamily="18" charset="0"/>
              </a:rPr>
              <a:t>The basic functions of the nervous system are receiving, processing, integrating, and responding to information. More specifically, the nervous system receives input from both the internal and external environments. </a:t>
            </a:r>
          </a:p>
          <a:p>
            <a:pPr algn="just"/>
            <a:r>
              <a:rPr lang="en-US" sz="2400" dirty="0" smtClean="0">
                <a:solidFill>
                  <a:schemeClr val="tx1"/>
                </a:solidFill>
                <a:latin typeface="Times New Roman" pitchFamily="18" charset="0"/>
                <a:cs typeface="Times New Roman" pitchFamily="18" charset="0"/>
              </a:rPr>
              <a:t>The nervous system must process and integrate such input and then properly respond to the different stimuli, thereby mediating effective outcomes. The nervous system is essential for rapid communication and coordination of many physiological functions critical in exercise performance.</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839" y="250723"/>
            <a:ext cx="10412361" cy="6371303"/>
          </a:xfrm>
        </p:spPr>
        <p:txBody>
          <a:bodyPr>
            <a:noAutofit/>
          </a:bodyPr>
          <a:lstStyle/>
          <a:p>
            <a:pPr algn="just"/>
            <a:r>
              <a:rPr lang="en-US" sz="2400" dirty="0" smtClean="0">
                <a:solidFill>
                  <a:schemeClr val="tx1"/>
                </a:solidFill>
                <a:latin typeface="Times New Roman" pitchFamily="18" charset="0"/>
                <a:cs typeface="Times New Roman" pitchFamily="18" charset="0"/>
              </a:rPr>
              <a:t>The nervous system helps maintain “homeostasis” of physiological systems.</a:t>
            </a:r>
          </a:p>
          <a:p>
            <a:pPr algn="just"/>
            <a:r>
              <a:rPr lang="en-US" sz="2400" dirty="0" smtClean="0">
                <a:solidFill>
                  <a:schemeClr val="tx1"/>
                </a:solidFill>
                <a:latin typeface="Times New Roman" pitchFamily="18" charset="0"/>
                <a:cs typeface="Times New Roman" pitchFamily="18" charset="0"/>
              </a:rPr>
              <a:t>Positive and negative feedback systems regulate physiological function at rest, during exercise, and recovery.</a:t>
            </a:r>
          </a:p>
          <a:p>
            <a:pPr algn="just"/>
            <a:r>
              <a:rPr lang="en-US" sz="2400" dirty="0" smtClean="0">
                <a:solidFill>
                  <a:schemeClr val="tx1"/>
                </a:solidFill>
                <a:latin typeface="Times New Roman" pitchFamily="18" charset="0"/>
                <a:cs typeface="Times New Roman" pitchFamily="18" charset="0"/>
              </a:rPr>
              <a:t>A typical neuron consists of three basic components: dendrites, a cell body,  &amp;  axons.</a:t>
            </a:r>
          </a:p>
          <a:p>
            <a:pPr algn="just"/>
            <a:r>
              <a:rPr lang="en-US" sz="2400" dirty="0" smtClean="0">
                <a:solidFill>
                  <a:schemeClr val="tx1"/>
                </a:solidFill>
                <a:latin typeface="Times New Roman" pitchFamily="18" charset="0"/>
                <a:cs typeface="Times New Roman" pitchFamily="18" charset="0"/>
              </a:rPr>
              <a:t>Sensory neurons carry messages from sensory receptors to the central nervous system.</a:t>
            </a:r>
          </a:p>
          <a:p>
            <a:pPr algn="just"/>
            <a:r>
              <a:rPr lang="en-US" sz="2400" dirty="0" smtClean="0">
                <a:solidFill>
                  <a:schemeClr val="tx1"/>
                </a:solidFill>
                <a:latin typeface="Times New Roman" pitchFamily="18" charset="0"/>
                <a:cs typeface="Times New Roman" pitchFamily="18" charset="0"/>
              </a:rPr>
              <a:t>Motor neurons have a long axon, to send impulses from the central nervous system to the muscle, and short dendrites.</a:t>
            </a:r>
          </a:p>
          <a:p>
            <a:pPr algn="just"/>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Interneurons</a:t>
            </a:r>
            <a:r>
              <a:rPr lang="en-US" sz="2400" dirty="0" smtClean="0">
                <a:solidFill>
                  <a:schemeClr val="tx1"/>
                </a:solidFill>
                <a:latin typeface="Times New Roman" pitchFamily="18" charset="0"/>
                <a:cs typeface="Times New Roman" pitchFamily="18" charset="0"/>
              </a:rPr>
              <a:t> are specialized neurons that are found only in the central nervous system and connect one neuron to another neuron.</a:t>
            </a:r>
          </a:p>
          <a:p>
            <a:pPr algn="just"/>
            <a:r>
              <a:rPr lang="en-US" sz="2400" dirty="0" smtClean="0">
                <a:solidFill>
                  <a:schemeClr val="tx1"/>
                </a:solidFill>
                <a:latin typeface="Times New Roman" pitchFamily="18" charset="0"/>
                <a:cs typeface="Times New Roman" pitchFamily="18" charset="0"/>
              </a:rPr>
              <a:t>Neurons release neurotransmitters, which diffuse across a small gap and activate receptors on the target cell.</a:t>
            </a:r>
          </a:p>
          <a:p>
            <a:pPr algn="just"/>
            <a:r>
              <a:rPr lang="en-US" sz="2400" dirty="0" smtClean="0">
                <a:solidFill>
                  <a:schemeClr val="tx1"/>
                </a:solidFill>
                <a:latin typeface="Times New Roman" pitchFamily="18" charset="0"/>
                <a:cs typeface="Times New Roman" pitchFamily="18" charset="0"/>
              </a:rPr>
              <a:t>Receptors receive chemical signals from a preceding neuron.</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4555" y="663677"/>
            <a:ext cx="9720057" cy="5247545"/>
          </a:xfrm>
        </p:spPr>
        <p:txBody>
          <a:bodyPr>
            <a:noAutofit/>
          </a:bodyPr>
          <a:lstStyle/>
          <a:p>
            <a:pPr algn="just"/>
            <a:r>
              <a:rPr lang="en-US" sz="2400" dirty="0" smtClean="0">
                <a:solidFill>
                  <a:schemeClr val="tx1"/>
                </a:solidFill>
                <a:latin typeface="Times New Roman" pitchFamily="18" charset="0"/>
                <a:cs typeface="Times New Roman" pitchFamily="18" charset="0"/>
              </a:rPr>
              <a:t>The nervous system is divided into two major subdivisions: </a:t>
            </a:r>
          </a:p>
          <a:p>
            <a:pPr algn="just">
              <a:buNone/>
            </a:pPr>
            <a:r>
              <a:rPr lang="en-US" sz="2400" dirty="0" smtClean="0">
                <a:solidFill>
                  <a:schemeClr val="tx1"/>
                </a:solidFill>
                <a:latin typeface="Times New Roman" pitchFamily="18" charset="0"/>
                <a:cs typeface="Times New Roman" pitchFamily="18" charset="0"/>
              </a:rPr>
              <a:t>    1) central nervous system and 2) peripheral nervous system.</a:t>
            </a:r>
          </a:p>
          <a:p>
            <a:pPr algn="just"/>
            <a:r>
              <a:rPr lang="en-US" sz="2400" dirty="0" smtClean="0">
                <a:solidFill>
                  <a:schemeClr val="tx1"/>
                </a:solidFill>
                <a:latin typeface="Times New Roman" pitchFamily="18" charset="0"/>
                <a:cs typeface="Times New Roman" pitchFamily="18" charset="0"/>
              </a:rPr>
              <a:t>The central nervous system is made up of the brain and spinal cord.</a:t>
            </a:r>
          </a:p>
          <a:p>
            <a:pPr algn="just"/>
            <a:r>
              <a:rPr lang="en-US" sz="2400" dirty="0" smtClean="0">
                <a:solidFill>
                  <a:schemeClr val="tx1"/>
                </a:solidFill>
                <a:latin typeface="Times New Roman" pitchFamily="18" charset="0"/>
                <a:cs typeface="Times New Roman" pitchFamily="18" charset="0"/>
              </a:rPr>
              <a:t>The peripheral nervous system is made up of ganglia and neurons, which extend out from the central nervous system into the periphery to interact with other tissues, such as muscles, organs, and glands.</a:t>
            </a:r>
          </a:p>
          <a:p>
            <a:pPr algn="just"/>
            <a:r>
              <a:rPr lang="en-US" sz="2400" dirty="0" smtClean="0">
                <a:solidFill>
                  <a:schemeClr val="tx1"/>
                </a:solidFill>
                <a:latin typeface="Times New Roman" pitchFamily="18" charset="0"/>
                <a:cs typeface="Times New Roman" pitchFamily="18" charset="0"/>
              </a:rPr>
              <a:t>The peripheral nervous system is subdivided into the autonomic nervous system and the sensory–somatic nervous system.</a:t>
            </a:r>
          </a:p>
          <a:p>
            <a:pPr algn="just"/>
            <a:r>
              <a:rPr lang="en-US" sz="2400" dirty="0" smtClean="0">
                <a:solidFill>
                  <a:schemeClr val="tx1"/>
                </a:solidFill>
                <a:latin typeface="Times New Roman" pitchFamily="18" charset="0"/>
                <a:cs typeface="Times New Roman" pitchFamily="18" charset="0"/>
              </a:rPr>
              <a:t>The autonomic nervous system controls physiological functions that are unconscious in nature (heart rate, blood pressure, digestion, and breathing).</a:t>
            </a:r>
          </a:p>
          <a:p>
            <a:pPr algn="just"/>
            <a:r>
              <a:rPr lang="en-US" sz="2400" dirty="0" smtClean="0">
                <a:solidFill>
                  <a:schemeClr val="tx1"/>
                </a:solidFill>
                <a:latin typeface="Times New Roman" pitchFamily="18" charset="0"/>
                <a:cs typeface="Times New Roman" pitchFamily="18" charset="0"/>
              </a:rPr>
              <a:t>The autonomic nervous system is subdivided into two basic components: the sympathetic nervous system and the parasympathetic nervous system.</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76632"/>
            <a:ext cx="8915400" cy="4834590"/>
          </a:xfrm>
        </p:spPr>
        <p:txBody>
          <a:bodyPr>
            <a:noAutofit/>
          </a:bodyPr>
          <a:lstStyle/>
          <a:p>
            <a:pPr algn="just"/>
            <a:r>
              <a:rPr lang="en-US" sz="2400" dirty="0" smtClean="0">
                <a:solidFill>
                  <a:schemeClr val="tx1"/>
                </a:solidFill>
                <a:latin typeface="Times New Roman" pitchFamily="18" charset="0"/>
                <a:cs typeface="Times New Roman" pitchFamily="18" charset="0"/>
              </a:rPr>
              <a:t>The sympathetic nervous system is active during physiological or psychological stress.</a:t>
            </a:r>
          </a:p>
          <a:p>
            <a:pPr algn="just"/>
            <a:r>
              <a:rPr lang="en-US" sz="2400" dirty="0" smtClean="0">
                <a:solidFill>
                  <a:schemeClr val="tx1"/>
                </a:solidFill>
                <a:latin typeface="Times New Roman" pitchFamily="18" charset="0"/>
                <a:cs typeface="Times New Roman" pitchFamily="18" charset="0"/>
              </a:rPr>
              <a:t>The parasympathetic nervous system helps the body maintain, or resume, normal resting function after sympathetic stimulation has occurred.</a:t>
            </a:r>
          </a:p>
          <a:p>
            <a:pPr algn="just"/>
            <a:r>
              <a:rPr lang="en-US" sz="2400" dirty="0" smtClean="0">
                <a:solidFill>
                  <a:schemeClr val="tx1"/>
                </a:solidFill>
                <a:latin typeface="Times New Roman" pitchFamily="18" charset="0"/>
                <a:cs typeface="Times New Roman" pitchFamily="18" charset="0"/>
              </a:rPr>
              <a:t>● The sensory–somatic nervous system is the part of the peripheral nervous system that supplies information concerning the external environment (skin pressure, temperature) and allows the body to respond to changes in the environment.</a:t>
            </a:r>
          </a:p>
          <a:p>
            <a:pPr algn="just"/>
            <a:r>
              <a:rPr lang="en-US" sz="2400" dirty="0" smtClean="0">
                <a:solidFill>
                  <a:schemeClr val="tx1"/>
                </a:solidFill>
                <a:latin typeface="Times New Roman" pitchFamily="18" charset="0"/>
                <a:cs typeface="Times New Roman" pitchFamily="18" charset="0"/>
              </a:rPr>
              <a:t>● All our conscious awareness of the external environment and all our motor activity to cope with it operate through the sensory–somatic division of the peripheral nervous system.</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60439"/>
            <a:ext cx="8915400" cy="5350783"/>
          </a:xfrm>
        </p:spPr>
        <p:txBody>
          <a:bodyPr>
            <a:noAutofit/>
          </a:bodyPr>
          <a:lstStyle/>
          <a:p>
            <a:pPr algn="just"/>
            <a:r>
              <a:rPr lang="en-US" sz="2400" dirty="0" smtClean="0">
                <a:solidFill>
                  <a:schemeClr val="tx1"/>
                </a:solidFill>
                <a:latin typeface="Times New Roman" pitchFamily="18" charset="0"/>
                <a:cs typeface="Times New Roman" pitchFamily="18" charset="0"/>
              </a:rPr>
              <a:t>The autonomic nervous system provides almost every organ with a double set of nerves—the sympathetic and parasympathetic nervous systems. </a:t>
            </a:r>
          </a:p>
          <a:p>
            <a:pPr algn="just"/>
            <a:r>
              <a:rPr lang="en-US" sz="2400" dirty="0" smtClean="0">
                <a:solidFill>
                  <a:schemeClr val="tx1"/>
                </a:solidFill>
                <a:latin typeface="Times New Roman" pitchFamily="18" charset="0"/>
                <a:cs typeface="Times New Roman" pitchFamily="18" charset="0"/>
              </a:rPr>
              <a:t>These systems generally, but not always, work in opposition to each other (e.g., the sympathetic system increases the heart rate and the parasympathetic system decreases it). </a:t>
            </a:r>
          </a:p>
          <a:p>
            <a:pPr algn="just"/>
            <a:r>
              <a:rPr lang="en-US" sz="2400" dirty="0" smtClean="0">
                <a:solidFill>
                  <a:schemeClr val="tx1"/>
                </a:solidFill>
                <a:latin typeface="Times New Roman" pitchFamily="18" charset="0"/>
                <a:cs typeface="Times New Roman" pitchFamily="18" charset="0"/>
              </a:rPr>
              <a:t>The sympathetic system activates and prepares the body for vigorous muscular activity, stress, and emergencies, whereas </a:t>
            </a:r>
          </a:p>
          <a:p>
            <a:pPr algn="just"/>
            <a:r>
              <a:rPr lang="en-US" sz="2400" dirty="0" smtClean="0">
                <a:solidFill>
                  <a:schemeClr val="tx1"/>
                </a:solidFill>
                <a:latin typeface="Times New Roman" pitchFamily="18" charset="0"/>
                <a:cs typeface="Times New Roman" pitchFamily="18" charset="0"/>
              </a:rPr>
              <a:t>the parasympathetic system lowers arousal, and predominates during normal or resting situations. </a:t>
            </a:r>
          </a:p>
          <a:p>
            <a:pPr algn="just"/>
            <a:r>
              <a:rPr lang="en-US" sz="2400" dirty="0" smtClean="0">
                <a:solidFill>
                  <a:schemeClr val="tx1"/>
                </a:solidFill>
                <a:latin typeface="Times New Roman" pitchFamily="18" charset="0"/>
                <a:cs typeface="Times New Roman" pitchFamily="18" charset="0"/>
              </a:rPr>
              <a:t>The nervous system controls movement by controlling muscle activity.</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799" y="722671"/>
            <a:ext cx="9940413" cy="5825613"/>
          </a:xfrm>
        </p:spPr>
        <p:txBody>
          <a:bodyPr>
            <a:noAutofit/>
          </a:bodyPr>
          <a:lstStyle/>
          <a:p>
            <a:pPr algn="just"/>
            <a:r>
              <a:rPr lang="en-US" sz="2400" dirty="0" smtClean="0">
                <a:solidFill>
                  <a:schemeClr val="tx1"/>
                </a:solidFill>
                <a:latin typeface="Times New Roman" pitchFamily="18" charset="0"/>
                <a:cs typeface="Times New Roman" pitchFamily="18" charset="0"/>
              </a:rPr>
              <a:t>Electromyography (EMG) techniques measure the electrical activity within the muscle and nerves, indicating the amount of neural drive to a muscle.</a:t>
            </a:r>
          </a:p>
          <a:p>
            <a:pPr algn="just"/>
            <a:r>
              <a:rPr lang="en-US" sz="2400" dirty="0" smtClean="0">
                <a:solidFill>
                  <a:schemeClr val="tx1"/>
                </a:solidFill>
                <a:latin typeface="Times New Roman" pitchFamily="18" charset="0"/>
                <a:cs typeface="Times New Roman" pitchFamily="18" charset="0"/>
              </a:rPr>
              <a:t>An increase in maximal neural drive to a muscle increases strength.</a:t>
            </a:r>
          </a:p>
          <a:p>
            <a:pPr algn="just"/>
            <a:r>
              <a:rPr lang="en-US" sz="2400" dirty="0" smtClean="0">
                <a:solidFill>
                  <a:schemeClr val="tx1"/>
                </a:solidFill>
                <a:latin typeface="Times New Roman" pitchFamily="18" charset="0"/>
                <a:cs typeface="Times New Roman" pitchFamily="18" charset="0"/>
              </a:rPr>
              <a:t>After training, less neural drive is required to produce a given </a:t>
            </a:r>
            <a:r>
              <a:rPr lang="en-US" sz="2400" dirty="0" err="1" smtClean="0">
                <a:solidFill>
                  <a:schemeClr val="tx1"/>
                </a:solidFill>
                <a:latin typeface="Times New Roman" pitchFamily="18" charset="0"/>
                <a:cs typeface="Times New Roman" pitchFamily="18" charset="0"/>
              </a:rPr>
              <a:t>submaximal</a:t>
            </a:r>
            <a:r>
              <a:rPr lang="en-US" sz="2400" dirty="0" smtClean="0">
                <a:solidFill>
                  <a:schemeClr val="tx1"/>
                </a:solidFill>
                <a:latin typeface="Times New Roman" pitchFamily="18" charset="0"/>
                <a:cs typeface="Times New Roman" pitchFamily="18" charset="0"/>
              </a:rPr>
              <a:t> force due to either improved activation of motor units or a more efficient recruitment pattern of the motor units.</a:t>
            </a:r>
          </a:p>
          <a:p>
            <a:pPr algn="just"/>
            <a:r>
              <a:rPr lang="en-US" sz="2400" dirty="0" smtClean="0">
                <a:solidFill>
                  <a:schemeClr val="tx1"/>
                </a:solidFill>
                <a:latin typeface="Times New Roman" pitchFamily="18" charset="0"/>
                <a:cs typeface="Times New Roman" pitchFamily="18" charset="0"/>
              </a:rPr>
              <a:t>The greater the synchronization, the greater the number of motor units firing at any one time.</a:t>
            </a:r>
          </a:p>
          <a:p>
            <a:pPr algn="just"/>
            <a:r>
              <a:rPr lang="en-US" sz="2400" dirty="0" smtClean="0">
                <a:solidFill>
                  <a:schemeClr val="tx1"/>
                </a:solidFill>
                <a:latin typeface="Times New Roman" pitchFamily="18" charset="0"/>
                <a:cs typeface="Times New Roman" pitchFamily="18" charset="0"/>
              </a:rPr>
              <a:t>Exercise training can improve the synchronization of the firing patterns of the motor units within the muscle.</a:t>
            </a:r>
          </a:p>
          <a:p>
            <a:pPr algn="just"/>
            <a:r>
              <a:rPr lang="en-US" sz="2400" dirty="0" smtClean="0">
                <a:solidFill>
                  <a:schemeClr val="tx1"/>
                </a:solidFill>
                <a:latin typeface="Times New Roman" pitchFamily="18" charset="0"/>
                <a:cs typeface="Times New Roman" pitchFamily="18" charset="0"/>
              </a:rPr>
              <a:t>Increased synchronization of motor unit firing can reduce the time needed to reach peak force production and improve power.</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Generally </a:t>
            </a:r>
            <a:endParaRPr lang="en-US" dirty="0"/>
          </a:p>
        </p:txBody>
      </p:sp>
      <p:sp>
        <p:nvSpPr>
          <p:cNvPr id="3" name="Content Placeholder 2"/>
          <p:cNvSpPr>
            <a:spLocks noGrp="1"/>
          </p:cNvSpPr>
          <p:nvPr>
            <p:ph idx="1"/>
          </p:nvPr>
        </p:nvSpPr>
        <p:spPr>
          <a:xfrm>
            <a:off x="2589212" y="1297858"/>
            <a:ext cx="8915400" cy="5560142"/>
          </a:xfrm>
        </p:spPr>
        <p:txBody>
          <a:bodyPr>
            <a:normAutofit lnSpcReduction="10000"/>
          </a:bodyPr>
          <a:lstStyle/>
          <a:p>
            <a:pPr algn="just"/>
            <a:r>
              <a:rPr lang="en-US" sz="2400" dirty="0" smtClean="0">
                <a:solidFill>
                  <a:schemeClr val="tx1"/>
                </a:solidFill>
                <a:latin typeface="Times New Roman" pitchFamily="18" charset="0"/>
                <a:cs typeface="Times New Roman" pitchFamily="18" charset="0"/>
              </a:rPr>
              <a:t>Training may result in the ability to rotate the recruitment of the muscles involved in a task, helping to prevent fatigue and improve performance.</a:t>
            </a:r>
          </a:p>
          <a:p>
            <a:pPr algn="just"/>
            <a:r>
              <a:rPr lang="en-US" sz="2400" dirty="0" smtClean="0">
                <a:solidFill>
                  <a:schemeClr val="tx1"/>
                </a:solidFill>
                <a:latin typeface="Times New Roman" pitchFamily="18" charset="0"/>
                <a:cs typeface="Times New Roman" pitchFamily="18" charset="0"/>
              </a:rPr>
              <a:t>To control the force produced by a muscle, the number of motor units recruited and rate coding of each motor unit can be varied. </a:t>
            </a:r>
          </a:p>
          <a:p>
            <a:pPr algn="just"/>
            <a:r>
              <a:rPr lang="en-US" sz="2400" dirty="0" smtClean="0">
                <a:solidFill>
                  <a:schemeClr val="tx1"/>
                </a:solidFill>
                <a:latin typeface="Times New Roman" pitchFamily="18" charset="0"/>
                <a:cs typeface="Times New Roman" pitchFamily="18" charset="0"/>
              </a:rPr>
              <a:t>The performance of virtually all activities and sport skills requires the proper recruitment of motor units to develop the needed force in the correct order and at the right time. </a:t>
            </a:r>
          </a:p>
          <a:p>
            <a:pPr algn="just"/>
            <a:r>
              <a:rPr lang="en-US" sz="2400" dirty="0" smtClean="0">
                <a:solidFill>
                  <a:schemeClr val="tx1"/>
                </a:solidFill>
                <a:latin typeface="Times New Roman" pitchFamily="18" charset="0"/>
                <a:cs typeface="Times New Roman" pitchFamily="18" charset="0"/>
              </a:rPr>
              <a:t>Training-induced adaptations of the nervous system are the basis of skill training for any physical activity, and serve to improve physical performance. </a:t>
            </a:r>
          </a:p>
          <a:p>
            <a:pPr algn="just"/>
            <a:r>
              <a:rPr lang="en-US" sz="2400" dirty="0" smtClean="0">
                <a:solidFill>
                  <a:schemeClr val="tx1"/>
                </a:solidFill>
                <a:latin typeface="Times New Roman" pitchFamily="18" charset="0"/>
                <a:cs typeface="Times New Roman" pitchFamily="18" charset="0"/>
              </a:rPr>
              <a:t>The </a:t>
            </a:r>
            <a:r>
              <a:rPr lang="en-US" sz="2400" dirty="0" err="1" smtClean="0">
                <a:solidFill>
                  <a:schemeClr val="tx1"/>
                </a:solidFill>
                <a:latin typeface="Times New Roman" pitchFamily="18" charset="0"/>
                <a:cs typeface="Times New Roman" pitchFamily="18" charset="0"/>
              </a:rPr>
              <a:t>nueromuscular</a:t>
            </a:r>
            <a:r>
              <a:rPr lang="en-US" sz="2400" dirty="0" smtClean="0">
                <a:solidFill>
                  <a:schemeClr val="tx1"/>
                </a:solidFill>
                <a:latin typeface="Times New Roman" pitchFamily="18" charset="0"/>
                <a:cs typeface="Times New Roman" pitchFamily="18" charset="0"/>
              </a:rPr>
              <a:t> junction (NMJ) adapts to training with increases in both acetylcholine pre-synaptic vesicles and post-synaptic receptors.</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255" y="221673"/>
            <a:ext cx="10280072" cy="6359236"/>
          </a:xfrm>
        </p:spPr>
        <p:txBody>
          <a:bodyPr>
            <a:normAutofit fontScale="92500" lnSpcReduction="10000"/>
          </a:bodyPr>
          <a:lstStyle/>
          <a:p>
            <a:pPr marL="0" lvl="0" indent="0" algn="just">
              <a:lnSpc>
                <a:spcPct val="150000"/>
              </a:lnSpc>
              <a:buNone/>
            </a:pP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Response </a:t>
            </a:r>
            <a:r>
              <a:rPr lang="en-US" sz="2800" b="1" dirty="0">
                <a:solidFill>
                  <a:srgbClr val="FF0000"/>
                </a:solidFill>
                <a:latin typeface="Times New Roman" panose="02020603050405020304" pitchFamily="18" charset="0"/>
                <a:cs typeface="Times New Roman" panose="02020603050405020304" pitchFamily="18" charset="0"/>
              </a:rPr>
              <a:t>of neural system to exercise</a:t>
            </a:r>
          </a:p>
          <a:p>
            <a:pPr algn="just">
              <a:lnSpc>
                <a:spcPct val="150000"/>
              </a:lnSpc>
            </a:pPr>
            <a:r>
              <a:rPr lang="en-US" sz="2800" i="1" dirty="0">
                <a:solidFill>
                  <a:schemeClr val="tx1"/>
                </a:solidFill>
                <a:latin typeface="Times New Roman" panose="02020603050405020304" pitchFamily="18" charset="0"/>
                <a:cs typeface="Times New Roman" panose="02020603050405020304" pitchFamily="18" charset="0"/>
              </a:rPr>
              <a:t>During exercise the somatic nervous system has a fundamental role in producing muscle contractions that are the basis of movement and thus exercise. </a:t>
            </a:r>
            <a:endParaRPr lang="en-US" sz="2800" i="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The </a:t>
            </a:r>
            <a:r>
              <a:rPr lang="en-US" sz="2800" i="1" dirty="0">
                <a:solidFill>
                  <a:schemeClr val="tx1"/>
                </a:solidFill>
                <a:latin typeface="Times New Roman" panose="02020603050405020304" pitchFamily="18" charset="0"/>
                <a:cs typeface="Times New Roman" panose="02020603050405020304" pitchFamily="18" charset="0"/>
              </a:rPr>
              <a:t>response of the ANS during exercise is much more complex and </a:t>
            </a:r>
            <a:r>
              <a:rPr lang="en-US" sz="2800" i="1" dirty="0" smtClean="0">
                <a:solidFill>
                  <a:schemeClr val="tx1"/>
                </a:solidFill>
                <a:latin typeface="Times New Roman" panose="02020603050405020304" pitchFamily="18" charset="0"/>
                <a:cs typeface="Times New Roman" panose="02020603050405020304" pitchFamily="18" charset="0"/>
              </a:rPr>
              <a:t>involves many </a:t>
            </a:r>
            <a:r>
              <a:rPr lang="en-US" sz="2800" i="1" dirty="0">
                <a:solidFill>
                  <a:schemeClr val="tx1"/>
                </a:solidFill>
                <a:latin typeface="Times New Roman" panose="02020603050405020304" pitchFamily="18" charset="0"/>
                <a:cs typeface="Times New Roman" panose="02020603050405020304" pitchFamily="18" charset="0"/>
              </a:rPr>
              <a:t>different target cells</a:t>
            </a:r>
            <a:r>
              <a:rPr lang="en-US" sz="2800" i="1"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In essence the primary role is taken by the </a:t>
            </a:r>
            <a:r>
              <a:rPr lang="en-US" sz="2800" i="1" dirty="0" smtClean="0">
                <a:solidFill>
                  <a:schemeClr val="tx1"/>
                </a:solidFill>
                <a:latin typeface="Times New Roman" panose="02020603050405020304" pitchFamily="18" charset="0"/>
                <a:cs typeface="Times New Roman" panose="02020603050405020304" pitchFamily="18" charset="0"/>
              </a:rPr>
              <a:t>sympathetic nervous </a:t>
            </a:r>
            <a:r>
              <a:rPr lang="en-US" sz="2800" i="1" dirty="0">
                <a:solidFill>
                  <a:schemeClr val="tx1"/>
                </a:solidFill>
                <a:latin typeface="Times New Roman" panose="02020603050405020304" pitchFamily="18" charset="0"/>
                <a:cs typeface="Times New Roman" panose="02020603050405020304" pitchFamily="18" charset="0"/>
              </a:rPr>
              <a:t>system although the withdrawal of parasympathetic activity </a:t>
            </a:r>
            <a:r>
              <a:rPr lang="en-US" sz="2800" i="1" dirty="0" smtClean="0">
                <a:solidFill>
                  <a:schemeClr val="tx1"/>
                </a:solidFill>
                <a:latin typeface="Times New Roman" panose="02020603050405020304" pitchFamily="18" charset="0"/>
                <a:cs typeface="Times New Roman" panose="02020603050405020304" pitchFamily="18" charset="0"/>
              </a:rPr>
              <a:t>is also </a:t>
            </a:r>
            <a:r>
              <a:rPr lang="en-US" sz="2800" i="1" dirty="0">
                <a:solidFill>
                  <a:schemeClr val="tx1"/>
                </a:solidFill>
                <a:latin typeface="Times New Roman" panose="02020603050405020304" pitchFamily="18" charset="0"/>
                <a:cs typeface="Times New Roman" panose="02020603050405020304" pitchFamily="18" charset="0"/>
              </a:rPr>
              <a:t>important (the analogy is taking the brake off at the same time as </a:t>
            </a:r>
            <a:r>
              <a:rPr lang="en-US" sz="2800" i="1" dirty="0" smtClean="0">
                <a:solidFill>
                  <a:schemeClr val="tx1"/>
                </a:solidFill>
                <a:latin typeface="Times New Roman" panose="02020603050405020304" pitchFamily="18" charset="0"/>
                <a:cs typeface="Times New Roman" panose="02020603050405020304" pitchFamily="18" charset="0"/>
              </a:rPr>
              <a:t>pushing down </a:t>
            </a:r>
            <a:r>
              <a:rPr lang="en-US" sz="2800" i="1" dirty="0">
                <a:solidFill>
                  <a:schemeClr val="tx1"/>
                </a:solidFill>
                <a:latin typeface="Times New Roman" panose="02020603050405020304" pitchFamily="18" charset="0"/>
                <a:cs typeface="Times New Roman" panose="02020603050405020304" pitchFamily="18" charset="0"/>
              </a:rPr>
              <a:t>on the accelerator to get a car moving).</a:t>
            </a:r>
          </a:p>
          <a:p>
            <a:endParaRPr lang="en-US" dirty="0"/>
          </a:p>
        </p:txBody>
      </p:sp>
    </p:spTree>
    <p:extLst>
      <p:ext uri="{BB962C8B-B14F-4D97-AF65-F5344CB8AC3E}">
        <p14:creationId xmlns:p14="http://schemas.microsoft.com/office/powerpoint/2010/main" xmlns="" val="723919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47937</TotalTime>
  <Words>28612</Words>
  <Application>Microsoft Office PowerPoint</Application>
  <PresentationFormat>Custom</PresentationFormat>
  <Paragraphs>1930</Paragraphs>
  <Slides>332</Slides>
  <Notes>1</Notes>
  <HiddenSlides>0</HiddenSlides>
  <MMClips>0</MMClips>
  <ScaleCrop>false</ScaleCrop>
  <HeadingPairs>
    <vt:vector size="4" baseType="variant">
      <vt:variant>
        <vt:lpstr>Theme</vt:lpstr>
      </vt:variant>
      <vt:variant>
        <vt:i4>1</vt:i4>
      </vt:variant>
      <vt:variant>
        <vt:lpstr>Slide Titles</vt:lpstr>
      </vt:variant>
      <vt:variant>
        <vt:i4>332</vt:i4>
      </vt:variant>
    </vt:vector>
  </HeadingPairs>
  <TitlesOfParts>
    <vt:vector size="333" baseType="lpstr">
      <vt:lpstr>Wisp</vt:lpstr>
      <vt:lpstr>Slide 1</vt:lpstr>
      <vt:lpstr>Cont’d… </vt:lpstr>
      <vt:lpstr>Cont’d…</vt:lpstr>
      <vt:lpstr>Cont’d….</vt:lpstr>
      <vt:lpstr>Cont’d…</vt:lpstr>
      <vt:lpstr>Cont’d…</vt:lpstr>
      <vt:lpstr>Cont’d…</vt:lpstr>
      <vt:lpstr>Cont`d </vt:lpstr>
      <vt:lpstr>Cont’d…</vt:lpstr>
      <vt:lpstr>Cont`d</vt:lpstr>
      <vt:lpstr>The Sport Medicine Team</vt:lpstr>
      <vt:lpstr>Cont’d…</vt:lpstr>
      <vt:lpstr>Cont’d…</vt:lpstr>
      <vt:lpstr>Cont’d…</vt:lpstr>
      <vt:lpstr>Athlete’s Circle of Care</vt:lpstr>
      <vt:lpstr>Certified athletic trainers</vt:lpstr>
      <vt:lpstr>Skills required for athletic training</vt:lpstr>
      <vt:lpstr>Tasks undertaken during athletic training include:</vt:lpstr>
      <vt:lpstr>Physical development in sports</vt:lpstr>
      <vt:lpstr>Con`td</vt:lpstr>
      <vt:lpstr>Factors determine physical dev`t</vt:lpstr>
      <vt:lpstr>External factors </vt:lpstr>
      <vt:lpstr>Objective laws of physical dev`t</vt:lpstr>
      <vt:lpstr>Types of Body Build (Somato-Type)</vt:lpstr>
      <vt:lpstr>A. Endomorphic</vt:lpstr>
      <vt:lpstr>B. Mesomorphic</vt:lpstr>
      <vt:lpstr>C. Ectomorphic</vt:lpstr>
      <vt:lpstr>CHAPTER TWO  ADAPTATION OF ORGANISIM TO PHYSICAL ACTIVITIES </vt:lpstr>
      <vt:lpstr>Processes of adaptations</vt:lpstr>
      <vt:lpstr>Adaptive changes </vt:lpstr>
      <vt:lpstr>Adaptive adjustments </vt:lpstr>
      <vt:lpstr>Adaptive stage </vt:lpstr>
      <vt:lpstr>Cont’d…</vt:lpstr>
      <vt:lpstr>      Brainstorming Make a group 5 and discuss on the f/f pts </vt:lpstr>
      <vt:lpstr>Cardiovascular Adaptation to exercise (heart, blood vessels &amp; blood) </vt:lpstr>
      <vt:lpstr>Cont’d…</vt:lpstr>
      <vt:lpstr>Slide 37</vt:lpstr>
      <vt:lpstr>Cont’d…</vt:lpstr>
      <vt:lpstr>Slide 39</vt:lpstr>
      <vt:lpstr>BLOOD VESSELS  </vt:lpstr>
      <vt:lpstr>BLOOD </vt:lpstr>
      <vt:lpstr>Slide 42</vt:lpstr>
      <vt:lpstr>Generally </vt:lpstr>
      <vt:lpstr>Adaptations of cardiovascular to physical exercise </vt:lpstr>
      <vt:lpstr>Slide 45</vt:lpstr>
      <vt:lpstr>Cont’d…</vt:lpstr>
      <vt:lpstr>Cont’d…</vt:lpstr>
      <vt:lpstr>Slide 48</vt:lpstr>
      <vt:lpstr>Cont’d…</vt:lpstr>
      <vt:lpstr>Cont’d…</vt:lpstr>
      <vt:lpstr>cont’d…</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Structure &amp; function of respiratory system  </vt:lpstr>
      <vt:lpstr>Slide 65</vt:lpstr>
      <vt:lpstr>Slide 66</vt:lpstr>
      <vt:lpstr>Slide 67</vt:lpstr>
      <vt:lpstr>Slide 68</vt:lpstr>
      <vt:lpstr>Adaptation of respiratory system during physical exercise </vt:lpstr>
      <vt:lpstr>Slide 70</vt:lpstr>
      <vt:lpstr>Slide 71</vt:lpstr>
      <vt:lpstr>Slide 72</vt:lpstr>
      <vt:lpstr>Slide 73</vt:lpstr>
      <vt:lpstr>Slide 74</vt:lpstr>
      <vt:lpstr>Slide 75</vt:lpstr>
      <vt:lpstr>Slide 76</vt:lpstr>
      <vt:lpstr>Slide 77</vt:lpstr>
      <vt:lpstr>Slide 78</vt:lpstr>
      <vt:lpstr>Slide 79</vt:lpstr>
      <vt:lpstr>Slide 80</vt:lpstr>
      <vt:lpstr>GENERALLY, </vt:lpstr>
      <vt:lpstr>Slide 82</vt:lpstr>
      <vt:lpstr>Slide 83</vt:lpstr>
      <vt:lpstr>Slide 84</vt:lpstr>
      <vt:lpstr>Slide 85</vt:lpstr>
      <vt:lpstr>Slide 86</vt:lpstr>
      <vt:lpstr>Slide 87</vt:lpstr>
      <vt:lpstr>Slide 88</vt:lpstr>
      <vt:lpstr>Slide 89</vt:lpstr>
      <vt:lpstr>Slide 90</vt:lpstr>
      <vt:lpstr>Endocrine system &amp; physical exercise </vt:lpstr>
      <vt:lpstr>The Nervous System </vt:lpstr>
      <vt:lpstr>Slide 93</vt:lpstr>
      <vt:lpstr>Slide 94</vt:lpstr>
      <vt:lpstr>Slide 95</vt:lpstr>
      <vt:lpstr>Slide 96</vt:lpstr>
      <vt:lpstr>Slide 97</vt:lpstr>
      <vt:lpstr>Generally </vt:lpstr>
      <vt:lpstr>Slide 99</vt:lpstr>
      <vt:lpstr>Slide 100</vt:lpstr>
      <vt:lpstr>Slide 101</vt:lpstr>
      <vt:lpstr>Slide 102</vt:lpstr>
      <vt:lpstr>CHAPTER THREE Sport Training &amp; Means Of Controlling Training Process</vt:lpstr>
      <vt:lpstr>Slide 104</vt:lpstr>
      <vt:lpstr>Physical exercise Vs physical fitness</vt:lpstr>
      <vt:lpstr>Principles of physical exercise/training </vt:lpstr>
      <vt:lpstr>Slide 107</vt:lpstr>
      <vt:lpstr>Principle of training </vt:lpstr>
      <vt:lpstr>Principle of overload </vt:lpstr>
      <vt:lpstr>Principle of progression </vt:lpstr>
      <vt:lpstr>Principle of consistency </vt:lpstr>
      <vt:lpstr>Principle of specificity </vt:lpstr>
      <vt:lpstr>Slide 113</vt:lpstr>
      <vt:lpstr>Principle of individuality </vt:lpstr>
      <vt:lpstr>Slide 115</vt:lpstr>
      <vt:lpstr>Principle of reversibility </vt:lpstr>
      <vt:lpstr>The principle of diminishing returns</vt:lpstr>
      <vt:lpstr>Principle of Recuperation</vt:lpstr>
      <vt:lpstr>Types of exercises </vt:lpstr>
      <vt:lpstr>A. aerobic exercise</vt:lpstr>
      <vt:lpstr>B. Anaerobic exercise</vt:lpstr>
      <vt:lpstr>Exercise variables </vt:lpstr>
      <vt:lpstr>The FITT guidelines will help you to set limits on:  </vt:lpstr>
      <vt:lpstr>Exercise zone of training </vt:lpstr>
      <vt:lpstr>Frequency of exercise (how often)</vt:lpstr>
      <vt:lpstr>Duration of exercise(how long)</vt:lpstr>
      <vt:lpstr>Intensity of exercise (how hard)</vt:lpstr>
      <vt:lpstr>Methods used to measure intensity</vt:lpstr>
      <vt:lpstr>Target heart rate (THR) or Target heart rate range (THRR)</vt:lpstr>
      <vt:lpstr>What is resting heart rate (RHR)?</vt:lpstr>
      <vt:lpstr>Maximum heart rate (MHR)</vt:lpstr>
      <vt:lpstr>Target heart rate (THR)</vt:lpstr>
      <vt:lpstr>Ways to count your pulse rate</vt:lpstr>
      <vt:lpstr>Factors in the Training Process</vt:lpstr>
      <vt:lpstr>B. Sex and exercise</vt:lpstr>
      <vt:lpstr>Cont`d </vt:lpstr>
      <vt:lpstr>Con`td</vt:lpstr>
      <vt:lpstr>Con`td</vt:lpstr>
      <vt:lpstr>CHAPTER FOUR</vt:lpstr>
      <vt:lpstr>Slide 140</vt:lpstr>
      <vt:lpstr>Slide 141</vt:lpstr>
      <vt:lpstr>Physical Activity in the Heat and humid </vt:lpstr>
      <vt:lpstr>Cont`d</vt:lpstr>
      <vt:lpstr>Types of Heat-Related Problems</vt:lpstr>
      <vt:lpstr>Precautions should be taken when doing physical activity in hot and humid environments.</vt:lpstr>
      <vt:lpstr>Cont`d</vt:lpstr>
      <vt:lpstr>Physical activity in cold and windy weather </vt:lpstr>
      <vt:lpstr>When doing activity in cold, wet, and windy weather, precautions should be taken.</vt:lpstr>
      <vt:lpstr>Physical Activity in high altitude </vt:lpstr>
      <vt:lpstr>Slide 150</vt:lpstr>
      <vt:lpstr>Why athletes seek altitude training?</vt:lpstr>
      <vt:lpstr>Slide 152</vt:lpstr>
      <vt:lpstr>Slide 153</vt:lpstr>
      <vt:lpstr>Altitude adaptations</vt:lpstr>
      <vt:lpstr>Physical exercise in other environment  </vt:lpstr>
      <vt:lpstr>Slide 156</vt:lpstr>
      <vt:lpstr>Brainstorming!!!! </vt:lpstr>
      <vt:lpstr>What is Nutrition?</vt:lpstr>
      <vt:lpstr>Challenges </vt:lpstr>
      <vt:lpstr>Slide 160</vt:lpstr>
      <vt:lpstr>NUTRIENTS THAT PROVIDE ENERGY</vt:lpstr>
      <vt:lpstr>Slide 162</vt:lpstr>
      <vt:lpstr>Eating small but frequent meals</vt:lpstr>
      <vt:lpstr>Carbohydrate</vt:lpstr>
      <vt:lpstr>Functions of Carbohydrate</vt:lpstr>
      <vt:lpstr>Sources of cho</vt:lpstr>
      <vt:lpstr>Slide 167</vt:lpstr>
      <vt:lpstr>Slide 168</vt:lpstr>
      <vt:lpstr>Protein</vt:lpstr>
      <vt:lpstr>Slide 170</vt:lpstr>
      <vt:lpstr>Sources of protein </vt:lpstr>
      <vt:lpstr>Functions of Protein</vt:lpstr>
      <vt:lpstr>FAT </vt:lpstr>
      <vt:lpstr>Water </vt:lpstr>
      <vt:lpstr>Training Diet </vt:lpstr>
      <vt:lpstr>Slide 176</vt:lpstr>
      <vt:lpstr>The factors which affect our food intake are; </vt:lpstr>
      <vt:lpstr>Slide 178</vt:lpstr>
      <vt:lpstr>Slide 179</vt:lpstr>
      <vt:lpstr>Slide 180</vt:lpstr>
      <vt:lpstr>Slide 181</vt:lpstr>
      <vt:lpstr>Slide 182</vt:lpstr>
      <vt:lpstr>Slide 183</vt:lpstr>
      <vt:lpstr>Slide 184</vt:lpstr>
      <vt:lpstr>Slide 185</vt:lpstr>
      <vt:lpstr>Slide 186</vt:lpstr>
      <vt:lpstr>Slide 187</vt:lpstr>
      <vt:lpstr>Slide 188</vt:lpstr>
      <vt:lpstr>What is sport injury?</vt:lpstr>
      <vt:lpstr>Sports Related Injuries Today those who are in and around sport recognize that 'Sport is not risk free".   The risks can be from several causes.  These causes can be; </vt:lpstr>
      <vt:lpstr>Commonly encountered sports injuries and conditions include:</vt:lpstr>
      <vt:lpstr>Injury Prevention </vt:lpstr>
      <vt:lpstr>Cont`d </vt:lpstr>
      <vt:lpstr>Examination of the Injured </vt:lpstr>
      <vt:lpstr>Transporting the Injured </vt:lpstr>
      <vt:lpstr>Injury Classification </vt:lpstr>
      <vt:lpstr>Slide 197</vt:lpstr>
      <vt:lpstr>acute injury management</vt:lpstr>
      <vt:lpstr>Protection </vt:lpstr>
      <vt:lpstr>Slide 200</vt:lpstr>
      <vt:lpstr>Rest-(stop training /competition) </vt:lpstr>
      <vt:lpstr>Ice </vt:lpstr>
      <vt:lpstr>Compression </vt:lpstr>
      <vt:lpstr> compression bonding  to give supper to immobilize  to keep dress on place </vt:lpstr>
      <vt:lpstr>Elevation </vt:lpstr>
      <vt:lpstr>Slide 206</vt:lpstr>
      <vt:lpstr>check for danger  </vt:lpstr>
      <vt:lpstr>Emergency Treatment </vt:lpstr>
      <vt:lpstr>Slide 209</vt:lpstr>
      <vt:lpstr>Massage </vt:lpstr>
      <vt:lpstr>Remedial Exercises </vt:lpstr>
      <vt:lpstr>Slide 212</vt:lpstr>
      <vt:lpstr>Slide 213</vt:lpstr>
      <vt:lpstr>Slide 214</vt:lpstr>
      <vt:lpstr>Slide 215</vt:lpstr>
      <vt:lpstr>Slide 216</vt:lpstr>
      <vt:lpstr>Slide 217</vt:lpstr>
      <vt:lpstr>Musculoskeletal Definitions</vt:lpstr>
      <vt:lpstr>Slide 219</vt:lpstr>
      <vt:lpstr>Slide 220</vt:lpstr>
      <vt:lpstr>Slide 221</vt:lpstr>
      <vt:lpstr>Slide 222</vt:lpstr>
      <vt:lpstr>abrasions</vt:lpstr>
      <vt:lpstr>Slide 224</vt:lpstr>
      <vt:lpstr>lacerations</vt:lpstr>
      <vt:lpstr>Slide 226</vt:lpstr>
      <vt:lpstr>Slide 227</vt:lpstr>
      <vt:lpstr>Slide 228</vt:lpstr>
      <vt:lpstr>Slide 229</vt:lpstr>
      <vt:lpstr>Slide 230</vt:lpstr>
      <vt:lpstr>Slide 231</vt:lpstr>
      <vt:lpstr>Slide 232</vt:lpstr>
      <vt:lpstr>Slide 233</vt:lpstr>
      <vt:lpstr>Slide 234</vt:lpstr>
      <vt:lpstr>Slide 235</vt:lpstr>
      <vt:lpstr>Ecchymosis, bruising</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SAMPLES OF PRODUCTS COMMONLY SOLD AS ERGOGENIC AIDS</vt:lpstr>
      <vt:lpstr>Slide 274</vt:lpstr>
      <vt:lpstr>4. Ephedrine</vt:lpstr>
      <vt:lpstr>5. Ginseng</vt:lpstr>
      <vt:lpstr>6. L-Carnitine</vt:lpstr>
      <vt:lpstr>7. Medium-chain triglycerides (MCT oil) </vt:lpstr>
      <vt:lpstr>8. Omega-3 fatty acids (fish oils, canola oils) </vt:lpstr>
      <vt:lpstr>9. Pyruvic acid (pyruvate) </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Prohibited Methods</vt:lpstr>
      <vt:lpstr>Slide 295</vt:lpstr>
      <vt:lpstr>Altitude training</vt:lpstr>
      <vt:lpstr>Slide 297</vt:lpstr>
      <vt:lpstr>Slide 298</vt:lpstr>
      <vt:lpstr>Slide 299</vt:lpstr>
      <vt:lpstr>Slide 300</vt:lpstr>
      <vt:lpstr>Slide 301</vt:lpstr>
      <vt:lpstr>Slide 302</vt:lpstr>
      <vt:lpstr>Slide 303</vt:lpstr>
      <vt:lpstr>Slide 304</vt:lpstr>
      <vt:lpstr>Diuretics</vt:lpstr>
      <vt:lpstr>Slide 306</vt:lpstr>
      <vt:lpstr>   Chapter Eight Female Athlete &amp; Exercise During Pregnancy  </vt:lpstr>
      <vt:lpstr>Gender and performance </vt:lpstr>
      <vt:lpstr>Slide 309</vt:lpstr>
      <vt:lpstr>Slide 310</vt:lpstr>
      <vt:lpstr>Slide 311</vt:lpstr>
      <vt:lpstr>Slide 312</vt:lpstr>
      <vt:lpstr>Slide 313</vt:lpstr>
      <vt:lpstr>Slide 314</vt:lpstr>
      <vt:lpstr>Thermoregulation Thermoregulation in males and females is slightly different. </vt:lpstr>
      <vt:lpstr>Slide 316</vt:lpstr>
      <vt:lpstr>THE FEMALE ATHLETE TRIAD</vt:lpstr>
      <vt:lpstr>Eating disorder </vt:lpstr>
      <vt:lpstr>Amenorrhea, (lack of menstrual periods)</vt:lpstr>
      <vt:lpstr>Osteoporosis</vt:lpstr>
      <vt:lpstr>Warning Signs female athlete triad </vt:lpstr>
      <vt:lpstr>Prevention of Triad </vt:lpstr>
      <vt:lpstr>EXERCISE &amp; PREGNANCY</vt:lpstr>
      <vt:lpstr>Pregnancy Course and Outcome </vt:lpstr>
      <vt:lpstr>Cont`d </vt:lpstr>
      <vt:lpstr>Slide 326</vt:lpstr>
      <vt:lpstr>General Exercise/safety Considerations during Pregnancy and Postpartum</vt:lpstr>
      <vt:lpstr>Safety precautions </vt:lpstr>
      <vt:lpstr>Cont`d</vt:lpstr>
      <vt:lpstr>Cont`d </vt:lpstr>
      <vt:lpstr>Fourteen Contraindications for Exercising During Pregnancy </vt:lpstr>
      <vt:lpstr>Physical activities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Medicine (SpSc 442)</dc:title>
  <dc:creator>chuchu</dc:creator>
  <cp:lastModifiedBy>Fetene</cp:lastModifiedBy>
  <cp:revision>712</cp:revision>
  <dcterms:created xsi:type="dcterms:W3CDTF">2014-03-24T08:18:58Z</dcterms:created>
  <dcterms:modified xsi:type="dcterms:W3CDTF">2020-04-22T23:44:08Z</dcterms:modified>
</cp:coreProperties>
</file>