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13"/>
  </p:notesMasterIdLst>
  <p:sldIdLst>
    <p:sldId id="378" r:id="rId2"/>
    <p:sldId id="381" r:id="rId3"/>
    <p:sldId id="380" r:id="rId4"/>
    <p:sldId id="363" r:id="rId5"/>
    <p:sldId id="364" r:id="rId6"/>
    <p:sldId id="365" r:id="rId7"/>
    <p:sldId id="366" r:id="rId8"/>
    <p:sldId id="367" r:id="rId9"/>
    <p:sldId id="368" r:id="rId10"/>
    <p:sldId id="369" r:id="rId11"/>
    <p:sldId id="370" r:id="rId12"/>
    <p:sldId id="371" r:id="rId13"/>
    <p:sldId id="372" r:id="rId14"/>
    <p:sldId id="373" r:id="rId15"/>
    <p:sldId id="374" r:id="rId16"/>
    <p:sldId id="375" r:id="rId17"/>
    <p:sldId id="376" r:id="rId18"/>
    <p:sldId id="382" r:id="rId19"/>
    <p:sldId id="377" r:id="rId20"/>
    <p:sldId id="357"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90" r:id="rId42"/>
    <p:sldId id="281" r:id="rId43"/>
    <p:sldId id="294" r:id="rId44"/>
    <p:sldId id="296" r:id="rId45"/>
    <p:sldId id="283" r:id="rId46"/>
    <p:sldId id="284" r:id="rId47"/>
    <p:sldId id="285" r:id="rId48"/>
    <p:sldId id="297" r:id="rId49"/>
    <p:sldId id="298" r:id="rId50"/>
    <p:sldId id="354" r:id="rId51"/>
    <p:sldId id="383" r:id="rId52"/>
    <p:sldId id="299" r:id="rId53"/>
    <p:sldId id="300" r:id="rId54"/>
    <p:sldId id="301" r:id="rId55"/>
    <p:sldId id="302" r:id="rId56"/>
    <p:sldId id="303" r:id="rId57"/>
    <p:sldId id="304" r:id="rId58"/>
    <p:sldId id="305" r:id="rId59"/>
    <p:sldId id="306" r:id="rId60"/>
    <p:sldId id="307" r:id="rId61"/>
    <p:sldId id="308" r:id="rId62"/>
    <p:sldId id="309" r:id="rId63"/>
    <p:sldId id="310" r:id="rId64"/>
    <p:sldId id="311" r:id="rId65"/>
    <p:sldId id="312" r:id="rId66"/>
    <p:sldId id="313" r:id="rId67"/>
    <p:sldId id="314" r:id="rId68"/>
    <p:sldId id="315" r:id="rId69"/>
    <p:sldId id="316" r:id="rId70"/>
    <p:sldId id="317" r:id="rId71"/>
    <p:sldId id="318" r:id="rId72"/>
    <p:sldId id="319" r:id="rId73"/>
    <p:sldId id="320" r:id="rId74"/>
    <p:sldId id="321" r:id="rId75"/>
    <p:sldId id="322" r:id="rId76"/>
    <p:sldId id="323" r:id="rId77"/>
    <p:sldId id="324" r:id="rId78"/>
    <p:sldId id="325" r:id="rId79"/>
    <p:sldId id="326" r:id="rId80"/>
    <p:sldId id="327" r:id="rId81"/>
    <p:sldId id="328" r:id="rId82"/>
    <p:sldId id="329" r:id="rId83"/>
    <p:sldId id="330" r:id="rId84"/>
    <p:sldId id="384" r:id="rId85"/>
    <p:sldId id="355" r:id="rId86"/>
    <p:sldId id="331" r:id="rId87"/>
    <p:sldId id="340" r:id="rId88"/>
    <p:sldId id="332" r:id="rId89"/>
    <p:sldId id="339" r:id="rId90"/>
    <p:sldId id="333" r:id="rId91"/>
    <p:sldId id="334" r:id="rId92"/>
    <p:sldId id="335" r:id="rId93"/>
    <p:sldId id="336" r:id="rId94"/>
    <p:sldId id="337" r:id="rId95"/>
    <p:sldId id="338" r:id="rId96"/>
    <p:sldId id="341" r:id="rId97"/>
    <p:sldId id="342" r:id="rId98"/>
    <p:sldId id="343" r:id="rId99"/>
    <p:sldId id="344" r:id="rId100"/>
    <p:sldId id="345" r:id="rId101"/>
    <p:sldId id="346" r:id="rId102"/>
    <p:sldId id="347" r:id="rId103"/>
    <p:sldId id="348" r:id="rId104"/>
    <p:sldId id="349" r:id="rId105"/>
    <p:sldId id="350" r:id="rId106"/>
    <p:sldId id="351" r:id="rId107"/>
    <p:sldId id="352" r:id="rId108"/>
    <p:sldId id="353" r:id="rId109"/>
    <p:sldId id="358" r:id="rId110"/>
    <p:sldId id="359" r:id="rId111"/>
    <p:sldId id="360" r:id="rId1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3" d="100"/>
          <a:sy n="73" d="100"/>
        </p:scale>
        <p:origin x="-1482" y="-3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AB2BA0-5C9E-4C62-88E8-7A72F8941823}" type="datetimeFigureOut">
              <a:rPr lang="en-US" smtClean="0"/>
              <a:pPr/>
              <a:t>4/27/2020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D063B-813F-498E-983F-686F03F43702}" type="slidenum">
              <a:rPr lang="en-US" smtClean="0"/>
              <a:pPr/>
              <a:t>‹#›</a:t>
            </a:fld>
            <a:endParaRPr lang="en-US"/>
          </a:p>
        </p:txBody>
      </p:sp>
    </p:spTree>
    <p:extLst>
      <p:ext uri="{BB962C8B-B14F-4D97-AF65-F5344CB8AC3E}">
        <p14:creationId xmlns:p14="http://schemas.microsoft.com/office/powerpoint/2010/main" xmlns="" val="218636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E79668-3077-4FF5-A930-0CDD33A798EC}" type="slidenum">
              <a:rPr lang="en-GB" smtClean="0"/>
              <a:pPr/>
              <a:t>15</a:t>
            </a:fld>
            <a:endParaRPr lang="en-GB"/>
          </a:p>
        </p:txBody>
      </p:sp>
    </p:spTree>
    <p:extLst>
      <p:ext uri="{BB962C8B-B14F-4D97-AF65-F5344CB8AC3E}">
        <p14:creationId xmlns:p14="http://schemas.microsoft.com/office/powerpoint/2010/main" xmlns="" val="632824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35436B-EF81-4F59-8500-C5EDDB62634F}"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3365378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5436B-EF81-4F59-8500-C5EDDB62634F}"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2288174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5436B-EF81-4F59-8500-C5EDDB62634F}"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3434030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5436B-EF81-4F59-8500-C5EDDB62634F}"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268862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35436B-EF81-4F59-8500-C5EDDB62634F}" type="datetimeFigureOut">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1530989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35436B-EF81-4F59-8500-C5EDDB62634F}"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1935318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35436B-EF81-4F59-8500-C5EDDB62634F}" type="datetimeFigureOut">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1449518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35436B-EF81-4F59-8500-C5EDDB62634F}" type="datetimeFigureOut">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381434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35436B-EF81-4F59-8500-C5EDDB62634F}" type="datetimeFigureOut">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280333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5436B-EF81-4F59-8500-C5EDDB62634F}"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236444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35436B-EF81-4F59-8500-C5EDDB62634F}" type="datetimeFigureOut">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378480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35436B-EF81-4F59-8500-C5EDDB62634F}" type="datetimeFigureOut">
              <a:rPr lang="en-US" smtClean="0"/>
              <a:pPr/>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649639-0AA8-4080-8AAD-41C24E845E5A}" type="slidenum">
              <a:rPr lang="en-US" smtClean="0"/>
              <a:pPr/>
              <a:t>‹#›</a:t>
            </a:fld>
            <a:endParaRPr lang="en-US"/>
          </a:p>
        </p:txBody>
      </p:sp>
    </p:spTree>
    <p:extLst>
      <p:ext uri="{BB962C8B-B14F-4D97-AF65-F5344CB8AC3E}">
        <p14:creationId xmlns:p14="http://schemas.microsoft.com/office/powerpoint/2010/main" xmlns="" val="21752550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France" TargetMode="External"/><Relationship Id="rId2" Type="http://schemas.openxmlformats.org/officeDocument/2006/relationships/hyperlink" Target="https://en.wikipedia.org/wiki/12th_century" TargetMode="External"/><Relationship Id="rId1" Type="http://schemas.openxmlformats.org/officeDocument/2006/relationships/slideLayout" Target="../slideLayouts/slideLayout1.xml"/><Relationship Id="rId5" Type="http://schemas.openxmlformats.org/officeDocument/2006/relationships/hyperlink" Target="https://en.wikipedia.org/wiki/Real_tennis" TargetMode="External"/><Relationship Id="rId4" Type="http://schemas.openxmlformats.org/officeDocument/2006/relationships/hyperlink" Target="https://en.wikipedia.org/wiki/Louis_X_of_France" TargetMode="Externa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hyperlink" Target="http://en.wikipedia.org/wiki/Parallel_(geometry)" TargetMode="External"/><Relationship Id="rId2" Type="http://schemas.openxmlformats.org/officeDocument/2006/relationships/hyperlink" Target="http://en.wikipedia.org/wiki/Perpendicula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French_language" TargetMode="External"/><Relationship Id="rId2" Type="http://schemas.openxmlformats.org/officeDocument/2006/relationships/hyperlink" Target="https://en.wikipedia.org/wiki/Tennis_racket" TargetMode="External"/><Relationship Id="rId1" Type="http://schemas.openxmlformats.org/officeDocument/2006/relationships/slideLayout" Target="../slideLayouts/slideLayout1.xml"/><Relationship Id="rId6" Type="http://schemas.openxmlformats.org/officeDocument/2006/relationships/hyperlink" Target="https://en.wikipedia.org/wiki/Real_tennis" TargetMode="External"/><Relationship Id="rId5" Type="http://schemas.openxmlformats.org/officeDocument/2006/relationships/hyperlink" Target="https://en.wikipedia.org/wiki/Henry_VIII_of_England" TargetMode="External"/><Relationship Id="rId4" Type="http://schemas.openxmlformats.org/officeDocument/2006/relationships/hyperlink" Target="https://en.wikipedia.org/wiki/Interjection" TargetMode="Externa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Grass_court" TargetMode="External"/><Relationship Id="rId2" Type="http://schemas.openxmlformats.org/officeDocument/2006/relationships/hyperlink" Target="https://en.wikipedia.org/wiki/International_Tennis_Hall_of_Fame"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en.wikipedia.org/wiki/Shuttlecock" TargetMode="External"/><Relationship Id="rId2" Type="http://schemas.openxmlformats.org/officeDocument/2006/relationships/hyperlink" Target="https://en.wikipedia.org/wiki/Racket_(sports_equipment)" TargetMode="External"/><Relationship Id="rId1" Type="http://schemas.openxmlformats.org/officeDocument/2006/relationships/slideLayout" Target="../slideLayouts/slideLayout1.xml"/><Relationship Id="rId4" Type="http://schemas.openxmlformats.org/officeDocument/2006/relationships/hyperlink" Target="https://en.wikipedia.org/wiki/Net_(devic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s://en.wikipedia.org/wiki/Olympic_sports" TargetMode="External"/><Relationship Id="rId3" Type="http://schemas.openxmlformats.org/officeDocument/2006/relationships/hyperlink" Target="https://en.wikipedia.org/wiki/British_India" TargetMode="External"/><Relationship Id="rId7" Type="http://schemas.openxmlformats.org/officeDocument/2006/relationships/hyperlink" Target="https://en.wikipedia.org/wiki/Summer_Olympic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en.wikipedia.org/wiki/China" TargetMode="External"/><Relationship Id="rId5" Type="http://schemas.openxmlformats.org/officeDocument/2006/relationships/hyperlink" Target="https://en.wikipedia.org/wiki/Denmark" TargetMode="External"/><Relationship Id="rId4" Type="http://schemas.openxmlformats.org/officeDocument/2006/relationships/hyperlink" Target="https://en.wikipedia.org/wiki/Battledore_and_shuttlecock" TargetMode="External"/><Relationship Id="rId9" Type="http://schemas.openxmlformats.org/officeDocument/2006/relationships/hyperlink" Target="https://en.wikipedia.org/wiki/Badminton_at_the_Summer_Olympic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All_England_Open_Badminton_Championships" TargetMode="External"/><Relationship Id="rId2" Type="http://schemas.openxmlformats.org/officeDocument/2006/relationships/hyperlink" Target="https://en.wikipedia.org/wiki/Portsmouth" TargetMode="External"/><Relationship Id="rId1" Type="http://schemas.openxmlformats.org/officeDocument/2006/relationships/slideLayout" Target="../slideLayouts/slideLayout1.xml"/><Relationship Id="rId5" Type="http://schemas.openxmlformats.org/officeDocument/2006/relationships/hyperlink" Target="https://en.wikipedia.org/wiki/Kingdom_of_Ireland" TargetMode="External"/><Relationship Id="rId4" Type="http://schemas.openxmlformats.org/officeDocument/2006/relationships/hyperlink" Target="https://en.wikipedia.org/wiki/England"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en.wikipedia.org/wiki/Netherlands" TargetMode="External"/><Relationship Id="rId13" Type="http://schemas.openxmlformats.org/officeDocument/2006/relationships/hyperlink" Target="https://en.wikipedia.org/wiki/Indonesia" TargetMode="External"/><Relationship Id="rId3" Type="http://schemas.openxmlformats.org/officeDocument/2006/relationships/hyperlink" Target="https://en.wikipedia.org/wiki/Wales" TargetMode="External"/><Relationship Id="rId7" Type="http://schemas.openxmlformats.org/officeDocument/2006/relationships/hyperlink" Target="https://en.wikipedia.org/wiki/Republic_of_Ireland" TargetMode="External"/><Relationship Id="rId12" Type="http://schemas.openxmlformats.org/officeDocument/2006/relationships/hyperlink" Target="https://en.wikipedia.org/wiki/China" TargetMode="External"/><Relationship Id="rId2" Type="http://schemas.openxmlformats.org/officeDocument/2006/relationships/hyperlink" Target="https://en.wikipedia.org/wiki/Scotland" TargetMode="External"/><Relationship Id="rId1" Type="http://schemas.openxmlformats.org/officeDocument/2006/relationships/slideLayout" Target="../slideLayouts/slideLayout1.xml"/><Relationship Id="rId6" Type="http://schemas.openxmlformats.org/officeDocument/2006/relationships/hyperlink" Target="https://en.wikipedia.org/wiki/France" TargetMode="External"/><Relationship Id="rId11" Type="http://schemas.openxmlformats.org/officeDocument/2006/relationships/hyperlink" Target="https://en.wikipedia.org/wiki/India" TargetMode="External"/><Relationship Id="rId5" Type="http://schemas.openxmlformats.org/officeDocument/2006/relationships/hyperlink" Target="https://en.wikipedia.org/wiki/Denmark" TargetMode="External"/><Relationship Id="rId15" Type="http://schemas.openxmlformats.org/officeDocument/2006/relationships/hyperlink" Target="https://en.wikipedia.org/wiki/South_Korea" TargetMode="External"/><Relationship Id="rId10" Type="http://schemas.openxmlformats.org/officeDocument/2006/relationships/hyperlink" Target="https://en.wikipedia.org/wiki/Badminton_World_Federation" TargetMode="External"/><Relationship Id="rId4" Type="http://schemas.openxmlformats.org/officeDocument/2006/relationships/hyperlink" Target="https://en.wikipedia.org/wiki/Canada" TargetMode="External"/><Relationship Id="rId9" Type="http://schemas.openxmlformats.org/officeDocument/2006/relationships/hyperlink" Target="https://en.wikipedia.org/wiki/New_Zealand" TargetMode="External"/><Relationship Id="rId14" Type="http://schemas.openxmlformats.org/officeDocument/2006/relationships/hyperlink" Target="https://en.wikipedia.org/wiki/Malaysia"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s://en.wikipedia.org/wiki/Grip_(tennis)"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en.wikipedia.org/wiki/Forehand" TargetMode="External"/><Relationship Id="rId7" Type="http://schemas.openxmlformats.org/officeDocument/2006/relationships/hyperlink" Target="http://en.wikipedia.org/wiki/Lob_(tennis)" TargetMode="External"/><Relationship Id="rId2" Type="http://schemas.openxmlformats.org/officeDocument/2006/relationships/hyperlink" Target="http://en.wikipedia.org/wiki/Serve_(tennis)" TargetMode="External"/><Relationship Id="rId1" Type="http://schemas.openxmlformats.org/officeDocument/2006/relationships/slideLayout" Target="../slideLayouts/slideLayout2.xml"/><Relationship Id="rId6" Type="http://schemas.openxmlformats.org/officeDocument/2006/relationships/hyperlink" Target="http://en.wikipedia.org/wiki/Smash_(tennis)" TargetMode="External"/><Relationship Id="rId5" Type="http://schemas.openxmlformats.org/officeDocument/2006/relationships/hyperlink" Target="http://en.wikipedia.org/wiki/Volley_(tennis)" TargetMode="External"/><Relationship Id="rId4" Type="http://schemas.openxmlformats.org/officeDocument/2006/relationships/hyperlink" Target="http://en.wikipedia.org/wiki/Backhan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Types_of_tennis_match" TargetMode="External"/><Relationship Id="rId2" Type="http://schemas.openxmlformats.org/officeDocument/2006/relationships/hyperlink" Target="https://en.wikipedia.org/wiki/Racket_sport" TargetMode="External"/><Relationship Id="rId1" Type="http://schemas.openxmlformats.org/officeDocument/2006/relationships/slideLayout" Target="../slideLayouts/slideLayout1.xml"/><Relationship Id="rId6" Type="http://schemas.openxmlformats.org/officeDocument/2006/relationships/hyperlink" Target="https://en.wikipedia.org/wiki/Tennis_court" TargetMode="External"/><Relationship Id="rId5" Type="http://schemas.openxmlformats.org/officeDocument/2006/relationships/hyperlink" Target="https://en.wikipedia.org/wiki/Tennis_ball" TargetMode="External"/><Relationship Id="rId4" Type="http://schemas.openxmlformats.org/officeDocument/2006/relationships/hyperlink" Target="https://en.wikipedia.org/wiki/Tennis_racket" TargetMode="Externa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en.wikipedia.org/wiki/Real_tennis" TargetMode="External"/><Relationship Id="rId3" Type="http://schemas.openxmlformats.org/officeDocument/2006/relationships/hyperlink" Target="https://en.wikipedia.org/wiki/Wheelchair_tennis" TargetMode="External"/><Relationship Id="rId7" Type="http://schemas.openxmlformats.org/officeDocument/2006/relationships/hyperlink" Target="https://en.wikipedia.org/wiki/Bowls" TargetMode="External"/><Relationship Id="rId2" Type="http://schemas.openxmlformats.org/officeDocument/2006/relationships/hyperlink" Target="https://en.wikipedia.org/wiki/Olympic_Games" TargetMode="External"/><Relationship Id="rId1" Type="http://schemas.openxmlformats.org/officeDocument/2006/relationships/slideLayout" Target="../slideLayouts/slideLayout1.xml"/><Relationship Id="rId6" Type="http://schemas.openxmlformats.org/officeDocument/2006/relationships/hyperlink" Target="https://en.wikipedia.org/wiki/Croquet" TargetMode="External"/><Relationship Id="rId5" Type="http://schemas.openxmlformats.org/officeDocument/2006/relationships/hyperlink" Target="https://en.wikipedia.org/wiki/England" TargetMode="External"/><Relationship Id="rId4" Type="http://schemas.openxmlformats.org/officeDocument/2006/relationships/hyperlink" Target="https://en.wikipedia.org/wiki/Birmingham"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en.wikipedia.org/wiki/File:Table_Tennis_Table_Blue.svg" TargetMode="Externa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Hawk-Eye" TargetMode="External"/><Relationship Id="rId2" Type="http://schemas.openxmlformats.org/officeDocument/2006/relationships/hyperlink" Target="https://en.wikipedia.org/wiki/Tiebreak_(tennis)" TargetMode="Externa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Times New Roman" pitchFamily="18" charset="0"/>
                <a:cs typeface="Times New Roman" pitchFamily="18" charset="0"/>
              </a:rPr>
              <a:t>Jimma</a:t>
            </a:r>
            <a:r>
              <a:rPr lang="en-US" dirty="0" smtClean="0">
                <a:latin typeface="Times New Roman" pitchFamily="18" charset="0"/>
                <a:cs typeface="Times New Roman" pitchFamily="18" charset="0"/>
              </a:rPr>
              <a:t> University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Department of sport science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ctr"/>
            <a:endParaRPr lang="en-US" b="1" dirty="0" smtClean="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Racket </a:t>
            </a:r>
            <a:r>
              <a:rPr lang="en-US" b="1" dirty="0">
                <a:latin typeface="Times New Roman" pitchFamily="18" charset="0"/>
                <a:cs typeface="Times New Roman" pitchFamily="18" charset="0"/>
              </a:rPr>
              <a:t>Games /</a:t>
            </a:r>
            <a:r>
              <a:rPr lang="en-US" b="1" dirty="0" err="1">
                <a:latin typeface="Times New Roman" pitchFamily="18" charset="0"/>
                <a:cs typeface="Times New Roman" pitchFamily="18" charset="0"/>
              </a:rPr>
              <a:t>SpSc</a:t>
            </a:r>
            <a:r>
              <a:rPr lang="en-US" b="1" dirty="0">
                <a:latin typeface="Times New Roman" pitchFamily="18" charset="0"/>
                <a:cs typeface="Times New Roman" pitchFamily="18" charset="0"/>
              </a:rPr>
              <a:t> 2121/</a:t>
            </a:r>
            <a:endParaRPr lang="en-US" dirty="0">
              <a:latin typeface="Times New Roman" pitchFamily="18" charset="0"/>
              <a:cs typeface="Times New Roman" pitchFamily="18" charset="0"/>
            </a:endParaRPr>
          </a:p>
          <a:p>
            <a:pPr marL="0" indent="0" algn="ctr">
              <a:buNone/>
            </a:pPr>
            <a:r>
              <a:rPr lang="en-US" b="1" dirty="0">
                <a:latin typeface="Times New Roman" pitchFamily="18" charset="0"/>
                <a:cs typeface="Times New Roman" pitchFamily="18" charset="0"/>
              </a:rPr>
              <a:t>By: </a:t>
            </a:r>
            <a:r>
              <a:rPr lang="en-US" b="1" dirty="0" err="1">
                <a:latin typeface="Viner Hand ITC" pitchFamily="66" charset="0"/>
                <a:cs typeface="Times New Roman" pitchFamily="18" charset="0"/>
              </a:rPr>
              <a:t>Zewge</a:t>
            </a:r>
            <a:r>
              <a:rPr lang="en-US" b="1" dirty="0">
                <a:latin typeface="Viner Hand ITC" pitchFamily="66" charset="0"/>
                <a:cs typeface="Times New Roman" pitchFamily="18" charset="0"/>
              </a:rPr>
              <a:t> </a:t>
            </a:r>
            <a:r>
              <a:rPr lang="en-US" b="1" dirty="0" err="1">
                <a:latin typeface="Viner Hand ITC" pitchFamily="66" charset="0"/>
                <a:cs typeface="Times New Roman" pitchFamily="18" charset="0"/>
              </a:rPr>
              <a:t>Hailu</a:t>
            </a:r>
            <a:r>
              <a:rPr lang="en-US" b="1"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marL="0" indent="0" algn="ctr">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37655765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062664" cy="576063"/>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548680"/>
            <a:ext cx="8352928" cy="5760640"/>
          </a:xfrm>
        </p:spPr>
        <p:txBody>
          <a:bodyPr>
            <a:normAutofit/>
          </a:bodyPr>
          <a:lstStyle/>
          <a:p>
            <a:r>
              <a:rPr lang="en-US" dirty="0" smtClean="0">
                <a:solidFill>
                  <a:schemeClr val="tx1"/>
                </a:solidFill>
                <a:effectLst/>
                <a:latin typeface="Times New Roman"/>
                <a:ea typeface="Times New Roman"/>
              </a:rPr>
              <a:t>Historians believe that the game's ancient origin lay in </a:t>
            </a:r>
            <a:r>
              <a:rPr lang="en-US" u="none" strike="noStrike" dirty="0" smtClean="0">
                <a:solidFill>
                  <a:schemeClr val="tx1"/>
                </a:solidFill>
                <a:effectLst/>
                <a:latin typeface="Times New Roman"/>
                <a:ea typeface="Times New Roman"/>
                <a:cs typeface="Times New Roman"/>
                <a:hlinkClick r:id="rId2" tooltip="12th century"/>
              </a:rPr>
              <a:t>12th century</a:t>
            </a:r>
            <a:r>
              <a:rPr lang="en-US" dirty="0" smtClean="0">
                <a:solidFill>
                  <a:schemeClr val="tx1"/>
                </a:solidFill>
                <a:effectLst/>
                <a:latin typeface="Times New Roman"/>
                <a:ea typeface="Times New Roman"/>
              </a:rPr>
              <a:t> northern </a:t>
            </a:r>
            <a:r>
              <a:rPr lang="en-US" u="none" strike="noStrike" dirty="0" smtClean="0">
                <a:solidFill>
                  <a:schemeClr val="tx1"/>
                </a:solidFill>
                <a:effectLst/>
                <a:latin typeface="Times New Roman"/>
                <a:ea typeface="Times New Roman"/>
                <a:cs typeface="Times New Roman"/>
                <a:hlinkClick r:id="rId3" tooltip="France"/>
              </a:rPr>
              <a:t>France</a:t>
            </a:r>
            <a:r>
              <a:rPr lang="en-US" dirty="0" smtClean="0">
                <a:solidFill>
                  <a:schemeClr val="tx1"/>
                </a:solidFill>
                <a:effectLst/>
                <a:latin typeface="Times New Roman"/>
                <a:ea typeface="Times New Roman"/>
              </a:rPr>
              <a:t>, where a ball was struck with the palm of the hand.</a:t>
            </a:r>
            <a:r>
              <a:rPr lang="en-US" baseline="30000"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4" tooltip="Louis X of France"/>
              </a:rPr>
              <a:t>Louis X of France</a:t>
            </a:r>
            <a:r>
              <a:rPr lang="en-US" dirty="0" smtClean="0">
                <a:solidFill>
                  <a:schemeClr val="tx1"/>
                </a:solidFill>
                <a:effectLst/>
                <a:latin typeface="Times New Roman"/>
                <a:ea typeface="Times New Roman"/>
              </a:rPr>
              <a:t> was a strong player of "game of the palm", which evolved into </a:t>
            </a:r>
            <a:r>
              <a:rPr lang="en-US" u="none" strike="noStrike" dirty="0" smtClean="0">
                <a:solidFill>
                  <a:schemeClr val="tx1"/>
                </a:solidFill>
                <a:effectLst/>
                <a:latin typeface="Times New Roman"/>
                <a:ea typeface="Times New Roman"/>
                <a:cs typeface="Times New Roman"/>
                <a:hlinkClick r:id="rId5" tooltip="Real tennis"/>
              </a:rPr>
              <a:t>real tennis</a:t>
            </a:r>
            <a:r>
              <a:rPr lang="en-US" dirty="0" smtClean="0">
                <a:solidFill>
                  <a:schemeClr val="tx1"/>
                </a:solidFill>
                <a:effectLst/>
                <a:latin typeface="Times New Roman"/>
                <a:ea typeface="Times New Roman"/>
              </a:rPr>
              <a:t>, and became famous as the first person to construct indoor tennis courts in the modern style. Louis was unhappy with playing tennis outdoors and accordingly had indoor, enclosed courts made in Paris "around the end of the 13th century” </a:t>
            </a:r>
            <a:endParaRPr lang="en-GB" dirty="0">
              <a:solidFill>
                <a:schemeClr val="tx1"/>
              </a:solidFill>
            </a:endParaRPr>
          </a:p>
        </p:txBody>
      </p:sp>
    </p:spTree>
    <p:extLst>
      <p:ext uri="{BB962C8B-B14F-4D97-AF65-F5344CB8AC3E}">
        <p14:creationId xmlns:p14="http://schemas.microsoft.com/office/powerpoint/2010/main" xmlns="" val="2335480465"/>
      </p:ext>
    </p:extLst>
  </p:cSld>
  <p:clrMapOvr>
    <a:masterClrMapping/>
  </p:clrMapOvr>
  <mc:AlternateContent xmlns:mc="http://schemas.openxmlformats.org/markup-compatibility/2006">
    <mc:Choice xmlns:p14="http://schemas.microsoft.com/office/powerpoint/2010/main" xmlns="" Requires="p14">
      <p:transition spd="slow" p14:dur="2000">
        <p14:prism isContent="1"/>
      </p:transition>
    </mc:Choice>
    <mc:Fallback>
      <p:transition spd="slow">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591312"/>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066800"/>
            <a:ext cx="8229600" cy="5257800"/>
          </a:xfrm>
        </p:spPr>
        <p:txBody>
          <a:bodyPr>
            <a:normAutofit/>
          </a:bodyPr>
          <a:lstStyle/>
          <a:p>
            <a:r>
              <a:rPr lang="en-US" dirty="0" smtClean="0"/>
              <a:t>2.10.1.6 If an opponent obstructs the ball;</a:t>
            </a:r>
          </a:p>
          <a:p>
            <a:r>
              <a:rPr lang="en-US" dirty="0" smtClean="0"/>
              <a:t>2.10.1.7 If an opponent deliberately strikes the ball twice in succession;</a:t>
            </a:r>
          </a:p>
          <a:p>
            <a:r>
              <a:rPr lang="en-US" dirty="0" smtClean="0"/>
              <a:t>2.10.1.8 If an opponent strikes the ball with a side of the racket blade whose surface does not comply with the requirements of 2.4.3, 2.4.4 and 2.4.5;</a:t>
            </a:r>
          </a:p>
          <a:p>
            <a:r>
              <a:rPr lang="en-US" dirty="0" smtClean="0"/>
              <a:t>2.10.1.9 If an opponent, or anything an opponent wears or carries, moves the playing surface;</a:t>
            </a:r>
            <a:br>
              <a:rPr lang="en-US" dirty="0" smtClean="0"/>
            </a:br>
            <a:r>
              <a:rPr lang="en-US" dirty="0" smtClean="0"/>
              <a:t>2.10.1.10 if an opponent, or anything an opponent wears or carries, touches the net assembly;</a:t>
            </a:r>
          </a:p>
          <a:p>
            <a:r>
              <a:rPr lang="en-US" dirty="0" smtClean="0"/>
              <a:t>2.10.1.11 if an opponent's free hand touches the playing surface;</a:t>
            </a:r>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457200"/>
          </a:xfrm>
        </p:spPr>
        <p:txBody>
          <a:bodyPr>
            <a:normAutofit fontScale="90000"/>
          </a:bodyPr>
          <a:lstStyle/>
          <a:p>
            <a:r>
              <a:rPr lang="en-US" dirty="0" smtClean="0"/>
              <a:t>Cont …. </a:t>
            </a:r>
            <a:endParaRPr lang="en-US" dirty="0"/>
          </a:p>
        </p:txBody>
      </p:sp>
      <p:sp>
        <p:nvSpPr>
          <p:cNvPr id="3" name="Content Placeholder 2"/>
          <p:cNvSpPr>
            <a:spLocks noGrp="1"/>
          </p:cNvSpPr>
          <p:nvPr>
            <p:ph idx="1"/>
          </p:nvPr>
        </p:nvSpPr>
        <p:spPr>
          <a:xfrm>
            <a:off x="457200" y="990600"/>
            <a:ext cx="8229600" cy="5334000"/>
          </a:xfrm>
        </p:spPr>
        <p:txBody>
          <a:bodyPr>
            <a:normAutofit fontScale="92500" lnSpcReduction="20000"/>
          </a:bodyPr>
          <a:lstStyle/>
          <a:p>
            <a:r>
              <a:rPr lang="en-US" dirty="0" smtClean="0"/>
              <a:t>2.10.1.12 if a doubles opponent strikes the ball out of the sequence established by the first server and first receiver;</a:t>
            </a:r>
          </a:p>
          <a:p>
            <a:r>
              <a:rPr lang="en-US" dirty="0" smtClean="0"/>
              <a:t>2.10.1.13 as provided under the expedite system (2.15.4).</a:t>
            </a:r>
          </a:p>
          <a:p>
            <a:r>
              <a:rPr lang="en-US" dirty="0" smtClean="0"/>
              <a:t>2.10.1.14 if both players or pairs are in a wheelchair due to a physical disability and</a:t>
            </a:r>
            <a:br>
              <a:rPr lang="en-US" dirty="0" smtClean="0"/>
            </a:br>
            <a:r>
              <a:rPr lang="en-US" dirty="0" smtClean="0"/>
              <a:t>2.10.1.14.1 his or her opponent does not maintain a minimum contact with the seat or cushion(s), with the back of the thigh, when the ball is struck;</a:t>
            </a:r>
          </a:p>
          <a:p>
            <a:r>
              <a:rPr lang="en-US" dirty="0" smtClean="0"/>
              <a:t>2.10.1.14.2 his or her opponent touches the table with either hand before striking the ball;</a:t>
            </a:r>
            <a:br>
              <a:rPr lang="en-US" dirty="0" smtClean="0"/>
            </a:br>
            <a:r>
              <a:rPr lang="en-US" dirty="0" smtClean="0"/>
              <a:t>2.10.1.14.3 his or her opponent’s footrest or foot touches the floor during play.</a:t>
            </a:r>
          </a:p>
          <a:p>
            <a:r>
              <a:rPr lang="en-US" dirty="0" smtClean="0"/>
              <a:t>2.10.1.15 if, where an opposing doubles pair includes at least one player in a wheelchair, any part of the wheelchair or a foot of a standing player crosses an imaginary extension of the centre line of the table</a:t>
            </a:r>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2.11 A GAME</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2.11.1 A game shall be won by the player or pair first scoring 11 points unless both players or pairs score 10 points, when the game shall be won by the first player or pair subsequently gaining a lead of 2 points.</a:t>
            </a:r>
          </a:p>
          <a:p>
            <a:pPr>
              <a:buNone/>
            </a:pPr>
            <a:r>
              <a:rPr lang="en-US" b="1" dirty="0" smtClean="0"/>
              <a:t>2.12 A MATCH</a:t>
            </a:r>
            <a:endParaRPr lang="en-US" dirty="0" smtClean="0"/>
          </a:p>
          <a:p>
            <a:pPr>
              <a:buNone/>
            </a:pPr>
            <a:r>
              <a:rPr lang="en-US" dirty="0" smtClean="0"/>
              <a:t>2.12.1 A match shall consist of the best of any odd number of games.</a:t>
            </a:r>
          </a:p>
          <a:p>
            <a:pPr>
              <a:buNone/>
            </a:pPr>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Autofit/>
          </a:bodyPr>
          <a:lstStyle/>
          <a:p>
            <a:pPr algn="ctr"/>
            <a:r>
              <a:rPr lang="en-US" sz="3200" b="1" dirty="0" smtClean="0">
                <a:latin typeface="Times New Roman" pitchFamily="18" charset="0"/>
                <a:cs typeface="Times New Roman" pitchFamily="18" charset="0"/>
              </a:rPr>
              <a:t>2.13 THE ORDER OF SERVING, RECEIVING AND ENDS</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181600"/>
          </a:xfrm>
        </p:spPr>
        <p:txBody>
          <a:bodyPr>
            <a:normAutofit lnSpcReduction="10000"/>
          </a:bodyPr>
          <a:lstStyle/>
          <a:p>
            <a:r>
              <a:rPr lang="en-US" dirty="0" smtClean="0"/>
              <a:t>2.13.1 The right to choose the initial order of serving, receiving and ends shall be decided by lot and the winner may choose to serve or to receive first or to start at a particular end.</a:t>
            </a:r>
            <a:br>
              <a:rPr lang="en-US" dirty="0" smtClean="0"/>
            </a:br>
            <a:r>
              <a:rPr lang="en-US" dirty="0" smtClean="0"/>
              <a:t>2.13.2 When one player or pair has chosen to serve or to receive first or to start at a particular end, the other player or pair shall have the other choice.</a:t>
            </a:r>
          </a:p>
          <a:p>
            <a:r>
              <a:rPr lang="en-US" dirty="0" smtClean="0"/>
              <a:t>2.13.3 After each 2 points have been scored the receiving player or pair shall become the serving player or pair and so on until the end of the game, unless both players or pairs score 10 points or the expedite system is in operation, when the sequences of serving and receiving shall be the same but each player shall serve for only 1 point in turn.</a:t>
            </a:r>
            <a:endParaRPr lang="en-US"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57200"/>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762000"/>
            <a:ext cx="8229600" cy="5715000"/>
          </a:xfrm>
        </p:spPr>
        <p:txBody>
          <a:bodyPr>
            <a:normAutofit fontScale="85000" lnSpcReduction="10000"/>
          </a:bodyPr>
          <a:lstStyle/>
          <a:p>
            <a:r>
              <a:rPr lang="en-US" dirty="0" smtClean="0"/>
              <a:t>2.13.4 In each game of a doubles match, the pair having the right to serve first shall choose which of them will do so and in the first game of a match the receiving pair shall decide which of them will receive first; in subsequent games of the match, the first server having been chosen, the first receiver shall be the player who served to him or her in the preceding game.</a:t>
            </a:r>
          </a:p>
          <a:p>
            <a:r>
              <a:rPr lang="en-US" dirty="0" smtClean="0"/>
              <a:t>2.13.5 In doubles, at each change of service the previous receiver shall become the server and the partner of the previous server shall become the receiver.</a:t>
            </a:r>
          </a:p>
          <a:p>
            <a:r>
              <a:rPr lang="en-US" dirty="0" smtClean="0"/>
              <a:t>2.13.6 The player or pair serving first in a game shall receive first in the next game of the match and in the last possible game of a doubles match the pair due to receive next shall change their order of receiving when first one pair scores 5 points.</a:t>
            </a:r>
          </a:p>
          <a:p>
            <a:r>
              <a:rPr lang="en-US" dirty="0" smtClean="0"/>
              <a:t>2.13.7 The player or pair starting at one end in a game shall start at the other end in the next game of the match and in the last possible game of a match the players or pairs shall change ends when first one player or pair scores 5 points.</a:t>
            </a:r>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b="1" dirty="0" smtClean="0">
                <a:latin typeface="Times New Roman" pitchFamily="18" charset="0"/>
                <a:cs typeface="Times New Roman" pitchFamily="18" charset="0"/>
              </a:rPr>
              <a:t>2.14 OUT OF ORDER OF SERVING, RECEIVING OR ENDS</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t>2.14.1 If a player serves or receives out of turn, play shall be interrupted by the umpire as soon as the error is discovered and shall resume with those players serving and receiving who should be server and receiver respectively at the score that has been reached, according to the sequence established at the beginning of the match and, in doubles, to the order of serving chosen by the pair having the right to serve first in the game during which the error is discovered.</a:t>
            </a:r>
            <a:br>
              <a:rPr lang="en-US" dirty="0" smtClean="0"/>
            </a:br>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Cont …..</a:t>
            </a:r>
            <a:endParaRPr lang="en-US" dirty="0"/>
          </a:p>
        </p:txBody>
      </p:sp>
      <p:sp>
        <p:nvSpPr>
          <p:cNvPr id="3" name="Content Placeholder 2"/>
          <p:cNvSpPr>
            <a:spLocks noGrp="1"/>
          </p:cNvSpPr>
          <p:nvPr>
            <p:ph idx="1"/>
          </p:nvPr>
        </p:nvSpPr>
        <p:spPr>
          <a:xfrm>
            <a:off x="457200" y="1524000"/>
            <a:ext cx="8229600" cy="4800600"/>
          </a:xfrm>
        </p:spPr>
        <p:txBody>
          <a:bodyPr/>
          <a:lstStyle/>
          <a:p>
            <a:r>
              <a:rPr lang="en-US" dirty="0" smtClean="0"/>
              <a:t>2.14.2 If the players have not changed ends when they should have done so, play shall be interrupted by the umpire as soon as the error is discovered and shall resume with the players at the ends at which they should be at the score that has been reached, according to the sequence established at the beginning of the match.</a:t>
            </a:r>
          </a:p>
          <a:p>
            <a:r>
              <a:rPr lang="en-US" dirty="0" smtClean="0"/>
              <a:t>2.14.3 In any circumstances, all points scored before the discovery of an error shall be reckoned.</a:t>
            </a:r>
            <a:br>
              <a:rPr lang="en-US" dirty="0" smtClean="0"/>
            </a:br>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2.15 THE EXPEDITE SYSTEM</a:t>
            </a:r>
            <a:r>
              <a:rPr lang="en-US" dirty="0" smtClean="0"/>
              <a:t/>
            </a:r>
            <a:br>
              <a:rPr lang="en-US" dirty="0" smtClean="0"/>
            </a:br>
            <a:endParaRPr lang="en-US" dirty="0"/>
          </a:p>
        </p:txBody>
      </p:sp>
      <p:sp>
        <p:nvSpPr>
          <p:cNvPr id="3" name="Content Placeholder 2"/>
          <p:cNvSpPr>
            <a:spLocks noGrp="1"/>
          </p:cNvSpPr>
          <p:nvPr>
            <p:ph idx="1"/>
          </p:nvPr>
        </p:nvSpPr>
        <p:spPr>
          <a:xfrm>
            <a:off x="457200" y="1524000"/>
            <a:ext cx="8229600" cy="4800600"/>
          </a:xfrm>
        </p:spPr>
        <p:txBody>
          <a:bodyPr>
            <a:normAutofit/>
          </a:bodyPr>
          <a:lstStyle/>
          <a:p>
            <a:r>
              <a:rPr lang="en-US" dirty="0" smtClean="0"/>
              <a:t>2.15.1 Except as provided in 2.15.2, the expedite system shall come into operation after 10 minutes’ play in a game or at any time when requested by both players or pairs.</a:t>
            </a:r>
            <a:br>
              <a:rPr lang="en-US" dirty="0" smtClean="0"/>
            </a:br>
            <a:r>
              <a:rPr lang="en-US" dirty="0" smtClean="0"/>
              <a:t>2.15.2 The expedite system shall not be introduced in a game if at least 18 points have been scored.</a:t>
            </a:r>
            <a:br>
              <a:rPr lang="en-US" dirty="0" smtClean="0"/>
            </a:br>
            <a:r>
              <a:rPr lang="en-US" dirty="0" smtClean="0"/>
              <a:t>2.15.3 If the ball is in play when the time limit is reached and the expedite system is due to come into operation, play shall be interrupted by the umpire and shall resume with service by the player who served in the rally that was interrupted;</a:t>
            </a:r>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Cont …..</a:t>
            </a:r>
            <a:endParaRPr lang="en-US" dirty="0"/>
          </a:p>
        </p:txBody>
      </p:sp>
      <p:sp>
        <p:nvSpPr>
          <p:cNvPr id="3" name="Content Placeholder 2"/>
          <p:cNvSpPr>
            <a:spLocks noGrp="1"/>
          </p:cNvSpPr>
          <p:nvPr>
            <p:ph idx="1"/>
          </p:nvPr>
        </p:nvSpPr>
        <p:spPr>
          <a:xfrm>
            <a:off x="457200" y="1600200"/>
            <a:ext cx="8229600" cy="4724400"/>
          </a:xfrm>
        </p:spPr>
        <p:txBody>
          <a:bodyPr>
            <a:normAutofit fontScale="92500"/>
          </a:bodyPr>
          <a:lstStyle/>
          <a:p>
            <a:pPr>
              <a:buNone/>
            </a:pPr>
            <a:r>
              <a:rPr lang="en-US" dirty="0" smtClean="0"/>
              <a:t>if the ball is not in play when the expedite system comes into operation, play shall resume with service by the player who received in the immediately preceding rally.</a:t>
            </a:r>
          </a:p>
          <a:p>
            <a:pPr>
              <a:buNone/>
            </a:pPr>
            <a:r>
              <a:rPr lang="en-US" dirty="0" smtClean="0"/>
              <a:t>2.15.4 Thereafter, each player shall serve for 1 point in turn until the end of the game, and if the receiving player or pair makes 13 correct returns in a rally the receiver shall score a point.</a:t>
            </a:r>
            <a:br>
              <a:rPr lang="en-US" dirty="0" smtClean="0"/>
            </a:br>
            <a:r>
              <a:rPr lang="en-US" dirty="0" smtClean="0"/>
              <a:t>2.15.5 Introduction of the expedite system shall not alter the order of serving and receiving in the match, as defined in 2.13.6.</a:t>
            </a:r>
          </a:p>
          <a:p>
            <a:pPr>
              <a:buNone/>
            </a:pPr>
            <a:r>
              <a:rPr lang="en-US" dirty="0" smtClean="0"/>
              <a:t>2.15.6 Once introduced, the expedite system shall remain in operation until the end of the match.</a:t>
            </a:r>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Autofit/>
          </a:bodyPr>
          <a:lstStyle/>
          <a:p>
            <a:pPr algn="ctr"/>
            <a:r>
              <a:rPr lang="en-US" sz="3200" b="1" dirty="0" smtClean="0">
                <a:latin typeface="Times New Roman" pitchFamily="18" charset="0"/>
                <a:cs typeface="Times New Roman" pitchFamily="18" charset="0"/>
              </a:rPr>
              <a:t>THE TECHNIQUES OF TABLE TENNIS</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5562600"/>
          </a:xfrm>
        </p:spPr>
        <p:txBody>
          <a:bodyPr>
            <a:normAutofit/>
          </a:bodyPr>
          <a:lstStyle/>
          <a:p>
            <a:pPr lvl="0">
              <a:buNone/>
            </a:pPr>
            <a:r>
              <a:rPr lang="en-US" b="1" dirty="0" smtClean="0"/>
              <a:t>Grips (pen hold, shake hand)</a:t>
            </a:r>
            <a:endParaRPr lang="en-US" dirty="0" smtClean="0"/>
          </a:p>
          <a:p>
            <a:pPr lvl="0">
              <a:buNone/>
            </a:pPr>
            <a:r>
              <a:rPr lang="en-US" b="1" dirty="0" smtClean="0"/>
              <a:t>STROCKES</a:t>
            </a:r>
            <a:endParaRPr lang="en-US" dirty="0" smtClean="0"/>
          </a:p>
          <a:p>
            <a:pPr>
              <a:buNone/>
            </a:pPr>
            <a:r>
              <a:rPr lang="en-US" b="1" dirty="0" smtClean="0"/>
              <a:t>4.1 Offensive strokes</a:t>
            </a:r>
            <a:endParaRPr lang="en-US" dirty="0" smtClean="0"/>
          </a:p>
          <a:p>
            <a:pPr>
              <a:buNone/>
            </a:pPr>
            <a:r>
              <a:rPr lang="en-US" b="1" dirty="0" smtClean="0"/>
              <a:t>4.1.1 Speed drive(</a:t>
            </a:r>
            <a:r>
              <a:rPr lang="en-US" sz="1400" dirty="0" smtClean="0"/>
              <a:t>the racket is primarily </a:t>
            </a:r>
            <a:r>
              <a:rPr lang="en-US" sz="1400" i="1" dirty="0" smtClean="0">
                <a:hlinkClick r:id="rId2" tooltip="Perpendicular"/>
              </a:rPr>
              <a:t>perpendicular</a:t>
            </a:r>
            <a:r>
              <a:rPr lang="en-US" sz="1400" dirty="0" smtClean="0"/>
              <a:t> to the direction of the stroke</a:t>
            </a:r>
            <a:r>
              <a:rPr lang="en-US" b="1" dirty="0" smtClean="0"/>
              <a:t>)</a:t>
            </a:r>
          </a:p>
          <a:p>
            <a:pPr>
              <a:buNone/>
            </a:pPr>
            <a:r>
              <a:rPr lang="en-US" b="1" dirty="0" smtClean="0"/>
              <a:t>4.1.2 Loop (</a:t>
            </a:r>
            <a:r>
              <a:rPr lang="en-US" sz="1800" dirty="0" smtClean="0"/>
              <a:t>racket is much more </a:t>
            </a:r>
            <a:r>
              <a:rPr lang="en-US" sz="1800" i="1" dirty="0" smtClean="0">
                <a:hlinkClick r:id="rId3" tooltip="Parallel (geometry)"/>
              </a:rPr>
              <a:t>parallel</a:t>
            </a:r>
            <a:r>
              <a:rPr lang="en-US" sz="1800" dirty="0" smtClean="0"/>
              <a:t> to the direction of the stroke</a:t>
            </a:r>
            <a:r>
              <a:rPr lang="en-US" b="1" dirty="0" smtClean="0"/>
              <a:t>)</a:t>
            </a:r>
          </a:p>
          <a:p>
            <a:pPr>
              <a:buNone/>
            </a:pPr>
            <a:r>
              <a:rPr lang="en-US" b="1" dirty="0" smtClean="0"/>
              <a:t>4.1.3 Counter-drive (</a:t>
            </a:r>
            <a:r>
              <a:rPr lang="en-US" sz="1600" dirty="0" smtClean="0"/>
              <a:t>high loop drives immediately after hitting the table</a:t>
            </a:r>
            <a:r>
              <a:rPr lang="en-US" b="1" dirty="0" smtClean="0"/>
              <a:t>)</a:t>
            </a:r>
          </a:p>
          <a:p>
            <a:pPr>
              <a:buNone/>
            </a:pPr>
            <a:r>
              <a:rPr lang="en-US" b="1" dirty="0" smtClean="0"/>
              <a:t>4.1.4 Flip (</a:t>
            </a:r>
            <a:r>
              <a:rPr lang="en-US" sz="1600" dirty="0" smtClean="0"/>
              <a:t>to attack a ball that has not bounced beyond the edge of the table</a:t>
            </a:r>
            <a:r>
              <a:rPr lang="en-US" b="1" dirty="0" smtClean="0"/>
              <a:t>)</a:t>
            </a:r>
            <a:endParaRPr lang="en-US" dirty="0" smtClean="0"/>
          </a:p>
          <a:p>
            <a:pPr>
              <a:buNone/>
            </a:pPr>
            <a:r>
              <a:rPr lang="en-US" b="1" dirty="0" smtClean="0"/>
              <a:t>4.1.5 Smash (</a:t>
            </a:r>
            <a:r>
              <a:rPr lang="en-US" sz="2000" dirty="0" smtClean="0"/>
              <a:t>a ball that bounces too high or too close to the net</a:t>
            </a:r>
            <a:r>
              <a:rPr lang="en-US" b="1" dirty="0" smtClean="0"/>
              <a:t>)</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1052736"/>
            <a:ext cx="8352928" cy="5040560"/>
          </a:xfrm>
        </p:spPr>
        <p:txBody>
          <a:bodyPr>
            <a:normAutofit/>
          </a:bodyPr>
          <a:lstStyle/>
          <a:p>
            <a:r>
              <a:rPr lang="en-US" dirty="0" smtClean="0">
                <a:effectLst/>
                <a:latin typeface="Times New Roman"/>
                <a:ea typeface="Times New Roman"/>
              </a:rPr>
              <a:t>It wasn't until the 16th century that </a:t>
            </a:r>
            <a:r>
              <a:rPr lang="en-US" u="none" strike="noStrike" dirty="0" smtClean="0">
                <a:solidFill>
                  <a:srgbClr val="0000FF"/>
                </a:solidFill>
                <a:effectLst/>
                <a:latin typeface="Times New Roman"/>
                <a:ea typeface="Times New Roman"/>
                <a:cs typeface="Times New Roman"/>
                <a:hlinkClick r:id="rId2" tooltip="Tennis racket"/>
              </a:rPr>
              <a:t>rackets</a:t>
            </a:r>
            <a:r>
              <a:rPr lang="en-US" dirty="0" smtClean="0">
                <a:effectLst/>
                <a:latin typeface="Times New Roman"/>
                <a:ea typeface="Times New Roman"/>
              </a:rPr>
              <a:t> came into use, and the game began to be called "tennis", from the </a:t>
            </a:r>
            <a:r>
              <a:rPr lang="en-US" u="none" strike="noStrike" dirty="0" smtClean="0">
                <a:solidFill>
                  <a:srgbClr val="0000FF"/>
                </a:solidFill>
                <a:effectLst/>
                <a:latin typeface="Times New Roman"/>
                <a:ea typeface="Times New Roman"/>
                <a:cs typeface="Times New Roman"/>
                <a:hlinkClick r:id="rId3" tooltip="French language"/>
              </a:rPr>
              <a:t>French</a:t>
            </a:r>
            <a:r>
              <a:rPr lang="en-US" dirty="0" smtClean="0">
                <a:effectLst/>
                <a:latin typeface="Times New Roman"/>
                <a:ea typeface="Times New Roman"/>
              </a:rPr>
              <a:t> term </a:t>
            </a:r>
            <a:r>
              <a:rPr lang="en-US" i="1" dirty="0" err="1" smtClean="0">
                <a:effectLst/>
                <a:latin typeface="Times New Roman"/>
                <a:ea typeface="Times New Roman"/>
              </a:rPr>
              <a:t>tenez</a:t>
            </a:r>
            <a:r>
              <a:rPr lang="en-US" dirty="0" smtClean="0">
                <a:effectLst/>
                <a:latin typeface="Times New Roman"/>
                <a:ea typeface="Times New Roman"/>
              </a:rPr>
              <a:t>, which can be translated as "hold!", "receive!" or "take!", an </a:t>
            </a:r>
            <a:r>
              <a:rPr lang="en-US" u="none" strike="noStrike" dirty="0" smtClean="0">
                <a:solidFill>
                  <a:srgbClr val="0000FF"/>
                </a:solidFill>
                <a:effectLst/>
                <a:latin typeface="Times New Roman"/>
                <a:ea typeface="Times New Roman"/>
                <a:cs typeface="Times New Roman"/>
                <a:hlinkClick r:id="rId4" tooltip="Interjection"/>
              </a:rPr>
              <a:t>interjection</a:t>
            </a:r>
            <a:r>
              <a:rPr lang="en-US" dirty="0" smtClean="0">
                <a:effectLst/>
                <a:latin typeface="Times New Roman"/>
                <a:ea typeface="Times New Roman"/>
              </a:rPr>
              <a:t> used as a call from the server to his opponent.</a:t>
            </a:r>
            <a:r>
              <a:rPr lang="en-US" baseline="30000" dirty="0" smtClean="0">
                <a:effectLst/>
                <a:latin typeface="Times New Roman"/>
                <a:ea typeface="Times New Roman"/>
              </a:rPr>
              <a:t> </a:t>
            </a:r>
            <a:r>
              <a:rPr lang="en-US" dirty="0" smtClean="0">
                <a:effectLst/>
                <a:latin typeface="Times New Roman"/>
                <a:ea typeface="Times New Roman"/>
              </a:rPr>
              <a:t>It was popular in England and France, although the game was only played indoors where the ball could be hit off the wall. </a:t>
            </a:r>
            <a:r>
              <a:rPr lang="en-US" u="none" strike="noStrike" dirty="0" smtClean="0">
                <a:solidFill>
                  <a:srgbClr val="0000FF"/>
                </a:solidFill>
                <a:effectLst/>
                <a:latin typeface="Times New Roman"/>
                <a:ea typeface="Times New Roman"/>
                <a:cs typeface="Times New Roman"/>
                <a:hlinkClick r:id="rId5" tooltip="Henry VIII of England"/>
              </a:rPr>
              <a:t>Henry </a:t>
            </a:r>
            <a:r>
              <a:rPr lang="en-US" dirty="0" smtClean="0">
                <a:effectLst/>
                <a:latin typeface="Times New Roman"/>
                <a:ea typeface="Times New Roman"/>
              </a:rPr>
              <a:t> was a big follower of this game, which is now known as </a:t>
            </a:r>
            <a:r>
              <a:rPr lang="en-US" u="none" strike="noStrike" dirty="0" smtClean="0">
                <a:solidFill>
                  <a:srgbClr val="0000FF"/>
                </a:solidFill>
                <a:effectLst/>
                <a:latin typeface="Times New Roman"/>
                <a:ea typeface="Times New Roman"/>
                <a:cs typeface="Times New Roman"/>
                <a:hlinkClick r:id="rId6" tooltip="Real tennis"/>
              </a:rPr>
              <a:t>real tennis</a:t>
            </a:r>
            <a:r>
              <a:rPr lang="en-US" dirty="0" smtClean="0">
                <a:effectLst/>
                <a:latin typeface="Times New Roman"/>
                <a:ea typeface="Times New Roman"/>
              </a:rPr>
              <a:t> </a:t>
            </a:r>
            <a:endParaRPr lang="en-GB" dirty="0"/>
          </a:p>
        </p:txBody>
      </p:sp>
    </p:spTree>
    <p:extLst>
      <p:ext uri="{BB962C8B-B14F-4D97-AF65-F5344CB8AC3E}">
        <p14:creationId xmlns:p14="http://schemas.microsoft.com/office/powerpoint/2010/main" xmlns="" val="771035351"/>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533400"/>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457200" y="1066800"/>
            <a:ext cx="8229600" cy="5257800"/>
          </a:xfrm>
        </p:spPr>
        <p:txBody>
          <a:bodyPr>
            <a:normAutofit/>
          </a:bodyPr>
          <a:lstStyle/>
          <a:p>
            <a:r>
              <a:rPr lang="en-US" b="1" dirty="0" smtClean="0"/>
              <a:t>4.2 Defensive strokes</a:t>
            </a:r>
            <a:endParaRPr lang="en-US" dirty="0" smtClean="0"/>
          </a:p>
          <a:p>
            <a:r>
              <a:rPr lang="en-US" b="1" dirty="0" smtClean="0"/>
              <a:t>4.2.1 Push (</a:t>
            </a:r>
            <a:r>
              <a:rPr lang="en-US" dirty="0" smtClean="0"/>
              <a:t>used for keeping the point alive and creating offensive opportunities</a:t>
            </a:r>
            <a:r>
              <a:rPr lang="en-US" b="1" dirty="0" smtClean="0"/>
              <a:t>)</a:t>
            </a:r>
            <a:endParaRPr lang="en-US" dirty="0" smtClean="0"/>
          </a:p>
          <a:p>
            <a:r>
              <a:rPr lang="en-US" b="1" dirty="0" smtClean="0"/>
              <a:t>4.2.2 Chop(</a:t>
            </a:r>
            <a:r>
              <a:rPr lang="en-US" dirty="0" smtClean="0"/>
              <a:t>a bigger, heavier push, taken well back from the table</a:t>
            </a:r>
            <a:r>
              <a:rPr lang="en-US" b="1" dirty="0" smtClean="0"/>
              <a:t>)</a:t>
            </a:r>
            <a:endParaRPr lang="en-US" dirty="0" smtClean="0"/>
          </a:p>
          <a:p>
            <a:r>
              <a:rPr lang="en-US" b="1" dirty="0" smtClean="0"/>
              <a:t>4.2.3 Block (</a:t>
            </a:r>
            <a:r>
              <a:rPr lang="en-US" dirty="0" smtClean="0"/>
              <a:t>executed by simply placing the racket in front of the ball right after the ball bounces</a:t>
            </a:r>
            <a:r>
              <a:rPr lang="en-US" b="1" dirty="0" smtClean="0"/>
              <a:t>)</a:t>
            </a:r>
            <a:endParaRPr lang="en-US" dirty="0" smtClean="0"/>
          </a:p>
          <a:p>
            <a:r>
              <a:rPr lang="en-US" b="1" dirty="0" smtClean="0"/>
              <a:t>4.2.4 Lob (</a:t>
            </a:r>
            <a:r>
              <a:rPr lang="en-US" dirty="0" smtClean="0"/>
              <a:t>simply lifting the ball to an enormous height before it falls back to the opponent's side of the table</a:t>
            </a:r>
            <a:r>
              <a:rPr lang="en-US" b="1" dirty="0" smtClean="0"/>
              <a:t>)</a:t>
            </a:r>
            <a:endParaRPr lang="en-US" dirty="0" smtClean="0"/>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normAutofit fontScale="90000"/>
          </a:bodyPr>
          <a:lstStyle/>
          <a:p>
            <a:r>
              <a:rPr lang="en-US" dirty="0" smtClean="0"/>
              <a:t>.</a:t>
            </a:r>
            <a:endParaRPr lang="en-US" dirty="0"/>
          </a:p>
        </p:txBody>
      </p:sp>
      <p:sp>
        <p:nvSpPr>
          <p:cNvPr id="3" name="Content Placeholder 2"/>
          <p:cNvSpPr>
            <a:spLocks noGrp="1"/>
          </p:cNvSpPr>
          <p:nvPr>
            <p:ph idx="1"/>
          </p:nvPr>
        </p:nvSpPr>
        <p:spPr>
          <a:xfrm>
            <a:off x="457200" y="762000"/>
            <a:ext cx="8229600" cy="5562600"/>
          </a:xfrm>
        </p:spPr>
        <p:txBody>
          <a:bodyPr/>
          <a:lstStyle/>
          <a:p>
            <a:pPr lvl="0">
              <a:buNone/>
            </a:pPr>
            <a:r>
              <a:rPr lang="en-US" b="1" dirty="0" smtClean="0"/>
              <a:t>Spin</a:t>
            </a:r>
            <a:endParaRPr lang="en-US" dirty="0" smtClean="0"/>
          </a:p>
          <a:p>
            <a:pPr>
              <a:buNone/>
            </a:pPr>
            <a:r>
              <a:rPr lang="en-US" b="1" dirty="0" smtClean="0"/>
              <a:t>5.1 Effects of spin (</a:t>
            </a:r>
            <a:r>
              <a:rPr lang="en-US" dirty="0" smtClean="0"/>
              <a:t>Adding spin onto the ball causes major changes in table tennis game play</a:t>
            </a:r>
            <a:r>
              <a:rPr lang="en-US" b="1" dirty="0" smtClean="0"/>
              <a:t>)</a:t>
            </a:r>
            <a:endParaRPr lang="en-US" dirty="0" smtClean="0"/>
          </a:p>
          <a:p>
            <a:pPr>
              <a:buNone/>
            </a:pPr>
            <a:r>
              <a:rPr lang="en-US" b="1" dirty="0" smtClean="0"/>
              <a:t>5.2 Types of spin</a:t>
            </a:r>
            <a:endParaRPr lang="en-US" dirty="0" smtClean="0"/>
          </a:p>
          <a:p>
            <a:pPr>
              <a:buNone/>
            </a:pPr>
            <a:r>
              <a:rPr lang="en-US" b="1" dirty="0" smtClean="0"/>
              <a:t>5.2.1 Backspin (</a:t>
            </a:r>
            <a:r>
              <a:rPr lang="en-US" dirty="0" smtClean="0"/>
              <a:t>imparted by striking the base of the ball with a downward movement</a:t>
            </a:r>
            <a:r>
              <a:rPr lang="en-US" b="1" dirty="0" smtClean="0"/>
              <a:t>)</a:t>
            </a:r>
            <a:endParaRPr lang="en-US" dirty="0" smtClean="0"/>
          </a:p>
          <a:p>
            <a:pPr>
              <a:buNone/>
            </a:pPr>
            <a:r>
              <a:rPr lang="en-US" b="1" dirty="0" smtClean="0"/>
              <a:t>5.2.2 Topspin (</a:t>
            </a:r>
            <a:r>
              <a:rPr lang="en-US" dirty="0" smtClean="0"/>
              <a:t>performed from top of the ball</a:t>
            </a:r>
            <a:r>
              <a:rPr lang="en-US" b="1" dirty="0" smtClean="0"/>
              <a:t>)</a:t>
            </a:r>
            <a:endParaRPr lang="en-US" dirty="0" smtClean="0"/>
          </a:p>
          <a:p>
            <a:pPr>
              <a:buNone/>
            </a:pPr>
            <a:r>
              <a:rPr lang="en-US" b="1" dirty="0" smtClean="0"/>
              <a:t>5.2.3 Sidespin (</a:t>
            </a:r>
            <a:r>
              <a:rPr lang="en-US" sz="2400" dirty="0" smtClean="0"/>
              <a:t>predominantly employed during service</a:t>
            </a:r>
            <a:r>
              <a:rPr lang="en-US" b="1" dirty="0" smtClean="0"/>
              <a:t>)</a:t>
            </a:r>
            <a:endParaRPr lang="en-US" dirty="0" smtClean="0"/>
          </a:p>
          <a:p>
            <a:pPr>
              <a:buNone/>
            </a:pPr>
            <a:r>
              <a:rPr lang="en-US" b="1" dirty="0" smtClean="0"/>
              <a:t>5.2.4 Cork spin (</a:t>
            </a:r>
            <a:r>
              <a:rPr lang="en-US" dirty="0" smtClean="0"/>
              <a:t>almost exclusively employed in service</a:t>
            </a:r>
            <a:r>
              <a:rPr lang="en-US" b="1" dirty="0" smtClean="0"/>
              <a:t>)</a:t>
            </a: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206680" cy="792087"/>
          </a:xfrm>
        </p:spPr>
        <p:txBody>
          <a:bodyPr>
            <a:normAutofit/>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836712"/>
            <a:ext cx="8280920" cy="5688632"/>
          </a:xfrm>
        </p:spPr>
        <p:txBody>
          <a:bodyPr>
            <a:normAutofit fontScale="92500" lnSpcReduction="20000"/>
          </a:bodyPr>
          <a:lstStyle/>
          <a:p>
            <a:pPr algn="just">
              <a:lnSpc>
                <a:spcPct val="150000"/>
              </a:lnSpc>
              <a:spcAft>
                <a:spcPts val="1000"/>
              </a:spcAft>
            </a:pPr>
            <a:r>
              <a:rPr lang="en-US" dirty="0" smtClean="0">
                <a:solidFill>
                  <a:schemeClr val="tx1"/>
                </a:solidFill>
                <a:effectLst/>
                <a:latin typeface="Times New Roman"/>
                <a:ea typeface="Times New Roman"/>
                <a:cs typeface="Times New Roman"/>
              </a:rPr>
              <a:t>In 1954, Van </a:t>
            </a:r>
            <a:r>
              <a:rPr lang="en-US" dirty="0" err="1" smtClean="0">
                <a:solidFill>
                  <a:schemeClr val="tx1"/>
                </a:solidFill>
                <a:effectLst/>
                <a:latin typeface="Times New Roman"/>
                <a:ea typeface="Times New Roman"/>
                <a:cs typeface="Times New Roman"/>
              </a:rPr>
              <a:t>Alen</a:t>
            </a:r>
            <a:r>
              <a:rPr lang="en-US" dirty="0" smtClean="0">
                <a:solidFill>
                  <a:schemeClr val="tx1"/>
                </a:solidFill>
                <a:effectLst/>
                <a:latin typeface="Times New Roman"/>
                <a:ea typeface="Times New Roman"/>
                <a:cs typeface="Times New Roman"/>
              </a:rPr>
              <a:t> founded the </a:t>
            </a:r>
            <a:r>
              <a:rPr lang="en-US" u="none" strike="noStrike" dirty="0" smtClean="0">
                <a:solidFill>
                  <a:schemeClr val="tx1"/>
                </a:solidFill>
                <a:effectLst/>
                <a:latin typeface="Times New Roman"/>
                <a:ea typeface="Times New Roman"/>
                <a:cs typeface="Times New Roman"/>
                <a:hlinkClick r:id="rId2" tooltip="International Tennis Hall of Fame"/>
              </a:rPr>
              <a:t>International Tennis Hall of Fame</a:t>
            </a:r>
            <a:r>
              <a:rPr lang="en-US" dirty="0" smtClean="0">
                <a:solidFill>
                  <a:schemeClr val="tx1"/>
                </a:solidFill>
                <a:effectLst/>
                <a:latin typeface="Times New Roman"/>
                <a:ea typeface="Times New Roman"/>
                <a:cs typeface="Times New Roman"/>
              </a:rPr>
              <a:t>, a non-profit museum in Newport, Rhode Island.</a:t>
            </a:r>
            <a:r>
              <a:rPr lang="en-US" baseline="30000" dirty="0" smtClean="0">
                <a:solidFill>
                  <a:schemeClr val="tx1"/>
                </a:solidFill>
                <a:effectLst/>
                <a:latin typeface="Times New Roman"/>
                <a:ea typeface="Times New Roman"/>
                <a:cs typeface="Times New Roman"/>
              </a:rPr>
              <a:t> </a:t>
            </a:r>
            <a:r>
              <a:rPr lang="en-US" dirty="0" smtClean="0">
                <a:solidFill>
                  <a:schemeClr val="tx1"/>
                </a:solidFill>
                <a:effectLst/>
                <a:latin typeface="Times New Roman"/>
                <a:ea typeface="Times New Roman"/>
                <a:cs typeface="Times New Roman"/>
              </a:rPr>
              <a:t>The building contains a large collection of tennis memorabilia as well as a hall of fame honoring prominent members and tennis players from all over the world. Each year, a </a:t>
            </a:r>
            <a:r>
              <a:rPr lang="en-US" u="none" strike="noStrike" dirty="0" smtClean="0">
                <a:solidFill>
                  <a:schemeClr val="tx1"/>
                </a:solidFill>
                <a:effectLst/>
                <a:latin typeface="Times New Roman"/>
                <a:ea typeface="Times New Roman"/>
                <a:cs typeface="Times New Roman"/>
                <a:hlinkClick r:id="rId3" tooltip="Grass court"/>
              </a:rPr>
              <a:t>grass court</a:t>
            </a:r>
            <a:r>
              <a:rPr lang="en-US" dirty="0" smtClean="0">
                <a:solidFill>
                  <a:schemeClr val="tx1"/>
                </a:solidFill>
                <a:effectLst/>
                <a:latin typeface="Times New Roman"/>
                <a:ea typeface="Times New Roman"/>
                <a:cs typeface="Times New Roman"/>
              </a:rPr>
              <a:t> tournament and an induction ceremony honoring new Hall of Fame members are hosted on its grounds.</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xmlns="" val="1222243670"/>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8"/>
            <a:ext cx="7772400" cy="936104"/>
          </a:xfrm>
        </p:spPr>
        <p:txBody>
          <a:bodyPr>
            <a:normAutofit/>
          </a:bodyPr>
          <a:lstStyle/>
          <a:p>
            <a:r>
              <a:rPr lang="en-US" sz="4800" b="1" dirty="0">
                <a:solidFill>
                  <a:srgbClr val="00FF00"/>
                </a:solidFill>
                <a:latin typeface="Algerian" panose="04020705040A02060702" pitchFamily="82" charset="0"/>
                <a:ea typeface="Times New Roman"/>
                <a:cs typeface="+mn-cs"/>
              </a:rPr>
              <a:t>Badminton</a:t>
            </a:r>
            <a:endParaRPr lang="en-GB" sz="16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908720"/>
            <a:ext cx="8280920" cy="5400600"/>
          </a:xfrm>
        </p:spPr>
        <p:txBody>
          <a:bodyPr>
            <a:normAutofit fontScale="85000" lnSpcReduction="10000"/>
          </a:bodyPr>
          <a:lstStyle/>
          <a:p>
            <a:pPr>
              <a:lnSpc>
                <a:spcPct val="150000"/>
              </a:lnSpc>
              <a:spcAft>
                <a:spcPts val="0"/>
              </a:spcAft>
            </a:pPr>
            <a:r>
              <a:rPr lang="en-US" b="1" dirty="0" smtClean="0">
                <a:solidFill>
                  <a:schemeClr val="accent1"/>
                </a:solidFill>
                <a:effectLst/>
                <a:latin typeface="Times New Roman"/>
                <a:ea typeface="Times New Roman"/>
              </a:rPr>
              <a:t>Badminton</a:t>
            </a:r>
            <a:r>
              <a:rPr lang="en-US" dirty="0" smtClean="0">
                <a:solidFill>
                  <a:schemeClr val="accent1"/>
                </a:solidFill>
                <a:effectLst/>
                <a:latin typeface="Times New Roman"/>
                <a:ea typeface="Times New Roman"/>
              </a:rPr>
              <a:t> is a racquet sport played using </a:t>
            </a:r>
            <a:r>
              <a:rPr lang="en-US" u="none" strike="noStrike" dirty="0" smtClean="0">
                <a:solidFill>
                  <a:schemeClr val="accent1"/>
                </a:solidFill>
                <a:effectLst/>
                <a:latin typeface="Times New Roman"/>
                <a:ea typeface="Times New Roman"/>
                <a:hlinkClick r:id="rId2" tooltip="Racket (sports equipment)"/>
              </a:rPr>
              <a:t>racquets</a:t>
            </a:r>
            <a:r>
              <a:rPr lang="en-US" dirty="0" smtClean="0">
                <a:solidFill>
                  <a:schemeClr val="accent1"/>
                </a:solidFill>
                <a:effectLst/>
                <a:latin typeface="Times New Roman"/>
                <a:ea typeface="Times New Roman"/>
              </a:rPr>
              <a:t> to hit a </a:t>
            </a:r>
            <a:r>
              <a:rPr lang="en-US" u="none" strike="noStrike" dirty="0" smtClean="0">
                <a:solidFill>
                  <a:schemeClr val="accent1"/>
                </a:solidFill>
                <a:effectLst/>
                <a:latin typeface="Times New Roman"/>
                <a:ea typeface="Times New Roman"/>
                <a:hlinkClick r:id="rId3" tooltip="Shuttlecock"/>
              </a:rPr>
              <a:t>shuttlecock</a:t>
            </a:r>
            <a:r>
              <a:rPr lang="en-US" dirty="0" smtClean="0">
                <a:solidFill>
                  <a:schemeClr val="accent1"/>
                </a:solidFill>
                <a:effectLst/>
                <a:latin typeface="Times New Roman"/>
                <a:ea typeface="Times New Roman"/>
              </a:rPr>
              <a:t> across a </a:t>
            </a:r>
            <a:r>
              <a:rPr lang="en-US" u="none" strike="noStrike" dirty="0" smtClean="0">
                <a:solidFill>
                  <a:schemeClr val="accent1"/>
                </a:solidFill>
                <a:effectLst/>
                <a:latin typeface="Times New Roman"/>
                <a:ea typeface="Times New Roman"/>
                <a:hlinkClick r:id="rId4" tooltip="Net (device)"/>
              </a:rPr>
              <a:t>net</a:t>
            </a:r>
            <a:r>
              <a:rPr lang="en-US" dirty="0" smtClean="0">
                <a:solidFill>
                  <a:schemeClr val="accent1"/>
                </a:solidFill>
                <a:effectLst/>
                <a:latin typeface="Times New Roman"/>
                <a:ea typeface="Times New Roman"/>
              </a:rPr>
              <a:t>. </a:t>
            </a:r>
            <a:r>
              <a:rPr lang="en-US" dirty="0" smtClean="0">
                <a:solidFill>
                  <a:srgbClr val="000000"/>
                </a:solidFill>
                <a:effectLst/>
                <a:latin typeface="Times New Roman"/>
                <a:ea typeface="Times New Roman"/>
              </a:rPr>
              <a:t>Although it may be played with larger teams, the most common forms of the game are "singles" (with one player per side) and "doubles" (with two players per side). Badminton is often played as a casual outdoor activity in a yard or on a beach; formal games are played on a rectangular indoor court. Points are scored by striking the shuttlecock with the racquet and landing it within the opposing side's half of the court.</a:t>
            </a:r>
            <a:endParaRPr lang="en-GB" dirty="0" smtClean="0">
              <a:solidFill>
                <a:srgbClr val="000000"/>
              </a:solidFill>
              <a:effectLst/>
              <a:latin typeface="Times New Roman"/>
              <a:ea typeface="Calibri"/>
            </a:endParaRPr>
          </a:p>
          <a:p>
            <a:endParaRPr lang="en-GB" dirty="0"/>
          </a:p>
        </p:txBody>
      </p:sp>
    </p:spTree>
    <p:extLst>
      <p:ext uri="{BB962C8B-B14F-4D97-AF65-F5344CB8AC3E}">
        <p14:creationId xmlns:p14="http://schemas.microsoft.com/office/powerpoint/2010/main" xmlns="" val="2335015725"/>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584176"/>
          </a:xfrm>
        </p:spPr>
        <p:txBody>
          <a:bodyPr>
            <a:noAutofit/>
          </a:bodyPr>
          <a:lstStyle/>
          <a:p>
            <a:pPr lvl="0">
              <a:lnSpc>
                <a:spcPct val="150000"/>
              </a:lnSpc>
              <a:spcBef>
                <a:spcPct val="20000"/>
              </a:spcBef>
            </a:pPr>
            <a:r>
              <a:rPr lang="en-GB" sz="2400" b="1" dirty="0" smtClean="0">
                <a:solidFill>
                  <a:srgbClr val="00FF00"/>
                </a:solidFill>
                <a:latin typeface="Times New Roman"/>
                <a:ea typeface="Calibri"/>
                <a:cs typeface="+mn-cs"/>
              </a:rPr>
              <a:t/>
            </a:r>
            <a:br>
              <a:rPr lang="en-GB" sz="2400" b="1" dirty="0" smtClean="0">
                <a:solidFill>
                  <a:srgbClr val="00FF00"/>
                </a:solidFill>
                <a:latin typeface="Times New Roman"/>
                <a:ea typeface="Calibri"/>
                <a:cs typeface="+mn-cs"/>
              </a:rPr>
            </a:br>
            <a:r>
              <a:rPr lang="en-GB" sz="2400" b="1" dirty="0">
                <a:solidFill>
                  <a:srgbClr val="00FF00"/>
                </a:solidFill>
                <a:latin typeface="Times New Roman"/>
                <a:ea typeface="Calibri"/>
                <a:cs typeface="+mn-cs"/>
              </a:rPr>
              <a:t/>
            </a:r>
            <a:br>
              <a:rPr lang="en-GB" sz="2400" b="1" dirty="0">
                <a:solidFill>
                  <a:srgbClr val="00FF00"/>
                </a:solidFill>
                <a:latin typeface="Times New Roman"/>
                <a:ea typeface="Calibri"/>
                <a:cs typeface="+mn-cs"/>
              </a:rPr>
            </a:br>
            <a:r>
              <a:rPr lang="en-GB" sz="3200" b="1" dirty="0" smtClean="0">
                <a:solidFill>
                  <a:srgbClr val="00FF00"/>
                </a:solidFill>
                <a:latin typeface="Times New Roman"/>
                <a:ea typeface="Calibri"/>
                <a:cs typeface="+mn-cs"/>
              </a:rPr>
              <a:t>History </a:t>
            </a:r>
            <a:r>
              <a:rPr lang="en-GB" sz="3200" b="1" dirty="0">
                <a:solidFill>
                  <a:srgbClr val="00FF00"/>
                </a:solidFill>
                <a:latin typeface="Times New Roman"/>
                <a:ea typeface="Calibri"/>
                <a:cs typeface="+mn-cs"/>
              </a:rPr>
              <a:t>of badminton</a:t>
            </a:r>
            <a:r>
              <a:rPr lang="en-GB" sz="3200" dirty="0">
                <a:solidFill>
                  <a:srgbClr val="00FF00"/>
                </a:solidFill>
                <a:latin typeface="Times New Roman"/>
                <a:ea typeface="Calibri"/>
                <a:cs typeface="+mn-cs"/>
              </a:rPr>
              <a:t/>
            </a:r>
            <a:br>
              <a:rPr lang="en-GB" sz="3200" dirty="0">
                <a:solidFill>
                  <a:srgbClr val="00FF00"/>
                </a:solidFill>
                <a:latin typeface="Times New Roman"/>
                <a:ea typeface="Calibri"/>
                <a:cs typeface="+mn-cs"/>
              </a:rPr>
            </a:br>
            <a:endParaRPr lang="en-GB" sz="8800" dirty="0">
              <a:solidFill>
                <a:srgbClr val="00FF00"/>
              </a:solidFill>
            </a:endParaRPr>
          </a:p>
        </p:txBody>
      </p:sp>
      <p:sp>
        <p:nvSpPr>
          <p:cNvPr id="3" name="Subtitle 2"/>
          <p:cNvSpPr>
            <a:spLocks noGrp="1"/>
          </p:cNvSpPr>
          <p:nvPr>
            <p:ph type="subTitle" idx="1"/>
          </p:nvPr>
        </p:nvSpPr>
        <p:spPr>
          <a:xfrm>
            <a:off x="467544" y="836712"/>
            <a:ext cx="8136904" cy="5544616"/>
          </a:xfrm>
        </p:spPr>
        <p:txBody>
          <a:bodyPr>
            <a:normAutofit/>
          </a:bodyPr>
          <a:lstStyle/>
          <a:p>
            <a:pPr>
              <a:lnSpc>
                <a:spcPct val="150000"/>
              </a:lnSpc>
              <a:spcAft>
                <a:spcPts val="0"/>
              </a:spcAft>
            </a:pPr>
            <a:r>
              <a:rPr lang="en-GB" dirty="0" smtClean="0">
                <a:solidFill>
                  <a:srgbClr val="000000"/>
                </a:solidFill>
                <a:effectLst/>
                <a:latin typeface="Times New Roman"/>
                <a:ea typeface="Calibri"/>
              </a:rPr>
              <a:t>The game of badminton originated in Siam, China over 2,000 years ago. It was brought to England in 1870 and was played somewhat like tennis. After being played in Canada, badminton arrived in America and has been popular since 1929. Since 1992, badminton has been an Olympic sport, with bird speeds reaching </a:t>
            </a:r>
          </a:p>
          <a:p>
            <a:endParaRPr lang="en-GB" dirty="0"/>
          </a:p>
        </p:txBody>
      </p:sp>
    </p:spTree>
    <p:extLst>
      <p:ext uri="{BB962C8B-B14F-4D97-AF65-F5344CB8AC3E}">
        <p14:creationId xmlns:p14="http://schemas.microsoft.com/office/powerpoint/2010/main" xmlns="" val="164582220"/>
      </p:ext>
    </p:extLst>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648071"/>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692696"/>
            <a:ext cx="8352928" cy="5544616"/>
          </a:xfrm>
        </p:spPr>
        <p:txBody>
          <a:bodyPr>
            <a:normAutofit/>
          </a:bodyPr>
          <a:lstStyle/>
          <a:p>
            <a:r>
              <a:rPr lang="en-US" dirty="0" smtClean="0">
                <a:solidFill>
                  <a:schemeClr val="tx1"/>
                </a:solidFill>
                <a:effectLst/>
                <a:latin typeface="Times New Roman"/>
                <a:ea typeface="Times New Roman"/>
              </a:rPr>
              <a:t>The game developed in </a:t>
            </a:r>
            <a:r>
              <a:rPr lang="en-US" u="none" strike="noStrike" dirty="0" smtClean="0">
                <a:solidFill>
                  <a:schemeClr val="tx1"/>
                </a:solidFill>
                <a:effectLst/>
                <a:latin typeface="Times New Roman"/>
                <a:ea typeface="Times New Roman"/>
                <a:cs typeface="Times New Roman"/>
                <a:hlinkClick r:id="rId3" tooltip="British India"/>
              </a:rPr>
              <a:t>British India</a:t>
            </a:r>
            <a:r>
              <a:rPr lang="en-US" dirty="0" smtClean="0">
                <a:solidFill>
                  <a:schemeClr val="tx1"/>
                </a:solidFill>
                <a:effectLst/>
                <a:latin typeface="Times New Roman"/>
                <a:ea typeface="Times New Roman"/>
              </a:rPr>
              <a:t> from the earlier game of </a:t>
            </a:r>
            <a:r>
              <a:rPr lang="en-US" u="none" strike="noStrike" dirty="0" smtClean="0">
                <a:solidFill>
                  <a:schemeClr val="tx1"/>
                </a:solidFill>
                <a:effectLst/>
                <a:latin typeface="Times New Roman"/>
                <a:ea typeface="Times New Roman"/>
                <a:cs typeface="Times New Roman"/>
                <a:hlinkClick r:id="rId4" tooltip="Battledore and shuttlecock"/>
              </a:rPr>
              <a:t>battledore and shuttlecock</a:t>
            </a:r>
            <a:r>
              <a:rPr lang="en-US" dirty="0" smtClean="0">
                <a:solidFill>
                  <a:schemeClr val="tx1"/>
                </a:solidFill>
                <a:effectLst/>
                <a:latin typeface="Times New Roman"/>
                <a:ea typeface="Times New Roman"/>
              </a:rPr>
              <a:t>. European play came to be dominated by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but the game has become very popular in Asia, with recent competition dominated by </a:t>
            </a:r>
            <a:r>
              <a:rPr lang="en-US" u="none" strike="noStrike" dirty="0" smtClean="0">
                <a:solidFill>
                  <a:schemeClr val="tx1"/>
                </a:solidFill>
                <a:effectLst/>
                <a:latin typeface="Times New Roman"/>
                <a:ea typeface="Times New Roman"/>
                <a:cs typeface="Times New Roman"/>
                <a:hlinkClick r:id="rId6" tooltip="China"/>
              </a:rPr>
              <a:t>China</a:t>
            </a:r>
            <a:r>
              <a:rPr lang="en-US" dirty="0" smtClean="0">
                <a:solidFill>
                  <a:schemeClr val="tx1"/>
                </a:solidFill>
                <a:effectLst/>
                <a:latin typeface="Times New Roman"/>
                <a:ea typeface="Times New Roman"/>
              </a:rPr>
              <a:t>. Since 1992, badminton has been a </a:t>
            </a:r>
            <a:r>
              <a:rPr lang="en-US" u="none" strike="noStrike" dirty="0" smtClean="0">
                <a:solidFill>
                  <a:schemeClr val="tx1"/>
                </a:solidFill>
                <a:effectLst/>
                <a:latin typeface="Times New Roman"/>
                <a:ea typeface="Times New Roman"/>
                <a:cs typeface="Times New Roman"/>
                <a:hlinkClick r:id="rId7" tooltip="Summer Olympics"/>
              </a:rPr>
              <a:t>Summer</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8" tooltip="Olympic sports"/>
              </a:rPr>
              <a:t>Olympic sport</a:t>
            </a:r>
            <a:r>
              <a:rPr lang="en-US" dirty="0" smtClean="0">
                <a:solidFill>
                  <a:schemeClr val="tx1"/>
                </a:solidFill>
                <a:effectLst/>
                <a:latin typeface="Times New Roman"/>
                <a:ea typeface="Times New Roman"/>
              </a:rPr>
              <a:t> with </a:t>
            </a:r>
            <a:r>
              <a:rPr lang="en-US" u="none" strike="noStrike" dirty="0" smtClean="0">
                <a:solidFill>
                  <a:schemeClr val="tx1"/>
                </a:solidFill>
                <a:effectLst/>
                <a:latin typeface="Times New Roman"/>
                <a:ea typeface="Times New Roman"/>
                <a:cs typeface="Times New Roman"/>
                <a:hlinkClick r:id="rId9" tooltip="Badminton at the Summer Olympics"/>
              </a:rPr>
              <a:t>five events</a:t>
            </a:r>
            <a:r>
              <a:rPr lang="en-US" dirty="0" smtClean="0">
                <a:solidFill>
                  <a:schemeClr val="tx1"/>
                </a:solidFill>
                <a:effectLst/>
                <a:latin typeface="Times New Roman"/>
                <a:ea typeface="Times New Roman"/>
              </a:rPr>
              <a:t>: men's singles, women's singles, men's doubles, women's doubles, and mixed doubles. At high levels of play, the sport demands excellent</a:t>
            </a:r>
            <a:endParaRPr lang="en-GB" dirty="0">
              <a:solidFill>
                <a:schemeClr val="tx1"/>
              </a:solidFill>
            </a:endParaRPr>
          </a:p>
        </p:txBody>
      </p:sp>
    </p:spTree>
    <p:extLst>
      <p:ext uri="{BB962C8B-B14F-4D97-AF65-F5344CB8AC3E}">
        <p14:creationId xmlns:p14="http://schemas.microsoft.com/office/powerpoint/2010/main" xmlns="" val="726334107"/>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1052736"/>
            <a:ext cx="8280920" cy="5328592"/>
          </a:xfrm>
        </p:spPr>
        <p:txBody>
          <a:bodyPr>
            <a:normAutofit/>
          </a:bodyPr>
          <a:lstStyle/>
          <a:p>
            <a:r>
              <a:rPr lang="en-US" dirty="0" smtClean="0">
                <a:solidFill>
                  <a:schemeClr val="tx1"/>
                </a:solidFill>
                <a:effectLst/>
                <a:latin typeface="Times New Roman"/>
                <a:ea typeface="Times New Roman"/>
              </a:rPr>
              <a:t>The Badminton Association of England published these rules in 1893 and officially launched the sport at a house called "Dunbar"</a:t>
            </a:r>
            <a:r>
              <a:rPr lang="en-US" sz="2800" dirty="0">
                <a:solidFill>
                  <a:schemeClr val="tx1"/>
                </a:solidFill>
                <a:ea typeface="Calibri"/>
                <a:cs typeface="Times New Roman"/>
              </a:rPr>
              <a:t> </a:t>
            </a:r>
            <a:r>
              <a:rPr lang="en-US" dirty="0" smtClean="0">
                <a:solidFill>
                  <a:schemeClr val="tx1"/>
                </a:solidFill>
                <a:effectLst/>
                <a:latin typeface="Times New Roman"/>
                <a:ea typeface="Times New Roman"/>
              </a:rPr>
              <a:t> in </a:t>
            </a:r>
            <a:r>
              <a:rPr lang="en-US" u="none" strike="noStrike" dirty="0" smtClean="0">
                <a:solidFill>
                  <a:schemeClr val="tx1"/>
                </a:solidFill>
                <a:effectLst/>
                <a:latin typeface="Times New Roman"/>
                <a:ea typeface="Times New Roman"/>
                <a:cs typeface="Times New Roman"/>
                <a:hlinkClick r:id="rId2" tooltip="Portsmouth"/>
              </a:rPr>
              <a:t>Portsmouth</a:t>
            </a:r>
            <a:r>
              <a:rPr lang="en-US" dirty="0" smtClean="0">
                <a:solidFill>
                  <a:schemeClr val="tx1"/>
                </a:solidFill>
                <a:effectLst/>
                <a:latin typeface="Times New Roman"/>
                <a:ea typeface="Times New Roman"/>
              </a:rPr>
              <a:t> on 13 September.  The BAE started the first badminton competition, the </a:t>
            </a:r>
            <a:r>
              <a:rPr lang="en-US" u="none" strike="noStrike" dirty="0" smtClean="0">
                <a:solidFill>
                  <a:schemeClr val="tx1"/>
                </a:solidFill>
                <a:effectLst/>
                <a:latin typeface="Times New Roman"/>
                <a:ea typeface="Times New Roman"/>
                <a:cs typeface="Times New Roman"/>
                <a:hlinkClick r:id="rId3" tooltip="All England Open Badminton Championships"/>
              </a:rPr>
              <a:t>All England Open Badminton Championships</a:t>
            </a:r>
            <a:r>
              <a:rPr lang="en-US" dirty="0" smtClean="0">
                <a:solidFill>
                  <a:schemeClr val="tx1"/>
                </a:solidFill>
                <a:effectLst/>
                <a:latin typeface="Times New Roman"/>
                <a:ea typeface="Times New Roman"/>
              </a:rPr>
              <a:t> for gentlemen's doubles, ladies' doubles, and mixed doubles, in 1899.</a:t>
            </a:r>
            <a:r>
              <a:rPr lang="en-US" sz="2800" dirty="0">
                <a:solidFill>
                  <a:schemeClr val="tx1"/>
                </a:solidFill>
                <a:ea typeface="Calibri"/>
                <a:cs typeface="Times New Roman"/>
              </a:rPr>
              <a:t> </a:t>
            </a:r>
            <a:r>
              <a:rPr lang="en-US" dirty="0" smtClean="0">
                <a:solidFill>
                  <a:schemeClr val="tx1"/>
                </a:solidFill>
                <a:effectLst/>
                <a:latin typeface="Times New Roman"/>
                <a:ea typeface="Times New Roman"/>
              </a:rPr>
              <a:t> Singles competitions were added in 1900 and an </a:t>
            </a:r>
            <a:r>
              <a:rPr lang="en-US" u="none" strike="noStrike" dirty="0" smtClean="0">
                <a:solidFill>
                  <a:schemeClr val="tx1"/>
                </a:solidFill>
                <a:effectLst/>
                <a:latin typeface="Times New Roman"/>
                <a:ea typeface="Times New Roman"/>
                <a:cs typeface="Times New Roman"/>
                <a:hlinkClick r:id="rId4" tooltip="England"/>
              </a:rPr>
              <a:t>England</a:t>
            </a:r>
            <a:r>
              <a:rPr lang="en-US" dirty="0" smtClean="0">
                <a:solidFill>
                  <a:schemeClr val="tx1"/>
                </a:solidFill>
                <a:effectLst/>
                <a:latin typeface="Times New Roman"/>
                <a:ea typeface="Times New Roman"/>
              </a:rPr>
              <a:t>—</a:t>
            </a:r>
            <a:r>
              <a:rPr lang="en-US" u="none" strike="noStrike" dirty="0" smtClean="0">
                <a:solidFill>
                  <a:schemeClr val="tx1"/>
                </a:solidFill>
                <a:effectLst/>
                <a:latin typeface="Times New Roman"/>
                <a:ea typeface="Times New Roman"/>
                <a:cs typeface="Times New Roman"/>
                <a:hlinkClick r:id="rId5" tooltip="Kingdom of Ireland"/>
              </a:rPr>
              <a:t>Ireland</a:t>
            </a:r>
            <a:r>
              <a:rPr lang="en-US" dirty="0" smtClean="0">
                <a:solidFill>
                  <a:schemeClr val="tx1"/>
                </a:solidFill>
                <a:effectLst/>
                <a:latin typeface="Times New Roman"/>
                <a:ea typeface="Times New Roman"/>
              </a:rPr>
              <a:t> championship match appeared in 1904</a:t>
            </a:r>
            <a:r>
              <a:rPr lang="en-US" dirty="0" smtClean="0">
                <a:effectLst/>
                <a:latin typeface="Times New Roman"/>
                <a:ea typeface="Times New Roman"/>
              </a:rPr>
              <a:t>.</a:t>
            </a:r>
            <a:endParaRPr lang="en-GB" dirty="0"/>
          </a:p>
        </p:txBody>
      </p:sp>
    </p:spTree>
    <p:extLst>
      <p:ext uri="{BB962C8B-B14F-4D97-AF65-F5344CB8AC3E}">
        <p14:creationId xmlns:p14="http://schemas.microsoft.com/office/powerpoint/2010/main" xmlns="" val="3819825846"/>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134672" cy="764703"/>
          </a:xfrm>
        </p:spPr>
        <p:txBody>
          <a:bodyPr>
            <a:normAutofit/>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764704"/>
            <a:ext cx="8568952" cy="5904656"/>
          </a:xfrm>
        </p:spPr>
        <p:txBody>
          <a:bodyPr>
            <a:normAutofit fontScale="92500" lnSpcReduction="20000"/>
          </a:bodyPr>
          <a:lstStyle/>
          <a:p>
            <a:r>
              <a:rPr lang="en-US" dirty="0" smtClean="0">
                <a:solidFill>
                  <a:schemeClr val="tx1"/>
                </a:solidFill>
                <a:effectLst/>
                <a:latin typeface="Times New Roman"/>
                <a:ea typeface="Times New Roman"/>
              </a:rPr>
              <a:t>England, </a:t>
            </a:r>
            <a:r>
              <a:rPr lang="en-US" u="none" strike="noStrike" dirty="0" smtClean="0">
                <a:solidFill>
                  <a:schemeClr val="tx1"/>
                </a:solidFill>
                <a:effectLst/>
                <a:latin typeface="Times New Roman"/>
                <a:ea typeface="Times New Roman"/>
                <a:cs typeface="Times New Roman"/>
                <a:hlinkClick r:id="rId2" tooltip="Scotland"/>
              </a:rPr>
              <a:t>Scotland</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3" tooltip="Wales"/>
              </a:rPr>
              <a:t>Wales</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4" tooltip="Canada"/>
              </a:rPr>
              <a:t>Canada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6" tooltip="France"/>
              </a:rPr>
              <a:t>France</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7" tooltip="Republic of Ireland"/>
              </a:rPr>
              <a:t>Ireland</a:t>
            </a:r>
            <a:r>
              <a:rPr lang="en-US" dirty="0" smtClean="0">
                <a:solidFill>
                  <a:schemeClr val="tx1"/>
                </a:solidFill>
                <a:effectLst/>
                <a:latin typeface="Times New Roman"/>
                <a:ea typeface="Times New Roman"/>
              </a:rPr>
              <a:t>, the </a:t>
            </a:r>
            <a:r>
              <a:rPr lang="en-US" u="none" strike="noStrike" dirty="0" smtClean="0">
                <a:solidFill>
                  <a:schemeClr val="tx1"/>
                </a:solidFill>
                <a:effectLst/>
                <a:latin typeface="Times New Roman"/>
                <a:ea typeface="Times New Roman"/>
                <a:cs typeface="Times New Roman"/>
                <a:hlinkClick r:id="rId8" tooltip="Netherlands"/>
              </a:rPr>
              <a:t>Netherlands</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9" tooltip="New Zealand"/>
              </a:rPr>
              <a:t>New Zealand</a:t>
            </a:r>
            <a:r>
              <a:rPr lang="en-US" dirty="0" smtClean="0">
                <a:solidFill>
                  <a:schemeClr val="tx1"/>
                </a:solidFill>
                <a:effectLst/>
                <a:latin typeface="Times New Roman"/>
                <a:ea typeface="Times New Roman"/>
              </a:rPr>
              <a:t> were the founding members of the International Badminton Federation in 1934, now known as the </a:t>
            </a:r>
            <a:r>
              <a:rPr lang="en-US" u="none" strike="noStrike" dirty="0" smtClean="0">
                <a:solidFill>
                  <a:schemeClr val="tx1"/>
                </a:solidFill>
                <a:effectLst/>
                <a:latin typeface="Times New Roman"/>
                <a:ea typeface="Times New Roman"/>
                <a:cs typeface="Times New Roman"/>
                <a:hlinkClick r:id="rId10" tooltip="Badminton World Federation"/>
              </a:rPr>
              <a:t>Badminton World Federation</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1" tooltip="India"/>
              </a:rPr>
              <a:t>India</a:t>
            </a:r>
            <a:r>
              <a:rPr lang="en-US" dirty="0" smtClean="0">
                <a:solidFill>
                  <a:schemeClr val="tx1"/>
                </a:solidFill>
                <a:effectLst/>
                <a:latin typeface="Times New Roman"/>
                <a:ea typeface="Times New Roman"/>
              </a:rPr>
              <a:t> joined as an associate in 1936. The BWF now governs international badminton. Although initiated in England, competitive men's badminton has traditionally been dominated in Europe by Denmark. Worldwide, Asian nations have become dominant in international competition. </a:t>
            </a:r>
            <a:r>
              <a:rPr lang="en-US" u="none" strike="noStrike" dirty="0" smtClean="0">
                <a:solidFill>
                  <a:schemeClr val="tx1"/>
                </a:solidFill>
                <a:effectLst/>
                <a:latin typeface="Times New Roman"/>
                <a:ea typeface="Times New Roman"/>
                <a:cs typeface="Times New Roman"/>
                <a:hlinkClick r:id="rId12" tooltip="China"/>
              </a:rPr>
              <a:t>China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1" tooltip="India"/>
              </a:rPr>
              <a:t>India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3" tooltip="Indonesia"/>
              </a:rPr>
              <a:t>Indonesia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4" tooltip="Malaysia"/>
              </a:rPr>
              <a:t>Malaysia</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15" tooltip="South Korea"/>
              </a:rPr>
              <a:t>South Korea</a:t>
            </a:r>
            <a:r>
              <a:rPr lang="en-US" dirty="0" smtClean="0">
                <a:solidFill>
                  <a:schemeClr val="tx1"/>
                </a:solidFill>
                <a:effectLst/>
                <a:latin typeface="Times New Roman"/>
                <a:ea typeface="Times New Roman"/>
              </a:rPr>
              <a:t> are the nations which have consistently produced world-class players in the past few decades, with China being the greatest force in men's and women's competition recently</a:t>
            </a:r>
            <a:endParaRPr lang="en-GB" dirty="0">
              <a:solidFill>
                <a:schemeClr val="tx1"/>
              </a:solidFill>
            </a:endParaRPr>
          </a:p>
        </p:txBody>
      </p:sp>
    </p:spTree>
    <p:extLst>
      <p:ext uri="{BB962C8B-B14F-4D97-AF65-F5344CB8AC3E}">
        <p14:creationId xmlns:p14="http://schemas.microsoft.com/office/powerpoint/2010/main" xmlns="" val="4160805058"/>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err="1" smtClean="0"/>
              <a:t>Con’t</a:t>
            </a:r>
            <a:r>
              <a:rPr lang="en-US" dirty="0" smtClean="0"/>
              <a:t>….</a:t>
            </a:r>
            <a:endParaRPr lang="en-US" dirty="0"/>
          </a:p>
        </p:txBody>
      </p:sp>
      <p:sp>
        <p:nvSpPr>
          <p:cNvPr id="3" name="Content Placeholder 2"/>
          <p:cNvSpPr>
            <a:spLocks noGrp="1"/>
          </p:cNvSpPr>
          <p:nvPr>
            <p:ph idx="1"/>
          </p:nvPr>
        </p:nvSpPr>
        <p:spPr/>
        <p:txBody>
          <a:bodyPr>
            <a:noAutofit/>
          </a:bodyPr>
          <a:lstStyle/>
          <a:p>
            <a:r>
              <a:rPr lang="en-US" sz="13800" dirty="0">
                <a:latin typeface="Times New Roman" pitchFamily="18" charset="0"/>
                <a:cs typeface="Times New Roman" pitchFamily="18" charset="0"/>
              </a:rPr>
              <a:t>Rules of Tennis </a:t>
            </a:r>
          </a:p>
        </p:txBody>
      </p:sp>
    </p:spTree>
    <p:extLst>
      <p:ext uri="{BB962C8B-B14F-4D97-AF65-F5344CB8AC3E}">
        <p14:creationId xmlns:p14="http://schemas.microsoft.com/office/powerpoint/2010/main" xmlns="" val="2711514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t>
            </a:r>
            <a:endParaRPr lang="en-US" dirty="0"/>
          </a:p>
        </p:txBody>
      </p:sp>
      <p:sp>
        <p:nvSpPr>
          <p:cNvPr id="8" name="Content Placeholder 7"/>
          <p:cNvSpPr>
            <a:spLocks noGrp="1"/>
          </p:cNvSpPr>
          <p:nvPr>
            <p:ph idx="1"/>
          </p:nvPr>
        </p:nvSpPr>
        <p:spPr/>
        <p:txBody>
          <a:bodyPr>
            <a:noAutofit/>
          </a:bodyPr>
          <a:lstStyle/>
          <a:p>
            <a:r>
              <a:rPr lang="en-US" sz="23900" dirty="0" smtClean="0"/>
              <a:t>ITF</a:t>
            </a:r>
            <a:endParaRPr lang="en-US" sz="23900" dirty="0"/>
          </a:p>
        </p:txBody>
      </p:sp>
    </p:spTree>
    <p:extLst>
      <p:ext uri="{BB962C8B-B14F-4D97-AF65-F5344CB8AC3E}">
        <p14:creationId xmlns:p14="http://schemas.microsoft.com/office/powerpoint/2010/main" xmlns="" val="2802479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Explain the world history of racket games.</a:t>
            </a:r>
          </a:p>
          <a:p>
            <a:r>
              <a:rPr lang="en-US" dirty="0" smtClean="0"/>
              <a:t>Describe the rules of tennis, badminton and table tennis.</a:t>
            </a:r>
          </a:p>
          <a:p>
            <a:r>
              <a:rPr lang="en-US" dirty="0" smtClean="0"/>
              <a:t>List and describe the techniques of </a:t>
            </a:r>
            <a:r>
              <a:rPr lang="en-US" dirty="0"/>
              <a:t>tennis, badminton and table tennis</a:t>
            </a:r>
            <a:r>
              <a:rPr lang="en-US" dirty="0" smtClean="0"/>
              <a:t>.</a:t>
            </a:r>
          </a:p>
          <a:p>
            <a:r>
              <a:rPr lang="en-US" dirty="0" smtClean="0"/>
              <a:t>State the benefits of racket games.</a:t>
            </a:r>
          </a:p>
          <a:p>
            <a:r>
              <a:rPr lang="en-US" dirty="0" smtClean="0"/>
              <a:t>Suggest possible strategies to develop racket games in Ethiopia. </a:t>
            </a:r>
            <a:endParaRPr lang="en-US" dirty="0"/>
          </a:p>
        </p:txBody>
      </p:sp>
    </p:spTree>
    <p:extLst>
      <p:ext uri="{BB962C8B-B14F-4D97-AF65-F5344CB8AC3E}">
        <p14:creationId xmlns:p14="http://schemas.microsoft.com/office/powerpoint/2010/main" xmlns="" val="3965760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n-US" dirty="0" smtClean="0"/>
              <a:t>Rules of Tennis</a:t>
            </a:r>
            <a:endParaRPr lang="en-US" dirty="0"/>
          </a:p>
        </p:txBody>
      </p:sp>
      <p:sp>
        <p:nvSpPr>
          <p:cNvPr id="3" name="Text Placeholder 2"/>
          <p:cNvSpPr>
            <a:spLocks noGrp="1"/>
          </p:cNvSpPr>
          <p:nvPr>
            <p:ph type="body" idx="1"/>
          </p:nvPr>
        </p:nvSpPr>
        <p:spPr/>
        <p:style>
          <a:lnRef idx="3">
            <a:schemeClr val="lt1"/>
          </a:lnRef>
          <a:fillRef idx="1">
            <a:schemeClr val="dk1"/>
          </a:fillRef>
          <a:effectRef idx="1">
            <a:schemeClr val="dk1"/>
          </a:effectRef>
          <a:fontRef idx="minor">
            <a:schemeClr val="lt1"/>
          </a:fontRef>
        </p:style>
        <p:txBody>
          <a:bodyPr/>
          <a:lstStyle/>
          <a:p>
            <a:r>
              <a:rPr lang="en-US" dirty="0" smtClean="0"/>
              <a:t>RULES</a:t>
            </a:r>
            <a:endParaRPr lang="en-US" dirty="0"/>
          </a:p>
        </p:txBody>
      </p:sp>
      <p:sp>
        <p:nvSpPr>
          <p:cNvPr id="5" name="Content Placeholder 4"/>
          <p:cNvSpPr>
            <a:spLocks noGrp="1"/>
          </p:cNvSpPr>
          <p:nvPr>
            <p:ph sz="half" idx="2"/>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a:buFont typeface="Wingdings" pitchFamily="2" charset="2"/>
              <a:buChar char="ü"/>
            </a:pPr>
            <a:r>
              <a:rPr lang="en-US" dirty="0" smtClean="0"/>
              <a:t>  THE COURT </a:t>
            </a:r>
          </a:p>
          <a:p>
            <a:pPr>
              <a:buFont typeface="Wingdings" pitchFamily="2" charset="2"/>
              <a:buChar char="ü"/>
            </a:pPr>
            <a:r>
              <a:rPr lang="en-US" dirty="0" smtClean="0"/>
              <a:t> PERMANENT FIXTURES </a:t>
            </a:r>
          </a:p>
          <a:p>
            <a:pPr>
              <a:buFont typeface="Wingdings" pitchFamily="2" charset="2"/>
              <a:buChar char="ü"/>
            </a:pPr>
            <a:r>
              <a:rPr lang="en-US" dirty="0" smtClean="0"/>
              <a:t>THE BALL </a:t>
            </a:r>
          </a:p>
          <a:p>
            <a:pPr>
              <a:buFont typeface="Wingdings" pitchFamily="2" charset="2"/>
              <a:buChar char="ü"/>
            </a:pPr>
            <a:r>
              <a:rPr lang="en-US" dirty="0" smtClean="0"/>
              <a:t>THE RACKET </a:t>
            </a:r>
          </a:p>
          <a:p>
            <a:pPr>
              <a:buFont typeface="Wingdings" pitchFamily="2" charset="2"/>
              <a:buChar char="ü"/>
            </a:pPr>
            <a:r>
              <a:rPr lang="en-US" dirty="0" smtClean="0"/>
              <a:t>SCORE IN A GAME</a:t>
            </a:r>
          </a:p>
          <a:p>
            <a:pPr>
              <a:buFont typeface="Wingdings" pitchFamily="2" charset="2"/>
              <a:buChar char="ü"/>
            </a:pPr>
            <a:r>
              <a:rPr lang="en-US" dirty="0" smtClean="0"/>
              <a:t> SCORE IN A SET </a:t>
            </a:r>
          </a:p>
          <a:p>
            <a:pPr>
              <a:buFont typeface="Wingdings" pitchFamily="2" charset="2"/>
              <a:buChar char="ü"/>
            </a:pPr>
            <a:r>
              <a:rPr lang="en-US" dirty="0" smtClean="0"/>
              <a:t> SCORE IN A MATCH </a:t>
            </a:r>
          </a:p>
          <a:p>
            <a:pPr>
              <a:buFont typeface="Wingdings" pitchFamily="2" charset="2"/>
              <a:buChar char="ü"/>
            </a:pPr>
            <a:r>
              <a:rPr lang="en-US" dirty="0" smtClean="0"/>
              <a:t>SERVER &amp; RECEIVER </a:t>
            </a:r>
          </a:p>
          <a:p>
            <a:pPr>
              <a:buFont typeface="Wingdings" pitchFamily="2" charset="2"/>
              <a:buChar char="ü"/>
            </a:pPr>
            <a:r>
              <a:rPr lang="en-US" dirty="0" smtClean="0"/>
              <a:t>CHOICE OF ENDS &amp; SERVICE </a:t>
            </a:r>
          </a:p>
          <a:p>
            <a:pPr>
              <a:buFont typeface="Wingdings" pitchFamily="2" charset="2"/>
              <a:buChar char="ü"/>
            </a:pPr>
            <a:r>
              <a:rPr lang="en-US" dirty="0" smtClean="0"/>
              <a:t>CHANGE OF ENDS </a:t>
            </a:r>
          </a:p>
          <a:p>
            <a:pPr>
              <a:buFont typeface="Wingdings" pitchFamily="2" charset="2"/>
              <a:buChar char="ü"/>
            </a:pPr>
            <a:r>
              <a:rPr lang="en-US" dirty="0" smtClean="0"/>
              <a:t> BALL IN PLAY </a:t>
            </a:r>
          </a:p>
          <a:p>
            <a:pPr>
              <a:buFont typeface="Wingdings" pitchFamily="2" charset="2"/>
              <a:buChar char="ü"/>
            </a:pPr>
            <a:r>
              <a:rPr lang="en-US" dirty="0" smtClean="0"/>
              <a:t> BALL TOUCHES A LINE </a:t>
            </a:r>
          </a:p>
          <a:p>
            <a:pPr>
              <a:buFont typeface="Wingdings" pitchFamily="2" charset="2"/>
              <a:buChar char="ü"/>
            </a:pPr>
            <a:r>
              <a:rPr lang="en-US" dirty="0" smtClean="0"/>
              <a:t> BALL TOUCHES A PERMANENT FIXTURE </a:t>
            </a:r>
          </a:p>
          <a:p>
            <a:pPr>
              <a:buFont typeface="Wingdings" pitchFamily="2" charset="2"/>
              <a:buChar char="ü"/>
            </a:pPr>
            <a:r>
              <a:rPr lang="en-US" dirty="0" smtClean="0"/>
              <a:t> ORDER OF SERVICE ORDER OF RECEIVING IN DOUBLES </a:t>
            </a:r>
          </a:p>
          <a:p>
            <a:pPr>
              <a:buFont typeface="Wingdings" pitchFamily="2" charset="2"/>
              <a:buChar char="ü"/>
            </a:pPr>
            <a:endParaRPr lang="en-US" dirty="0" smtClean="0"/>
          </a:p>
          <a:p>
            <a:pPr>
              <a:buFont typeface="Wingdings" pitchFamily="2" charset="2"/>
              <a:buChar char="ü"/>
            </a:pPr>
            <a:endParaRPr lang="en-US" dirty="0" smtClean="0"/>
          </a:p>
          <a:p>
            <a:endParaRPr lang="en-US" dirty="0"/>
          </a:p>
        </p:txBody>
      </p:sp>
      <p:sp>
        <p:nvSpPr>
          <p:cNvPr id="4" name="Text Placeholder 3"/>
          <p:cNvSpPr>
            <a:spLocks noGrp="1"/>
          </p:cNvSpPr>
          <p:nvPr>
            <p:ph type="body" sz="quarter" idx="3"/>
          </p:nvPr>
        </p:nvSpPr>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t>RULES</a:t>
            </a:r>
            <a:endParaRPr lang="en-US" dirty="0"/>
          </a:p>
        </p:txBody>
      </p:sp>
      <p:sp>
        <p:nvSpPr>
          <p:cNvPr id="6" name="Content Placeholder 5"/>
          <p:cNvSpPr>
            <a:spLocks noGrp="1"/>
          </p:cNvSpPr>
          <p:nvPr>
            <p:ph sz="quarter" idx="4"/>
          </p:nvPr>
        </p:nvSpPr>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n-US" dirty="0" smtClean="0"/>
              <a:t>THE SERVICE </a:t>
            </a:r>
          </a:p>
          <a:p>
            <a:r>
              <a:rPr lang="en-US" dirty="0" smtClean="0"/>
              <a:t> SERVING </a:t>
            </a:r>
          </a:p>
          <a:p>
            <a:r>
              <a:rPr lang="en-US" dirty="0" smtClean="0"/>
              <a:t>FOOTFAULT </a:t>
            </a:r>
          </a:p>
          <a:p>
            <a:r>
              <a:rPr lang="en-US" dirty="0" smtClean="0"/>
              <a:t>SERVICE FAULT </a:t>
            </a:r>
          </a:p>
          <a:p>
            <a:r>
              <a:rPr lang="en-US" dirty="0" smtClean="0"/>
              <a:t>SECOND SERVICE </a:t>
            </a:r>
          </a:p>
          <a:p>
            <a:r>
              <a:rPr lang="en-US" dirty="0" smtClean="0"/>
              <a:t> WHEN TO SERVE &amp; RECEIVE </a:t>
            </a:r>
          </a:p>
          <a:p>
            <a:r>
              <a:rPr lang="en-US" dirty="0" smtClean="0"/>
              <a:t> THE LET DURING A SERVICE </a:t>
            </a:r>
          </a:p>
          <a:p>
            <a:r>
              <a:rPr lang="en-US" dirty="0" smtClean="0"/>
              <a:t> THE LET </a:t>
            </a:r>
          </a:p>
          <a:p>
            <a:r>
              <a:rPr lang="en-US" dirty="0" smtClean="0"/>
              <a:t>PLAYER LOSES POINT </a:t>
            </a:r>
          </a:p>
          <a:p>
            <a:r>
              <a:rPr lang="en-US" dirty="0" smtClean="0"/>
              <a:t>A GOOD RETURN </a:t>
            </a:r>
          </a:p>
          <a:p>
            <a:r>
              <a:rPr lang="en-US" dirty="0" smtClean="0"/>
              <a:t>HINDRANCE </a:t>
            </a:r>
          </a:p>
          <a:p>
            <a:r>
              <a:rPr lang="en-US" dirty="0" smtClean="0"/>
              <a:t> CORRECTING ERRORS </a:t>
            </a:r>
          </a:p>
          <a:p>
            <a:r>
              <a:rPr lang="en-US" dirty="0" smtClean="0"/>
              <a:t> ROLE OF COURT OFFICIALS </a:t>
            </a:r>
          </a:p>
          <a:p>
            <a:r>
              <a:rPr lang="en-US" dirty="0" smtClean="0"/>
              <a:t> CONTINUOUS PLAY </a:t>
            </a:r>
          </a:p>
          <a:p>
            <a:r>
              <a:rPr lang="en-US" dirty="0" smtClean="0"/>
              <a:t>COACHING </a:t>
            </a:r>
          </a:p>
          <a:p>
            <a:r>
              <a:rPr lang="en-US" dirty="0" smtClean="0"/>
              <a:t>PLAYER ANALYSIS TECHNOLOGY </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956"/>
            <a:ext cx="8229600" cy="1143000"/>
          </a:xfrm>
        </p:spPr>
        <p:txBody>
          <a:bodyPr/>
          <a:lstStyle/>
          <a:p>
            <a:r>
              <a:rPr lang="en-US" dirty="0" smtClean="0"/>
              <a:t>1. The court…</a:t>
            </a:r>
            <a:endParaRPr lang="en-US" dirty="0"/>
          </a:p>
        </p:txBody>
      </p:sp>
      <p:sp>
        <p:nvSpPr>
          <p:cNvPr id="5" name="Content Placeholder 4"/>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ctr">
              <a:buNone/>
            </a:pPr>
            <a:endParaRPr lang="en-US" dirty="0"/>
          </a:p>
        </p:txBody>
      </p:sp>
      <p:pic>
        <p:nvPicPr>
          <p:cNvPr id="6" name="Content Placeholder 3" descr="tennis court.png"/>
          <p:cNvPicPr>
            <a:picLocks noChangeAspect="1"/>
          </p:cNvPicPr>
          <p:nvPr/>
        </p:nvPicPr>
        <p:blipFill>
          <a:blip r:embed="rId2"/>
          <a:stretch>
            <a:fillRect/>
          </a:stretch>
        </p:blipFill>
        <p:spPr>
          <a:xfrm rot="177728">
            <a:off x="1543394" y="2431378"/>
            <a:ext cx="5725999" cy="38478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2.PERMANENT FIXTURES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Times New Roman" pitchFamily="18" charset="0"/>
                <a:cs typeface="Times New Roman" pitchFamily="18" charset="0"/>
              </a:rPr>
              <a:t> the backstops and side stops, </a:t>
            </a:r>
          </a:p>
          <a:p>
            <a:r>
              <a:rPr lang="en-US" dirty="0" smtClean="0">
                <a:latin typeface="Times New Roman" pitchFamily="18" charset="0"/>
                <a:cs typeface="Times New Roman" pitchFamily="18" charset="0"/>
              </a:rPr>
              <a:t>the spectators, the stands and seats for spectators, </a:t>
            </a:r>
          </a:p>
          <a:p>
            <a:r>
              <a:rPr lang="en-US" dirty="0" smtClean="0">
                <a:latin typeface="Times New Roman" pitchFamily="18" charset="0"/>
                <a:cs typeface="Times New Roman" pitchFamily="18" charset="0"/>
              </a:rPr>
              <a:t>all other fixtures around and above the court, </a:t>
            </a:r>
          </a:p>
          <a:p>
            <a:r>
              <a:rPr lang="en-US" dirty="0" smtClean="0">
                <a:latin typeface="Times New Roman" pitchFamily="18" charset="0"/>
                <a:cs typeface="Times New Roman" pitchFamily="18" charset="0"/>
              </a:rPr>
              <a:t>the chair umpire, line umpires, net umpire and ball persons when in their </a:t>
            </a:r>
            <a:r>
              <a:rPr lang="en-US" dirty="0" err="1" smtClean="0">
                <a:latin typeface="Times New Roman" pitchFamily="18" charset="0"/>
                <a:cs typeface="Times New Roman" pitchFamily="18" charset="0"/>
              </a:rPr>
              <a:t>recognised</a:t>
            </a:r>
            <a:r>
              <a:rPr lang="en-US" dirty="0" smtClean="0">
                <a:latin typeface="Times New Roman" pitchFamily="18" charset="0"/>
                <a:cs typeface="Times New Roman" pitchFamily="18" charset="0"/>
              </a:rPr>
              <a:t> positions.   </a:t>
            </a:r>
          </a:p>
          <a:p>
            <a:r>
              <a:rPr lang="en-US" dirty="0" smtClean="0">
                <a:latin typeface="Times New Roman" pitchFamily="18" charset="0"/>
                <a:cs typeface="Times New Roman" pitchFamily="18" charset="0"/>
              </a:rPr>
              <a:t>In a singles match played with a doubles net and singles sticks, the net posts and the part of the net outside the singles sticks are permanent fixtures and are not considered as net posts or part of the net.   </a:t>
            </a:r>
          </a:p>
          <a:p>
            <a:r>
              <a:rPr lang="en-US" dirty="0" smtClean="0">
                <a:latin typeface="Times New Roman" pitchFamily="18" charset="0"/>
                <a:cs typeface="Times New Roman" pitchFamily="18" charset="0"/>
              </a:rPr>
              <a:t> The net dividers separating courts at indoor facilities are considered to be permanent fixtures, irrespective of their distance from the doubles sideline.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smtClean="0"/>
              <a:t>3.Ball</a:t>
            </a:r>
            <a:endParaRPr lang="en-US" dirty="0"/>
          </a:p>
        </p:txBody>
      </p:sp>
      <p:sp>
        <p:nvSpPr>
          <p:cNvPr id="3" name="Content Placeholder 2"/>
          <p:cNvSpPr>
            <a:spLocks noGrp="1"/>
          </p:cNvSpPr>
          <p:nvPr>
            <p:ph idx="1"/>
          </p:nvPr>
        </p:nvSpPr>
        <p:spPr>
          <a:xfrm>
            <a:off x="914400" y="1066800"/>
            <a:ext cx="7772400" cy="5562600"/>
          </a:xfrm>
        </p:spPr>
        <p:txBody>
          <a:bodyPr>
            <a:normAutofit/>
          </a:bodyPr>
          <a:lstStyle/>
          <a:p>
            <a:r>
              <a:rPr lang="en-US" sz="2000" dirty="0" smtClean="0">
                <a:latin typeface="Arial" pitchFamily="34" charset="0"/>
                <a:cs typeface="Arial" pitchFamily="34" charset="0"/>
              </a:rPr>
              <a:t>The ball is yellow in color and 56.69 grams in weight.</a:t>
            </a:r>
          </a:p>
          <a:p>
            <a:r>
              <a:rPr lang="en-US" sz="2000" dirty="0" smtClean="0">
                <a:latin typeface="Arial" pitchFamily="34" charset="0"/>
                <a:cs typeface="Arial" pitchFamily="34" charset="0"/>
              </a:rPr>
              <a:t>The event </a:t>
            </a:r>
            <a:r>
              <a:rPr lang="en-US" sz="2000" dirty="0" err="1" smtClean="0">
                <a:latin typeface="Arial" pitchFamily="34" charset="0"/>
                <a:cs typeface="Arial" pitchFamily="34" charset="0"/>
              </a:rPr>
              <a:t>organisers</a:t>
            </a:r>
            <a:r>
              <a:rPr lang="en-US" sz="2000" dirty="0" smtClean="0">
                <a:latin typeface="Arial" pitchFamily="34" charset="0"/>
                <a:cs typeface="Arial" pitchFamily="34" charset="0"/>
              </a:rPr>
              <a:t> must announce in progress of the event:   </a:t>
            </a:r>
          </a:p>
          <a:p>
            <a:pPr marL="514350" indent="-514350">
              <a:buNone/>
            </a:pPr>
            <a:r>
              <a:rPr lang="en-US" sz="2000" dirty="0" smtClean="0">
                <a:latin typeface="Arial" pitchFamily="34" charset="0"/>
                <a:cs typeface="Arial" pitchFamily="34" charset="0"/>
              </a:rPr>
              <a:t>                                                </a:t>
            </a:r>
          </a:p>
          <a:p>
            <a:pPr marL="514350" indent="-514350">
              <a:buNone/>
            </a:pPr>
            <a:r>
              <a:rPr lang="en-US" sz="2000" dirty="0" smtClean="0">
                <a:latin typeface="Arial" pitchFamily="34" charset="0"/>
                <a:cs typeface="Arial" pitchFamily="34" charset="0"/>
              </a:rPr>
              <a:t>                                                       </a:t>
            </a:r>
            <a:endParaRPr lang="en-US" sz="2000" dirty="0">
              <a:latin typeface="Arial" pitchFamily="34" charset="0"/>
              <a:cs typeface="Arial" pitchFamily="34" charset="0"/>
            </a:endParaRPr>
          </a:p>
        </p:txBody>
      </p:sp>
      <p:pic>
        <p:nvPicPr>
          <p:cNvPr id="4" name="Picture 3" descr="tennis ball.jpg"/>
          <p:cNvPicPr/>
          <p:nvPr/>
        </p:nvPicPr>
        <p:blipFill>
          <a:blip r:embed="rId2"/>
          <a:stretch>
            <a:fillRect/>
          </a:stretch>
        </p:blipFill>
        <p:spPr>
          <a:xfrm>
            <a:off x="1981200" y="2658290"/>
            <a:ext cx="4495800" cy="2904309"/>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nnis-racket.jpg"/>
          <p:cNvPicPr/>
          <p:nvPr/>
        </p:nvPicPr>
        <p:blipFill>
          <a:blip r:embed="rId2"/>
          <a:stretch>
            <a:fillRect/>
          </a:stretch>
        </p:blipFill>
        <p:spPr>
          <a:xfrm rot="16200000">
            <a:off x="2823519" y="2205681"/>
            <a:ext cx="1744362" cy="5715000"/>
          </a:xfrm>
          <a:prstGeom prst="rect">
            <a:avLst/>
          </a:prstGeom>
        </p:spPr>
      </p:pic>
      <p:sp>
        <p:nvSpPr>
          <p:cNvPr id="2" name="Title 1"/>
          <p:cNvSpPr>
            <a:spLocks noGrp="1"/>
          </p:cNvSpPr>
          <p:nvPr>
            <p:ph type="title"/>
          </p:nvPr>
        </p:nvSpPr>
        <p:spPr>
          <a:xfrm>
            <a:off x="457200" y="0"/>
            <a:ext cx="8229600" cy="1143000"/>
          </a:xfrm>
        </p:spPr>
        <p:txBody>
          <a:bodyPr/>
          <a:lstStyle/>
          <a:p>
            <a:r>
              <a:rPr lang="en-US" dirty="0" smtClean="0"/>
              <a:t>4.Racket</a:t>
            </a:r>
            <a:endParaRPr lang="en-US" dirty="0"/>
          </a:p>
        </p:txBody>
      </p:sp>
      <p:sp>
        <p:nvSpPr>
          <p:cNvPr id="3" name="Content Placeholder 2"/>
          <p:cNvSpPr>
            <a:spLocks noGrp="1"/>
          </p:cNvSpPr>
          <p:nvPr>
            <p:ph idx="1"/>
          </p:nvPr>
        </p:nvSpPr>
        <p:spPr>
          <a:xfrm>
            <a:off x="457200" y="1219200"/>
            <a:ext cx="8229600" cy="5105400"/>
          </a:xfrm>
        </p:spPr>
        <p:txBody>
          <a:bodyPr>
            <a:normAutofit/>
          </a:bodyPr>
          <a:lstStyle/>
          <a:p>
            <a:pPr lvl="0" fontAlgn="base">
              <a:buFont typeface="Wingdings" pitchFamily="2" charset="2"/>
              <a:buChar char="v"/>
            </a:pPr>
            <a:r>
              <a:rPr lang="en-US" sz="2000" dirty="0" smtClean="0">
                <a:latin typeface="Arial" pitchFamily="34" charset="0"/>
                <a:cs typeface="Arial" pitchFamily="34" charset="0"/>
              </a:rPr>
              <a:t>Length: the frame of the tennis racket shall not exceed 29 inches (73.7 cm) in overall length, including the handle.</a:t>
            </a:r>
          </a:p>
          <a:p>
            <a:pPr lvl="0" fontAlgn="base">
              <a:buFont typeface="Wingdings" pitchFamily="2" charset="2"/>
              <a:buChar char="v"/>
            </a:pPr>
            <a:r>
              <a:rPr lang="en-US" sz="2000" dirty="0" smtClean="0">
                <a:latin typeface="Arial" pitchFamily="34" charset="0"/>
                <a:cs typeface="Arial" pitchFamily="34" charset="0"/>
              </a:rPr>
              <a:t>Width: the frame of the tennis racket shall not exceed 12.5 inches (31.7 cm) in overall width.</a:t>
            </a:r>
          </a:p>
          <a:p>
            <a:pPr lvl="0" fontAlgn="base">
              <a:buFont typeface="Wingdings" pitchFamily="2" charset="2"/>
              <a:buChar char="v"/>
            </a:pPr>
            <a:r>
              <a:rPr lang="en-US" sz="2000" dirty="0" smtClean="0">
                <a:latin typeface="Arial" pitchFamily="34" charset="0"/>
                <a:cs typeface="Arial" pitchFamily="34" charset="0"/>
              </a:rPr>
              <a:t>Hitting Surface: the hitting surface shall not exceed 15.5 inches (39.4 cm) in overall length and 11.5 inches (29.2 cm) in overall width.</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lstStyle/>
          <a:p>
            <a:pPr>
              <a:buNone/>
            </a:pPr>
            <a:r>
              <a:rPr lang="en-US" dirty="0" smtClean="0"/>
              <a:t>Case 1: During a point, a player accidentally breaks the strings. Can the player continue to play another point with this racket?  </a:t>
            </a:r>
          </a:p>
          <a:p>
            <a:r>
              <a:rPr lang="en-US" dirty="0" smtClean="0"/>
              <a:t>Decision: Yes, except where specifically prohibited by event </a:t>
            </a:r>
            <a:r>
              <a:rPr lang="en-US" dirty="0" err="1" smtClean="0"/>
              <a:t>organisers</a:t>
            </a:r>
            <a:r>
              <a:rPr lang="en-US" dirty="0" smtClean="0"/>
              <a:t>. </a:t>
            </a:r>
          </a:p>
          <a:p>
            <a:pPr>
              <a:buNone/>
            </a:pPr>
            <a:r>
              <a:rPr lang="en-US" dirty="0" smtClean="0"/>
              <a:t>Case 5: Is a player allowed to use more than one racket at any time during play?  </a:t>
            </a:r>
          </a:p>
          <a:p>
            <a:pPr>
              <a:buNone/>
            </a:pPr>
            <a:r>
              <a:rPr lang="en-US" dirty="0" smtClean="0"/>
              <a:t>Decision: No.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dirty="0" smtClean="0">
                <a:latin typeface="Times New Roman" pitchFamily="18" charset="0"/>
                <a:cs typeface="Times New Roman" pitchFamily="18" charset="0"/>
              </a:rPr>
              <a:t>5.SCORE IN GAME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953000"/>
          </a:xfrm>
        </p:spPr>
        <p:txBody>
          <a:bodyPr>
            <a:normAutofit/>
          </a:bodyPr>
          <a:lstStyle/>
          <a:p>
            <a:pPr>
              <a:buNone/>
            </a:pPr>
            <a:r>
              <a:rPr lang="en-US"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 Standard game  A standard game is scored as follows with the server’s score being called first:  </a:t>
            </a:r>
          </a:p>
          <a:p>
            <a:pPr>
              <a:buNone/>
            </a:pPr>
            <a:r>
              <a:rPr lang="en-US" sz="2400" dirty="0" smtClean="0">
                <a:latin typeface="Times New Roman" pitchFamily="18" charset="0"/>
                <a:cs typeface="Times New Roman" pitchFamily="18" charset="0"/>
              </a:rPr>
              <a:t> No point - “Love”  </a:t>
            </a:r>
          </a:p>
          <a:p>
            <a:pPr>
              <a:buNone/>
            </a:pPr>
            <a:r>
              <a:rPr lang="en-US" sz="2400" dirty="0" smtClean="0">
                <a:latin typeface="Times New Roman" pitchFamily="18" charset="0"/>
                <a:cs typeface="Times New Roman" pitchFamily="18" charset="0"/>
              </a:rPr>
              <a:t>First point - “15”  </a:t>
            </a:r>
          </a:p>
          <a:p>
            <a:pPr>
              <a:buNone/>
            </a:pPr>
            <a:r>
              <a:rPr lang="en-US" sz="2400" dirty="0" smtClean="0">
                <a:latin typeface="Times New Roman" pitchFamily="18" charset="0"/>
                <a:cs typeface="Times New Roman" pitchFamily="18" charset="0"/>
              </a:rPr>
              <a:t>Second point - “30”  </a:t>
            </a:r>
          </a:p>
          <a:p>
            <a:pPr>
              <a:buNone/>
            </a:pPr>
            <a:r>
              <a:rPr lang="en-US" sz="2400" dirty="0" smtClean="0">
                <a:latin typeface="Times New Roman" pitchFamily="18" charset="0"/>
                <a:cs typeface="Times New Roman" pitchFamily="18" charset="0"/>
              </a:rPr>
              <a:t>Third point - “40”  Fourth point - “Game”</a:t>
            </a:r>
          </a:p>
          <a:p>
            <a:pPr>
              <a:buNone/>
            </a:pPr>
            <a:r>
              <a:rPr lang="en-US" sz="2400" dirty="0" smtClean="0">
                <a:latin typeface="Times New Roman" pitchFamily="18" charset="0"/>
                <a:cs typeface="Times New Roman" pitchFamily="18" charset="0"/>
              </a:rPr>
              <a:t> b. Tie-break game  During a tie-break game, points are scored “Zero”,“1”, “2”, “3”, etc. The first player/team to win seven points wins the “Game” and “Set”, provided there is a margin of two points over the opponent(s). If necessary, the tie-break game shall continue until this margin is achieved.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dirty="0" smtClean="0">
                <a:latin typeface="Times New Roman" pitchFamily="18" charset="0"/>
                <a:cs typeface="Times New Roman" pitchFamily="18" charset="0"/>
              </a:rPr>
              <a:t>6. SCORE IN A SET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914400" y="1295400"/>
            <a:ext cx="7772400" cy="4724400"/>
          </a:xfrm>
        </p:spPr>
        <p:txBody>
          <a:bodyPr>
            <a:normAutofit fontScale="70000" lnSpcReduction="20000"/>
          </a:bodyPr>
          <a:lstStyle/>
          <a:p>
            <a:pPr>
              <a:buNone/>
            </a:pPr>
            <a:r>
              <a:rPr lang="en-US" dirty="0" smtClean="0">
                <a:latin typeface="Times New Roman" pitchFamily="18" charset="0"/>
                <a:cs typeface="Times New Roman" pitchFamily="18" charset="0"/>
              </a:rPr>
              <a:t> There are different methods of scoring in a set. </a:t>
            </a:r>
          </a:p>
          <a:p>
            <a:pPr>
              <a:buNone/>
            </a:pPr>
            <a:r>
              <a:rPr lang="en-US" dirty="0" smtClean="0">
                <a:latin typeface="Times New Roman" pitchFamily="18" charset="0"/>
                <a:cs typeface="Times New Roman" pitchFamily="18" charset="0"/>
              </a:rPr>
              <a:t>The two main methods are the “Advantage Set” and the “Tie-break Set”. Either method may be used provided that the one to be used is announced in advance of the event. If the “Tie-break Set” method is to be used, it must also be announced whether the final set will be played as a “Tie-break Set” or an “Advantage Set”. </a:t>
            </a:r>
          </a:p>
          <a:p>
            <a:pPr>
              <a:buNone/>
            </a:pPr>
            <a:r>
              <a:rPr lang="en-US" dirty="0" smtClean="0">
                <a:latin typeface="Times New Roman" pitchFamily="18" charset="0"/>
                <a:cs typeface="Times New Roman" pitchFamily="18" charset="0"/>
              </a:rPr>
              <a:t>  a. “Advantage Set”  The first player/team to win six games wins that “Set”, provided there is a margin of two games over the opponent(s). If necessary, the set shall continue until this margin is achieved.   </a:t>
            </a:r>
          </a:p>
          <a:p>
            <a:pPr>
              <a:buNone/>
            </a:pPr>
            <a:r>
              <a:rPr lang="en-US" dirty="0" smtClean="0">
                <a:latin typeface="Times New Roman" pitchFamily="18" charset="0"/>
                <a:cs typeface="Times New Roman" pitchFamily="18" charset="0"/>
              </a:rPr>
              <a:t>b. “Tie-break Set”  The first player/team to win six games wins that “Set”, provided there is a margin of two games over the opponent(s). If the score reaches six games all, a tie-break game shall be played.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Rules cont’d…</a:t>
            </a:r>
            <a:endParaRPr lang="en-US" dirty="0"/>
          </a:p>
        </p:txBody>
      </p:sp>
      <p:sp>
        <p:nvSpPr>
          <p:cNvPr id="3" name="Content Placeholder 2"/>
          <p:cNvSpPr>
            <a:spLocks noGrp="1"/>
          </p:cNvSpPr>
          <p:nvPr>
            <p:ph idx="1"/>
          </p:nvPr>
        </p:nvSpPr>
        <p:spPr>
          <a:xfrm>
            <a:off x="457200" y="1524000"/>
            <a:ext cx="8229600" cy="4800600"/>
          </a:xfrm>
        </p:spPr>
        <p:txBody>
          <a:bodyPr>
            <a:normAutofit fontScale="85000" lnSpcReduction="20000"/>
          </a:bodyPr>
          <a:lstStyle/>
          <a:p>
            <a:pPr>
              <a:buNone/>
            </a:pPr>
            <a:r>
              <a:rPr lang="en-US" b="1" dirty="0" smtClean="0"/>
              <a:t>7. SCORE IN A MATCH</a:t>
            </a:r>
          </a:p>
          <a:p>
            <a:pPr>
              <a:buFont typeface="Arial" pitchFamily="34" charset="0"/>
              <a:buChar char="•"/>
            </a:pPr>
            <a:r>
              <a:rPr lang="en-US" dirty="0" smtClean="0"/>
              <a:t>A match can be played to the best of 3 sets (a player/team needs to win 2 sets to win the match) or to the best of 5 sets (a player/team needs to win 3 sets to win the match).</a:t>
            </a:r>
          </a:p>
          <a:p>
            <a:pPr>
              <a:buNone/>
            </a:pPr>
            <a:r>
              <a:rPr lang="en-US" b="1" dirty="0" smtClean="0"/>
              <a:t>8. SERVER &amp; RECEIVER</a:t>
            </a:r>
          </a:p>
          <a:p>
            <a:r>
              <a:rPr lang="en-US" dirty="0" smtClean="0"/>
              <a:t>The players/teams shall stand on opposite sides of the net. </a:t>
            </a:r>
          </a:p>
          <a:p>
            <a:r>
              <a:rPr lang="en-US" dirty="0" smtClean="0"/>
              <a:t>The server is the player who puts the ball into play for the first point. </a:t>
            </a:r>
          </a:p>
          <a:p>
            <a:r>
              <a:rPr lang="en-US" dirty="0" smtClean="0"/>
              <a:t>The receiver is the player who is ready to return the ball served by the server.</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sz="3600" b="1" dirty="0" smtClean="0">
                <a:latin typeface="Times New Roman" pitchFamily="18" charset="0"/>
                <a:cs typeface="Times New Roman" pitchFamily="18" charset="0"/>
              </a:rPr>
              <a:t>9. CHOICE OF ENDS &amp; SERVICE</a:t>
            </a:r>
          </a:p>
        </p:txBody>
      </p:sp>
      <p:sp>
        <p:nvSpPr>
          <p:cNvPr id="3" name="Content Placeholder 2"/>
          <p:cNvSpPr>
            <a:spLocks noGrp="1"/>
          </p:cNvSpPr>
          <p:nvPr>
            <p:ph idx="1"/>
          </p:nvPr>
        </p:nvSpPr>
        <p:spPr>
          <a:xfrm>
            <a:off x="457200" y="1295400"/>
            <a:ext cx="8229600" cy="5029200"/>
          </a:xfrm>
        </p:spPr>
        <p:txBody>
          <a:bodyPr>
            <a:normAutofit fontScale="85000" lnSpcReduction="10000"/>
          </a:bodyPr>
          <a:lstStyle/>
          <a:p>
            <a:r>
              <a:rPr lang="en-US" dirty="0" smtClean="0">
                <a:latin typeface="Times New Roman" pitchFamily="18" charset="0"/>
                <a:cs typeface="Times New Roman" pitchFamily="18" charset="0"/>
              </a:rPr>
              <a:t>The choice of ends and the choice to be server or receiver in the first game shall be decided by toss before the warm-up starts.</a:t>
            </a:r>
          </a:p>
          <a:p>
            <a:r>
              <a:rPr lang="en-US" dirty="0" smtClean="0">
                <a:latin typeface="Times New Roman" pitchFamily="18" charset="0"/>
                <a:cs typeface="Times New Roman" pitchFamily="18" charset="0"/>
              </a:rPr>
              <a:t>The player/team who wins the toss may choose:</a:t>
            </a:r>
          </a:p>
          <a:p>
            <a:pPr>
              <a:buNone/>
            </a:pPr>
            <a:r>
              <a:rPr lang="en-US" dirty="0" smtClean="0">
                <a:latin typeface="Times New Roman" pitchFamily="18" charset="0"/>
                <a:cs typeface="Times New Roman" pitchFamily="18" charset="0"/>
              </a:rPr>
              <a:t>a. To be server or receiver in the first game of the match, in which case the opponent(s) shall choose the end of the court for the first game of the match; or</a:t>
            </a:r>
          </a:p>
          <a:p>
            <a:pPr>
              <a:buNone/>
            </a:pPr>
            <a:r>
              <a:rPr lang="en-US" dirty="0" smtClean="0">
                <a:latin typeface="Times New Roman" pitchFamily="18" charset="0"/>
                <a:cs typeface="Times New Roman" pitchFamily="18" charset="0"/>
              </a:rPr>
              <a:t>b. The end of the court for the first game of the match, in which case the opponent(s) shall choose to be server or receiver for the first game of the match; or</a:t>
            </a:r>
          </a:p>
          <a:p>
            <a:pPr>
              <a:buNone/>
            </a:pPr>
            <a:r>
              <a:rPr lang="en-US" dirty="0" smtClean="0">
                <a:latin typeface="Times New Roman" pitchFamily="18" charset="0"/>
                <a:cs typeface="Times New Roman" pitchFamily="18" charset="0"/>
              </a:rPr>
              <a:t>c. To require the opponent(s) to make one of the above choices.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772400" cy="1152127"/>
          </a:xfrm>
        </p:spPr>
        <p:txBody>
          <a:bodyPr/>
          <a:lstStyle/>
          <a:p>
            <a:r>
              <a:rPr lang="en-GB" dirty="0" smtClean="0">
                <a:solidFill>
                  <a:srgbClr val="00FF00"/>
                </a:solidFill>
                <a:latin typeface="Algerian" panose="04020705040A02060702" pitchFamily="82" charset="0"/>
              </a:rPr>
              <a:t>Chapter one</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908720"/>
            <a:ext cx="8496944" cy="5544616"/>
          </a:xfrm>
        </p:spPr>
        <p:txBody>
          <a:bodyPr>
            <a:normAutofit fontScale="92500" lnSpcReduction="20000"/>
          </a:bodyPr>
          <a:lstStyle/>
          <a:p>
            <a:pPr lvl="1">
              <a:lnSpc>
                <a:spcPct val="150000"/>
              </a:lnSpc>
              <a:spcAft>
                <a:spcPts val="0"/>
              </a:spcAft>
            </a:pPr>
            <a:r>
              <a:rPr lang="en-US" b="1" dirty="0" smtClean="0">
                <a:solidFill>
                  <a:schemeClr val="tx1"/>
                </a:solidFill>
                <a:effectLst/>
                <a:latin typeface="Times New Roman"/>
                <a:ea typeface="Times New Roman"/>
                <a:cs typeface="Times New Roman"/>
              </a:rPr>
              <a:t>Historical background of Tennis table ,Tennis and  Badminton</a:t>
            </a:r>
            <a:endParaRPr lang="en-GB" sz="2400" dirty="0" smtClean="0">
              <a:solidFill>
                <a:schemeClr val="tx1"/>
              </a:solidFill>
              <a:ea typeface="Times New Roman"/>
              <a:cs typeface="Times New Roman"/>
            </a:endParaRPr>
          </a:p>
          <a:p>
            <a:pPr lvl="1" algn="just">
              <a:lnSpc>
                <a:spcPct val="150000"/>
              </a:lnSpc>
              <a:spcAft>
                <a:spcPts val="0"/>
              </a:spcAft>
            </a:pPr>
            <a:r>
              <a:rPr lang="en-US" b="1" dirty="0" smtClean="0">
                <a:solidFill>
                  <a:srgbClr val="FF0000"/>
                </a:solidFill>
                <a:effectLst/>
                <a:latin typeface="Times New Roman"/>
                <a:ea typeface="Times New Roman"/>
                <a:cs typeface="Times New Roman"/>
              </a:rPr>
              <a:t>                          A Brief History of table tennis</a:t>
            </a:r>
            <a:endParaRPr lang="en-GB" sz="2000" dirty="0">
              <a:solidFill>
                <a:srgbClr val="FF0000"/>
              </a:solidFill>
              <a:ea typeface="Calibri"/>
              <a:cs typeface="Times New Roman"/>
            </a:endParaRPr>
          </a:p>
          <a:p>
            <a:r>
              <a:rPr lang="en-US" dirty="0" smtClean="0">
                <a:solidFill>
                  <a:schemeClr val="accent1"/>
                </a:solidFill>
                <a:effectLst/>
                <a:latin typeface="Times New Roman"/>
                <a:ea typeface="Times New Roman"/>
              </a:rPr>
              <a:t>Table Tennis is a direct descendent of the game of royal tennis.  Most historians believe tennis began in the 12</a:t>
            </a:r>
            <a:r>
              <a:rPr lang="en-US" baseline="30000" dirty="0" smtClean="0">
                <a:solidFill>
                  <a:schemeClr val="accent1"/>
                </a:solidFill>
                <a:effectLst/>
                <a:latin typeface="Times New Roman"/>
                <a:ea typeface="Times New Roman"/>
              </a:rPr>
              <a:t>th</a:t>
            </a:r>
            <a:r>
              <a:rPr lang="en-US" dirty="0" smtClean="0">
                <a:solidFill>
                  <a:schemeClr val="accent1"/>
                </a:solidFill>
                <a:effectLst/>
                <a:latin typeface="Times New Roman"/>
                <a:ea typeface="Times New Roman"/>
              </a:rPr>
              <a:t> century when French religious played a game they called “</a:t>
            </a:r>
            <a:r>
              <a:rPr lang="en-US" i="1" dirty="0" err="1" smtClean="0">
                <a:solidFill>
                  <a:schemeClr val="accent1"/>
                </a:solidFill>
                <a:effectLst/>
                <a:latin typeface="Times New Roman"/>
                <a:ea typeface="Times New Roman"/>
              </a:rPr>
              <a:t>jeu</a:t>
            </a:r>
            <a:r>
              <a:rPr lang="en-US" i="1" dirty="0" smtClean="0">
                <a:solidFill>
                  <a:schemeClr val="accent1"/>
                </a:solidFill>
                <a:effectLst/>
                <a:latin typeface="Times New Roman"/>
                <a:ea typeface="Times New Roman"/>
              </a:rPr>
              <a:t> de </a:t>
            </a:r>
            <a:r>
              <a:rPr lang="en-US" i="1" dirty="0" err="1" smtClean="0">
                <a:solidFill>
                  <a:schemeClr val="accent1"/>
                </a:solidFill>
                <a:effectLst/>
                <a:latin typeface="Times New Roman"/>
                <a:ea typeface="Times New Roman"/>
              </a:rPr>
              <a:t>paume</a:t>
            </a:r>
            <a:r>
              <a:rPr lang="en-US" i="1" dirty="0" smtClean="0">
                <a:solidFill>
                  <a:schemeClr val="accent1"/>
                </a:solidFill>
                <a:effectLst/>
                <a:latin typeface="Times New Roman"/>
                <a:ea typeface="Times New Roman"/>
              </a:rPr>
              <a:t>” </a:t>
            </a:r>
            <a:r>
              <a:rPr lang="en-US" dirty="0" smtClean="0">
                <a:solidFill>
                  <a:schemeClr val="accent1"/>
                </a:solidFill>
                <a:effectLst/>
                <a:latin typeface="Times New Roman"/>
                <a:ea typeface="Times New Roman"/>
              </a:rPr>
              <a:t>[game of the hand]</a:t>
            </a:r>
            <a:r>
              <a:rPr lang="en-US" i="1" dirty="0" smtClean="0">
                <a:solidFill>
                  <a:schemeClr val="tx1"/>
                </a:solidFill>
                <a:effectLst/>
                <a:latin typeface="Times New Roman"/>
                <a:ea typeface="Times New Roman"/>
              </a:rPr>
              <a:t>.  </a:t>
            </a:r>
          </a:p>
          <a:p>
            <a:r>
              <a:rPr lang="en-US" dirty="0" smtClean="0">
                <a:solidFill>
                  <a:schemeClr val="tx1"/>
                </a:solidFill>
                <a:effectLst/>
                <a:latin typeface="Times New Roman"/>
                <a:ea typeface="Times New Roman"/>
              </a:rPr>
              <a:t>The religious would call out “</a:t>
            </a:r>
            <a:r>
              <a:rPr lang="en-US" dirty="0" err="1" smtClean="0">
                <a:solidFill>
                  <a:schemeClr val="tx1"/>
                </a:solidFill>
                <a:effectLst/>
                <a:latin typeface="Times New Roman"/>
                <a:ea typeface="Times New Roman"/>
              </a:rPr>
              <a:t>tenez</a:t>
            </a:r>
            <a:r>
              <a:rPr lang="en-US" dirty="0" smtClean="0">
                <a:solidFill>
                  <a:schemeClr val="tx1"/>
                </a:solidFill>
                <a:effectLst/>
                <a:latin typeface="Times New Roman"/>
                <a:ea typeface="Times New Roman"/>
              </a:rPr>
              <a:t>” [Take this! Or Play!] as they hit the ball at their opponent to start the game.  The original ball was made of wood and later, the ball was a wad of hair, wool, or cork wrapped in string and cloth or leather</a:t>
            </a:r>
            <a:endParaRPr lang="en-GB" dirty="0">
              <a:solidFill>
                <a:schemeClr val="tx1"/>
              </a:solidFill>
            </a:endParaRPr>
          </a:p>
        </p:txBody>
      </p:sp>
    </p:spTree>
    <p:extLst>
      <p:ext uri="{BB962C8B-B14F-4D97-AF65-F5344CB8AC3E}">
        <p14:creationId xmlns:p14="http://schemas.microsoft.com/office/powerpoint/2010/main" xmlns="" val="2315924972"/>
      </p:ext>
    </p:extLst>
  </p:cSld>
  <p:clrMapOvr>
    <a:masterClrMapping/>
  </p:clrMapOvr>
  <p:transition spd="slow">
    <p:wheel spokes="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latin typeface="Times New Roman" pitchFamily="18" charset="0"/>
                <a:cs typeface="Times New Roman" pitchFamily="18" charset="0"/>
              </a:rPr>
              <a:t>10. CHANGE OF ENDS</a:t>
            </a:r>
            <a:r>
              <a:rPr lang="en-US" b="1" dirty="0" smtClean="0"/>
              <a:t/>
            </a:r>
            <a:br>
              <a:rPr lang="en-US" b="1" dirty="0" smtClean="0"/>
            </a:br>
            <a:endParaRPr lang="en-US" dirty="0"/>
          </a:p>
        </p:txBody>
      </p:sp>
      <p:sp>
        <p:nvSpPr>
          <p:cNvPr id="3" name="Content Placeholder 2"/>
          <p:cNvSpPr>
            <a:spLocks noGrp="1"/>
          </p:cNvSpPr>
          <p:nvPr>
            <p:ph idx="1"/>
          </p:nvPr>
        </p:nvSpPr>
        <p:spPr>
          <a:xfrm>
            <a:off x="457200" y="1143000"/>
            <a:ext cx="8229600" cy="5181600"/>
          </a:xfrm>
        </p:spPr>
        <p:txBody>
          <a:bodyPr>
            <a:normAutofit/>
          </a:bodyPr>
          <a:lstStyle/>
          <a:p>
            <a:r>
              <a:rPr lang="en-US" dirty="0" smtClean="0">
                <a:latin typeface="Times New Roman" pitchFamily="18" charset="0"/>
                <a:cs typeface="Times New Roman" pitchFamily="18" charset="0"/>
              </a:rPr>
              <a:t>The players shall change ends at the end of the first, third and every subsequent odd game of each set. The players shall also change ends</a:t>
            </a:r>
          </a:p>
          <a:p>
            <a:r>
              <a:rPr lang="en-US" dirty="0" smtClean="0">
                <a:latin typeface="Times New Roman" pitchFamily="18" charset="0"/>
                <a:cs typeface="Times New Roman" pitchFamily="18" charset="0"/>
              </a:rPr>
              <a:t>at the end of each set unless the total number of games in that set is even, in which case the players change ends at the end of the first game of the next set.</a:t>
            </a:r>
          </a:p>
          <a:p>
            <a:r>
              <a:rPr lang="en-US" dirty="0" smtClean="0">
                <a:latin typeface="Times New Roman" pitchFamily="18" charset="0"/>
                <a:cs typeface="Times New Roman" pitchFamily="18" charset="0"/>
              </a:rPr>
              <a:t>During a tie-break game, players shall change ends after every six points.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Rules cont’d…</a:t>
            </a:r>
            <a:endParaRPr lang="en-US" dirty="0"/>
          </a:p>
        </p:txBody>
      </p:sp>
      <p:sp>
        <p:nvSpPr>
          <p:cNvPr id="3" name="Content Placeholder 2"/>
          <p:cNvSpPr>
            <a:spLocks noGrp="1"/>
          </p:cNvSpPr>
          <p:nvPr>
            <p:ph idx="1"/>
          </p:nvPr>
        </p:nvSpPr>
        <p:spPr>
          <a:xfrm>
            <a:off x="457200" y="1219200"/>
            <a:ext cx="8229600" cy="5105400"/>
          </a:xfrm>
        </p:spPr>
        <p:txBody>
          <a:bodyPr>
            <a:normAutofit fontScale="77500" lnSpcReduction="20000"/>
          </a:bodyPr>
          <a:lstStyle/>
          <a:p>
            <a:pPr>
              <a:buNone/>
            </a:pPr>
            <a:r>
              <a:rPr lang="en-US" b="1" dirty="0" smtClean="0">
                <a:latin typeface="Times New Roman" pitchFamily="18" charset="0"/>
                <a:cs typeface="Times New Roman" pitchFamily="18" charset="0"/>
              </a:rPr>
              <a:t>11. BALL IN PLAY</a:t>
            </a:r>
          </a:p>
          <a:p>
            <a:r>
              <a:rPr lang="en-US" dirty="0" smtClean="0">
                <a:latin typeface="Times New Roman" pitchFamily="18" charset="0"/>
                <a:cs typeface="Times New Roman" pitchFamily="18" charset="0"/>
              </a:rPr>
              <a:t>Unless a fault or a let is called, the ball is in play from the moment the server hits the ball, and remains in play until the point is decided.</a:t>
            </a:r>
          </a:p>
          <a:p>
            <a:pPr>
              <a:buNone/>
            </a:pPr>
            <a:r>
              <a:rPr lang="en-US" b="1" dirty="0" smtClean="0">
                <a:latin typeface="Times New Roman" pitchFamily="18" charset="0"/>
                <a:cs typeface="Times New Roman" pitchFamily="18" charset="0"/>
              </a:rPr>
              <a:t>12. BALL TOUCHES A LINE</a:t>
            </a:r>
          </a:p>
          <a:p>
            <a:r>
              <a:rPr lang="en-US" dirty="0" smtClean="0">
                <a:latin typeface="Times New Roman" pitchFamily="18" charset="0"/>
                <a:cs typeface="Times New Roman" pitchFamily="18" charset="0"/>
              </a:rPr>
              <a:t>If a ball touches a line, it is regarded as touching the court bounded by that line.</a:t>
            </a:r>
          </a:p>
          <a:p>
            <a:pPr>
              <a:buNone/>
            </a:pPr>
            <a:r>
              <a:rPr lang="en-US" b="1" dirty="0" smtClean="0">
                <a:latin typeface="Times New Roman" pitchFamily="18" charset="0"/>
                <a:cs typeface="Times New Roman" pitchFamily="18" charset="0"/>
              </a:rPr>
              <a:t>13. BALL TOUCHES A PERMANENT FIXTURE</a:t>
            </a:r>
          </a:p>
          <a:p>
            <a:r>
              <a:rPr lang="en-US" dirty="0" smtClean="0">
                <a:latin typeface="Times New Roman" pitchFamily="18" charset="0"/>
                <a:cs typeface="Times New Roman" pitchFamily="18" charset="0"/>
              </a:rPr>
              <a:t>If the ball in play touches a permanent fixture after it has hit the correct court, the player who hit the ball wins the point. </a:t>
            </a:r>
          </a:p>
          <a:p>
            <a:r>
              <a:rPr lang="en-US" dirty="0" smtClean="0">
                <a:latin typeface="Times New Roman" pitchFamily="18" charset="0"/>
                <a:cs typeface="Times New Roman" pitchFamily="18" charset="0"/>
              </a:rPr>
              <a:t>If the ball in play touches a permanent fixture before it hits the ground, the player who hit the ball loses the point.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fontScale="90000"/>
          </a:bodyPr>
          <a:lstStyle/>
          <a:p>
            <a:r>
              <a:rPr lang="en-US" b="1" dirty="0" smtClean="0">
                <a:latin typeface="Times New Roman" pitchFamily="18" charset="0"/>
                <a:cs typeface="Times New Roman" pitchFamily="18" charset="0"/>
              </a:rPr>
              <a:t>14. ORDER OF SERVICE</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838200"/>
            <a:ext cx="8305800" cy="5181600"/>
          </a:xfrm>
        </p:spPr>
        <p:txBody>
          <a:bodyPr>
            <a:noAutofit/>
          </a:bodyPr>
          <a:lstStyle/>
          <a:p>
            <a:r>
              <a:rPr lang="en-US" sz="2400" dirty="0" smtClean="0">
                <a:latin typeface="Times New Roman" pitchFamily="18" charset="0"/>
                <a:cs typeface="Times New Roman" pitchFamily="18" charset="0"/>
              </a:rPr>
              <a:t>At the end of each standard game, the receiver shall become the server and the server shall become the receiver for the next game.</a:t>
            </a:r>
          </a:p>
          <a:p>
            <a:r>
              <a:rPr lang="en-US" sz="2400" dirty="0" smtClean="0">
                <a:latin typeface="Times New Roman" pitchFamily="18" charset="0"/>
                <a:cs typeface="Times New Roman" pitchFamily="18" charset="0"/>
              </a:rPr>
              <a:t>In doubles, the team due to serve in the first game of each set shall decide which player shall serve for that game. Similarly, before the second game starts, their opponents shall decide which player shall serve for that game. </a:t>
            </a:r>
          </a:p>
          <a:p>
            <a:pPr>
              <a:buFont typeface="Wingdings" pitchFamily="2" charset="2"/>
              <a:buChar char="v"/>
            </a:pPr>
            <a:r>
              <a:rPr lang="en-US" sz="2400" dirty="0" smtClean="0">
                <a:latin typeface="Times New Roman" pitchFamily="18" charset="0"/>
                <a:cs typeface="Times New Roman" pitchFamily="18" charset="0"/>
              </a:rPr>
              <a:t>The partner of the player who served in the first game shall serve in the third game and the partner of the player who served in the second game shall serve in the fourth game. This rotation shall continue until the end of the set.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b="1" dirty="0" smtClean="0">
                <a:latin typeface="Times New Roman" pitchFamily="18" charset="0"/>
                <a:cs typeface="Times New Roman" pitchFamily="18" charset="0"/>
              </a:rPr>
              <a:t>15. ORDER OF RECEIVING IN DOUBLES</a:t>
            </a:r>
            <a:r>
              <a:rPr lang="en-US" b="1" dirty="0" smtClean="0"/>
              <a:t/>
            </a:r>
            <a:br>
              <a:rPr lang="en-US" b="1" dirty="0" smtClean="0"/>
            </a:br>
            <a:endParaRPr lang="en-US" dirty="0"/>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r>
              <a:rPr lang="en-US" dirty="0" smtClean="0">
                <a:latin typeface="Times New Roman" pitchFamily="18" charset="0"/>
                <a:cs typeface="Times New Roman" pitchFamily="18" charset="0"/>
              </a:rPr>
              <a:t>The team which is due to receive in the first game of a set shall decide which player shall receive the first point in the game. Similarly, before the second game starts, their opponents shall decide which player shall receive the first point of that game.</a:t>
            </a:r>
          </a:p>
          <a:p>
            <a:pPr>
              <a:buFont typeface="Wingdings" pitchFamily="2" charset="2"/>
              <a:buChar char="Ø"/>
            </a:pPr>
            <a:r>
              <a:rPr lang="en-US" dirty="0" smtClean="0">
                <a:latin typeface="Times New Roman" pitchFamily="18" charset="0"/>
                <a:cs typeface="Times New Roman" pitchFamily="18" charset="0"/>
              </a:rPr>
              <a:t> The player who was the receiver’s partner for the first point of the game shall receive the second point and this rotation shall continue until the end of the game and the set.</a:t>
            </a:r>
          </a:p>
          <a:p>
            <a:r>
              <a:rPr lang="en-US" dirty="0" smtClean="0">
                <a:latin typeface="Times New Roman" pitchFamily="18" charset="0"/>
                <a:cs typeface="Times New Roman" pitchFamily="18" charset="0"/>
              </a:rPr>
              <a:t>After the receiver has returned the ball, either player in a team can hit the ball.</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b="1" dirty="0" smtClean="0">
                <a:latin typeface="Times New Roman" pitchFamily="18" charset="0"/>
                <a:cs typeface="Times New Roman" pitchFamily="18" charset="0"/>
              </a:rPr>
              <a:t>16. THE SERVICE</a:t>
            </a:r>
            <a:r>
              <a:rPr lang="en-US" b="1" dirty="0" smtClean="0"/>
              <a:t/>
            </a:r>
            <a:br>
              <a:rPr lang="en-US" b="1" dirty="0" smtClean="0"/>
            </a:br>
            <a:endParaRPr lang="en-US" dirty="0"/>
          </a:p>
        </p:txBody>
      </p:sp>
      <p:sp>
        <p:nvSpPr>
          <p:cNvPr id="3" name="Content Placeholder 2"/>
          <p:cNvSpPr>
            <a:spLocks noGrp="1"/>
          </p:cNvSpPr>
          <p:nvPr>
            <p:ph idx="1"/>
          </p:nvPr>
        </p:nvSpPr>
        <p:spPr>
          <a:xfrm>
            <a:off x="457200" y="1066800"/>
            <a:ext cx="8229600" cy="5257800"/>
          </a:xfrm>
        </p:spPr>
        <p:txBody>
          <a:bodyPr>
            <a:normAutofit fontScale="85000" lnSpcReduction="20000"/>
          </a:bodyPr>
          <a:lstStyle/>
          <a:p>
            <a:r>
              <a:rPr lang="en-US" dirty="0" smtClean="0">
                <a:latin typeface="Times New Roman" pitchFamily="18" charset="0"/>
                <a:cs typeface="Times New Roman" pitchFamily="18" charset="0"/>
              </a:rPr>
              <a:t>Immediately before starting the service motion, the server shall stand at rest with both feet behind (i.e. further from the net than) the baseline and within the imaginary extensions of the centre mark and the sideline.</a:t>
            </a:r>
          </a:p>
          <a:p>
            <a:r>
              <a:rPr lang="en-US" dirty="0" smtClean="0">
                <a:latin typeface="Times New Roman" pitchFamily="18" charset="0"/>
                <a:cs typeface="Times New Roman" pitchFamily="18" charset="0"/>
              </a:rPr>
              <a:t>The server shall then release the ball by hand in any direction and hit the ball with the racket before the ball hits the ground. </a:t>
            </a:r>
          </a:p>
          <a:p>
            <a:r>
              <a:rPr lang="en-US" dirty="0" smtClean="0">
                <a:latin typeface="Times New Roman" pitchFamily="18" charset="0"/>
                <a:cs typeface="Times New Roman" pitchFamily="18" charset="0"/>
              </a:rPr>
              <a:t>The service motion is completed at the moment that the player’s racket hits or misses the ball</a:t>
            </a:r>
          </a:p>
          <a:p>
            <a:r>
              <a:rPr lang="en-US" dirty="0" smtClean="0">
                <a:latin typeface="Times New Roman" pitchFamily="18" charset="0"/>
                <a:cs typeface="Times New Roman" pitchFamily="18" charset="0"/>
              </a:rPr>
              <a:t>. A player who is able to use only one arm may use the racket for the release of the ball.</a:t>
            </a:r>
          </a:p>
          <a:p>
            <a:r>
              <a:rPr lang="en-US" b="1" i="1" dirty="0" smtClean="0">
                <a:latin typeface="Times New Roman" pitchFamily="18" charset="0"/>
                <a:cs typeface="Times New Roman" pitchFamily="18" charset="0"/>
              </a:rPr>
              <a:t>Note: </a:t>
            </a:r>
            <a:r>
              <a:rPr lang="en-US" b="1" dirty="0" smtClean="0">
                <a:latin typeface="Times New Roman" pitchFamily="18" charset="0"/>
                <a:cs typeface="Times New Roman" pitchFamily="18" charset="0"/>
              </a:rPr>
              <a:t>The Server may use an underhand or overhead service at his discretion.</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17. SERVING</a:t>
            </a:r>
            <a:r>
              <a:rPr lang="en-US" b="1" dirty="0" smtClean="0"/>
              <a:t/>
            </a:r>
            <a:br>
              <a:rPr lang="en-US" b="1" dirty="0" smtClean="0"/>
            </a:br>
            <a:endParaRPr lang="en-US" dirty="0"/>
          </a:p>
        </p:txBody>
      </p:sp>
      <p:sp>
        <p:nvSpPr>
          <p:cNvPr id="3" name="Content Placeholder 2"/>
          <p:cNvSpPr>
            <a:spLocks noGrp="1"/>
          </p:cNvSpPr>
          <p:nvPr>
            <p:ph idx="1"/>
          </p:nvPr>
        </p:nvSpPr>
        <p:spPr>
          <a:xfrm>
            <a:off x="457200" y="1371600"/>
            <a:ext cx="8229600" cy="4953000"/>
          </a:xfrm>
        </p:spPr>
        <p:txBody>
          <a:bodyPr>
            <a:normAutofit fontScale="92500"/>
          </a:bodyPr>
          <a:lstStyle/>
          <a:p>
            <a:r>
              <a:rPr lang="en-US" dirty="0" smtClean="0"/>
              <a:t>When serving in a standard game, the server shall stand behind alternate halves of the court, starting from the </a:t>
            </a:r>
            <a:r>
              <a:rPr lang="en-US" b="1" dirty="0" smtClean="0">
                <a:effectLst>
                  <a:outerShdw blurRad="38100" dist="38100" dir="2700000" algn="tl">
                    <a:srgbClr val="000000">
                      <a:alpha val="43137"/>
                    </a:srgbClr>
                  </a:outerShdw>
                </a:effectLst>
              </a:rPr>
              <a:t>right half</a:t>
            </a:r>
            <a:r>
              <a:rPr lang="en-US" dirty="0" smtClean="0"/>
              <a:t> of the court in every game.</a:t>
            </a:r>
          </a:p>
          <a:p>
            <a:r>
              <a:rPr lang="en-US" dirty="0" smtClean="0"/>
              <a:t>In a tie-break game, the service shall be served from behind alternate halves of the court, with the first served from the right half of the court.</a:t>
            </a:r>
          </a:p>
          <a:p>
            <a:r>
              <a:rPr lang="en-US" dirty="0" smtClean="0"/>
              <a:t>The service shall pass over the net and hit the service court diagonally opposite, before the receiver returns it.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b="1" dirty="0" smtClean="0">
                <a:latin typeface="Times New Roman" pitchFamily="18" charset="0"/>
                <a:cs typeface="Times New Roman" pitchFamily="18" charset="0"/>
              </a:rPr>
              <a:t>18. FOOT FAULT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447800"/>
            <a:ext cx="8305800" cy="4953000"/>
          </a:xfrm>
        </p:spPr>
        <p:txBody>
          <a:bodyPr>
            <a:noAutofit/>
          </a:bodyPr>
          <a:lstStyle/>
          <a:p>
            <a:r>
              <a:rPr lang="en-US" sz="2000" dirty="0" smtClean="0">
                <a:latin typeface="Times New Roman" pitchFamily="18" charset="0"/>
                <a:cs typeface="Times New Roman" pitchFamily="18" charset="0"/>
              </a:rPr>
              <a:t>During the service motion, the server shall not:</a:t>
            </a:r>
          </a:p>
          <a:p>
            <a:pPr>
              <a:buNone/>
            </a:pPr>
            <a:r>
              <a:rPr lang="en-US" sz="2000" dirty="0" smtClean="0">
                <a:latin typeface="Times New Roman" pitchFamily="18" charset="0"/>
                <a:cs typeface="Times New Roman" pitchFamily="18" charset="0"/>
              </a:rPr>
              <a:t>a. Change position by walking or running, although slight movements of the feet are permitted; or</a:t>
            </a:r>
          </a:p>
          <a:p>
            <a:pPr>
              <a:buNone/>
            </a:pPr>
            <a:r>
              <a:rPr lang="en-US" sz="2000" dirty="0" smtClean="0">
                <a:latin typeface="Times New Roman" pitchFamily="18" charset="0"/>
                <a:cs typeface="Times New Roman" pitchFamily="18" charset="0"/>
              </a:rPr>
              <a:t>b. Touch the baseline or the court with either foot; or</a:t>
            </a:r>
          </a:p>
          <a:p>
            <a:pPr>
              <a:buNone/>
            </a:pPr>
            <a:r>
              <a:rPr lang="en-US" sz="2000" dirty="0" smtClean="0">
                <a:latin typeface="Times New Roman" pitchFamily="18" charset="0"/>
                <a:cs typeface="Times New Roman" pitchFamily="18" charset="0"/>
              </a:rPr>
              <a:t>c. Touch the area outside the imaginary extension of the sideline with either foot; or</a:t>
            </a:r>
          </a:p>
          <a:p>
            <a:pPr>
              <a:buNone/>
            </a:pPr>
            <a:r>
              <a:rPr lang="en-US" sz="2000" dirty="0" smtClean="0">
                <a:latin typeface="Times New Roman" pitchFamily="18" charset="0"/>
                <a:cs typeface="Times New Roman" pitchFamily="18" charset="0"/>
              </a:rPr>
              <a:t>d. Touch the imaginary extension of the centre mark with either foot.</a:t>
            </a:r>
          </a:p>
          <a:p>
            <a:pPr>
              <a:buNone/>
            </a:pPr>
            <a:r>
              <a:rPr lang="en-US" sz="2000" i="1" dirty="0" smtClean="0">
                <a:latin typeface="Times New Roman" pitchFamily="18" charset="0"/>
                <a:cs typeface="Times New Roman" pitchFamily="18" charset="0"/>
              </a:rPr>
              <a:t>Case 1: In a singles match, is the server allowed to serve standing behind the part of the base line between the singles sideline and the doubles sideline?</a:t>
            </a:r>
          </a:p>
          <a:p>
            <a:pPr>
              <a:buNone/>
            </a:pPr>
            <a:r>
              <a:rPr lang="en-US" sz="2000" i="1" dirty="0" smtClean="0">
                <a:latin typeface="Times New Roman" pitchFamily="18" charset="0"/>
                <a:cs typeface="Times New Roman" pitchFamily="18" charset="0"/>
              </a:rPr>
              <a:t>Decision: No.</a:t>
            </a:r>
          </a:p>
          <a:p>
            <a:pPr>
              <a:buNone/>
            </a:pPr>
            <a:r>
              <a:rPr lang="en-US" sz="2000" i="1" dirty="0" smtClean="0">
                <a:latin typeface="Times New Roman" pitchFamily="18" charset="0"/>
                <a:cs typeface="Times New Roman" pitchFamily="18" charset="0"/>
              </a:rPr>
              <a:t>Case 2: Is the server allowed to have one or both feet off the ground?</a:t>
            </a:r>
          </a:p>
          <a:p>
            <a:pPr>
              <a:buNone/>
            </a:pPr>
            <a:r>
              <a:rPr lang="en-US" sz="2000" i="1" dirty="0" smtClean="0">
                <a:latin typeface="Times New Roman" pitchFamily="18" charset="0"/>
                <a:cs typeface="Times New Roman" pitchFamily="18" charset="0"/>
              </a:rPr>
              <a:t>  Decision: Yes.</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19. SERVICE FAULT</a:t>
            </a:r>
            <a:r>
              <a:rPr lang="en-US" b="1" dirty="0" smtClean="0"/>
              <a:t/>
            </a:r>
            <a:br>
              <a:rPr lang="en-US" b="1" dirty="0" smtClean="0"/>
            </a:br>
            <a:endParaRPr lang="en-US" dirty="0"/>
          </a:p>
        </p:txBody>
      </p:sp>
      <p:sp>
        <p:nvSpPr>
          <p:cNvPr id="3" name="Content Placeholder 2"/>
          <p:cNvSpPr>
            <a:spLocks noGrp="1"/>
          </p:cNvSpPr>
          <p:nvPr>
            <p:ph idx="1"/>
          </p:nvPr>
        </p:nvSpPr>
        <p:spPr>
          <a:xfrm>
            <a:off x="457200" y="1371600"/>
            <a:ext cx="8229600" cy="4953000"/>
          </a:xfrm>
        </p:spPr>
        <p:txBody>
          <a:bodyPr>
            <a:normAutofit fontScale="85000" lnSpcReduction="10000"/>
          </a:bodyPr>
          <a:lstStyle/>
          <a:p>
            <a:r>
              <a:rPr lang="en-US" dirty="0" smtClean="0">
                <a:latin typeface="Times New Roman" pitchFamily="18" charset="0"/>
                <a:cs typeface="Times New Roman" pitchFamily="18" charset="0"/>
              </a:rPr>
              <a:t>The service is a fault if:</a:t>
            </a:r>
          </a:p>
          <a:p>
            <a:pPr>
              <a:buNone/>
            </a:pPr>
            <a:r>
              <a:rPr lang="en-US" dirty="0" smtClean="0">
                <a:latin typeface="Times New Roman" pitchFamily="18" charset="0"/>
                <a:cs typeface="Times New Roman" pitchFamily="18" charset="0"/>
              </a:rPr>
              <a:t>a. The server breaks rules 16, 17 or 18; or</a:t>
            </a:r>
          </a:p>
          <a:p>
            <a:pPr>
              <a:buNone/>
            </a:pPr>
            <a:r>
              <a:rPr lang="en-US" dirty="0" smtClean="0">
                <a:latin typeface="Times New Roman" pitchFamily="18" charset="0"/>
                <a:cs typeface="Times New Roman" pitchFamily="18" charset="0"/>
              </a:rPr>
              <a:t>b. The server misses the ball when trying to hit it; or</a:t>
            </a:r>
          </a:p>
          <a:p>
            <a:pPr>
              <a:buNone/>
            </a:pPr>
            <a:r>
              <a:rPr lang="en-US" dirty="0" smtClean="0">
                <a:latin typeface="Times New Roman" pitchFamily="18" charset="0"/>
                <a:cs typeface="Times New Roman" pitchFamily="18" charset="0"/>
              </a:rPr>
              <a:t>c. The ball served touches a permanent fixture, singles stick or net post before it hits the ground; or</a:t>
            </a:r>
          </a:p>
          <a:p>
            <a:pPr>
              <a:buNone/>
            </a:pPr>
            <a:r>
              <a:rPr lang="en-US" dirty="0" smtClean="0">
                <a:latin typeface="Times New Roman" pitchFamily="18" charset="0"/>
                <a:cs typeface="Times New Roman" pitchFamily="18" charset="0"/>
              </a:rPr>
              <a:t>d. The ball served touches the server or server’s partner,</a:t>
            </a:r>
          </a:p>
          <a:p>
            <a:pPr>
              <a:buNone/>
            </a:pPr>
            <a:r>
              <a:rPr lang="en-US" i="1" dirty="0" smtClean="0">
                <a:latin typeface="Times New Roman" pitchFamily="18" charset="0"/>
                <a:cs typeface="Times New Roman" pitchFamily="18" charset="0"/>
              </a:rPr>
              <a:t>Case 1: During a singles match played on a court with net posts and singles sticks, the ball served hits a singles stick and then hits the correct service court. Is this a fault?</a:t>
            </a:r>
          </a:p>
          <a:p>
            <a:pPr>
              <a:buNone/>
            </a:pPr>
            <a:r>
              <a:rPr lang="en-US" i="1" dirty="0" smtClean="0">
                <a:latin typeface="Times New Roman" pitchFamily="18" charset="0"/>
                <a:cs typeface="Times New Roman" pitchFamily="18" charset="0"/>
              </a:rPr>
              <a:t> Decision: Yes.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sz="4000" dirty="0" smtClean="0"/>
              <a:t>Rule is cont’d…</a:t>
            </a:r>
            <a:endParaRPr lang="en-US" dirty="0"/>
          </a:p>
        </p:txBody>
      </p:sp>
      <p:sp>
        <p:nvSpPr>
          <p:cNvPr id="3" name="Content Placeholder 2"/>
          <p:cNvSpPr>
            <a:spLocks noGrp="1"/>
          </p:cNvSpPr>
          <p:nvPr>
            <p:ph idx="1"/>
          </p:nvPr>
        </p:nvSpPr>
        <p:spPr>
          <a:xfrm>
            <a:off x="457200" y="1371600"/>
            <a:ext cx="8229600" cy="4953000"/>
          </a:xfrm>
        </p:spPr>
        <p:txBody>
          <a:bodyPr>
            <a:normAutofit fontScale="77500" lnSpcReduction="20000"/>
          </a:bodyPr>
          <a:lstStyle/>
          <a:p>
            <a:pPr>
              <a:buNone/>
            </a:pPr>
            <a:r>
              <a:rPr lang="en-US" b="1" dirty="0" smtClean="0">
                <a:latin typeface="Times New Roman" pitchFamily="18" charset="0"/>
                <a:cs typeface="Times New Roman" pitchFamily="18" charset="0"/>
              </a:rPr>
              <a:t>20. SECOND SERVICE</a:t>
            </a:r>
          </a:p>
          <a:p>
            <a:r>
              <a:rPr lang="en-US" dirty="0" smtClean="0">
                <a:latin typeface="Times New Roman" pitchFamily="18" charset="0"/>
                <a:cs typeface="Times New Roman" pitchFamily="18" charset="0"/>
              </a:rPr>
              <a:t>If the first service is a fault, the server shall serve again without delay from behind the same half of the court from which that fault was served, unless the service was from the wrong half.</a:t>
            </a:r>
          </a:p>
          <a:p>
            <a:pPr>
              <a:buNone/>
            </a:pPr>
            <a:r>
              <a:rPr lang="en-US" b="1" dirty="0" smtClean="0">
                <a:latin typeface="Times New Roman" pitchFamily="18" charset="0"/>
                <a:cs typeface="Times New Roman" pitchFamily="18" charset="0"/>
              </a:rPr>
              <a:t>21. WHEN TO SERVE &amp; RECEIVE</a:t>
            </a:r>
          </a:p>
          <a:p>
            <a:r>
              <a:rPr lang="en-US" dirty="0" smtClean="0">
                <a:latin typeface="Times New Roman" pitchFamily="18" charset="0"/>
                <a:cs typeface="Times New Roman" pitchFamily="18" charset="0"/>
              </a:rPr>
              <a:t>The server shall not serve until the receiver is ready. However, the receiver shall play to the reasonable pace of the server and shall be ready to receive within a reasonable time of the server being ready.</a:t>
            </a:r>
          </a:p>
          <a:p>
            <a:r>
              <a:rPr lang="en-US" dirty="0" smtClean="0">
                <a:latin typeface="Times New Roman" pitchFamily="18" charset="0"/>
                <a:cs typeface="Times New Roman" pitchFamily="18" charset="0"/>
              </a:rPr>
              <a:t>A receiver who attempts to return the service shall be considered as being ready. If it is demonstrated that the receiver is not ready, the service cannot be called a fault.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sz="4400" b="1" dirty="0" smtClean="0">
                <a:latin typeface="Times New Roman" pitchFamily="18" charset="0"/>
                <a:cs typeface="Times New Roman" pitchFamily="18" charset="0"/>
              </a:rPr>
              <a:t>22. THE LET DURING A SERVICE</a:t>
            </a:r>
            <a:r>
              <a:rPr lang="en-US" b="1" dirty="0" smtClean="0"/>
              <a:t/>
            </a:r>
            <a:br>
              <a:rPr lang="en-US" b="1" dirty="0" smtClean="0"/>
            </a:br>
            <a:endParaRPr lang="en-US" dirty="0"/>
          </a:p>
        </p:txBody>
      </p:sp>
      <p:sp>
        <p:nvSpPr>
          <p:cNvPr id="3" name="Content Placeholder 2"/>
          <p:cNvSpPr>
            <a:spLocks noGrp="1"/>
          </p:cNvSpPr>
          <p:nvPr>
            <p:ph idx="1"/>
          </p:nvPr>
        </p:nvSpPr>
        <p:spPr>
          <a:xfrm>
            <a:off x="457200" y="1066800"/>
            <a:ext cx="8229600" cy="5257800"/>
          </a:xfrm>
        </p:spPr>
        <p:txBody>
          <a:bodyPr>
            <a:normAutofit fontScale="92500"/>
          </a:bodyPr>
          <a:lstStyle/>
          <a:p>
            <a:r>
              <a:rPr lang="en-US" dirty="0" smtClean="0">
                <a:latin typeface="Times New Roman" pitchFamily="18" charset="0"/>
                <a:cs typeface="Times New Roman" pitchFamily="18" charset="0"/>
              </a:rPr>
              <a:t>The service is a </a:t>
            </a:r>
            <a:r>
              <a:rPr lang="en-US" b="1" dirty="0" smtClean="0">
                <a:latin typeface="Times New Roman" pitchFamily="18" charset="0"/>
                <a:cs typeface="Times New Roman" pitchFamily="18" charset="0"/>
              </a:rPr>
              <a:t>let</a:t>
            </a:r>
            <a:r>
              <a:rPr lang="en-US" dirty="0" smtClean="0">
                <a:latin typeface="Times New Roman" pitchFamily="18" charset="0"/>
                <a:cs typeface="Times New Roman" pitchFamily="18" charset="0"/>
              </a:rPr>
              <a:t> if:</a:t>
            </a:r>
          </a:p>
          <a:p>
            <a:pPr>
              <a:buNone/>
            </a:pPr>
            <a:r>
              <a:rPr lang="en-US" dirty="0" smtClean="0">
                <a:latin typeface="Times New Roman" pitchFamily="18" charset="0"/>
                <a:cs typeface="Times New Roman" pitchFamily="18" charset="0"/>
              </a:rPr>
              <a:t>a. The ball served touches the net, strap or band, and is otherwise good; or, after touching the net, strap or band, touches the receiver</a:t>
            </a:r>
          </a:p>
          <a:p>
            <a:pPr>
              <a:buNone/>
            </a:pPr>
            <a:r>
              <a:rPr lang="en-US" dirty="0" smtClean="0">
                <a:latin typeface="Times New Roman" pitchFamily="18" charset="0"/>
                <a:cs typeface="Times New Roman" pitchFamily="18" charset="0"/>
              </a:rPr>
              <a:t>or the receiver’s partner or anything they wear or carry before hitting the ground; or</a:t>
            </a:r>
          </a:p>
          <a:p>
            <a:pPr>
              <a:buNone/>
            </a:pPr>
            <a:r>
              <a:rPr lang="en-US" dirty="0" smtClean="0">
                <a:latin typeface="Times New Roman" pitchFamily="18" charset="0"/>
                <a:cs typeface="Times New Roman" pitchFamily="18" charset="0"/>
              </a:rPr>
              <a:t>b. The ball is served when the receiver is not ready.</a:t>
            </a:r>
          </a:p>
          <a:p>
            <a:r>
              <a:rPr lang="en-US" dirty="0" smtClean="0">
                <a:latin typeface="Times New Roman" pitchFamily="18" charset="0"/>
                <a:cs typeface="Times New Roman" pitchFamily="18" charset="0"/>
              </a:rPr>
              <a:t>In the case of a service let, that particular service shall not count, and the server shall serve again, but a service let does not cancel a previous fault.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792087"/>
          </a:xfrm>
        </p:spPr>
        <p:txBody>
          <a:bodyPr>
            <a:normAutofit/>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908720"/>
            <a:ext cx="8424936" cy="5256584"/>
          </a:xfrm>
        </p:spPr>
        <p:txBody>
          <a:bodyPr>
            <a:normAutofit/>
          </a:bodyPr>
          <a:lstStyle/>
          <a:p>
            <a:r>
              <a:rPr lang="en-US" dirty="0" smtClean="0">
                <a:solidFill>
                  <a:schemeClr val="tx1"/>
                </a:solidFill>
                <a:effectLst/>
                <a:latin typeface="Times New Roman"/>
                <a:ea typeface="Times New Roman"/>
              </a:rPr>
              <a:t>The game was played indoors with players hitting the ball into door jams and other imperfections in the walls strategically trying to </a:t>
            </a:r>
            <a:r>
              <a:rPr lang="en-US" dirty="0" err="1" smtClean="0">
                <a:solidFill>
                  <a:schemeClr val="tx1"/>
                </a:solidFill>
                <a:effectLst/>
                <a:latin typeface="Times New Roman"/>
                <a:ea typeface="Times New Roman"/>
              </a:rPr>
              <a:t>outjoke</a:t>
            </a:r>
            <a:r>
              <a:rPr lang="en-US" dirty="0" smtClean="0">
                <a:solidFill>
                  <a:schemeClr val="tx1"/>
                </a:solidFill>
                <a:effectLst/>
                <a:latin typeface="Times New Roman"/>
                <a:ea typeface="Times New Roman"/>
              </a:rPr>
              <a:t> their opponent.  The “net” was usually a rope tied across the court five feet high at the sides and drooping to three feet at the middle.  The game was played at first with the hand and as time passed gloves were used, and then paddles with webbing, and eventually a handle was added to form a primitive racket. </a:t>
            </a:r>
            <a:endParaRPr lang="en-GB" dirty="0">
              <a:solidFill>
                <a:schemeClr val="tx1"/>
              </a:solidFill>
            </a:endParaRPr>
          </a:p>
        </p:txBody>
      </p:sp>
    </p:spTree>
    <p:extLst>
      <p:ext uri="{BB962C8B-B14F-4D97-AF65-F5344CB8AC3E}">
        <p14:creationId xmlns:p14="http://schemas.microsoft.com/office/powerpoint/2010/main" xmlns="" val="3746895460"/>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23. THE LET</a:t>
            </a:r>
            <a:br>
              <a:rPr lang="en-US" b="1" dirty="0" smtClean="0"/>
            </a:br>
            <a:endParaRPr lang="en-US" dirty="0"/>
          </a:p>
        </p:txBody>
      </p:sp>
      <p:sp>
        <p:nvSpPr>
          <p:cNvPr id="3" name="Content Placeholder 2"/>
          <p:cNvSpPr>
            <a:spLocks noGrp="1"/>
          </p:cNvSpPr>
          <p:nvPr>
            <p:ph idx="1"/>
          </p:nvPr>
        </p:nvSpPr>
        <p:spPr>
          <a:xfrm>
            <a:off x="457200" y="1371600"/>
            <a:ext cx="8229600" cy="4953000"/>
          </a:xfrm>
        </p:spPr>
        <p:txBody>
          <a:bodyPr/>
          <a:lstStyle/>
          <a:p>
            <a:r>
              <a:rPr lang="en-US" dirty="0" smtClean="0">
                <a:latin typeface="Times New Roman" pitchFamily="18" charset="0"/>
                <a:cs typeface="Times New Roman" pitchFamily="18" charset="0"/>
              </a:rPr>
              <a:t>In all cases when a let is called, except when a service let is called on a second service, the whole point shall be replayed.</a:t>
            </a:r>
          </a:p>
          <a:p>
            <a:pPr>
              <a:buNone/>
            </a:pPr>
            <a:r>
              <a:rPr lang="en-US" i="1" dirty="0" smtClean="0">
                <a:latin typeface="Times New Roman" pitchFamily="18" charset="0"/>
                <a:cs typeface="Times New Roman" pitchFamily="18" charset="0"/>
              </a:rPr>
              <a:t>Case 1: When the ball is in play, another ball rolls onto court. A let is called. The server had previously served a fault. Is the server now entitled to a first service or second service?</a:t>
            </a:r>
          </a:p>
          <a:p>
            <a:r>
              <a:rPr lang="en-US" i="1" dirty="0" smtClean="0">
                <a:latin typeface="Times New Roman" pitchFamily="18" charset="0"/>
                <a:cs typeface="Times New Roman" pitchFamily="18" charset="0"/>
              </a:rPr>
              <a:t>Decision: First service. The whole point must be replayed.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pPr algn="ctr"/>
            <a:r>
              <a:rPr lang="en-US" dirty="0" smtClean="0">
                <a:latin typeface="Times New Roman" pitchFamily="18" charset="0"/>
                <a:cs typeface="Times New Roman" pitchFamily="18" charset="0"/>
              </a:rPr>
              <a:t>24. PLAYER LOSES POINT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r>
              <a:rPr lang="en-US" dirty="0" smtClean="0">
                <a:latin typeface="Times New Roman" pitchFamily="18" charset="0"/>
                <a:cs typeface="Times New Roman" pitchFamily="18" charset="0"/>
              </a:rPr>
              <a:t>The point is lost if: </a:t>
            </a:r>
          </a:p>
          <a:p>
            <a:pPr marL="514350" indent="-514350">
              <a:buAutoNum type="alphaLcPeriod"/>
            </a:pPr>
            <a:r>
              <a:rPr lang="en-US" dirty="0" smtClean="0">
                <a:latin typeface="Times New Roman" pitchFamily="18" charset="0"/>
                <a:cs typeface="Times New Roman" pitchFamily="18" charset="0"/>
              </a:rPr>
              <a:t>The player serves two consecutive faults; or </a:t>
            </a:r>
          </a:p>
          <a:p>
            <a:pPr marL="514350" indent="-514350">
              <a:buAutoNum type="alphaLcPeriod"/>
            </a:pPr>
            <a:r>
              <a:rPr lang="en-US" dirty="0" smtClean="0">
                <a:latin typeface="Times New Roman" pitchFamily="18" charset="0"/>
                <a:cs typeface="Times New Roman" pitchFamily="18" charset="0"/>
              </a:rPr>
              <a:t> The player does not return the ball in play before it bounces twice consecutively; or </a:t>
            </a:r>
          </a:p>
          <a:p>
            <a:pPr marL="514350" indent="-514350">
              <a:buAutoNum type="alphaLcPeriod"/>
            </a:pPr>
            <a:r>
              <a:rPr lang="en-US" dirty="0" smtClean="0">
                <a:latin typeface="Times New Roman" pitchFamily="18" charset="0"/>
                <a:cs typeface="Times New Roman" pitchFamily="18" charset="0"/>
              </a:rPr>
              <a:t> The player returns the ball in play so that it hits the ground, or before it bounces, an object, outside the correct court; or </a:t>
            </a:r>
          </a:p>
          <a:p>
            <a:pPr marL="514350" indent="-514350">
              <a:buAutoNum type="alphaLcPeriod"/>
            </a:pPr>
            <a:r>
              <a:rPr lang="en-US" dirty="0" smtClean="0">
                <a:latin typeface="Times New Roman" pitchFamily="18" charset="0"/>
                <a:cs typeface="Times New Roman" pitchFamily="18" charset="0"/>
              </a:rPr>
              <a:t> The player returns the ball in play so that, before it bounces, it hits a permanent fixture; or  </a:t>
            </a:r>
          </a:p>
          <a:p>
            <a:pPr marL="514350" indent="-514350">
              <a:buAutoNum type="alphaLcPeriod"/>
            </a:pPr>
            <a:r>
              <a:rPr lang="en-US" dirty="0" smtClean="0">
                <a:latin typeface="Times New Roman" pitchFamily="18" charset="0"/>
                <a:cs typeface="Times New Roman" pitchFamily="18" charset="0"/>
              </a:rPr>
              <a:t>The receiver returns the service before it bounces; or</a:t>
            </a:r>
          </a:p>
          <a:p>
            <a:pPr marL="514350" indent="-514350">
              <a:buAutoNum type="alphaLcPeriod"/>
            </a:pPr>
            <a:r>
              <a:rPr lang="en-US" dirty="0" smtClean="0">
                <a:latin typeface="Times New Roman" pitchFamily="18" charset="0"/>
                <a:cs typeface="Times New Roman" pitchFamily="18" charset="0"/>
              </a:rPr>
              <a:t> The player deliberately carries or catches the ball in play on the racket or deliberately touches it with the racket more than once; or/and others</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pPr algn="ctr"/>
            <a:r>
              <a:rPr lang="en-US" b="1" dirty="0" smtClean="0">
                <a:latin typeface="Times New Roman" pitchFamily="18" charset="0"/>
                <a:cs typeface="Times New Roman" pitchFamily="18" charset="0"/>
              </a:rPr>
              <a:t>25. A GOOD RETURN</a:t>
            </a:r>
            <a:r>
              <a:rPr lang="en-US" b="1" dirty="0" smtClean="0"/>
              <a:t/>
            </a:r>
            <a:br>
              <a:rPr lang="en-US" b="1" dirty="0" smtClean="0"/>
            </a:br>
            <a:endParaRPr lang="en-US" dirty="0"/>
          </a:p>
        </p:txBody>
      </p:sp>
      <p:sp>
        <p:nvSpPr>
          <p:cNvPr id="3" name="Content Placeholder 2"/>
          <p:cNvSpPr>
            <a:spLocks noGrp="1"/>
          </p:cNvSpPr>
          <p:nvPr>
            <p:ph idx="1"/>
          </p:nvPr>
        </p:nvSpPr>
        <p:spPr>
          <a:xfrm>
            <a:off x="457200" y="914400"/>
            <a:ext cx="8229600" cy="5410200"/>
          </a:xfrm>
        </p:spPr>
        <p:txBody>
          <a:bodyPr>
            <a:normAutofit fontScale="85000" lnSpcReduction="20000"/>
          </a:bodyPr>
          <a:lstStyle/>
          <a:p>
            <a:r>
              <a:rPr lang="en-US" dirty="0" smtClean="0">
                <a:latin typeface="Times New Roman" pitchFamily="18" charset="0"/>
                <a:cs typeface="Times New Roman" pitchFamily="18" charset="0"/>
              </a:rPr>
              <a:t>It is a good return if:</a:t>
            </a:r>
          </a:p>
          <a:p>
            <a:pPr>
              <a:buNone/>
            </a:pPr>
            <a:r>
              <a:rPr lang="en-US" dirty="0" smtClean="0">
                <a:latin typeface="Times New Roman" pitchFamily="18" charset="0"/>
                <a:cs typeface="Times New Roman" pitchFamily="18" charset="0"/>
              </a:rPr>
              <a:t>a. The ball touches the net, net posts/singles sticks, cord or metal cable, strap or band, provided that it passes over any of them and hits the ground within the correct court; except as provided in Rule 2 and 24 (d); or</a:t>
            </a:r>
          </a:p>
          <a:p>
            <a:pPr>
              <a:buNone/>
            </a:pPr>
            <a:r>
              <a:rPr lang="en-US" dirty="0" smtClean="0">
                <a:latin typeface="Times New Roman" pitchFamily="18" charset="0"/>
                <a:cs typeface="Times New Roman" pitchFamily="18" charset="0"/>
              </a:rPr>
              <a:t>b. After the ball in play has hit the ground within the correct court and has spun or been blown back over the net, the player reaches over the net and plays the ball into the correct court, provided that the player does not break Rule 24; or</a:t>
            </a:r>
          </a:p>
          <a:p>
            <a:pPr>
              <a:buNone/>
            </a:pPr>
            <a:r>
              <a:rPr lang="en-US" dirty="0" smtClean="0">
                <a:latin typeface="Times New Roman" pitchFamily="18" charset="0"/>
                <a:cs typeface="Times New Roman" pitchFamily="18" charset="0"/>
              </a:rPr>
              <a:t>c. The ball is returned outside the net posts, either above or below the level of the top of the net, even though it touches the net posts</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provided that it hits the ground in the correct court; except as provided in Rules 2 and 24 (d); or /and others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b="1" dirty="0" smtClean="0">
                <a:latin typeface="Times New Roman" pitchFamily="18" charset="0"/>
                <a:cs typeface="Times New Roman" pitchFamily="18" charset="0"/>
              </a:rPr>
              <a:t>26. HINDRANCE</a:t>
            </a:r>
            <a:r>
              <a:rPr lang="en-US" b="1" dirty="0" smtClean="0"/>
              <a:t/>
            </a:r>
            <a:br>
              <a:rPr lang="en-US" b="1" dirty="0" smtClean="0"/>
            </a:br>
            <a:endParaRPr lang="en-US" dirty="0"/>
          </a:p>
        </p:txBody>
      </p:sp>
      <p:sp>
        <p:nvSpPr>
          <p:cNvPr id="3" name="Content Placeholder 2"/>
          <p:cNvSpPr>
            <a:spLocks noGrp="1"/>
          </p:cNvSpPr>
          <p:nvPr>
            <p:ph idx="1"/>
          </p:nvPr>
        </p:nvSpPr>
        <p:spPr>
          <a:xfrm>
            <a:off x="457200" y="914400"/>
            <a:ext cx="8229600" cy="5410200"/>
          </a:xfrm>
        </p:spPr>
        <p:txBody>
          <a:bodyPr>
            <a:normAutofit lnSpcReduction="10000"/>
          </a:bodyPr>
          <a:lstStyle/>
          <a:p>
            <a:r>
              <a:rPr lang="en-US" dirty="0" smtClean="0">
                <a:latin typeface="Times New Roman" pitchFamily="18" charset="0"/>
                <a:cs typeface="Times New Roman" pitchFamily="18" charset="0"/>
              </a:rPr>
              <a:t>If a player is hindered in playing the point by a deliberate act of the opponent(s), the player shall win the point. However, the point shall be replayed if a player is hindered in playing the point by either an unintentional act of the opponent(s), or something outside the player’s own control (not including a permanent fixture).</a:t>
            </a:r>
          </a:p>
          <a:p>
            <a:pPr>
              <a:buNone/>
            </a:pPr>
            <a:r>
              <a:rPr lang="en-US" i="1" dirty="0" smtClean="0">
                <a:latin typeface="Times New Roman" pitchFamily="18" charset="0"/>
                <a:cs typeface="Times New Roman" pitchFamily="18" charset="0"/>
              </a:rPr>
              <a:t>Case 3: A ball in play hits a bird flying over the court. Is this a hindrance?</a:t>
            </a:r>
          </a:p>
          <a:p>
            <a:pPr>
              <a:buNone/>
            </a:pPr>
            <a:r>
              <a:rPr lang="en-US" i="1" dirty="0" smtClean="0">
                <a:latin typeface="Times New Roman" pitchFamily="18" charset="0"/>
                <a:cs typeface="Times New Roman" pitchFamily="18" charset="0"/>
              </a:rPr>
              <a:t>Decision: Yes, the point shall be replayed.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Times New Roman" pitchFamily="18" charset="0"/>
                <a:cs typeface="Times New Roman" pitchFamily="18" charset="0"/>
              </a:rPr>
              <a:t>27. CORRECTING ERRORS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normAutofit fontScale="77500" lnSpcReduction="20000"/>
          </a:bodyPr>
          <a:lstStyle/>
          <a:p>
            <a:pPr algn="just"/>
            <a:r>
              <a:rPr lang="en-US" dirty="0" smtClean="0"/>
              <a:t>As a principle, when an error in respect of the Rules of Tennis is discovered, all points previously played shall stand. Errors so discovered shall be corrected as follows:   </a:t>
            </a:r>
          </a:p>
          <a:p>
            <a:pPr algn="just">
              <a:buNone/>
            </a:pPr>
            <a:r>
              <a:rPr lang="en-US" dirty="0" smtClean="0"/>
              <a:t>a.  During a standard game or a tie-break game, if a player serves from the wrong half of the court, this should be corrected as soon as the error is discovered and the server shall serve from the correct half of the court according to the score. A fault that was served before the error was discovered shall stand.</a:t>
            </a:r>
          </a:p>
          <a:p>
            <a:pPr algn="just">
              <a:buNone/>
            </a:pPr>
            <a:r>
              <a:rPr lang="en-US" dirty="0" smtClean="0"/>
              <a:t>  b.  During a standard game or a tie-break game, if the players are at the wrong ends of the court, the error should be corrected as soon as it is discovered and the server shall serve from the correct end of the court according to may be used score. And the other correcting other </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28 : Officials role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t>The referee is the final authority on all questions of tennis law and the referee's decision is final.</a:t>
            </a:r>
          </a:p>
          <a:p>
            <a:r>
              <a:rPr lang="en-US" dirty="0" smtClean="0"/>
              <a:t>In matches where a chair umpire is assigned, the chair umpire is the final authority on all questions of fact during the match.</a:t>
            </a:r>
          </a:p>
          <a:p>
            <a:r>
              <a:rPr lang="en-US" dirty="0" smtClean="0"/>
              <a:t>Total 11 officials are needed!</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algn="ctr"/>
            <a:r>
              <a:rPr lang="en-US" b="1" dirty="0" smtClean="0">
                <a:latin typeface="Times New Roman" pitchFamily="18" charset="0"/>
                <a:cs typeface="Times New Roman" pitchFamily="18" charset="0"/>
              </a:rPr>
              <a:t>29. CONTINUOUS PLAY</a:t>
            </a:r>
            <a:r>
              <a:rPr lang="en-US" b="1" dirty="0" smtClean="0"/>
              <a:t/>
            </a:r>
            <a:br>
              <a:rPr lang="en-US" b="1" dirty="0" smtClean="0"/>
            </a:br>
            <a:endParaRPr lang="en-US" dirty="0"/>
          </a:p>
        </p:txBody>
      </p:sp>
      <p:sp>
        <p:nvSpPr>
          <p:cNvPr id="3" name="Content Placeholder 2"/>
          <p:cNvSpPr>
            <a:spLocks noGrp="1"/>
          </p:cNvSpPr>
          <p:nvPr>
            <p:ph idx="1"/>
          </p:nvPr>
        </p:nvSpPr>
        <p:spPr>
          <a:xfrm>
            <a:off x="457200" y="1143000"/>
            <a:ext cx="8229600" cy="5181600"/>
          </a:xfrm>
        </p:spPr>
        <p:txBody>
          <a:bodyPr>
            <a:normAutofit fontScale="77500" lnSpcReduction="20000"/>
          </a:bodyPr>
          <a:lstStyle/>
          <a:p>
            <a:pPr algn="just"/>
            <a:r>
              <a:rPr lang="en-US" dirty="0" smtClean="0"/>
              <a:t>As a principle, play should be continuous, from the time the match starts (when the first service of the match is put in play) until the match finishes.</a:t>
            </a:r>
          </a:p>
          <a:p>
            <a:pPr marL="514350" indent="-514350" algn="just">
              <a:buAutoNum type="alphaLcPeriod"/>
            </a:pPr>
            <a:r>
              <a:rPr lang="en-US" dirty="0" smtClean="0"/>
              <a:t>Between points, a maximum of twenty (20) seconds is allowed.</a:t>
            </a:r>
          </a:p>
          <a:p>
            <a:pPr marL="514350" indent="-514350" algn="just">
              <a:buAutoNum type="alphaLcPeriod"/>
            </a:pPr>
            <a:r>
              <a:rPr lang="en-US" dirty="0" smtClean="0"/>
              <a:t> If, for reasons outside the player’s control, clothing, footwear or necessary equipment (excluding the racket) is broken or needs to be replaced, the player may be allowed reasonable extra time to correct the problem.</a:t>
            </a:r>
          </a:p>
          <a:p>
            <a:pPr marL="514350" indent="-514350" algn="just">
              <a:buAutoNum type="alphaLcPeriod"/>
            </a:pPr>
            <a:r>
              <a:rPr lang="en-US" dirty="0" smtClean="0"/>
              <a:t> No extra time shall be given to allow a player to recover condition. However, a player suffering from a treatable medical condition may be allowed one medical time-out of three minutes for the treatment of that medical condition.</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lstStyle/>
          <a:p>
            <a:r>
              <a:rPr lang="en-US" dirty="0" smtClean="0"/>
              <a:t>Rules cont’d…</a:t>
            </a:r>
            <a:endParaRPr lang="en-US" dirty="0"/>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r>
              <a:rPr lang="en-US" b="1" dirty="0" smtClean="0"/>
              <a:t>30. COACHING</a:t>
            </a:r>
          </a:p>
          <a:p>
            <a:pPr>
              <a:buNone/>
            </a:pPr>
            <a:r>
              <a:rPr lang="en-US" dirty="0" smtClean="0"/>
              <a:t>Coaching is considered to be communication, advice or instruction of any kind and by any means to a player.</a:t>
            </a:r>
          </a:p>
          <a:p>
            <a:pPr>
              <a:buNone/>
            </a:pPr>
            <a:r>
              <a:rPr lang="en-US" b="1" dirty="0" smtClean="0"/>
              <a:t>31. PLAYER ANALYSIS TECHNOLOGY</a:t>
            </a:r>
          </a:p>
          <a:p>
            <a:pPr>
              <a:buNone/>
            </a:pPr>
            <a:r>
              <a:rPr lang="en-US" dirty="0" smtClean="0"/>
              <a:t>The International Tennis Federation shall rule on the question of whether any such equipment is approved, or not approved. Such ruling may be taken on its own initiative or upon application by any party with a bona fide interest therein, including any player, equipment manufacturer or National Association or members thereof. Such rulings and applications shall be made in accordance with the applicable Review and Hearing Procedures of the International Tennis Federation.</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Times New Roman" pitchFamily="18" charset="0"/>
                <a:cs typeface="Times New Roman" pitchFamily="18" charset="0"/>
              </a:rPr>
              <a:t>2. SKILL AND TECHNIQUES OF TENNIS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latin typeface="Times New Roman" pitchFamily="18" charset="0"/>
                <a:cs typeface="Times New Roman" pitchFamily="18" charset="0"/>
              </a:rPr>
              <a:t>2.1 The grip</a:t>
            </a:r>
          </a:p>
          <a:p>
            <a:pPr lvl="0"/>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The Continental Grip</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rPr>
              <a:t>Chopper grip or Hammer grip</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p>
          <a:p>
            <a:pPr lvl="0"/>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 The Semi-Western Forehand Grip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p>
          <a:p>
            <a:pPr lvl="0"/>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 The Double-Handed Forehand Grip </a:t>
            </a:r>
            <a:endParaRPr lang="en-US" dirty="0" smtClean="0">
              <a:effectLst>
                <a:outerShdw blurRad="38100" dist="38100" dir="2700000" algn="tl">
                  <a:srgbClr val="000000">
                    <a:alpha val="43137"/>
                  </a:srgbClr>
                </a:outerShdw>
              </a:effectLst>
              <a:latin typeface="Times New Roman" pitchFamily="18" charset="0"/>
              <a:cs typeface="Times New Roman" pitchFamily="18" charset="0"/>
            </a:endParaRPr>
          </a:p>
          <a:p>
            <a:pPr lvl="0"/>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The Eastern Backhand Grip</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p>
          <a:p>
            <a:pPr lvl="0"/>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 The Semi-Western Backhand grip</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p>
          <a:p>
            <a:r>
              <a:rPr lang="en-US"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hlinkClick r:id="rId2"/>
              </a:rPr>
              <a:t> The Double-Handed Backhand Grip </a:t>
            </a:r>
            <a:endParaRPr lang="en-US"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2.3 TENNIS SHOTS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t>There are six basic </a:t>
            </a:r>
            <a:r>
              <a:rPr lang="en-US" b="1" dirty="0" smtClean="0"/>
              <a:t>shots in the game of tennis, these</a:t>
            </a:r>
            <a:r>
              <a:rPr lang="en-US" dirty="0" smtClean="0"/>
              <a:t> are:-</a:t>
            </a:r>
          </a:p>
          <a:p>
            <a:pPr lvl="0"/>
            <a:r>
              <a:rPr lang="en-US" dirty="0" smtClean="0">
                <a:effectLst>
                  <a:outerShdw blurRad="38100" dist="38100" dir="2700000" algn="tl">
                    <a:srgbClr val="000000">
                      <a:alpha val="43137"/>
                    </a:srgbClr>
                  </a:outerShdw>
                </a:effectLst>
                <a:hlinkClick r:id="rId2" tooltip="Serve (tennis)"/>
              </a:rPr>
              <a:t>serve</a:t>
            </a:r>
            <a:endParaRPr lang="en-US" dirty="0" smtClean="0">
              <a:effectLst>
                <a:outerShdw blurRad="38100" dist="38100" dir="2700000" algn="tl">
                  <a:srgbClr val="000000">
                    <a:alpha val="43137"/>
                  </a:srgbClr>
                </a:outerShdw>
              </a:effectLst>
            </a:endParaRPr>
          </a:p>
          <a:p>
            <a:pPr lvl="0"/>
            <a:r>
              <a:rPr lang="en-US" dirty="0" smtClean="0">
                <a:effectLst>
                  <a:outerShdw blurRad="38100" dist="38100" dir="2700000" algn="tl">
                    <a:srgbClr val="000000">
                      <a:alpha val="43137"/>
                    </a:srgbClr>
                  </a:outerShdw>
                </a:effectLst>
                <a:hlinkClick r:id="rId3"/>
              </a:rPr>
              <a:t>forehand</a:t>
            </a:r>
            <a:endParaRPr lang="en-US" dirty="0" smtClean="0">
              <a:effectLst>
                <a:outerShdw blurRad="38100" dist="38100" dir="2700000" algn="tl">
                  <a:srgbClr val="000000">
                    <a:alpha val="43137"/>
                  </a:srgbClr>
                </a:outerShdw>
              </a:effectLst>
            </a:endParaRPr>
          </a:p>
          <a:p>
            <a:pPr lvl="0"/>
            <a:r>
              <a:rPr lang="en-US" dirty="0" smtClean="0">
                <a:effectLst>
                  <a:outerShdw blurRad="38100" dist="38100" dir="2700000" algn="tl">
                    <a:srgbClr val="000000">
                      <a:alpha val="43137"/>
                    </a:srgbClr>
                  </a:outerShdw>
                </a:effectLst>
                <a:hlinkClick r:id="rId4"/>
              </a:rPr>
              <a:t>backhand</a:t>
            </a:r>
            <a:endParaRPr lang="en-US" dirty="0" smtClean="0">
              <a:effectLst>
                <a:outerShdw blurRad="38100" dist="38100" dir="2700000" algn="tl">
                  <a:srgbClr val="000000">
                    <a:alpha val="43137"/>
                  </a:srgbClr>
                </a:outerShdw>
              </a:effectLst>
            </a:endParaRPr>
          </a:p>
          <a:p>
            <a:pPr lvl="0"/>
            <a:r>
              <a:rPr lang="en-US" dirty="0" smtClean="0">
                <a:effectLst>
                  <a:outerShdw blurRad="38100" dist="38100" dir="2700000" algn="tl">
                    <a:srgbClr val="000000">
                      <a:alpha val="43137"/>
                    </a:srgbClr>
                  </a:outerShdw>
                </a:effectLst>
                <a:hlinkClick r:id="rId5" tooltip="Volley (tennis)"/>
              </a:rPr>
              <a:t>volley</a:t>
            </a:r>
            <a:endParaRPr lang="en-US" dirty="0" smtClean="0">
              <a:effectLst>
                <a:outerShdw blurRad="38100" dist="38100" dir="2700000" algn="tl">
                  <a:srgbClr val="000000">
                    <a:alpha val="43137"/>
                  </a:srgbClr>
                </a:outerShdw>
              </a:effectLst>
            </a:endParaRPr>
          </a:p>
          <a:p>
            <a:pPr lvl="0"/>
            <a:r>
              <a:rPr lang="en-US" dirty="0" smtClean="0">
                <a:effectLst>
                  <a:outerShdw blurRad="38100" dist="38100" dir="2700000" algn="tl">
                    <a:srgbClr val="000000">
                      <a:alpha val="43137"/>
                    </a:srgbClr>
                  </a:outerShdw>
                </a:effectLst>
                <a:hlinkClick r:id="rId6" tooltip="Smash (tennis)"/>
              </a:rPr>
              <a:t>overhead smash</a:t>
            </a:r>
            <a:endParaRPr lang="en-US" dirty="0" smtClean="0">
              <a:effectLst>
                <a:outerShdw blurRad="38100" dist="38100" dir="2700000" algn="tl">
                  <a:srgbClr val="000000">
                    <a:alpha val="43137"/>
                  </a:srgbClr>
                </a:outerShdw>
              </a:effectLst>
            </a:endParaRPr>
          </a:p>
          <a:p>
            <a:pPr lvl="0"/>
            <a:r>
              <a:rPr lang="en-US"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hlinkClick r:id="rId7" tooltip="Lob (tennis)"/>
              </a:rPr>
              <a:t>lob</a:t>
            </a:r>
            <a:endParaRPr lang="en-US" dirty="0" smtClean="0">
              <a:effectLst>
                <a:outerShdw blurRad="38100" dist="38100" dir="2700000" algn="tl">
                  <a:srgbClr val="000000">
                    <a:alpha val="43137"/>
                  </a:srgbClr>
                </a:outerShdw>
              </a:effectLst>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06680" cy="908719"/>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692696"/>
            <a:ext cx="8208912" cy="5616624"/>
          </a:xfrm>
        </p:spPr>
        <p:txBody>
          <a:bodyPr>
            <a:normAutofit fontScale="85000" lnSpcReduction="10000"/>
          </a:bodyPr>
          <a:lstStyle/>
          <a:p>
            <a:pPr marL="228600" algn="just">
              <a:lnSpc>
                <a:spcPct val="150000"/>
              </a:lnSpc>
              <a:spcAft>
                <a:spcPts val="1000"/>
              </a:spcAft>
            </a:pPr>
            <a:r>
              <a:rPr lang="en-US" dirty="0" smtClean="0">
                <a:solidFill>
                  <a:schemeClr val="tx1"/>
                </a:solidFill>
                <a:effectLst/>
                <a:latin typeface="Times New Roman"/>
                <a:ea typeface="Times New Roman"/>
                <a:cs typeface="Times New Roman"/>
              </a:rPr>
              <a:t>Through the 18</a:t>
            </a:r>
            <a:r>
              <a:rPr lang="en-US" baseline="30000" dirty="0" smtClean="0">
                <a:solidFill>
                  <a:schemeClr val="tx1"/>
                </a:solidFill>
                <a:effectLst/>
                <a:latin typeface="Times New Roman"/>
                <a:ea typeface="Times New Roman"/>
                <a:cs typeface="Times New Roman"/>
              </a:rPr>
              <a:t>th</a:t>
            </a:r>
            <a:r>
              <a:rPr lang="en-US" dirty="0" smtClean="0">
                <a:solidFill>
                  <a:schemeClr val="tx1"/>
                </a:solidFill>
                <a:effectLst/>
                <a:latin typeface="Times New Roman"/>
                <a:ea typeface="Times New Roman"/>
                <a:cs typeface="Times New Roman"/>
              </a:rPr>
              <a:t> century, the game was very popular in France with most noblemen and royalty taking to the game.  At this time the game was called “royal tennis” or “Real Tennis” and it was played indoors.</a:t>
            </a:r>
            <a:endParaRPr lang="en-GB" sz="2800" dirty="0">
              <a:solidFill>
                <a:schemeClr val="tx1"/>
              </a:solidFill>
              <a:ea typeface="Calibri"/>
              <a:cs typeface="Times New Roman"/>
            </a:endParaRPr>
          </a:p>
          <a:p>
            <a:r>
              <a:rPr lang="en-US" dirty="0" smtClean="0">
                <a:solidFill>
                  <a:schemeClr val="tx1"/>
                </a:solidFill>
                <a:effectLst/>
                <a:latin typeface="Times New Roman"/>
                <a:ea typeface="Times New Roman"/>
              </a:rPr>
              <a:t>The game of tennis as we know it today started in 1850 when Charles Goodyear invented a vulcanization process for rubber and the bouncing ball was invented.  People began experimenting by playing the game outdoor on grass.  In 1874, Major Walter Clopton Wingfield patented the game “Lawn Tennis” [“Modern Tennis”] and its rules</a:t>
            </a:r>
            <a:endParaRPr lang="en-GB" dirty="0">
              <a:solidFill>
                <a:schemeClr val="tx1"/>
              </a:solidFill>
            </a:endParaRPr>
          </a:p>
        </p:txBody>
      </p:sp>
    </p:spTree>
    <p:extLst>
      <p:ext uri="{BB962C8B-B14F-4D97-AF65-F5344CB8AC3E}">
        <p14:creationId xmlns:p14="http://schemas.microsoft.com/office/powerpoint/2010/main" xmlns="" val="93519626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a:bodyPr>
          <a:lstStyle/>
          <a:p>
            <a:r>
              <a:rPr lang="en-US" sz="19900" dirty="0" smtClean="0"/>
              <a:t>BWF</a:t>
            </a:r>
            <a:endParaRPr lang="en-US" sz="199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sz="9600" dirty="0">
                <a:latin typeface="Times New Roman" pitchFamily="18" charset="0"/>
                <a:cs typeface="Times New Roman" pitchFamily="18" charset="0"/>
              </a:rPr>
              <a:t>Rules of </a:t>
            </a:r>
            <a:r>
              <a:rPr lang="en-US" sz="9600" dirty="0" smtClean="0">
                <a:latin typeface="Times New Roman" pitchFamily="18" charset="0"/>
                <a:cs typeface="Times New Roman" pitchFamily="18" charset="0"/>
              </a:rPr>
              <a:t>Badminton</a:t>
            </a:r>
            <a:endParaRPr lang="en-US" dirty="0"/>
          </a:p>
        </p:txBody>
      </p:sp>
    </p:spTree>
    <p:extLst>
      <p:ext uri="{BB962C8B-B14F-4D97-AF65-F5344CB8AC3E}">
        <p14:creationId xmlns:p14="http://schemas.microsoft.com/office/powerpoint/2010/main" xmlns="" val="22735689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Times New Roman" pitchFamily="18" charset="0"/>
                <a:cs typeface="Times New Roman" pitchFamily="18" charset="0"/>
              </a:rPr>
              <a:t>LAWS OF BADMINTON</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b="1" dirty="0" smtClean="0">
                <a:latin typeface="Times New Roman" pitchFamily="18" charset="0"/>
                <a:cs typeface="Times New Roman" pitchFamily="18" charset="0"/>
              </a:rPr>
              <a:t>DEFINITIONS</a:t>
            </a:r>
            <a:r>
              <a:rPr lang="en-US" dirty="0" smtClean="0"/>
              <a:t/>
            </a:r>
            <a:br>
              <a:rPr lang="en-US" dirty="0" smtClean="0"/>
            </a:br>
            <a:endParaRPr lang="en-US" dirty="0"/>
          </a:p>
        </p:txBody>
      </p:sp>
      <p:sp>
        <p:nvSpPr>
          <p:cNvPr id="3" name="Content Placeholder 2"/>
          <p:cNvSpPr>
            <a:spLocks noGrp="1"/>
          </p:cNvSpPr>
          <p:nvPr>
            <p:ph idx="1"/>
          </p:nvPr>
        </p:nvSpPr>
        <p:spPr>
          <a:xfrm>
            <a:off x="457200" y="1447800"/>
            <a:ext cx="8229600" cy="4876800"/>
          </a:xfrm>
        </p:spPr>
        <p:txBody>
          <a:bodyPr>
            <a:normAutofit lnSpcReduction="10000"/>
          </a:bodyPr>
          <a:lstStyle/>
          <a:p>
            <a:r>
              <a:rPr lang="en-US" sz="1700" dirty="0" smtClean="0"/>
              <a:t>Player</a:t>
            </a:r>
          </a:p>
          <a:p>
            <a:pPr>
              <a:buNone/>
            </a:pPr>
            <a:r>
              <a:rPr lang="en-US" sz="1700" dirty="0" smtClean="0"/>
              <a:t>Any person playing Badminton.</a:t>
            </a:r>
          </a:p>
          <a:p>
            <a:r>
              <a:rPr lang="en-US" sz="1700" dirty="0" smtClean="0"/>
              <a:t>Match</a:t>
            </a:r>
          </a:p>
          <a:p>
            <a:pPr>
              <a:buNone/>
            </a:pPr>
            <a:r>
              <a:rPr lang="en-US" sz="1700" dirty="0" smtClean="0"/>
              <a:t>The basic contest in Badminton between opposing sides each of one or two players.</a:t>
            </a:r>
          </a:p>
          <a:p>
            <a:r>
              <a:rPr lang="en-US" sz="1700" dirty="0" smtClean="0"/>
              <a:t>Singles</a:t>
            </a:r>
          </a:p>
          <a:p>
            <a:pPr>
              <a:buNone/>
            </a:pPr>
            <a:r>
              <a:rPr lang="en-US" sz="1700" dirty="0" smtClean="0"/>
              <a:t>A match where there is one player on each of the opposing sides.</a:t>
            </a:r>
          </a:p>
          <a:p>
            <a:r>
              <a:rPr lang="en-US" sz="1700" dirty="0" smtClean="0"/>
              <a:t>Doubles</a:t>
            </a:r>
          </a:p>
          <a:p>
            <a:pPr>
              <a:buNone/>
            </a:pPr>
            <a:r>
              <a:rPr lang="en-US" sz="1700" dirty="0" smtClean="0"/>
              <a:t>A match where there are two players on each of the opposing sides.</a:t>
            </a:r>
          </a:p>
          <a:p>
            <a:r>
              <a:rPr lang="en-US" sz="1700" dirty="0" smtClean="0"/>
              <a:t>Serving side</a:t>
            </a:r>
          </a:p>
          <a:p>
            <a:pPr>
              <a:buNone/>
            </a:pPr>
            <a:r>
              <a:rPr lang="en-US" sz="1700" dirty="0" smtClean="0"/>
              <a:t>The side having the right to serve.</a:t>
            </a:r>
          </a:p>
          <a:p>
            <a:r>
              <a:rPr lang="en-US" sz="1700" dirty="0" smtClean="0"/>
              <a:t>Receiving side</a:t>
            </a:r>
          </a:p>
          <a:p>
            <a:pPr>
              <a:buNone/>
            </a:pPr>
            <a:r>
              <a:rPr lang="en-US" sz="1700" dirty="0" smtClean="0"/>
              <a:t>The side opposing the serving side.</a:t>
            </a:r>
          </a:p>
          <a:p>
            <a:r>
              <a:rPr lang="en-US" sz="1700" dirty="0" smtClean="0"/>
              <a:t>Rally</a:t>
            </a:r>
          </a:p>
          <a:p>
            <a:pPr>
              <a:buNone/>
            </a:pPr>
            <a:r>
              <a:rPr lang="en-US" sz="1700" dirty="0" smtClean="0"/>
              <a:t>A sequence of one or more strokes starting with the service, until the shuttle ceases to be in play.</a:t>
            </a:r>
          </a:p>
          <a:p>
            <a:r>
              <a:rPr lang="en-US" sz="1700" dirty="0" smtClean="0"/>
              <a:t>Stroke</a:t>
            </a:r>
          </a:p>
          <a:p>
            <a:pPr>
              <a:buNone/>
            </a:pPr>
            <a:r>
              <a:rPr lang="en-US" sz="1700" dirty="0" smtClean="0"/>
              <a:t>A movement of the player’s racket with an intention to hit the shuttle.</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normAutofit fontScale="90000"/>
          </a:bodyPr>
          <a:lstStyle/>
          <a:p>
            <a:r>
              <a:rPr lang="en-US" sz="4000" b="1" dirty="0" smtClean="0">
                <a:latin typeface="Times New Roman" pitchFamily="18" charset="0"/>
                <a:cs typeface="Times New Roman" pitchFamily="18" charset="0"/>
              </a:rPr>
              <a:t>1. COURT AND COURT EQUIPMENT</a:t>
            </a:r>
            <a:endParaRPr lang="en-US" dirty="0">
              <a:latin typeface="Times New Roman" pitchFamily="18" charset="0"/>
              <a:cs typeface="Times New Roman" pitchFamily="18" charset="0"/>
            </a:endParaRPr>
          </a:p>
        </p:txBody>
      </p:sp>
      <p:pic>
        <p:nvPicPr>
          <p:cNvPr id="4" name="Content Placeholder 3" descr="C:\Users\zak\Desktop\badminton-court-dimensions.jpg"/>
          <p:cNvPicPr>
            <a:picLocks noGrp="1"/>
          </p:cNvPicPr>
          <p:nvPr>
            <p:ph idx="1"/>
          </p:nvPr>
        </p:nvPicPr>
        <p:blipFill>
          <a:blip r:embed="rId2"/>
          <a:srcRect/>
          <a:stretch>
            <a:fillRect/>
          </a:stretch>
        </p:blipFill>
        <p:spPr bwMode="auto">
          <a:xfrm>
            <a:off x="914400" y="1295400"/>
            <a:ext cx="7150100" cy="4929981"/>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lvl="0"/>
            <a:r>
              <a:rPr lang="en-US"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SHUTTLE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410200"/>
          </a:xfrm>
        </p:spPr>
        <p:txBody>
          <a:bodyPr>
            <a:normAutofit fontScale="77500" lnSpcReduction="20000"/>
          </a:bodyPr>
          <a:lstStyle/>
          <a:p>
            <a:r>
              <a:rPr lang="en-US" b="1" dirty="0" smtClean="0"/>
              <a:t> </a:t>
            </a:r>
            <a:r>
              <a:rPr lang="en-US" dirty="0" smtClean="0"/>
              <a:t>2.1 The shuttle shall be made of natural and / or synthetic materials. From whatever material the shuttle is made, the flight characteristics generally shall be similar to those produced by a natural feathered shuttle with a cork base covered by a thin layer of leather.</a:t>
            </a:r>
          </a:p>
          <a:p>
            <a:pPr lvl="0">
              <a:buNone/>
            </a:pPr>
            <a:r>
              <a:rPr lang="en-US" b="1" dirty="0" smtClean="0"/>
              <a:t>3 TESTING A SHUTTLE FOR SPEED</a:t>
            </a:r>
            <a:endParaRPr lang="en-US" dirty="0" smtClean="0"/>
          </a:p>
          <a:p>
            <a:r>
              <a:rPr lang="en-US" b="1" dirty="0" smtClean="0"/>
              <a:t> </a:t>
            </a:r>
            <a:r>
              <a:rPr lang="en-US" dirty="0" smtClean="0"/>
              <a:t>3.1 To test a shuttle, a player shall use a full underhand stroke which makes contact with the shuttle over the back boundary line. The shuttle shall be hit at an upward angle and in a direction parallel to the side lines.</a:t>
            </a:r>
          </a:p>
          <a:p>
            <a:endParaRPr lang="en-US" dirty="0" smtClean="0"/>
          </a:p>
          <a:p>
            <a:r>
              <a:rPr lang="en-US" dirty="0" smtClean="0"/>
              <a:t>3.2 A shuttle of correct speed will land not less than 530 mm and not more than 990 mm short of the other back boundary line </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smtClean="0"/>
              <a:t>4. </a:t>
            </a:r>
            <a:r>
              <a:rPr lang="en-US" b="1" dirty="0" smtClean="0"/>
              <a:t>RACKET</a:t>
            </a:r>
            <a:endParaRPr lang="en-US" dirty="0"/>
          </a:p>
        </p:txBody>
      </p:sp>
      <p:sp>
        <p:nvSpPr>
          <p:cNvPr id="3" name="Content Placeholder 2"/>
          <p:cNvSpPr>
            <a:spLocks noGrp="1"/>
          </p:cNvSpPr>
          <p:nvPr>
            <p:ph idx="1"/>
          </p:nvPr>
        </p:nvSpPr>
        <p:spPr>
          <a:xfrm>
            <a:off x="457200" y="1219200"/>
            <a:ext cx="8229600" cy="5105400"/>
          </a:xfrm>
        </p:spPr>
        <p:txBody>
          <a:bodyPr/>
          <a:lstStyle/>
          <a:p>
            <a:pPr>
              <a:buNone/>
            </a:pPr>
            <a:r>
              <a:rPr lang="en-US" b="1" dirty="0" smtClean="0"/>
              <a:t> </a:t>
            </a:r>
            <a:r>
              <a:rPr lang="en-US" dirty="0" smtClean="0"/>
              <a:t>4.1 The racket shall be a frame not exceeding 680 mm in overall length and 230 mm in overall width consisting of the main parts </a:t>
            </a:r>
          </a:p>
          <a:p>
            <a:endParaRPr lang="en-US" dirty="0"/>
          </a:p>
        </p:txBody>
      </p:sp>
      <p:pic>
        <p:nvPicPr>
          <p:cNvPr id="4" name="Picture 3"/>
          <p:cNvPicPr/>
          <p:nvPr/>
        </p:nvPicPr>
        <p:blipFill>
          <a:blip r:embed="rId2">
            <a:extLst/>
          </a:blip>
          <a:srcRect/>
          <a:stretch>
            <a:fillRect/>
          </a:stretch>
        </p:blipFill>
        <p:spPr bwMode="auto">
          <a:xfrm>
            <a:off x="2971800" y="2743200"/>
            <a:ext cx="4038600" cy="3629025"/>
          </a:xfrm>
          <a:prstGeom prst="rect">
            <a:avLst/>
          </a:prstGeom>
          <a:noFill/>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pPr algn="ctr"/>
            <a:r>
              <a:rPr lang="en-US" sz="3200" b="1" dirty="0" smtClean="0">
                <a:latin typeface="Times New Roman" pitchFamily="18" charset="0"/>
                <a:cs typeface="Times New Roman" pitchFamily="18" charset="0"/>
              </a:rPr>
              <a:t>5. EQUIPMENT AND COMPLIANCE</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685800"/>
            <a:ext cx="8229600" cy="5638800"/>
          </a:xfrm>
        </p:spPr>
        <p:txBody>
          <a:bodyPr>
            <a:normAutofit fontScale="47500" lnSpcReduction="20000"/>
          </a:bodyPr>
          <a:lstStyle/>
          <a:p>
            <a:pPr lvl="0">
              <a:buNone/>
            </a:pPr>
            <a:r>
              <a:rPr lang="en-US" b="1" dirty="0" smtClean="0"/>
              <a:t>5.1 Compliance</a:t>
            </a:r>
            <a:endParaRPr lang="en-US" dirty="0" smtClean="0"/>
          </a:p>
          <a:p>
            <a:pPr algn="just">
              <a:lnSpc>
                <a:spcPct val="170000"/>
              </a:lnSpc>
              <a:buNone/>
            </a:pPr>
            <a:r>
              <a:rPr lang="en-US" dirty="0" smtClean="0"/>
              <a:t>   The BWF shall rule on any question of whether any racket, shuttle or equipment or any prototype used in the playing of Badminton complies with the specifications. Such ruling may be undertaken on the Federation’s initiative or on application by any party with a bona fide interest, including any player, technical official, equipment manufacturer or Member Association or member thereof.</a:t>
            </a:r>
          </a:p>
          <a:p>
            <a:pPr algn="just">
              <a:lnSpc>
                <a:spcPct val="170000"/>
              </a:lnSpc>
              <a:buNone/>
            </a:pPr>
            <a:endParaRPr lang="en-US" dirty="0" smtClean="0"/>
          </a:p>
          <a:p>
            <a:pPr>
              <a:buNone/>
            </a:pPr>
            <a:r>
              <a:rPr lang="en-US" dirty="0" smtClean="0"/>
              <a:t> </a:t>
            </a:r>
            <a:r>
              <a:rPr lang="en-US" b="1" dirty="0" smtClean="0"/>
              <a:t>5.2</a:t>
            </a:r>
            <a:r>
              <a:rPr lang="en-US" dirty="0" smtClean="0"/>
              <a:t>	</a:t>
            </a:r>
            <a:r>
              <a:rPr lang="en-US" b="1" dirty="0" smtClean="0"/>
              <a:t>Additional equipment for Para-Badminton</a:t>
            </a:r>
            <a:endParaRPr lang="en-US" dirty="0" smtClean="0"/>
          </a:p>
          <a:p>
            <a:pPr>
              <a:buNone/>
            </a:pPr>
            <a:r>
              <a:rPr lang="en-US" dirty="0" smtClean="0"/>
              <a:t> </a:t>
            </a:r>
          </a:p>
          <a:p>
            <a:pPr>
              <a:buNone/>
            </a:pPr>
            <a:r>
              <a:rPr lang="en-US" dirty="0" smtClean="0"/>
              <a:t>For Para-badminton, a wheelchair or a crutch may be used.</a:t>
            </a:r>
          </a:p>
          <a:p>
            <a:pPr>
              <a:buNone/>
            </a:pPr>
            <a:r>
              <a:rPr lang="en-US" dirty="0" smtClean="0"/>
              <a:t> </a:t>
            </a:r>
          </a:p>
          <a:p>
            <a:pPr>
              <a:buNone/>
            </a:pPr>
            <a:r>
              <a:rPr lang="en-US" dirty="0" smtClean="0"/>
              <a:t>5.2.1</a:t>
            </a:r>
            <a:r>
              <a:rPr lang="en-US" i="1" dirty="0" smtClean="0"/>
              <a:t>A player’s body may be fixed to the wheelchair with an elastic belt.</a:t>
            </a:r>
            <a:endParaRPr lang="en-US" dirty="0" smtClean="0"/>
          </a:p>
          <a:p>
            <a:pPr>
              <a:buNone/>
            </a:pPr>
            <a:r>
              <a:rPr lang="en-US" dirty="0" smtClean="0"/>
              <a:t> </a:t>
            </a:r>
          </a:p>
          <a:p>
            <a:pPr>
              <a:buNone/>
            </a:pPr>
            <a:r>
              <a:rPr lang="en-US" dirty="0" smtClean="0"/>
              <a:t>5.2.2</a:t>
            </a:r>
            <a:r>
              <a:rPr lang="en-US" i="1" dirty="0" smtClean="0"/>
              <a:t>A wheelchair may be equipped with supporting wheels, which may extend beyond the main wheel.</a:t>
            </a:r>
            <a:endParaRPr lang="en-US" dirty="0" smtClean="0"/>
          </a:p>
          <a:p>
            <a:pPr>
              <a:buNone/>
            </a:pPr>
            <a:r>
              <a:rPr lang="en-US" dirty="0" smtClean="0"/>
              <a:t> </a:t>
            </a:r>
          </a:p>
          <a:p>
            <a:pPr>
              <a:buNone/>
            </a:pPr>
            <a:r>
              <a:rPr lang="en-US" dirty="0" smtClean="0"/>
              <a:t> </a:t>
            </a:r>
          </a:p>
          <a:p>
            <a:pPr>
              <a:buNone/>
            </a:pPr>
            <a:r>
              <a:rPr lang="en-US" dirty="0" smtClean="0"/>
              <a:t>5.2.3</a:t>
            </a:r>
            <a:r>
              <a:rPr lang="en-US" i="1" dirty="0" smtClean="0"/>
              <a:t>The player’s feet must be fixed to the footrest of the wheelchair</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pPr algn="ctr"/>
            <a:r>
              <a:rPr lang="en-US" b="1" dirty="0" smtClean="0">
                <a:latin typeface="Times New Roman" pitchFamily="18" charset="0"/>
                <a:cs typeface="Times New Roman" pitchFamily="18" charset="0"/>
              </a:rPr>
              <a:t>6.TOSS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334000"/>
          </a:xfrm>
        </p:spPr>
        <p:txBody>
          <a:bodyPr>
            <a:normAutofit fontScale="92500" lnSpcReduction="20000"/>
          </a:bodyPr>
          <a:lstStyle/>
          <a:p>
            <a:pPr marL="514350" lvl="0" indent="-514350">
              <a:buNone/>
            </a:pPr>
            <a:endParaRPr lang="en-US" dirty="0" smtClean="0"/>
          </a:p>
          <a:p>
            <a:pPr marL="514350" indent="-514350">
              <a:buNone/>
            </a:pPr>
            <a:r>
              <a:rPr lang="en-US" b="1" dirty="0" smtClean="0"/>
              <a:t> </a:t>
            </a:r>
            <a:r>
              <a:rPr lang="en-US" dirty="0" smtClean="0"/>
              <a:t>6.1 Before play commences, a toss shall be conducted and the side winning the toss shall exercise the choice in either Law 6.1.1 or 6.1.2:</a:t>
            </a:r>
          </a:p>
          <a:p>
            <a:pPr marL="514350" indent="-514350">
              <a:buNone/>
            </a:pPr>
            <a:r>
              <a:rPr lang="en-US" dirty="0" smtClean="0"/>
              <a:t> </a:t>
            </a:r>
          </a:p>
          <a:p>
            <a:pPr marL="514350" indent="-514350">
              <a:buNone/>
            </a:pPr>
            <a:r>
              <a:rPr lang="en-US" dirty="0" smtClean="0"/>
              <a:t>6.1.1 to serve or receive first;</a:t>
            </a:r>
          </a:p>
          <a:p>
            <a:pPr marL="514350" indent="-514350">
              <a:buNone/>
            </a:pPr>
            <a:r>
              <a:rPr lang="en-US" dirty="0" smtClean="0"/>
              <a:t> </a:t>
            </a:r>
          </a:p>
          <a:p>
            <a:pPr marL="514350" indent="-514350">
              <a:buNone/>
            </a:pPr>
            <a:r>
              <a:rPr lang="en-US" dirty="0" smtClean="0"/>
              <a:t>6.1.2	to start play at one end of the court or the other.</a:t>
            </a:r>
          </a:p>
          <a:p>
            <a:pPr marL="514350" indent="-514350">
              <a:buNone/>
            </a:pPr>
            <a:r>
              <a:rPr lang="en-US" dirty="0" smtClean="0"/>
              <a:t> </a:t>
            </a:r>
          </a:p>
          <a:p>
            <a:pPr marL="514350" indent="-514350">
              <a:buNone/>
            </a:pPr>
            <a:r>
              <a:rPr lang="en-US" dirty="0" smtClean="0"/>
              <a:t>6.2	The side losing the toss shall then exercise the remaining choice.</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62000"/>
          </a:xfrm>
        </p:spPr>
        <p:txBody>
          <a:bodyPr>
            <a:normAutofit/>
          </a:bodyPr>
          <a:lstStyle/>
          <a:p>
            <a:pPr algn="ctr"/>
            <a:r>
              <a:rPr lang="en-US" sz="4000" b="1" dirty="0" smtClean="0">
                <a:latin typeface="Times New Roman" pitchFamily="18" charset="0"/>
                <a:cs typeface="Times New Roman" pitchFamily="18" charset="0"/>
              </a:rPr>
              <a:t>7. SCORING SYSTEM</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14400"/>
            <a:ext cx="8229600" cy="5410200"/>
          </a:xfrm>
        </p:spPr>
        <p:txBody>
          <a:bodyPr>
            <a:normAutofit fontScale="62500" lnSpcReduction="20000"/>
          </a:bodyPr>
          <a:lstStyle/>
          <a:p>
            <a:pPr>
              <a:buNone/>
            </a:pPr>
            <a:r>
              <a:rPr lang="en-US" dirty="0" smtClean="0"/>
              <a:t>7.1 A match shall consist of the best of three games, unless otherwise arranged.</a:t>
            </a:r>
          </a:p>
          <a:p>
            <a:pPr>
              <a:buNone/>
            </a:pPr>
            <a:r>
              <a:rPr lang="en-US" b="1" dirty="0" smtClean="0"/>
              <a:t> </a:t>
            </a:r>
            <a:endParaRPr lang="en-US" dirty="0" smtClean="0"/>
          </a:p>
          <a:p>
            <a:pPr>
              <a:buNone/>
            </a:pPr>
            <a:r>
              <a:rPr lang="en-US" dirty="0" smtClean="0"/>
              <a:t>7.2   A game shall be won by the side which first scores 21 points, except as provided in Law 7.4 and 7.5.</a:t>
            </a:r>
          </a:p>
          <a:p>
            <a:pPr>
              <a:buNone/>
            </a:pPr>
            <a:r>
              <a:rPr lang="en-US" b="1" dirty="0" smtClean="0"/>
              <a:t> </a:t>
            </a:r>
            <a:endParaRPr lang="en-US" dirty="0" smtClean="0"/>
          </a:p>
          <a:p>
            <a:pPr>
              <a:buNone/>
            </a:pPr>
            <a:r>
              <a:rPr lang="en-US" dirty="0" smtClean="0"/>
              <a:t>7.3 The side winning a rally shall add a point to its score. A side shall win a rally, if the opposing side commits a ‘fault’ or the shuttle ceases to be in play because it touches the surface of the court inside the opponent’s court.</a:t>
            </a:r>
          </a:p>
          <a:p>
            <a:pPr>
              <a:buNone/>
            </a:pPr>
            <a:r>
              <a:rPr lang="en-US" b="1" dirty="0" smtClean="0"/>
              <a:t> </a:t>
            </a:r>
            <a:endParaRPr lang="en-US" dirty="0" smtClean="0"/>
          </a:p>
          <a:p>
            <a:pPr>
              <a:buNone/>
            </a:pPr>
            <a:r>
              <a:rPr lang="en-US" dirty="0" smtClean="0"/>
              <a:t>7.4  If the score becomes 20-all, the side which gains a two point lead first, shall win that game.</a:t>
            </a:r>
          </a:p>
          <a:p>
            <a:pPr>
              <a:buNone/>
            </a:pPr>
            <a:r>
              <a:rPr lang="en-US" b="1" dirty="0" smtClean="0"/>
              <a:t> </a:t>
            </a:r>
            <a:endParaRPr lang="en-US" dirty="0" smtClean="0"/>
          </a:p>
          <a:p>
            <a:pPr>
              <a:buNone/>
            </a:pPr>
            <a:r>
              <a:rPr lang="en-US" dirty="0" smtClean="0"/>
              <a:t>7.5  If the score becomes 29-all, the side scoring the 30th point shall win that game.</a:t>
            </a:r>
          </a:p>
          <a:p>
            <a:pPr>
              <a:buNone/>
            </a:pPr>
            <a:r>
              <a:rPr lang="en-US" b="1" dirty="0" smtClean="0"/>
              <a:t> </a:t>
            </a:r>
            <a:endParaRPr lang="en-US" dirty="0" smtClean="0"/>
          </a:p>
          <a:p>
            <a:pPr>
              <a:buNone/>
            </a:pPr>
            <a:r>
              <a:rPr lang="en-US" dirty="0" smtClean="0"/>
              <a:t>7.6  The side winning a game shall serve first in the next game.</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515112"/>
          </a:xfrm>
        </p:spPr>
        <p:txBody>
          <a:bodyPr>
            <a:normAutofit fontScale="90000"/>
          </a:bodyPr>
          <a:lstStyle/>
          <a:p>
            <a:pPr algn="ctr"/>
            <a:r>
              <a:rPr lang="en-US" b="1" dirty="0" smtClean="0">
                <a:latin typeface="Times New Roman" pitchFamily="18" charset="0"/>
                <a:cs typeface="Times New Roman" pitchFamily="18" charset="0"/>
              </a:rPr>
              <a:t>8. CHANGE OF ENDS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334000"/>
          </a:xfrm>
        </p:spPr>
        <p:txBody>
          <a:bodyPr>
            <a:normAutofit fontScale="77500" lnSpcReduction="20000"/>
          </a:bodyPr>
          <a:lstStyle/>
          <a:p>
            <a:pPr>
              <a:buNone/>
            </a:pPr>
            <a:r>
              <a:rPr lang="en-US" dirty="0" smtClean="0"/>
              <a:t>8.1   Players shall change ends:</a:t>
            </a:r>
          </a:p>
          <a:p>
            <a:pPr>
              <a:buNone/>
            </a:pPr>
            <a:r>
              <a:rPr lang="en-US" dirty="0" smtClean="0"/>
              <a:t> </a:t>
            </a:r>
          </a:p>
          <a:p>
            <a:pPr>
              <a:buNone/>
            </a:pPr>
            <a:r>
              <a:rPr lang="en-US" dirty="0" smtClean="0"/>
              <a:t>8.1.1	at the end of the first game;</a:t>
            </a:r>
          </a:p>
          <a:p>
            <a:pPr>
              <a:buNone/>
            </a:pPr>
            <a:r>
              <a:rPr lang="en-US" dirty="0" smtClean="0"/>
              <a:t> </a:t>
            </a:r>
          </a:p>
          <a:p>
            <a:pPr>
              <a:buNone/>
            </a:pPr>
            <a:r>
              <a:rPr lang="en-US" dirty="0" smtClean="0"/>
              <a:t>8.1.2	at the end of the second game, if there is to be a third game;	and</a:t>
            </a:r>
          </a:p>
          <a:p>
            <a:pPr>
              <a:buNone/>
            </a:pPr>
            <a:r>
              <a:rPr lang="en-US" dirty="0" smtClean="0"/>
              <a:t> </a:t>
            </a:r>
          </a:p>
          <a:p>
            <a:pPr>
              <a:buNone/>
            </a:pPr>
            <a:r>
              <a:rPr lang="en-US" dirty="0" smtClean="0"/>
              <a:t>8.1.3	in the third game when a side first scores 11 points.</a:t>
            </a:r>
          </a:p>
          <a:p>
            <a:pPr>
              <a:buNone/>
            </a:pPr>
            <a:r>
              <a:rPr lang="en-US" dirty="0" smtClean="0"/>
              <a:t> </a:t>
            </a:r>
          </a:p>
          <a:p>
            <a:pPr>
              <a:buNone/>
            </a:pPr>
            <a:r>
              <a:rPr lang="en-US" dirty="0" smtClean="0"/>
              <a:t>8.2	If the ends are not changed as indicated in Law 8.1, it shall be done so as soon as the mistake is discovered and when the shuttle is not in play. The existing score shall stand.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78688" cy="764703"/>
          </a:xfrm>
        </p:spPr>
        <p:txBody>
          <a:bodyPr>
            <a:normAutofit/>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827584" y="692696"/>
            <a:ext cx="7992888" cy="5328592"/>
          </a:xfrm>
        </p:spPr>
        <p:txBody>
          <a:bodyPr>
            <a:normAutofit/>
          </a:bodyPr>
          <a:lstStyle/>
          <a:p>
            <a:pPr marL="228600" algn="just">
              <a:lnSpc>
                <a:spcPct val="150000"/>
              </a:lnSpc>
              <a:spcAft>
                <a:spcPts val="1000"/>
              </a:spcAft>
            </a:pPr>
            <a:r>
              <a:rPr lang="en-US" dirty="0" smtClean="0">
                <a:solidFill>
                  <a:schemeClr val="tx1"/>
                </a:solidFill>
                <a:effectLst/>
                <a:latin typeface="Times New Roman"/>
                <a:ea typeface="Times New Roman"/>
                <a:cs typeface="Times New Roman"/>
              </a:rPr>
              <a:t>The original court was an hourglass shape and many of the rules were difficult.  Many rule changes took place over the years but by 1882 the court, net, and rules of play had become standardized.  </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xmlns="" val="1555126562"/>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066800"/>
            <a:ext cx="8229600" cy="591312"/>
          </a:xfrm>
        </p:spPr>
        <p:txBody>
          <a:bodyPr>
            <a:normAutofit fontScale="90000"/>
          </a:bodyPr>
          <a:lstStyle/>
          <a:p>
            <a:pPr lvl="0" algn="ct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9.SERVICE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5562600"/>
          </a:xfrm>
        </p:spPr>
        <p:txBody>
          <a:bodyPr>
            <a:normAutofit fontScale="77500" lnSpcReduction="20000"/>
          </a:bodyPr>
          <a:lstStyle/>
          <a:p>
            <a:pPr>
              <a:buNone/>
            </a:pPr>
            <a:r>
              <a:rPr lang="en-US" b="1" dirty="0" smtClean="0"/>
              <a:t> </a:t>
            </a:r>
            <a:r>
              <a:rPr lang="en-US" dirty="0" smtClean="0"/>
              <a:t>9.1  In a correct service,</a:t>
            </a:r>
          </a:p>
          <a:p>
            <a:pPr>
              <a:buNone/>
            </a:pPr>
            <a:r>
              <a:rPr lang="en-US" dirty="0" smtClean="0"/>
              <a:t> 9.1.1	neither side shall cause undue delay to the delivery of the service once the server and the receiver are ready for the service.</a:t>
            </a:r>
          </a:p>
          <a:p>
            <a:pPr>
              <a:buNone/>
            </a:pPr>
            <a:r>
              <a:rPr lang="en-US" dirty="0" smtClean="0"/>
              <a:t> 9.1.2	on completion of the backward movement of the server’s racket head, any delay in the start of the service (Law 9.2) shall be considered to be an undue delay;</a:t>
            </a:r>
          </a:p>
          <a:p>
            <a:pPr>
              <a:buNone/>
            </a:pPr>
            <a:r>
              <a:rPr lang="en-US" dirty="0" smtClean="0"/>
              <a:t> 9.1.3	the server and the receiver shall stand within diagonally opposite service courts (Diagram A) without touching the boundary lines of these service courts;</a:t>
            </a:r>
          </a:p>
          <a:p>
            <a:pPr>
              <a:buNone/>
            </a:pPr>
            <a:r>
              <a:rPr lang="en-US" dirty="0" smtClean="0"/>
              <a:t> 9.1.4 some part of both feet of the server and the receiver shall remain in contact with the surface of the court in a stationary position from the start of the service (Law 9.2) until the service is delivered (Law 9.3);</a:t>
            </a:r>
          </a:p>
          <a:p>
            <a:pPr>
              <a:buNone/>
            </a:pPr>
            <a:r>
              <a:rPr lang="en-US" dirty="0" smtClean="0"/>
              <a:t>9.1.5	the server’s racket shall initially hit the base of the shuttle;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fontScale="90000"/>
          </a:bodyPr>
          <a:lstStyle/>
          <a:p>
            <a:r>
              <a:rPr lang="en-US" dirty="0" smtClean="0"/>
              <a:t>Conti….</a:t>
            </a:r>
            <a:endParaRPr lang="en-US" dirty="0"/>
          </a:p>
        </p:txBody>
      </p:sp>
      <p:sp>
        <p:nvSpPr>
          <p:cNvPr id="3" name="Content Placeholder 2"/>
          <p:cNvSpPr>
            <a:spLocks noGrp="1"/>
          </p:cNvSpPr>
          <p:nvPr>
            <p:ph idx="1"/>
          </p:nvPr>
        </p:nvSpPr>
        <p:spPr>
          <a:xfrm>
            <a:off x="457200" y="838200"/>
            <a:ext cx="8229600" cy="5486400"/>
          </a:xfrm>
        </p:spPr>
        <p:txBody>
          <a:bodyPr>
            <a:normAutofit fontScale="77500" lnSpcReduction="20000"/>
          </a:bodyPr>
          <a:lstStyle/>
          <a:p>
            <a:pPr>
              <a:buNone/>
            </a:pPr>
            <a:r>
              <a:rPr lang="en-US" dirty="0" smtClean="0"/>
              <a:t>9.1.6	the whole shuttle shall be below the server’s waist at the instant of being hit by the server’s racket. The waist shall be considered to be an imaginary line round the body, level with the lowest part of the server’s bottom rib</a:t>
            </a:r>
          </a:p>
          <a:p>
            <a:pPr>
              <a:buNone/>
            </a:pPr>
            <a:r>
              <a:rPr lang="en-US" dirty="0" smtClean="0"/>
              <a:t>9.1.7	the shaft and the racket head of the server’s racket at the instant of hitting the shuttle shall be pointing in a downward direction;</a:t>
            </a:r>
          </a:p>
          <a:p>
            <a:pPr>
              <a:buNone/>
            </a:pPr>
            <a:r>
              <a:rPr lang="en-US" dirty="0" smtClean="0"/>
              <a:t>9.1.8	the movement of the server’s racket shall continue forwards from the start of the service (Law 9.2) until the service is delivered (Law 9.3);</a:t>
            </a:r>
          </a:p>
          <a:p>
            <a:pPr>
              <a:buNone/>
            </a:pPr>
            <a:r>
              <a:rPr lang="en-US" dirty="0" smtClean="0"/>
              <a:t> 9.1.9	the flight of the shuttle shall be upwards from the server’s racket to pass over the net so that, if not intercepted, it shall land in the receiver’s service court (i.e. on or within the boundary lines); and</a:t>
            </a:r>
          </a:p>
          <a:p>
            <a:pPr>
              <a:buNone/>
            </a:pPr>
            <a:r>
              <a:rPr lang="en-US" dirty="0" smtClean="0"/>
              <a:t> 9.1.10 in attempting to serve, the server shall not miss the shuttle.</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67512"/>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066800"/>
            <a:ext cx="8229600" cy="5257800"/>
          </a:xfrm>
        </p:spPr>
        <p:txBody>
          <a:bodyPr>
            <a:normAutofit fontScale="70000" lnSpcReduction="20000"/>
          </a:bodyPr>
          <a:lstStyle/>
          <a:p>
            <a:pPr>
              <a:buNone/>
            </a:pPr>
            <a:r>
              <a:rPr lang="en-US" dirty="0" smtClean="0"/>
              <a:t>9.2 Once the players are ready for the service, the first forward movement of the server’s racket head shall be the start of the service.</a:t>
            </a:r>
          </a:p>
          <a:p>
            <a:pPr>
              <a:buNone/>
            </a:pPr>
            <a:r>
              <a:rPr lang="en-US" dirty="0" smtClean="0"/>
              <a:t> </a:t>
            </a:r>
          </a:p>
          <a:p>
            <a:pPr>
              <a:buNone/>
            </a:pPr>
            <a:r>
              <a:rPr lang="en-US" dirty="0" smtClean="0"/>
              <a:t>9.3 Once started (Law 9.2), the service is delivered when the shuttle is hit by the server’s racket or, in attempting to serve, the server misses the shuttle.</a:t>
            </a:r>
          </a:p>
          <a:p>
            <a:pPr>
              <a:buNone/>
            </a:pPr>
            <a:r>
              <a:rPr lang="en-US" dirty="0" smtClean="0"/>
              <a:t> </a:t>
            </a:r>
          </a:p>
          <a:p>
            <a:pPr>
              <a:buNone/>
            </a:pPr>
            <a:r>
              <a:rPr lang="en-US" dirty="0" smtClean="0"/>
              <a:t>9.4 The server shall not serve before the receiver is ready. However, the receiver shall be considered to have been ready if a return of the service is attempted.</a:t>
            </a:r>
          </a:p>
          <a:p>
            <a:pPr>
              <a:buNone/>
            </a:pPr>
            <a:r>
              <a:rPr lang="en-US" dirty="0" smtClean="0"/>
              <a:t> </a:t>
            </a:r>
          </a:p>
          <a:p>
            <a:pPr>
              <a:buNone/>
            </a:pPr>
            <a:r>
              <a:rPr lang="en-US" dirty="0" smtClean="0"/>
              <a:t>9.5 In doubles, during the delivery of service (Law 9.2, 9.3), the partners may take up any positions within their respective courts, which do not </a:t>
            </a:r>
            <a:r>
              <a:rPr lang="en-US" dirty="0" err="1" smtClean="0"/>
              <a:t>unsight</a:t>
            </a:r>
            <a:r>
              <a:rPr lang="en-US" dirty="0" smtClean="0"/>
              <a:t> the opposing server or receiver.</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43712"/>
          </a:xfrm>
        </p:spPr>
        <p:txBody>
          <a:bodyPr>
            <a:normAutofit fontScale="90000"/>
          </a:bodyPr>
          <a:lstStyle/>
          <a:p>
            <a:pPr algn="ctr"/>
            <a:r>
              <a:rPr lang="en-US" b="1" dirty="0" smtClean="0">
                <a:latin typeface="Times New Roman" pitchFamily="18" charset="0"/>
                <a:cs typeface="Times New Roman" pitchFamily="18" charset="0"/>
              </a:rPr>
              <a:t>10.  SINGLES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257800"/>
          </a:xfrm>
        </p:spPr>
        <p:txBody>
          <a:bodyPr>
            <a:normAutofit fontScale="70000" lnSpcReduction="20000"/>
          </a:bodyPr>
          <a:lstStyle/>
          <a:p>
            <a:pPr>
              <a:buNone/>
            </a:pPr>
            <a:r>
              <a:rPr lang="en-US" b="1" dirty="0" smtClean="0"/>
              <a:t>10.1	Serving and receiving courts</a:t>
            </a:r>
            <a:endParaRPr lang="en-US" dirty="0" smtClean="0"/>
          </a:p>
          <a:p>
            <a:pPr>
              <a:buNone/>
            </a:pPr>
            <a:r>
              <a:rPr lang="en-US" dirty="0" smtClean="0"/>
              <a:t> 10.1.1 The players shall serve from, and receive in, their respective right service courts when the server has not scored or has scored an even number of points in that game.</a:t>
            </a:r>
          </a:p>
          <a:p>
            <a:pPr>
              <a:buNone/>
            </a:pPr>
            <a:r>
              <a:rPr lang="en-US" dirty="0" smtClean="0"/>
              <a:t> 10.1.2 The players shall serve from, and receive in, their respective left service courts when the server has scored an odd number of points in that game.</a:t>
            </a:r>
          </a:p>
          <a:p>
            <a:pPr>
              <a:buNone/>
            </a:pPr>
            <a:r>
              <a:rPr lang="en-US" b="1" dirty="0" smtClean="0"/>
              <a:t>10.2 Order of play and position on court</a:t>
            </a:r>
            <a:endParaRPr lang="en-US" dirty="0" smtClean="0"/>
          </a:p>
          <a:p>
            <a:pPr>
              <a:buNone/>
            </a:pPr>
            <a:r>
              <a:rPr lang="en-US" dirty="0" smtClean="0"/>
              <a:t>10.2.1 In a rally, the shuttle may be hit by the server and the receiver alternately, from any position on that player’s side of the net, until the shuttle ceases to be in play (Law 15).</a:t>
            </a:r>
          </a:p>
          <a:p>
            <a:pPr>
              <a:buNone/>
            </a:pPr>
            <a:r>
              <a:rPr lang="en-US" b="1" dirty="0" smtClean="0"/>
              <a:t>10.3 Scoring and serving</a:t>
            </a:r>
            <a:endParaRPr lang="en-US" dirty="0" smtClean="0"/>
          </a:p>
          <a:p>
            <a:r>
              <a:rPr lang="en-US" dirty="0" smtClean="0"/>
              <a:t>10.3.1 If the server wins a rally (Law 7.3), the server shall score a point. The server shall then serve again from the alternate service court.</a:t>
            </a:r>
          </a:p>
          <a:p>
            <a:r>
              <a:rPr lang="en-US" dirty="0" smtClean="0"/>
              <a:t>10.3.2 If the receiver wins a rally (Law 7.3), the receiver shall score a point. The receiver shall then become the new server</a:t>
            </a:r>
          </a:p>
          <a:p>
            <a:pPr>
              <a:buNone/>
            </a:pP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438912"/>
          </a:xfrm>
        </p:spPr>
        <p:txBody>
          <a:bodyPr>
            <a:normAutofit fontScale="90000"/>
          </a:bodyPr>
          <a:lstStyle/>
          <a:p>
            <a:pPr algn="ctr"/>
            <a:r>
              <a:rPr lang="en-US" b="1" dirty="0" smtClean="0">
                <a:latin typeface="Times New Roman" pitchFamily="18" charset="0"/>
                <a:cs typeface="Times New Roman" pitchFamily="18" charset="0"/>
              </a:rPr>
              <a:t>11.  DOUBLES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5486400"/>
          </a:xfrm>
        </p:spPr>
        <p:txBody>
          <a:bodyPr>
            <a:normAutofit fontScale="55000" lnSpcReduction="20000"/>
          </a:bodyPr>
          <a:lstStyle/>
          <a:p>
            <a:pPr>
              <a:buNone/>
            </a:pPr>
            <a:r>
              <a:rPr lang="en-US" b="1" dirty="0" smtClean="0"/>
              <a:t>11.1 Serving and receiving courts</a:t>
            </a:r>
            <a:endParaRPr lang="en-US" dirty="0" smtClean="0"/>
          </a:p>
          <a:p>
            <a:pPr>
              <a:buNone/>
            </a:pPr>
            <a:r>
              <a:rPr lang="en-US" dirty="0" smtClean="0"/>
              <a:t> </a:t>
            </a:r>
          </a:p>
          <a:p>
            <a:pPr>
              <a:buNone/>
            </a:pPr>
            <a:r>
              <a:rPr lang="en-US" dirty="0" smtClean="0"/>
              <a:t>11.1.1 A player of the serving side shall serve from the right service court when the serving side has not scored or has scored an even number of points in that game.</a:t>
            </a:r>
          </a:p>
          <a:p>
            <a:pPr>
              <a:buNone/>
            </a:pPr>
            <a:r>
              <a:rPr lang="en-US" dirty="0" smtClean="0"/>
              <a:t> </a:t>
            </a:r>
          </a:p>
          <a:p>
            <a:pPr>
              <a:buNone/>
            </a:pPr>
            <a:r>
              <a:rPr lang="en-US" dirty="0" smtClean="0"/>
              <a:t>11.1.2 A player of the serving side shall serve from the left service court when the serving side has scored an odd number of points in that game.</a:t>
            </a:r>
          </a:p>
          <a:p>
            <a:pPr>
              <a:buNone/>
            </a:pPr>
            <a:r>
              <a:rPr lang="en-US" dirty="0" smtClean="0"/>
              <a:t> </a:t>
            </a:r>
          </a:p>
          <a:p>
            <a:pPr>
              <a:buNone/>
            </a:pPr>
            <a:r>
              <a:rPr lang="en-US" dirty="0" smtClean="0"/>
              <a:t>11.1.3 The player of the receiving side who served last shall stay in the same service court from where he served last. The reverse pattern shall apply to the receiver’s partner.</a:t>
            </a:r>
          </a:p>
          <a:p>
            <a:pPr>
              <a:buNone/>
            </a:pPr>
            <a:r>
              <a:rPr lang="en-US" dirty="0" smtClean="0"/>
              <a:t> </a:t>
            </a:r>
          </a:p>
          <a:p>
            <a:pPr>
              <a:buNone/>
            </a:pPr>
            <a:r>
              <a:rPr lang="en-US" dirty="0" smtClean="0"/>
              <a:t>11.1.4 The player of the receiving side standing in the diagonally opposite service court to the server shall be the receiver.</a:t>
            </a:r>
          </a:p>
          <a:p>
            <a:pPr>
              <a:buNone/>
            </a:pPr>
            <a:r>
              <a:rPr lang="en-US" dirty="0" smtClean="0"/>
              <a:t> </a:t>
            </a:r>
          </a:p>
          <a:p>
            <a:pPr>
              <a:buNone/>
            </a:pPr>
            <a:r>
              <a:rPr lang="en-US" dirty="0" smtClean="0"/>
              <a:t>11.1.5 The players shall not change their respective service courts until they win a point when their side is serving.</a:t>
            </a:r>
          </a:p>
          <a:p>
            <a:pPr>
              <a:buNone/>
            </a:pPr>
            <a:r>
              <a:rPr lang="en-US" dirty="0" smtClean="0"/>
              <a:t> </a:t>
            </a:r>
          </a:p>
          <a:p>
            <a:pPr>
              <a:buNone/>
            </a:pPr>
            <a:r>
              <a:rPr lang="en-US" dirty="0" smtClean="0"/>
              <a:t>11.1.6 Service in any turn of serving shall be delivered from the service court corresponding to the serving side’s score, except as provided in Law 12</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066800"/>
            <a:ext cx="8229600" cy="5257800"/>
          </a:xfrm>
        </p:spPr>
        <p:txBody>
          <a:bodyPr>
            <a:normAutofit fontScale="70000" lnSpcReduction="20000"/>
          </a:bodyPr>
          <a:lstStyle/>
          <a:p>
            <a:pPr>
              <a:buNone/>
            </a:pPr>
            <a:r>
              <a:rPr lang="en-US" b="1" dirty="0" smtClean="0"/>
              <a:t>11.2  Order of play and position on court</a:t>
            </a:r>
            <a:endParaRPr lang="en-US" dirty="0" smtClean="0"/>
          </a:p>
          <a:p>
            <a:pPr>
              <a:buNone/>
            </a:pPr>
            <a:r>
              <a:rPr lang="en-US" dirty="0" smtClean="0"/>
              <a:t> </a:t>
            </a:r>
          </a:p>
          <a:p>
            <a:pPr>
              <a:buNone/>
            </a:pPr>
            <a:r>
              <a:rPr lang="en-US" dirty="0" smtClean="0"/>
              <a:t>After the service is returned, in a rally, the shuttle may be hit by either player of the serving side and either player of the receiving side alternately, from any position on that player’s side of the net, until the shuttle ceases to be in play (Law 15).</a:t>
            </a:r>
          </a:p>
          <a:p>
            <a:pPr>
              <a:buNone/>
            </a:pPr>
            <a:r>
              <a:rPr lang="en-US" dirty="0" smtClean="0"/>
              <a:t> </a:t>
            </a:r>
          </a:p>
          <a:p>
            <a:pPr>
              <a:buNone/>
            </a:pPr>
            <a:r>
              <a:rPr lang="en-US" b="1" dirty="0" smtClean="0"/>
              <a:t>11.3  Scoring and serving</a:t>
            </a:r>
            <a:endParaRPr lang="en-US" dirty="0" smtClean="0"/>
          </a:p>
          <a:p>
            <a:pPr>
              <a:buNone/>
            </a:pPr>
            <a:r>
              <a:rPr lang="en-US" dirty="0" smtClean="0"/>
              <a:t> </a:t>
            </a:r>
          </a:p>
          <a:p>
            <a:pPr>
              <a:buNone/>
            </a:pPr>
            <a:r>
              <a:rPr lang="en-US" dirty="0" smtClean="0"/>
              <a:t>11.3.1 If the serving side wins a rally (Law 7.3), the serving side shall score a point. The server shall then serve again from the alternate service court.</a:t>
            </a:r>
          </a:p>
          <a:p>
            <a:pPr>
              <a:buNone/>
            </a:pPr>
            <a:r>
              <a:rPr lang="en-US" dirty="0" smtClean="0"/>
              <a:t> </a:t>
            </a:r>
          </a:p>
          <a:p>
            <a:pPr>
              <a:buNone/>
            </a:pPr>
            <a:r>
              <a:rPr lang="en-US" dirty="0" smtClean="0"/>
              <a:t>11.3.2 If the receiving side wins a rally (Law 7.3), the receiving side shall score a point. The receiving side shall then become the new serving side.</a:t>
            </a:r>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sz="3200" dirty="0" smtClean="0"/>
              <a:t>Cont …..</a:t>
            </a:r>
            <a:endParaRPr lang="en-US" sz="3200" dirty="0"/>
          </a:p>
        </p:txBody>
      </p:sp>
      <p:sp>
        <p:nvSpPr>
          <p:cNvPr id="3" name="Content Placeholder 2"/>
          <p:cNvSpPr>
            <a:spLocks noGrp="1"/>
          </p:cNvSpPr>
          <p:nvPr>
            <p:ph idx="1"/>
          </p:nvPr>
        </p:nvSpPr>
        <p:spPr>
          <a:xfrm>
            <a:off x="457200" y="838200"/>
            <a:ext cx="8229600" cy="5486400"/>
          </a:xfrm>
        </p:spPr>
        <p:txBody>
          <a:bodyPr>
            <a:normAutofit fontScale="55000" lnSpcReduction="20000"/>
          </a:bodyPr>
          <a:lstStyle/>
          <a:p>
            <a:pPr>
              <a:buNone/>
            </a:pPr>
            <a:r>
              <a:rPr lang="en-US" b="1" dirty="0" smtClean="0"/>
              <a:t>11.4 Sequence of serving</a:t>
            </a:r>
            <a:endParaRPr lang="en-US" dirty="0" smtClean="0"/>
          </a:p>
          <a:p>
            <a:pPr>
              <a:buNone/>
            </a:pPr>
            <a:r>
              <a:rPr lang="en-US" dirty="0" smtClean="0"/>
              <a:t> </a:t>
            </a:r>
          </a:p>
          <a:p>
            <a:pPr>
              <a:buNone/>
            </a:pPr>
            <a:r>
              <a:rPr lang="en-US" dirty="0" smtClean="0"/>
              <a:t>In any game, the right to serve shall pass consecutively:</a:t>
            </a:r>
          </a:p>
          <a:p>
            <a:pPr>
              <a:buNone/>
            </a:pPr>
            <a:r>
              <a:rPr lang="en-US" dirty="0" smtClean="0"/>
              <a:t> </a:t>
            </a:r>
          </a:p>
          <a:p>
            <a:pPr>
              <a:buNone/>
            </a:pPr>
            <a:r>
              <a:rPr lang="en-US" dirty="0" smtClean="0"/>
              <a:t>11.4.1 from the initial server who started the game from the right service court</a:t>
            </a:r>
          </a:p>
          <a:p>
            <a:pPr>
              <a:buNone/>
            </a:pPr>
            <a:r>
              <a:rPr lang="en-US" dirty="0" smtClean="0"/>
              <a:t> </a:t>
            </a:r>
          </a:p>
          <a:p>
            <a:pPr>
              <a:buNone/>
            </a:pPr>
            <a:r>
              <a:rPr lang="en-US" dirty="0" smtClean="0"/>
              <a:t>11.4.2 to the partner of the initial receiver.</a:t>
            </a:r>
          </a:p>
          <a:p>
            <a:pPr>
              <a:buNone/>
            </a:pPr>
            <a:r>
              <a:rPr lang="en-US" dirty="0" smtClean="0"/>
              <a:t> </a:t>
            </a:r>
          </a:p>
          <a:p>
            <a:pPr>
              <a:buNone/>
            </a:pPr>
            <a:r>
              <a:rPr lang="en-US" dirty="0" smtClean="0"/>
              <a:t>11.4.3 to the partner of the initial server</a:t>
            </a:r>
          </a:p>
          <a:p>
            <a:pPr>
              <a:buNone/>
            </a:pPr>
            <a:r>
              <a:rPr lang="en-US" dirty="0" smtClean="0"/>
              <a:t> </a:t>
            </a:r>
          </a:p>
          <a:p>
            <a:pPr>
              <a:buNone/>
            </a:pPr>
            <a:r>
              <a:rPr lang="en-US" dirty="0" smtClean="0"/>
              <a:t>11.4.4 to the initial receiver,</a:t>
            </a:r>
          </a:p>
          <a:p>
            <a:pPr>
              <a:buNone/>
            </a:pPr>
            <a:r>
              <a:rPr lang="en-US" dirty="0" smtClean="0"/>
              <a:t> </a:t>
            </a:r>
          </a:p>
          <a:p>
            <a:pPr>
              <a:buNone/>
            </a:pPr>
            <a:r>
              <a:rPr lang="en-US" dirty="0" smtClean="0"/>
              <a:t>11.4.5 to the initial server and so on.</a:t>
            </a:r>
          </a:p>
          <a:p>
            <a:pPr>
              <a:buNone/>
            </a:pPr>
            <a:r>
              <a:rPr lang="en-US" dirty="0" smtClean="0"/>
              <a:t> </a:t>
            </a:r>
          </a:p>
          <a:p>
            <a:pPr>
              <a:buNone/>
            </a:pPr>
            <a:r>
              <a:rPr lang="en-US" dirty="0" smtClean="0"/>
              <a:t>11.5 No player shall serve or receive out of turn, or receive two consecutive services in the same game, except as provided in Law 12.</a:t>
            </a:r>
          </a:p>
          <a:p>
            <a:pPr>
              <a:buNone/>
            </a:pPr>
            <a:r>
              <a:rPr lang="en-US" dirty="0" smtClean="0"/>
              <a:t> </a:t>
            </a:r>
          </a:p>
          <a:p>
            <a:pPr>
              <a:buNone/>
            </a:pPr>
            <a:r>
              <a:rPr lang="en-US" dirty="0" smtClean="0"/>
              <a:t>11.6 Either player of the winning side may serve first in the next game, and either player of the losing side may receive first in the next game.</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algn="ctr"/>
            <a:r>
              <a:rPr lang="en-US" sz="4000" b="1" dirty="0" smtClean="0">
                <a:latin typeface="Times New Roman" pitchFamily="18" charset="0"/>
                <a:cs typeface="Times New Roman" pitchFamily="18" charset="0"/>
              </a:rPr>
              <a:t>12.  SERVICE COURT ERRORS</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229600" cy="4648200"/>
          </a:xfrm>
        </p:spPr>
        <p:txBody>
          <a:bodyPr>
            <a:normAutofit fontScale="85000" lnSpcReduction="10000"/>
          </a:bodyPr>
          <a:lstStyle/>
          <a:p>
            <a:pPr>
              <a:buNone/>
            </a:pPr>
            <a:r>
              <a:rPr lang="en-US" dirty="0" smtClean="0"/>
              <a:t>12.1 A service court error has been made when a player:</a:t>
            </a:r>
          </a:p>
          <a:p>
            <a:pPr>
              <a:buNone/>
            </a:pPr>
            <a:r>
              <a:rPr lang="en-US" dirty="0" smtClean="0"/>
              <a:t> </a:t>
            </a:r>
          </a:p>
          <a:p>
            <a:pPr>
              <a:buNone/>
            </a:pPr>
            <a:r>
              <a:rPr lang="en-US" dirty="0" smtClean="0"/>
              <a:t>12.1.1 has served or received out of turn; or</a:t>
            </a:r>
          </a:p>
          <a:p>
            <a:pPr>
              <a:buNone/>
            </a:pPr>
            <a:r>
              <a:rPr lang="en-US" dirty="0" smtClean="0"/>
              <a:t> </a:t>
            </a:r>
          </a:p>
          <a:p>
            <a:pPr>
              <a:buNone/>
            </a:pPr>
            <a:r>
              <a:rPr lang="en-US" dirty="0" smtClean="0"/>
              <a:t>12.1.2 has served or received from the wrong service court;</a:t>
            </a:r>
          </a:p>
          <a:p>
            <a:pPr>
              <a:buNone/>
            </a:pPr>
            <a:r>
              <a:rPr lang="en-US" dirty="0" smtClean="0"/>
              <a:t> </a:t>
            </a:r>
          </a:p>
          <a:p>
            <a:pPr>
              <a:buNone/>
            </a:pPr>
            <a:r>
              <a:rPr lang="en-US" dirty="0" smtClean="0"/>
              <a:t>12.2 If a service court error is discovered, the error shall be corrected and the existing score shall stand.</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67512"/>
          </a:xfrm>
        </p:spPr>
        <p:txBody>
          <a:bodyPr>
            <a:noAutofit/>
          </a:bodyPr>
          <a:lstStyle/>
          <a:p>
            <a:pPr algn="ctr"/>
            <a:r>
              <a:rPr lang="en-US" sz="4000" b="1" dirty="0" smtClean="0">
                <a:latin typeface="Times New Roman" pitchFamily="18" charset="0"/>
                <a:cs typeface="Times New Roman" pitchFamily="18" charset="0"/>
              </a:rPr>
              <a:t>13.  FAULTS</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990600"/>
            <a:ext cx="8229600" cy="5334000"/>
          </a:xfrm>
        </p:spPr>
        <p:txBody>
          <a:bodyPr>
            <a:normAutofit fontScale="47500" lnSpcReduction="20000"/>
          </a:bodyPr>
          <a:lstStyle/>
          <a:p>
            <a:pPr>
              <a:buNone/>
            </a:pPr>
            <a:r>
              <a:rPr lang="en-US" dirty="0" smtClean="0"/>
              <a:t> </a:t>
            </a:r>
          </a:p>
          <a:p>
            <a:pPr>
              <a:buNone/>
            </a:pPr>
            <a:r>
              <a:rPr lang="en-US" dirty="0" smtClean="0"/>
              <a:t>It shall be a ‘fault’:</a:t>
            </a:r>
          </a:p>
          <a:p>
            <a:pPr>
              <a:buNone/>
            </a:pPr>
            <a:r>
              <a:rPr lang="en-US" dirty="0" smtClean="0"/>
              <a:t> </a:t>
            </a:r>
          </a:p>
          <a:p>
            <a:pPr>
              <a:buNone/>
            </a:pPr>
            <a:r>
              <a:rPr lang="en-US" dirty="0" smtClean="0"/>
              <a:t>13.1 if a service is not correct (Law 9.1);</a:t>
            </a:r>
          </a:p>
          <a:p>
            <a:pPr>
              <a:buNone/>
            </a:pPr>
            <a:r>
              <a:rPr lang="en-US" dirty="0" smtClean="0"/>
              <a:t> </a:t>
            </a:r>
          </a:p>
          <a:p>
            <a:pPr>
              <a:buNone/>
            </a:pPr>
            <a:r>
              <a:rPr lang="en-US" dirty="0" smtClean="0"/>
              <a:t>13.2 if, in service, the shuttle:</a:t>
            </a:r>
          </a:p>
          <a:p>
            <a:pPr>
              <a:buNone/>
            </a:pPr>
            <a:r>
              <a:rPr lang="en-US" dirty="0" smtClean="0"/>
              <a:t> </a:t>
            </a:r>
          </a:p>
          <a:p>
            <a:pPr>
              <a:buNone/>
            </a:pPr>
            <a:r>
              <a:rPr lang="en-US" dirty="0" smtClean="0"/>
              <a:t>13.2.1 is caught on the net and remains suspended on its top;</a:t>
            </a:r>
          </a:p>
          <a:p>
            <a:pPr>
              <a:buNone/>
            </a:pPr>
            <a:r>
              <a:rPr lang="en-US" dirty="0" smtClean="0"/>
              <a:t> </a:t>
            </a:r>
          </a:p>
          <a:p>
            <a:pPr>
              <a:buNone/>
            </a:pPr>
            <a:r>
              <a:rPr lang="en-US" dirty="0" smtClean="0"/>
              <a:t>13.2.2 after passing over the net, is caught in the net; or</a:t>
            </a:r>
          </a:p>
          <a:p>
            <a:pPr>
              <a:buNone/>
            </a:pPr>
            <a:r>
              <a:rPr lang="en-US" dirty="0" smtClean="0"/>
              <a:t> </a:t>
            </a:r>
          </a:p>
          <a:p>
            <a:pPr>
              <a:buNone/>
            </a:pPr>
            <a:r>
              <a:rPr lang="en-US" dirty="0" smtClean="0"/>
              <a:t>13.2.3 is hit by the receiver’s partner;</a:t>
            </a:r>
          </a:p>
          <a:p>
            <a:pPr>
              <a:buNone/>
            </a:pPr>
            <a:r>
              <a:rPr lang="en-US" dirty="0" smtClean="0"/>
              <a:t> </a:t>
            </a:r>
          </a:p>
          <a:p>
            <a:pPr>
              <a:buNone/>
            </a:pPr>
            <a:r>
              <a:rPr lang="en-US" dirty="0" smtClean="0"/>
              <a:t>13.3 if in play, the shuttle:</a:t>
            </a:r>
          </a:p>
          <a:p>
            <a:pPr>
              <a:buNone/>
            </a:pPr>
            <a:r>
              <a:rPr lang="en-US" dirty="0" smtClean="0"/>
              <a:t> </a:t>
            </a:r>
          </a:p>
          <a:p>
            <a:pPr>
              <a:buNone/>
            </a:pPr>
            <a:r>
              <a:rPr lang="en-US" dirty="0" smtClean="0"/>
              <a:t>13.3.1 lands outside the boundaries of the court (i.e. not on or within the boundary lines);</a:t>
            </a:r>
          </a:p>
          <a:p>
            <a:pPr>
              <a:buNone/>
            </a:pPr>
            <a:r>
              <a:rPr lang="en-US" dirty="0" smtClean="0"/>
              <a:t> </a:t>
            </a:r>
          </a:p>
          <a:p>
            <a:pPr>
              <a:buNone/>
            </a:pPr>
            <a:r>
              <a:rPr lang="en-US" dirty="0" smtClean="0"/>
              <a:t>13.3.2 fails to pass over the net;</a:t>
            </a:r>
          </a:p>
          <a:p>
            <a:pPr>
              <a:buNone/>
            </a:pPr>
            <a:r>
              <a:rPr lang="en-US" dirty="0" smtClean="0"/>
              <a:t> </a:t>
            </a:r>
          </a:p>
          <a:p>
            <a:pPr>
              <a:buNone/>
            </a:pPr>
            <a:r>
              <a:rPr lang="en-US" dirty="0" smtClean="0"/>
              <a:t>13.3.3 touches the ceiling or side walls;</a:t>
            </a:r>
          </a:p>
          <a:p>
            <a:pPr>
              <a:buNone/>
            </a:pPr>
            <a:r>
              <a:rPr lang="en-US" dirty="0" smtClean="0"/>
              <a:t> </a:t>
            </a:r>
          </a:p>
          <a:p>
            <a:pPr>
              <a:buNone/>
            </a:pPr>
            <a:r>
              <a:rPr lang="en-US" dirty="0" smtClean="0"/>
              <a:t>13.3.4 touches the person or dress of a player</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09600"/>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990600"/>
            <a:ext cx="8229600" cy="5334000"/>
          </a:xfrm>
        </p:spPr>
        <p:txBody>
          <a:bodyPr>
            <a:normAutofit fontScale="70000" lnSpcReduction="20000"/>
          </a:bodyPr>
          <a:lstStyle/>
          <a:p>
            <a:pPr>
              <a:buNone/>
            </a:pPr>
            <a:r>
              <a:rPr lang="en-US" sz="3400" dirty="0" smtClean="0"/>
              <a:t>13.3.5 touches any other object or person outside the court;</a:t>
            </a:r>
          </a:p>
          <a:p>
            <a:pPr>
              <a:buNone/>
            </a:pPr>
            <a:r>
              <a:rPr lang="en-US" sz="3400" dirty="0" smtClean="0"/>
              <a:t> </a:t>
            </a:r>
          </a:p>
          <a:p>
            <a:pPr>
              <a:buNone/>
            </a:pPr>
            <a:r>
              <a:rPr lang="en-US" sz="3400" i="1" dirty="0" smtClean="0"/>
              <a:t>(Where necessary on account of the structure of the building, the local badminton authority may, subject to the right of veto of its Member Association, make bye-laws dealing with cases in which a shuttle touches an obstruction).</a:t>
            </a:r>
            <a:endParaRPr lang="en-US" sz="3400" dirty="0" smtClean="0"/>
          </a:p>
          <a:p>
            <a:pPr>
              <a:buNone/>
            </a:pPr>
            <a:r>
              <a:rPr lang="en-US" sz="3400" dirty="0" smtClean="0"/>
              <a:t> 13.3.6 is caught and held on the racket and then slung during the execution of a stroke;</a:t>
            </a:r>
          </a:p>
          <a:p>
            <a:pPr>
              <a:buNone/>
            </a:pPr>
            <a:r>
              <a:rPr lang="en-US" sz="3400" dirty="0" smtClean="0"/>
              <a:t> 13.3.7 is hit twice in succession by the same player. However, a shuttle hitting the head and the stringed area of the racket in one stroke shall not be a ‘fault’;</a:t>
            </a:r>
          </a:p>
          <a:p>
            <a:pPr>
              <a:buNone/>
            </a:pPr>
            <a:r>
              <a:rPr lang="en-US" sz="3400" dirty="0" smtClean="0"/>
              <a:t> 13.3.8 is hit by a player and the player’s partner successively; or</a:t>
            </a:r>
          </a:p>
          <a:p>
            <a:pPr>
              <a:buNone/>
            </a:pPr>
            <a:r>
              <a:rPr lang="en-US" sz="3400" dirty="0" smtClean="0"/>
              <a:t> 13.3.9 touches a player’s racket and does not travel towards the opponent’s court;</a:t>
            </a:r>
            <a:endParaRPr lang="en-US" sz="3200" dirty="0" smtClean="0"/>
          </a:p>
          <a:p>
            <a:pPr>
              <a:buNone/>
            </a:pPr>
            <a:r>
              <a:rPr lang="en-US" dirty="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8"/>
            <a:ext cx="7772400" cy="1080120"/>
          </a:xfrm>
        </p:spPr>
        <p:txBody>
          <a:bodyPr>
            <a:noAutofit/>
          </a:bodyPr>
          <a:lstStyle/>
          <a:p>
            <a:pPr lvl="0">
              <a:lnSpc>
                <a:spcPct val="150000"/>
              </a:lnSpc>
              <a:spcBef>
                <a:spcPct val="20000"/>
              </a:spcBef>
              <a:spcAft>
                <a:spcPts val="1000"/>
              </a:spcAft>
            </a:pP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a:solidFill>
                  <a:prstClr val="black">
                    <a:tint val="75000"/>
                  </a:prstClr>
                </a:solidFill>
                <a:latin typeface="Times New Roman"/>
                <a:ea typeface="Times New Roman"/>
                <a:cs typeface="Times New Roman"/>
              </a:rPr>
              <a:t/>
            </a:r>
            <a:br>
              <a:rPr lang="en-US" b="1" dirty="0">
                <a:solidFill>
                  <a:prstClr val="black">
                    <a:tint val="75000"/>
                  </a:prstClr>
                </a:solidFill>
                <a:latin typeface="Times New Roman"/>
                <a:ea typeface="Times New Roman"/>
                <a:cs typeface="Times New Roman"/>
              </a:rPr>
            </a:b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a:solidFill>
                  <a:prstClr val="black">
                    <a:tint val="75000"/>
                  </a:prstClr>
                </a:solidFill>
                <a:latin typeface="Times New Roman"/>
                <a:ea typeface="Times New Roman"/>
                <a:cs typeface="Times New Roman"/>
              </a:rPr>
              <a:t/>
            </a:r>
            <a:br>
              <a:rPr lang="en-US" b="1" dirty="0">
                <a:solidFill>
                  <a:prstClr val="black">
                    <a:tint val="75000"/>
                  </a:prstClr>
                </a:solidFill>
                <a:latin typeface="Times New Roman"/>
                <a:ea typeface="Times New Roman"/>
                <a:cs typeface="Times New Roman"/>
              </a:rPr>
            </a:b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smtClean="0">
                <a:solidFill>
                  <a:srgbClr val="00FF00"/>
                </a:solidFill>
                <a:latin typeface="Times New Roman"/>
                <a:ea typeface="Times New Roman"/>
                <a:cs typeface="Times New Roman"/>
              </a:rPr>
              <a:t>Tennis</a:t>
            </a:r>
            <a:r>
              <a:rPr lang="en-GB" sz="4000" dirty="0">
                <a:solidFill>
                  <a:srgbClr val="00FF00"/>
                </a:solidFill>
                <a:ea typeface="Calibri"/>
                <a:cs typeface="Times New Roman"/>
              </a:rPr>
              <a:t/>
            </a:r>
            <a:br>
              <a:rPr lang="en-GB" sz="4000" dirty="0">
                <a:solidFill>
                  <a:srgbClr val="00FF00"/>
                </a:solidFill>
                <a:ea typeface="Calibri"/>
                <a:cs typeface="Times New Roman"/>
              </a:rPr>
            </a:br>
            <a:endParaRPr lang="en-GB" sz="23900" dirty="0">
              <a:solidFill>
                <a:srgbClr val="00FF00"/>
              </a:solidFill>
            </a:endParaRPr>
          </a:p>
        </p:txBody>
      </p:sp>
      <p:sp>
        <p:nvSpPr>
          <p:cNvPr id="3" name="Subtitle 2"/>
          <p:cNvSpPr>
            <a:spLocks noGrp="1"/>
          </p:cNvSpPr>
          <p:nvPr>
            <p:ph type="subTitle" idx="1"/>
          </p:nvPr>
        </p:nvSpPr>
        <p:spPr>
          <a:xfrm>
            <a:off x="611560" y="1196752"/>
            <a:ext cx="7992888" cy="5661248"/>
          </a:xfrm>
        </p:spPr>
        <p:txBody>
          <a:bodyPr>
            <a:normAutofit fontScale="85000" lnSpcReduction="20000"/>
          </a:bodyPr>
          <a:lstStyle/>
          <a:p>
            <a:pPr algn="just">
              <a:lnSpc>
                <a:spcPct val="150000"/>
              </a:lnSpc>
              <a:spcAft>
                <a:spcPts val="1000"/>
              </a:spcAft>
            </a:pPr>
            <a:r>
              <a:rPr lang="en-US" b="1" dirty="0" smtClean="0">
                <a:solidFill>
                  <a:schemeClr val="tx1"/>
                </a:solidFill>
                <a:effectLst/>
                <a:latin typeface="Times New Roman"/>
                <a:ea typeface="Times New Roman"/>
                <a:cs typeface="Times New Roman"/>
              </a:rPr>
              <a:t>Tennis</a:t>
            </a:r>
            <a:r>
              <a:rPr lang="en-US" dirty="0" smtClean="0">
                <a:solidFill>
                  <a:schemeClr val="tx1"/>
                </a:solidFill>
                <a:effectLst/>
                <a:latin typeface="Times New Roman"/>
                <a:ea typeface="Times New Roman"/>
                <a:cs typeface="Times New Roman"/>
              </a:rPr>
              <a:t> is a </a:t>
            </a:r>
            <a:r>
              <a:rPr lang="en-US" u="none" strike="noStrike" dirty="0" smtClean="0">
                <a:solidFill>
                  <a:schemeClr val="tx1"/>
                </a:solidFill>
                <a:effectLst/>
                <a:latin typeface="Times New Roman"/>
                <a:ea typeface="Times New Roman"/>
                <a:cs typeface="Times New Roman"/>
                <a:hlinkClick r:id="rId2" tooltip="Racket sport"/>
              </a:rPr>
              <a:t>racket sport</a:t>
            </a:r>
            <a:r>
              <a:rPr lang="en-US" dirty="0" smtClean="0">
                <a:solidFill>
                  <a:schemeClr val="tx1"/>
                </a:solidFill>
                <a:effectLst/>
                <a:latin typeface="Times New Roman"/>
                <a:ea typeface="Times New Roman"/>
                <a:cs typeface="Times New Roman"/>
              </a:rPr>
              <a:t> that can be played individually against a single opponent </a:t>
            </a:r>
            <a:r>
              <a:rPr lang="en-US" dirty="0" smtClean="0">
                <a:solidFill>
                  <a:srgbClr val="FFFF00"/>
                </a:solidFill>
                <a:effectLst/>
                <a:latin typeface="Times New Roman"/>
                <a:ea typeface="Times New Roman"/>
                <a:cs typeface="Times New Roman"/>
              </a:rPr>
              <a:t>(</a:t>
            </a:r>
            <a:r>
              <a:rPr lang="en-US" u="none" strike="noStrike" dirty="0" smtClean="0">
                <a:solidFill>
                  <a:srgbClr val="FFFF00"/>
                </a:solidFill>
                <a:effectLst/>
                <a:latin typeface="Times New Roman"/>
                <a:ea typeface="Times New Roman"/>
                <a:cs typeface="Times New Roman"/>
                <a:hlinkClick r:id="rId3" tooltip="Types of tennis match"/>
              </a:rPr>
              <a:t>singles</a:t>
            </a:r>
            <a:r>
              <a:rPr lang="en-US" dirty="0" smtClean="0">
                <a:solidFill>
                  <a:srgbClr val="FFFF00"/>
                </a:solidFill>
                <a:effectLst/>
                <a:latin typeface="Times New Roman"/>
                <a:ea typeface="Times New Roman"/>
                <a:cs typeface="Times New Roman"/>
              </a:rPr>
              <a:t>) </a:t>
            </a:r>
            <a:r>
              <a:rPr lang="en-US" dirty="0" smtClean="0">
                <a:solidFill>
                  <a:schemeClr val="tx1"/>
                </a:solidFill>
                <a:effectLst/>
                <a:latin typeface="Times New Roman"/>
                <a:ea typeface="Times New Roman"/>
                <a:cs typeface="Times New Roman"/>
              </a:rPr>
              <a:t>or between two teams of two players each (</a:t>
            </a:r>
            <a:r>
              <a:rPr lang="en-US" u="none" strike="noStrike" dirty="0" smtClean="0">
                <a:solidFill>
                  <a:schemeClr val="tx1"/>
                </a:solidFill>
                <a:effectLst/>
                <a:latin typeface="Times New Roman"/>
                <a:ea typeface="Times New Roman"/>
                <a:cs typeface="Times New Roman"/>
                <a:hlinkClick r:id="rId3" tooltip="Types of tennis match"/>
              </a:rPr>
              <a:t>doubles</a:t>
            </a:r>
            <a:r>
              <a:rPr lang="en-US" dirty="0" smtClean="0">
                <a:solidFill>
                  <a:schemeClr val="tx1"/>
                </a:solidFill>
                <a:effectLst/>
                <a:latin typeface="Times New Roman"/>
                <a:ea typeface="Times New Roman"/>
                <a:cs typeface="Times New Roman"/>
              </a:rPr>
              <a:t>). Each player uses a </a:t>
            </a:r>
            <a:r>
              <a:rPr lang="en-US" u="none" strike="noStrike" dirty="0" smtClean="0">
                <a:solidFill>
                  <a:schemeClr val="tx1"/>
                </a:solidFill>
                <a:effectLst/>
                <a:latin typeface="Times New Roman"/>
                <a:ea typeface="Times New Roman"/>
                <a:cs typeface="Times New Roman"/>
                <a:hlinkClick r:id="rId4" tooltip="Tennis racket"/>
              </a:rPr>
              <a:t>tennis racket</a:t>
            </a:r>
            <a:r>
              <a:rPr lang="en-US" dirty="0" smtClean="0">
                <a:solidFill>
                  <a:schemeClr val="tx1"/>
                </a:solidFill>
                <a:effectLst/>
                <a:latin typeface="Times New Roman"/>
                <a:ea typeface="Times New Roman"/>
                <a:cs typeface="Times New Roman"/>
              </a:rPr>
              <a:t> that is strung with cord to strike a hollow rubber </a:t>
            </a:r>
            <a:r>
              <a:rPr lang="en-US" u="none" strike="noStrike" dirty="0" smtClean="0">
                <a:solidFill>
                  <a:schemeClr val="tx1"/>
                </a:solidFill>
                <a:effectLst/>
                <a:latin typeface="Times New Roman"/>
                <a:ea typeface="Times New Roman"/>
                <a:cs typeface="Times New Roman"/>
                <a:hlinkClick r:id="rId5" tooltip="Tennis ball"/>
              </a:rPr>
              <a:t>ball</a:t>
            </a:r>
            <a:r>
              <a:rPr lang="en-US" dirty="0" smtClean="0">
                <a:solidFill>
                  <a:schemeClr val="tx1"/>
                </a:solidFill>
                <a:effectLst/>
                <a:latin typeface="Times New Roman"/>
                <a:ea typeface="Times New Roman"/>
                <a:cs typeface="Times New Roman"/>
              </a:rPr>
              <a:t> covered with felt over or around a net and into the opponent's </a:t>
            </a:r>
            <a:r>
              <a:rPr lang="en-US" u="none" strike="noStrike" dirty="0" smtClean="0">
                <a:solidFill>
                  <a:schemeClr val="tx1"/>
                </a:solidFill>
                <a:effectLst/>
                <a:latin typeface="Times New Roman"/>
                <a:ea typeface="Times New Roman"/>
                <a:cs typeface="Times New Roman"/>
                <a:hlinkClick r:id="rId6" tooltip="Tennis court"/>
              </a:rPr>
              <a:t>court</a:t>
            </a:r>
            <a:r>
              <a:rPr lang="en-US" dirty="0" smtClean="0">
                <a:solidFill>
                  <a:schemeClr val="tx1"/>
                </a:solidFill>
                <a:effectLst/>
                <a:latin typeface="Times New Roman"/>
                <a:ea typeface="Times New Roman"/>
                <a:cs typeface="Times New Roman"/>
              </a:rPr>
              <a:t>. The object of the game is to play the ball in such a way that the opponent is not able to play a valid return. The player who is unable to return the ball will not gain a point, while the opposite player will.</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xmlns="" val="3779202925"/>
      </p:ext>
    </p:extLst>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buNone/>
            </a:pPr>
            <a:r>
              <a:rPr lang="en-US" dirty="0" smtClean="0"/>
              <a:t>13.4 if, in play, a player:</a:t>
            </a:r>
          </a:p>
          <a:p>
            <a:pPr>
              <a:buNone/>
            </a:pPr>
            <a:r>
              <a:rPr lang="en-US" dirty="0" smtClean="0"/>
              <a:t> </a:t>
            </a:r>
          </a:p>
          <a:p>
            <a:pPr>
              <a:buNone/>
            </a:pPr>
            <a:r>
              <a:rPr lang="en-US" dirty="0" smtClean="0"/>
              <a:t>13.4.1 touches the net or its supports with racket, person or dress;</a:t>
            </a:r>
          </a:p>
          <a:p>
            <a:pPr>
              <a:buNone/>
            </a:pPr>
            <a:r>
              <a:rPr lang="en-US" dirty="0" smtClean="0"/>
              <a:t> </a:t>
            </a:r>
          </a:p>
          <a:p>
            <a:pPr>
              <a:buNone/>
            </a:pPr>
            <a:r>
              <a:rPr lang="en-US" dirty="0" smtClean="0"/>
              <a:t> </a:t>
            </a:r>
          </a:p>
          <a:p>
            <a:pPr>
              <a:buNone/>
            </a:pPr>
            <a:r>
              <a:rPr lang="en-US" dirty="0" smtClean="0"/>
              <a:t>13.4.2 invades an opponent’s court over the net with racket or person except that the striker may follow the shuttle over the net with the racket in the course of a stroke after the initial point of contact with the shuttle is on the striker’s side of the net;</a:t>
            </a:r>
          </a:p>
          <a:p>
            <a:pPr>
              <a:buNone/>
            </a:pPr>
            <a:r>
              <a:rPr lang="en-US" dirty="0" smtClean="0"/>
              <a:t> </a:t>
            </a:r>
          </a:p>
          <a:p>
            <a:pPr>
              <a:buNone/>
            </a:pPr>
            <a:r>
              <a:rPr lang="en-US" dirty="0" smtClean="0"/>
              <a:t>13.4.3 invades an opponent’s court under the net with racket or person such that an opponent is obstructed or distracted; or</a:t>
            </a:r>
          </a:p>
          <a:p>
            <a:pPr>
              <a:buNone/>
            </a:pPr>
            <a:r>
              <a:rPr lang="en-US" dirty="0" smtClean="0"/>
              <a:t> </a:t>
            </a:r>
          </a:p>
          <a:p>
            <a:pPr>
              <a:buNone/>
            </a:pPr>
            <a:r>
              <a:rPr lang="en-US" dirty="0" smtClean="0"/>
              <a:t>13.4.4 obstructs an opponent, i.e. prevents an opponent from making a legal stroke where the shuttle is followed over the net;</a:t>
            </a:r>
          </a:p>
          <a:p>
            <a:pPr>
              <a:buNone/>
            </a:pP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762000"/>
          </a:xfrm>
        </p:spPr>
        <p:txBody>
          <a:bodyPr>
            <a:normAutofit/>
          </a:bodyPr>
          <a:lstStyle/>
          <a:p>
            <a:r>
              <a:rPr lang="en-US" dirty="0" smtClean="0"/>
              <a:t>Cont…..</a:t>
            </a:r>
            <a:endParaRPr lang="en-US" dirty="0"/>
          </a:p>
        </p:txBody>
      </p:sp>
      <p:sp>
        <p:nvSpPr>
          <p:cNvPr id="3" name="Content Placeholder 2"/>
          <p:cNvSpPr>
            <a:spLocks noGrp="1"/>
          </p:cNvSpPr>
          <p:nvPr>
            <p:ph idx="1"/>
          </p:nvPr>
        </p:nvSpPr>
        <p:spPr>
          <a:xfrm>
            <a:off x="457200" y="1219200"/>
            <a:ext cx="8229600" cy="5105400"/>
          </a:xfrm>
        </p:spPr>
        <p:txBody>
          <a:bodyPr>
            <a:normAutofit fontScale="85000" lnSpcReduction="20000"/>
          </a:bodyPr>
          <a:lstStyle/>
          <a:p>
            <a:pPr>
              <a:buNone/>
            </a:pPr>
            <a:r>
              <a:rPr lang="en-US" dirty="0" smtClean="0"/>
              <a:t>13.4 if, in play, a player:</a:t>
            </a:r>
          </a:p>
          <a:p>
            <a:pPr>
              <a:buNone/>
            </a:pPr>
            <a:r>
              <a:rPr lang="en-US" dirty="0" smtClean="0"/>
              <a:t> 13.4.1 touches the net or its supports with racket, person or dress;</a:t>
            </a:r>
          </a:p>
          <a:p>
            <a:pPr>
              <a:buNone/>
            </a:pPr>
            <a:r>
              <a:rPr lang="en-US" dirty="0" smtClean="0"/>
              <a:t> 13.4.2 invades an opponent’s court over the net with racket or person except that the striker may follow the shuttle over the net with the racket in the course of a stroke after the initial point of contact with the shuttle is on the striker’s side of the net;</a:t>
            </a:r>
          </a:p>
          <a:p>
            <a:pPr>
              <a:buNone/>
            </a:pPr>
            <a:r>
              <a:rPr lang="en-US" dirty="0" smtClean="0"/>
              <a:t> 13.4.3 invades an opponent’s court under the net with racket or person such that an opponent is obstructed or distracted; or</a:t>
            </a:r>
          </a:p>
          <a:p>
            <a:pPr>
              <a:buNone/>
            </a:pPr>
            <a:r>
              <a:rPr lang="en-US" dirty="0" smtClean="0"/>
              <a:t> 13.4.4 obstructs an opponent, i.e. prevents an opponent from making a legal stroke where the shuttle is followed over the net;</a:t>
            </a:r>
          </a:p>
          <a:p>
            <a:pPr>
              <a:buNone/>
            </a:pP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4000" dirty="0" smtClean="0"/>
              <a:t>Cont …..</a:t>
            </a:r>
            <a:endParaRPr lang="en-US" sz="4000" dirty="0"/>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a:buNone/>
            </a:pPr>
            <a:r>
              <a:rPr lang="en-US" dirty="0" smtClean="0"/>
              <a:t>13.4.5 deliberately distracts an opponent by any action such as shouting or making gestures;</a:t>
            </a:r>
          </a:p>
          <a:p>
            <a:pPr>
              <a:buNone/>
            </a:pPr>
            <a:r>
              <a:rPr lang="en-US" dirty="0" smtClean="0"/>
              <a:t> </a:t>
            </a:r>
          </a:p>
          <a:p>
            <a:pPr>
              <a:buNone/>
            </a:pPr>
            <a:r>
              <a:rPr lang="en-US" dirty="0" smtClean="0"/>
              <a:t>13.4.6 </a:t>
            </a:r>
            <a:r>
              <a:rPr lang="en-US" i="1" dirty="0" smtClean="0"/>
              <a:t>in Wheelchair Badminton</a:t>
            </a:r>
            <a:endParaRPr lang="en-US" dirty="0" smtClean="0"/>
          </a:p>
          <a:p>
            <a:pPr>
              <a:buNone/>
            </a:pPr>
            <a:r>
              <a:rPr lang="en-US" dirty="0" smtClean="0"/>
              <a:t> </a:t>
            </a:r>
          </a:p>
          <a:p>
            <a:pPr>
              <a:buNone/>
            </a:pPr>
            <a:r>
              <a:rPr lang="en-US" dirty="0" smtClean="0"/>
              <a:t>13.4.6.1 </a:t>
            </a:r>
            <a:r>
              <a:rPr lang="en-US" i="1" dirty="0" smtClean="0"/>
              <a:t>at the moment the shuttle is hit no part of the players’ trunk is</a:t>
            </a:r>
            <a:r>
              <a:rPr lang="en-US" dirty="0" smtClean="0"/>
              <a:t> </a:t>
            </a:r>
            <a:r>
              <a:rPr lang="en-US" i="1" dirty="0" smtClean="0"/>
              <a:t>in contact with the</a:t>
            </a:r>
            <a:r>
              <a:rPr lang="en-US" dirty="0" smtClean="0"/>
              <a:t> </a:t>
            </a:r>
            <a:r>
              <a:rPr lang="en-US" i="1" dirty="0" smtClean="0"/>
              <a:t>seat of the wheelchair.</a:t>
            </a:r>
            <a:endParaRPr lang="en-US" dirty="0" smtClean="0"/>
          </a:p>
          <a:p>
            <a:pPr>
              <a:buNone/>
            </a:pPr>
            <a:r>
              <a:rPr lang="en-US" dirty="0" smtClean="0"/>
              <a:t> </a:t>
            </a:r>
          </a:p>
          <a:p>
            <a:pPr>
              <a:buNone/>
            </a:pPr>
            <a:r>
              <a:rPr lang="en-US" dirty="0" smtClean="0"/>
              <a:t>13.4.6.2 </a:t>
            </a:r>
            <a:r>
              <a:rPr lang="en-US" i="1" dirty="0" smtClean="0"/>
              <a:t>if the fixation of a foot to the footrest is lost.</a:t>
            </a:r>
            <a:endParaRPr lang="en-US" dirty="0" smtClean="0"/>
          </a:p>
          <a:p>
            <a:pPr>
              <a:buNone/>
            </a:pPr>
            <a:r>
              <a:rPr lang="en-US" dirty="0" smtClean="0"/>
              <a:t> </a:t>
            </a:r>
          </a:p>
          <a:p>
            <a:pPr>
              <a:buNone/>
            </a:pPr>
            <a:r>
              <a:rPr lang="en-US" dirty="0" smtClean="0"/>
              <a:t>13.4.6.3 </a:t>
            </a:r>
            <a:r>
              <a:rPr lang="en-US" i="1" dirty="0" smtClean="0"/>
              <a:t>during play, the player touches the floor with any part of the feet.</a:t>
            </a:r>
            <a:endParaRPr lang="en-US" dirty="0" smtClean="0"/>
          </a:p>
          <a:p>
            <a:pPr>
              <a:buNone/>
            </a:pPr>
            <a:r>
              <a:rPr lang="en-US" dirty="0" smtClean="0"/>
              <a:t> </a:t>
            </a:r>
          </a:p>
          <a:p>
            <a:pPr>
              <a:buNone/>
            </a:pPr>
            <a:r>
              <a:rPr lang="en-US" dirty="0" smtClean="0"/>
              <a:t>13.5 if a player is guilty of flagrant, repeated or persistent offences under Law 16.</a:t>
            </a: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8229600" cy="838200"/>
          </a:xfrm>
        </p:spPr>
        <p:txBody>
          <a:bodyPr>
            <a:normAutofit fontScale="90000"/>
          </a:bodyPr>
          <a:lstStyle/>
          <a:p>
            <a:pPr algn="ctr"/>
            <a:r>
              <a:rPr lang="en-US" b="1" dirty="0" smtClean="0"/>
              <a:t>14.  LETS</a:t>
            </a:r>
            <a:r>
              <a:rPr lang="en-US" dirty="0" smtClean="0"/>
              <a:t/>
            </a:r>
            <a:br>
              <a:rPr lang="en-US" dirty="0" smtClean="0"/>
            </a:br>
            <a:endParaRPr lang="en-US" dirty="0"/>
          </a:p>
        </p:txBody>
      </p:sp>
      <p:sp>
        <p:nvSpPr>
          <p:cNvPr id="3" name="Content Placeholder 2"/>
          <p:cNvSpPr>
            <a:spLocks noGrp="1"/>
          </p:cNvSpPr>
          <p:nvPr>
            <p:ph idx="1"/>
          </p:nvPr>
        </p:nvSpPr>
        <p:spPr>
          <a:xfrm>
            <a:off x="457200" y="762000"/>
            <a:ext cx="8229600" cy="5562600"/>
          </a:xfrm>
        </p:spPr>
        <p:txBody>
          <a:bodyPr>
            <a:normAutofit fontScale="70000" lnSpcReduction="20000"/>
          </a:bodyPr>
          <a:lstStyle/>
          <a:p>
            <a:pPr>
              <a:buNone/>
            </a:pPr>
            <a:r>
              <a:rPr lang="en-US" dirty="0" smtClean="0"/>
              <a:t> 14.1 ‘Let’ shall be called by the umpire, or by a player (if there is no umpire), to halt play.</a:t>
            </a:r>
          </a:p>
          <a:p>
            <a:pPr>
              <a:buNone/>
            </a:pPr>
            <a:r>
              <a:rPr lang="en-US" dirty="0" smtClean="0"/>
              <a:t> </a:t>
            </a:r>
          </a:p>
          <a:p>
            <a:pPr>
              <a:buNone/>
            </a:pPr>
            <a:r>
              <a:rPr lang="en-US" dirty="0" smtClean="0"/>
              <a:t>14.2 It shall be a ‘let”, if:</a:t>
            </a:r>
          </a:p>
          <a:p>
            <a:pPr>
              <a:buNone/>
            </a:pPr>
            <a:r>
              <a:rPr lang="en-US" dirty="0" smtClean="0"/>
              <a:t> </a:t>
            </a:r>
          </a:p>
          <a:p>
            <a:pPr>
              <a:buNone/>
            </a:pPr>
            <a:r>
              <a:rPr lang="en-US" dirty="0" smtClean="0"/>
              <a:t>14.2.1 the server serves before the receiver is ready (Law 9.4);</a:t>
            </a:r>
          </a:p>
          <a:p>
            <a:pPr>
              <a:buNone/>
            </a:pPr>
            <a:r>
              <a:rPr lang="en-US" dirty="0" smtClean="0"/>
              <a:t> </a:t>
            </a:r>
          </a:p>
          <a:p>
            <a:pPr>
              <a:buNone/>
            </a:pPr>
            <a:r>
              <a:rPr lang="en-US" dirty="0" smtClean="0"/>
              <a:t>14.2.2 during service, the receiver and the server are both faulted;</a:t>
            </a:r>
          </a:p>
          <a:p>
            <a:pPr>
              <a:buNone/>
            </a:pPr>
            <a:r>
              <a:rPr lang="en-US" dirty="0" smtClean="0"/>
              <a:t> </a:t>
            </a:r>
          </a:p>
          <a:p>
            <a:pPr>
              <a:buNone/>
            </a:pPr>
            <a:r>
              <a:rPr lang="en-US" dirty="0" smtClean="0"/>
              <a:t>14.2.3 after the service is returned, the shuttle is:</a:t>
            </a:r>
          </a:p>
          <a:p>
            <a:pPr>
              <a:buNone/>
            </a:pPr>
            <a:r>
              <a:rPr lang="en-US" dirty="0" smtClean="0"/>
              <a:t> </a:t>
            </a:r>
          </a:p>
          <a:p>
            <a:pPr>
              <a:buNone/>
            </a:pPr>
            <a:r>
              <a:rPr lang="en-US" dirty="0" smtClean="0"/>
              <a:t>14.2.3.1 caught on the net and remains suspended on its top, or</a:t>
            </a:r>
          </a:p>
          <a:p>
            <a:pPr>
              <a:buNone/>
            </a:pPr>
            <a:r>
              <a:rPr lang="en-US" dirty="0" smtClean="0"/>
              <a:t> </a:t>
            </a:r>
          </a:p>
          <a:p>
            <a:pPr>
              <a:buNone/>
            </a:pPr>
            <a:r>
              <a:rPr lang="en-US" dirty="0" smtClean="0"/>
              <a:t>14.2.3.2 after passing over the net is caught in the net;</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685800"/>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838200"/>
            <a:ext cx="8229600" cy="5486400"/>
          </a:xfrm>
        </p:spPr>
        <p:txBody>
          <a:bodyPr>
            <a:normAutofit fontScale="77500" lnSpcReduction="20000"/>
          </a:bodyPr>
          <a:lstStyle/>
          <a:p>
            <a:pPr>
              <a:buNone/>
            </a:pPr>
            <a:r>
              <a:rPr lang="en-US" dirty="0" smtClean="0"/>
              <a:t>14.2.4 during play, the shuttle disintegrates and the base completely separates from the rest of the shuttle;</a:t>
            </a:r>
          </a:p>
          <a:p>
            <a:pPr>
              <a:buNone/>
            </a:pPr>
            <a:r>
              <a:rPr lang="en-US" dirty="0" smtClean="0"/>
              <a:t> </a:t>
            </a:r>
          </a:p>
          <a:p>
            <a:pPr>
              <a:buNone/>
            </a:pPr>
            <a:r>
              <a:rPr lang="en-US" dirty="0" smtClean="0"/>
              <a:t>14.2.5 in the opinion of the umpire, play is disrupted or a player of the opposing side is distracted by a coach;</a:t>
            </a:r>
          </a:p>
          <a:p>
            <a:pPr>
              <a:buNone/>
            </a:pPr>
            <a:r>
              <a:rPr lang="en-US" dirty="0" smtClean="0"/>
              <a:t> </a:t>
            </a:r>
          </a:p>
          <a:p>
            <a:pPr>
              <a:buNone/>
            </a:pPr>
            <a:r>
              <a:rPr lang="en-US" dirty="0" smtClean="0"/>
              <a:t>14.2.6 a line judge is unsighted and the umpire is unable to make a decision; or</a:t>
            </a:r>
          </a:p>
          <a:p>
            <a:pPr>
              <a:buNone/>
            </a:pPr>
            <a:r>
              <a:rPr lang="en-US" dirty="0" smtClean="0"/>
              <a:t> </a:t>
            </a:r>
          </a:p>
          <a:p>
            <a:pPr>
              <a:buNone/>
            </a:pPr>
            <a:r>
              <a:rPr lang="en-US" dirty="0" smtClean="0"/>
              <a:t>14.2.7 any unforeseen or accidental situation has occurred.</a:t>
            </a:r>
          </a:p>
          <a:p>
            <a:pPr>
              <a:buNone/>
            </a:pPr>
            <a:r>
              <a:rPr lang="en-US" dirty="0" smtClean="0"/>
              <a:t> </a:t>
            </a:r>
          </a:p>
          <a:p>
            <a:pPr>
              <a:buNone/>
            </a:pPr>
            <a:r>
              <a:rPr lang="en-US" dirty="0" smtClean="0"/>
              <a:t>14.3 When a ‘let’ occurs, play since the last service shall not count and the player who served last shall serve again.</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p:spPr>
        <p:txBody>
          <a:bodyPr>
            <a:normAutofit/>
          </a:bodyPr>
          <a:lstStyle/>
          <a:p>
            <a:r>
              <a:rPr lang="en-US" b="1" dirty="0" smtClean="0">
                <a:latin typeface="Times New Roman" pitchFamily="18" charset="0"/>
                <a:cs typeface="Times New Roman" pitchFamily="18" charset="0"/>
              </a:rPr>
              <a:t>15. SHUTTLE NOT IN PLAY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105400"/>
          </a:xfrm>
        </p:spPr>
        <p:txBody>
          <a:bodyPr/>
          <a:lstStyle/>
          <a:p>
            <a:pPr lvl="0">
              <a:buNone/>
            </a:pPr>
            <a:endParaRPr lang="en-US" b="1" dirty="0" smtClean="0"/>
          </a:p>
          <a:p>
            <a:pPr lvl="0">
              <a:buNone/>
            </a:pPr>
            <a:r>
              <a:rPr lang="en-US" dirty="0" smtClean="0"/>
              <a:t>A shuttle is not in play when:</a:t>
            </a:r>
          </a:p>
          <a:p>
            <a:pPr>
              <a:buNone/>
            </a:pPr>
            <a:r>
              <a:rPr lang="en-US" dirty="0" smtClean="0"/>
              <a:t>15.1 it strikes the net or post and starts to fall towards the surface of the court on the striker’s side of the net;</a:t>
            </a:r>
          </a:p>
          <a:p>
            <a:pPr>
              <a:buNone/>
            </a:pPr>
            <a:r>
              <a:rPr lang="en-US" dirty="0" smtClean="0"/>
              <a:t> </a:t>
            </a:r>
          </a:p>
          <a:p>
            <a:pPr>
              <a:buNone/>
            </a:pPr>
            <a:r>
              <a:rPr lang="en-US" dirty="0" smtClean="0"/>
              <a:t>15.2 it hits the surface of the court; or</a:t>
            </a:r>
          </a:p>
          <a:p>
            <a:pPr>
              <a:buNone/>
            </a:pPr>
            <a:r>
              <a:rPr lang="en-US" dirty="0" smtClean="0"/>
              <a:t> </a:t>
            </a:r>
          </a:p>
          <a:p>
            <a:pPr>
              <a:buNone/>
            </a:pPr>
            <a:r>
              <a:rPr lang="en-US" dirty="0" smtClean="0"/>
              <a:t>15.3 a ‘fault’ or a ‘let’ has occurred.</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229600" cy="1143000"/>
          </a:xfrm>
        </p:spPr>
        <p:txBody>
          <a:bodyPr>
            <a:normAutofit fontScale="90000"/>
          </a:bodyPr>
          <a:lstStyle/>
          <a:p>
            <a:pPr algn="ctr"/>
            <a:r>
              <a:rPr lang="en-US" sz="3600" b="1" dirty="0" smtClean="0">
                <a:latin typeface="Times New Roman" pitchFamily="18" charset="0"/>
                <a:cs typeface="Times New Roman" pitchFamily="18" charset="0"/>
              </a:rPr>
              <a:t>16.  CONTINUOUS PLAY, MISCONDUCT &amp; PENALTIES</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257800"/>
          </a:xfrm>
        </p:spPr>
        <p:txBody>
          <a:bodyPr>
            <a:normAutofit fontScale="70000" lnSpcReduction="20000"/>
          </a:bodyPr>
          <a:lstStyle/>
          <a:p>
            <a:pPr>
              <a:buNone/>
            </a:pPr>
            <a:r>
              <a:rPr lang="en-US" dirty="0" smtClean="0"/>
              <a:t>16.1 Play shall be continuous from the first service until the match is concluded, except as allowed in Laws</a:t>
            </a:r>
          </a:p>
          <a:p>
            <a:pPr>
              <a:buNone/>
            </a:pPr>
            <a:r>
              <a:rPr lang="en-US" dirty="0" smtClean="0"/>
              <a:t>16.2 and 16.3</a:t>
            </a:r>
            <a:r>
              <a:rPr lang="en-US" i="1" dirty="0" smtClean="0"/>
              <a:t>, and, for Wheelchair Badminton, 16.5.3.</a:t>
            </a:r>
            <a:endParaRPr lang="en-US" dirty="0" smtClean="0"/>
          </a:p>
          <a:p>
            <a:pPr>
              <a:buNone/>
            </a:pPr>
            <a:r>
              <a:rPr lang="en-US" dirty="0" smtClean="0"/>
              <a:t> </a:t>
            </a:r>
          </a:p>
          <a:p>
            <a:pPr>
              <a:buNone/>
            </a:pPr>
            <a:r>
              <a:rPr lang="en-US" b="1" dirty="0" smtClean="0"/>
              <a:t>16.2 Intervals:</a:t>
            </a:r>
            <a:endParaRPr lang="en-US" dirty="0" smtClean="0"/>
          </a:p>
          <a:p>
            <a:pPr>
              <a:buNone/>
            </a:pPr>
            <a:r>
              <a:rPr lang="en-US" dirty="0" smtClean="0"/>
              <a:t> </a:t>
            </a:r>
          </a:p>
          <a:p>
            <a:pPr>
              <a:buNone/>
            </a:pPr>
            <a:r>
              <a:rPr lang="en-US" dirty="0" smtClean="0"/>
              <a:t>16.2.1 not exceeding 60 seconds during each game when the leading score reaches 11 points; and</a:t>
            </a:r>
          </a:p>
          <a:p>
            <a:pPr>
              <a:buNone/>
            </a:pPr>
            <a:r>
              <a:rPr lang="en-US" dirty="0" smtClean="0"/>
              <a:t> </a:t>
            </a:r>
          </a:p>
          <a:p>
            <a:pPr>
              <a:buNone/>
            </a:pPr>
            <a:r>
              <a:rPr lang="en-US" dirty="0" smtClean="0"/>
              <a:t>16.2.2 not exceeding 120 seconds between the first and second game, and between the second and third game shall be allowed in all matches.</a:t>
            </a:r>
          </a:p>
          <a:p>
            <a:pPr>
              <a:buNone/>
            </a:pPr>
            <a:r>
              <a:rPr lang="en-US" dirty="0" smtClean="0"/>
              <a:t> </a:t>
            </a:r>
          </a:p>
          <a:p>
            <a:pPr>
              <a:buNone/>
            </a:pPr>
            <a:r>
              <a:rPr lang="en-US" dirty="0" smtClean="0"/>
              <a:t>(For a televised match, the Referee may decide before the match that intervals as in Law 16.2 are mandatory and of fixed duration).</a:t>
            </a: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43712"/>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066800"/>
            <a:ext cx="8229600" cy="5257800"/>
          </a:xfrm>
        </p:spPr>
        <p:txBody>
          <a:bodyPr>
            <a:normAutofit fontScale="55000" lnSpcReduction="20000"/>
          </a:bodyPr>
          <a:lstStyle/>
          <a:p>
            <a:pPr>
              <a:buNone/>
            </a:pPr>
            <a:r>
              <a:rPr lang="en-US" b="1" dirty="0" smtClean="0"/>
              <a:t>16.3 Suspension of play</a:t>
            </a:r>
            <a:endParaRPr lang="en-US" dirty="0" smtClean="0"/>
          </a:p>
          <a:p>
            <a:pPr>
              <a:buNone/>
            </a:pPr>
            <a:r>
              <a:rPr lang="en-US" dirty="0" smtClean="0"/>
              <a:t> </a:t>
            </a:r>
          </a:p>
          <a:p>
            <a:pPr>
              <a:buNone/>
            </a:pPr>
            <a:r>
              <a:rPr lang="en-US" dirty="0" smtClean="0"/>
              <a:t>16.3.1 When necessitated by circumstances not within the control of the players, the umpire may suspend play for such a period as the umpire may consider necessary.</a:t>
            </a:r>
          </a:p>
          <a:p>
            <a:pPr>
              <a:buNone/>
            </a:pPr>
            <a:r>
              <a:rPr lang="en-US" dirty="0" smtClean="0"/>
              <a:t> </a:t>
            </a:r>
          </a:p>
          <a:p>
            <a:pPr>
              <a:buNone/>
            </a:pPr>
            <a:r>
              <a:rPr lang="en-US" dirty="0" smtClean="0"/>
              <a:t>16.3.2 Under special circumstances the Referee may instruct the umpire to suspend play. In Para-badminton, repair of additional equipment for Para-badminton (Law 5.2) may be considered a special circumstance.</a:t>
            </a:r>
          </a:p>
          <a:p>
            <a:pPr>
              <a:buNone/>
            </a:pPr>
            <a:r>
              <a:rPr lang="en-US" dirty="0" smtClean="0"/>
              <a:t> </a:t>
            </a:r>
          </a:p>
          <a:p>
            <a:pPr>
              <a:buNone/>
            </a:pPr>
            <a:r>
              <a:rPr lang="en-US" dirty="0" smtClean="0"/>
              <a:t>16.3.3 If play is suspended, the existing score shall stand and play shall be resumed from that point.</a:t>
            </a:r>
          </a:p>
          <a:p>
            <a:pPr>
              <a:buNone/>
            </a:pPr>
            <a:r>
              <a:rPr lang="en-US" dirty="0" smtClean="0"/>
              <a:t> </a:t>
            </a:r>
          </a:p>
          <a:p>
            <a:pPr>
              <a:buNone/>
            </a:pPr>
            <a:r>
              <a:rPr lang="en-US" b="1" dirty="0" smtClean="0"/>
              <a:t>16.4 Delay in play</a:t>
            </a:r>
            <a:endParaRPr lang="en-US" dirty="0" smtClean="0"/>
          </a:p>
          <a:p>
            <a:pPr>
              <a:buNone/>
            </a:pPr>
            <a:r>
              <a:rPr lang="en-US" dirty="0" smtClean="0"/>
              <a:t> </a:t>
            </a:r>
          </a:p>
          <a:p>
            <a:pPr>
              <a:buNone/>
            </a:pPr>
            <a:r>
              <a:rPr lang="en-US" dirty="0" smtClean="0"/>
              <a:t>16.4.1 Under no circumstances shall play be delayed to enable a player to recover strength or wind or to receive advice.</a:t>
            </a:r>
          </a:p>
          <a:p>
            <a:pPr>
              <a:buNone/>
            </a:pPr>
            <a:r>
              <a:rPr lang="en-US" dirty="0" smtClean="0"/>
              <a:t> </a:t>
            </a:r>
          </a:p>
          <a:p>
            <a:pPr>
              <a:buNone/>
            </a:pPr>
            <a:r>
              <a:rPr lang="en-US" dirty="0" smtClean="0"/>
              <a:t>16.4.2 The umpire shall be the sole judge of any delay in play.</a:t>
            </a: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515112"/>
          </a:xfrm>
        </p:spPr>
        <p:txBody>
          <a:bodyPr>
            <a:noAutofit/>
          </a:bodyPr>
          <a:lstStyle/>
          <a:p>
            <a:r>
              <a:rPr lang="en-US" sz="3200" dirty="0" smtClean="0"/>
              <a:t>Cont ….</a:t>
            </a:r>
            <a:endParaRPr lang="en-US" sz="3200" dirty="0"/>
          </a:p>
        </p:txBody>
      </p:sp>
      <p:sp>
        <p:nvSpPr>
          <p:cNvPr id="3" name="Content Placeholder 2"/>
          <p:cNvSpPr>
            <a:spLocks noGrp="1"/>
          </p:cNvSpPr>
          <p:nvPr>
            <p:ph idx="1"/>
          </p:nvPr>
        </p:nvSpPr>
        <p:spPr>
          <a:xfrm>
            <a:off x="457200" y="457200"/>
            <a:ext cx="8229600" cy="5867400"/>
          </a:xfrm>
        </p:spPr>
        <p:txBody>
          <a:bodyPr>
            <a:normAutofit fontScale="70000" lnSpcReduction="20000"/>
          </a:bodyPr>
          <a:lstStyle/>
          <a:p>
            <a:pPr>
              <a:buNone/>
            </a:pPr>
            <a:r>
              <a:rPr lang="en-US" b="1" dirty="0" smtClean="0"/>
              <a:t>16.5 Advice and leaving the court</a:t>
            </a:r>
          </a:p>
          <a:p>
            <a:pPr>
              <a:buNone/>
            </a:pPr>
            <a:endParaRPr lang="en-US" dirty="0" smtClean="0"/>
          </a:p>
          <a:p>
            <a:pPr>
              <a:buNone/>
            </a:pPr>
            <a:r>
              <a:rPr lang="en-US" dirty="0" smtClean="0"/>
              <a:t> 16.5.1 Only when the shuttle is not in play (Law 15), shall a player be permitted to receive advice during a match.</a:t>
            </a:r>
          </a:p>
          <a:p>
            <a:pPr>
              <a:buNone/>
            </a:pPr>
            <a:r>
              <a:rPr lang="en-US" dirty="0" smtClean="0"/>
              <a:t> 16.5.2 No player shall leave the court during a match without the umpire’s permission, except during the intervals as described in Law 16.2.</a:t>
            </a:r>
          </a:p>
          <a:p>
            <a:pPr>
              <a:buNone/>
            </a:pPr>
            <a:r>
              <a:rPr lang="en-US" dirty="0" smtClean="0"/>
              <a:t> 16.5.3 </a:t>
            </a:r>
            <a:r>
              <a:rPr lang="en-US" i="1" dirty="0" smtClean="0"/>
              <a:t>In Wheelchair Badminton, a player may be allowed to leave the court for one additional</a:t>
            </a:r>
            <a:r>
              <a:rPr lang="en-US" dirty="0" smtClean="0"/>
              <a:t> </a:t>
            </a:r>
            <a:r>
              <a:rPr lang="en-US" i="1" dirty="0" smtClean="0"/>
              <a:t>interval during a match in order to catheterize. The player shall be accompanied by any BWF appointed Technical Official.</a:t>
            </a:r>
            <a:endParaRPr lang="en-US" dirty="0" smtClean="0"/>
          </a:p>
          <a:p>
            <a:pPr>
              <a:buNone/>
            </a:pPr>
            <a:r>
              <a:rPr lang="en-US" dirty="0" smtClean="0"/>
              <a:t> 16.6 A player shall not:</a:t>
            </a:r>
          </a:p>
          <a:p>
            <a:pPr>
              <a:buNone/>
            </a:pPr>
            <a:r>
              <a:rPr lang="en-US" dirty="0" smtClean="0"/>
              <a:t> 16.6.1 deliberately cause delay in, or suspension of, play;</a:t>
            </a:r>
          </a:p>
          <a:p>
            <a:pPr>
              <a:buNone/>
            </a:pPr>
            <a:r>
              <a:rPr lang="en-US" dirty="0" smtClean="0"/>
              <a:t> 16.6.2 deliberately modify or damage the shuttle in order to change its speed or its flight;</a:t>
            </a:r>
          </a:p>
          <a:p>
            <a:pPr>
              <a:buNone/>
            </a:pPr>
            <a:r>
              <a:rPr lang="en-US" dirty="0" smtClean="0"/>
              <a:t> 16.6.3 behave in an offensive manner; or</a:t>
            </a:r>
          </a:p>
          <a:p>
            <a:pPr>
              <a:buNone/>
            </a:pPr>
            <a:r>
              <a:rPr lang="en-US" dirty="0" smtClean="0"/>
              <a:t> 16.6.4 be guilty of misconduct not otherwise covered by the Laws of Badminton.</a:t>
            </a:r>
          </a:p>
          <a:p>
            <a:pPr>
              <a:buNone/>
            </a:pPr>
            <a:r>
              <a:rPr lang="en-US" dirty="0" smtClean="0"/>
              <a:t>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15112"/>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a:buNone/>
            </a:pPr>
            <a:r>
              <a:rPr lang="en-US" b="1" dirty="0" smtClean="0"/>
              <a:t>16.7 Administration of breach</a:t>
            </a:r>
            <a:endParaRPr lang="en-US" dirty="0" smtClean="0"/>
          </a:p>
          <a:p>
            <a:pPr>
              <a:buNone/>
            </a:pPr>
            <a:r>
              <a:rPr lang="en-US" dirty="0" smtClean="0"/>
              <a:t> </a:t>
            </a:r>
          </a:p>
          <a:p>
            <a:pPr>
              <a:buNone/>
            </a:pPr>
            <a:r>
              <a:rPr lang="en-US" dirty="0" smtClean="0"/>
              <a:t>16.7.1 The umpire shall administer any breach of Law 16.4.1, 16.5.2 or 16.6 by:</a:t>
            </a:r>
          </a:p>
          <a:p>
            <a:pPr>
              <a:buNone/>
            </a:pPr>
            <a:r>
              <a:rPr lang="en-US" dirty="0" smtClean="0"/>
              <a:t> 16.7.1.1 issuing a warning to the offending side; or</a:t>
            </a:r>
          </a:p>
          <a:p>
            <a:pPr>
              <a:buNone/>
            </a:pPr>
            <a:r>
              <a:rPr lang="en-US" dirty="0" smtClean="0"/>
              <a:t> </a:t>
            </a:r>
          </a:p>
          <a:p>
            <a:pPr>
              <a:buNone/>
            </a:pPr>
            <a:r>
              <a:rPr lang="en-US" dirty="0" smtClean="0"/>
              <a:t>16.7.1.2 faulting the offending side, if previously warned; or</a:t>
            </a:r>
          </a:p>
          <a:p>
            <a:pPr>
              <a:buNone/>
            </a:pPr>
            <a:r>
              <a:rPr lang="en-US" dirty="0" smtClean="0"/>
              <a:t> </a:t>
            </a:r>
          </a:p>
          <a:p>
            <a:pPr>
              <a:buNone/>
            </a:pPr>
            <a:r>
              <a:rPr lang="en-US" dirty="0" smtClean="0"/>
              <a:t>16.7.1.3 faulting the offending side in cases of flagrant offence or breach of Law 16.2.</a:t>
            </a:r>
          </a:p>
          <a:p>
            <a:pPr>
              <a:buNone/>
            </a:pPr>
            <a:r>
              <a:rPr lang="en-US" dirty="0" smtClean="0"/>
              <a:t> </a:t>
            </a:r>
          </a:p>
          <a:p>
            <a:pPr>
              <a:buNone/>
            </a:pPr>
            <a:r>
              <a:rPr lang="en-US" dirty="0" smtClean="0"/>
              <a:t>16.7.2 On faulting a side (Law 16.7.1.2 or 16.7.1.3), the umpire shall report the offending side immediately to the Referee, who shall have the power to disqualify the offending side from the match.</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864095"/>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908720"/>
            <a:ext cx="8136904" cy="5616624"/>
          </a:xfrm>
        </p:spPr>
        <p:txBody>
          <a:bodyPr>
            <a:normAutofit lnSpcReduction="10000"/>
          </a:bodyPr>
          <a:lstStyle/>
          <a:p>
            <a:r>
              <a:rPr lang="en-US" dirty="0" smtClean="0">
                <a:solidFill>
                  <a:schemeClr val="tx1"/>
                </a:solidFill>
                <a:effectLst/>
                <a:latin typeface="Times New Roman"/>
                <a:ea typeface="Times New Roman"/>
              </a:rPr>
              <a:t>Tennis is an </a:t>
            </a:r>
            <a:r>
              <a:rPr lang="en-US" u="none" strike="noStrike" dirty="0" smtClean="0">
                <a:solidFill>
                  <a:schemeClr val="tx1"/>
                </a:solidFill>
                <a:effectLst/>
                <a:latin typeface="Times New Roman"/>
                <a:ea typeface="Times New Roman"/>
                <a:cs typeface="Times New Roman"/>
                <a:hlinkClick r:id="rId2" tooltip="Olympic Games"/>
              </a:rPr>
              <a:t>Olympic</a:t>
            </a:r>
            <a:r>
              <a:rPr lang="en-US" dirty="0" smtClean="0">
                <a:solidFill>
                  <a:schemeClr val="tx1"/>
                </a:solidFill>
                <a:effectLst/>
                <a:latin typeface="Times New Roman"/>
                <a:ea typeface="Times New Roman"/>
              </a:rPr>
              <a:t> sport and is played at all levels of society and at all ages. The sport can be played by anyone who can hold a racket, including </a:t>
            </a:r>
            <a:r>
              <a:rPr lang="en-US" u="none" strike="noStrike" dirty="0" smtClean="0">
                <a:solidFill>
                  <a:schemeClr val="tx1"/>
                </a:solidFill>
                <a:effectLst/>
                <a:latin typeface="Times New Roman"/>
                <a:ea typeface="Times New Roman"/>
                <a:cs typeface="Times New Roman"/>
                <a:hlinkClick r:id="rId3" tooltip="Wheelchair tennis"/>
              </a:rPr>
              <a:t>wheelchair users</a:t>
            </a:r>
            <a:r>
              <a:rPr lang="en-US" dirty="0" smtClean="0">
                <a:solidFill>
                  <a:schemeClr val="tx1"/>
                </a:solidFill>
                <a:effectLst/>
                <a:latin typeface="Times New Roman"/>
                <a:ea typeface="Times New Roman"/>
              </a:rPr>
              <a:t>. The modern game of tennis originated in </a:t>
            </a:r>
            <a:r>
              <a:rPr lang="en-US" u="none" strike="noStrike" dirty="0" smtClean="0">
                <a:solidFill>
                  <a:schemeClr val="tx1"/>
                </a:solidFill>
                <a:effectLst/>
                <a:latin typeface="Times New Roman"/>
                <a:ea typeface="Times New Roman"/>
                <a:cs typeface="Times New Roman"/>
                <a:hlinkClick r:id="rId4" tooltip="Birmingham"/>
              </a:rPr>
              <a:t>Birmingham</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England"/>
              </a:rPr>
              <a:t>England</a:t>
            </a:r>
            <a:r>
              <a:rPr lang="en-US" dirty="0" smtClean="0">
                <a:solidFill>
                  <a:schemeClr val="tx1"/>
                </a:solidFill>
                <a:effectLst/>
                <a:latin typeface="Times New Roman"/>
                <a:ea typeface="Times New Roman"/>
              </a:rPr>
              <a:t>, in the late 19th century as "</a:t>
            </a:r>
            <a:r>
              <a:rPr lang="en-US" b="1" dirty="0" smtClean="0">
                <a:solidFill>
                  <a:schemeClr val="tx1"/>
                </a:solidFill>
                <a:effectLst/>
                <a:latin typeface="Times New Roman"/>
                <a:ea typeface="Times New Roman"/>
              </a:rPr>
              <a:t>lawn (grass) tennis</a:t>
            </a:r>
            <a:r>
              <a:rPr lang="en-US" dirty="0" smtClean="0">
                <a:solidFill>
                  <a:schemeClr val="tx1"/>
                </a:solidFill>
                <a:effectLst/>
                <a:latin typeface="Times New Roman"/>
                <a:ea typeface="Times New Roman"/>
              </a:rPr>
              <a:t>”. It had close connections both to various field ("lawn") games such as </a:t>
            </a:r>
            <a:r>
              <a:rPr lang="en-US" u="none" strike="noStrike" dirty="0" smtClean="0">
                <a:solidFill>
                  <a:schemeClr val="tx1"/>
                </a:solidFill>
                <a:effectLst/>
                <a:latin typeface="Times New Roman"/>
                <a:ea typeface="Times New Roman"/>
                <a:cs typeface="Times New Roman"/>
                <a:hlinkClick r:id="rId6" tooltip="Croquet"/>
              </a:rPr>
              <a:t>croquet</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7" tooltip="Bowls"/>
              </a:rPr>
              <a:t>bowls</a:t>
            </a:r>
            <a:r>
              <a:rPr lang="en-US" dirty="0" smtClean="0">
                <a:solidFill>
                  <a:schemeClr val="tx1"/>
                </a:solidFill>
                <a:effectLst/>
                <a:latin typeface="Times New Roman"/>
                <a:ea typeface="Times New Roman"/>
              </a:rPr>
              <a:t> as well as to the older racket sport of </a:t>
            </a:r>
            <a:r>
              <a:rPr lang="en-US" i="1" u="none" strike="noStrike" dirty="0" smtClean="0">
                <a:solidFill>
                  <a:schemeClr val="tx1"/>
                </a:solidFill>
                <a:effectLst/>
                <a:latin typeface="Times New Roman"/>
                <a:ea typeface="Times New Roman"/>
                <a:cs typeface="Times New Roman"/>
                <a:hlinkClick r:id="rId8" tooltip="Real tennis"/>
              </a:rPr>
              <a:t>real tennis</a:t>
            </a:r>
            <a:r>
              <a:rPr lang="en-US" i="1" u="none" strike="noStrike" dirty="0" smtClean="0">
                <a:solidFill>
                  <a:schemeClr val="tx1"/>
                </a:solidFill>
                <a:effectLst/>
                <a:latin typeface="Times New Roman"/>
                <a:ea typeface="Times New Roman"/>
                <a:cs typeface="Times New Roman"/>
              </a:rPr>
              <a:t> </a:t>
            </a:r>
          </a:p>
          <a:p>
            <a:r>
              <a:rPr lang="en-US" dirty="0" smtClean="0">
                <a:solidFill>
                  <a:schemeClr val="tx1"/>
                </a:solidFill>
                <a:effectLst/>
                <a:latin typeface="Times New Roman"/>
                <a:ea typeface="Times New Roman"/>
              </a:rPr>
              <a:t>During most of the 19th century, in fact, the term "tennis" referred to real tennis, not lawn tennis</a:t>
            </a:r>
            <a:endParaRPr lang="en-GB" dirty="0">
              <a:solidFill>
                <a:schemeClr val="tx1"/>
              </a:solidFill>
            </a:endParaRPr>
          </a:p>
        </p:txBody>
      </p:sp>
    </p:spTree>
    <p:extLst>
      <p:ext uri="{BB962C8B-B14F-4D97-AF65-F5344CB8AC3E}">
        <p14:creationId xmlns:p14="http://schemas.microsoft.com/office/powerpoint/2010/main" xmlns="" val="3381247476"/>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667512"/>
          </a:xfrm>
        </p:spPr>
        <p:txBody>
          <a:bodyPr>
            <a:noAutofit/>
          </a:bodyPr>
          <a:lstStyle/>
          <a:p>
            <a:pPr algn="ctr"/>
            <a:r>
              <a:rPr lang="en-US" sz="4000" b="1" dirty="0" smtClean="0">
                <a:latin typeface="Times New Roman" pitchFamily="18" charset="0"/>
                <a:cs typeface="Times New Roman" pitchFamily="18" charset="0"/>
              </a:rPr>
              <a:t>17.  OFFICIALS AND APPEALS</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5562600"/>
          </a:xfrm>
        </p:spPr>
        <p:txBody>
          <a:bodyPr>
            <a:normAutofit fontScale="77500" lnSpcReduction="20000"/>
          </a:bodyPr>
          <a:lstStyle/>
          <a:p>
            <a:pPr>
              <a:buNone/>
            </a:pPr>
            <a:r>
              <a:rPr lang="en-US" dirty="0" smtClean="0"/>
              <a:t> 17.1 The Referee shall be in overall charge of the tournament or championship(s) of which a match forms part.</a:t>
            </a:r>
          </a:p>
          <a:p>
            <a:pPr>
              <a:buNone/>
            </a:pPr>
            <a:r>
              <a:rPr lang="en-US" dirty="0" smtClean="0"/>
              <a:t> </a:t>
            </a:r>
          </a:p>
          <a:p>
            <a:pPr>
              <a:buNone/>
            </a:pPr>
            <a:r>
              <a:rPr lang="en-US" dirty="0" smtClean="0"/>
              <a:t>17.2 The umpire, where appointed, shall be in charge of the match, the court and its immediate surrounds. The umpire shall report to the Referee.</a:t>
            </a:r>
          </a:p>
          <a:p>
            <a:pPr>
              <a:buNone/>
            </a:pPr>
            <a:r>
              <a:rPr lang="en-US" dirty="0" smtClean="0"/>
              <a:t> </a:t>
            </a:r>
          </a:p>
          <a:p>
            <a:pPr>
              <a:buNone/>
            </a:pPr>
            <a:r>
              <a:rPr lang="en-US" dirty="0" smtClean="0"/>
              <a:t>17.3 The service judge shall call service faults made by the server should they occur (Law 9.1.2 to 9.1.9).</a:t>
            </a:r>
          </a:p>
          <a:p>
            <a:pPr>
              <a:buNone/>
            </a:pPr>
            <a:r>
              <a:rPr lang="en-US" dirty="0" smtClean="0"/>
              <a:t> </a:t>
            </a:r>
          </a:p>
          <a:p>
            <a:pPr>
              <a:buNone/>
            </a:pPr>
            <a:r>
              <a:rPr lang="en-US" dirty="0" smtClean="0"/>
              <a:t>17.4 A line judge shall indicate whether a shuttle landed ‘in’ or ‘out’ on the line(s) assigned.</a:t>
            </a:r>
          </a:p>
          <a:p>
            <a:pPr>
              <a:buNone/>
            </a:pPr>
            <a:r>
              <a:rPr lang="en-US" dirty="0" smtClean="0"/>
              <a:t> </a:t>
            </a:r>
          </a:p>
          <a:p>
            <a:pPr>
              <a:buNone/>
            </a:pPr>
            <a:r>
              <a:rPr lang="en-US" dirty="0" smtClean="0"/>
              <a:t>17.5 An official’s decision shall be final on all points of fact for which that official is responsible except that if,</a:t>
            </a: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67512"/>
          </a:xfrm>
        </p:spPr>
        <p:txBody>
          <a:bodyPr>
            <a:normAutofit fontScale="90000"/>
          </a:bodyPr>
          <a:lstStyle/>
          <a:p>
            <a:r>
              <a:rPr lang="en-US" dirty="0" smtClean="0"/>
              <a:t>Cont…</a:t>
            </a:r>
            <a:endParaRPr lang="en-US" dirty="0"/>
          </a:p>
        </p:txBody>
      </p:sp>
      <p:sp>
        <p:nvSpPr>
          <p:cNvPr id="3" name="Content Placeholder 2"/>
          <p:cNvSpPr>
            <a:spLocks noGrp="1"/>
          </p:cNvSpPr>
          <p:nvPr>
            <p:ph idx="1"/>
          </p:nvPr>
        </p:nvSpPr>
        <p:spPr>
          <a:xfrm>
            <a:off x="457200" y="1143000"/>
            <a:ext cx="8229600" cy="5181600"/>
          </a:xfrm>
        </p:spPr>
        <p:txBody>
          <a:bodyPr>
            <a:normAutofit fontScale="70000" lnSpcReduction="20000"/>
          </a:bodyPr>
          <a:lstStyle/>
          <a:p>
            <a:pPr>
              <a:buNone/>
            </a:pPr>
            <a:r>
              <a:rPr lang="en-US" dirty="0" smtClean="0"/>
              <a:t>17.5.1 in the opinion of the umpire, it is beyond reasonable doubt that a line judge has clearly made a wrong call, the umpire shall overrule the decision of the line judge.</a:t>
            </a:r>
          </a:p>
          <a:p>
            <a:pPr>
              <a:buNone/>
            </a:pPr>
            <a:r>
              <a:rPr lang="en-US" dirty="0" smtClean="0"/>
              <a:t>17.5.2 an Instant Review System is in operation, the Referee shall decide on any line call challenge using the system (Appendix 7).</a:t>
            </a:r>
          </a:p>
          <a:p>
            <a:pPr>
              <a:buNone/>
            </a:pPr>
            <a:r>
              <a:rPr lang="en-US" dirty="0" smtClean="0"/>
              <a:t> </a:t>
            </a:r>
          </a:p>
          <a:p>
            <a:pPr>
              <a:buNone/>
            </a:pPr>
            <a:r>
              <a:rPr lang="en-US" dirty="0" smtClean="0"/>
              <a:t>17.6 An umpire shall:</a:t>
            </a:r>
          </a:p>
          <a:p>
            <a:pPr>
              <a:buNone/>
            </a:pPr>
            <a:r>
              <a:rPr lang="en-US" dirty="0" smtClean="0"/>
              <a:t> </a:t>
            </a:r>
          </a:p>
          <a:p>
            <a:pPr>
              <a:buNone/>
            </a:pPr>
            <a:r>
              <a:rPr lang="en-US" dirty="0" smtClean="0"/>
              <a:t>17.6.1 uphold and enforce the Laws of Badminton and, especially, call a ‘fault’ or a ‘let’ should either occur;</a:t>
            </a:r>
          </a:p>
          <a:p>
            <a:pPr>
              <a:buNone/>
            </a:pPr>
            <a:r>
              <a:rPr lang="en-US" dirty="0" smtClean="0"/>
              <a:t> </a:t>
            </a:r>
          </a:p>
          <a:p>
            <a:pPr>
              <a:buNone/>
            </a:pPr>
            <a:r>
              <a:rPr lang="en-US" dirty="0" smtClean="0"/>
              <a:t>17.6.2 give a decision on any appeal regarding a point of dispute, if made before the next service is delivered;</a:t>
            </a:r>
          </a:p>
          <a:p>
            <a:pPr>
              <a:buNone/>
            </a:pPr>
            <a:r>
              <a:rPr lang="en-US" dirty="0" smtClean="0"/>
              <a:t> </a:t>
            </a:r>
          </a:p>
          <a:p>
            <a:pPr>
              <a:buNone/>
            </a:pPr>
            <a:r>
              <a:rPr lang="en-US" dirty="0" smtClean="0"/>
              <a:t>17.6.3 ensure players and spectators are kept informed of the progress of the match;</a:t>
            </a:r>
          </a:p>
          <a:p>
            <a:pPr>
              <a:buNone/>
            </a:pP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19912"/>
          </a:xfrm>
        </p:spPr>
        <p:txBody>
          <a:bodyPr/>
          <a:lstStyle/>
          <a:p>
            <a:r>
              <a:rPr lang="en-US" dirty="0" smtClean="0"/>
              <a:t>Cont …….</a:t>
            </a:r>
            <a:endParaRPr lang="en-US" dirty="0"/>
          </a:p>
        </p:txBody>
      </p:sp>
      <p:sp>
        <p:nvSpPr>
          <p:cNvPr id="3" name="Content Placeholder 2"/>
          <p:cNvSpPr>
            <a:spLocks noGrp="1"/>
          </p:cNvSpPr>
          <p:nvPr>
            <p:ph idx="1"/>
          </p:nvPr>
        </p:nvSpPr>
        <p:spPr>
          <a:xfrm>
            <a:off x="457200" y="1295400"/>
            <a:ext cx="8229600" cy="5029200"/>
          </a:xfrm>
        </p:spPr>
        <p:txBody>
          <a:bodyPr>
            <a:normAutofit fontScale="70000" lnSpcReduction="20000"/>
          </a:bodyPr>
          <a:lstStyle/>
          <a:p>
            <a:pPr>
              <a:buNone/>
            </a:pPr>
            <a:r>
              <a:rPr lang="en-US" dirty="0" smtClean="0"/>
              <a:t>17.6.4 appoint or replace line judges or a service judge in consultation with the Referee;</a:t>
            </a:r>
          </a:p>
          <a:p>
            <a:pPr>
              <a:buNone/>
            </a:pPr>
            <a:r>
              <a:rPr lang="en-US" dirty="0" smtClean="0"/>
              <a:t> </a:t>
            </a:r>
          </a:p>
          <a:p>
            <a:pPr>
              <a:buNone/>
            </a:pPr>
            <a:r>
              <a:rPr lang="en-US" dirty="0" smtClean="0"/>
              <a:t>17.6.5 where another technical official is not appointed, arrange for that official’s duties to be carried out;</a:t>
            </a:r>
          </a:p>
          <a:p>
            <a:pPr>
              <a:buNone/>
            </a:pPr>
            <a:r>
              <a:rPr lang="en-US" dirty="0" smtClean="0"/>
              <a:t> </a:t>
            </a:r>
          </a:p>
          <a:p>
            <a:pPr>
              <a:buNone/>
            </a:pPr>
            <a:r>
              <a:rPr lang="en-US" dirty="0" smtClean="0"/>
              <a:t>17.6.6 where an appointed official is unsighted, carry out that official’s duties or play a ‘let’;</a:t>
            </a:r>
          </a:p>
          <a:p>
            <a:pPr>
              <a:buNone/>
            </a:pPr>
            <a:r>
              <a:rPr lang="en-US" dirty="0" smtClean="0"/>
              <a:t> </a:t>
            </a:r>
          </a:p>
          <a:p>
            <a:pPr>
              <a:buNone/>
            </a:pPr>
            <a:r>
              <a:rPr lang="en-US" dirty="0" smtClean="0"/>
              <a:t>17.6.7 record and report to the Referee all matters relating to Law 16; and</a:t>
            </a:r>
          </a:p>
          <a:p>
            <a:pPr>
              <a:buNone/>
            </a:pPr>
            <a:r>
              <a:rPr lang="en-US" dirty="0" smtClean="0"/>
              <a:t> </a:t>
            </a:r>
          </a:p>
          <a:p>
            <a:pPr>
              <a:buNone/>
            </a:pPr>
            <a:r>
              <a:rPr lang="en-US" dirty="0" smtClean="0"/>
              <a:t>17.6.8 refer to the Referee all unsatisfied appeals on questions of law only. (Such appeals must be made before the next service is delivered or, if at the end of the match, before the side that appeals has left the court.)</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latin typeface="Times New Roman" pitchFamily="18" charset="0"/>
                <a:cs typeface="Times New Roman" pitchFamily="18" charset="0"/>
              </a:rPr>
              <a:t>2.BASIC TECHNIQUES OF BADMINTON</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t>1. Badminton Grip (forehand &amp; Backhand)</a:t>
            </a:r>
          </a:p>
          <a:p>
            <a:r>
              <a:rPr lang="en-US" dirty="0" smtClean="0"/>
              <a:t>2. Badminton Footwork (skipping, shuffling, gliding, lunging and even bouncing)</a:t>
            </a:r>
          </a:p>
          <a:p>
            <a:r>
              <a:rPr lang="en-US" dirty="0" smtClean="0"/>
              <a:t>3. Serving (high, low, flick, drive)</a:t>
            </a:r>
          </a:p>
          <a:p>
            <a:r>
              <a:rPr lang="en-US" dirty="0" smtClean="0"/>
              <a:t>4. Clears (send the shuttle to the back of the court)</a:t>
            </a:r>
          </a:p>
          <a:p>
            <a:r>
              <a:rPr lang="en-US" dirty="0" smtClean="0"/>
              <a:t>5. Drop Shots (</a:t>
            </a:r>
            <a:r>
              <a:rPr lang="en-US" sz="2000" dirty="0" smtClean="0"/>
              <a:t>force your opponent closer into the forecourt</a:t>
            </a:r>
            <a:r>
              <a:rPr lang="en-US" dirty="0" smtClean="0"/>
              <a:t>)</a:t>
            </a:r>
          </a:p>
          <a:p>
            <a:r>
              <a:rPr lang="en-US" dirty="0" smtClean="0"/>
              <a:t>6. The Smash (</a:t>
            </a:r>
            <a:r>
              <a:rPr lang="en-US" sz="1200" dirty="0" smtClean="0"/>
              <a:t>downward shot that comes down steeply into your opponents fore or mid court area</a:t>
            </a:r>
            <a:r>
              <a:rPr lang="en-US" dirty="0" smtClean="0"/>
              <a:t>)</a:t>
            </a:r>
          </a:p>
          <a:p>
            <a:r>
              <a:rPr lang="en-US" dirty="0" smtClean="0"/>
              <a:t>7. The Drive (If the ball is too low for a smash)</a:t>
            </a:r>
          </a:p>
          <a:p>
            <a:r>
              <a:rPr lang="en-US" dirty="0" smtClean="0"/>
              <a:t>8. Badmint</a:t>
            </a:r>
            <a:r>
              <a:rPr lang="en-US" sz="2400" dirty="0" smtClean="0"/>
              <a:t>on Net Play (done with just a wrist movement</a:t>
            </a:r>
            <a:r>
              <a:rPr lang="en-US" dirty="0" smtClean="0"/>
              <a:t>)</a:t>
            </a:r>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pPr algn="ctr"/>
            <a:r>
              <a:rPr lang="en-US" sz="9600" dirty="0">
                <a:latin typeface="Times New Roman" pitchFamily="18" charset="0"/>
                <a:cs typeface="Times New Roman" pitchFamily="18" charset="0"/>
              </a:rPr>
              <a:t>Rules of </a:t>
            </a:r>
            <a:endParaRPr lang="en-US" sz="9600" dirty="0" smtClean="0">
              <a:latin typeface="Times New Roman" pitchFamily="18" charset="0"/>
              <a:cs typeface="Times New Roman" pitchFamily="18" charset="0"/>
            </a:endParaRPr>
          </a:p>
          <a:p>
            <a:pPr marL="0" indent="0" algn="ctr">
              <a:buNone/>
            </a:pPr>
            <a:r>
              <a:rPr lang="en-US" sz="9600" dirty="0" smtClean="0">
                <a:latin typeface="Times New Roman" pitchFamily="18" charset="0"/>
                <a:cs typeface="Times New Roman" pitchFamily="18" charset="0"/>
              </a:rPr>
              <a:t>Table Tennis</a:t>
            </a:r>
            <a:endParaRPr lang="en-US" dirty="0"/>
          </a:p>
        </p:txBody>
      </p:sp>
    </p:spTree>
    <p:extLst>
      <p:ext uri="{BB962C8B-B14F-4D97-AF65-F5344CB8AC3E}">
        <p14:creationId xmlns:p14="http://schemas.microsoft.com/office/powerpoint/2010/main" xmlns="" val="66550992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sz="19900" dirty="0" smtClean="0"/>
              <a:t>ITTF</a:t>
            </a:r>
            <a:endParaRPr lang="en-US" sz="199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b="1" dirty="0" smtClean="0">
                <a:latin typeface="Times New Roman" pitchFamily="18" charset="0"/>
                <a:cs typeface="Times New Roman" pitchFamily="18" charset="0"/>
              </a:rPr>
              <a:t> THE RULES OF TABLE TENNIS</a:t>
            </a:r>
            <a:r>
              <a:rPr lang="en-US" sz="4400" dirty="0" smtClean="0">
                <a:latin typeface="Times New Roman" pitchFamily="18" charset="0"/>
                <a:cs typeface="Times New Roman" pitchFamily="18" charset="0"/>
              </a:rPr>
              <a:t/>
            </a:r>
            <a:br>
              <a:rPr lang="en-US" sz="4400" dirty="0" smtClean="0">
                <a:latin typeface="Times New Roman" pitchFamily="18" charset="0"/>
                <a:cs typeface="Times New Roman" pitchFamily="18" charset="0"/>
              </a:rPr>
            </a:br>
            <a:r>
              <a:rPr lang="en-US" sz="4400" dirty="0" smtClean="0">
                <a:latin typeface="Times New Roman" pitchFamily="18" charset="0"/>
                <a:cs typeface="Times New Roman" pitchFamily="18" charset="0"/>
              </a:rPr>
              <a:t>1. </a:t>
            </a:r>
            <a:r>
              <a:rPr lang="en-US" sz="4400" b="1" dirty="0" smtClean="0">
                <a:latin typeface="Times New Roman" pitchFamily="18" charset="0"/>
                <a:cs typeface="Times New Roman" pitchFamily="18" charset="0"/>
              </a:rPr>
              <a:t>THE TABLE</a:t>
            </a:r>
            <a:r>
              <a:rPr lang="en-US" dirty="0" smtClean="0"/>
              <a:t/>
            </a:r>
            <a:br>
              <a:rPr lang="en-US" dirty="0" smtClean="0"/>
            </a:br>
            <a:endParaRPr lang="en-US" dirty="0"/>
          </a:p>
        </p:txBody>
      </p:sp>
      <p:pic>
        <p:nvPicPr>
          <p:cNvPr id="4" name="Content Placeholder 3" descr="http://upload.wikimedia.org/wikipedia/commons/thumb/e/e7/Table_Tennis_Table_Blue.svg/450px-Table_Tennis_Table_Blue.svg.png">
            <a:hlinkClick r:id="rId2"/>
          </p:cNvPr>
          <p:cNvPicPr>
            <a:picLocks noGrp="1"/>
          </p:cNvPicPr>
          <p:nvPr>
            <p:ph idx="1"/>
          </p:nvPr>
        </p:nvPicPr>
        <p:blipFill>
          <a:blip r:embed="rId3"/>
          <a:srcRect/>
          <a:stretch>
            <a:fillRect/>
          </a:stretch>
        </p:blipFill>
        <p:spPr bwMode="auto">
          <a:xfrm>
            <a:off x="990600" y="1371600"/>
            <a:ext cx="6553200" cy="4343400"/>
          </a:xfrm>
          <a:prstGeom prst="rect">
            <a:avLst/>
          </a:prstGeom>
          <a:noFill/>
          <a:ln w="9525">
            <a:noFill/>
            <a:miter lim="800000"/>
            <a:headEnd/>
            <a:tailEnd/>
          </a:ln>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b="1" dirty="0" smtClean="0">
                <a:latin typeface="Times New Roman" pitchFamily="18" charset="0"/>
                <a:cs typeface="Times New Roman" pitchFamily="18" charset="0"/>
              </a:rPr>
              <a:t>2. THE NET ASSEMBLY</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5486400"/>
          </a:xfrm>
        </p:spPr>
        <p:txBody>
          <a:bodyPr>
            <a:normAutofit fontScale="92500" lnSpcReduction="20000"/>
          </a:bodyPr>
          <a:lstStyle/>
          <a:p>
            <a:r>
              <a:rPr lang="en-US" dirty="0" smtClean="0"/>
              <a:t>2.2.1 The net assembly shall consist of the net, its suspension and the supporting posts, including the clamps attaching them to the table.</a:t>
            </a:r>
          </a:p>
          <a:p>
            <a:r>
              <a:rPr lang="en-US" dirty="0" smtClean="0"/>
              <a:t>2.2.2 The net shall be suspended by a cord attached at each end to an upright post 15.25cm high, the outside limits of the post being 15.25cm outside the side line.</a:t>
            </a:r>
          </a:p>
          <a:p>
            <a:r>
              <a:rPr lang="en-US" dirty="0" smtClean="0"/>
              <a:t>2.2.3 The top of the net, along its whole length, shall be 15.25cm above the playing surface.</a:t>
            </a:r>
            <a:br>
              <a:rPr lang="en-US" dirty="0" smtClean="0"/>
            </a:br>
            <a:r>
              <a:rPr lang="en-US" dirty="0" smtClean="0"/>
              <a:t>2.2.4 The bottom of the net, along its whole length, shall be as close as possible to the playing surface and the ends of the net shall be attached to the supporting posts from top to bottom.</a:t>
            </a:r>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pPr algn="ctr"/>
            <a:r>
              <a:rPr lang="en-US" b="1" dirty="0" smtClean="0">
                <a:latin typeface="Times New Roman" pitchFamily="18" charset="0"/>
                <a:cs typeface="Times New Roman" pitchFamily="18" charset="0"/>
              </a:rPr>
              <a:t>3. THE BALL</a:t>
            </a:r>
            <a:r>
              <a:rPr lang="en-US" dirty="0" smtClean="0"/>
              <a:t/>
            </a:r>
            <a:br>
              <a:rPr lang="en-US" dirty="0" smtClean="0"/>
            </a:br>
            <a:endParaRPr lang="en-US" dirty="0"/>
          </a:p>
        </p:txBody>
      </p:sp>
      <p:sp>
        <p:nvSpPr>
          <p:cNvPr id="3" name="Content Placeholder 2"/>
          <p:cNvSpPr>
            <a:spLocks noGrp="1"/>
          </p:cNvSpPr>
          <p:nvPr>
            <p:ph idx="1"/>
          </p:nvPr>
        </p:nvSpPr>
        <p:spPr>
          <a:xfrm>
            <a:off x="457200" y="762000"/>
            <a:ext cx="8229600" cy="5562600"/>
          </a:xfrm>
        </p:spPr>
        <p:txBody>
          <a:bodyPr/>
          <a:lstStyle/>
          <a:p>
            <a:r>
              <a:rPr lang="en-US" dirty="0" smtClean="0"/>
              <a:t>2.3.1 The ball shall be spherical, with a diameter of 40mm.</a:t>
            </a:r>
          </a:p>
          <a:p>
            <a:r>
              <a:rPr lang="en-US" dirty="0" smtClean="0"/>
              <a:t>2.3.2 The ball shall weigh 2.7g.</a:t>
            </a:r>
          </a:p>
          <a:p>
            <a:r>
              <a:rPr lang="en-US" dirty="0" smtClean="0"/>
              <a:t>2.3.3 The ball shall be made of celluloid or similar plastics material and shall be white or orange, and matt.</a:t>
            </a:r>
            <a:endParaRPr lang="en-US" dirty="0"/>
          </a:p>
        </p:txBody>
      </p:sp>
      <p:pic>
        <p:nvPicPr>
          <p:cNvPr id="4" name="Picture 3" descr="C:\Users\zak\Desktop\table-tennis-balls-500x500.jpg"/>
          <p:cNvPicPr/>
          <p:nvPr/>
        </p:nvPicPr>
        <p:blipFill>
          <a:blip r:embed="rId2"/>
          <a:srcRect/>
          <a:stretch>
            <a:fillRect/>
          </a:stretch>
        </p:blipFill>
        <p:spPr bwMode="auto">
          <a:xfrm>
            <a:off x="2895600" y="3276600"/>
            <a:ext cx="2943225" cy="2943225"/>
          </a:xfrm>
          <a:prstGeom prst="rect">
            <a:avLst/>
          </a:prstGeom>
          <a:noFill/>
          <a:ln w="9525">
            <a:noFill/>
            <a:miter lim="800000"/>
            <a:headEnd/>
            <a:tailEnd/>
          </a:ln>
        </p:spPr>
      </p:pic>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lstStyle/>
          <a:p>
            <a:pPr algn="ctr"/>
            <a:r>
              <a:rPr lang="en-US" b="1" dirty="0" smtClean="0">
                <a:latin typeface="Times New Roman" pitchFamily="18" charset="0"/>
                <a:cs typeface="Times New Roman" pitchFamily="18" charset="0"/>
              </a:rPr>
              <a:t>4. THE RACKET</a:t>
            </a:r>
            <a:endParaRPr lang="en-US" dirty="0">
              <a:latin typeface="Times New Roman" pitchFamily="18" charset="0"/>
              <a:cs typeface="Times New Roman" pitchFamily="18" charset="0"/>
            </a:endParaRPr>
          </a:p>
        </p:txBody>
      </p:sp>
      <p:pic>
        <p:nvPicPr>
          <p:cNvPr id="4" name="Content Placeholder 3" descr="C:\Users\zak\Desktop\artengo-fr710-table-tennis-bat.jpg"/>
          <p:cNvPicPr>
            <a:picLocks noGrp="1"/>
          </p:cNvPicPr>
          <p:nvPr>
            <p:ph idx="1"/>
          </p:nvPr>
        </p:nvPicPr>
        <p:blipFill>
          <a:blip r:embed="rId2"/>
          <a:srcRect/>
          <a:stretch>
            <a:fillRect/>
          </a:stretch>
        </p:blipFill>
        <p:spPr bwMode="auto">
          <a:xfrm>
            <a:off x="1295400" y="2133600"/>
            <a:ext cx="2438400" cy="2438400"/>
          </a:xfrm>
          <a:prstGeom prst="rect">
            <a:avLst/>
          </a:prstGeom>
          <a:noFill/>
          <a:ln w="9525">
            <a:noFill/>
            <a:miter lim="800000"/>
            <a:headEnd/>
            <a:tailEnd/>
          </a:ln>
        </p:spPr>
      </p:pic>
      <p:pic>
        <p:nvPicPr>
          <p:cNvPr id="5" name="Picture 4" descr="C:\Users\zak\Desktop\artengo-fr710-table-tennis-bat (1).jpg"/>
          <p:cNvPicPr/>
          <p:nvPr/>
        </p:nvPicPr>
        <p:blipFill>
          <a:blip r:embed="rId3"/>
          <a:srcRect/>
          <a:stretch>
            <a:fillRect/>
          </a:stretch>
        </p:blipFill>
        <p:spPr bwMode="auto">
          <a:xfrm>
            <a:off x="4343400" y="2057400"/>
            <a:ext cx="2438400" cy="2438400"/>
          </a:xfrm>
          <a:prstGeom prst="rect">
            <a:avLst/>
          </a:prstGeom>
          <a:noFill/>
          <a:ln w="9525">
            <a:noFill/>
            <a:miter lim="800000"/>
            <a:headEnd/>
            <a:tailEnd/>
          </a:ln>
        </p:spPr>
      </p:pic>
      <p:pic>
        <p:nvPicPr>
          <p:cNvPr id="1027" name="Picture 3"/>
          <p:cNvPicPr>
            <a:picLocks noChangeAspect="1" noChangeArrowheads="1"/>
          </p:cNvPicPr>
          <p:nvPr/>
        </p:nvPicPr>
        <p:blipFill>
          <a:blip r:embed="rId4"/>
          <a:srcRect/>
          <a:stretch>
            <a:fillRect/>
          </a:stretch>
        </p:blipFill>
        <p:spPr bwMode="auto">
          <a:xfrm>
            <a:off x="1066800" y="1371600"/>
            <a:ext cx="7315200" cy="4900748"/>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134672" cy="720079"/>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764704"/>
            <a:ext cx="8136904" cy="6093296"/>
          </a:xfrm>
        </p:spPr>
        <p:txBody>
          <a:bodyPr>
            <a:normAutofit fontScale="92500" lnSpcReduction="10000"/>
          </a:bodyPr>
          <a:lstStyle/>
          <a:p>
            <a:pPr algn="just">
              <a:lnSpc>
                <a:spcPct val="150000"/>
              </a:lnSpc>
              <a:spcAft>
                <a:spcPts val="1000"/>
              </a:spcAft>
            </a:pPr>
            <a:r>
              <a:rPr lang="en-US" dirty="0" smtClean="0">
                <a:solidFill>
                  <a:schemeClr val="tx1"/>
                </a:solidFill>
                <a:effectLst/>
                <a:latin typeface="Times New Roman"/>
                <a:ea typeface="Times New Roman"/>
                <a:cs typeface="Times New Roman"/>
              </a:rPr>
              <a:t>The rules of tennis have changed little since the 1890s. Two exceptions are that from 1908 to 1961 the server had to keep one foot on the ground at all times, and the adoption of the </a:t>
            </a:r>
            <a:r>
              <a:rPr lang="en-US" u="none" strike="noStrike" dirty="0" smtClean="0">
                <a:solidFill>
                  <a:schemeClr val="tx1"/>
                </a:solidFill>
                <a:effectLst/>
                <a:latin typeface="Times New Roman"/>
                <a:ea typeface="Times New Roman"/>
                <a:cs typeface="Times New Roman"/>
                <a:hlinkClick r:id="rId2" tooltip="Tiebreak (tennis)"/>
              </a:rPr>
              <a:t>tiebreak</a:t>
            </a:r>
            <a:r>
              <a:rPr lang="en-US" dirty="0" smtClean="0">
                <a:solidFill>
                  <a:schemeClr val="tx1"/>
                </a:solidFill>
                <a:effectLst/>
                <a:latin typeface="Times New Roman"/>
                <a:ea typeface="Times New Roman"/>
                <a:cs typeface="Times New Roman"/>
              </a:rPr>
              <a:t> in the 1970s. A recent addition to professional tennis has been the adoption of electronic review technology attached with a point challenge system, which allows a player to contest the line call of a point, a system known as </a:t>
            </a:r>
            <a:r>
              <a:rPr lang="en-US" u="none" strike="noStrike" dirty="0" smtClean="0">
                <a:solidFill>
                  <a:schemeClr val="tx1"/>
                </a:solidFill>
                <a:effectLst/>
                <a:latin typeface="Times New Roman"/>
                <a:ea typeface="Times New Roman"/>
                <a:cs typeface="Times New Roman"/>
                <a:hlinkClick r:id="rId3" tooltip="Hawk-Eye"/>
              </a:rPr>
              <a:t>Hawk-Eye</a:t>
            </a:r>
            <a:r>
              <a:rPr lang="en-US" dirty="0" smtClean="0">
                <a:solidFill>
                  <a:schemeClr val="tx1"/>
                </a:solidFill>
                <a:effectLst/>
                <a:latin typeface="Times New Roman"/>
                <a:ea typeface="Times New Roman"/>
                <a:cs typeface="Times New Roman"/>
              </a:rPr>
              <a:t>.</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xmlns="" val="3910098426"/>
      </p:ext>
    </p:extLst>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pPr algn="ctr"/>
            <a:r>
              <a:rPr lang="en-US" b="1" dirty="0" smtClean="0">
                <a:latin typeface="Times New Roman" pitchFamily="18" charset="0"/>
                <a:cs typeface="Times New Roman" pitchFamily="18" charset="0"/>
              </a:rPr>
              <a:t>5. DEFINITIONS</a:t>
            </a:r>
            <a:r>
              <a:rPr lang="en-US" dirty="0" smtClean="0"/>
              <a:t/>
            </a:r>
            <a:br>
              <a:rPr lang="en-US" dirty="0" smtClean="0"/>
            </a:br>
            <a:endParaRPr lang="en-US" dirty="0"/>
          </a:p>
        </p:txBody>
      </p:sp>
      <p:sp>
        <p:nvSpPr>
          <p:cNvPr id="3" name="Content Placeholder 2"/>
          <p:cNvSpPr>
            <a:spLocks noGrp="1"/>
          </p:cNvSpPr>
          <p:nvPr>
            <p:ph idx="1"/>
          </p:nvPr>
        </p:nvSpPr>
        <p:spPr>
          <a:xfrm>
            <a:off x="457200" y="1143000"/>
            <a:ext cx="8229600" cy="5181600"/>
          </a:xfrm>
        </p:spPr>
        <p:txBody>
          <a:bodyPr>
            <a:normAutofit fontScale="85000" lnSpcReduction="10000"/>
          </a:bodyPr>
          <a:lstStyle/>
          <a:p>
            <a:pPr>
              <a:buNone/>
            </a:pPr>
            <a:r>
              <a:rPr lang="en-US" dirty="0" smtClean="0"/>
              <a:t>2.5.1 A rally is the period during which the ball is in play.</a:t>
            </a:r>
          </a:p>
          <a:p>
            <a:pPr>
              <a:buNone/>
            </a:pPr>
            <a:r>
              <a:rPr lang="en-US" dirty="0" smtClean="0"/>
              <a:t>2.5.2 The ball is in play from the last moment at which it is stationary on the palm of the free hand before being intentionally projected in service until the rally is decided as a let or a point.</a:t>
            </a:r>
            <a:br>
              <a:rPr lang="en-US" dirty="0" smtClean="0"/>
            </a:br>
            <a:r>
              <a:rPr lang="en-US" dirty="0" smtClean="0"/>
              <a:t>2.5.3 A let is a rally of which the result is not scored.</a:t>
            </a:r>
          </a:p>
          <a:p>
            <a:pPr>
              <a:buNone/>
            </a:pPr>
            <a:r>
              <a:rPr lang="en-US" dirty="0" smtClean="0"/>
              <a:t>2.5.4 A point is a rally of which the result is scored.</a:t>
            </a:r>
          </a:p>
          <a:p>
            <a:pPr>
              <a:buNone/>
            </a:pPr>
            <a:r>
              <a:rPr lang="en-US" dirty="0" smtClean="0"/>
              <a:t>2.5.5 The racket hand is the hand carrying the racket.</a:t>
            </a:r>
          </a:p>
          <a:p>
            <a:pPr>
              <a:buNone/>
            </a:pPr>
            <a:r>
              <a:rPr lang="en-US" dirty="0" smtClean="0"/>
              <a:t>2.5.6 The free hand is the hand not carrying the racket; the free arm is the arm of the free hand.</a:t>
            </a:r>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1143000"/>
            <a:ext cx="8229600" cy="5181600"/>
          </a:xfrm>
        </p:spPr>
        <p:txBody>
          <a:bodyPr>
            <a:normAutofit/>
          </a:bodyPr>
          <a:lstStyle/>
          <a:p>
            <a:pPr>
              <a:buNone/>
            </a:pPr>
            <a:r>
              <a:rPr lang="en-US" dirty="0" smtClean="0"/>
              <a:t>2.5.7 A player strikes the ball if he or she touches it in play with his or her racket, held in the hand, or with his or her racket hand below the wrist.</a:t>
            </a:r>
          </a:p>
          <a:p>
            <a:pPr>
              <a:buNone/>
            </a:pPr>
            <a:r>
              <a:rPr lang="en-US" dirty="0" smtClean="0"/>
              <a:t>2.5.8 A player obstructs the ball if he or she, or anything he or she wears or carries, touches it in play when it is above or travelling towards the playing surface, not having touched his or her court since last being struck by his or her opponent.</a:t>
            </a:r>
          </a:p>
          <a:p>
            <a:pPr>
              <a:buNone/>
            </a:pPr>
            <a:r>
              <a:rPr lang="en-US" dirty="0" smtClean="0"/>
              <a:t>2.5.9 The server is the player due to strike the ball first in a rally.</a:t>
            </a:r>
          </a:p>
          <a:p>
            <a:pPr>
              <a:buNone/>
            </a:pPr>
            <a:r>
              <a:rPr lang="en-US" dirty="0" smtClean="0"/>
              <a:t>2.5.10 The receiver is the player due to strike the ball second in a rally.</a:t>
            </a:r>
          </a:p>
          <a:p>
            <a:pPr>
              <a:buNone/>
            </a:pPr>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Cont …..</a:t>
            </a:r>
            <a:endParaRPr lang="en-US" dirty="0"/>
          </a:p>
        </p:txBody>
      </p:sp>
      <p:sp>
        <p:nvSpPr>
          <p:cNvPr id="3" name="Content Placeholder 2"/>
          <p:cNvSpPr>
            <a:spLocks noGrp="1"/>
          </p:cNvSpPr>
          <p:nvPr>
            <p:ph idx="1"/>
          </p:nvPr>
        </p:nvSpPr>
        <p:spPr>
          <a:xfrm>
            <a:off x="457200" y="1066800"/>
            <a:ext cx="8229600" cy="5257800"/>
          </a:xfrm>
        </p:spPr>
        <p:txBody>
          <a:bodyPr/>
          <a:lstStyle/>
          <a:p>
            <a:pPr>
              <a:buNone/>
            </a:pPr>
            <a:r>
              <a:rPr lang="en-US" dirty="0" smtClean="0"/>
              <a:t>2.5.11 The umpire is the person appointed to control a match.</a:t>
            </a:r>
          </a:p>
          <a:p>
            <a:pPr>
              <a:buNone/>
            </a:pPr>
            <a:r>
              <a:rPr lang="en-US" dirty="0" smtClean="0"/>
              <a:t>2.5.12 The assistant umpire is the person appointed to assist the umpire with certain decisions.</a:t>
            </a:r>
          </a:p>
          <a:p>
            <a:pPr>
              <a:buNone/>
            </a:pPr>
            <a:r>
              <a:rPr lang="en-US" dirty="0" smtClean="0"/>
              <a:t>2.5.13 Anything that a player wears or carries includes anything that he or she was wearing or carrying, other than the ball, at the start of the rally.</a:t>
            </a:r>
          </a:p>
          <a:p>
            <a:pPr>
              <a:buNone/>
            </a:pPr>
            <a:r>
              <a:rPr lang="en-US" dirty="0" smtClean="0"/>
              <a:t>2.5.14 The end line shall be regarded as extending indefinitely in both directions.</a:t>
            </a:r>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2.6 THE SERVICE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876800"/>
          </a:xfrm>
        </p:spPr>
        <p:txBody>
          <a:bodyPr>
            <a:normAutofit lnSpcReduction="10000"/>
          </a:bodyPr>
          <a:lstStyle/>
          <a:p>
            <a:r>
              <a:rPr lang="en-US" dirty="0" smtClean="0"/>
              <a:t>2.6.1 Service shall start with the ball resting freely on the open palm of the server's stationary free hand.</a:t>
            </a:r>
          </a:p>
          <a:p>
            <a:r>
              <a:rPr lang="en-US" dirty="0" smtClean="0"/>
              <a:t>2.6.2 The server shall then project the ball near vertically upwards, without imparting</a:t>
            </a:r>
            <a:br>
              <a:rPr lang="en-US" dirty="0" smtClean="0"/>
            </a:br>
            <a:r>
              <a:rPr lang="en-US" dirty="0" smtClean="0"/>
              <a:t>spin, so that it rises at least 16cm after leaving the palm of the free hand and then falls without touching anything before being struck.</a:t>
            </a:r>
          </a:p>
          <a:p>
            <a:r>
              <a:rPr lang="en-US" dirty="0" smtClean="0"/>
              <a:t>2.6.3 As the ball is falling the server shall strike it so that it touches first his or her court and then touches directly the receiver's court; in doubles, the ball shall touch successively the right half court of server and receiver.</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91312"/>
          </a:xfrm>
        </p:spPr>
        <p:txBody>
          <a:bodyPr>
            <a:normAutofit fontScale="90000"/>
          </a:bodyPr>
          <a:lstStyle/>
          <a:p>
            <a:r>
              <a:rPr lang="en-US" dirty="0" smtClean="0"/>
              <a:t>Cont … </a:t>
            </a:r>
            <a:endParaRPr lang="en-US" dirty="0"/>
          </a:p>
        </p:txBody>
      </p:sp>
      <p:sp>
        <p:nvSpPr>
          <p:cNvPr id="3" name="Content Placeholder 2"/>
          <p:cNvSpPr>
            <a:spLocks noGrp="1"/>
          </p:cNvSpPr>
          <p:nvPr>
            <p:ph idx="1"/>
          </p:nvPr>
        </p:nvSpPr>
        <p:spPr>
          <a:xfrm>
            <a:off x="457200" y="1143000"/>
            <a:ext cx="8229600" cy="5181600"/>
          </a:xfrm>
        </p:spPr>
        <p:txBody>
          <a:bodyPr>
            <a:normAutofit fontScale="92500" lnSpcReduction="10000"/>
          </a:bodyPr>
          <a:lstStyle/>
          <a:p>
            <a:r>
              <a:rPr lang="en-US" dirty="0" smtClean="0"/>
              <a:t>2.6.4 From the start of service until it is struck, the ball shall be above the level of the playing surface and behind the server's end line, and it shall not be hidden from the receiver by the server or his or her doubles partner or by anything they wear or carry.</a:t>
            </a:r>
          </a:p>
          <a:p>
            <a:r>
              <a:rPr lang="en-US" dirty="0" smtClean="0"/>
              <a:t>2.6.5 As soon as the ball has been projected, the server’s free arm and hand shall be removed from the space between the ball and the net. The space between the ball and the net is defined by the ball, the net and its indefinite upward extension.</a:t>
            </a:r>
          </a:p>
          <a:p>
            <a:r>
              <a:rPr lang="en-US" dirty="0" smtClean="0"/>
              <a:t>2.6.6 It is the responsibility of the player to serve so that the umpire or the assistant umpire can be satisfied that he or she complies with the requirements of the Laws, and either may decide that a service is incorrect.</a:t>
            </a: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19912"/>
          </a:xfrm>
        </p:spPr>
        <p:txBody>
          <a:bodyPr/>
          <a:lstStyle/>
          <a:p>
            <a:endParaRPr lang="en-US" dirty="0"/>
          </a:p>
        </p:txBody>
      </p:sp>
      <p:sp>
        <p:nvSpPr>
          <p:cNvPr id="3" name="Content Placeholder 2"/>
          <p:cNvSpPr>
            <a:spLocks noGrp="1"/>
          </p:cNvSpPr>
          <p:nvPr>
            <p:ph idx="1"/>
          </p:nvPr>
        </p:nvSpPr>
        <p:spPr>
          <a:xfrm>
            <a:off x="457200" y="1066800"/>
            <a:ext cx="8229600" cy="5257800"/>
          </a:xfrm>
        </p:spPr>
        <p:txBody>
          <a:bodyPr>
            <a:normAutofit fontScale="92500"/>
          </a:bodyPr>
          <a:lstStyle/>
          <a:p>
            <a:pPr algn="just">
              <a:buNone/>
            </a:pPr>
            <a:r>
              <a:rPr lang="en-US" dirty="0" smtClean="0"/>
              <a:t>2.6.6.1 If either the umpire or the assistant umpire is not sure about the legality of a service he or she may, on the first occasion in a match, interrupt play and warn the server; but any subsequent service by that player or his or her doubles partner which is not clearly legal shall be considered incorrect.</a:t>
            </a:r>
          </a:p>
          <a:p>
            <a:pPr algn="just">
              <a:buNone/>
            </a:pPr>
            <a:r>
              <a:rPr lang="en-US" dirty="0" smtClean="0"/>
              <a:t>2.6.7 Exceptionally, the umpire may relax the requirements for a correct service where he or she is satisfied that compliance is prevented by physical disability.</a:t>
            </a:r>
          </a:p>
          <a:p>
            <a:pPr algn="just">
              <a:buNone/>
            </a:pPr>
            <a:r>
              <a:rPr lang="en-US" b="1" dirty="0" smtClean="0"/>
              <a:t>2.7 THE RETURN</a:t>
            </a:r>
            <a:endParaRPr lang="en-US" dirty="0" smtClean="0"/>
          </a:p>
          <a:p>
            <a:pPr algn="just">
              <a:buNone/>
            </a:pPr>
            <a:r>
              <a:rPr lang="en-US" dirty="0" smtClean="0"/>
              <a:t>2.7.1 The ball, having been served or returned, shall be struck so that it touches the opponent's court, either directly or after touching the net assembly.</a:t>
            </a: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n-US" sz="4900" b="1" dirty="0" smtClean="0">
                <a:latin typeface="Times New Roman" pitchFamily="18" charset="0"/>
                <a:cs typeface="Times New Roman" pitchFamily="18" charset="0"/>
              </a:rPr>
              <a:t>2.8 THE ORDER OF PLAY</a:t>
            </a:r>
            <a:r>
              <a:rPr lang="en-US" sz="4900" dirty="0" smtClean="0">
                <a:latin typeface="Times New Roman" pitchFamily="18" charset="0"/>
                <a:cs typeface="Times New Roman" pitchFamily="18" charset="0"/>
              </a:rPr>
              <a:t/>
            </a:r>
            <a:br>
              <a:rPr lang="en-US" sz="4900"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181600"/>
          </a:xfrm>
        </p:spPr>
        <p:txBody>
          <a:bodyPr>
            <a:normAutofit fontScale="92500" lnSpcReduction="10000"/>
          </a:bodyPr>
          <a:lstStyle/>
          <a:p>
            <a:r>
              <a:rPr lang="en-US" dirty="0" smtClean="0"/>
              <a:t>2.8.1 In singles, the server shall first make a service, the receiver shall then make a return and thereafter server and receiver alternately shall each make a return.</a:t>
            </a:r>
          </a:p>
          <a:p>
            <a:r>
              <a:rPr lang="en-US" dirty="0" smtClean="0"/>
              <a:t>2.8.2 In doubles, except as provided in 2.8.3, the server shall first make a service, the receiver shall then make a return, the partner of the server shall then make a return, the partner of the receiver shall then make a return and thereafter each player in turn in that sequence shall make a return.</a:t>
            </a:r>
            <a:br>
              <a:rPr lang="en-US" dirty="0" smtClean="0"/>
            </a:br>
            <a:r>
              <a:rPr lang="en-US" dirty="0" smtClean="0"/>
              <a:t>2.8.3 In doubles, when at least one player of a pair is in a wheelchair due to a physical disability, the server shall first make a service, the receiver shall then make a return but thereafter either player of the disabled pair may make returns.</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2.9 A LET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pPr>
              <a:buNone/>
            </a:pPr>
            <a:r>
              <a:rPr lang="en-US" dirty="0" smtClean="0"/>
              <a:t>2.9.1 The rally shall be a let:</a:t>
            </a:r>
          </a:p>
          <a:p>
            <a:pPr>
              <a:buNone/>
            </a:pPr>
            <a:r>
              <a:rPr lang="en-US" dirty="0" smtClean="0"/>
              <a:t>2.9.1.1 If in service the ball touches the net assembly, provided the service is otherwise correct or the ball is obstructed by the receiver or his or her partner;</a:t>
            </a:r>
          </a:p>
          <a:p>
            <a:pPr>
              <a:buNone/>
            </a:pPr>
            <a:r>
              <a:rPr lang="en-US" dirty="0" smtClean="0"/>
              <a:t>2.9.1.2 If the service is delivered when the receiving player or pair is not ready, provided that neither the receiver nor his or her partner attempts to strike the ball;</a:t>
            </a:r>
          </a:p>
          <a:p>
            <a:pPr>
              <a:buNone/>
            </a:pPr>
            <a:r>
              <a:rPr lang="en-US" dirty="0" smtClean="0"/>
              <a:t>2.9.1.3 If failure to make a service or a return or otherwise to comply with the Laws is due to a disturbance outside the control of the player;</a:t>
            </a:r>
          </a:p>
          <a:p>
            <a:pPr>
              <a:buNone/>
            </a:pPr>
            <a:r>
              <a:rPr lang="en-US" dirty="0" smtClean="0"/>
              <a:t>2.9.1.4 If play is interrupted by the umpire or assistant umpire;</a:t>
            </a:r>
          </a:p>
          <a:p>
            <a:pPr>
              <a:buNone/>
            </a:pPr>
            <a:r>
              <a:rPr lang="en-US" dirty="0" smtClean="0"/>
              <a:t>2.9.1.5 If the receiver is in wheelchair owing to a physical disability and in service the ball, provided that the service is otherwise correct,</a:t>
            </a:r>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362712"/>
          </a:xfrm>
        </p:spPr>
        <p:txBody>
          <a:bodyPr>
            <a:normAutofit fontScale="90000"/>
          </a:bodyPr>
          <a:lstStyle/>
          <a:p>
            <a:r>
              <a:rPr lang="en-US" dirty="0" smtClean="0"/>
              <a:t>Cont ….</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r>
              <a:rPr lang="en-US" dirty="0" smtClean="0"/>
              <a:t>2.9.1.5.1 After touching the receiver’s court returns in the direction of the net;</a:t>
            </a:r>
            <a:br>
              <a:rPr lang="en-US" dirty="0" smtClean="0"/>
            </a:br>
            <a:r>
              <a:rPr lang="en-US" dirty="0" smtClean="0"/>
              <a:t>2.9.1.5.2 comes to rest on the receiver's court;</a:t>
            </a:r>
          </a:p>
          <a:p>
            <a:r>
              <a:rPr lang="en-US" dirty="0" smtClean="0"/>
              <a:t>2.9.1.5.3 In singles leaves the receiver’s court after touching it by either of its sidelines.</a:t>
            </a:r>
            <a:br>
              <a:rPr lang="en-US" dirty="0" smtClean="0"/>
            </a:br>
            <a:r>
              <a:rPr lang="en-US" dirty="0" smtClean="0"/>
              <a:t>2.9.2 Play may be interrupted</a:t>
            </a:r>
          </a:p>
          <a:p>
            <a:r>
              <a:rPr lang="en-US" dirty="0" smtClean="0"/>
              <a:t>2.9.2.1 To correct an error in the order of serving, receiving or ends;</a:t>
            </a:r>
          </a:p>
          <a:p>
            <a:r>
              <a:rPr lang="en-US" dirty="0" smtClean="0"/>
              <a:t>2.9.2.2 To introduce the expedite system;</a:t>
            </a:r>
          </a:p>
          <a:p>
            <a:r>
              <a:rPr lang="en-US" dirty="0" smtClean="0"/>
              <a:t>2.9.2.3 To warn or penalize a player or adviser;</a:t>
            </a:r>
          </a:p>
          <a:p>
            <a:r>
              <a:rPr lang="en-US" dirty="0" smtClean="0"/>
              <a:t>2.9.2.4 Because the conditions of play are disturbed in a way which could affect the outcome of the rally.</a:t>
            </a:r>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2.10 A POINT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105400"/>
          </a:xfrm>
        </p:spPr>
        <p:txBody>
          <a:bodyPr>
            <a:normAutofit lnSpcReduction="10000"/>
          </a:bodyPr>
          <a:lstStyle/>
          <a:p>
            <a:pPr>
              <a:buNone/>
            </a:pPr>
            <a:r>
              <a:rPr lang="en-US" dirty="0" smtClean="0"/>
              <a:t>2.10.1 Unless the rally is a let, a player shall score a point</a:t>
            </a:r>
          </a:p>
          <a:p>
            <a:pPr>
              <a:buNone/>
            </a:pPr>
            <a:r>
              <a:rPr lang="en-US" dirty="0" smtClean="0"/>
              <a:t>2.10.1.1 If an opponent fails to make a correct service;</a:t>
            </a:r>
          </a:p>
          <a:p>
            <a:pPr>
              <a:buNone/>
            </a:pPr>
            <a:r>
              <a:rPr lang="en-US" dirty="0" smtClean="0"/>
              <a:t>2.10.1.2 If an opponent fails to make a correct return;</a:t>
            </a:r>
          </a:p>
          <a:p>
            <a:pPr>
              <a:buNone/>
            </a:pPr>
            <a:r>
              <a:rPr lang="en-US" dirty="0" smtClean="0"/>
              <a:t>2.10.1.3 If, after he or she has made a service or a return, the ball touches anything other than the net assembly before being struck by an opponent;</a:t>
            </a:r>
          </a:p>
          <a:p>
            <a:pPr>
              <a:buNone/>
            </a:pPr>
            <a:r>
              <a:rPr lang="en-US" dirty="0" smtClean="0"/>
              <a:t>2.10.1.4 if the ball passes over his or her court or beyond his or her end line without touching his or her court, after being struck by an opponent;</a:t>
            </a:r>
          </a:p>
          <a:p>
            <a:pPr>
              <a:buNone/>
            </a:pPr>
            <a:r>
              <a:rPr lang="en-US" dirty="0" smtClean="0"/>
              <a:t>2.10.1.5 if the ball, after being struck by an opponent, passes through the net or between the net and the net post or between the net and playing surface;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547</TotalTime>
  <Words>7161</Words>
  <Application>Microsoft Office PowerPoint</Application>
  <PresentationFormat>On-screen Show (4:3)</PresentationFormat>
  <Paragraphs>715</Paragraphs>
  <Slides>111</Slides>
  <Notes>1</Notes>
  <HiddenSlides>0</HiddenSlides>
  <MMClips>0</MMClips>
  <ScaleCrop>false</ScaleCrop>
  <HeadingPairs>
    <vt:vector size="4" baseType="variant">
      <vt:variant>
        <vt:lpstr>Theme</vt:lpstr>
      </vt:variant>
      <vt:variant>
        <vt:i4>1</vt:i4>
      </vt:variant>
      <vt:variant>
        <vt:lpstr>Slide Titles</vt:lpstr>
      </vt:variant>
      <vt:variant>
        <vt:i4>111</vt:i4>
      </vt:variant>
    </vt:vector>
  </HeadingPairs>
  <TitlesOfParts>
    <vt:vector size="112" baseType="lpstr">
      <vt:lpstr>Office Theme</vt:lpstr>
      <vt:lpstr>Jimma University  Department of sport science</vt:lpstr>
      <vt:lpstr>Objectives</vt:lpstr>
      <vt:lpstr>Chapter one</vt:lpstr>
      <vt:lpstr>conti</vt:lpstr>
      <vt:lpstr>conti</vt:lpstr>
      <vt:lpstr>conti</vt:lpstr>
      <vt:lpstr>     Tennis </vt:lpstr>
      <vt:lpstr>conti</vt:lpstr>
      <vt:lpstr>conti</vt:lpstr>
      <vt:lpstr>conti</vt:lpstr>
      <vt:lpstr>conti</vt:lpstr>
      <vt:lpstr>conti</vt:lpstr>
      <vt:lpstr>Badminton</vt:lpstr>
      <vt:lpstr>  History of badminton </vt:lpstr>
      <vt:lpstr>conti</vt:lpstr>
      <vt:lpstr>conti</vt:lpstr>
      <vt:lpstr>conti</vt:lpstr>
      <vt:lpstr>Con’t….</vt:lpstr>
      <vt:lpstr>.</vt:lpstr>
      <vt:lpstr>Rules of Tennis</vt:lpstr>
      <vt:lpstr>1. The court…</vt:lpstr>
      <vt:lpstr>2.PERMANENT FIXTURES</vt:lpstr>
      <vt:lpstr>3.Ball</vt:lpstr>
      <vt:lpstr>4.Racket</vt:lpstr>
      <vt:lpstr>Cont’d…</vt:lpstr>
      <vt:lpstr>5.SCORE IN GAME</vt:lpstr>
      <vt:lpstr>6. SCORE IN A SET </vt:lpstr>
      <vt:lpstr>Rules cont’d…</vt:lpstr>
      <vt:lpstr>9. CHOICE OF ENDS &amp; SERVICE</vt:lpstr>
      <vt:lpstr>10. CHANGE OF ENDS </vt:lpstr>
      <vt:lpstr>Rules cont’d…</vt:lpstr>
      <vt:lpstr>14. ORDER OF SERVICE </vt:lpstr>
      <vt:lpstr>15. ORDER OF RECEIVING IN DOUBLES </vt:lpstr>
      <vt:lpstr>16. THE SERVICE </vt:lpstr>
      <vt:lpstr>17. SERVING </vt:lpstr>
      <vt:lpstr>18. FOOT FAULT</vt:lpstr>
      <vt:lpstr>19. SERVICE FAULT </vt:lpstr>
      <vt:lpstr>Rule is cont’d…</vt:lpstr>
      <vt:lpstr>22. THE LET DURING A SERVICE </vt:lpstr>
      <vt:lpstr>23. THE LET </vt:lpstr>
      <vt:lpstr>24. PLAYER LOSES POINT</vt:lpstr>
      <vt:lpstr>25. A GOOD RETURN </vt:lpstr>
      <vt:lpstr>26. HINDRANCE </vt:lpstr>
      <vt:lpstr>27. CORRECTING ERRORS</vt:lpstr>
      <vt:lpstr>28 : Officials role</vt:lpstr>
      <vt:lpstr>29. CONTINUOUS PLAY </vt:lpstr>
      <vt:lpstr>Rules cont’d…</vt:lpstr>
      <vt:lpstr>2. SKILL AND TECHNIQUES OF TENNIS </vt:lpstr>
      <vt:lpstr>2.3 TENNIS SHOTS </vt:lpstr>
      <vt:lpstr>.</vt:lpstr>
      <vt:lpstr>Con’t</vt:lpstr>
      <vt:lpstr>LAWS OF BADMINTON DEFINITIONS </vt:lpstr>
      <vt:lpstr>1. COURT AND COURT EQUIPMENT</vt:lpstr>
      <vt:lpstr>2. SHUTTLE </vt:lpstr>
      <vt:lpstr>4. RACKET</vt:lpstr>
      <vt:lpstr>5. EQUIPMENT AND COMPLIANCE</vt:lpstr>
      <vt:lpstr>6.TOSS</vt:lpstr>
      <vt:lpstr>7. SCORING SYSTEM</vt:lpstr>
      <vt:lpstr>8. CHANGE OF ENDS</vt:lpstr>
      <vt:lpstr>  9.SERVICE </vt:lpstr>
      <vt:lpstr>Conti….</vt:lpstr>
      <vt:lpstr>Cont ….</vt:lpstr>
      <vt:lpstr>10.  SINGLES</vt:lpstr>
      <vt:lpstr>11.  DOUBLES</vt:lpstr>
      <vt:lpstr>Cont …..</vt:lpstr>
      <vt:lpstr>Cont …..</vt:lpstr>
      <vt:lpstr>12.  SERVICE COURT ERRORS</vt:lpstr>
      <vt:lpstr>13.  FAULTS </vt:lpstr>
      <vt:lpstr>Cont ….</vt:lpstr>
      <vt:lpstr>Slide 70</vt:lpstr>
      <vt:lpstr>Cont…..</vt:lpstr>
      <vt:lpstr>Cont …..</vt:lpstr>
      <vt:lpstr>14.  LETS </vt:lpstr>
      <vt:lpstr>Cont ….</vt:lpstr>
      <vt:lpstr>15. SHUTTLE NOT IN PLAY</vt:lpstr>
      <vt:lpstr>16.  CONTINUOUS PLAY, MISCONDUCT &amp; PENALTIES </vt:lpstr>
      <vt:lpstr>Cont …….</vt:lpstr>
      <vt:lpstr>Cont ….</vt:lpstr>
      <vt:lpstr>Cont …..</vt:lpstr>
      <vt:lpstr>17.  OFFICIALS AND APPEALS </vt:lpstr>
      <vt:lpstr>Cont…</vt:lpstr>
      <vt:lpstr>Cont …….</vt:lpstr>
      <vt:lpstr>2.BASIC TECHNIQUES OF BADMINTON </vt:lpstr>
      <vt:lpstr>Con’t</vt:lpstr>
      <vt:lpstr>Slide 85</vt:lpstr>
      <vt:lpstr> THE RULES OF TABLE TENNIS 1. THE TABLE </vt:lpstr>
      <vt:lpstr>2. THE NET ASSEMBLY </vt:lpstr>
      <vt:lpstr>3. THE BALL </vt:lpstr>
      <vt:lpstr>4. THE RACKET</vt:lpstr>
      <vt:lpstr>5. DEFINITIONS </vt:lpstr>
      <vt:lpstr>Cont …</vt:lpstr>
      <vt:lpstr>Cont …..</vt:lpstr>
      <vt:lpstr>2.6 THE SERVICE </vt:lpstr>
      <vt:lpstr>Cont … </vt:lpstr>
      <vt:lpstr>Slide 95</vt:lpstr>
      <vt:lpstr>2.8 THE ORDER OF PLAY </vt:lpstr>
      <vt:lpstr>2.9 A LET </vt:lpstr>
      <vt:lpstr>Cont ….</vt:lpstr>
      <vt:lpstr>2.10 A POINT </vt:lpstr>
      <vt:lpstr>Cont ….</vt:lpstr>
      <vt:lpstr>Cont …. </vt:lpstr>
      <vt:lpstr>2.11 A GAME </vt:lpstr>
      <vt:lpstr>2.13 THE ORDER OF SERVING, RECEIVING AND ENDS </vt:lpstr>
      <vt:lpstr>Cont …</vt:lpstr>
      <vt:lpstr>2.14 OUT OF ORDER OF SERVING, RECEIVING OR ENDS </vt:lpstr>
      <vt:lpstr>Cont …..</vt:lpstr>
      <vt:lpstr>2.15 THE EXPEDITE SYSTEM </vt:lpstr>
      <vt:lpstr>Cont …..</vt:lpstr>
      <vt:lpstr>THE TECHNIQUES OF TABLE TENNIS </vt:lpstr>
      <vt:lpstr>.</vt:lpstr>
      <vt:lpst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Fetene</cp:lastModifiedBy>
  <cp:revision>153</cp:revision>
  <dcterms:created xsi:type="dcterms:W3CDTF">2019-03-18T01:43:54Z</dcterms:created>
  <dcterms:modified xsi:type="dcterms:W3CDTF">2020-04-27T19:28:56Z</dcterms:modified>
</cp:coreProperties>
</file>