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7" r:id="rId2"/>
    <p:sldId id="344" r:id="rId3"/>
    <p:sldId id="258" r:id="rId4"/>
    <p:sldId id="345" r:id="rId5"/>
    <p:sldId id="271" r:id="rId6"/>
    <p:sldId id="359" r:id="rId7"/>
    <p:sldId id="272" r:id="rId8"/>
    <p:sldId id="346" r:id="rId9"/>
    <p:sldId id="262" r:id="rId10"/>
    <p:sldId id="274" r:id="rId11"/>
    <p:sldId id="355" r:id="rId12"/>
    <p:sldId id="354" r:id="rId13"/>
    <p:sldId id="275" r:id="rId14"/>
    <p:sldId id="357" r:id="rId15"/>
    <p:sldId id="358" r:id="rId16"/>
    <p:sldId id="347" r:id="rId17"/>
    <p:sldId id="277" r:id="rId18"/>
    <p:sldId id="348" r:id="rId19"/>
    <p:sldId id="350" r:id="rId20"/>
    <p:sldId id="349" r:id="rId21"/>
    <p:sldId id="352" r:id="rId22"/>
    <p:sldId id="351" r:id="rId23"/>
    <p:sldId id="353" r:id="rId24"/>
    <p:sldId id="261" r:id="rId25"/>
    <p:sldId id="313" r:id="rId26"/>
    <p:sldId id="324" r:id="rId27"/>
    <p:sldId id="323" r:id="rId28"/>
    <p:sldId id="318" r:id="rId29"/>
    <p:sldId id="328" r:id="rId30"/>
    <p:sldId id="326" r:id="rId31"/>
    <p:sldId id="320" r:id="rId32"/>
    <p:sldId id="319" r:id="rId33"/>
    <p:sldId id="32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3515" autoAdjust="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BDF94A-7303-49E8-B693-85890A709B7C}" type="datetimeFigureOut">
              <a:rPr lang="en-US" smtClean="0"/>
              <a:t>10/11/2019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D3B66-8340-48F4-8FFD-DF55E9752D52}" type="slidenum">
              <a:rPr lang="en-US" smtClean="0"/>
              <a:t>‹#›</a:t>
            </a:fld>
            <a:endParaRPr lang="en-US"/>
          </a:p>
        </p:txBody>
      </p:sp>
    </p:spTree>
    <p:extLst>
      <p:ext uri="{BB962C8B-B14F-4D97-AF65-F5344CB8AC3E}">
        <p14:creationId xmlns:p14="http://schemas.microsoft.com/office/powerpoint/2010/main" val="1364749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Without HR creativity, innovation, teamwork, and high-performance which will withstand pressure from competitors </a:t>
            </a:r>
          </a:p>
          <a:p>
            <a:r>
              <a:rPr lang="en-US" dirty="0"/>
              <a:t>An employee is a rare resource, immutable, non-substitutable, and valuable </a:t>
            </a:r>
          </a:p>
        </p:txBody>
      </p:sp>
      <p:sp>
        <p:nvSpPr>
          <p:cNvPr id="4" name="Slide Number Placeholder 3"/>
          <p:cNvSpPr>
            <a:spLocks noGrp="1"/>
          </p:cNvSpPr>
          <p:nvPr>
            <p:ph type="sldNum" sz="quarter" idx="5"/>
          </p:nvPr>
        </p:nvSpPr>
        <p:spPr/>
        <p:txBody>
          <a:bodyPr/>
          <a:lstStyle/>
          <a:p>
            <a:fld id="{CF6D3B66-8340-48F4-8FFD-DF55E9752D52}" type="slidenum">
              <a:rPr lang="en-US" smtClean="0"/>
              <a:t>2</a:t>
            </a:fld>
            <a:endParaRPr lang="en-US"/>
          </a:p>
        </p:txBody>
      </p:sp>
    </p:spTree>
    <p:extLst>
      <p:ext uri="{BB962C8B-B14F-4D97-AF65-F5344CB8AC3E}">
        <p14:creationId xmlns:p14="http://schemas.microsoft.com/office/powerpoint/2010/main" val="2932899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2000" kern="1200" dirty="0">
              <a:solidFill>
                <a:srgbClr val="000000"/>
              </a:solidFill>
              <a:latin typeface="SabonLTStd-Roman"/>
              <a:ea typeface="+mn-ea"/>
              <a:cs typeface="+mn-cs"/>
            </a:endParaRPr>
          </a:p>
        </p:txBody>
      </p:sp>
      <p:sp>
        <p:nvSpPr>
          <p:cNvPr id="4" name="Slide Number Placeholder 3"/>
          <p:cNvSpPr>
            <a:spLocks noGrp="1"/>
          </p:cNvSpPr>
          <p:nvPr>
            <p:ph type="sldNum" sz="quarter" idx="5"/>
          </p:nvPr>
        </p:nvSpPr>
        <p:spPr/>
        <p:txBody>
          <a:bodyPr/>
          <a:lstStyle/>
          <a:p>
            <a:fld id="{CF6D3B66-8340-48F4-8FFD-DF55E9752D52}" type="slidenum">
              <a:rPr lang="en-US" smtClean="0"/>
              <a:t>3</a:t>
            </a:fld>
            <a:endParaRPr lang="en-US"/>
          </a:p>
        </p:txBody>
      </p:sp>
    </p:spTree>
    <p:extLst>
      <p:ext uri="{BB962C8B-B14F-4D97-AF65-F5344CB8AC3E}">
        <p14:creationId xmlns:p14="http://schemas.microsoft.com/office/powerpoint/2010/main" val="2085589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Personnel management – HRM-Human capital management –People management </a:t>
            </a:r>
          </a:p>
        </p:txBody>
      </p:sp>
      <p:sp>
        <p:nvSpPr>
          <p:cNvPr id="4" name="Slide Number Placeholder 3"/>
          <p:cNvSpPr>
            <a:spLocks noGrp="1"/>
          </p:cNvSpPr>
          <p:nvPr>
            <p:ph type="sldNum" sz="quarter" idx="5"/>
          </p:nvPr>
        </p:nvSpPr>
        <p:spPr/>
        <p:txBody>
          <a:bodyPr/>
          <a:lstStyle/>
          <a:p>
            <a:fld id="{CF6D3B66-8340-48F4-8FFD-DF55E9752D52}" type="slidenum">
              <a:rPr lang="en-US" smtClean="0"/>
              <a:t>5</a:t>
            </a:fld>
            <a:endParaRPr lang="en-US"/>
          </a:p>
        </p:txBody>
      </p:sp>
    </p:spTree>
    <p:extLst>
      <p:ext uri="{BB962C8B-B14F-4D97-AF65-F5344CB8AC3E}">
        <p14:creationId xmlns:p14="http://schemas.microsoft.com/office/powerpoint/2010/main" val="2327099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6D3B66-8340-48F4-8FFD-DF55E9752D52}" type="slidenum">
              <a:rPr lang="en-US" smtClean="0"/>
              <a:t>8</a:t>
            </a:fld>
            <a:endParaRPr lang="en-US"/>
          </a:p>
        </p:txBody>
      </p:sp>
    </p:spTree>
    <p:extLst>
      <p:ext uri="{BB962C8B-B14F-4D97-AF65-F5344CB8AC3E}">
        <p14:creationId xmlns:p14="http://schemas.microsoft.com/office/powerpoint/2010/main" val="3208953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6D3B66-8340-48F4-8FFD-DF55E9752D52}" type="slidenum">
              <a:rPr lang="en-US" smtClean="0"/>
              <a:t>16</a:t>
            </a:fld>
            <a:endParaRPr lang="en-US"/>
          </a:p>
        </p:txBody>
      </p:sp>
    </p:spTree>
    <p:extLst>
      <p:ext uri="{BB962C8B-B14F-4D97-AF65-F5344CB8AC3E}">
        <p14:creationId xmlns:p14="http://schemas.microsoft.com/office/powerpoint/2010/main" val="3837961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457200" rtl="0" eaLnBrk="0" fontAlgn="auto" latinLnBrk="0" hangingPunct="0">
              <a:lnSpc>
                <a:spcPct val="100000"/>
              </a:lnSpc>
              <a:spcBef>
                <a:spcPts val="0"/>
              </a:spcBef>
              <a:spcAft>
                <a:spcPts val="0"/>
              </a:spcAft>
              <a:buClrTx/>
              <a:buSzTx/>
              <a:buFontTx/>
              <a:buNone/>
              <a:tabLst/>
              <a:defRPr/>
            </a:pPr>
            <a:fld id="{004FB512-EAAA-494A-AE5A-AA92BE4F763C}" type="slidenum">
              <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457200" rtl="0" eaLnBrk="0" fontAlgn="auto" latinLnBrk="0" hangingPunct="0">
                <a:lnSpc>
                  <a:spcPct val="100000"/>
                </a:lnSpc>
                <a:spcBef>
                  <a:spcPts val="0"/>
                </a:spcBef>
                <a:spcAft>
                  <a:spcPts val="0"/>
                </a:spcAft>
                <a:buClrTx/>
                <a:buSzTx/>
                <a:buFontTx/>
                <a:buNone/>
                <a:tabLst/>
                <a:defRPr/>
              </a:pPr>
              <a:t>17</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04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Tree>
    <p:extLst>
      <p:ext uri="{BB962C8B-B14F-4D97-AF65-F5344CB8AC3E}">
        <p14:creationId xmlns:p14="http://schemas.microsoft.com/office/powerpoint/2010/main" val="2214777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two axes represent focus and activity </a:t>
            </a:r>
          </a:p>
        </p:txBody>
      </p:sp>
      <p:sp>
        <p:nvSpPr>
          <p:cNvPr id="4" name="Slide Number Placeholder 3"/>
          <p:cNvSpPr>
            <a:spLocks noGrp="1"/>
          </p:cNvSpPr>
          <p:nvPr>
            <p:ph type="sldNum" sz="quarter" idx="10"/>
          </p:nvPr>
        </p:nvSpPr>
        <p:spPr/>
        <p:txBody>
          <a:bodyPr/>
          <a:lstStyle/>
          <a:p>
            <a:fld id="{CF6D3B66-8340-48F4-8FFD-DF55E9752D52}" type="slidenum">
              <a:rPr lang="en-US" smtClean="0"/>
              <a:t>18</a:t>
            </a:fld>
            <a:endParaRPr lang="en-US"/>
          </a:p>
        </p:txBody>
      </p:sp>
    </p:spTree>
    <p:extLst>
      <p:ext uri="{BB962C8B-B14F-4D97-AF65-F5344CB8AC3E}">
        <p14:creationId xmlns:p14="http://schemas.microsoft.com/office/powerpoint/2010/main" val="3916991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Administrative cost minimization and efficiency </a:t>
            </a:r>
          </a:p>
        </p:txBody>
      </p:sp>
      <p:sp>
        <p:nvSpPr>
          <p:cNvPr id="4" name="Slide Number Placeholder 3"/>
          <p:cNvSpPr>
            <a:spLocks noGrp="1"/>
          </p:cNvSpPr>
          <p:nvPr>
            <p:ph type="sldNum" sz="quarter" idx="10"/>
          </p:nvPr>
        </p:nvSpPr>
        <p:spPr/>
        <p:txBody>
          <a:bodyPr/>
          <a:lstStyle/>
          <a:p>
            <a:fld id="{CF6D3B66-8340-48F4-8FFD-DF55E9752D52}" type="slidenum">
              <a:rPr lang="en-US" smtClean="0"/>
              <a:t>19</a:t>
            </a:fld>
            <a:endParaRPr lang="en-US"/>
          </a:p>
        </p:txBody>
      </p:sp>
    </p:spTree>
    <p:extLst>
      <p:ext uri="{BB962C8B-B14F-4D97-AF65-F5344CB8AC3E}">
        <p14:creationId xmlns:p14="http://schemas.microsoft.com/office/powerpoint/2010/main" val="4231138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6D3B66-8340-48F4-8FFD-DF55E9752D52}" type="slidenum">
              <a:rPr lang="en-US" smtClean="0"/>
              <a:t>20</a:t>
            </a:fld>
            <a:endParaRPr lang="en-US"/>
          </a:p>
        </p:txBody>
      </p:sp>
    </p:spTree>
    <p:extLst>
      <p:ext uri="{BB962C8B-B14F-4D97-AF65-F5344CB8AC3E}">
        <p14:creationId xmlns:p14="http://schemas.microsoft.com/office/powerpoint/2010/main" val="4223376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10/11/2019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1130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321397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418173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3619671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10/11/2019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26121491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10/11/2019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3650179714"/>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10/11/2019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113247081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10/11/2019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3246817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10/11/2019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331015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10/11/2019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35345644"/>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10/11/2019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extLst>
      <p:ext uri="{BB962C8B-B14F-4D97-AF65-F5344CB8AC3E}">
        <p14:creationId xmlns:p14="http://schemas.microsoft.com/office/powerpoint/2010/main" val="1596604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10/11/2019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93380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Human resource management</a:t>
            </a:r>
            <a:br>
              <a:rPr lang="en-US" sz="3600" dirty="0"/>
            </a:br>
            <a:r>
              <a:rPr lang="en-US" sz="3600" dirty="0"/>
              <a:t>Chapter one</a:t>
            </a:r>
            <a:br>
              <a:rPr lang="en-US" sz="3600" dirty="0"/>
            </a:br>
            <a:endParaRPr lang="en-US" sz="3600" dirty="0"/>
          </a:p>
        </p:txBody>
      </p:sp>
    </p:spTree>
    <p:extLst>
      <p:ext uri="{BB962C8B-B14F-4D97-AF65-F5344CB8AC3E}">
        <p14:creationId xmlns:p14="http://schemas.microsoft.com/office/powerpoint/2010/main" val="3116054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09992" y="304800"/>
            <a:ext cx="7772400" cy="609600"/>
          </a:xfrm>
          <a:solidFill>
            <a:srgbClr val="FFFFFF"/>
          </a:solidFill>
        </p:spPr>
        <p:txBody>
          <a:bodyPr vert="horz" lIns="91440" tIns="45720" rIns="91440" bIns="45720" rtlCol="0" anchor="t">
            <a:noAutofit/>
          </a:bodyPr>
          <a:lstStyle/>
          <a:p>
            <a:pPr algn="ctr" eaLnBrk="1" hangingPunct="1"/>
            <a:r>
              <a:rPr lang="en-AU" altLang="en-US" sz="3600" b="1" cap="none" dirty="0"/>
              <a:t>Major HRM functions </a:t>
            </a:r>
          </a:p>
        </p:txBody>
      </p:sp>
      <p:sp>
        <p:nvSpPr>
          <p:cNvPr id="23555" name="Rectangle 3"/>
          <p:cNvSpPr>
            <a:spLocks noGrp="1" noChangeArrowheads="1"/>
          </p:cNvSpPr>
          <p:nvPr>
            <p:ph idx="1"/>
          </p:nvPr>
        </p:nvSpPr>
        <p:spPr>
          <a:xfrm>
            <a:off x="2208213" y="1024760"/>
            <a:ext cx="7620000" cy="5376042"/>
          </a:xfrm>
          <a:solidFill>
            <a:srgbClr val="FFFFFF"/>
          </a:solidFill>
        </p:spPr>
        <p:txBody>
          <a:bodyPr>
            <a:normAutofit fontScale="92500"/>
          </a:bodyPr>
          <a:lstStyle/>
          <a:p>
            <a:pPr algn="just"/>
            <a:r>
              <a:rPr lang="en-US" altLang="en-US" sz="2800" b="1" dirty="0">
                <a:solidFill>
                  <a:srgbClr val="002060"/>
                </a:solidFill>
                <a:latin typeface="Times New Roman" panose="02020603050405020304" pitchFamily="18" charset="0"/>
                <a:cs typeface="Times New Roman" panose="02020603050405020304" pitchFamily="18" charset="0"/>
              </a:rPr>
              <a:t>Procurement functions</a:t>
            </a:r>
          </a:p>
          <a:p>
            <a:pPr lvl="1" algn="just"/>
            <a:r>
              <a:rPr lang="en-US" altLang="en-US" sz="2400" dirty="0">
                <a:solidFill>
                  <a:schemeClr val="tx1"/>
                </a:solidFill>
                <a:latin typeface="Times New Roman" panose="02020603050405020304" pitchFamily="18" charset="0"/>
                <a:cs typeface="Times New Roman" panose="02020603050405020304" pitchFamily="18" charset="0"/>
              </a:rPr>
              <a:t>focus on availing the right type and number of employees required for achieving organizational goals.</a:t>
            </a:r>
          </a:p>
          <a:p>
            <a:pPr algn="just"/>
            <a:r>
              <a:rPr lang="en-US" altLang="en-US" sz="2800" b="1" dirty="0">
                <a:solidFill>
                  <a:srgbClr val="002060"/>
                </a:solidFill>
                <a:latin typeface="Times New Roman" panose="02020603050405020304" pitchFamily="18" charset="0"/>
                <a:cs typeface="Times New Roman" panose="02020603050405020304" pitchFamily="18" charset="0"/>
              </a:rPr>
              <a:t>Development functions </a:t>
            </a:r>
          </a:p>
          <a:p>
            <a:pPr lvl="1" algn="just"/>
            <a:r>
              <a:rPr lang="en-US" altLang="en-US" sz="2200" dirty="0">
                <a:solidFill>
                  <a:schemeClr val="tx1"/>
                </a:solidFill>
                <a:latin typeface="Times New Roman" panose="02020603050405020304" pitchFamily="18" charset="0"/>
                <a:cs typeface="Times New Roman" panose="02020603050405020304" pitchFamily="18" charset="0"/>
              </a:rPr>
              <a:t>Focus on enhancing knowledge , skill and values of employees to perform their current and future responsibilities competently.</a:t>
            </a:r>
          </a:p>
          <a:p>
            <a:pPr algn="just"/>
            <a:r>
              <a:rPr lang="en-US" altLang="en-US" sz="2800" b="1" dirty="0">
                <a:solidFill>
                  <a:srgbClr val="002060"/>
                </a:solidFill>
                <a:latin typeface="Times New Roman" panose="02020603050405020304" pitchFamily="18" charset="0"/>
                <a:cs typeface="Times New Roman" panose="02020603050405020304" pitchFamily="18" charset="0"/>
              </a:rPr>
              <a:t>Integration functions </a:t>
            </a:r>
          </a:p>
          <a:p>
            <a:pPr lvl="1" algn="just"/>
            <a:r>
              <a:rPr lang="en-US" altLang="en-US" sz="2200" dirty="0">
                <a:solidFill>
                  <a:schemeClr val="tx1"/>
                </a:solidFill>
                <a:latin typeface="Times New Roman" panose="02020603050405020304" pitchFamily="18" charset="0"/>
                <a:cs typeface="Times New Roman" panose="02020603050405020304" pitchFamily="18" charset="0"/>
              </a:rPr>
              <a:t>Focuses on reconciling organizational goals with individual goals.</a:t>
            </a:r>
          </a:p>
          <a:p>
            <a:pPr algn="just"/>
            <a:r>
              <a:rPr lang="en-US" altLang="en-US" sz="2800" b="1" dirty="0">
                <a:solidFill>
                  <a:srgbClr val="002060"/>
                </a:solidFill>
                <a:latin typeface="Times New Roman" panose="02020603050405020304" pitchFamily="18" charset="0"/>
                <a:cs typeface="Times New Roman" panose="02020603050405020304" pitchFamily="18" charset="0"/>
              </a:rPr>
              <a:t>Maintenance functions </a:t>
            </a:r>
          </a:p>
          <a:p>
            <a:pPr lvl="1" algn="just"/>
            <a:r>
              <a:rPr lang="en-AU" altLang="en-US" sz="2200" dirty="0">
                <a:solidFill>
                  <a:schemeClr val="tx1"/>
                </a:solidFill>
                <a:latin typeface="Times New Roman" panose="02020603050405020304" pitchFamily="18" charset="0"/>
                <a:cs typeface="Times New Roman" panose="02020603050405020304" pitchFamily="18" charset="0"/>
              </a:rPr>
              <a:t>Focuses on maintaining  physical and mental health of employees.</a:t>
            </a:r>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C2CEA76-EAF5-4A1F-8F4F-FA7369471D8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10</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09417657"/>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anim calcmode="lin" valueType="num">
                                      <p:cBhvr additive="base">
                                        <p:cTn id="11"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 calcmode="lin" valueType="num">
                                      <p:cBhvr additive="base">
                                        <p:cTn id="17"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23555">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23555">
                                            <p:txEl>
                                              <p:pRg st="3" end="3"/>
                                            </p:txEl>
                                          </p:spTgt>
                                        </p:tgtEl>
                                        <p:attrNameLst>
                                          <p:attrName>style.visibility</p:attrName>
                                        </p:attrNameLst>
                                      </p:cBhvr>
                                      <p:to>
                                        <p:strVal val="visible"/>
                                      </p:to>
                                    </p:set>
                                    <p:anim calcmode="lin" valueType="num">
                                      <p:cBhvr additive="base">
                                        <p:cTn id="21"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3555">
                                            <p:txEl>
                                              <p:pRg st="4" end="4"/>
                                            </p:txEl>
                                          </p:spTgt>
                                        </p:tgtEl>
                                        <p:attrNameLst>
                                          <p:attrName>style.visibility</p:attrName>
                                        </p:attrNameLst>
                                      </p:cBhvr>
                                      <p:to>
                                        <p:strVal val="visible"/>
                                      </p:to>
                                    </p:set>
                                    <p:anim calcmode="lin" valueType="num">
                                      <p:cBhvr additive="base">
                                        <p:cTn id="27" dur="500" fill="hold"/>
                                        <p:tgtEl>
                                          <p:spTgt spid="23555">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23555">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3555">
                                            <p:txEl>
                                              <p:pRg st="5" end="5"/>
                                            </p:txEl>
                                          </p:spTgt>
                                        </p:tgtEl>
                                        <p:attrNameLst>
                                          <p:attrName>style.visibility</p:attrName>
                                        </p:attrNameLst>
                                      </p:cBhvr>
                                      <p:to>
                                        <p:strVal val="visible"/>
                                      </p:to>
                                    </p:set>
                                    <p:anim calcmode="lin" valueType="num">
                                      <p:cBhvr additive="base">
                                        <p:cTn id="31" dur="500" fill="hold"/>
                                        <p:tgtEl>
                                          <p:spTgt spid="23555">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355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23555">
                                            <p:txEl>
                                              <p:pRg st="6" end="6"/>
                                            </p:txEl>
                                          </p:spTgt>
                                        </p:tgtEl>
                                        <p:attrNameLst>
                                          <p:attrName>style.visibility</p:attrName>
                                        </p:attrNameLst>
                                      </p:cBhvr>
                                      <p:to>
                                        <p:strVal val="visible"/>
                                      </p:to>
                                    </p:set>
                                    <p:anim calcmode="lin" valueType="num">
                                      <p:cBhvr additive="base">
                                        <p:cTn id="37" dur="500" fill="hold"/>
                                        <p:tgtEl>
                                          <p:spTgt spid="23555">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555">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23555">
                                            <p:txEl>
                                              <p:pRg st="7" end="7"/>
                                            </p:txEl>
                                          </p:spTgt>
                                        </p:tgtEl>
                                        <p:attrNameLst>
                                          <p:attrName>style.visibility</p:attrName>
                                        </p:attrNameLst>
                                      </p:cBhvr>
                                      <p:to>
                                        <p:strVal val="visible"/>
                                      </p:to>
                                    </p:set>
                                    <p:anim calcmode="lin" valueType="num">
                                      <p:cBhvr additive="base">
                                        <p:cTn id="41" dur="500" fill="hold"/>
                                        <p:tgtEl>
                                          <p:spTgt spid="23555">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355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09992" y="304800"/>
            <a:ext cx="7772400" cy="609600"/>
          </a:xfrm>
          <a:solidFill>
            <a:srgbClr val="FFFFFF"/>
          </a:solidFill>
        </p:spPr>
        <p:txBody>
          <a:bodyPr vert="horz" lIns="91440" tIns="45720" rIns="91440" bIns="45720" rtlCol="0" anchor="t">
            <a:noAutofit/>
          </a:bodyPr>
          <a:lstStyle/>
          <a:p>
            <a:pPr algn="ctr"/>
            <a:r>
              <a:rPr lang="en-US" altLang="en-US" sz="3600" b="1" dirty="0">
                <a:solidFill>
                  <a:srgbClr val="002060"/>
                </a:solidFill>
                <a:latin typeface="Times New Roman" panose="02020603050405020304" pitchFamily="18" charset="0"/>
                <a:cs typeface="Times New Roman" panose="02020603050405020304" pitchFamily="18" charset="0"/>
              </a:rPr>
              <a:t>Procurement functions </a:t>
            </a:r>
            <a:br>
              <a:rPr lang="en-US" altLang="en-US" sz="3600" b="1" dirty="0">
                <a:solidFill>
                  <a:srgbClr val="002060"/>
                </a:solidFill>
                <a:latin typeface="Times New Roman" panose="02020603050405020304" pitchFamily="18" charset="0"/>
                <a:cs typeface="Times New Roman" panose="02020603050405020304" pitchFamily="18" charset="0"/>
              </a:rPr>
            </a:br>
            <a:endParaRPr lang="en-AU" altLang="en-US" sz="3600" b="1" cap="none" dirty="0"/>
          </a:p>
        </p:txBody>
      </p:sp>
      <p:sp>
        <p:nvSpPr>
          <p:cNvPr id="23555" name="Rectangle 3"/>
          <p:cNvSpPr>
            <a:spLocks noGrp="1" noChangeArrowheads="1"/>
          </p:cNvSpPr>
          <p:nvPr>
            <p:ph idx="1"/>
          </p:nvPr>
        </p:nvSpPr>
        <p:spPr>
          <a:xfrm>
            <a:off x="2208213" y="1343026"/>
            <a:ext cx="7620000" cy="5057775"/>
          </a:xfrm>
          <a:solidFill>
            <a:srgbClr val="FFFFFF"/>
          </a:solidFill>
        </p:spPr>
        <p:txBody>
          <a:bodyPr>
            <a:normAutofit/>
          </a:bodyPr>
          <a:lstStyle/>
          <a:p>
            <a:pPr algn="just"/>
            <a:r>
              <a:rPr lang="en-AU" altLang="en-US" sz="2800" b="1" dirty="0">
                <a:latin typeface="Times New Roman" panose="02020603050405020304" pitchFamily="18" charset="0"/>
                <a:cs typeface="Times New Roman" panose="02020603050405020304" pitchFamily="18" charset="0"/>
              </a:rPr>
              <a:t>Job analysis- </a:t>
            </a:r>
            <a:r>
              <a:rPr lang="en-AU" altLang="en-US" sz="2800" dirty="0">
                <a:latin typeface="Times New Roman" panose="02020603050405020304" pitchFamily="18" charset="0"/>
                <a:cs typeface="Times New Roman" panose="02020603050405020304" pitchFamily="18" charset="0"/>
              </a:rPr>
              <a:t>is the process of obtaining </a:t>
            </a:r>
            <a:r>
              <a:rPr lang="en-US" sz="2800" dirty="0">
                <a:latin typeface="Times New Roman" panose="02020603050405020304" pitchFamily="18" charset="0"/>
                <a:cs typeface="Times New Roman" panose="02020603050405020304" pitchFamily="18" charset="0"/>
              </a:rPr>
              <a:t>information about jobs by determining their duties, tasks, or activities,</a:t>
            </a:r>
            <a:r>
              <a:rPr lang="en-AU" altLang="en-US" sz="2800" dirty="0">
                <a:solidFill>
                  <a:prstClr val="black"/>
                </a:solidFill>
                <a:latin typeface="Times New Roman" panose="02020603050405020304" pitchFamily="18" charset="0"/>
                <a:cs typeface="Times New Roman" panose="02020603050405020304" pitchFamily="18" charset="0"/>
              </a:rPr>
              <a:t> </a:t>
            </a:r>
            <a:r>
              <a:rPr lang="en-AU" altLang="en-US" sz="2800" dirty="0">
                <a:latin typeface="Times New Roman" panose="02020603050405020304" pitchFamily="18" charset="0"/>
                <a:cs typeface="Times New Roman" panose="02020603050405020304" pitchFamily="18" charset="0"/>
              </a:rPr>
              <a:t>skills and qualifications needed to perform it successfully</a:t>
            </a:r>
            <a:endParaRPr lang="en-US" sz="2800" dirty="0">
              <a:latin typeface="Times New Roman" panose="02020603050405020304" pitchFamily="18" charset="0"/>
              <a:cs typeface="Times New Roman" panose="02020603050405020304" pitchFamily="18" charset="0"/>
            </a:endParaRPr>
          </a:p>
          <a:p>
            <a:pPr algn="just"/>
            <a:r>
              <a:rPr lang="en-AU" altLang="en-US" sz="2800" b="1" dirty="0">
                <a:latin typeface="Times New Roman" panose="02020603050405020304" pitchFamily="18" charset="0"/>
                <a:cs typeface="Times New Roman" panose="02020603050405020304" pitchFamily="18" charset="0"/>
              </a:rPr>
              <a:t>Human resource planning- </a:t>
            </a:r>
            <a:r>
              <a:rPr lang="en-AU" altLang="en-US" sz="2800" dirty="0">
                <a:latin typeface="Times New Roman" panose="02020603050405020304" pitchFamily="18" charset="0"/>
                <a:cs typeface="Times New Roman" panose="02020603050405020304" pitchFamily="18" charset="0"/>
              </a:rPr>
              <a:t>is the process by which an organisation attempts to ensure that it has the right number of qualified people in the right jobs at the right time.</a:t>
            </a:r>
          </a:p>
          <a:p>
            <a:pPr algn="just"/>
            <a:endParaRPr lang="en-AU" altLang="en-US" sz="2800" dirty="0">
              <a:solidFill>
                <a:srgbClr val="002060"/>
              </a:solidFill>
              <a:latin typeface="Arial" panose="020B0604020202020204" pitchFamily="34" charset="0"/>
            </a:endParaRPr>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C2CEA76-EAF5-4A1F-8F4F-FA7369471D8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11</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61972132"/>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09992" y="304800"/>
            <a:ext cx="7772400" cy="609600"/>
          </a:xfrm>
          <a:solidFill>
            <a:srgbClr val="FFFFFF"/>
          </a:solidFill>
        </p:spPr>
        <p:txBody>
          <a:bodyPr vert="horz" lIns="91440" tIns="45720" rIns="91440" bIns="45720" rtlCol="0" anchor="t">
            <a:noAutofit/>
          </a:bodyPr>
          <a:lstStyle/>
          <a:p>
            <a:pPr algn="ctr"/>
            <a:r>
              <a:rPr lang="en-US" altLang="en-US" sz="3600" b="1" dirty="0">
                <a:solidFill>
                  <a:srgbClr val="002060"/>
                </a:solidFill>
                <a:latin typeface="Times New Roman" panose="02020603050405020304" pitchFamily="18" charset="0"/>
                <a:cs typeface="Times New Roman" panose="02020603050405020304" pitchFamily="18" charset="0"/>
              </a:rPr>
              <a:t>…Procurement functions</a:t>
            </a:r>
            <a:endParaRPr lang="en-AU" altLang="en-US" sz="3600" b="1" cap="none" dirty="0"/>
          </a:p>
        </p:txBody>
      </p:sp>
      <p:sp>
        <p:nvSpPr>
          <p:cNvPr id="23555" name="Rectangle 3"/>
          <p:cNvSpPr>
            <a:spLocks noGrp="1" noChangeArrowheads="1"/>
          </p:cNvSpPr>
          <p:nvPr>
            <p:ph idx="1"/>
          </p:nvPr>
        </p:nvSpPr>
        <p:spPr>
          <a:xfrm>
            <a:off x="2208213" y="1056290"/>
            <a:ext cx="7620000" cy="5344511"/>
          </a:xfrm>
          <a:solidFill>
            <a:srgbClr val="FFFFFF"/>
          </a:solidFill>
        </p:spPr>
        <p:txBody>
          <a:bodyPr>
            <a:normAutofit lnSpcReduction="10000"/>
          </a:bodyPr>
          <a:lstStyle/>
          <a:p>
            <a:pPr algn="just" eaLnBrk="1" hangingPunct="1">
              <a:lnSpc>
                <a:spcPct val="105000"/>
              </a:lnSpc>
            </a:pPr>
            <a:r>
              <a:rPr lang="en-AU" altLang="en-US" sz="2800" b="1" dirty="0">
                <a:latin typeface="Times New Roman" panose="02020603050405020304" pitchFamily="18" charset="0"/>
                <a:cs typeface="Times New Roman" panose="02020603050405020304" pitchFamily="18" charset="0"/>
              </a:rPr>
              <a:t>Employee recruitment and selection</a:t>
            </a:r>
          </a:p>
          <a:p>
            <a:pPr lvl="1" algn="just">
              <a:lnSpc>
                <a:spcPct val="105000"/>
              </a:lnSpc>
            </a:pPr>
            <a:r>
              <a:rPr lang="en-AU" altLang="en-US" sz="2400" b="1" dirty="0">
                <a:latin typeface="Times New Roman" panose="02020603050405020304" pitchFamily="18" charset="0"/>
                <a:cs typeface="Times New Roman" panose="02020603050405020304" pitchFamily="18" charset="0"/>
              </a:rPr>
              <a:t>Recruitment -</a:t>
            </a:r>
            <a:r>
              <a:rPr lang="en-AU" altLang="en-US" sz="2400" dirty="0">
                <a:latin typeface="Times New Roman" panose="02020603050405020304" pitchFamily="18" charset="0"/>
                <a:cs typeface="Times New Roman" panose="02020603050405020304" pitchFamily="18" charset="0"/>
              </a:rPr>
              <a:t> is the process of seeking and attracting a pool of applicants from which qualified candidates for job vacancies within an organisation can be selected.</a:t>
            </a:r>
          </a:p>
          <a:p>
            <a:pPr lvl="1" algn="just">
              <a:lnSpc>
                <a:spcPct val="105000"/>
              </a:lnSpc>
            </a:pPr>
            <a:r>
              <a:rPr lang="en-AU" altLang="en-US" sz="2400" b="1" dirty="0">
                <a:latin typeface="Times New Roman" panose="02020603050405020304" pitchFamily="18" charset="0"/>
                <a:cs typeface="Times New Roman" panose="02020603050405020304" pitchFamily="18" charset="0"/>
              </a:rPr>
              <a:t>Employee selection- </a:t>
            </a:r>
            <a:r>
              <a:rPr lang="en-AU" altLang="en-US" sz="2400" dirty="0">
                <a:latin typeface="Times New Roman" panose="02020603050405020304" pitchFamily="18" charset="0"/>
                <a:cs typeface="Times New Roman" panose="02020603050405020304" pitchFamily="18" charset="0"/>
              </a:rPr>
              <a:t>involves choosing from the available candidates the individual predicted to be most likely to perform successfully in the job.</a:t>
            </a:r>
          </a:p>
          <a:p>
            <a:pPr lvl="1" algn="just">
              <a:lnSpc>
                <a:spcPct val="105000"/>
              </a:lnSpc>
            </a:pPr>
            <a:r>
              <a:rPr lang="en-US" altLang="en-US" sz="2400" b="1" dirty="0">
                <a:latin typeface="Times New Roman" panose="02020603050405020304" pitchFamily="18" charset="0"/>
                <a:cs typeface="Times New Roman" panose="02020603050405020304" pitchFamily="18" charset="0"/>
              </a:rPr>
              <a:t>Placement</a:t>
            </a:r>
            <a:r>
              <a:rPr lang="en-US" altLang="en-US" sz="2400" dirty="0">
                <a:latin typeface="Times New Roman" panose="02020603050405020304" pitchFamily="18" charset="0"/>
                <a:cs typeface="Times New Roman" panose="02020603050405020304" pitchFamily="18" charset="0"/>
              </a:rPr>
              <a:t>- on the other hand, is the assignment of an employee to a new or different job. </a:t>
            </a:r>
            <a:endParaRPr lang="en-AU" altLang="en-US" sz="2400" b="1" dirty="0">
              <a:latin typeface="Times New Roman" panose="02020603050405020304" pitchFamily="18" charset="0"/>
              <a:cs typeface="Times New Roman" panose="02020603050405020304" pitchFamily="18" charset="0"/>
            </a:endParaRPr>
          </a:p>
          <a:p>
            <a:pPr lvl="1" algn="just">
              <a:lnSpc>
                <a:spcPct val="105000"/>
              </a:lnSpc>
            </a:pPr>
            <a:r>
              <a:rPr lang="en-US" altLang="en-US" sz="2400" b="1" dirty="0">
                <a:latin typeface="Times New Roman" panose="02020603050405020304" pitchFamily="18" charset="0"/>
                <a:cs typeface="Times New Roman" panose="02020603050405020304" pitchFamily="18" charset="0"/>
              </a:rPr>
              <a:t>Orientation- </a:t>
            </a:r>
            <a:r>
              <a:rPr lang="en-US" altLang="en-US" sz="2400" dirty="0">
                <a:latin typeface="Times New Roman" panose="02020603050405020304" pitchFamily="18" charset="0"/>
                <a:cs typeface="Times New Roman" panose="02020603050405020304" pitchFamily="18" charset="0"/>
              </a:rPr>
              <a:t>is the formal process of familiarizing new employees with the organization, their jobs, their work units and employees. </a:t>
            </a:r>
            <a:endParaRPr lang="en-AU" altLang="en-US" sz="2400" dirty="0">
              <a:latin typeface="Times New Roman" panose="02020603050405020304" pitchFamily="18" charset="0"/>
              <a:cs typeface="Times New Roman" panose="02020603050405020304" pitchFamily="18" charset="0"/>
            </a:endParaRPr>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C2CEA76-EAF5-4A1F-8F4F-FA7369471D8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12</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43139255"/>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anim calcmode="lin" valueType="num">
                                      <p:cBhvr additive="base">
                                        <p:cTn id="11"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355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anim calcmode="lin" valueType="num">
                                      <p:cBhvr additive="base">
                                        <p:cTn id="15"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355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anim calcmode="lin" valueType="num">
                                      <p:cBhvr additive="base">
                                        <p:cTn id="19"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anim calcmode="lin" valueType="num">
                                      <p:cBhvr additive="base">
                                        <p:cTn id="23" dur="500" fill="hold"/>
                                        <p:tgtEl>
                                          <p:spTgt spid="23555">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2355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395312" y="533400"/>
            <a:ext cx="7772400" cy="762000"/>
          </a:xfrm>
          <a:solidFill>
            <a:srgbClr val="FFFFFF"/>
          </a:solidFill>
        </p:spPr>
        <p:txBody>
          <a:bodyPr vert="horz" lIns="91440" tIns="45720" rIns="91440" bIns="45720" rtlCol="0" anchor="t">
            <a:normAutofit/>
          </a:bodyPr>
          <a:lstStyle/>
          <a:p>
            <a:r>
              <a:rPr lang="en-US" altLang="en-US" sz="3600" b="1" dirty="0">
                <a:solidFill>
                  <a:srgbClr val="002060"/>
                </a:solidFill>
                <a:latin typeface="Times New Roman" panose="02020603050405020304" pitchFamily="18" charset="0"/>
                <a:cs typeface="Times New Roman" panose="02020603050405020304" pitchFamily="18" charset="0"/>
              </a:rPr>
              <a:t>Development functions</a:t>
            </a:r>
            <a:endParaRPr lang="en-AU" altLang="en-US" sz="4400" b="1" dirty="0"/>
          </a:p>
        </p:txBody>
      </p:sp>
      <p:sp>
        <p:nvSpPr>
          <p:cNvPr id="24579" name="Rectangle 3"/>
          <p:cNvSpPr>
            <a:spLocks noGrp="1" noChangeArrowheads="1"/>
          </p:cNvSpPr>
          <p:nvPr>
            <p:ph idx="1"/>
          </p:nvPr>
        </p:nvSpPr>
        <p:spPr>
          <a:xfrm>
            <a:off x="2133600" y="1371600"/>
            <a:ext cx="8058150" cy="4953000"/>
          </a:xfrm>
          <a:solidFill>
            <a:srgbClr val="FFFFFF"/>
          </a:solidFill>
        </p:spPr>
        <p:txBody>
          <a:bodyPr>
            <a:normAutofit/>
          </a:bodyPr>
          <a:lstStyle/>
          <a:p>
            <a:pPr algn="just">
              <a:lnSpc>
                <a:spcPct val="90000"/>
              </a:lnSpc>
            </a:pPr>
            <a:r>
              <a:rPr lang="en-AU" altLang="en-US" sz="2800" b="1" dirty="0">
                <a:latin typeface="Times New Roman" panose="02020603050405020304" pitchFamily="18" charset="0"/>
                <a:cs typeface="Times New Roman" panose="02020603050405020304" pitchFamily="18" charset="0"/>
              </a:rPr>
              <a:t>Career development – </a:t>
            </a:r>
            <a:r>
              <a:rPr lang="en-AU" altLang="en-US" sz="2800" dirty="0">
                <a:latin typeface="Times New Roman" panose="02020603050405020304" pitchFamily="18" charset="0"/>
                <a:cs typeface="Times New Roman" panose="02020603050405020304" pitchFamily="18" charset="0"/>
              </a:rPr>
              <a:t>involves Planning careers and managing individuals careers.</a:t>
            </a:r>
          </a:p>
          <a:p>
            <a:pPr algn="just">
              <a:lnSpc>
                <a:spcPct val="90000"/>
              </a:lnSpc>
            </a:pPr>
            <a:r>
              <a:rPr lang="en-AU" altLang="en-US" sz="2800" b="1" dirty="0">
                <a:latin typeface="Times New Roman" panose="02020603050405020304" pitchFamily="18" charset="0"/>
                <a:cs typeface="Times New Roman" panose="02020603050405020304" pitchFamily="18" charset="0"/>
              </a:rPr>
              <a:t>Training and development- </a:t>
            </a:r>
            <a:r>
              <a:rPr lang="en-AU" altLang="en-US" sz="2800" dirty="0">
                <a:latin typeface="Times New Roman" panose="02020603050405020304" pitchFamily="18" charset="0"/>
                <a:cs typeface="Times New Roman" panose="02020603050405020304" pitchFamily="18" charset="0"/>
              </a:rPr>
              <a:t>activities help employees learn how to perform their jobs, improve their performance and prepare themselves for more senior positions.</a:t>
            </a:r>
          </a:p>
          <a:p>
            <a:pPr algn="just">
              <a:lnSpc>
                <a:spcPct val="90000"/>
              </a:lnSpc>
            </a:pPr>
            <a:r>
              <a:rPr lang="en-AU" altLang="en-US" sz="2800" b="1" dirty="0">
                <a:latin typeface="Times New Roman" panose="02020603050405020304" pitchFamily="18" charset="0"/>
                <a:cs typeface="Times New Roman" panose="02020603050405020304" pitchFamily="18" charset="0"/>
              </a:rPr>
              <a:t>Performance appraisal- </a:t>
            </a:r>
            <a:r>
              <a:rPr lang="en-AU" altLang="en-US" sz="2800" dirty="0">
                <a:latin typeface="Times New Roman" panose="02020603050405020304" pitchFamily="18" charset="0"/>
                <a:cs typeface="Times New Roman" panose="02020603050405020304" pitchFamily="18" charset="0"/>
              </a:rPr>
              <a:t>is concerned with determining how well employees are doing their jobs, communicating that information to the employees and establishing a plan for performance improvement.</a:t>
            </a:r>
            <a:endParaRPr lang="en-AU" altLang="en-US" sz="2800" b="1" dirty="0">
              <a:latin typeface="Times New Roman" panose="02020603050405020304" pitchFamily="18" charset="0"/>
              <a:cs typeface="Times New Roman" panose="02020603050405020304" pitchFamily="18" charset="0"/>
            </a:endParaRPr>
          </a:p>
          <a:p>
            <a:pPr marL="0" indent="0" algn="just">
              <a:lnSpc>
                <a:spcPct val="90000"/>
              </a:lnSpc>
              <a:buNone/>
            </a:pPr>
            <a:endParaRPr lang="en-AU" altLang="en-US" sz="2800" b="1" dirty="0">
              <a:latin typeface="Times New Roman" panose="02020603050405020304" pitchFamily="18" charset="0"/>
              <a:cs typeface="Times New Roman" panose="02020603050405020304" pitchFamily="18" charset="0"/>
            </a:endParaRPr>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F52FA5AC-1823-4971-8EAF-F14EB33BA7A0}"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13</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51570450"/>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09992" y="304800"/>
            <a:ext cx="7772400" cy="609600"/>
          </a:xfrm>
          <a:solidFill>
            <a:srgbClr val="FFFFFF"/>
          </a:solidFill>
        </p:spPr>
        <p:txBody>
          <a:bodyPr vert="horz" lIns="91440" tIns="45720" rIns="91440" bIns="45720" rtlCol="0" anchor="t">
            <a:noAutofit/>
          </a:bodyPr>
          <a:lstStyle/>
          <a:p>
            <a:pPr algn="ctr"/>
            <a:r>
              <a:rPr lang="en-US" altLang="en-US" sz="3600" b="1" dirty="0">
                <a:solidFill>
                  <a:srgbClr val="002060"/>
                </a:solidFill>
                <a:latin typeface="Times New Roman" panose="02020603050405020304" pitchFamily="18" charset="0"/>
                <a:cs typeface="Times New Roman" panose="02020603050405020304" pitchFamily="18" charset="0"/>
              </a:rPr>
              <a:t>Integration functions </a:t>
            </a:r>
            <a:br>
              <a:rPr lang="en-US" altLang="en-US" sz="3600" b="1" dirty="0">
                <a:solidFill>
                  <a:srgbClr val="002060"/>
                </a:solidFill>
                <a:latin typeface="Times New Roman" panose="02020603050405020304" pitchFamily="18" charset="0"/>
                <a:cs typeface="Times New Roman" panose="02020603050405020304" pitchFamily="18" charset="0"/>
              </a:rPr>
            </a:br>
            <a:r>
              <a:rPr lang="en-US" altLang="en-US" sz="3600" b="1" dirty="0">
                <a:solidFill>
                  <a:srgbClr val="002060"/>
                </a:solidFill>
                <a:latin typeface="Times New Roman" panose="02020603050405020304" pitchFamily="18" charset="0"/>
                <a:cs typeface="Times New Roman" panose="02020603050405020304" pitchFamily="18" charset="0"/>
              </a:rPr>
              <a:t/>
            </a:r>
            <a:br>
              <a:rPr lang="en-US" altLang="en-US" sz="3600" b="1" dirty="0">
                <a:solidFill>
                  <a:srgbClr val="002060"/>
                </a:solidFill>
                <a:latin typeface="Times New Roman" panose="02020603050405020304" pitchFamily="18" charset="0"/>
                <a:cs typeface="Times New Roman" panose="02020603050405020304" pitchFamily="18" charset="0"/>
              </a:rPr>
            </a:br>
            <a:r>
              <a:rPr lang="en-US" altLang="en-US" sz="3600" b="1" dirty="0">
                <a:solidFill>
                  <a:srgbClr val="002060"/>
                </a:solidFill>
                <a:latin typeface="Times New Roman" panose="02020603050405020304" pitchFamily="18" charset="0"/>
                <a:cs typeface="Times New Roman" panose="02020603050405020304" pitchFamily="18" charset="0"/>
              </a:rPr>
              <a:t/>
            </a:r>
            <a:br>
              <a:rPr lang="en-US" altLang="en-US" sz="3600" b="1" dirty="0">
                <a:solidFill>
                  <a:srgbClr val="002060"/>
                </a:solidFill>
                <a:latin typeface="Times New Roman" panose="02020603050405020304" pitchFamily="18" charset="0"/>
                <a:cs typeface="Times New Roman" panose="02020603050405020304" pitchFamily="18" charset="0"/>
              </a:rPr>
            </a:br>
            <a:endParaRPr lang="en-AU" altLang="en-US" sz="3600" b="1" cap="none" dirty="0"/>
          </a:p>
        </p:txBody>
      </p:sp>
      <p:sp>
        <p:nvSpPr>
          <p:cNvPr id="23555" name="Rectangle 3"/>
          <p:cNvSpPr>
            <a:spLocks noGrp="1" noChangeArrowheads="1"/>
          </p:cNvSpPr>
          <p:nvPr>
            <p:ph idx="1"/>
          </p:nvPr>
        </p:nvSpPr>
        <p:spPr>
          <a:xfrm>
            <a:off x="2208213" y="1343026"/>
            <a:ext cx="7620000" cy="5057775"/>
          </a:xfrm>
          <a:solidFill>
            <a:srgbClr val="FFFFFF"/>
          </a:solidFill>
        </p:spPr>
        <p:txBody>
          <a:bodyPr>
            <a:normAutofit/>
          </a:bodyPr>
          <a:lstStyle/>
          <a:p>
            <a:pPr algn="just">
              <a:lnSpc>
                <a:spcPct val="150000"/>
              </a:lnSpc>
            </a:pPr>
            <a:r>
              <a:rPr lang="en-AU" altLang="en-US" sz="2800" b="1" dirty="0">
                <a:solidFill>
                  <a:schemeClr val="tx1"/>
                </a:solidFill>
                <a:latin typeface="Times New Roman" panose="02020603050405020304" pitchFamily="18" charset="0"/>
                <a:cs typeface="Times New Roman" panose="02020603050405020304" pitchFamily="18" charset="0"/>
              </a:rPr>
              <a:t>Employee disciplining</a:t>
            </a:r>
          </a:p>
          <a:p>
            <a:pPr algn="just">
              <a:lnSpc>
                <a:spcPct val="150000"/>
              </a:lnSpc>
            </a:pPr>
            <a:r>
              <a:rPr lang="en-US" sz="2800" b="1" dirty="0">
                <a:solidFill>
                  <a:schemeClr val="tx1"/>
                </a:solidFill>
                <a:latin typeface="Times New Roman" panose="02020603050405020304" pitchFamily="18" charset="0"/>
                <a:cs typeface="Times New Roman" panose="02020603050405020304" pitchFamily="18" charset="0"/>
              </a:rPr>
              <a:t>Compensation</a:t>
            </a:r>
            <a:r>
              <a:rPr lang="en-US" sz="2800" dirty="0">
                <a:solidFill>
                  <a:schemeClr val="tx1"/>
                </a:solidFill>
                <a:latin typeface="Times New Roman" panose="02020603050405020304" pitchFamily="18" charset="0"/>
                <a:cs typeface="Times New Roman" panose="02020603050405020304" pitchFamily="18" charset="0"/>
              </a:rPr>
              <a:t> refers to all types of rewards that employees receive in return for their services. </a:t>
            </a:r>
          </a:p>
          <a:p>
            <a:pPr marL="0" indent="0" algn="just">
              <a:buNone/>
            </a:pPr>
            <a:endParaRPr lang="en-AU" altLang="en-US" sz="3200" dirty="0">
              <a:solidFill>
                <a:srgbClr val="002060"/>
              </a:solidFill>
              <a:latin typeface="Arial" panose="020B0604020202020204" pitchFamily="34" charset="0"/>
            </a:endParaRPr>
          </a:p>
          <a:p>
            <a:pPr marL="0" indent="0" algn="just">
              <a:buNone/>
            </a:pPr>
            <a:endParaRPr lang="en-AU" altLang="en-US" sz="3200" dirty="0">
              <a:solidFill>
                <a:srgbClr val="002060"/>
              </a:solidFill>
              <a:latin typeface="Arial" panose="020B0604020202020204" pitchFamily="34" charset="0"/>
            </a:endParaRPr>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C2CEA76-EAF5-4A1F-8F4F-FA7369471D8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14</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70634709"/>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09992" y="304800"/>
            <a:ext cx="7772400" cy="609600"/>
          </a:xfrm>
          <a:solidFill>
            <a:srgbClr val="FFFFFF"/>
          </a:solidFill>
        </p:spPr>
        <p:txBody>
          <a:bodyPr vert="horz" lIns="91440" tIns="45720" rIns="91440" bIns="45720" rtlCol="0" anchor="t">
            <a:noAutofit/>
          </a:bodyPr>
          <a:lstStyle/>
          <a:p>
            <a:pPr algn="ctr"/>
            <a:r>
              <a:rPr lang="en-US" altLang="en-US" sz="3600" b="1" dirty="0">
                <a:solidFill>
                  <a:srgbClr val="002060"/>
                </a:solidFill>
                <a:latin typeface="Times New Roman" panose="02020603050405020304" pitchFamily="18" charset="0"/>
                <a:cs typeface="Times New Roman" panose="02020603050405020304" pitchFamily="18" charset="0"/>
              </a:rPr>
              <a:t>Maintenance functions </a:t>
            </a:r>
            <a:r>
              <a:rPr lang="en-AU" altLang="en-US" sz="3600" dirty="0">
                <a:solidFill>
                  <a:srgbClr val="002060"/>
                </a:solidFill>
                <a:latin typeface="Arial" panose="020B0604020202020204" pitchFamily="34" charset="0"/>
              </a:rPr>
              <a:t/>
            </a:r>
            <a:br>
              <a:rPr lang="en-AU" altLang="en-US" sz="3600" dirty="0">
                <a:solidFill>
                  <a:srgbClr val="002060"/>
                </a:solidFill>
                <a:latin typeface="Arial" panose="020B0604020202020204" pitchFamily="34" charset="0"/>
              </a:rPr>
            </a:br>
            <a:r>
              <a:rPr lang="en-US" altLang="en-US" sz="3600" b="1" dirty="0">
                <a:solidFill>
                  <a:srgbClr val="002060"/>
                </a:solidFill>
                <a:latin typeface="Times New Roman" panose="02020603050405020304" pitchFamily="18" charset="0"/>
                <a:cs typeface="Times New Roman" panose="02020603050405020304" pitchFamily="18" charset="0"/>
              </a:rPr>
              <a:t/>
            </a:r>
            <a:br>
              <a:rPr lang="en-US" altLang="en-US" sz="3600" b="1" dirty="0">
                <a:solidFill>
                  <a:srgbClr val="002060"/>
                </a:solidFill>
                <a:latin typeface="Times New Roman" panose="02020603050405020304" pitchFamily="18" charset="0"/>
                <a:cs typeface="Times New Roman" panose="02020603050405020304" pitchFamily="18" charset="0"/>
              </a:rPr>
            </a:br>
            <a:r>
              <a:rPr lang="en-US" altLang="en-US" sz="3600" b="1" dirty="0">
                <a:solidFill>
                  <a:srgbClr val="002060"/>
                </a:solidFill>
                <a:latin typeface="Times New Roman" panose="02020603050405020304" pitchFamily="18" charset="0"/>
                <a:cs typeface="Times New Roman" panose="02020603050405020304" pitchFamily="18" charset="0"/>
              </a:rPr>
              <a:t/>
            </a:r>
            <a:br>
              <a:rPr lang="en-US" altLang="en-US" sz="3600" b="1" dirty="0">
                <a:solidFill>
                  <a:srgbClr val="002060"/>
                </a:solidFill>
                <a:latin typeface="Times New Roman" panose="02020603050405020304" pitchFamily="18" charset="0"/>
                <a:cs typeface="Times New Roman" panose="02020603050405020304" pitchFamily="18" charset="0"/>
              </a:rPr>
            </a:br>
            <a:r>
              <a:rPr lang="en-US" altLang="en-US" sz="3600" b="1" dirty="0">
                <a:solidFill>
                  <a:srgbClr val="002060"/>
                </a:solidFill>
                <a:latin typeface="Times New Roman" panose="02020603050405020304" pitchFamily="18" charset="0"/>
                <a:cs typeface="Times New Roman" panose="02020603050405020304" pitchFamily="18" charset="0"/>
              </a:rPr>
              <a:t/>
            </a:r>
            <a:br>
              <a:rPr lang="en-US" altLang="en-US" sz="3600" b="1" dirty="0">
                <a:solidFill>
                  <a:srgbClr val="002060"/>
                </a:solidFill>
                <a:latin typeface="Times New Roman" panose="02020603050405020304" pitchFamily="18" charset="0"/>
                <a:cs typeface="Times New Roman" panose="02020603050405020304" pitchFamily="18" charset="0"/>
              </a:rPr>
            </a:br>
            <a:endParaRPr lang="en-AU" altLang="en-US" sz="3600" b="1" cap="none" dirty="0"/>
          </a:p>
        </p:txBody>
      </p:sp>
      <p:sp>
        <p:nvSpPr>
          <p:cNvPr id="23555" name="Rectangle 3"/>
          <p:cNvSpPr>
            <a:spLocks noGrp="1" noChangeArrowheads="1"/>
          </p:cNvSpPr>
          <p:nvPr>
            <p:ph idx="1"/>
          </p:nvPr>
        </p:nvSpPr>
        <p:spPr>
          <a:xfrm>
            <a:off x="2208213" y="1343026"/>
            <a:ext cx="7620000" cy="5057775"/>
          </a:xfrm>
          <a:solidFill>
            <a:srgbClr val="FFFFFF"/>
          </a:solidFill>
        </p:spPr>
        <p:txBody>
          <a:bodyPr>
            <a:normAutofit/>
          </a:bodyPr>
          <a:lstStyle/>
          <a:p>
            <a:pPr marL="274320" indent="-274320" algn="just">
              <a:buClr>
                <a:schemeClr val="accent3"/>
              </a:buClr>
              <a:buFont typeface="Wingdings 2"/>
              <a:buChar char=""/>
              <a:defRPr/>
            </a:pPr>
            <a:r>
              <a:rPr lang="en-US" sz="2800" b="1" dirty="0">
                <a:latin typeface="Times New Roman" panose="02020603050405020304" pitchFamily="18" charset="0"/>
                <a:cs typeface="Times New Roman" panose="02020603050405020304" pitchFamily="18" charset="0"/>
              </a:rPr>
              <a:t>Safety- </a:t>
            </a:r>
            <a:r>
              <a:rPr lang="en-US" sz="2800" dirty="0">
                <a:latin typeface="Times New Roman" panose="02020603050405020304" pitchFamily="18" charset="0"/>
                <a:cs typeface="Times New Roman" panose="02020603050405020304" pitchFamily="18" charset="0"/>
              </a:rPr>
              <a:t>involves protecting employees from injuries caused by work-related accidents. </a:t>
            </a:r>
          </a:p>
          <a:p>
            <a:pPr marL="274320" indent="-274320" algn="just">
              <a:buClr>
                <a:schemeClr val="accent3"/>
              </a:buClr>
              <a:buFont typeface="Wingdings 2"/>
              <a:buChar char=""/>
              <a:defRPr/>
            </a:pPr>
            <a:r>
              <a:rPr lang="en-US" sz="2800" b="1" dirty="0">
                <a:latin typeface="Times New Roman" panose="02020603050405020304" pitchFamily="18" charset="0"/>
                <a:cs typeface="Times New Roman" panose="02020603050405020304" pitchFamily="18" charset="0"/>
              </a:rPr>
              <a:t>Health-</a:t>
            </a:r>
            <a:r>
              <a:rPr lang="en-US" sz="2800" dirty="0">
                <a:latin typeface="Times New Roman" panose="02020603050405020304" pitchFamily="18" charset="0"/>
                <a:cs typeface="Times New Roman" panose="02020603050405020304" pitchFamily="18" charset="0"/>
              </a:rPr>
              <a:t> devising schemes that enhance  employees' physical and mental well being. </a:t>
            </a:r>
          </a:p>
          <a:p>
            <a:pPr marL="274320" indent="-274320" algn="just">
              <a:buClr>
                <a:schemeClr val="accent3"/>
              </a:buClr>
              <a:buFont typeface="Wingdings 2"/>
              <a:buChar char=""/>
              <a:defRPr/>
            </a:pPr>
            <a:r>
              <a:rPr lang="en-US" sz="2800" b="1" dirty="0">
                <a:latin typeface="Times New Roman" panose="02020603050405020304" pitchFamily="18" charset="0"/>
                <a:cs typeface="Times New Roman" panose="02020603050405020304" pitchFamily="18" charset="0"/>
              </a:rPr>
              <a:t>Creating conducive working environment </a:t>
            </a:r>
          </a:p>
          <a:p>
            <a:pPr marL="274320" indent="-274320" algn="just">
              <a:buClr>
                <a:schemeClr val="accent3"/>
              </a:buClr>
              <a:buFont typeface="Wingdings 2"/>
              <a:buChar char=""/>
              <a:defRPr/>
            </a:pPr>
            <a:r>
              <a:rPr lang="en-US" sz="2800" b="1" dirty="0">
                <a:latin typeface="Times New Roman" panose="02020603050405020304" pitchFamily="18" charset="0"/>
                <a:cs typeface="Times New Roman" panose="02020603050405020304" pitchFamily="18" charset="0"/>
              </a:rPr>
              <a:t>Promoting smooth working relationship </a:t>
            </a:r>
            <a:r>
              <a:rPr lang="en-US" sz="2800" dirty="0">
                <a:latin typeface="Times New Roman" panose="02020603050405020304" pitchFamily="18" charset="0"/>
                <a:cs typeface="Times New Roman" panose="02020603050405020304" pitchFamily="18" charset="0"/>
              </a:rPr>
              <a:t>between management and employees </a:t>
            </a:r>
            <a:endParaRPr lang="en-AU" sz="2800" dirty="0">
              <a:latin typeface="Times New Roman" panose="02020603050405020304" pitchFamily="18" charset="0"/>
              <a:cs typeface="Times New Roman" panose="02020603050405020304" pitchFamily="18" charset="0"/>
            </a:endParaRPr>
          </a:p>
          <a:p>
            <a:pPr algn="just"/>
            <a:endParaRPr lang="en-AU" altLang="en-US" sz="2800" dirty="0">
              <a:solidFill>
                <a:srgbClr val="002060"/>
              </a:solidFill>
              <a:latin typeface="Times New Roman" panose="02020603050405020304" pitchFamily="18" charset="0"/>
              <a:cs typeface="Times New Roman" panose="02020603050405020304" pitchFamily="18" charset="0"/>
            </a:endParaRPr>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C2CEA76-EAF5-4A1F-8F4F-FA7369471D8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15</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4248645"/>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additive="base">
                                        <p:cTn id="19" dur="500" fill="hold"/>
                                        <p:tgtEl>
                                          <p:spTgt spid="2355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23555">
                                            <p:txEl>
                                              <p:pRg st="3" end="3"/>
                                            </p:txEl>
                                          </p:spTgt>
                                        </p:tgtEl>
                                        <p:attrNameLst>
                                          <p:attrName>style.visibility</p:attrName>
                                        </p:attrNameLst>
                                      </p:cBhvr>
                                      <p:to>
                                        <p:strVal val="visible"/>
                                      </p:to>
                                    </p:set>
                                    <p:anim calcmode="lin" valueType="num">
                                      <p:cBhvr additive="base">
                                        <p:cTn id="25" dur="500" fill="hold"/>
                                        <p:tgtEl>
                                          <p:spTgt spid="2355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099574"/>
          </a:xfrm>
        </p:spPr>
        <p:txBody>
          <a:bodyPr>
            <a:normAutofit/>
          </a:bodyPr>
          <a:lstStyle/>
          <a:p>
            <a:pPr algn="ctr"/>
            <a:r>
              <a:rPr lang="en-US" sz="3600" dirty="0">
                <a:solidFill>
                  <a:srgbClr val="0070C0"/>
                </a:solidFill>
              </a:rPr>
              <a:t>Strategic </a:t>
            </a:r>
            <a:r>
              <a:rPr lang="en-US" sz="3200" dirty="0">
                <a:solidFill>
                  <a:srgbClr val="0070C0"/>
                </a:solidFill>
              </a:rPr>
              <a:t>importance</a:t>
            </a:r>
            <a:r>
              <a:rPr lang="en-US" sz="3600" dirty="0">
                <a:solidFill>
                  <a:srgbClr val="0070C0"/>
                </a:solidFill>
              </a:rPr>
              <a:t> of human resource management </a:t>
            </a:r>
          </a:p>
        </p:txBody>
      </p:sp>
      <p:sp>
        <p:nvSpPr>
          <p:cNvPr id="3" name="Content Placeholder 2"/>
          <p:cNvSpPr>
            <a:spLocks noGrp="1"/>
          </p:cNvSpPr>
          <p:nvPr>
            <p:ph idx="1"/>
          </p:nvPr>
        </p:nvSpPr>
        <p:spPr>
          <a:xfrm>
            <a:off x="1138218" y="1606503"/>
            <a:ext cx="10405241" cy="4762767"/>
          </a:xfrm>
        </p:spPr>
        <p:txBody>
          <a:bodyPr>
            <a:noAutofit/>
          </a:bodyPr>
          <a:lstStyle/>
          <a:p>
            <a:pPr algn="just"/>
            <a:r>
              <a:rPr lang="en-US" sz="2400" dirty="0"/>
              <a:t>If managed strategically HRM can bring organizational excellence through:-</a:t>
            </a:r>
          </a:p>
          <a:p>
            <a:pPr lvl="1" algn="just"/>
            <a:r>
              <a:rPr lang="en-US" sz="2400" dirty="0"/>
              <a:t>Becoming partner with top and line managers of an organization in strategy execution </a:t>
            </a:r>
          </a:p>
          <a:p>
            <a:pPr lvl="1" algn="just"/>
            <a:r>
              <a:rPr lang="en-US" sz="2400" dirty="0"/>
              <a:t>Organizing work efficiently  to ensure costs are reduced without compromising quality </a:t>
            </a:r>
          </a:p>
          <a:p>
            <a:pPr lvl="1" algn="just"/>
            <a:r>
              <a:rPr lang="en-US" sz="2400" dirty="0"/>
              <a:t>Becoming representative of employees by representing employees concern to top management and by working on ways to increase employee commitment.</a:t>
            </a:r>
          </a:p>
          <a:p>
            <a:pPr lvl="1" algn="just"/>
            <a:r>
              <a:rPr lang="en-US" sz="2400" dirty="0"/>
              <a:t>Become an agent of continuous change by shaping process and organizational culture.</a:t>
            </a:r>
          </a:p>
        </p:txBody>
      </p:sp>
    </p:spTree>
    <p:extLst>
      <p:ext uri="{BB962C8B-B14F-4D97-AF65-F5344CB8AC3E}">
        <p14:creationId xmlns:p14="http://schemas.microsoft.com/office/powerpoint/2010/main" val="3250436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19707" y="274638"/>
            <a:ext cx="9068919" cy="1143000"/>
          </a:xfrm>
        </p:spPr>
        <p:txBody>
          <a:bodyPr>
            <a:normAutofit/>
          </a:bodyPr>
          <a:lstStyle/>
          <a:p>
            <a:pPr algn="just" eaLnBrk="1" hangingPunct="1"/>
            <a:r>
              <a:rPr lang="en-US" altLang="en-US" sz="3200" b="1" dirty="0"/>
              <a:t/>
            </a:r>
            <a:br>
              <a:rPr lang="en-US" altLang="en-US" sz="3200" b="1" dirty="0"/>
            </a:br>
            <a:r>
              <a:rPr lang="hu-HU" altLang="en-US" sz="3200" b="1" dirty="0"/>
              <a:t>The link between HRM and firm performance</a:t>
            </a:r>
          </a:p>
        </p:txBody>
      </p:sp>
      <p:pic>
        <p:nvPicPr>
          <p:cNvPr id="2253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1850" y="1773238"/>
            <a:ext cx="822325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4C6BB6BC-1ACE-4C13-B3D8-3BCE340B1A8A}"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68551702"/>
      </p:ext>
    </p:extLst>
  </p:cSld>
  <p:clrMapOvr>
    <a:masterClrMapping/>
  </p:clrMapOvr>
  <p:transition>
    <p:pull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32065"/>
          </a:xfrm>
        </p:spPr>
        <p:txBody>
          <a:bodyPr>
            <a:normAutofit fontScale="90000"/>
          </a:bodyPr>
          <a:lstStyle/>
          <a:p>
            <a:pPr algn="ctr"/>
            <a:r>
              <a:rPr lang="en-US" sz="3600" dirty="0"/>
              <a:t/>
            </a:r>
            <a:br>
              <a:rPr lang="en-US" sz="3600" dirty="0"/>
            </a:br>
            <a:r>
              <a:rPr lang="en-US" sz="3600" dirty="0"/>
              <a:t>HRM Role in delivering result( Dave Ulrich model)</a:t>
            </a:r>
          </a:p>
        </p:txBody>
      </p:sp>
      <p:pic>
        <p:nvPicPr>
          <p:cNvPr id="4" name="Content Placeholder 3"/>
          <p:cNvPicPr>
            <a:picLocks noGrp="1" noChangeAspect="1"/>
          </p:cNvPicPr>
          <p:nvPr>
            <p:ph idx="1"/>
          </p:nvPr>
        </p:nvPicPr>
        <p:blipFill>
          <a:blip r:embed="rId3"/>
          <a:stretch>
            <a:fillRect/>
          </a:stretch>
        </p:blipFill>
        <p:spPr>
          <a:xfrm>
            <a:off x="1251678" y="1543050"/>
            <a:ext cx="10178322" cy="4762500"/>
          </a:xfrm>
          <a:prstGeom prst="rect">
            <a:avLst/>
          </a:prstGeom>
        </p:spPr>
      </p:pic>
    </p:spTree>
    <p:extLst>
      <p:ext uri="{BB962C8B-B14F-4D97-AF65-F5344CB8AC3E}">
        <p14:creationId xmlns:p14="http://schemas.microsoft.com/office/powerpoint/2010/main" val="1340026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665365"/>
          </a:xfrm>
        </p:spPr>
        <p:txBody>
          <a:bodyPr>
            <a:normAutofit/>
          </a:bodyPr>
          <a:lstStyle/>
          <a:p>
            <a:pPr algn="ctr"/>
            <a:r>
              <a:rPr lang="en-US" sz="4000" dirty="0"/>
              <a:t>Definition of HR roles </a:t>
            </a:r>
          </a:p>
        </p:txBody>
      </p:sp>
      <p:pic>
        <p:nvPicPr>
          <p:cNvPr id="4" name="Content Placeholder 3"/>
          <p:cNvPicPr>
            <a:picLocks noGrp="1" noChangeAspect="1"/>
          </p:cNvPicPr>
          <p:nvPr>
            <p:ph idx="1"/>
          </p:nvPr>
        </p:nvPicPr>
        <p:blipFill>
          <a:blip r:embed="rId3"/>
          <a:stretch>
            <a:fillRect/>
          </a:stretch>
        </p:blipFill>
        <p:spPr>
          <a:xfrm>
            <a:off x="1251678" y="1047750"/>
            <a:ext cx="10387872" cy="5505449"/>
          </a:xfrm>
          <a:prstGeom prst="rect">
            <a:avLst/>
          </a:prstGeom>
        </p:spPr>
      </p:pic>
    </p:spTree>
    <p:extLst>
      <p:ext uri="{BB962C8B-B14F-4D97-AF65-F5344CB8AC3E}">
        <p14:creationId xmlns:p14="http://schemas.microsoft.com/office/powerpoint/2010/main" val="483802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75AB65-A9A6-474C-BFAA-0A471536B7CC}"/>
              </a:ext>
            </a:extLst>
          </p:cNvPr>
          <p:cNvSpPr>
            <a:spLocks noGrp="1"/>
          </p:cNvSpPr>
          <p:nvPr>
            <p:ph type="title"/>
          </p:nvPr>
        </p:nvSpPr>
        <p:spPr/>
        <p:txBody>
          <a:bodyPr>
            <a:normAutofit/>
          </a:bodyPr>
          <a:lstStyle/>
          <a:p>
            <a:pPr algn="ctr"/>
            <a:r>
              <a:rPr lang="en-US" sz="3600" dirty="0"/>
              <a:t/>
            </a:r>
            <a:br>
              <a:rPr lang="en-US" sz="3600" dirty="0"/>
            </a:br>
            <a:r>
              <a:rPr lang="en-US" sz="3600" dirty="0"/>
              <a:t>Why is human resource important?</a:t>
            </a:r>
          </a:p>
        </p:txBody>
      </p:sp>
      <p:sp>
        <p:nvSpPr>
          <p:cNvPr id="3" name="Content Placeholder 2">
            <a:extLst>
              <a:ext uri="{FF2B5EF4-FFF2-40B4-BE49-F238E27FC236}">
                <a16:creationId xmlns:a16="http://schemas.microsoft.com/office/drawing/2014/main" xmlns="" id="{12F149FD-F949-488B-AF84-C38D47C34A99}"/>
              </a:ext>
            </a:extLst>
          </p:cNvPr>
          <p:cNvSpPr>
            <a:spLocks noGrp="1"/>
          </p:cNvSpPr>
          <p:nvPr>
            <p:ph idx="1"/>
          </p:nvPr>
        </p:nvSpPr>
        <p:spPr>
          <a:xfrm>
            <a:off x="1251678" y="1874517"/>
            <a:ext cx="10178322" cy="3593591"/>
          </a:xfrm>
        </p:spPr>
        <p:txBody>
          <a:bodyPr/>
          <a:lstStyle/>
          <a:p>
            <a:pPr algn="just">
              <a:buClr>
                <a:srgbClr val="2A1A00"/>
              </a:buClr>
            </a:pPr>
            <a:r>
              <a:rPr lang="en-US" sz="2200" dirty="0">
                <a:solidFill>
                  <a:srgbClr val="000000"/>
                </a:solidFill>
                <a:latin typeface="SabonLTStd-Roman"/>
              </a:rPr>
              <a:t>Affects the quality of goods and service produced </a:t>
            </a:r>
          </a:p>
          <a:p>
            <a:pPr algn="just">
              <a:buClr>
                <a:srgbClr val="2A1A00"/>
              </a:buClr>
            </a:pPr>
            <a:r>
              <a:rPr lang="en-US" sz="2200" dirty="0">
                <a:solidFill>
                  <a:srgbClr val="000000"/>
                </a:solidFill>
                <a:latin typeface="SabonLTStd-Roman"/>
              </a:rPr>
              <a:t>Is the driving force in organizational life cycle </a:t>
            </a:r>
          </a:p>
          <a:p>
            <a:pPr lvl="0" algn="just">
              <a:buClr>
                <a:srgbClr val="2A1A00"/>
              </a:buClr>
            </a:pPr>
            <a:r>
              <a:rPr lang="en-US" sz="2200" dirty="0">
                <a:solidFill>
                  <a:srgbClr val="000000"/>
                </a:solidFill>
                <a:latin typeface="SabonLTStd-Roman"/>
              </a:rPr>
              <a:t>is responsible for managing other resources of an organization</a:t>
            </a:r>
          </a:p>
          <a:p>
            <a:pPr lvl="0" algn="just">
              <a:buClr>
                <a:srgbClr val="2A1A00"/>
              </a:buClr>
            </a:pPr>
            <a:r>
              <a:rPr lang="en-US" sz="2200" dirty="0">
                <a:solidFill>
                  <a:srgbClr val="000000"/>
                </a:solidFill>
                <a:latin typeface="SabonLTStd-Roman"/>
              </a:rPr>
              <a:t>Prerequisite for organizational learning </a:t>
            </a:r>
          </a:p>
          <a:p>
            <a:pPr algn="just">
              <a:buClr>
                <a:srgbClr val="2A1A00"/>
              </a:buClr>
            </a:pPr>
            <a:r>
              <a:rPr lang="en-US" sz="2200" dirty="0">
                <a:solidFill>
                  <a:srgbClr val="000000"/>
                </a:solidFill>
                <a:latin typeface="SabonLTStd-Roman"/>
              </a:rPr>
              <a:t>Employees are scarce resources that should be acquired effectively, utilized, developed and retained. </a:t>
            </a:r>
          </a:p>
          <a:p>
            <a:pPr algn="just">
              <a:buClr>
                <a:srgbClr val="2A1A00"/>
              </a:buClr>
            </a:pPr>
            <a:r>
              <a:rPr lang="en-US" sz="2200" dirty="0">
                <a:solidFill>
                  <a:srgbClr val="000000"/>
                </a:solidFill>
                <a:latin typeface="SabonLTStd-Roman"/>
              </a:rPr>
              <a:t>Provides an organization with competitive advantage </a:t>
            </a:r>
          </a:p>
          <a:p>
            <a:endParaRPr lang="en-US" dirty="0"/>
          </a:p>
        </p:txBody>
      </p:sp>
    </p:spTree>
    <p:extLst>
      <p:ext uri="{BB962C8B-B14F-4D97-AF65-F5344CB8AC3E}">
        <p14:creationId xmlns:p14="http://schemas.microsoft.com/office/powerpoint/2010/main" val="3863906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22565"/>
          </a:xfrm>
        </p:spPr>
        <p:txBody>
          <a:bodyPr/>
          <a:lstStyle/>
          <a:p>
            <a:pPr algn="ctr"/>
            <a:r>
              <a:rPr lang="en-US" sz="3200" dirty="0">
                <a:solidFill>
                  <a:srgbClr val="2A1A00"/>
                </a:solidFill>
              </a:rPr>
              <a:t/>
            </a:r>
            <a:br>
              <a:rPr lang="en-US" sz="3200" dirty="0">
                <a:solidFill>
                  <a:srgbClr val="2A1A00"/>
                </a:solidFill>
              </a:rPr>
            </a:br>
            <a:r>
              <a:rPr lang="en-US" sz="3200" dirty="0">
                <a:solidFill>
                  <a:srgbClr val="2A1A00"/>
                </a:solidFill>
              </a:rPr>
              <a:t>….HRM Role in delivering result</a:t>
            </a:r>
            <a:endParaRPr lang="en-US" dirty="0"/>
          </a:p>
        </p:txBody>
      </p:sp>
      <p:sp>
        <p:nvSpPr>
          <p:cNvPr id="3" name="Content Placeholder 2"/>
          <p:cNvSpPr>
            <a:spLocks noGrp="1"/>
          </p:cNvSpPr>
          <p:nvPr>
            <p:ph idx="1"/>
          </p:nvPr>
        </p:nvSpPr>
        <p:spPr>
          <a:xfrm>
            <a:off x="1251678" y="1695451"/>
            <a:ext cx="10178322" cy="3593591"/>
          </a:xfrm>
        </p:spPr>
        <p:txBody>
          <a:bodyPr>
            <a:normAutofit/>
          </a:bodyPr>
          <a:lstStyle/>
          <a:p>
            <a:r>
              <a:rPr lang="en-US" sz="2800" b="1" dirty="0">
                <a:solidFill>
                  <a:srgbClr val="00B050"/>
                </a:solidFill>
                <a:ea typeface="Tahoma" panose="020B0604030504040204" pitchFamily="34" charset="0"/>
                <a:cs typeface="Tahoma" panose="020B0604030504040204" pitchFamily="34" charset="0"/>
              </a:rPr>
              <a:t>The strategic HR role </a:t>
            </a:r>
          </a:p>
          <a:p>
            <a:pPr lvl="1" algn="just"/>
            <a:r>
              <a:rPr lang="en-US" sz="2800" dirty="0">
                <a:ea typeface="Tahoma" panose="020B0604030504040204" pitchFamily="34" charset="0"/>
                <a:cs typeface="Tahoma" panose="020B0604030504040204" pitchFamily="34" charset="0"/>
              </a:rPr>
              <a:t>Focuses on aligning HR strategies and practices with business strategy.</a:t>
            </a:r>
          </a:p>
          <a:p>
            <a:pPr lvl="1" algn="just"/>
            <a:r>
              <a:rPr lang="en-US" sz="2800" dirty="0">
                <a:ea typeface="Tahoma" panose="020B0604030504040204" pitchFamily="34" charset="0"/>
                <a:cs typeface="Tahoma" panose="020B0604030504040204" pitchFamily="34" charset="0"/>
              </a:rPr>
              <a:t>Requires to conduct organizational diagnosis to identify the strength and weakness of organizations.</a:t>
            </a:r>
          </a:p>
        </p:txBody>
      </p:sp>
    </p:spTree>
    <p:extLst>
      <p:ext uri="{BB962C8B-B14F-4D97-AF65-F5344CB8AC3E}">
        <p14:creationId xmlns:p14="http://schemas.microsoft.com/office/powerpoint/2010/main" val="698771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22565"/>
          </a:xfrm>
        </p:spPr>
        <p:txBody>
          <a:bodyPr/>
          <a:lstStyle/>
          <a:p>
            <a:pPr algn="ctr"/>
            <a:r>
              <a:rPr lang="en-US" sz="3200" dirty="0">
                <a:solidFill>
                  <a:srgbClr val="2A1A00"/>
                </a:solidFill>
              </a:rPr>
              <a:t/>
            </a:r>
            <a:br>
              <a:rPr lang="en-US" sz="3200" dirty="0">
                <a:solidFill>
                  <a:srgbClr val="2A1A00"/>
                </a:solidFill>
              </a:rPr>
            </a:br>
            <a:r>
              <a:rPr lang="en-US" sz="3200" dirty="0">
                <a:solidFill>
                  <a:srgbClr val="2A1A00"/>
                </a:solidFill>
              </a:rPr>
              <a:t>….HRM Role in delivering result</a:t>
            </a:r>
            <a:endParaRPr lang="en-US" dirty="0"/>
          </a:p>
        </p:txBody>
      </p:sp>
      <p:sp>
        <p:nvSpPr>
          <p:cNvPr id="3" name="Content Placeholder 2"/>
          <p:cNvSpPr>
            <a:spLocks noGrp="1"/>
          </p:cNvSpPr>
          <p:nvPr>
            <p:ph idx="1"/>
          </p:nvPr>
        </p:nvSpPr>
        <p:spPr>
          <a:xfrm>
            <a:off x="1251678" y="1695451"/>
            <a:ext cx="10178322" cy="4542789"/>
          </a:xfrm>
        </p:spPr>
        <p:txBody>
          <a:bodyPr>
            <a:normAutofit lnSpcReduction="10000"/>
          </a:bodyPr>
          <a:lstStyle/>
          <a:p>
            <a:pPr algn="just"/>
            <a:r>
              <a:rPr lang="en-US" sz="2800" b="1" dirty="0">
                <a:solidFill>
                  <a:schemeClr val="accent5">
                    <a:lumMod val="50000"/>
                  </a:schemeClr>
                </a:solidFill>
              </a:rPr>
              <a:t>Management of firm infrastructure role</a:t>
            </a:r>
          </a:p>
          <a:p>
            <a:pPr lvl="1" algn="just">
              <a:lnSpc>
                <a:spcPct val="150000"/>
              </a:lnSpc>
            </a:pPr>
            <a:r>
              <a:rPr lang="en-US" sz="2800" dirty="0"/>
              <a:t>Focuses on designing and delivering efficient HR process for attracting, retaining , developing, promoting, appraising and other HR process to ensure administrative efficiency. </a:t>
            </a:r>
          </a:p>
          <a:p>
            <a:pPr lvl="1" algn="just">
              <a:lnSpc>
                <a:spcPct val="150000"/>
              </a:lnSpc>
            </a:pPr>
            <a:r>
              <a:rPr lang="en-US" sz="2800" dirty="0"/>
              <a:t>Administrative efficiency comes from continues improvement of HR processes and from ensuring HR professional’s have the right competency.</a:t>
            </a:r>
          </a:p>
        </p:txBody>
      </p:sp>
    </p:spTree>
    <p:extLst>
      <p:ext uri="{BB962C8B-B14F-4D97-AF65-F5344CB8AC3E}">
        <p14:creationId xmlns:p14="http://schemas.microsoft.com/office/powerpoint/2010/main" val="1610668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22565"/>
          </a:xfrm>
        </p:spPr>
        <p:txBody>
          <a:bodyPr/>
          <a:lstStyle/>
          <a:p>
            <a:pPr algn="ctr"/>
            <a:r>
              <a:rPr lang="en-US" sz="3200" dirty="0">
                <a:solidFill>
                  <a:srgbClr val="2A1A00"/>
                </a:solidFill>
              </a:rPr>
              <a:t/>
            </a:r>
            <a:br>
              <a:rPr lang="en-US" sz="3200" dirty="0">
                <a:solidFill>
                  <a:srgbClr val="2A1A00"/>
                </a:solidFill>
              </a:rPr>
            </a:br>
            <a:r>
              <a:rPr lang="en-US" sz="3200" dirty="0">
                <a:solidFill>
                  <a:srgbClr val="2A1A00"/>
                </a:solidFill>
              </a:rPr>
              <a:t>….HRM Role in delivering result</a:t>
            </a:r>
            <a:endParaRPr lang="en-US" dirty="0"/>
          </a:p>
        </p:txBody>
      </p:sp>
      <p:sp>
        <p:nvSpPr>
          <p:cNvPr id="3" name="Content Placeholder 2"/>
          <p:cNvSpPr>
            <a:spLocks noGrp="1"/>
          </p:cNvSpPr>
          <p:nvPr>
            <p:ph idx="1"/>
          </p:nvPr>
        </p:nvSpPr>
        <p:spPr>
          <a:xfrm>
            <a:off x="1251678" y="1695451"/>
            <a:ext cx="10178322" cy="4786629"/>
          </a:xfrm>
        </p:spPr>
        <p:txBody>
          <a:bodyPr>
            <a:noAutofit/>
          </a:bodyPr>
          <a:lstStyle/>
          <a:p>
            <a:r>
              <a:rPr lang="en-US" sz="3200" b="1" dirty="0">
                <a:solidFill>
                  <a:schemeClr val="accent5">
                    <a:lumMod val="75000"/>
                  </a:schemeClr>
                </a:solidFill>
                <a:latin typeface="Times New Roman" panose="02020603050405020304" pitchFamily="18" charset="0"/>
                <a:cs typeface="Times New Roman" panose="02020603050405020304" pitchFamily="18" charset="0"/>
              </a:rPr>
              <a:t>Management of employee contribution role </a:t>
            </a:r>
          </a:p>
          <a:p>
            <a:pPr lvl="1" algn="just"/>
            <a:r>
              <a:rPr lang="en-US" sz="2800" dirty="0">
                <a:latin typeface="Times New Roman" panose="02020603050405020304" pitchFamily="18" charset="0"/>
                <a:cs typeface="Times New Roman" panose="02020603050405020304" pitchFamily="18" charset="0"/>
              </a:rPr>
              <a:t>Encompasses involvement in the day to day problems, concerns and needs of employees.</a:t>
            </a:r>
          </a:p>
          <a:p>
            <a:pPr lvl="1" algn="just"/>
            <a:r>
              <a:rPr lang="en-US" sz="2800" dirty="0">
                <a:latin typeface="Times New Roman" panose="02020603050405020304" pitchFamily="18" charset="0"/>
                <a:cs typeface="Times New Roman" panose="02020603050405020304" pitchFamily="18" charset="0"/>
              </a:rPr>
              <a:t>Required understanding employees needs and working to met those needs in order to increase employees contributions.</a:t>
            </a:r>
          </a:p>
          <a:p>
            <a:pPr lvl="1" algn="just"/>
            <a:r>
              <a:rPr lang="en-US" sz="2800" dirty="0">
                <a:latin typeface="Times New Roman" panose="02020603050405020304" pitchFamily="18" charset="0"/>
                <a:cs typeface="Times New Roman" panose="02020603050405020304" pitchFamily="18" charset="0"/>
              </a:rPr>
              <a:t>Focuses on developing employees competences to deliver results.</a:t>
            </a:r>
          </a:p>
        </p:txBody>
      </p:sp>
    </p:spTree>
    <p:extLst>
      <p:ext uri="{BB962C8B-B14F-4D97-AF65-F5344CB8AC3E}">
        <p14:creationId xmlns:p14="http://schemas.microsoft.com/office/powerpoint/2010/main" val="1592662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22565"/>
          </a:xfrm>
        </p:spPr>
        <p:txBody>
          <a:bodyPr/>
          <a:lstStyle/>
          <a:p>
            <a:pPr algn="ctr"/>
            <a:r>
              <a:rPr lang="en-US" sz="3200" dirty="0">
                <a:solidFill>
                  <a:srgbClr val="2A1A00"/>
                </a:solidFill>
              </a:rPr>
              <a:t/>
            </a:r>
            <a:br>
              <a:rPr lang="en-US" sz="3200" dirty="0">
                <a:solidFill>
                  <a:srgbClr val="2A1A00"/>
                </a:solidFill>
              </a:rPr>
            </a:br>
            <a:r>
              <a:rPr lang="en-US" sz="3200" dirty="0">
                <a:solidFill>
                  <a:srgbClr val="2A1A00"/>
                </a:solidFill>
              </a:rPr>
              <a:t>….HRM Role in delivering result</a:t>
            </a:r>
            <a:endParaRPr lang="en-US" dirty="0"/>
          </a:p>
        </p:txBody>
      </p:sp>
      <p:sp>
        <p:nvSpPr>
          <p:cNvPr id="3" name="Content Placeholder 2"/>
          <p:cNvSpPr>
            <a:spLocks noGrp="1"/>
          </p:cNvSpPr>
          <p:nvPr>
            <p:ph idx="1"/>
          </p:nvPr>
        </p:nvSpPr>
        <p:spPr>
          <a:xfrm>
            <a:off x="1251678" y="1695451"/>
            <a:ext cx="10178322" cy="4786629"/>
          </a:xfrm>
        </p:spPr>
        <p:txBody>
          <a:bodyPr>
            <a:noAutofit/>
          </a:bodyPr>
          <a:lstStyle/>
          <a:p>
            <a:r>
              <a:rPr lang="en-US" sz="3200" b="1" dirty="0">
                <a:solidFill>
                  <a:schemeClr val="accent3">
                    <a:lumMod val="75000"/>
                  </a:schemeClr>
                </a:solidFill>
                <a:latin typeface="Times New Roman" panose="02020603050405020304" pitchFamily="18" charset="0"/>
                <a:cs typeface="Times New Roman" panose="02020603050405020304" pitchFamily="18" charset="0"/>
              </a:rPr>
              <a:t>Management of transformation and change  role </a:t>
            </a:r>
          </a:p>
          <a:p>
            <a:pPr lvl="1" algn="just"/>
            <a:r>
              <a:rPr lang="en-US" sz="2800" dirty="0">
                <a:latin typeface="Times New Roman" panose="02020603050405020304" pitchFamily="18" charset="0"/>
                <a:cs typeface="Times New Roman" panose="02020603050405020304" pitchFamily="18" charset="0"/>
              </a:rPr>
              <a:t>HR professionals are expected to play cultural guardian's and cultural catalyst role.</a:t>
            </a:r>
          </a:p>
          <a:p>
            <a:pPr lvl="1" algn="just"/>
            <a:r>
              <a:rPr lang="en-US" sz="2800" dirty="0">
                <a:latin typeface="Times New Roman" panose="02020603050405020304" pitchFamily="18" charset="0"/>
                <a:cs typeface="Times New Roman" panose="02020603050405020304" pitchFamily="18" charset="0"/>
              </a:rPr>
              <a:t>Help employees let go of  the past way of doing things and adapt to the new way of doing things.</a:t>
            </a:r>
          </a:p>
          <a:p>
            <a:pPr lvl="1" algn="just"/>
            <a:r>
              <a:rPr lang="en-US" sz="2800" dirty="0">
                <a:latin typeface="Times New Roman" panose="02020603050405020304" pitchFamily="18" charset="0"/>
                <a:cs typeface="Times New Roman" panose="02020603050405020304" pitchFamily="18" charset="0"/>
              </a:rPr>
              <a:t>Ensure the change occurs as intended by defining value and behavioral requirements of the change.</a:t>
            </a:r>
          </a:p>
        </p:txBody>
      </p:sp>
    </p:spTree>
    <p:extLst>
      <p:ext uri="{BB962C8B-B14F-4D97-AF65-F5344CB8AC3E}">
        <p14:creationId xmlns:p14="http://schemas.microsoft.com/office/powerpoint/2010/main" val="35722378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assignment </a:t>
            </a:r>
          </a:p>
        </p:txBody>
      </p:sp>
      <p:sp>
        <p:nvSpPr>
          <p:cNvPr id="3" name="Content Placeholder 2"/>
          <p:cNvSpPr>
            <a:spLocks noGrp="1"/>
          </p:cNvSpPr>
          <p:nvPr>
            <p:ph idx="1"/>
          </p:nvPr>
        </p:nvSpPr>
        <p:spPr>
          <a:xfrm>
            <a:off x="1200162" y="1539027"/>
            <a:ext cx="10178322" cy="3593591"/>
          </a:xfrm>
        </p:spPr>
        <p:txBody>
          <a:bodyPr/>
          <a:lstStyle/>
          <a:p>
            <a:pPr algn="just"/>
            <a:r>
              <a:rPr lang="en-US" dirty="0"/>
              <a:t>Read models of human resource management (Armstrong  human resource management practice </a:t>
            </a:r>
            <a:r>
              <a:rPr lang="en-US" dirty="0" smtClean="0"/>
              <a:t>page  4-8</a:t>
            </a:r>
            <a:r>
              <a:rPr lang="en-US" dirty="0"/>
              <a:t>)  </a:t>
            </a:r>
          </a:p>
        </p:txBody>
      </p:sp>
    </p:spTree>
    <p:extLst>
      <p:ext uri="{BB962C8B-B14F-4D97-AF65-F5344CB8AC3E}">
        <p14:creationId xmlns:p14="http://schemas.microsoft.com/office/powerpoint/2010/main" val="1263677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ím 1"/>
          <p:cNvSpPr>
            <a:spLocks noGrp="1"/>
          </p:cNvSpPr>
          <p:nvPr>
            <p:ph type="title"/>
          </p:nvPr>
        </p:nvSpPr>
        <p:spPr>
          <a:xfrm>
            <a:off x="1251678" y="382385"/>
            <a:ext cx="10178322" cy="725198"/>
          </a:xfrm>
        </p:spPr>
        <p:txBody>
          <a:bodyPr>
            <a:noAutofit/>
          </a:bodyPr>
          <a:lstStyle/>
          <a:p>
            <a:pPr marL="0" marR="0" algn="ctr">
              <a:spcBef>
                <a:spcPts val="0"/>
              </a:spcBef>
              <a:spcAft>
                <a:spcPts val="0"/>
              </a:spcAft>
            </a:pPr>
            <a:r>
              <a:rPr lang="en-US" sz="3200" b="1" dirty="0">
                <a:latin typeface="Times New Roman" panose="02020603050405020304" pitchFamily="18" charset="0"/>
                <a:ea typeface="Times New Roman" panose="02020603050405020304" pitchFamily="18" charset="0"/>
              </a:rPr>
              <a:t>The Michigan/Matching Model</a:t>
            </a:r>
            <a:endParaRPr lang="en-US" sz="3200" dirty="0">
              <a:effectLst/>
              <a:latin typeface="Times New Roman" panose="02020603050405020304" pitchFamily="18" charset="0"/>
              <a:ea typeface="Times New Roman" panose="02020603050405020304" pitchFamily="18" charset="0"/>
            </a:endParaRPr>
          </a:p>
        </p:txBody>
      </p:sp>
      <p:sp>
        <p:nvSpPr>
          <p:cNvPr id="30723" name="Tartalom helye 2"/>
          <p:cNvSpPr>
            <a:spLocks noGrp="1"/>
          </p:cNvSpPr>
          <p:nvPr>
            <p:ph idx="1"/>
          </p:nvPr>
        </p:nvSpPr>
        <p:spPr>
          <a:xfrm>
            <a:off x="1225920" y="1268568"/>
            <a:ext cx="10178322" cy="3593591"/>
          </a:xfrm>
        </p:spPr>
        <p:txBody>
          <a:bodyPr/>
          <a:lstStyle/>
          <a:p>
            <a:pPr algn="just">
              <a:spcBef>
                <a:spcPts val="0"/>
              </a:spcBef>
              <a:buClr>
                <a:srgbClr val="2A1A00"/>
              </a:buClr>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rPr>
              <a:t>Emphasizes more on “tight fit” between the HR strategy and the business strategy.</a:t>
            </a:r>
          </a:p>
          <a:p>
            <a:pPr lvl="0" algn="just">
              <a:spcBef>
                <a:spcPts val="0"/>
              </a:spcBef>
              <a:buClr>
                <a:srgbClr val="2A1A00"/>
              </a:buClr>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Business strategy is the main focus </a:t>
            </a:r>
          </a:p>
          <a:p>
            <a:pPr lvl="0" algn="just">
              <a:spcBef>
                <a:spcPts val="0"/>
              </a:spcBef>
              <a:buClr>
                <a:srgbClr val="2A1A00"/>
              </a:buClr>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Human resources are taken like any other resource which must be fully utilized together with the other resources to achieve organizational objectives.</a:t>
            </a:r>
          </a:p>
          <a:p>
            <a:pPr algn="just">
              <a:spcBef>
                <a:spcPts val="0"/>
              </a:spcBef>
              <a:buClr>
                <a:srgbClr val="2A1A00"/>
              </a:buClr>
              <a:buFont typeface="Courier New" panose="02070309020205020404" pitchFamily="49" charset="0"/>
              <a:buChar char="o"/>
              <a:tabLst>
                <a:tab pos="685800" algn="l"/>
              </a:tabLst>
            </a:pPr>
            <a:r>
              <a:rPr lang="en-US" dirty="0">
                <a:solidFill>
                  <a:prstClr val="black">
                    <a:lumMod val="65000"/>
                    <a:lumOff val="35000"/>
                  </a:prstClr>
                </a:solidFill>
                <a:latin typeface="Times New Roman" panose="02020603050405020304" pitchFamily="18" charset="0"/>
                <a:ea typeface="Times New Roman" panose="02020603050405020304" pitchFamily="18" charset="0"/>
              </a:rPr>
              <a:t>This model emphasizes more on the hard side of HRM</a:t>
            </a:r>
          </a:p>
          <a:p>
            <a:pPr algn="just"/>
            <a:r>
              <a:rPr lang="en-US" dirty="0">
                <a:latin typeface="Times New Roman" panose="02020603050405020304" pitchFamily="18" charset="0"/>
                <a:cs typeface="Times New Roman" panose="02020603050405020304" pitchFamily="18" charset="0"/>
              </a:rPr>
              <a:t>HR systems and the organization structure should be managed in a way that is congruent with organizational strategy</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lvl="0">
              <a:spcBef>
                <a:spcPts val="0"/>
              </a:spcBef>
              <a:buClr>
                <a:srgbClr val="2A1A00"/>
              </a:buClr>
              <a:buFont typeface="Courier New" panose="02070309020205020404" pitchFamily="49" charset="0"/>
              <a:buChar char="o"/>
              <a:tabLst>
                <a:tab pos="685800" algn="l"/>
              </a:tabLst>
            </a:pPr>
            <a:endParaRPr lang="en-US" dirty="0">
              <a:solidFill>
                <a:prstClr val="black">
                  <a:lumMod val="65000"/>
                  <a:lumOff val="35000"/>
                </a:prstClr>
              </a:solidFill>
              <a:latin typeface="Times New Roman" panose="02020603050405020304" pitchFamily="18" charset="0"/>
              <a:ea typeface="Times New Roman" panose="02020603050405020304" pitchFamily="18" charset="0"/>
            </a:endParaRPr>
          </a:p>
          <a:p>
            <a:pPr marL="0" indent="0">
              <a:buNone/>
            </a:pPr>
            <a:endParaRPr lang="en-GB" altLang="en-US" dirty="0"/>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D9CD6258-5100-419F-AF1B-7E01329DF342}"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25</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83857538"/>
      </p:ext>
    </p:extLst>
  </p:cSld>
  <p:clrMapOvr>
    <a:masterClrMapping/>
  </p:clrMapOvr>
  <p:transition>
    <p:pull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652839"/>
            <a:ext cx="10178322" cy="699440"/>
          </a:xfrm>
        </p:spPr>
        <p:txBody>
          <a:bodyPr>
            <a:normAutofit/>
          </a:bodyPr>
          <a:lstStyle/>
          <a:p>
            <a:pPr algn="ctr"/>
            <a:r>
              <a:rPr lang="en-US" sz="3200" b="1" dirty="0">
                <a:solidFill>
                  <a:srgbClr val="2A1A00"/>
                </a:solidFill>
                <a:latin typeface="Times New Roman" panose="02020603050405020304" pitchFamily="18" charset="0"/>
                <a:ea typeface="Times New Roman" panose="02020603050405020304" pitchFamily="18" charset="0"/>
              </a:rPr>
              <a:t>The Michigan/Matching Model</a:t>
            </a:r>
            <a:endParaRPr lang="en-US" dirty="0"/>
          </a:p>
        </p:txBody>
      </p:sp>
      <p:pic>
        <p:nvPicPr>
          <p:cNvPr id="4" name="Content Placeholder 3"/>
          <p:cNvPicPr>
            <a:picLocks noGrp="1" noChangeAspect="1"/>
          </p:cNvPicPr>
          <p:nvPr>
            <p:ph idx="1"/>
          </p:nvPr>
        </p:nvPicPr>
        <p:blipFill>
          <a:blip r:embed="rId2"/>
          <a:stretch>
            <a:fillRect/>
          </a:stretch>
        </p:blipFill>
        <p:spPr>
          <a:xfrm>
            <a:off x="1828800" y="1542894"/>
            <a:ext cx="8873544" cy="4626086"/>
          </a:xfrm>
          <a:prstGeom prst="rect">
            <a:avLst/>
          </a:prstGeom>
        </p:spPr>
      </p:pic>
    </p:spTree>
    <p:extLst>
      <p:ext uri="{BB962C8B-B14F-4D97-AF65-F5344CB8AC3E}">
        <p14:creationId xmlns:p14="http://schemas.microsoft.com/office/powerpoint/2010/main" val="107476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ím 1"/>
          <p:cNvSpPr>
            <a:spLocks noGrp="1"/>
          </p:cNvSpPr>
          <p:nvPr>
            <p:ph type="title"/>
          </p:nvPr>
        </p:nvSpPr>
        <p:spPr>
          <a:xfrm>
            <a:off x="1581954" y="283337"/>
            <a:ext cx="8229600" cy="734096"/>
          </a:xfrm>
        </p:spPr>
        <p:txBody>
          <a:bodyPr>
            <a:normAutofit/>
          </a:bodyPr>
          <a:lstStyle/>
          <a:p>
            <a:pPr algn="ctr" eaLnBrk="1" hangingPunct="1"/>
            <a:r>
              <a:rPr lang="hu-HU" altLang="en-US" sz="3200" b="1" dirty="0">
                <a:latin typeface="Times New Roman" panose="02020603050405020304" pitchFamily="18" charset="0"/>
                <a:cs typeface="Times New Roman" panose="02020603050405020304" pitchFamily="18" charset="0"/>
              </a:rPr>
              <a:t>The human resource cycle</a:t>
            </a:r>
            <a:endParaRPr lang="en-GB" altLang="en-US" sz="3200" b="1" dirty="0">
              <a:latin typeface="Times New Roman" panose="02020603050405020304" pitchFamily="18" charset="0"/>
              <a:cs typeface="Times New Roman" panose="02020603050405020304" pitchFamily="18" charset="0"/>
            </a:endParaRPr>
          </a:p>
        </p:txBody>
      </p:sp>
      <p:pic>
        <p:nvPicPr>
          <p:cNvPr id="3174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017433"/>
            <a:ext cx="9414456" cy="4945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F161ED14-CF87-4DF0-8AFD-DFB1CD64CD5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27</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362357910"/>
      </p:ext>
    </p:extLst>
  </p:cSld>
  <p:clrMapOvr>
    <a:masterClrMapping/>
  </p:clrMapOvr>
  <p:transition>
    <p:pull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ím 1"/>
          <p:cNvSpPr>
            <a:spLocks noGrp="1"/>
          </p:cNvSpPr>
          <p:nvPr>
            <p:ph type="title"/>
          </p:nvPr>
        </p:nvSpPr>
        <p:spPr>
          <a:xfrm>
            <a:off x="1251678" y="382385"/>
            <a:ext cx="10178322" cy="609288"/>
          </a:xfrm>
        </p:spPr>
        <p:txBody>
          <a:bodyPr>
            <a:normAutofit/>
          </a:bodyPr>
          <a:lstStyle/>
          <a:p>
            <a:pPr algn="ctr" eaLnBrk="1" hangingPunct="1"/>
            <a:r>
              <a:rPr lang="en-US" altLang="en-US" sz="3200" b="1" dirty="0">
                <a:latin typeface="Times New Roman" panose="02020603050405020304" pitchFamily="18" charset="0"/>
                <a:cs typeface="Times New Roman" panose="02020603050405020304" pitchFamily="18" charset="0"/>
              </a:rPr>
              <a:t>Harvard model of </a:t>
            </a:r>
            <a:r>
              <a:rPr lang="hu-HU" altLang="en-US" sz="3200" b="1" dirty="0">
                <a:latin typeface="Times New Roman" panose="02020603050405020304" pitchFamily="18" charset="0"/>
                <a:cs typeface="Times New Roman" panose="02020603050405020304" pitchFamily="18" charset="0"/>
              </a:rPr>
              <a:t>HRM</a:t>
            </a:r>
            <a:endParaRPr lang="en-GB" altLang="en-US" sz="3200" b="1" dirty="0">
              <a:latin typeface="Times New Roman" panose="02020603050405020304" pitchFamily="18" charset="0"/>
              <a:cs typeface="Times New Roman" panose="02020603050405020304" pitchFamily="18" charset="0"/>
            </a:endParaRPr>
          </a:p>
        </p:txBody>
      </p:sp>
      <p:sp>
        <p:nvSpPr>
          <p:cNvPr id="30723" name="Tartalom helye 2"/>
          <p:cNvSpPr>
            <a:spLocks noGrp="1"/>
          </p:cNvSpPr>
          <p:nvPr>
            <p:ph idx="1"/>
          </p:nvPr>
        </p:nvSpPr>
        <p:spPr>
          <a:xfrm>
            <a:off x="1225920" y="1139777"/>
            <a:ext cx="10178322" cy="4462533"/>
          </a:xfrm>
        </p:spPr>
        <p:txBody>
          <a:bodyPr>
            <a:normAutofit/>
          </a:bodyPr>
          <a:lstStyle/>
          <a:p>
            <a:pPr marR="0" lvl="0" algn="just">
              <a:spcBef>
                <a:spcPts val="0"/>
              </a:spcBef>
              <a:spcAft>
                <a:spcPts val="0"/>
              </a:spcAft>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The Harvard model acknowledges the existence of multiple stakeholders within the organization.</a:t>
            </a:r>
          </a:p>
          <a:p>
            <a:pPr lvl="1">
              <a:spcBef>
                <a:spcPts val="0"/>
              </a:spcBef>
              <a:buFont typeface="Arial" panose="020B0604020202020204" pitchFamily="34" charset="0"/>
              <a:buChar char="•"/>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shareholders </a:t>
            </a:r>
          </a:p>
          <a:p>
            <a:pPr lvl="1">
              <a:spcBef>
                <a:spcPts val="0"/>
              </a:spcBef>
              <a:buFont typeface="Arial" panose="020B0604020202020204" pitchFamily="34" charset="0"/>
              <a:buChar char="•"/>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management</a:t>
            </a:r>
          </a:p>
          <a:p>
            <a:pPr lvl="1">
              <a:spcBef>
                <a:spcPts val="0"/>
              </a:spcBef>
              <a:buFont typeface="Arial" panose="020B0604020202020204" pitchFamily="34" charset="0"/>
              <a:buChar char="•"/>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employees, </a:t>
            </a:r>
          </a:p>
          <a:p>
            <a:pPr lvl="1">
              <a:spcBef>
                <a:spcPts val="0"/>
              </a:spcBef>
              <a:buFont typeface="Arial" panose="020B0604020202020204" pitchFamily="34" charset="0"/>
              <a:buChar char="•"/>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government and </a:t>
            </a:r>
          </a:p>
          <a:p>
            <a:pPr lvl="1">
              <a:spcBef>
                <a:spcPts val="0"/>
              </a:spcBef>
              <a:buFont typeface="Arial" panose="020B0604020202020204" pitchFamily="34" charset="0"/>
              <a:buChar char="•"/>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the community at large</a:t>
            </a:r>
          </a:p>
          <a:p>
            <a:pPr>
              <a:spcBef>
                <a:spcPts val="0"/>
              </a:spcBef>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interest of the various groups must be fused and factored in the creation of HRM strategies and ultimately the creation of business strategies.</a:t>
            </a:r>
          </a:p>
          <a:p>
            <a:pPr>
              <a:spcBef>
                <a:spcPts val="0"/>
              </a:spcBef>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rPr>
              <a:t>This model emphasizes more on the human/soft side of HRM</a:t>
            </a:r>
          </a:p>
          <a:p>
            <a:pPr algn="just">
              <a:spcBef>
                <a:spcPts val="0"/>
              </a:spcBef>
              <a:buFont typeface="Courier New" panose="02070309020205020404" pitchFamily="49" charset="0"/>
              <a:buChar char="o"/>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Emphasizes the importance of employees like any other stakeholder in influencing organizational outcomes.</a:t>
            </a:r>
          </a:p>
          <a:p>
            <a:pPr algn="just">
              <a:spcBef>
                <a:spcPts val="0"/>
              </a:spcBef>
              <a:buFont typeface="Courier New" panose="02070309020205020404" pitchFamily="49" charset="0"/>
              <a:buChar char="o"/>
              <a:tabLst>
                <a:tab pos="685800" algn="l"/>
              </a:tabLs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buFont typeface="Courier New" panose="02070309020205020404" pitchFamily="49" charset="0"/>
              <a:buChar char="o"/>
              <a:tabLst>
                <a:tab pos="685800" algn="l"/>
              </a:tabLst>
            </a:pP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D9CD6258-5100-419F-AF1B-7E01329DF342}"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28</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88244474"/>
      </p:ext>
    </p:extLst>
  </p:cSld>
  <p:clrMapOvr>
    <a:masterClrMapping/>
  </p:clrMapOvr>
  <p:transition>
    <p:pull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ím 1"/>
          <p:cNvSpPr>
            <a:spLocks noGrp="1"/>
          </p:cNvSpPr>
          <p:nvPr>
            <p:ph type="title"/>
          </p:nvPr>
        </p:nvSpPr>
        <p:spPr>
          <a:xfrm>
            <a:off x="1524000" y="382385"/>
            <a:ext cx="8918575" cy="738077"/>
          </a:xfrm>
        </p:spPr>
        <p:txBody>
          <a:bodyPr>
            <a:normAutofit/>
          </a:bodyPr>
          <a:lstStyle/>
          <a:p>
            <a:pPr algn="ctr" eaLnBrk="1" hangingPunct="1"/>
            <a:r>
              <a:rPr lang="hu-HU" altLang="en-US" sz="3200" b="1" dirty="0">
                <a:latin typeface="Times New Roman" panose="02020603050405020304" pitchFamily="18" charset="0"/>
                <a:cs typeface="Times New Roman" panose="02020603050405020304" pitchFamily="18" charset="0"/>
              </a:rPr>
              <a:t>The Harvard Framework</a:t>
            </a:r>
            <a:endParaRPr lang="en-GB" altLang="en-US" sz="3200" b="1" dirty="0">
              <a:latin typeface="Times New Roman" panose="02020603050405020304" pitchFamily="18" charset="0"/>
              <a:cs typeface="Times New Roman" panose="02020603050405020304" pitchFamily="18" charset="0"/>
            </a:endParaRPr>
          </a:p>
        </p:txBody>
      </p:sp>
      <p:pic>
        <p:nvPicPr>
          <p:cNvPr id="3379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1234226"/>
            <a:ext cx="8918575" cy="464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81F16F5F-6429-40DF-AB08-878AB3D9A3DB}"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29</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32497677"/>
      </p:ext>
    </p:extLst>
  </p:cSld>
  <p:clrMapOvr>
    <a:masterClrMapping/>
  </p:clrMapOvr>
  <p:transition>
    <p:pull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t> </a:t>
            </a:r>
            <a:r>
              <a:rPr lang="en-US" sz="3600" dirty="0"/>
              <a:t>Definition of human resource management </a:t>
            </a:r>
          </a:p>
        </p:txBody>
      </p:sp>
      <p:sp>
        <p:nvSpPr>
          <p:cNvPr id="3" name="Content Placeholder 2"/>
          <p:cNvSpPr>
            <a:spLocks noGrp="1"/>
          </p:cNvSpPr>
          <p:nvPr>
            <p:ph idx="1"/>
          </p:nvPr>
        </p:nvSpPr>
        <p:spPr>
          <a:xfrm>
            <a:off x="1251678" y="1403797"/>
            <a:ext cx="10178322" cy="4675031"/>
          </a:xfrm>
        </p:spPr>
        <p:txBody>
          <a:bodyPr>
            <a:normAutofit fontScale="92500" lnSpcReduction="10000"/>
          </a:bodyPr>
          <a:lstStyle/>
          <a:p>
            <a:pPr algn="just"/>
            <a:r>
              <a:rPr lang="en-US" sz="2400" dirty="0">
                <a:solidFill>
                  <a:srgbClr val="000000"/>
                </a:solidFill>
                <a:latin typeface="SabonLTStd-Roman"/>
              </a:rPr>
              <a:t>Human resource management refers to the  management of an organization’s most valued assets – the people working there who individually and collectively contribute to the achievement of its objectives.</a:t>
            </a:r>
          </a:p>
          <a:p>
            <a:pPr lvl="0" algn="just" fontAlgn="base">
              <a:spcAft>
                <a:spcPct val="0"/>
              </a:spcAft>
              <a:buSzPct val="95000"/>
            </a:pPr>
            <a:r>
              <a:rPr lang="en-US" altLang="en-US" sz="2400" dirty="0">
                <a:solidFill>
                  <a:srgbClr val="000000"/>
                </a:solidFill>
                <a:latin typeface="SabonLTStd-Roman"/>
              </a:rPr>
              <a:t>Human Resource Management is the process of achieving organizational goal by  attracting, developing, and retaining and properly using talented human resource.</a:t>
            </a:r>
          </a:p>
          <a:p>
            <a:pPr algn="just"/>
            <a:r>
              <a:rPr lang="en-US" sz="2400" dirty="0">
                <a:solidFill>
                  <a:srgbClr val="000000"/>
                </a:solidFill>
                <a:latin typeface="SabonLTStd-Roman"/>
              </a:rPr>
              <a:t>Human resource management can be defined as a strategic, integrated and coherent approach to the employment, development and well-being of the people working in organizations.</a:t>
            </a:r>
          </a:p>
          <a:p>
            <a:pPr algn="just"/>
            <a:r>
              <a:rPr lang="en-US" sz="2400" dirty="0">
                <a:solidFill>
                  <a:srgbClr val="000000"/>
                </a:solidFill>
                <a:latin typeface="SabonLTStd-Roman"/>
              </a:rPr>
              <a:t>Is about having the best human resources who are best utilized to produce cheaper and better quality goods and services </a:t>
            </a:r>
          </a:p>
          <a:p>
            <a:pPr algn="just"/>
            <a:r>
              <a:rPr lang="en-US" sz="2400" dirty="0">
                <a:solidFill>
                  <a:srgbClr val="000000"/>
                </a:solidFill>
                <a:latin typeface="SabonLTStd-Roman"/>
              </a:rPr>
              <a:t>The process of managing human talent to achieve an organization’s objectives </a:t>
            </a:r>
          </a:p>
          <a:p>
            <a:pPr marL="0" indent="0">
              <a:buNone/>
            </a:pPr>
            <a:endParaRPr lang="en-US" dirty="0">
              <a:latin typeface="Palatino-Roman"/>
            </a:endParaRPr>
          </a:p>
        </p:txBody>
      </p:sp>
    </p:spTree>
    <p:extLst>
      <p:ext uri="{BB962C8B-B14F-4D97-AF65-F5344CB8AC3E}">
        <p14:creationId xmlns:p14="http://schemas.microsoft.com/office/powerpoint/2010/main" val="2511266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1251678" y="382385"/>
            <a:ext cx="10178322" cy="1060049"/>
          </a:xfrm>
        </p:spPr>
        <p:txBody>
          <a:bodyPr rtlCol="0">
            <a:normAutofit/>
          </a:bodyPr>
          <a:lstStyle/>
          <a:p>
            <a:pPr algn="ctr">
              <a:defRPr/>
            </a:pPr>
            <a:r>
              <a:rPr lang="hu-HU" sz="2800" b="1" dirty="0">
                <a:latin typeface="Times New Roman" panose="02020603050405020304" pitchFamily="18" charset="0"/>
                <a:cs typeface="Times New Roman" panose="02020603050405020304" pitchFamily="18" charset="0"/>
              </a:rPr>
              <a:t>Characteristics of HRM in Harvard </a:t>
            </a:r>
            <a:r>
              <a:rPr lang="en-US" sz="2800" b="1" dirty="0" err="1">
                <a:latin typeface="Times New Roman" panose="02020603050405020304" pitchFamily="18" charset="0"/>
                <a:cs typeface="Times New Roman" panose="02020603050405020304" pitchFamily="18" charset="0"/>
              </a:rPr>
              <a:t>F</a:t>
            </a:r>
            <a:r>
              <a:rPr lang="hu-HU" sz="2800" b="1" dirty="0">
                <a:latin typeface="Times New Roman" panose="02020603050405020304" pitchFamily="18" charset="0"/>
                <a:cs typeface="Times New Roman" panose="02020603050405020304" pitchFamily="18" charset="0"/>
              </a:rPr>
              <a:t>ramework</a:t>
            </a:r>
            <a:endParaRPr lang="en-GB" sz="2800" b="1" dirty="0">
              <a:latin typeface="Times New Roman" panose="02020603050405020304" pitchFamily="18" charset="0"/>
              <a:cs typeface="Times New Roman" panose="02020603050405020304" pitchFamily="18" charset="0"/>
            </a:endParaRPr>
          </a:p>
        </p:txBody>
      </p:sp>
      <p:sp>
        <p:nvSpPr>
          <p:cNvPr id="34819" name="Tartalom helye 2"/>
          <p:cNvSpPr>
            <a:spLocks noGrp="1"/>
          </p:cNvSpPr>
          <p:nvPr>
            <p:ph idx="1"/>
          </p:nvPr>
        </p:nvSpPr>
        <p:spPr>
          <a:xfrm>
            <a:off x="1251678" y="1616300"/>
            <a:ext cx="10178322" cy="3593591"/>
          </a:xfrm>
        </p:spPr>
        <p:txBody>
          <a:bodyPr>
            <a:normAutofit/>
          </a:bodyPr>
          <a:lstStyle/>
          <a:p>
            <a:pPr algn="just" eaLnBrk="1" hangingPunct="1"/>
            <a:r>
              <a:rPr lang="en-US" altLang="en-US" sz="2400" dirty="0">
                <a:latin typeface="Times New Roman" panose="02020603050405020304" pitchFamily="18" charset="0"/>
                <a:cs typeface="Times New Roman" panose="02020603050405020304" pitchFamily="18" charset="0"/>
              </a:rPr>
              <a:t>L</a:t>
            </a:r>
            <a:r>
              <a:rPr lang="hu-HU" altLang="en-US" sz="2400" dirty="0">
                <a:latin typeface="Times New Roman" panose="02020603050405020304" pitchFamily="18" charset="0"/>
                <a:cs typeface="Times New Roman" panose="02020603050405020304" pitchFamily="18" charset="0"/>
              </a:rPr>
              <a:t>ine managers accept more responsibility for ensuring the alignment of competitive strategy and </a:t>
            </a:r>
            <a:r>
              <a:rPr lang="en-US" altLang="en-US" sz="2400" dirty="0">
                <a:latin typeface="Times New Roman" panose="02020603050405020304" pitchFamily="18" charset="0"/>
                <a:cs typeface="Times New Roman" panose="02020603050405020304" pitchFamily="18" charset="0"/>
              </a:rPr>
              <a:t>HRM</a:t>
            </a:r>
            <a:r>
              <a:rPr lang="hu-HU" altLang="en-US" sz="2400" dirty="0">
                <a:latin typeface="Times New Roman" panose="02020603050405020304" pitchFamily="18" charset="0"/>
                <a:cs typeface="Times New Roman" panose="02020603050405020304" pitchFamily="18" charset="0"/>
              </a:rPr>
              <a:t> policy</a:t>
            </a:r>
          </a:p>
          <a:p>
            <a:pPr algn="just" eaLnBrk="1" hangingPunct="1"/>
            <a:r>
              <a:rPr lang="en-US" altLang="en-US" sz="2400" dirty="0">
                <a:latin typeface="Times New Roman" panose="02020603050405020304" pitchFamily="18" charset="0"/>
                <a:cs typeface="Times New Roman" panose="02020603050405020304" pitchFamily="18" charset="0"/>
              </a:rPr>
              <a:t>HRM </a:t>
            </a:r>
            <a:r>
              <a:rPr lang="hu-HU" altLang="en-US" sz="2400" dirty="0">
                <a:latin typeface="Times New Roman" panose="02020603050405020304" pitchFamily="18" charset="0"/>
                <a:cs typeface="Times New Roman" panose="02020603050405020304" pitchFamily="18" charset="0"/>
              </a:rPr>
              <a:t>has the mission of setting policies that govern how </a:t>
            </a:r>
            <a:r>
              <a:rPr lang="en-US" altLang="en-US" sz="2400" dirty="0">
                <a:latin typeface="Times New Roman" panose="02020603050405020304" pitchFamily="18" charset="0"/>
                <a:cs typeface="Times New Roman" panose="02020603050405020304" pitchFamily="18" charset="0"/>
              </a:rPr>
              <a:t>HR </a:t>
            </a:r>
            <a:r>
              <a:rPr lang="hu-HU" altLang="en-US" sz="2400" dirty="0">
                <a:latin typeface="Times New Roman" panose="02020603050405020304" pitchFamily="18" charset="0"/>
                <a:cs typeface="Times New Roman" panose="02020603050405020304" pitchFamily="18" charset="0"/>
              </a:rPr>
              <a:t>activities are developed and implemented in ways that make them more mutually reinforcing</a:t>
            </a:r>
            <a:endParaRPr lang="en-US" alt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HRM is the concern of management in general rather than the HRM function in particular.</a:t>
            </a:r>
            <a:endParaRPr lang="en-GB" altLang="en-US" sz="2400" dirty="0">
              <a:latin typeface="Times New Roman" panose="02020603050405020304" pitchFamily="18" charset="0"/>
              <a:cs typeface="Times New Roman" panose="02020603050405020304" pitchFamily="18" charset="0"/>
            </a:endParaRPr>
          </a:p>
        </p:txBody>
      </p:sp>
      <p:sp>
        <p:nvSpPr>
          <p:cNvPr id="348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2C831BA3-452E-4FD5-B2B9-C0D2664AB2E2}"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30</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92505906"/>
      </p:ext>
    </p:extLst>
  </p:cSld>
  <p:clrMapOvr>
    <a:masterClrMapping/>
  </p:clrMapOvr>
  <p:transition>
    <p:pull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ím 1"/>
          <p:cNvSpPr>
            <a:spLocks noGrp="1"/>
          </p:cNvSpPr>
          <p:nvPr>
            <p:ph type="title"/>
          </p:nvPr>
        </p:nvSpPr>
        <p:spPr>
          <a:xfrm>
            <a:off x="1251678" y="382385"/>
            <a:ext cx="10178322" cy="609288"/>
          </a:xfrm>
        </p:spPr>
        <p:txBody>
          <a:bodyPr>
            <a:normAutofit/>
          </a:bodyPr>
          <a:lstStyle/>
          <a:p>
            <a:pPr algn="ctr" eaLnBrk="1" hangingPunct="1"/>
            <a:r>
              <a:rPr lang="en-US" altLang="en-US" sz="3200" b="1" dirty="0">
                <a:latin typeface="Times New Roman" panose="02020603050405020304" pitchFamily="18" charset="0"/>
                <a:cs typeface="Times New Roman" panose="02020603050405020304" pitchFamily="18" charset="0"/>
              </a:rPr>
              <a:t>Guest model of </a:t>
            </a:r>
            <a:r>
              <a:rPr lang="hu-HU" altLang="en-US" sz="3200" b="1" dirty="0">
                <a:latin typeface="Times New Roman" panose="02020603050405020304" pitchFamily="18" charset="0"/>
                <a:cs typeface="Times New Roman" panose="02020603050405020304" pitchFamily="18" charset="0"/>
              </a:rPr>
              <a:t>HRM</a:t>
            </a:r>
            <a:endParaRPr lang="en-GB" altLang="en-US" sz="3200" b="1" dirty="0">
              <a:latin typeface="Times New Roman" panose="02020603050405020304" pitchFamily="18" charset="0"/>
              <a:cs typeface="Times New Roman" panose="02020603050405020304" pitchFamily="18" charset="0"/>
            </a:endParaRPr>
          </a:p>
        </p:txBody>
      </p:sp>
      <p:sp>
        <p:nvSpPr>
          <p:cNvPr id="30723" name="Tartalom helye 2"/>
          <p:cNvSpPr>
            <a:spLocks noGrp="1"/>
          </p:cNvSpPr>
          <p:nvPr>
            <p:ph idx="1"/>
          </p:nvPr>
        </p:nvSpPr>
        <p:spPr>
          <a:xfrm>
            <a:off x="1225920" y="1139777"/>
            <a:ext cx="10178322" cy="4462533"/>
          </a:xfrm>
        </p:spPr>
        <p:txBody>
          <a:bodyPr>
            <a:normAutofit/>
          </a:bodyPr>
          <a:lstStyle/>
          <a:p>
            <a:pPr marR="0" lvl="0" algn="just">
              <a:lnSpc>
                <a:spcPct val="150000"/>
              </a:lnSpc>
              <a:spcBef>
                <a:spcPts val="0"/>
              </a:spcBef>
              <a:spcAft>
                <a:spcPts val="0"/>
              </a:spcAft>
              <a:buFont typeface="Courier New" panose="02070309020205020404" pitchFamily="49" charset="0"/>
              <a:buChar char="o"/>
              <a:tabLst>
                <a:tab pos="685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This model is a fusion of hard and a soft approach of HRM.</a:t>
            </a:r>
          </a:p>
          <a:p>
            <a:pPr marR="0" lvl="0" algn="just">
              <a:lnSpc>
                <a:spcPct val="150000"/>
              </a:lnSpc>
              <a:spcBef>
                <a:spcPts val="0"/>
              </a:spcBef>
              <a:spcAft>
                <a:spcPts val="0"/>
              </a:spcAft>
              <a:buFont typeface="Courier New" panose="02070309020205020404" pitchFamily="49" charset="0"/>
              <a:buChar char="o"/>
              <a:tabLst>
                <a:tab pos="685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Guest proposes 4 crucial components that underpin organizational effectiveness.</a:t>
            </a:r>
          </a:p>
          <a:p>
            <a:pPr marR="0" indent="-457200">
              <a:spcBef>
                <a:spcPts val="0"/>
              </a:spcBef>
              <a:spcAft>
                <a:spcPts val="0"/>
              </a:spcAft>
              <a:buFont typeface="+mj-lt"/>
              <a:buAutoNum type="arabicPeriod"/>
            </a:pPr>
            <a:r>
              <a:rPr lang="en-US" b="1" dirty="0">
                <a:latin typeface="Times New Roman" panose="02020603050405020304" pitchFamily="18" charset="0"/>
                <a:ea typeface="Times New Roman" panose="02020603050405020304" pitchFamily="18" charset="0"/>
              </a:rPr>
              <a:t>Strategic Integration</a:t>
            </a:r>
            <a:endParaRPr lang="en-US" dirty="0">
              <a:latin typeface="Times New Roman" panose="02020603050405020304" pitchFamily="18" charset="0"/>
              <a:ea typeface="Times New Roman" panose="02020603050405020304" pitchFamily="18" charset="0"/>
            </a:endParaRPr>
          </a:p>
          <a:p>
            <a:pPr marL="0" marR="0" lvl="0" indent="0" algn="just">
              <a:spcBef>
                <a:spcPts val="0"/>
              </a:spcBef>
              <a:spcAft>
                <a:spcPts val="0"/>
              </a:spcAft>
              <a:buNone/>
              <a:tabLst>
                <a:tab pos="685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This is the ability of organizations to maintain a fit between the HRM strategy and the business strategy. In other words, there must be congruence between business strategy and the HR strategy for the organization to achieve its goals.</a:t>
            </a:r>
          </a:p>
          <a:p>
            <a:pPr algn="just">
              <a:spcBef>
                <a:spcPts val="0"/>
              </a:spcBef>
              <a:buFont typeface="Courier New" panose="02070309020205020404" pitchFamily="49" charset="0"/>
              <a:buChar char="o"/>
              <a:tabLst>
                <a:tab pos="685800" algn="l"/>
              </a:tabLst>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0"/>
              </a:spcBef>
              <a:buFont typeface="Courier New" panose="02070309020205020404" pitchFamily="49" charset="0"/>
              <a:buChar char="o"/>
              <a:tabLst>
                <a:tab pos="685800" algn="l"/>
              </a:tabLst>
            </a:pP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D9CD6258-5100-419F-AF1B-7E01329DF342}"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31</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81737044"/>
      </p:ext>
    </p:extLst>
  </p:cSld>
  <p:clrMapOvr>
    <a:masterClrMapping/>
  </p:clrMapOvr>
  <p:transition>
    <p:pull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ím 1"/>
          <p:cNvSpPr>
            <a:spLocks noGrp="1"/>
          </p:cNvSpPr>
          <p:nvPr>
            <p:ph type="title"/>
          </p:nvPr>
        </p:nvSpPr>
        <p:spPr>
          <a:xfrm>
            <a:off x="1251678" y="382385"/>
            <a:ext cx="10178322" cy="609288"/>
          </a:xfrm>
        </p:spPr>
        <p:txBody>
          <a:bodyPr>
            <a:normAutofit/>
          </a:bodyPr>
          <a:lstStyle/>
          <a:p>
            <a:pPr algn="ctr" eaLnBrk="1" hangingPunct="1"/>
            <a:r>
              <a:rPr lang="en-US" altLang="en-US" sz="3200" b="1" dirty="0">
                <a:latin typeface="Times New Roman" panose="02020603050405020304" pitchFamily="18" charset="0"/>
                <a:cs typeface="Times New Roman" panose="02020603050405020304" pitchFamily="18" charset="0"/>
              </a:rPr>
              <a:t>Guest model of </a:t>
            </a:r>
            <a:r>
              <a:rPr lang="hu-HU" altLang="en-US" sz="3200" b="1" dirty="0">
                <a:latin typeface="Times New Roman" panose="02020603050405020304" pitchFamily="18" charset="0"/>
                <a:cs typeface="Times New Roman" panose="02020603050405020304" pitchFamily="18" charset="0"/>
              </a:rPr>
              <a:t>HRM</a:t>
            </a:r>
            <a:endParaRPr lang="en-GB" altLang="en-US" sz="3200" b="1" dirty="0">
              <a:latin typeface="Times New Roman" panose="02020603050405020304" pitchFamily="18" charset="0"/>
              <a:cs typeface="Times New Roman" panose="02020603050405020304" pitchFamily="18" charset="0"/>
            </a:endParaRPr>
          </a:p>
        </p:txBody>
      </p:sp>
      <p:sp>
        <p:nvSpPr>
          <p:cNvPr id="30723" name="Tartalom helye 2"/>
          <p:cNvSpPr>
            <a:spLocks noGrp="1"/>
          </p:cNvSpPr>
          <p:nvPr>
            <p:ph idx="1"/>
          </p:nvPr>
        </p:nvSpPr>
        <p:spPr>
          <a:xfrm>
            <a:off x="1225920" y="1139777"/>
            <a:ext cx="10178322" cy="4462533"/>
          </a:xfrm>
        </p:spPr>
        <p:txBody>
          <a:bodyPr>
            <a:normAutofit/>
          </a:bodyPr>
          <a:lstStyle/>
          <a:p>
            <a:pPr lvl="0" indent="-457200">
              <a:spcBef>
                <a:spcPts val="0"/>
              </a:spcBef>
              <a:buFont typeface="+mj-lt"/>
              <a:buAutoNum type="arabicPeriod" startAt="2"/>
              <a:tabLst>
                <a:tab pos="457200" algn="l"/>
              </a:tabLst>
            </a:pPr>
            <a:r>
              <a:rPr lang="en-US" b="1" dirty="0">
                <a:latin typeface="Times New Roman" panose="02020603050405020304" pitchFamily="18" charset="0"/>
                <a:ea typeface="Times New Roman" panose="02020603050405020304" pitchFamily="18" charset="0"/>
              </a:rPr>
              <a:t>Flexibility</a:t>
            </a:r>
          </a:p>
          <a:p>
            <a:pPr marL="0" indent="0" algn="just">
              <a:spcBef>
                <a:spcPts val="0"/>
              </a:spcBef>
              <a:buNone/>
              <a:tabLst>
                <a:tab pos="6858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the ability of the organization and its people to adapt to the changing business and work environment.</a:t>
            </a:r>
          </a:p>
          <a:p>
            <a:pPr marR="0" indent="-457200">
              <a:spcBef>
                <a:spcPts val="0"/>
              </a:spcBef>
              <a:spcAft>
                <a:spcPts val="0"/>
              </a:spcAft>
              <a:buFont typeface="+mj-lt"/>
              <a:buAutoNum type="arabicPeriod" startAt="3"/>
              <a:tabLst>
                <a:tab pos="457200" algn="l"/>
              </a:tabLst>
            </a:pPr>
            <a:r>
              <a:rPr lang="en-US" b="1" dirty="0">
                <a:latin typeface="Times New Roman" panose="02020603050405020304" pitchFamily="18" charset="0"/>
                <a:ea typeface="Times New Roman" panose="02020603050405020304" pitchFamily="18" charset="0"/>
              </a:rPr>
              <a:t>High Commitment</a:t>
            </a:r>
          </a:p>
          <a:p>
            <a:pPr marL="0" indent="0">
              <a:spcBef>
                <a:spcPts val="0"/>
              </a:spcBef>
              <a:buNone/>
            </a:pPr>
            <a:r>
              <a:rPr lang="en-US" dirty="0">
                <a:latin typeface="Times New Roman" panose="02020603050405020304" pitchFamily="18" charset="0"/>
                <a:ea typeface="Times New Roman" panose="02020603050405020304" pitchFamily="18" charset="0"/>
                <a:cs typeface="Times New Roman" panose="02020603050405020304" pitchFamily="18" charset="0"/>
              </a:rPr>
              <a:t>attitudinal commitment- which is reflected through a strong identification with the organization.</a:t>
            </a:r>
          </a:p>
          <a:p>
            <a:pPr marL="0" indent="0">
              <a:spcBef>
                <a:spcPts val="0"/>
              </a:spcBef>
              <a:buNone/>
            </a:pPr>
            <a:r>
              <a:rPr lang="en-US" dirty="0">
                <a:latin typeface="Times New Roman" panose="02020603050405020304" pitchFamily="18" charset="0"/>
                <a:ea typeface="Times New Roman" panose="02020603050405020304" pitchFamily="18" charset="0"/>
                <a:cs typeface="Times New Roman" panose="02020603050405020304" pitchFamily="18" charset="0"/>
              </a:rPr>
              <a:t>behavioral commitment- the ability to go an extra mile, and </a:t>
            </a:r>
          </a:p>
          <a:p>
            <a:pPr lvl="0" indent="-457200">
              <a:spcBef>
                <a:spcPts val="0"/>
              </a:spcBef>
              <a:buFont typeface="+mj-lt"/>
              <a:buAutoNum type="arabicPeriod" startAt="4"/>
              <a:tabLst>
                <a:tab pos="457200" algn="l"/>
              </a:tabLst>
            </a:pPr>
            <a:r>
              <a:rPr lang="en-US" b="1" dirty="0">
                <a:latin typeface="Times New Roman" panose="02020603050405020304" pitchFamily="18" charset="0"/>
                <a:ea typeface="Times New Roman" panose="02020603050405020304" pitchFamily="18" charset="0"/>
              </a:rPr>
              <a:t>Quality</a:t>
            </a:r>
          </a:p>
          <a:p>
            <a:pPr marL="0" marR="0" indent="0">
              <a:spcBef>
                <a:spcPts val="0"/>
              </a:spcBef>
              <a:spcAft>
                <a:spcPts val="0"/>
              </a:spcAft>
              <a:buNone/>
            </a:pPr>
            <a:r>
              <a:rPr lang="en-US" dirty="0">
                <a:latin typeface="Times New Roman" panose="02020603050405020304" pitchFamily="18" charset="0"/>
                <a:ea typeface="Times New Roman" panose="02020603050405020304" pitchFamily="18" charset="0"/>
              </a:rPr>
              <a:t>Quality is based on the assumption that provision of high quality goods and services results from a quality way of managing people. </a:t>
            </a:r>
          </a:p>
          <a:p>
            <a:pPr marL="0" indent="0">
              <a:spcBef>
                <a:spcPts val="0"/>
              </a:spcBef>
              <a:buNone/>
              <a:tabLst>
                <a:tab pos="685800" algn="l"/>
              </a:tabLst>
            </a:pP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fld id="{D9CD6258-5100-419F-AF1B-7E01329DF342}" type="slidenum">
              <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ct val="0"/>
                </a:spcBef>
                <a:spcAft>
                  <a:spcPts val="0"/>
                </a:spcAft>
                <a:buClrTx/>
                <a:buSzTx/>
                <a:buFontTx/>
                <a:buNone/>
                <a:tabLst/>
                <a:defRPr/>
              </a:pPr>
              <a:t>32</a:t>
            </a:fld>
            <a:endParaRPr kumimoji="0" lang="en-US" altLang="en-US" sz="1200" b="0" i="0" u="none" strike="noStrike" kern="1200" cap="none" spc="0" normalizeH="0" baseline="0" noProof="0">
              <a:ln>
                <a:noFill/>
              </a:ln>
              <a:solidFill>
                <a:srgbClr val="045C75"/>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47054415"/>
      </p:ext>
    </p:extLst>
  </p:cSld>
  <p:clrMapOvr>
    <a:masterClrMapping/>
  </p:clrMapOvr>
  <p:transition>
    <p:pull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596981" y="914400"/>
            <a:ext cx="9156878" cy="4370853"/>
          </a:xfrm>
          <a:prstGeom prst="rect">
            <a:avLst/>
          </a:prstGeom>
        </p:spPr>
      </p:pic>
    </p:spTree>
    <p:extLst>
      <p:ext uri="{BB962C8B-B14F-4D97-AF65-F5344CB8AC3E}">
        <p14:creationId xmlns:p14="http://schemas.microsoft.com/office/powerpoint/2010/main" val="3436040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EBA07B-9561-4F45-A04A-2189BCF15EEA}"/>
              </a:ext>
            </a:extLst>
          </p:cNvPr>
          <p:cNvSpPr>
            <a:spLocks noGrp="1"/>
          </p:cNvSpPr>
          <p:nvPr>
            <p:ph type="title"/>
          </p:nvPr>
        </p:nvSpPr>
        <p:spPr>
          <a:xfrm>
            <a:off x="1251678" y="382385"/>
            <a:ext cx="10178322" cy="935240"/>
          </a:xfrm>
        </p:spPr>
        <p:txBody>
          <a:bodyPr>
            <a:normAutofit fontScale="90000"/>
          </a:bodyPr>
          <a:lstStyle/>
          <a:p>
            <a:r>
              <a:rPr lang="en-US" sz="3600" dirty="0">
                <a:solidFill>
                  <a:srgbClr val="2A1A00"/>
                </a:solidFill>
              </a:rPr>
              <a:t/>
            </a:r>
            <a:br>
              <a:rPr lang="en-US" sz="3600" dirty="0">
                <a:solidFill>
                  <a:srgbClr val="2A1A00"/>
                </a:solidFill>
              </a:rPr>
            </a:br>
            <a:r>
              <a:rPr lang="en-US" sz="3600" dirty="0">
                <a:solidFill>
                  <a:srgbClr val="2A1A00"/>
                </a:solidFill>
              </a:rPr>
              <a:t>Evolution of human resource management</a:t>
            </a:r>
            <a:endParaRPr lang="en-US" dirty="0"/>
          </a:p>
        </p:txBody>
      </p:sp>
      <p:pic>
        <p:nvPicPr>
          <p:cNvPr id="4" name="Content Placeholder 3">
            <a:extLst>
              <a:ext uri="{FF2B5EF4-FFF2-40B4-BE49-F238E27FC236}">
                <a16:creationId xmlns:a16="http://schemas.microsoft.com/office/drawing/2014/main" xmlns="" id="{7C585A0C-7B99-4ABC-B699-D838394D24C4}"/>
              </a:ext>
            </a:extLst>
          </p:cNvPr>
          <p:cNvPicPr>
            <a:picLocks noGrp="1" noChangeAspect="1"/>
          </p:cNvPicPr>
          <p:nvPr>
            <p:ph idx="1"/>
          </p:nvPr>
        </p:nvPicPr>
        <p:blipFill>
          <a:blip r:embed="rId2"/>
          <a:stretch>
            <a:fillRect/>
          </a:stretch>
        </p:blipFill>
        <p:spPr>
          <a:xfrm>
            <a:off x="1399309" y="1731818"/>
            <a:ext cx="10030691" cy="3808557"/>
          </a:xfrm>
          <a:prstGeom prst="rect">
            <a:avLst/>
          </a:prstGeom>
        </p:spPr>
      </p:pic>
    </p:spTree>
    <p:extLst>
      <p:ext uri="{BB962C8B-B14F-4D97-AF65-F5344CB8AC3E}">
        <p14:creationId xmlns:p14="http://schemas.microsoft.com/office/powerpoint/2010/main" val="123614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304747"/>
          </a:xfrm>
        </p:spPr>
        <p:txBody>
          <a:bodyPr>
            <a:normAutofit fontScale="90000"/>
          </a:bodyPr>
          <a:lstStyle/>
          <a:p>
            <a:pPr algn="ctr"/>
            <a:r>
              <a:rPr lang="en-US" dirty="0"/>
              <a:t> </a:t>
            </a:r>
            <a:r>
              <a:rPr lang="en-US" sz="4000" dirty="0"/>
              <a:t>Evolution of human resource management </a:t>
            </a:r>
          </a:p>
        </p:txBody>
      </p:sp>
      <p:pic>
        <p:nvPicPr>
          <p:cNvPr id="4" name="Content Placeholder 3"/>
          <p:cNvPicPr>
            <a:picLocks noGrp="1" noChangeAspect="1"/>
          </p:cNvPicPr>
          <p:nvPr>
            <p:ph idx="1"/>
          </p:nvPr>
        </p:nvPicPr>
        <p:blipFill>
          <a:blip r:embed="rId3"/>
          <a:stretch>
            <a:fillRect/>
          </a:stretch>
        </p:blipFill>
        <p:spPr>
          <a:xfrm>
            <a:off x="2176530" y="1874517"/>
            <a:ext cx="8435662" cy="4268706"/>
          </a:xfrm>
          <a:prstGeom prst="rect">
            <a:avLst/>
          </a:prstGeom>
        </p:spPr>
      </p:pic>
    </p:spTree>
    <p:extLst>
      <p:ext uri="{BB962C8B-B14F-4D97-AF65-F5344CB8AC3E}">
        <p14:creationId xmlns:p14="http://schemas.microsoft.com/office/powerpoint/2010/main" val="2984968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bwMode="auto">
          <a:xfrm>
            <a:off x="8077200" y="6356351"/>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marL="0" marR="0" lvl="0" indent="0" algn="r" defTabSz="457200" rtl="0" eaLnBrk="0" fontAlgn="auto" latinLnBrk="0" hangingPunct="0">
              <a:lnSpc>
                <a:spcPct val="100000"/>
              </a:lnSpc>
              <a:spcBef>
                <a:spcPct val="0"/>
              </a:spcBef>
              <a:spcAft>
                <a:spcPts val="0"/>
              </a:spcAft>
              <a:buClrTx/>
              <a:buSzTx/>
              <a:buFontTx/>
              <a:buNone/>
              <a:tabLst/>
              <a:defRPr/>
            </a:pPr>
            <a:fld id="{F5556F46-E309-4F8A-94C6-3635CFCE07F1}" type="slidenum">
              <a:rPr kumimoji="0" lang="en-US" altLang="en-US" sz="1200" b="0" i="0" u="none" strike="noStrike" kern="1200" cap="none" spc="0" normalizeH="0" baseline="0" noProof="0">
                <a:ln>
                  <a:noFill/>
                </a:ln>
                <a:solidFill>
                  <a:srgbClr val="898989"/>
                </a:solidFill>
                <a:effectLst/>
                <a:uLnTx/>
                <a:uFillTx/>
                <a:latin typeface="Tahoma" panose="020B0604030504040204" pitchFamily="34" charset="0"/>
                <a:ea typeface="+mn-ea"/>
                <a:cs typeface="+mn-cs"/>
              </a:rPr>
              <a:pPr marL="0" marR="0" lvl="0" indent="0" algn="r" defTabSz="457200" rtl="0" eaLnBrk="0" fontAlgn="auto" latinLnBrk="0" hangingPunct="0">
                <a:lnSpc>
                  <a:spcPct val="100000"/>
                </a:lnSpc>
                <a:spcBef>
                  <a:spcPct val="0"/>
                </a:spcBef>
                <a:spcAft>
                  <a:spcPts val="0"/>
                </a:spcAft>
                <a:buClrTx/>
                <a:buSzTx/>
                <a:buFontTx/>
                <a:buNone/>
                <a:tabLst/>
                <a:defRPr/>
              </a:pPr>
              <a:t>6</a:t>
            </a:fld>
            <a:endParaRPr kumimoji="0" lang="en-US" altLang="en-US" sz="1200" b="0" i="0" u="none" strike="noStrike" kern="1200" cap="none" spc="0" normalizeH="0" baseline="0" noProof="0">
              <a:ln>
                <a:noFill/>
              </a:ln>
              <a:solidFill>
                <a:srgbClr val="898989"/>
              </a:solidFill>
              <a:effectLst/>
              <a:uLnTx/>
              <a:uFillTx/>
              <a:latin typeface="Tahoma" panose="020B0604030504040204" pitchFamily="34" charset="0"/>
              <a:ea typeface="+mn-ea"/>
              <a:cs typeface="+mn-cs"/>
            </a:endParaRPr>
          </a:p>
        </p:txBody>
      </p:sp>
      <p:sp>
        <p:nvSpPr>
          <p:cNvPr id="14339" name="Title 1"/>
          <p:cNvSpPr>
            <a:spLocks noGrp="1"/>
          </p:cNvSpPr>
          <p:nvPr>
            <p:ph type="title" idx="4294967295"/>
          </p:nvPr>
        </p:nvSpPr>
        <p:spPr>
          <a:xfrm>
            <a:off x="2133600" y="283334"/>
            <a:ext cx="7620000" cy="669703"/>
          </a:xfrm>
        </p:spPr>
        <p:txBody>
          <a:bodyPr>
            <a:normAutofit/>
          </a:bodyPr>
          <a:lstStyle/>
          <a:p>
            <a:pPr algn="ctr" eaLnBrk="1" hangingPunct="1"/>
            <a:r>
              <a:rPr lang="en-US" altLang="en-US" sz="3200" b="1" dirty="0">
                <a:solidFill>
                  <a:schemeClr val="tx1"/>
                </a:solidFill>
              </a:rPr>
              <a:t>Recap questions </a:t>
            </a:r>
          </a:p>
        </p:txBody>
      </p:sp>
      <p:sp>
        <p:nvSpPr>
          <p:cNvPr id="5123" name="Content Placeholder 2"/>
          <p:cNvSpPr>
            <a:spLocks noGrp="1"/>
          </p:cNvSpPr>
          <p:nvPr>
            <p:ph idx="4294967295"/>
          </p:nvPr>
        </p:nvSpPr>
        <p:spPr>
          <a:xfrm>
            <a:off x="1609859" y="984161"/>
            <a:ext cx="9478851" cy="4800600"/>
          </a:xfrm>
        </p:spPr>
        <p:txBody>
          <a:bodyPr>
            <a:normAutofit/>
          </a:bodyPr>
          <a:lstStyle/>
          <a:p>
            <a:pPr marL="514350" indent="-514350" algn="just">
              <a:lnSpc>
                <a:spcPct val="150000"/>
              </a:lnSpc>
              <a:buClrTx/>
              <a:buFont typeface="+mj-lt"/>
              <a:buAutoNum type="arabicPeriod"/>
              <a:defRPr/>
            </a:pPr>
            <a:r>
              <a:rPr lang="en-US" sz="2400" dirty="0">
                <a:solidFill>
                  <a:schemeClr val="tx1"/>
                </a:solidFill>
              </a:rPr>
              <a:t>What does human resource management means?</a:t>
            </a:r>
          </a:p>
          <a:p>
            <a:pPr marL="514350" indent="-514350" algn="just">
              <a:lnSpc>
                <a:spcPct val="150000"/>
              </a:lnSpc>
              <a:buClrTx/>
              <a:buFont typeface="+mj-lt"/>
              <a:buAutoNum type="arabicPeriod"/>
              <a:defRPr/>
            </a:pPr>
            <a:r>
              <a:rPr lang="en-US" sz="2400" dirty="0">
                <a:solidFill>
                  <a:schemeClr val="tx1"/>
                </a:solidFill>
              </a:rPr>
              <a:t>Do you think human resource management is more important than other resources? Why?</a:t>
            </a:r>
          </a:p>
          <a:p>
            <a:pPr marL="0" indent="0">
              <a:buClr>
                <a:schemeClr val="accent3"/>
              </a:buClr>
              <a:buNone/>
              <a:defRPr/>
            </a:pPr>
            <a:endParaRPr lang="en-US" sz="2800" b="1" dirty="0">
              <a:solidFill>
                <a:srgbClr val="953735"/>
              </a:solidFill>
            </a:endParaRPr>
          </a:p>
          <a:p>
            <a:pPr marL="0" indent="0">
              <a:buClr>
                <a:schemeClr val="accent3"/>
              </a:buClr>
              <a:buNone/>
              <a:defRPr/>
            </a:pPr>
            <a:endParaRPr lang="en-US" b="1" dirty="0">
              <a:solidFill>
                <a:srgbClr val="953735"/>
              </a:solidFill>
            </a:endParaRPr>
          </a:p>
        </p:txBody>
      </p:sp>
    </p:spTree>
    <p:extLst>
      <p:ext uri="{BB962C8B-B14F-4D97-AF65-F5344CB8AC3E}">
        <p14:creationId xmlns:p14="http://schemas.microsoft.com/office/powerpoint/2010/main" val="2419807261"/>
      </p:ext>
    </p:extLst>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2A1A00"/>
                </a:solidFill>
              </a:rPr>
              <a:t>….Evolution of human resource management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6288232"/>
              </p:ext>
            </p:extLst>
          </p:nvPr>
        </p:nvGraphicFramePr>
        <p:xfrm>
          <a:off x="1250948" y="1217055"/>
          <a:ext cx="10511560" cy="5516880"/>
        </p:xfrm>
        <a:graphic>
          <a:graphicData uri="http://schemas.openxmlformats.org/drawingml/2006/table">
            <a:tbl>
              <a:tblPr firstRow="1" bandRow="1">
                <a:tableStyleId>{073A0DAA-6AF3-43AB-8588-CEC1D06C72B9}</a:tableStyleId>
              </a:tblPr>
              <a:tblGrid>
                <a:gridCol w="4775779">
                  <a:extLst>
                    <a:ext uri="{9D8B030D-6E8A-4147-A177-3AD203B41FA5}">
                      <a16:colId xmlns:a16="http://schemas.microsoft.com/office/drawing/2014/main" xmlns="" val="20000"/>
                    </a:ext>
                  </a:extLst>
                </a:gridCol>
                <a:gridCol w="5735781">
                  <a:extLst>
                    <a:ext uri="{9D8B030D-6E8A-4147-A177-3AD203B41FA5}">
                      <a16:colId xmlns:a16="http://schemas.microsoft.com/office/drawing/2014/main" xmlns="" val="20001"/>
                    </a:ext>
                  </a:extLst>
                </a:gridCol>
              </a:tblGrid>
              <a:tr h="370840">
                <a:tc>
                  <a:txBody>
                    <a:bodyPr/>
                    <a:lstStyle/>
                    <a:p>
                      <a:r>
                        <a:rPr lang="en-US" sz="2800" dirty="0"/>
                        <a:t>Personnel</a:t>
                      </a:r>
                      <a:r>
                        <a:rPr lang="en-US" sz="2800" baseline="0" dirty="0"/>
                        <a:t> management </a:t>
                      </a:r>
                      <a:endParaRPr lang="en-US" sz="2800" dirty="0"/>
                    </a:p>
                  </a:txBody>
                  <a:tcPr/>
                </a:tc>
                <a:tc>
                  <a:txBody>
                    <a:bodyPr/>
                    <a:lstStyle/>
                    <a:p>
                      <a:r>
                        <a:rPr lang="en-US" sz="2800" dirty="0"/>
                        <a:t>Human resource management </a:t>
                      </a:r>
                    </a:p>
                  </a:txBody>
                  <a:tcPr/>
                </a:tc>
                <a:extLst>
                  <a:ext uri="{0D108BD9-81ED-4DB2-BD59-A6C34878D82A}">
                    <a16:rowId xmlns:a16="http://schemas.microsoft.com/office/drawing/2014/main" xmlns="" val="10000"/>
                  </a:ext>
                </a:extLst>
              </a:tr>
              <a:tr h="370840">
                <a:tc>
                  <a:txBody>
                    <a:bodyPr/>
                    <a:lstStyle/>
                    <a:p>
                      <a:r>
                        <a:rPr lang="en-US" sz="2800" dirty="0"/>
                        <a:t>Short term ,routine, reactive </a:t>
                      </a:r>
                    </a:p>
                  </a:txBody>
                  <a:tcPr/>
                </a:tc>
                <a:tc>
                  <a:txBody>
                    <a:bodyPr/>
                    <a:lstStyle/>
                    <a:p>
                      <a:r>
                        <a:rPr lang="en-US" sz="2800" dirty="0"/>
                        <a:t>Strategic, proactive </a:t>
                      </a:r>
                    </a:p>
                  </a:txBody>
                  <a:tcPr/>
                </a:tc>
                <a:extLst>
                  <a:ext uri="{0D108BD9-81ED-4DB2-BD59-A6C34878D82A}">
                    <a16:rowId xmlns:a16="http://schemas.microsoft.com/office/drawing/2014/main" xmlns="" val="10001"/>
                  </a:ext>
                </a:extLst>
              </a:tr>
              <a:tr h="370840">
                <a:tc>
                  <a:txBody>
                    <a:bodyPr/>
                    <a:lstStyle/>
                    <a:p>
                      <a:r>
                        <a:rPr lang="en-US" sz="2800" dirty="0"/>
                        <a:t>Compliance </a:t>
                      </a:r>
                    </a:p>
                  </a:txBody>
                  <a:tcPr/>
                </a:tc>
                <a:tc>
                  <a:txBody>
                    <a:bodyPr/>
                    <a:lstStyle/>
                    <a:p>
                      <a:r>
                        <a:rPr lang="en-US" sz="2800" dirty="0"/>
                        <a:t>Commitment </a:t>
                      </a:r>
                    </a:p>
                  </a:txBody>
                  <a:tcPr/>
                </a:tc>
                <a:extLst>
                  <a:ext uri="{0D108BD9-81ED-4DB2-BD59-A6C34878D82A}">
                    <a16:rowId xmlns:a16="http://schemas.microsoft.com/office/drawing/2014/main" xmlns="" val="10002"/>
                  </a:ext>
                </a:extLst>
              </a:tr>
              <a:tr h="370840">
                <a:tc>
                  <a:txBody>
                    <a:bodyPr/>
                    <a:lstStyle/>
                    <a:p>
                      <a:r>
                        <a:rPr lang="en-US" sz="2800" dirty="0"/>
                        <a:t>Pluralist, collective, low trust </a:t>
                      </a:r>
                    </a:p>
                  </a:txBody>
                  <a:tcPr/>
                </a:tc>
                <a:tc>
                  <a:txBody>
                    <a:bodyPr/>
                    <a:lstStyle/>
                    <a:p>
                      <a:r>
                        <a:rPr lang="en-US" sz="2800" dirty="0" err="1"/>
                        <a:t>Unitarist</a:t>
                      </a:r>
                      <a:r>
                        <a:rPr lang="en-US" sz="2800" dirty="0"/>
                        <a:t>, individual, high trust </a:t>
                      </a:r>
                    </a:p>
                  </a:txBody>
                  <a:tcPr/>
                </a:tc>
                <a:extLst>
                  <a:ext uri="{0D108BD9-81ED-4DB2-BD59-A6C34878D82A}">
                    <a16:rowId xmlns:a16="http://schemas.microsoft.com/office/drawing/2014/main" xmlns="" val="10003"/>
                  </a:ext>
                </a:extLst>
              </a:tr>
              <a:tr h="370840">
                <a:tc>
                  <a:txBody>
                    <a:bodyPr/>
                    <a:lstStyle/>
                    <a:p>
                      <a:r>
                        <a:rPr lang="en-US" sz="2800" dirty="0"/>
                        <a:t>Bureaucratic </a:t>
                      </a:r>
                    </a:p>
                  </a:txBody>
                  <a:tcPr/>
                </a:tc>
                <a:tc>
                  <a:txBody>
                    <a:bodyPr/>
                    <a:lstStyle/>
                    <a:p>
                      <a:r>
                        <a:rPr lang="en-US" sz="2800" dirty="0"/>
                        <a:t>Organic </a:t>
                      </a:r>
                    </a:p>
                  </a:txBody>
                  <a:tcPr/>
                </a:tc>
                <a:extLst>
                  <a:ext uri="{0D108BD9-81ED-4DB2-BD59-A6C34878D82A}">
                    <a16:rowId xmlns:a16="http://schemas.microsoft.com/office/drawing/2014/main" xmlns="" val="10004"/>
                  </a:ext>
                </a:extLst>
              </a:tr>
              <a:tr h="370840">
                <a:tc>
                  <a:txBody>
                    <a:bodyPr/>
                    <a:lstStyle/>
                    <a:p>
                      <a:r>
                        <a:rPr lang="en-US" sz="2800" dirty="0"/>
                        <a:t>Activity based </a:t>
                      </a:r>
                    </a:p>
                  </a:txBody>
                  <a:tcPr/>
                </a:tc>
                <a:tc>
                  <a:txBody>
                    <a:bodyPr/>
                    <a:lstStyle/>
                    <a:p>
                      <a:r>
                        <a:rPr lang="en-US" sz="2800" dirty="0"/>
                        <a:t>Solution based </a:t>
                      </a:r>
                    </a:p>
                  </a:txBody>
                  <a:tcPr/>
                </a:tc>
                <a:extLst>
                  <a:ext uri="{0D108BD9-81ED-4DB2-BD59-A6C34878D82A}">
                    <a16:rowId xmlns:a16="http://schemas.microsoft.com/office/drawing/2014/main" xmlns="" val="3686043413"/>
                  </a:ext>
                </a:extLst>
              </a:tr>
              <a:tr h="370840">
                <a:tc>
                  <a:txBody>
                    <a:bodyPr/>
                    <a:lstStyle/>
                    <a:p>
                      <a:r>
                        <a:rPr lang="en-US" sz="2800" dirty="0"/>
                        <a:t>Internally focused </a:t>
                      </a:r>
                    </a:p>
                  </a:txBody>
                  <a:tcPr/>
                </a:tc>
                <a:tc>
                  <a:txBody>
                    <a:bodyPr/>
                    <a:lstStyle/>
                    <a:p>
                      <a:r>
                        <a:rPr lang="en-US" sz="2800" dirty="0"/>
                        <a:t>Externally</a:t>
                      </a:r>
                      <a:r>
                        <a:rPr lang="en-US" sz="2800" baseline="0" dirty="0"/>
                        <a:t> focused </a:t>
                      </a:r>
                      <a:endParaRPr lang="en-US" sz="2800" dirty="0"/>
                    </a:p>
                  </a:txBody>
                  <a:tcPr/>
                </a:tc>
                <a:extLst>
                  <a:ext uri="{0D108BD9-81ED-4DB2-BD59-A6C34878D82A}">
                    <a16:rowId xmlns:a16="http://schemas.microsoft.com/office/drawing/2014/main" xmlns="" val="3507953535"/>
                  </a:ext>
                </a:extLst>
              </a:tr>
              <a:tr h="482436">
                <a:tc>
                  <a:txBody>
                    <a:bodyPr/>
                    <a:lstStyle/>
                    <a:p>
                      <a:r>
                        <a:rPr lang="en-US" sz="2800" dirty="0"/>
                        <a:t>Specialized/professional </a:t>
                      </a:r>
                    </a:p>
                  </a:txBody>
                  <a:tcPr/>
                </a:tc>
                <a:tc>
                  <a:txBody>
                    <a:bodyPr/>
                    <a:lstStyle/>
                    <a:p>
                      <a:pPr algn="just"/>
                      <a:r>
                        <a:rPr lang="en-US" sz="2800" dirty="0"/>
                        <a:t>Largely integrated into line management </a:t>
                      </a:r>
                    </a:p>
                  </a:txBody>
                  <a:tcPr/>
                </a:tc>
                <a:extLst>
                  <a:ext uri="{0D108BD9-81ED-4DB2-BD59-A6C34878D82A}">
                    <a16:rowId xmlns:a16="http://schemas.microsoft.com/office/drawing/2014/main" xmlns="" val="10005"/>
                  </a:ext>
                </a:extLst>
              </a:tr>
              <a:tr h="370840">
                <a:tc>
                  <a:txBody>
                    <a:bodyPr/>
                    <a:lstStyle/>
                    <a:p>
                      <a:r>
                        <a:rPr lang="en-US" sz="2800" dirty="0"/>
                        <a:t>Cost minimization , human’s are seen as liabilities </a:t>
                      </a:r>
                    </a:p>
                  </a:txBody>
                  <a:tcPr/>
                </a:tc>
                <a:tc>
                  <a:txBody>
                    <a:bodyPr/>
                    <a:lstStyle/>
                    <a:p>
                      <a:r>
                        <a:rPr lang="en-US" sz="2800" dirty="0"/>
                        <a:t>Maximum utilization (human asset)</a:t>
                      </a: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570631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BDCD92-6D26-48EE-B6DF-DB333E03C206}"/>
              </a:ext>
            </a:extLst>
          </p:cNvPr>
          <p:cNvSpPr>
            <a:spLocks noGrp="1"/>
          </p:cNvSpPr>
          <p:nvPr>
            <p:ph type="title"/>
          </p:nvPr>
        </p:nvSpPr>
        <p:spPr>
          <a:xfrm>
            <a:off x="1251678" y="382385"/>
            <a:ext cx="10178322" cy="941448"/>
          </a:xfrm>
        </p:spPr>
        <p:txBody>
          <a:bodyPr>
            <a:normAutofit fontScale="90000"/>
          </a:bodyPr>
          <a:lstStyle/>
          <a:p>
            <a:pPr algn="ctr"/>
            <a:r>
              <a:rPr lang="en-US" sz="3200" dirty="0"/>
              <a:t/>
            </a:r>
            <a:br>
              <a:rPr lang="en-US" sz="3200" dirty="0"/>
            </a:br>
            <a:r>
              <a:rPr lang="en-US" sz="3200" dirty="0"/>
              <a:t>Philosophies of human resource management </a:t>
            </a:r>
          </a:p>
        </p:txBody>
      </p:sp>
      <p:sp>
        <p:nvSpPr>
          <p:cNvPr id="3" name="Content Placeholder 2">
            <a:extLst>
              <a:ext uri="{FF2B5EF4-FFF2-40B4-BE49-F238E27FC236}">
                <a16:creationId xmlns:a16="http://schemas.microsoft.com/office/drawing/2014/main" xmlns="" id="{384BA850-5624-4418-8EFE-58EDC4C39DE8}"/>
              </a:ext>
            </a:extLst>
          </p:cNvPr>
          <p:cNvSpPr>
            <a:spLocks noGrp="1"/>
          </p:cNvSpPr>
          <p:nvPr>
            <p:ph idx="1"/>
          </p:nvPr>
        </p:nvSpPr>
        <p:spPr>
          <a:xfrm>
            <a:off x="1251678" y="1430653"/>
            <a:ext cx="10178322" cy="5427347"/>
          </a:xfrm>
        </p:spPr>
        <p:txBody>
          <a:bodyPr>
            <a:normAutofit lnSpcReduction="10000"/>
          </a:bodyPr>
          <a:lstStyle/>
          <a:p>
            <a:pPr marL="457200" indent="-457200" algn="just">
              <a:buFont typeface="+mj-lt"/>
              <a:buAutoNum type="arabicPeriod"/>
            </a:pPr>
            <a:r>
              <a:rPr lang="en-US" dirty="0"/>
              <a:t>Human resource management is and has to be owned and driven by the top management in the interests of the key stakeholders. the top management owns and drives the agenda for effective people management in an organization. </a:t>
            </a:r>
          </a:p>
          <a:p>
            <a:pPr marL="457200" indent="-457200" algn="just">
              <a:buFont typeface="+mj-lt"/>
              <a:buAutoNum type="arabicPeriod"/>
            </a:pPr>
            <a:r>
              <a:rPr lang="en-US" dirty="0"/>
              <a:t>Business or organizational strategies form the basis for human resource strategies, and there should be a strategic fit. </a:t>
            </a:r>
          </a:p>
          <a:p>
            <a:pPr marL="457200" indent="-457200" algn="just">
              <a:buFont typeface="+mj-lt"/>
              <a:buAutoNum type="arabicPeriod"/>
            </a:pPr>
            <a:r>
              <a:rPr lang="en-US" dirty="0"/>
              <a:t>Investment in people, like any other capital investment, is necessary for better returns in the future. </a:t>
            </a:r>
          </a:p>
          <a:p>
            <a:pPr marL="457200" indent="-457200" algn="just">
              <a:buFont typeface="+mj-lt"/>
              <a:buAutoNum type="arabicPeriod"/>
            </a:pPr>
            <a:r>
              <a:rPr lang="en-US" dirty="0"/>
              <a:t> Employees are capable of producing added value. It is the role of the management to obtain such added value through human resource development and performance management systems. </a:t>
            </a:r>
          </a:p>
          <a:p>
            <a:pPr marL="457200" indent="-457200" algn="just">
              <a:buFont typeface="+mj-lt"/>
              <a:buAutoNum type="arabicPeriod"/>
            </a:pPr>
            <a:r>
              <a:rPr lang="en-US" dirty="0"/>
              <a:t>Organizational success comes from the employees’ total commitment to the organizational mission, goals, objectives, and values.</a:t>
            </a:r>
          </a:p>
          <a:p>
            <a:pPr marL="457200" indent="-457200" algn="just">
              <a:buFont typeface="+mj-lt"/>
              <a:buAutoNum type="arabicPeriod"/>
            </a:pPr>
            <a:r>
              <a:rPr lang="en-US" dirty="0"/>
              <a:t> Building a strong organizational culture that gives managers an advantage in stimulating employees’ commitment through effective communication, training, coaching, mentoring and performance management processes</a:t>
            </a:r>
          </a:p>
        </p:txBody>
      </p:sp>
    </p:spTree>
    <p:extLst>
      <p:ext uri="{BB962C8B-B14F-4D97-AF65-F5344CB8AC3E}">
        <p14:creationId xmlns:p14="http://schemas.microsoft.com/office/powerpoint/2010/main" val="3011945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
            </a:r>
            <a:br>
              <a:rPr lang="en-US" sz="3200" dirty="0"/>
            </a:br>
            <a:r>
              <a:rPr lang="en-US" sz="3200" dirty="0"/>
              <a:t>     Objective of human resource management </a:t>
            </a:r>
          </a:p>
        </p:txBody>
      </p:sp>
      <p:sp>
        <p:nvSpPr>
          <p:cNvPr id="3" name="Content Placeholder 2"/>
          <p:cNvSpPr>
            <a:spLocks noGrp="1"/>
          </p:cNvSpPr>
          <p:nvPr>
            <p:ph idx="1"/>
          </p:nvPr>
        </p:nvSpPr>
        <p:spPr>
          <a:xfrm>
            <a:off x="1251678" y="1700011"/>
            <a:ext cx="10178322" cy="4179581"/>
          </a:xfrm>
        </p:spPr>
        <p:txBody>
          <a:bodyPr>
            <a:normAutofit/>
          </a:bodyPr>
          <a:lstStyle/>
          <a:p>
            <a:pPr algn="just"/>
            <a:r>
              <a:rPr lang="en-US" dirty="0">
                <a:solidFill>
                  <a:srgbClr val="000000"/>
                </a:solidFill>
                <a:latin typeface="SabonLTStd-Roman"/>
              </a:rPr>
              <a:t>The overall objective of human resource management is to ensure organizational success through people.</a:t>
            </a:r>
          </a:p>
          <a:p>
            <a:r>
              <a:rPr lang="en-US" dirty="0">
                <a:solidFill>
                  <a:srgbClr val="000000"/>
                </a:solidFill>
                <a:latin typeface="SabonLTStd-Roman"/>
              </a:rPr>
              <a:t>ensure that the organization has competent people it needs</a:t>
            </a:r>
          </a:p>
          <a:p>
            <a:r>
              <a:rPr lang="en-US" dirty="0">
                <a:solidFill>
                  <a:srgbClr val="000000"/>
                </a:solidFill>
                <a:latin typeface="SabonLTStd-Roman"/>
              </a:rPr>
              <a:t>support the organization achieve its goal  </a:t>
            </a:r>
          </a:p>
          <a:p>
            <a:r>
              <a:rPr lang="en-US" dirty="0">
                <a:solidFill>
                  <a:srgbClr val="000000"/>
                </a:solidFill>
                <a:latin typeface="SabonLTStd-Roman"/>
              </a:rPr>
              <a:t>contribute to the development of high-performance culture</a:t>
            </a:r>
          </a:p>
          <a:p>
            <a:r>
              <a:rPr lang="en-US" dirty="0">
                <a:solidFill>
                  <a:srgbClr val="000000"/>
                </a:solidFill>
                <a:latin typeface="SabonLTStd-Roman"/>
              </a:rPr>
              <a:t>create a positive employment relationship between management and employees</a:t>
            </a:r>
          </a:p>
          <a:p>
            <a:r>
              <a:rPr lang="en-US" dirty="0">
                <a:solidFill>
                  <a:srgbClr val="000000"/>
                </a:solidFill>
                <a:latin typeface="SabonLTStd-Roman"/>
              </a:rPr>
              <a:t>encourage the application of an ethical approach to manage human resource.</a:t>
            </a:r>
          </a:p>
        </p:txBody>
      </p:sp>
    </p:spTree>
    <p:extLst>
      <p:ext uri="{BB962C8B-B14F-4D97-AF65-F5344CB8AC3E}">
        <p14:creationId xmlns:p14="http://schemas.microsoft.com/office/powerpoint/2010/main" val="4179817108"/>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635</TotalTime>
  <Words>1549</Words>
  <Application>Microsoft Office PowerPoint</Application>
  <PresentationFormat>Widescreen</PresentationFormat>
  <Paragraphs>176</Paragraphs>
  <Slides>33</Slides>
  <Notes>9</Notes>
  <HiddenSlides>1</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33</vt:i4>
      </vt:variant>
    </vt:vector>
  </HeadingPairs>
  <TitlesOfParts>
    <vt:vector size="44" baseType="lpstr">
      <vt:lpstr>Arial</vt:lpstr>
      <vt:lpstr>Calibri</vt:lpstr>
      <vt:lpstr>Courier New</vt:lpstr>
      <vt:lpstr>Gill Sans MT</vt:lpstr>
      <vt:lpstr>Impact</vt:lpstr>
      <vt:lpstr>Palatino-Roman</vt:lpstr>
      <vt:lpstr>SabonLTStd-Roman</vt:lpstr>
      <vt:lpstr>Tahoma</vt:lpstr>
      <vt:lpstr>Times New Roman</vt:lpstr>
      <vt:lpstr>Wingdings 2</vt:lpstr>
      <vt:lpstr>Badge</vt:lpstr>
      <vt:lpstr>Human resource management Chapter one </vt:lpstr>
      <vt:lpstr> Why is human resource important?</vt:lpstr>
      <vt:lpstr> Definition of human resource management </vt:lpstr>
      <vt:lpstr> Evolution of human resource management</vt:lpstr>
      <vt:lpstr> Evolution of human resource management </vt:lpstr>
      <vt:lpstr>Recap questions </vt:lpstr>
      <vt:lpstr>….Evolution of human resource management</vt:lpstr>
      <vt:lpstr> Philosophies of human resource management </vt:lpstr>
      <vt:lpstr>      Objective of human resource management </vt:lpstr>
      <vt:lpstr>Major HRM functions </vt:lpstr>
      <vt:lpstr>Procurement functions  </vt:lpstr>
      <vt:lpstr>…Procurement functions</vt:lpstr>
      <vt:lpstr>Development functions</vt:lpstr>
      <vt:lpstr>Integration functions    </vt:lpstr>
      <vt:lpstr>Maintenance functions     </vt:lpstr>
      <vt:lpstr>Strategic importance of human resource management </vt:lpstr>
      <vt:lpstr> The link between HRM and firm performance</vt:lpstr>
      <vt:lpstr> HRM Role in delivering result( Dave Ulrich model)</vt:lpstr>
      <vt:lpstr>Definition of HR roles </vt:lpstr>
      <vt:lpstr> ….HRM Role in delivering result</vt:lpstr>
      <vt:lpstr> ….HRM Role in delivering result</vt:lpstr>
      <vt:lpstr> ….HRM Role in delivering result</vt:lpstr>
      <vt:lpstr> ….HRM Role in delivering result</vt:lpstr>
      <vt:lpstr>Reading assignment </vt:lpstr>
      <vt:lpstr>The Michigan/Matching Model</vt:lpstr>
      <vt:lpstr>The Michigan/Matching Model</vt:lpstr>
      <vt:lpstr>The human resource cycle</vt:lpstr>
      <vt:lpstr>Harvard model of HRM</vt:lpstr>
      <vt:lpstr>The Harvard Framework</vt:lpstr>
      <vt:lpstr>Characteristics of HRM in Harvard Framework</vt:lpstr>
      <vt:lpstr>Guest model of HRM</vt:lpstr>
      <vt:lpstr>Guest model of HRM</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management Chapter one</dc:title>
  <dc:creator>Phinehas Gustavo</dc:creator>
  <cp:lastModifiedBy>admin</cp:lastModifiedBy>
  <cp:revision>35</cp:revision>
  <dcterms:created xsi:type="dcterms:W3CDTF">2019-03-23T05:31:20Z</dcterms:created>
  <dcterms:modified xsi:type="dcterms:W3CDTF">2019-10-11T17:03:29Z</dcterms:modified>
</cp:coreProperties>
</file>