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8" r:id="rId1"/>
  </p:sldMasterIdLst>
  <p:notesMasterIdLst>
    <p:notesMasterId r:id="rId33"/>
  </p:notesMasterIdLst>
  <p:sldIdLst>
    <p:sldId id="258" r:id="rId2"/>
    <p:sldId id="282" r:id="rId3"/>
    <p:sldId id="301" r:id="rId4"/>
    <p:sldId id="295" r:id="rId5"/>
    <p:sldId id="257" r:id="rId6"/>
    <p:sldId id="284" r:id="rId7"/>
    <p:sldId id="292" r:id="rId8"/>
    <p:sldId id="291" r:id="rId9"/>
    <p:sldId id="263" r:id="rId10"/>
    <p:sldId id="297" r:id="rId11"/>
    <p:sldId id="288" r:id="rId12"/>
    <p:sldId id="290" r:id="rId13"/>
    <p:sldId id="298" r:id="rId14"/>
    <p:sldId id="264" r:id="rId15"/>
    <p:sldId id="262" r:id="rId16"/>
    <p:sldId id="272" r:id="rId17"/>
    <p:sldId id="293" r:id="rId18"/>
    <p:sldId id="294" r:id="rId19"/>
    <p:sldId id="269" r:id="rId20"/>
    <p:sldId id="300" r:id="rId21"/>
    <p:sldId id="273" r:id="rId22"/>
    <p:sldId id="274" r:id="rId23"/>
    <p:sldId id="275" r:id="rId24"/>
    <p:sldId id="276" r:id="rId25"/>
    <p:sldId id="277" r:id="rId26"/>
    <p:sldId id="278" r:id="rId27"/>
    <p:sldId id="302" r:id="rId28"/>
    <p:sldId id="279" r:id="rId29"/>
    <p:sldId id="280" r:id="rId30"/>
    <p:sldId id="281" r:id="rId31"/>
    <p:sldId id="303"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1" autoAdjust="0"/>
    <p:restoredTop sz="94660"/>
  </p:normalViewPr>
  <p:slideViewPr>
    <p:cSldViewPr snapToGrid="0">
      <p:cViewPr>
        <p:scale>
          <a:sx n="50" d="100"/>
          <a:sy n="50" d="100"/>
        </p:scale>
        <p:origin x="36" y="41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75DB3E-8573-4022-8E75-C5975AB1F123}" type="datetimeFigureOut">
              <a:rPr lang="en-US" smtClean="0"/>
              <a:t>10/28/2019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8CDED0-8A39-4E63-9ECD-EE210DA6297B}" type="slidenum">
              <a:rPr lang="en-US" smtClean="0"/>
              <a:t>‹#›</a:t>
            </a:fld>
            <a:endParaRPr lang="en-US"/>
          </a:p>
        </p:txBody>
      </p:sp>
    </p:spTree>
    <p:extLst>
      <p:ext uri="{BB962C8B-B14F-4D97-AF65-F5344CB8AC3E}">
        <p14:creationId xmlns:p14="http://schemas.microsoft.com/office/powerpoint/2010/main" val="29142561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a:ln>
            <a:miter lim="800000"/>
            <a:headEnd/>
            <a:tailEnd/>
          </a:ln>
        </p:spPr>
        <p:txBody>
          <a:bodyPr/>
          <a:lstStyle/>
          <a:p>
            <a:fld id="{5DAB9861-8D52-4EAA-AB35-592A2B67045A}" type="slidenum">
              <a:rPr lang="en-US" smtClean="0">
                <a:latin typeface="Arial" pitchFamily="34" charset="0"/>
              </a:rPr>
              <a:pPr/>
              <a:t>11</a:t>
            </a:fld>
            <a:endParaRPr lang="en-US" smtClean="0">
              <a:latin typeface="Arial" pitchFamily="34" charset="0"/>
            </a:endParaRPr>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p:spPr>
        <p:txBody>
          <a:bodyPr/>
          <a:lstStyle/>
          <a:p>
            <a:pPr eaLnBrk="1" hangingPunct="1"/>
            <a:r>
              <a:rPr lang="en-US" smtClean="0">
                <a:latin typeface="Arial" pitchFamily="34" charset="0"/>
              </a:rPr>
              <a:t>Job analysts use the </a:t>
            </a:r>
            <a:r>
              <a:rPr lang="en-US" b="1" smtClean="0">
                <a:latin typeface="Arial" pitchFamily="34" charset="0"/>
              </a:rPr>
              <a:t>observation method </a:t>
            </a:r>
            <a:r>
              <a:rPr lang="en-US" smtClean="0">
                <a:latin typeface="Arial" pitchFamily="34" charset="0"/>
              </a:rPr>
              <a:t>to watch the worker perform job tasks and records their observations. </a:t>
            </a:r>
          </a:p>
          <a:p>
            <a:endParaRPr lang="en-US" smtClean="0">
              <a:latin typeface="Arial" pitchFamily="34" charset="0"/>
            </a:endParaRPr>
          </a:p>
          <a:p>
            <a:pPr>
              <a:lnSpc>
                <a:spcPct val="96000"/>
              </a:lnSpc>
              <a:buFontTx/>
              <a:buChar char="•"/>
            </a:pPr>
            <a:r>
              <a:rPr lang="en-US" smtClean="0">
                <a:latin typeface="Arial" pitchFamily="34" charset="0"/>
              </a:rPr>
              <a:t>This method is used primarily for jobs emphasizing manual skills, although it can help identify interrelationships between physical and mental tasks. Observation alone is not sufficient for conducting job analyses where mental skills are dominant.</a:t>
            </a:r>
          </a:p>
        </p:txBody>
      </p:sp>
    </p:spTree>
    <p:extLst>
      <p:ext uri="{BB962C8B-B14F-4D97-AF65-F5344CB8AC3E}">
        <p14:creationId xmlns:p14="http://schemas.microsoft.com/office/powerpoint/2010/main" val="30125619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a:ln>
            <a:miter lim="800000"/>
            <a:headEnd/>
            <a:tailEnd/>
          </a:ln>
        </p:spPr>
        <p:txBody>
          <a:bodyPr/>
          <a:lstStyle/>
          <a:p>
            <a:fld id="{0895D6DE-C133-4F79-A240-47FA87C38C4B}" type="slidenum">
              <a:rPr lang="en-US" smtClean="0">
                <a:latin typeface="Arial" pitchFamily="34" charset="0"/>
              </a:rPr>
              <a:pPr/>
              <a:t>12</a:t>
            </a:fld>
            <a:endParaRPr lang="en-US" smtClean="0">
              <a:latin typeface="Arial" pitchFamily="34" charset="0"/>
            </a:endParaRPr>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p:spPr>
        <p:txBody>
          <a:bodyPr/>
          <a:lstStyle/>
          <a:p>
            <a:pPr eaLnBrk="1" hangingPunct="1"/>
            <a:r>
              <a:rPr lang="en-US" smtClean="0">
                <a:latin typeface="Arial" pitchFamily="34" charset="0"/>
              </a:rPr>
              <a:t>Sometimes, job analysis information is gathered by having employees describe their daily work activities in a diary or log. </a:t>
            </a:r>
          </a:p>
          <a:p>
            <a:endParaRPr lang="en-US" smtClean="0">
              <a:latin typeface="Arial" pitchFamily="34" charset="0"/>
            </a:endParaRPr>
          </a:p>
          <a:p>
            <a:pPr>
              <a:lnSpc>
                <a:spcPct val="96000"/>
              </a:lnSpc>
              <a:buFontTx/>
              <a:buChar char="•"/>
            </a:pPr>
            <a:r>
              <a:rPr lang="en-US" smtClean="0">
                <a:latin typeface="Arial" pitchFamily="34" charset="0"/>
              </a:rPr>
              <a:t>This </a:t>
            </a:r>
            <a:r>
              <a:rPr lang="en-US" b="1" smtClean="0">
                <a:latin typeface="Arial" pitchFamily="34" charset="0"/>
              </a:rPr>
              <a:t>recording method </a:t>
            </a:r>
            <a:r>
              <a:rPr lang="en-US" smtClean="0">
                <a:latin typeface="Arial" pitchFamily="34" charset="0"/>
              </a:rPr>
              <a:t>helps resolve the problem of employees exaggerating job importance and gives valuable insight into highly specialized jobs, such as that of a recreational therapist.</a:t>
            </a:r>
          </a:p>
        </p:txBody>
      </p:sp>
    </p:spTree>
    <p:extLst>
      <p:ext uri="{BB962C8B-B14F-4D97-AF65-F5344CB8AC3E}">
        <p14:creationId xmlns:p14="http://schemas.microsoft.com/office/powerpoint/2010/main" val="25031764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a:ln>
            <a:miter lim="800000"/>
            <a:headEnd/>
            <a:tailEnd/>
          </a:ln>
        </p:spPr>
        <p:txBody>
          <a:bodyPr/>
          <a:lstStyle/>
          <a:p>
            <a:fld id="{0895D6DE-C133-4F79-A240-47FA87C38C4B}" type="slidenum">
              <a:rPr lang="en-US" smtClean="0">
                <a:latin typeface="Arial" pitchFamily="34" charset="0"/>
              </a:rPr>
              <a:pPr/>
              <a:t>13</a:t>
            </a:fld>
            <a:endParaRPr lang="en-US" smtClean="0">
              <a:latin typeface="Arial" pitchFamily="34" charset="0"/>
            </a:endParaRPr>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p:spPr>
        <p:txBody>
          <a:bodyPr/>
          <a:lstStyle/>
          <a:p>
            <a:pPr eaLnBrk="1" hangingPunct="1"/>
            <a:r>
              <a:rPr lang="en-US" smtClean="0">
                <a:latin typeface="Arial" pitchFamily="34" charset="0"/>
              </a:rPr>
              <a:t>Sometimes, job analysis information is gathered by having employees describe their daily work activities in a diary or log. </a:t>
            </a:r>
          </a:p>
          <a:p>
            <a:endParaRPr lang="en-US" smtClean="0">
              <a:latin typeface="Arial" pitchFamily="34" charset="0"/>
            </a:endParaRPr>
          </a:p>
          <a:p>
            <a:pPr>
              <a:lnSpc>
                <a:spcPct val="96000"/>
              </a:lnSpc>
              <a:buFontTx/>
              <a:buChar char="•"/>
            </a:pPr>
            <a:r>
              <a:rPr lang="en-US" smtClean="0">
                <a:latin typeface="Arial" pitchFamily="34" charset="0"/>
              </a:rPr>
              <a:t>This </a:t>
            </a:r>
            <a:r>
              <a:rPr lang="en-US" b="1" smtClean="0">
                <a:latin typeface="Arial" pitchFamily="34" charset="0"/>
              </a:rPr>
              <a:t>recording method </a:t>
            </a:r>
            <a:r>
              <a:rPr lang="en-US" smtClean="0">
                <a:latin typeface="Arial" pitchFamily="34" charset="0"/>
              </a:rPr>
              <a:t>helps resolve the problem of employees exaggerating job importance and gives valuable insight into highly specialized jobs, such as that of a recreational therapist.</a:t>
            </a:r>
          </a:p>
        </p:txBody>
      </p:sp>
    </p:spTree>
    <p:extLst>
      <p:ext uri="{BB962C8B-B14F-4D97-AF65-F5344CB8AC3E}">
        <p14:creationId xmlns:p14="http://schemas.microsoft.com/office/powerpoint/2010/main" val="18834854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55D66BF6-8D20-40A8-A9DF-E4107E653774}" type="datetime1">
              <a:rPr lang="en-US" smtClean="0">
                <a:solidFill>
                  <a:srgbClr val="F8B323">
                    <a:lumMod val="50000"/>
                  </a:srgbClr>
                </a:solidFill>
              </a:rPr>
              <a:t>10/28/2019</a:t>
            </a:fld>
            <a:endParaRPr lang="en-US" dirty="0">
              <a:solidFill>
                <a:srgbClr val="F8B323">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F8B323">
                  <a:lumMod val="50000"/>
                </a:srgbClr>
              </a:solidFill>
            </a:endParaRPr>
          </a:p>
        </p:txBody>
      </p:sp>
      <p:sp>
        <p:nvSpPr>
          <p:cNvPr id="6" name="Slide Number Placeholder 5"/>
          <p:cNvSpPr>
            <a:spLocks noGrp="1"/>
          </p:cNvSpPr>
          <p:nvPr>
            <p:ph type="sldNum" sz="quarter" idx="12"/>
          </p:nvPr>
        </p:nvSpPr>
        <p:spPr/>
        <p:txBody>
          <a:bodyPr/>
          <a:lstStyle/>
          <a:p>
            <a:fld id="{71766878-3199-4EAB-94E7-2D6D11070E14}" type="slidenum">
              <a:rPr lang="en-US" smtClean="0">
                <a:solidFill>
                  <a:srgbClr val="F8B323">
                    <a:lumMod val="50000"/>
                  </a:srgbClr>
                </a:solidFill>
              </a:rPr>
              <a:pPr/>
              <a:t>‹#›</a:t>
            </a:fld>
            <a:endParaRPr lang="en-US" dirty="0">
              <a:solidFill>
                <a:srgbClr val="F8B323">
                  <a:lumMod val="50000"/>
                </a:srgbClr>
              </a:solidFill>
            </a:endParaRPr>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369737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2F55501-C445-422D-AEDA-E7C9DBE4C9BC}" type="datetime1">
              <a:rPr lang="en-US" smtClean="0">
                <a:solidFill>
                  <a:prstClr val="black">
                    <a:lumMod val="65000"/>
                    <a:lumOff val="35000"/>
                  </a:prstClr>
                </a:solidFill>
              </a:rPr>
              <a:t>10/28/2019</a:t>
            </a:fld>
            <a:endParaRPr lang="en-US" dirty="0">
              <a:solidFill>
                <a:prstClr val="black">
                  <a:lumMod val="65000"/>
                  <a:lumOff val="35000"/>
                </a:prstClr>
              </a:solidFill>
            </a:endParaRPr>
          </a:p>
        </p:txBody>
      </p:sp>
      <p:sp>
        <p:nvSpPr>
          <p:cNvPr id="5" name="Footer Placeholder 4"/>
          <p:cNvSpPr>
            <a:spLocks noGrp="1"/>
          </p:cNvSpPr>
          <p:nvPr>
            <p:ph type="ftr" sz="quarter" idx="11"/>
          </p:nvPr>
        </p:nvSpPr>
        <p:spPr/>
        <p:txBody>
          <a:bodyPr/>
          <a:lstStyle/>
          <a:p>
            <a:endParaRPr lang="en-US" dirty="0">
              <a:solidFill>
                <a:prstClr val="black">
                  <a:lumMod val="65000"/>
                  <a:lumOff val="35000"/>
                </a:prstClr>
              </a:solidFill>
            </a:endParaRPr>
          </a:p>
        </p:txBody>
      </p:sp>
      <p:sp>
        <p:nvSpPr>
          <p:cNvPr id="6" name="Slide Number Placeholder 5"/>
          <p:cNvSpPr>
            <a:spLocks noGrp="1"/>
          </p:cNvSpPr>
          <p:nvPr>
            <p:ph type="sldNum" sz="quarter" idx="12"/>
          </p:nvPr>
        </p:nvSpPr>
        <p:spPr/>
        <p:txBody>
          <a:bodyPr/>
          <a:lstStyle/>
          <a:p>
            <a:fld id="{71766878-3199-4EAB-94E7-2D6D11070E14}" type="slidenum">
              <a:rPr lang="en-US" smtClean="0">
                <a:solidFill>
                  <a:prstClr val="black">
                    <a:lumMod val="65000"/>
                    <a:lumOff val="35000"/>
                  </a:prstClr>
                </a:solidFill>
              </a:rPr>
              <a:pPr/>
              <a:t>‹#›</a:t>
            </a:fld>
            <a:endParaRPr lang="en-US" dirty="0">
              <a:solidFill>
                <a:prstClr val="black">
                  <a:lumMod val="65000"/>
                  <a:lumOff val="35000"/>
                </a:prstClr>
              </a:solidFill>
            </a:endParaRPr>
          </a:p>
        </p:txBody>
      </p:sp>
    </p:spTree>
    <p:extLst>
      <p:ext uri="{BB962C8B-B14F-4D97-AF65-F5344CB8AC3E}">
        <p14:creationId xmlns:p14="http://schemas.microsoft.com/office/powerpoint/2010/main" val="1723678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DF7C790-AED6-4DCF-A47A-D07824412A44}" type="datetime1">
              <a:rPr lang="en-US" smtClean="0">
                <a:solidFill>
                  <a:prstClr val="black">
                    <a:lumMod val="65000"/>
                    <a:lumOff val="35000"/>
                  </a:prstClr>
                </a:solidFill>
              </a:rPr>
              <a:t>10/28/2019</a:t>
            </a:fld>
            <a:endParaRPr lang="en-US" dirty="0">
              <a:solidFill>
                <a:prstClr val="black">
                  <a:lumMod val="65000"/>
                  <a:lumOff val="35000"/>
                </a:prstClr>
              </a:solidFill>
            </a:endParaRPr>
          </a:p>
        </p:txBody>
      </p:sp>
      <p:sp>
        <p:nvSpPr>
          <p:cNvPr id="5" name="Footer Placeholder 4"/>
          <p:cNvSpPr>
            <a:spLocks noGrp="1"/>
          </p:cNvSpPr>
          <p:nvPr>
            <p:ph type="ftr" sz="quarter" idx="11"/>
          </p:nvPr>
        </p:nvSpPr>
        <p:spPr/>
        <p:txBody>
          <a:bodyPr/>
          <a:lstStyle/>
          <a:p>
            <a:endParaRPr lang="en-US" dirty="0">
              <a:solidFill>
                <a:prstClr val="black">
                  <a:lumMod val="65000"/>
                  <a:lumOff val="35000"/>
                </a:prstClr>
              </a:solidFill>
            </a:endParaRPr>
          </a:p>
        </p:txBody>
      </p:sp>
      <p:sp>
        <p:nvSpPr>
          <p:cNvPr id="6" name="Slide Number Placeholder 5"/>
          <p:cNvSpPr>
            <a:spLocks noGrp="1"/>
          </p:cNvSpPr>
          <p:nvPr>
            <p:ph type="sldNum" sz="quarter" idx="12"/>
          </p:nvPr>
        </p:nvSpPr>
        <p:spPr/>
        <p:txBody>
          <a:bodyPr/>
          <a:lstStyle/>
          <a:p>
            <a:fld id="{71766878-3199-4EAB-94E7-2D6D11070E14}" type="slidenum">
              <a:rPr lang="en-US" smtClean="0">
                <a:solidFill>
                  <a:prstClr val="black">
                    <a:lumMod val="65000"/>
                    <a:lumOff val="35000"/>
                  </a:prstClr>
                </a:solidFill>
              </a:rPr>
              <a:pPr/>
              <a:t>‹#›</a:t>
            </a:fld>
            <a:endParaRPr lang="en-US" dirty="0">
              <a:solidFill>
                <a:prstClr val="black">
                  <a:lumMod val="65000"/>
                  <a:lumOff val="35000"/>
                </a:prstClr>
              </a:solidFill>
            </a:endParaRPr>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43515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197600" y="1600201"/>
            <a:ext cx="5384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p:txBody>
          <a:bodyPr/>
          <a:lstStyle>
            <a:lvl1pPr>
              <a:defRPr/>
            </a:lvl1pPr>
          </a:lstStyle>
          <a:p>
            <a:pPr>
              <a:defRPr/>
            </a:pPr>
            <a:r>
              <a:rPr lang="en-US"/>
              <a:t>4-</a:t>
            </a:r>
            <a:fld id="{B3905BB4-54FE-4D4A-9B41-48166CBDAFEB}" type="slidenum">
              <a:rPr lang="en-US"/>
              <a:pPr>
                <a:defRPr/>
              </a:pPr>
              <a:t>‹#›</a:t>
            </a:fld>
            <a:endParaRPr lang="en-US"/>
          </a:p>
        </p:txBody>
      </p:sp>
      <p:sp>
        <p:nvSpPr>
          <p:cNvPr id="6" name="Rectangle 4"/>
          <p:cNvSpPr>
            <a:spLocks noGrp="1" noChangeArrowheads="1"/>
          </p:cNvSpPr>
          <p:nvPr>
            <p:ph type="ftr" sz="quarter" idx="11"/>
          </p:nvPr>
        </p:nvSpPr>
        <p:spPr/>
        <p:txBody>
          <a:bodyPr/>
          <a:lstStyle>
            <a:lvl1pPr>
              <a:defRPr/>
            </a:lvl1pPr>
          </a:lstStyle>
          <a:p>
            <a:pPr>
              <a:defRPr/>
            </a:pPr>
            <a:r>
              <a:rPr lang="en-US"/>
              <a:t>Copyright © 2012 Pearson Education, Inc. publishing as Prentice Hall</a:t>
            </a:r>
          </a:p>
        </p:txBody>
      </p:sp>
    </p:spTree>
    <p:extLst>
      <p:ext uri="{BB962C8B-B14F-4D97-AF65-F5344CB8AC3E}">
        <p14:creationId xmlns:p14="http://schemas.microsoft.com/office/powerpoint/2010/main" val="3390074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F1A3543-7747-4EA5-9F3C-CCD3E43452F2}" type="datetime1">
              <a:rPr lang="en-US" smtClean="0">
                <a:solidFill>
                  <a:prstClr val="black">
                    <a:lumMod val="65000"/>
                    <a:lumOff val="35000"/>
                  </a:prstClr>
                </a:solidFill>
              </a:rPr>
              <a:t>10/28/2019</a:t>
            </a:fld>
            <a:endParaRPr lang="en-US" dirty="0">
              <a:solidFill>
                <a:prstClr val="black">
                  <a:lumMod val="65000"/>
                  <a:lumOff val="35000"/>
                </a:prstClr>
              </a:solidFill>
            </a:endParaRPr>
          </a:p>
        </p:txBody>
      </p:sp>
      <p:sp>
        <p:nvSpPr>
          <p:cNvPr id="5" name="Footer Placeholder 4"/>
          <p:cNvSpPr>
            <a:spLocks noGrp="1"/>
          </p:cNvSpPr>
          <p:nvPr>
            <p:ph type="ftr" sz="quarter" idx="11"/>
          </p:nvPr>
        </p:nvSpPr>
        <p:spPr/>
        <p:txBody>
          <a:bodyPr/>
          <a:lstStyle/>
          <a:p>
            <a:endParaRPr lang="en-US" dirty="0">
              <a:solidFill>
                <a:prstClr val="black">
                  <a:lumMod val="65000"/>
                  <a:lumOff val="35000"/>
                </a:prstClr>
              </a:solidFill>
            </a:endParaRPr>
          </a:p>
        </p:txBody>
      </p:sp>
      <p:sp>
        <p:nvSpPr>
          <p:cNvPr id="6" name="Slide Number Placeholder 5"/>
          <p:cNvSpPr>
            <a:spLocks noGrp="1"/>
          </p:cNvSpPr>
          <p:nvPr>
            <p:ph type="sldNum" sz="quarter" idx="12"/>
          </p:nvPr>
        </p:nvSpPr>
        <p:spPr/>
        <p:txBody>
          <a:bodyPr/>
          <a:lstStyle/>
          <a:p>
            <a:fld id="{71766878-3199-4EAB-94E7-2D6D11070E14}" type="slidenum">
              <a:rPr lang="en-US" smtClean="0">
                <a:solidFill>
                  <a:prstClr val="black">
                    <a:lumMod val="65000"/>
                    <a:lumOff val="35000"/>
                  </a:prstClr>
                </a:solidFill>
              </a:rPr>
              <a:pPr/>
              <a:t>‹#›</a:t>
            </a:fld>
            <a:endParaRPr lang="en-US" dirty="0">
              <a:solidFill>
                <a:prstClr val="black">
                  <a:lumMod val="65000"/>
                  <a:lumOff val="35000"/>
                </a:prstClr>
              </a:solidFill>
            </a:endParaRPr>
          </a:p>
        </p:txBody>
      </p:sp>
    </p:spTree>
    <p:extLst>
      <p:ext uri="{BB962C8B-B14F-4D97-AF65-F5344CB8AC3E}">
        <p14:creationId xmlns:p14="http://schemas.microsoft.com/office/powerpoint/2010/main" val="42132157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B212064-BD8C-4C16-8459-4E2C794EF681}" type="datetime1">
              <a:rPr lang="en-US" smtClean="0">
                <a:solidFill>
                  <a:srgbClr val="F3F3F2"/>
                </a:solidFill>
              </a:rPr>
              <a:t>10/28/2019</a:t>
            </a:fld>
            <a:endParaRPr lang="en-US" dirty="0">
              <a:solidFill>
                <a:srgbClr val="F3F3F2"/>
              </a:solidFill>
            </a:endParaRPr>
          </a:p>
        </p:txBody>
      </p:sp>
      <p:sp>
        <p:nvSpPr>
          <p:cNvPr id="5" name="Footer Placeholder 4"/>
          <p:cNvSpPr>
            <a:spLocks noGrp="1"/>
          </p:cNvSpPr>
          <p:nvPr>
            <p:ph type="ftr" sz="quarter" idx="11"/>
          </p:nvPr>
        </p:nvSpPr>
        <p:spPr/>
        <p:txBody>
          <a:bodyPr/>
          <a:lstStyle/>
          <a:p>
            <a:endParaRPr lang="en-US" dirty="0">
              <a:solidFill>
                <a:srgbClr val="F3F3F2"/>
              </a:solidFill>
            </a:endParaRPr>
          </a:p>
        </p:txBody>
      </p:sp>
      <p:sp>
        <p:nvSpPr>
          <p:cNvPr id="6" name="Slide Number Placeholder 5"/>
          <p:cNvSpPr>
            <a:spLocks noGrp="1"/>
          </p:cNvSpPr>
          <p:nvPr>
            <p:ph type="sldNum" sz="quarter" idx="12"/>
          </p:nvPr>
        </p:nvSpPr>
        <p:spPr/>
        <p:txBody>
          <a:bodyPr/>
          <a:lstStyle/>
          <a:p>
            <a:fld id="{71766878-3199-4EAB-94E7-2D6D11070E14}" type="slidenum">
              <a:rPr lang="en-US" smtClean="0">
                <a:solidFill>
                  <a:srgbClr val="F3F3F2"/>
                </a:solidFill>
              </a:rPr>
              <a:pPr/>
              <a:t>‹#›</a:t>
            </a:fld>
            <a:endParaRPr lang="en-US" dirty="0">
              <a:solidFill>
                <a:srgbClr val="F3F3F2"/>
              </a:solidFill>
            </a:endParaRPr>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912170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64B51FD-538B-4147-8912-55594A785FC5}" type="datetime1">
              <a:rPr lang="en-US" smtClean="0">
                <a:solidFill>
                  <a:prstClr val="black">
                    <a:lumMod val="65000"/>
                    <a:lumOff val="35000"/>
                  </a:prstClr>
                </a:solidFill>
              </a:rPr>
              <a:t>10/28/2019</a:t>
            </a:fld>
            <a:endParaRPr lang="en-US" dirty="0">
              <a:solidFill>
                <a:prstClr val="black">
                  <a:lumMod val="65000"/>
                  <a:lumOff val="35000"/>
                </a:prstClr>
              </a:solidFill>
            </a:endParaRPr>
          </a:p>
        </p:txBody>
      </p:sp>
      <p:sp>
        <p:nvSpPr>
          <p:cNvPr id="6" name="Footer Placeholder 5"/>
          <p:cNvSpPr>
            <a:spLocks noGrp="1"/>
          </p:cNvSpPr>
          <p:nvPr>
            <p:ph type="ftr" sz="quarter" idx="11"/>
          </p:nvPr>
        </p:nvSpPr>
        <p:spPr/>
        <p:txBody>
          <a:bodyPr/>
          <a:lstStyle/>
          <a:p>
            <a:endParaRPr lang="en-US" dirty="0">
              <a:solidFill>
                <a:prstClr val="black">
                  <a:lumMod val="65000"/>
                  <a:lumOff val="35000"/>
                </a:prstClr>
              </a:solidFill>
            </a:endParaRPr>
          </a:p>
        </p:txBody>
      </p:sp>
      <p:sp>
        <p:nvSpPr>
          <p:cNvPr id="7" name="Slide Number Placeholder 6"/>
          <p:cNvSpPr>
            <a:spLocks noGrp="1"/>
          </p:cNvSpPr>
          <p:nvPr>
            <p:ph type="sldNum" sz="quarter" idx="12"/>
          </p:nvPr>
        </p:nvSpPr>
        <p:spPr/>
        <p:txBody>
          <a:bodyPr/>
          <a:lstStyle/>
          <a:p>
            <a:fld id="{71766878-3199-4EAB-94E7-2D6D11070E14}" type="slidenum">
              <a:rPr lang="en-US" smtClean="0">
                <a:solidFill>
                  <a:prstClr val="black">
                    <a:lumMod val="65000"/>
                    <a:lumOff val="35000"/>
                  </a:prstClr>
                </a:solidFill>
              </a:rPr>
              <a:pPr/>
              <a:t>‹#›</a:t>
            </a:fld>
            <a:endParaRPr lang="en-US" dirty="0">
              <a:solidFill>
                <a:prstClr val="black">
                  <a:lumMod val="65000"/>
                  <a:lumOff val="35000"/>
                </a:prstClr>
              </a:solidFill>
            </a:endParaRPr>
          </a:p>
        </p:txBody>
      </p:sp>
    </p:spTree>
    <p:extLst>
      <p:ext uri="{BB962C8B-B14F-4D97-AF65-F5344CB8AC3E}">
        <p14:creationId xmlns:p14="http://schemas.microsoft.com/office/powerpoint/2010/main" val="2106413061"/>
      </p:ext>
    </p:extLst>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7C94F1C-E76D-42DD-94DF-1F3F43B08671}" type="datetime1">
              <a:rPr lang="en-US" smtClean="0">
                <a:solidFill>
                  <a:prstClr val="black">
                    <a:lumMod val="65000"/>
                    <a:lumOff val="35000"/>
                  </a:prstClr>
                </a:solidFill>
              </a:rPr>
              <a:t>10/28/2019</a:t>
            </a:fld>
            <a:endParaRPr lang="en-US" dirty="0">
              <a:solidFill>
                <a:prstClr val="black">
                  <a:lumMod val="65000"/>
                  <a:lumOff val="35000"/>
                </a:prstClr>
              </a:solidFill>
            </a:endParaRPr>
          </a:p>
        </p:txBody>
      </p:sp>
      <p:sp>
        <p:nvSpPr>
          <p:cNvPr id="8" name="Footer Placeholder 7"/>
          <p:cNvSpPr>
            <a:spLocks noGrp="1"/>
          </p:cNvSpPr>
          <p:nvPr>
            <p:ph type="ftr" sz="quarter" idx="11"/>
          </p:nvPr>
        </p:nvSpPr>
        <p:spPr/>
        <p:txBody>
          <a:bodyPr/>
          <a:lstStyle/>
          <a:p>
            <a:endParaRPr lang="en-US" dirty="0">
              <a:solidFill>
                <a:prstClr val="black">
                  <a:lumMod val="65000"/>
                  <a:lumOff val="35000"/>
                </a:prstClr>
              </a:solidFill>
            </a:endParaRPr>
          </a:p>
        </p:txBody>
      </p:sp>
      <p:sp>
        <p:nvSpPr>
          <p:cNvPr id="9" name="Slide Number Placeholder 8"/>
          <p:cNvSpPr>
            <a:spLocks noGrp="1"/>
          </p:cNvSpPr>
          <p:nvPr>
            <p:ph type="sldNum" sz="quarter" idx="12"/>
          </p:nvPr>
        </p:nvSpPr>
        <p:spPr/>
        <p:txBody>
          <a:bodyPr/>
          <a:lstStyle/>
          <a:p>
            <a:fld id="{71766878-3199-4EAB-94E7-2D6D11070E14}" type="slidenum">
              <a:rPr lang="en-US" smtClean="0">
                <a:solidFill>
                  <a:prstClr val="black">
                    <a:lumMod val="65000"/>
                    <a:lumOff val="35000"/>
                  </a:prstClr>
                </a:solidFill>
              </a:rPr>
              <a:pPr/>
              <a:t>‹#›</a:t>
            </a:fld>
            <a:endParaRPr lang="en-US" dirty="0">
              <a:solidFill>
                <a:prstClr val="black">
                  <a:lumMod val="65000"/>
                  <a:lumOff val="35000"/>
                </a:prstClr>
              </a:solidFill>
            </a:endParaRPr>
          </a:p>
        </p:txBody>
      </p:sp>
    </p:spTree>
    <p:extLst>
      <p:ext uri="{BB962C8B-B14F-4D97-AF65-F5344CB8AC3E}">
        <p14:creationId xmlns:p14="http://schemas.microsoft.com/office/powerpoint/2010/main" val="2317963233"/>
      </p:ext>
    </p:extLst>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0C7930A-156C-4DFC-A8FD-6E9539120683}" type="datetime1">
              <a:rPr lang="en-US" smtClean="0">
                <a:solidFill>
                  <a:prstClr val="black">
                    <a:lumMod val="65000"/>
                    <a:lumOff val="35000"/>
                  </a:prstClr>
                </a:solidFill>
              </a:rPr>
              <a:t>10/28/2019</a:t>
            </a:fld>
            <a:endParaRPr lang="en-US" dirty="0">
              <a:solidFill>
                <a:prstClr val="black">
                  <a:lumMod val="65000"/>
                  <a:lumOff val="35000"/>
                </a:prstClr>
              </a:solidFill>
            </a:endParaRPr>
          </a:p>
        </p:txBody>
      </p:sp>
      <p:sp>
        <p:nvSpPr>
          <p:cNvPr id="4" name="Footer Placeholder 3"/>
          <p:cNvSpPr>
            <a:spLocks noGrp="1"/>
          </p:cNvSpPr>
          <p:nvPr>
            <p:ph type="ftr" sz="quarter" idx="11"/>
          </p:nvPr>
        </p:nvSpPr>
        <p:spPr/>
        <p:txBody>
          <a:bodyPr/>
          <a:lstStyle/>
          <a:p>
            <a:endParaRPr lang="en-US" dirty="0">
              <a:solidFill>
                <a:prstClr val="black">
                  <a:lumMod val="65000"/>
                  <a:lumOff val="35000"/>
                </a:prstClr>
              </a:solidFill>
            </a:endParaRPr>
          </a:p>
        </p:txBody>
      </p:sp>
      <p:sp>
        <p:nvSpPr>
          <p:cNvPr id="5" name="Slide Number Placeholder 4"/>
          <p:cNvSpPr>
            <a:spLocks noGrp="1"/>
          </p:cNvSpPr>
          <p:nvPr>
            <p:ph type="sldNum" sz="quarter" idx="12"/>
          </p:nvPr>
        </p:nvSpPr>
        <p:spPr/>
        <p:txBody>
          <a:bodyPr/>
          <a:lstStyle/>
          <a:p>
            <a:fld id="{71766878-3199-4EAB-94E7-2D6D11070E14}" type="slidenum">
              <a:rPr lang="en-US" smtClean="0">
                <a:solidFill>
                  <a:prstClr val="black">
                    <a:lumMod val="65000"/>
                    <a:lumOff val="35000"/>
                  </a:prstClr>
                </a:solidFill>
              </a:rPr>
              <a:pPr/>
              <a:t>‹#›</a:t>
            </a:fld>
            <a:endParaRPr lang="en-US" dirty="0">
              <a:solidFill>
                <a:prstClr val="black">
                  <a:lumMod val="65000"/>
                  <a:lumOff val="35000"/>
                </a:prstClr>
              </a:solidFill>
            </a:endParaRPr>
          </a:p>
        </p:txBody>
      </p:sp>
    </p:spTree>
    <p:extLst>
      <p:ext uri="{BB962C8B-B14F-4D97-AF65-F5344CB8AC3E}">
        <p14:creationId xmlns:p14="http://schemas.microsoft.com/office/powerpoint/2010/main" val="1837081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26AB1D-1718-4CA9-9029-1B72ECD448AF}" type="datetime1">
              <a:rPr lang="en-US" smtClean="0">
                <a:solidFill>
                  <a:prstClr val="black">
                    <a:lumMod val="65000"/>
                    <a:lumOff val="35000"/>
                  </a:prstClr>
                </a:solidFill>
              </a:rPr>
              <a:t>10/28/2019</a:t>
            </a:fld>
            <a:endParaRPr lang="en-US" dirty="0">
              <a:solidFill>
                <a:prstClr val="black">
                  <a:lumMod val="65000"/>
                  <a:lumOff val="35000"/>
                </a:prstClr>
              </a:solidFill>
            </a:endParaRPr>
          </a:p>
        </p:txBody>
      </p:sp>
      <p:sp>
        <p:nvSpPr>
          <p:cNvPr id="3" name="Footer Placeholder 2"/>
          <p:cNvSpPr>
            <a:spLocks noGrp="1"/>
          </p:cNvSpPr>
          <p:nvPr>
            <p:ph type="ftr" sz="quarter" idx="11"/>
          </p:nvPr>
        </p:nvSpPr>
        <p:spPr/>
        <p:txBody>
          <a:bodyPr/>
          <a:lstStyle/>
          <a:p>
            <a:endParaRPr lang="en-US" dirty="0">
              <a:solidFill>
                <a:prstClr val="black">
                  <a:lumMod val="65000"/>
                  <a:lumOff val="35000"/>
                </a:prstClr>
              </a:solidFill>
            </a:endParaRPr>
          </a:p>
        </p:txBody>
      </p:sp>
      <p:sp>
        <p:nvSpPr>
          <p:cNvPr id="4" name="Slide Number Placeholder 3"/>
          <p:cNvSpPr>
            <a:spLocks noGrp="1"/>
          </p:cNvSpPr>
          <p:nvPr>
            <p:ph type="sldNum" sz="quarter" idx="12"/>
          </p:nvPr>
        </p:nvSpPr>
        <p:spPr/>
        <p:txBody>
          <a:bodyPr/>
          <a:lstStyle/>
          <a:p>
            <a:fld id="{71766878-3199-4EAB-94E7-2D6D11070E14}" type="slidenum">
              <a:rPr lang="en-US" smtClean="0">
                <a:solidFill>
                  <a:prstClr val="black">
                    <a:lumMod val="65000"/>
                    <a:lumOff val="35000"/>
                  </a:prstClr>
                </a:solidFill>
              </a:rPr>
              <a:pPr/>
              <a:t>‹#›</a:t>
            </a:fld>
            <a:endParaRPr lang="en-US" dirty="0">
              <a:solidFill>
                <a:prstClr val="black">
                  <a:lumMod val="65000"/>
                  <a:lumOff val="35000"/>
                </a:prstClr>
              </a:solidFill>
            </a:endParaRPr>
          </a:p>
        </p:txBody>
      </p:sp>
    </p:spTree>
    <p:extLst>
      <p:ext uri="{BB962C8B-B14F-4D97-AF65-F5344CB8AC3E}">
        <p14:creationId xmlns:p14="http://schemas.microsoft.com/office/powerpoint/2010/main" val="14916729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B0FC12-6469-48DC-A62B-D2080C6E6A3A}" type="datetime1">
              <a:rPr lang="en-US" smtClean="0">
                <a:solidFill>
                  <a:prstClr val="black">
                    <a:lumMod val="65000"/>
                    <a:lumOff val="35000"/>
                  </a:prstClr>
                </a:solidFill>
              </a:rPr>
              <a:t>10/28/2019</a:t>
            </a:fld>
            <a:endParaRPr lang="en-US" dirty="0">
              <a:solidFill>
                <a:prstClr val="black">
                  <a:lumMod val="65000"/>
                  <a:lumOff val="35000"/>
                </a:prstClr>
              </a:solidFill>
            </a:endParaRPr>
          </a:p>
        </p:txBody>
      </p:sp>
      <p:sp>
        <p:nvSpPr>
          <p:cNvPr id="6" name="Footer Placeholder 5"/>
          <p:cNvSpPr>
            <a:spLocks noGrp="1"/>
          </p:cNvSpPr>
          <p:nvPr>
            <p:ph type="ftr" sz="quarter" idx="11"/>
          </p:nvPr>
        </p:nvSpPr>
        <p:spPr/>
        <p:txBody>
          <a:bodyPr/>
          <a:lstStyle/>
          <a:p>
            <a:endParaRPr lang="en-US" dirty="0">
              <a:solidFill>
                <a:prstClr val="black">
                  <a:lumMod val="65000"/>
                  <a:lumOff val="35000"/>
                </a:prstClr>
              </a:solidFill>
            </a:endParaRPr>
          </a:p>
        </p:txBody>
      </p:sp>
      <p:sp>
        <p:nvSpPr>
          <p:cNvPr id="7" name="Slide Number Placeholder 6"/>
          <p:cNvSpPr>
            <a:spLocks noGrp="1"/>
          </p:cNvSpPr>
          <p:nvPr>
            <p:ph type="sldNum" sz="quarter" idx="12"/>
          </p:nvPr>
        </p:nvSpPr>
        <p:spPr/>
        <p:txBody>
          <a:bodyPr/>
          <a:lstStyle/>
          <a:p>
            <a:fld id="{71766878-3199-4EAB-94E7-2D6D11070E14}" type="slidenum">
              <a:rPr lang="en-US" smtClean="0">
                <a:solidFill>
                  <a:prstClr val="black">
                    <a:lumMod val="65000"/>
                    <a:lumOff val="35000"/>
                  </a:prstClr>
                </a:solidFill>
              </a:rPr>
              <a:pPr/>
              <a:t>‹#›</a:t>
            </a:fld>
            <a:endParaRPr lang="en-US" dirty="0">
              <a:solidFill>
                <a:prstClr val="black">
                  <a:lumMod val="65000"/>
                  <a:lumOff val="35000"/>
                </a:prstClr>
              </a:solidFill>
            </a:endParaRPr>
          </a:p>
        </p:txBody>
      </p:sp>
    </p:spTree>
    <p:extLst>
      <p:ext uri="{BB962C8B-B14F-4D97-AF65-F5344CB8AC3E}">
        <p14:creationId xmlns:p14="http://schemas.microsoft.com/office/powerpoint/2010/main" val="1447760595"/>
      </p:ext>
    </p:extLst>
  </p:cSld>
  <p:clrMapOvr>
    <a:masterClrMapping/>
  </p:clrMapOvr>
  <p:extLst mod="1">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232FDC-CE9A-43C5-AE2D-C3C1B796D794}" type="datetime1">
              <a:rPr lang="en-US" smtClean="0">
                <a:solidFill>
                  <a:prstClr val="black">
                    <a:lumMod val="65000"/>
                    <a:lumOff val="35000"/>
                  </a:prstClr>
                </a:solidFill>
              </a:rPr>
              <a:t>10/28/2019</a:t>
            </a:fld>
            <a:endParaRPr lang="en-US" dirty="0">
              <a:solidFill>
                <a:prstClr val="black">
                  <a:lumMod val="65000"/>
                  <a:lumOff val="35000"/>
                </a:prstClr>
              </a:solidFill>
            </a:endParaRPr>
          </a:p>
        </p:txBody>
      </p:sp>
      <p:sp>
        <p:nvSpPr>
          <p:cNvPr id="6" name="Footer Placeholder 5"/>
          <p:cNvSpPr>
            <a:spLocks noGrp="1"/>
          </p:cNvSpPr>
          <p:nvPr>
            <p:ph type="ftr" sz="quarter" idx="11"/>
          </p:nvPr>
        </p:nvSpPr>
        <p:spPr/>
        <p:txBody>
          <a:bodyPr/>
          <a:lstStyle/>
          <a:p>
            <a:endParaRPr lang="en-US" dirty="0">
              <a:solidFill>
                <a:prstClr val="black">
                  <a:lumMod val="65000"/>
                  <a:lumOff val="35000"/>
                </a:prstClr>
              </a:solidFill>
            </a:endParaRPr>
          </a:p>
        </p:txBody>
      </p:sp>
      <p:sp>
        <p:nvSpPr>
          <p:cNvPr id="7" name="Slide Number Placeholder 6"/>
          <p:cNvSpPr>
            <a:spLocks noGrp="1"/>
          </p:cNvSpPr>
          <p:nvPr>
            <p:ph type="sldNum" sz="quarter" idx="12"/>
          </p:nvPr>
        </p:nvSpPr>
        <p:spPr/>
        <p:txBody>
          <a:bodyPr/>
          <a:lstStyle/>
          <a:p>
            <a:fld id="{71766878-3199-4EAB-94E7-2D6D11070E14}" type="slidenum">
              <a:rPr lang="en-US" smtClean="0">
                <a:solidFill>
                  <a:prstClr val="black">
                    <a:lumMod val="65000"/>
                    <a:lumOff val="35000"/>
                  </a:prstClr>
                </a:solidFill>
              </a:rPr>
              <a:pPr/>
              <a:t>‹#›</a:t>
            </a:fld>
            <a:endParaRPr lang="en-US" dirty="0">
              <a:solidFill>
                <a:prstClr val="black">
                  <a:lumMod val="65000"/>
                  <a:lumOff val="35000"/>
                </a:prstClr>
              </a:solidFill>
            </a:endParaRPr>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591849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pPr defTabSz="457200"/>
            <a:fld id="{A3D2427A-99B3-4C56-B17F-34E94A2679D0}" type="datetime1">
              <a:rPr lang="en-US" smtClean="0">
                <a:solidFill>
                  <a:prstClr val="black">
                    <a:lumMod val="65000"/>
                    <a:lumOff val="35000"/>
                  </a:prstClr>
                </a:solidFill>
              </a:rPr>
              <a:t>10/28/2019</a:t>
            </a:fld>
            <a:endParaRPr lang="en-US" dirty="0">
              <a:solidFill>
                <a:prstClr val="black">
                  <a:lumMod val="65000"/>
                  <a:lumOff val="35000"/>
                </a:prstClr>
              </a:solidFill>
            </a:endParaRPr>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pPr defTabSz="457200"/>
            <a:endParaRPr lang="en-US" dirty="0">
              <a:solidFill>
                <a:prstClr val="black">
                  <a:lumMod val="65000"/>
                  <a:lumOff val="35000"/>
                </a:prstClr>
              </a:solidFill>
            </a:endParaRPr>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pPr defTabSz="457200"/>
            <a:fld id="{71766878-3199-4EAB-94E7-2D6D11070E14}" type="slidenum">
              <a:rPr lang="en-US" smtClean="0">
                <a:solidFill>
                  <a:prstClr val="black">
                    <a:lumMod val="65000"/>
                    <a:lumOff val="35000"/>
                  </a:prstClr>
                </a:solidFill>
              </a:rPr>
              <a:pPr defTabSz="457200"/>
              <a:t>‹#›</a:t>
            </a:fld>
            <a:endParaRPr lang="en-US" dirty="0">
              <a:solidFill>
                <a:prstClr val="black">
                  <a:lumMod val="65000"/>
                  <a:lumOff val="35000"/>
                </a:prstClr>
              </a:solidFill>
            </a:endParaRPr>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0421579"/>
      </p:ext>
    </p:extLst>
  </p:cSld>
  <p:clrMap bg1="lt1" tx1="dk1" bg2="lt2" tx2="dk2" accent1="accent1" accent2="accent2" accent3="accent3" accent4="accent4" accent5="accent5" accent6="accent6" hlink="hlink" folHlink="folHlink"/>
  <p:sldLayoutIdLst>
    <p:sldLayoutId id="2147483919" r:id="rId1"/>
    <p:sldLayoutId id="2147483920" r:id="rId2"/>
    <p:sldLayoutId id="2147483921" r:id="rId3"/>
    <p:sldLayoutId id="2147483922" r:id="rId4"/>
    <p:sldLayoutId id="2147483923" r:id="rId5"/>
    <p:sldLayoutId id="2147483924" r:id="rId6"/>
    <p:sldLayoutId id="2147483925" r:id="rId7"/>
    <p:sldLayoutId id="2147483926" r:id="rId8"/>
    <p:sldLayoutId id="2147483927" r:id="rId9"/>
    <p:sldLayoutId id="2147483928" r:id="rId10"/>
    <p:sldLayoutId id="2147483929" r:id="rId11"/>
    <p:sldLayoutId id="2147483931" r:id="rId12"/>
  </p:sldLayoutIdLst>
  <p:hf sldNum="0" hdr="0" ftr="0" dt="0"/>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4840;&#4877;&#4757;&#4707;&#4723;%20&#4632;&#4896;&#4672;&#4634;&#4843;%20&#4936;&#4675;&#4853;%20&#4768;&#4656;&#4899;&#4901;%20&#4707;&#4616;&#4633;&#4843;%20&#4848;&#4648;&#4867;%20IV.doc" TargetMode="External"/><Relationship Id="rId2" Type="http://schemas.openxmlformats.org/officeDocument/2006/relationships/hyperlink" Target="../sample%20JD.docx"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11198180" cy="1463040"/>
          </a:xfrm>
        </p:spPr>
        <p:txBody>
          <a:bodyPr>
            <a:normAutofit fontScale="90000"/>
          </a:bodyPr>
          <a:lstStyle/>
          <a:p>
            <a:pPr algn="ctr"/>
            <a:r>
              <a:rPr lang="en-US" sz="4900" b="1" dirty="0" smtClean="0"/>
              <a:t>Job analysis and design</a:t>
            </a:r>
            <a:br>
              <a:rPr lang="en-US" sz="4900" b="1" dirty="0" smtClean="0"/>
            </a:br>
            <a:r>
              <a:rPr lang="en-US" sz="4900" b="1" dirty="0" smtClean="0"/>
              <a:t>Chapter three</a:t>
            </a:r>
            <a:r>
              <a:rPr lang="en-US" sz="3600" dirty="0" smtClean="0"/>
              <a:t/>
            </a:r>
            <a:br>
              <a:rPr lang="en-US" sz="3600" dirty="0" smtClean="0"/>
            </a:br>
            <a:endParaRPr lang="en-US" sz="3600" dirty="0"/>
          </a:p>
        </p:txBody>
      </p:sp>
    </p:spTree>
    <p:extLst>
      <p:ext uri="{BB962C8B-B14F-4D97-AF65-F5344CB8AC3E}">
        <p14:creationId xmlns:p14="http://schemas.microsoft.com/office/powerpoint/2010/main" val="38501448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857218"/>
          </a:xfrm>
        </p:spPr>
        <p:txBody>
          <a:bodyPr>
            <a:normAutofit/>
          </a:bodyPr>
          <a:lstStyle/>
          <a:p>
            <a:pPr algn="ctr"/>
            <a:r>
              <a:rPr lang="en-US" sz="3200" b="1" dirty="0" smtClean="0">
                <a:latin typeface="+mn-lt"/>
              </a:rPr>
              <a:t>job analysis Methods </a:t>
            </a:r>
            <a:endParaRPr lang="en-US" sz="3200" b="1" dirty="0">
              <a:latin typeface="+mn-lt"/>
            </a:endParaRPr>
          </a:p>
        </p:txBody>
      </p:sp>
      <p:sp>
        <p:nvSpPr>
          <p:cNvPr id="3" name="Content Placeholder 2"/>
          <p:cNvSpPr>
            <a:spLocks noGrp="1"/>
          </p:cNvSpPr>
          <p:nvPr>
            <p:ph idx="1"/>
          </p:nvPr>
        </p:nvSpPr>
        <p:spPr>
          <a:xfrm>
            <a:off x="1024127" y="1577662"/>
            <a:ext cx="9720073" cy="4023360"/>
          </a:xfrm>
        </p:spPr>
        <p:txBody>
          <a:bodyPr>
            <a:normAutofit/>
          </a:bodyPr>
          <a:lstStyle/>
          <a:p>
            <a:pPr algn="just"/>
            <a:r>
              <a:rPr lang="en-US" sz="3200" b="1" dirty="0" smtClean="0"/>
              <a:t>Questionnaire</a:t>
            </a:r>
          </a:p>
          <a:p>
            <a:pPr algn="just">
              <a:buClrTx/>
              <a:buFont typeface="Wingdings" panose="05000000000000000000" pitchFamily="2" charset="2"/>
              <a:buChar char="§"/>
            </a:pPr>
            <a:r>
              <a:rPr lang="en-US" sz="2800" dirty="0" smtClean="0"/>
              <a:t> Structured </a:t>
            </a:r>
            <a:r>
              <a:rPr lang="en-US" sz="2800" dirty="0"/>
              <a:t>questionnaires given to </a:t>
            </a:r>
            <a:r>
              <a:rPr lang="en-US" sz="2800" dirty="0" smtClean="0"/>
              <a:t>employees to be filled </a:t>
            </a:r>
            <a:r>
              <a:rPr lang="en-US" sz="2800" dirty="0"/>
              <a:t>by both jobholder and </a:t>
            </a:r>
            <a:r>
              <a:rPr lang="en-US" sz="2800" dirty="0" smtClean="0"/>
              <a:t>immediate supervisor. </a:t>
            </a:r>
          </a:p>
          <a:p>
            <a:pPr algn="just">
              <a:buClrTx/>
              <a:buFont typeface="Wingdings" panose="05000000000000000000" pitchFamily="2" charset="2"/>
              <a:buChar char="§"/>
            </a:pPr>
            <a:r>
              <a:rPr lang="en-US" sz="2800" dirty="0" smtClean="0"/>
              <a:t> Saves </a:t>
            </a:r>
            <a:r>
              <a:rPr lang="en-US" sz="2800" dirty="0"/>
              <a:t>time </a:t>
            </a:r>
            <a:r>
              <a:rPr lang="en-US" sz="2800" dirty="0" smtClean="0"/>
              <a:t>and is economical</a:t>
            </a:r>
          </a:p>
          <a:p>
            <a:pPr marL="91440" lvl="1" indent="-91440" algn="just">
              <a:spcBef>
                <a:spcPts val="1200"/>
              </a:spcBef>
              <a:spcAft>
                <a:spcPts val="200"/>
              </a:spcAft>
              <a:buClrTx/>
              <a:buSzPct val="100000"/>
              <a:buFont typeface="Wingdings" panose="05000000000000000000" pitchFamily="2" charset="2"/>
              <a:buChar char="§"/>
            </a:pPr>
            <a:r>
              <a:rPr lang="en-US" sz="2800" dirty="0" smtClean="0"/>
              <a:t> </a:t>
            </a:r>
            <a:r>
              <a:rPr lang="en-US" sz="2800" dirty="0" smtClean="0">
                <a:solidFill>
                  <a:srgbClr val="FF0000"/>
                </a:solidFill>
              </a:rPr>
              <a:t>However, </a:t>
            </a:r>
            <a:r>
              <a:rPr lang="en-US" sz="2800" dirty="0" smtClean="0"/>
              <a:t>employees </a:t>
            </a:r>
            <a:r>
              <a:rPr lang="en-US" sz="2800" dirty="0"/>
              <a:t>might exaggerate the significance of their </a:t>
            </a:r>
            <a:r>
              <a:rPr lang="en-US" sz="2800" dirty="0" smtClean="0"/>
              <a:t>tasks</a:t>
            </a:r>
          </a:p>
          <a:p>
            <a:pPr marL="0" indent="0">
              <a:buNone/>
            </a:pPr>
            <a:endParaRPr lang="en-US" sz="2400" dirty="0" smtClean="0"/>
          </a:p>
          <a:p>
            <a:pPr>
              <a:buFont typeface="Wingdings" panose="05000000000000000000" pitchFamily="2" charset="2"/>
              <a:buChar char="§"/>
            </a:pPr>
            <a:endParaRPr lang="en-US" sz="2400" dirty="0" smtClean="0"/>
          </a:p>
          <a:p>
            <a:pPr marL="0" indent="0">
              <a:buNone/>
            </a:pPr>
            <a:endParaRPr lang="en-US" sz="2400" dirty="0"/>
          </a:p>
        </p:txBody>
      </p:sp>
    </p:spTree>
    <p:extLst>
      <p:ext uri="{BB962C8B-B14F-4D97-AF65-F5344CB8AC3E}">
        <p14:creationId xmlns:p14="http://schemas.microsoft.com/office/powerpoint/2010/main" val="9421698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Footer Placeholder 4"/>
          <p:cNvSpPr txBox="1">
            <a:spLocks noGrp="1"/>
          </p:cNvSpPr>
          <p:nvPr/>
        </p:nvSpPr>
        <p:spPr bwMode="auto">
          <a:xfrm>
            <a:off x="4648200" y="6245225"/>
            <a:ext cx="2895600" cy="476250"/>
          </a:xfrm>
          <a:prstGeom prst="rect">
            <a:avLst/>
          </a:prstGeom>
          <a:noFill/>
          <a:ln w="9525">
            <a:noFill/>
            <a:miter lim="800000"/>
            <a:headEnd/>
            <a:tailEnd/>
          </a:ln>
        </p:spPr>
        <p:txBody>
          <a:bodyPr/>
          <a:lstStyle/>
          <a:p>
            <a:pPr algn="ctr"/>
            <a:endParaRPr lang="en-US" sz="1400"/>
          </a:p>
        </p:txBody>
      </p:sp>
      <p:sp>
        <p:nvSpPr>
          <p:cNvPr id="27651" name="Rectangle 2"/>
          <p:cNvSpPr>
            <a:spLocks noGrp="1" noChangeArrowheads="1"/>
          </p:cNvSpPr>
          <p:nvPr>
            <p:ph type="title"/>
          </p:nvPr>
        </p:nvSpPr>
        <p:spPr>
          <a:xfrm>
            <a:off x="1024128" y="585216"/>
            <a:ext cx="9720072" cy="908733"/>
          </a:xfrm>
        </p:spPr>
        <p:txBody>
          <a:bodyPr>
            <a:normAutofit/>
          </a:bodyPr>
          <a:lstStyle/>
          <a:p>
            <a:pPr algn="ctr"/>
            <a:r>
              <a:rPr lang="en-US" sz="3200" b="1" dirty="0">
                <a:solidFill>
                  <a:prstClr val="black">
                    <a:lumMod val="95000"/>
                    <a:lumOff val="5000"/>
                  </a:prstClr>
                </a:solidFill>
                <a:latin typeface="Tw Cen MT" panose="020B0602020104020603"/>
              </a:rPr>
              <a:t>job analysis Methods </a:t>
            </a:r>
            <a:endParaRPr lang="en-US" sz="3600" b="1" dirty="0" smtClean="0"/>
          </a:p>
        </p:txBody>
      </p:sp>
      <p:sp>
        <p:nvSpPr>
          <p:cNvPr id="27652" name="Rectangle 3"/>
          <p:cNvSpPr>
            <a:spLocks noGrp="1" noChangeArrowheads="1"/>
          </p:cNvSpPr>
          <p:nvPr>
            <p:ph idx="1"/>
          </p:nvPr>
        </p:nvSpPr>
        <p:spPr>
          <a:xfrm>
            <a:off x="874059" y="1600200"/>
            <a:ext cx="9870141" cy="4343400"/>
          </a:xfrm>
        </p:spPr>
        <p:txBody>
          <a:bodyPr>
            <a:normAutofit/>
          </a:bodyPr>
          <a:lstStyle/>
          <a:p>
            <a:pPr marL="0" indent="0" algn="just">
              <a:buClrTx/>
              <a:buNone/>
            </a:pPr>
            <a:r>
              <a:rPr lang="en-US" sz="2800" b="1" dirty="0"/>
              <a:t>Observation</a:t>
            </a:r>
          </a:p>
          <a:p>
            <a:pPr algn="just">
              <a:buClrTx/>
              <a:buFont typeface="Wingdings" panose="05000000000000000000" pitchFamily="2" charset="2"/>
              <a:buChar char="§"/>
            </a:pPr>
            <a:r>
              <a:rPr lang="en-US" sz="2800" dirty="0" smtClean="0"/>
              <a:t> Job </a:t>
            </a:r>
            <a:r>
              <a:rPr lang="en-US" sz="2800" dirty="0"/>
              <a:t>analyst learn about the job by observing the jobholder at action </a:t>
            </a:r>
          </a:p>
          <a:p>
            <a:pPr algn="just" eaLnBrk="1" hangingPunct="1">
              <a:buClrTx/>
              <a:buFont typeface="Wingdings" panose="05000000000000000000" pitchFamily="2" charset="2"/>
              <a:buChar char="§"/>
            </a:pPr>
            <a:r>
              <a:rPr lang="en-US" sz="2800" dirty="0" smtClean="0"/>
              <a:t> Used </a:t>
            </a:r>
            <a:r>
              <a:rPr lang="en-US" sz="2800" dirty="0"/>
              <a:t>primarily to gather information on jobs emphasizing manual skills</a:t>
            </a:r>
          </a:p>
          <a:p>
            <a:pPr algn="just" eaLnBrk="1" hangingPunct="1">
              <a:buClrTx/>
              <a:buFont typeface="Wingdings" panose="05000000000000000000" pitchFamily="2" charset="2"/>
              <a:buChar char="§"/>
            </a:pPr>
            <a:r>
              <a:rPr lang="en-US" sz="2800" dirty="0" smtClean="0"/>
              <a:t> Often </a:t>
            </a:r>
            <a:r>
              <a:rPr lang="en-US" sz="2800" dirty="0"/>
              <a:t>insufficient when used alone</a:t>
            </a:r>
          </a:p>
          <a:p>
            <a:pPr algn="just" eaLnBrk="1" hangingPunct="1">
              <a:buClrTx/>
              <a:buFont typeface="Wingdings" panose="05000000000000000000" pitchFamily="2" charset="2"/>
              <a:buChar char="§"/>
            </a:pPr>
            <a:r>
              <a:rPr lang="en-US" sz="2800" dirty="0" smtClean="0"/>
              <a:t> </a:t>
            </a:r>
            <a:r>
              <a:rPr lang="en-US" sz="2800" dirty="0" smtClean="0">
                <a:solidFill>
                  <a:srgbClr val="FF0000"/>
                </a:solidFill>
              </a:rPr>
              <a:t>Difficult</a:t>
            </a:r>
            <a:r>
              <a:rPr lang="en-US" sz="2800" dirty="0" smtClean="0"/>
              <a:t> </a:t>
            </a:r>
            <a:r>
              <a:rPr lang="en-US" sz="2800" dirty="0"/>
              <a:t>when mental skills are dominant in a job </a:t>
            </a:r>
          </a:p>
        </p:txBody>
      </p:sp>
    </p:spTree>
    <p:extLst>
      <p:ext uri="{BB962C8B-B14F-4D97-AF65-F5344CB8AC3E}">
        <p14:creationId xmlns:p14="http://schemas.microsoft.com/office/powerpoint/2010/main" val="3519714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oter Placeholder 5"/>
          <p:cNvSpPr txBox="1">
            <a:spLocks noGrp="1"/>
          </p:cNvSpPr>
          <p:nvPr/>
        </p:nvSpPr>
        <p:spPr bwMode="auto">
          <a:xfrm>
            <a:off x="4648200" y="6245225"/>
            <a:ext cx="2895600" cy="476250"/>
          </a:xfrm>
          <a:prstGeom prst="rect">
            <a:avLst/>
          </a:prstGeom>
          <a:noFill/>
          <a:ln w="9525">
            <a:noFill/>
            <a:miter lim="800000"/>
            <a:headEnd/>
            <a:tailEnd/>
          </a:ln>
        </p:spPr>
        <p:txBody>
          <a:bodyPr/>
          <a:lstStyle/>
          <a:p>
            <a:pPr algn="ctr"/>
            <a:endParaRPr lang="en-US" sz="1400"/>
          </a:p>
        </p:txBody>
      </p:sp>
      <p:sp>
        <p:nvSpPr>
          <p:cNvPr id="29699" name="Rectangle 2"/>
          <p:cNvSpPr>
            <a:spLocks noGrp="1" noChangeArrowheads="1"/>
          </p:cNvSpPr>
          <p:nvPr>
            <p:ph type="title"/>
          </p:nvPr>
        </p:nvSpPr>
        <p:spPr/>
        <p:txBody>
          <a:bodyPr/>
          <a:lstStyle/>
          <a:p>
            <a:pPr algn="ctr"/>
            <a:r>
              <a:rPr lang="en-US" sz="3200" b="1" dirty="0">
                <a:solidFill>
                  <a:prstClr val="black">
                    <a:lumMod val="95000"/>
                    <a:lumOff val="5000"/>
                  </a:prstClr>
                </a:solidFill>
                <a:latin typeface="Tw Cen MT" panose="020B0602020104020603"/>
              </a:rPr>
              <a:t>job analysis Methods </a:t>
            </a:r>
            <a:endParaRPr lang="en-US" dirty="0" smtClean="0"/>
          </a:p>
        </p:txBody>
      </p:sp>
      <p:sp>
        <p:nvSpPr>
          <p:cNvPr id="29700" name="Rectangle 3"/>
          <p:cNvSpPr>
            <a:spLocks noGrp="1" noChangeArrowheads="1"/>
          </p:cNvSpPr>
          <p:nvPr>
            <p:ph type="body" sz="half" idx="2"/>
          </p:nvPr>
        </p:nvSpPr>
        <p:spPr>
          <a:xfrm>
            <a:off x="875763" y="1524001"/>
            <a:ext cx="10496282" cy="4525963"/>
          </a:xfrm>
        </p:spPr>
        <p:txBody>
          <a:bodyPr>
            <a:normAutofit/>
          </a:bodyPr>
          <a:lstStyle/>
          <a:p>
            <a:pPr marL="0" indent="0">
              <a:buClrTx/>
              <a:buNone/>
            </a:pPr>
            <a:r>
              <a:rPr lang="en-US" sz="2800" b="1" dirty="0"/>
              <a:t>Diaries</a:t>
            </a:r>
            <a:r>
              <a:rPr lang="en-US" sz="2800" dirty="0"/>
              <a:t> </a:t>
            </a:r>
          </a:p>
          <a:p>
            <a:pPr>
              <a:buClrTx/>
              <a:buFont typeface="Wingdings" panose="05000000000000000000" pitchFamily="2" charset="2"/>
              <a:buChar char="§"/>
            </a:pPr>
            <a:r>
              <a:rPr lang="en-US" sz="2800" dirty="0" smtClean="0"/>
              <a:t> Jobholders </a:t>
            </a:r>
            <a:r>
              <a:rPr lang="en-US" sz="2800" dirty="0"/>
              <a:t>will record information about their job for some specific period. </a:t>
            </a:r>
            <a:endParaRPr lang="en-US" sz="2800" dirty="0" smtClean="0"/>
          </a:p>
          <a:p>
            <a:pPr>
              <a:buClrTx/>
              <a:buFont typeface="Wingdings" panose="05000000000000000000" pitchFamily="2" charset="2"/>
              <a:buChar char="§"/>
            </a:pPr>
            <a:r>
              <a:rPr lang="en-US" sz="2800" dirty="0" smtClean="0"/>
              <a:t> Employees </a:t>
            </a:r>
            <a:r>
              <a:rPr lang="en-US" sz="2800" dirty="0"/>
              <a:t>describe daily work activities in diary or log </a:t>
            </a:r>
          </a:p>
          <a:p>
            <a:pPr eaLnBrk="1" hangingPunct="1">
              <a:lnSpc>
                <a:spcPct val="90000"/>
              </a:lnSpc>
              <a:buClrTx/>
              <a:buFont typeface="Wingdings" panose="05000000000000000000" pitchFamily="2" charset="2"/>
              <a:buChar char="§"/>
            </a:pPr>
            <a:r>
              <a:rPr lang="en-US" sz="2800" dirty="0" smtClean="0"/>
              <a:t> Valuable </a:t>
            </a:r>
            <a:r>
              <a:rPr lang="en-US" sz="2800" dirty="0"/>
              <a:t>in understanding highly specialized jobs</a:t>
            </a:r>
            <a:r>
              <a:rPr lang="en-US" sz="2800" dirty="0" smtClean="0"/>
              <a:t> </a:t>
            </a:r>
          </a:p>
          <a:p>
            <a:pPr eaLnBrk="1" hangingPunct="1">
              <a:lnSpc>
                <a:spcPct val="90000"/>
              </a:lnSpc>
              <a:buClrTx/>
              <a:buFont typeface="Wingdings" panose="05000000000000000000" pitchFamily="2" charset="2"/>
              <a:buChar char="§"/>
            </a:pPr>
            <a:r>
              <a:rPr lang="en-US" sz="2800" dirty="0" smtClean="0"/>
              <a:t> </a:t>
            </a:r>
            <a:r>
              <a:rPr lang="en-US" sz="2800" dirty="0" smtClean="0">
                <a:solidFill>
                  <a:srgbClr val="FF0000"/>
                </a:solidFill>
              </a:rPr>
              <a:t>Problem: </a:t>
            </a:r>
            <a:r>
              <a:rPr lang="en-US" sz="2800" dirty="0" smtClean="0"/>
              <a:t>Employees might exaggerate job importance </a:t>
            </a:r>
          </a:p>
          <a:p>
            <a:pPr marL="0" lvl="0" indent="0">
              <a:buClrTx/>
              <a:buNone/>
            </a:pPr>
            <a:endParaRPr lang="en-US" dirty="0">
              <a:solidFill>
                <a:prstClr val="black"/>
              </a:solidFill>
            </a:endParaRPr>
          </a:p>
          <a:p>
            <a:pPr eaLnBrk="1" hangingPunct="1">
              <a:lnSpc>
                <a:spcPct val="90000"/>
              </a:lnSpc>
            </a:pPr>
            <a:endParaRPr lang="en-US" dirty="0" smtClean="0"/>
          </a:p>
        </p:txBody>
      </p:sp>
    </p:spTree>
    <p:extLst>
      <p:ext uri="{BB962C8B-B14F-4D97-AF65-F5344CB8AC3E}">
        <p14:creationId xmlns:p14="http://schemas.microsoft.com/office/powerpoint/2010/main" val="32459876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oter Placeholder 5"/>
          <p:cNvSpPr txBox="1">
            <a:spLocks noGrp="1"/>
          </p:cNvSpPr>
          <p:nvPr/>
        </p:nvSpPr>
        <p:spPr bwMode="auto">
          <a:xfrm>
            <a:off x="4648200" y="6245225"/>
            <a:ext cx="2895600" cy="476250"/>
          </a:xfrm>
          <a:prstGeom prst="rect">
            <a:avLst/>
          </a:prstGeom>
          <a:noFill/>
          <a:ln w="9525">
            <a:noFill/>
            <a:miter lim="800000"/>
            <a:headEnd/>
            <a:tailEnd/>
          </a:ln>
        </p:spPr>
        <p:txBody>
          <a:bodyPr/>
          <a:lstStyle/>
          <a:p>
            <a:pPr algn="ctr"/>
            <a:endParaRPr lang="en-US" sz="1400"/>
          </a:p>
        </p:txBody>
      </p:sp>
      <p:sp>
        <p:nvSpPr>
          <p:cNvPr id="29699" name="Rectangle 2"/>
          <p:cNvSpPr>
            <a:spLocks noGrp="1" noChangeArrowheads="1"/>
          </p:cNvSpPr>
          <p:nvPr>
            <p:ph type="title"/>
          </p:nvPr>
        </p:nvSpPr>
        <p:spPr/>
        <p:txBody>
          <a:bodyPr/>
          <a:lstStyle/>
          <a:p>
            <a:pPr algn="ctr"/>
            <a:r>
              <a:rPr lang="en-US" sz="3200" b="1" dirty="0">
                <a:solidFill>
                  <a:prstClr val="black">
                    <a:lumMod val="95000"/>
                    <a:lumOff val="5000"/>
                  </a:prstClr>
                </a:solidFill>
                <a:latin typeface="Tw Cen MT" panose="020B0602020104020603"/>
              </a:rPr>
              <a:t>job analysis Methods </a:t>
            </a:r>
            <a:endParaRPr lang="en-US" dirty="0" smtClean="0"/>
          </a:p>
        </p:txBody>
      </p:sp>
      <p:sp>
        <p:nvSpPr>
          <p:cNvPr id="29700" name="Rectangle 3"/>
          <p:cNvSpPr>
            <a:spLocks noGrp="1" noChangeArrowheads="1"/>
          </p:cNvSpPr>
          <p:nvPr>
            <p:ph type="body" sz="half" idx="2"/>
          </p:nvPr>
        </p:nvSpPr>
        <p:spPr>
          <a:xfrm>
            <a:off x="875763" y="1524001"/>
            <a:ext cx="10496282" cy="4525963"/>
          </a:xfrm>
        </p:spPr>
        <p:txBody>
          <a:bodyPr>
            <a:normAutofit/>
          </a:bodyPr>
          <a:lstStyle/>
          <a:p>
            <a:pPr marL="0" indent="0" eaLnBrk="1" hangingPunct="1">
              <a:lnSpc>
                <a:spcPct val="90000"/>
              </a:lnSpc>
              <a:buClrTx/>
              <a:buNone/>
            </a:pPr>
            <a:r>
              <a:rPr lang="en-US" sz="2800" b="1" dirty="0" smtClean="0"/>
              <a:t>Interview </a:t>
            </a:r>
          </a:p>
          <a:p>
            <a:pPr>
              <a:buClrTx/>
              <a:buFont typeface="Wingdings" panose="05000000000000000000" pitchFamily="2" charset="2"/>
              <a:buChar char="§"/>
            </a:pPr>
            <a:r>
              <a:rPr lang="en-US" sz="2800" dirty="0" smtClean="0">
                <a:solidFill>
                  <a:prstClr val="black"/>
                </a:solidFill>
              </a:rPr>
              <a:t> Interview </a:t>
            </a:r>
            <a:r>
              <a:rPr lang="en-US" sz="2800" dirty="0">
                <a:solidFill>
                  <a:prstClr val="black"/>
                </a:solidFill>
              </a:rPr>
              <a:t>both employee and supervisor </a:t>
            </a:r>
          </a:p>
          <a:p>
            <a:pPr>
              <a:buClrTx/>
              <a:buFont typeface="Wingdings" panose="05000000000000000000" pitchFamily="2" charset="2"/>
              <a:buChar char="§"/>
            </a:pPr>
            <a:r>
              <a:rPr lang="en-US" sz="2800" dirty="0" smtClean="0">
                <a:solidFill>
                  <a:prstClr val="black"/>
                </a:solidFill>
              </a:rPr>
              <a:t> Interview </a:t>
            </a:r>
            <a:r>
              <a:rPr lang="en-US" sz="2800" dirty="0">
                <a:solidFill>
                  <a:prstClr val="black"/>
                </a:solidFill>
              </a:rPr>
              <a:t>employee first, helping him or her describe duties performed </a:t>
            </a:r>
          </a:p>
          <a:p>
            <a:pPr algn="just">
              <a:buClrTx/>
              <a:buFont typeface="Wingdings" panose="05000000000000000000" pitchFamily="2" charset="2"/>
              <a:buChar char="§"/>
            </a:pPr>
            <a:r>
              <a:rPr lang="en-US" sz="2800" dirty="0" smtClean="0">
                <a:solidFill>
                  <a:prstClr val="black"/>
                </a:solidFill>
              </a:rPr>
              <a:t> After </a:t>
            </a:r>
            <a:r>
              <a:rPr lang="en-US" sz="2800" dirty="0">
                <a:solidFill>
                  <a:prstClr val="black"/>
                </a:solidFill>
              </a:rPr>
              <a:t>interviews, analyst normally contacts supervisor for additional information </a:t>
            </a:r>
          </a:p>
          <a:p>
            <a:pPr marL="0" lvl="0" indent="0">
              <a:buClrTx/>
              <a:buNone/>
            </a:pPr>
            <a:endParaRPr lang="en-US" sz="2800" dirty="0" smtClean="0">
              <a:solidFill>
                <a:prstClr val="black"/>
              </a:solidFill>
            </a:endParaRPr>
          </a:p>
          <a:p>
            <a:pPr marL="0" lvl="0" indent="0">
              <a:buClrTx/>
              <a:buNone/>
            </a:pPr>
            <a:endParaRPr lang="en-US" dirty="0">
              <a:solidFill>
                <a:prstClr val="black"/>
              </a:solidFill>
            </a:endParaRPr>
          </a:p>
          <a:p>
            <a:pPr eaLnBrk="1" hangingPunct="1">
              <a:lnSpc>
                <a:spcPct val="90000"/>
              </a:lnSpc>
            </a:pPr>
            <a:endParaRPr lang="en-US" dirty="0" smtClean="0"/>
          </a:p>
        </p:txBody>
      </p:sp>
    </p:spTree>
    <p:extLst>
      <p:ext uri="{BB962C8B-B14F-4D97-AF65-F5344CB8AC3E}">
        <p14:creationId xmlns:p14="http://schemas.microsoft.com/office/powerpoint/2010/main" val="10122018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ensure data correctness </a:t>
            </a:r>
            <a:endParaRPr lang="en-US" dirty="0"/>
          </a:p>
        </p:txBody>
      </p:sp>
      <p:sp>
        <p:nvSpPr>
          <p:cNvPr id="3" name="Content Placeholder 2"/>
          <p:cNvSpPr>
            <a:spLocks noGrp="1"/>
          </p:cNvSpPr>
          <p:nvPr>
            <p:ph idx="1"/>
          </p:nvPr>
        </p:nvSpPr>
        <p:spPr>
          <a:xfrm>
            <a:off x="1024127" y="2084832"/>
            <a:ext cx="9720073" cy="4023360"/>
          </a:xfrm>
        </p:spPr>
        <p:txBody>
          <a:bodyPr/>
          <a:lstStyle/>
          <a:p>
            <a:pPr>
              <a:buClrTx/>
              <a:buFont typeface="Wingdings" panose="05000000000000000000" pitchFamily="2" charset="2"/>
              <a:buChar char="ü"/>
            </a:pPr>
            <a:r>
              <a:rPr lang="en-US" dirty="0" smtClean="0"/>
              <a:t> check with immediate supervisor/manager </a:t>
            </a:r>
          </a:p>
          <a:p>
            <a:pPr>
              <a:buClrTx/>
              <a:buFont typeface="Wingdings" panose="05000000000000000000" pitchFamily="2" charset="2"/>
              <a:buChar char="ü"/>
            </a:pPr>
            <a:r>
              <a:rPr lang="en-US" dirty="0" smtClean="0"/>
              <a:t>Ask more than one employee </a:t>
            </a:r>
            <a:endParaRPr lang="en-US" dirty="0"/>
          </a:p>
        </p:txBody>
      </p:sp>
    </p:spTree>
    <p:extLst>
      <p:ext uri="{BB962C8B-B14F-4D97-AF65-F5344CB8AC3E}">
        <p14:creationId xmlns:p14="http://schemas.microsoft.com/office/powerpoint/2010/main" val="4368322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024128" y="585216"/>
            <a:ext cx="9720072" cy="779945"/>
          </a:xfrm>
        </p:spPr>
        <p:txBody>
          <a:bodyPr>
            <a:noAutofit/>
          </a:bodyPr>
          <a:lstStyle/>
          <a:p>
            <a:pPr algn="ctr"/>
            <a:r>
              <a:rPr lang="en-US" sz="2000" b="1" dirty="0">
                <a:latin typeface="+mn-lt"/>
                <a:ea typeface="Times New Roman" panose="02020603050405020304" pitchFamily="18" charset="0"/>
                <a:cs typeface="Times New Roman" panose="02020603050405020304" pitchFamily="18" charset="0"/>
              </a:rPr>
              <a:t/>
            </a:r>
            <a:br>
              <a:rPr lang="en-US" sz="2000" b="1" dirty="0">
                <a:latin typeface="+mn-lt"/>
                <a:ea typeface="Times New Roman" panose="02020603050405020304" pitchFamily="18" charset="0"/>
                <a:cs typeface="Times New Roman" panose="02020603050405020304" pitchFamily="18" charset="0"/>
              </a:rPr>
            </a:br>
            <a:r>
              <a:rPr lang="en-US" sz="2000" b="1" dirty="0" smtClean="0">
                <a:latin typeface="+mn-lt"/>
                <a:ea typeface="Times New Roman" panose="02020603050405020304" pitchFamily="18" charset="0"/>
                <a:cs typeface="Times New Roman" panose="02020603050405020304" pitchFamily="18" charset="0"/>
              </a:rPr>
              <a:t/>
            </a:r>
            <a:br>
              <a:rPr lang="en-US" sz="2000" b="1" dirty="0" smtClean="0">
                <a:latin typeface="+mn-lt"/>
                <a:ea typeface="Times New Roman" panose="02020603050405020304" pitchFamily="18" charset="0"/>
                <a:cs typeface="Times New Roman" panose="02020603050405020304" pitchFamily="18" charset="0"/>
              </a:rPr>
            </a:br>
            <a:r>
              <a:rPr lang="en-US" sz="2000" b="1" dirty="0">
                <a:latin typeface="+mn-lt"/>
                <a:ea typeface="Times New Roman" panose="02020603050405020304" pitchFamily="18" charset="0"/>
                <a:cs typeface="Times New Roman" panose="02020603050405020304" pitchFamily="18" charset="0"/>
              </a:rPr>
              <a:t/>
            </a:r>
            <a:br>
              <a:rPr lang="en-US" sz="2000" b="1" dirty="0">
                <a:latin typeface="+mn-lt"/>
                <a:ea typeface="Times New Roman" panose="02020603050405020304" pitchFamily="18" charset="0"/>
                <a:cs typeface="Times New Roman" panose="02020603050405020304" pitchFamily="18" charset="0"/>
              </a:rPr>
            </a:br>
            <a:r>
              <a:rPr lang="en-US" sz="2000" b="1" dirty="0" smtClean="0">
                <a:latin typeface="+mn-lt"/>
                <a:ea typeface="Times New Roman" panose="02020603050405020304" pitchFamily="18" charset="0"/>
                <a:cs typeface="Times New Roman" panose="02020603050405020304" pitchFamily="18" charset="0"/>
              </a:rPr>
              <a:t/>
            </a:r>
            <a:br>
              <a:rPr lang="en-US" sz="2000" b="1" dirty="0" smtClean="0">
                <a:latin typeface="+mn-lt"/>
                <a:ea typeface="Times New Roman" panose="02020603050405020304" pitchFamily="18" charset="0"/>
                <a:cs typeface="Times New Roman" panose="02020603050405020304" pitchFamily="18" charset="0"/>
              </a:rPr>
            </a:br>
            <a:r>
              <a:rPr lang="en-US" sz="2000" b="1" dirty="0" smtClean="0">
                <a:latin typeface="+mn-lt"/>
                <a:ea typeface="Times New Roman" panose="02020603050405020304" pitchFamily="18" charset="0"/>
                <a:cs typeface="Times New Roman" panose="02020603050405020304" pitchFamily="18" charset="0"/>
              </a:rPr>
              <a:t/>
            </a:r>
            <a:br>
              <a:rPr lang="en-US" sz="2000" b="1" dirty="0" smtClean="0">
                <a:latin typeface="+mn-lt"/>
                <a:ea typeface="Times New Roman" panose="02020603050405020304" pitchFamily="18" charset="0"/>
                <a:cs typeface="Times New Roman" panose="02020603050405020304" pitchFamily="18" charset="0"/>
              </a:rPr>
            </a:br>
            <a:r>
              <a:rPr lang="en-US" sz="2400" b="1" dirty="0" smtClean="0">
                <a:latin typeface="+mn-lt"/>
                <a:ea typeface="Times New Roman" panose="02020603050405020304" pitchFamily="18" charset="0"/>
                <a:cs typeface="Times New Roman" panose="02020603050405020304" pitchFamily="18" charset="0"/>
              </a:rPr>
              <a:t>Job </a:t>
            </a:r>
            <a:r>
              <a:rPr lang="en-US" sz="2400" b="1" dirty="0">
                <a:latin typeface="+mn-lt"/>
                <a:ea typeface="Times New Roman" panose="02020603050405020304" pitchFamily="18" charset="0"/>
                <a:cs typeface="Times New Roman" panose="02020603050405020304" pitchFamily="18" charset="0"/>
              </a:rPr>
              <a:t>descriptions and specifications</a:t>
            </a:r>
            <a:r>
              <a:rPr lang="en-US" sz="2000" dirty="0" smtClean="0">
                <a:latin typeface="+mn-lt"/>
              </a:rPr>
              <a:t/>
            </a:r>
            <a:br>
              <a:rPr lang="en-US" sz="2000" dirty="0" smtClean="0">
                <a:latin typeface="+mn-lt"/>
              </a:rPr>
            </a:br>
            <a:r>
              <a:rPr lang="en-US" sz="2000" dirty="0" smtClean="0">
                <a:effectLst/>
                <a:latin typeface="+mn-lt"/>
                <a:ea typeface="Calibri" panose="020F0502020204030204" pitchFamily="34" charset="0"/>
                <a:cs typeface="Times New Roman" panose="02020603050405020304" pitchFamily="18" charset="0"/>
              </a:rPr>
              <a:t/>
            </a:r>
            <a:br>
              <a:rPr lang="en-US" sz="2000" dirty="0" smtClean="0">
                <a:effectLst/>
                <a:latin typeface="+mn-lt"/>
                <a:ea typeface="Calibri" panose="020F0502020204030204" pitchFamily="34" charset="0"/>
                <a:cs typeface="Times New Roman" panose="02020603050405020304" pitchFamily="18" charset="0"/>
              </a:rPr>
            </a:br>
            <a:r>
              <a:rPr lang="en-US" sz="2000" dirty="0" smtClean="0">
                <a:effectLst/>
                <a:latin typeface="+mn-lt"/>
                <a:ea typeface="Calibri" panose="020F0502020204030204" pitchFamily="34" charset="0"/>
                <a:cs typeface="Times New Roman" panose="02020603050405020304" pitchFamily="18" charset="0"/>
              </a:rPr>
              <a:t/>
            </a:r>
            <a:br>
              <a:rPr lang="en-US" sz="2000" dirty="0" smtClean="0">
                <a:effectLst/>
                <a:latin typeface="+mn-lt"/>
                <a:ea typeface="Calibri" panose="020F0502020204030204" pitchFamily="34" charset="0"/>
                <a:cs typeface="Times New Roman" panose="02020603050405020304" pitchFamily="18" charset="0"/>
              </a:rPr>
            </a:br>
            <a:r>
              <a:rPr lang="en-US" sz="2000" dirty="0" smtClean="0">
                <a:effectLst/>
                <a:latin typeface="+mn-lt"/>
                <a:ea typeface="Calibri" panose="020F0502020204030204" pitchFamily="34" charset="0"/>
                <a:cs typeface="Times New Roman" panose="02020603050405020304" pitchFamily="18" charset="0"/>
              </a:rPr>
              <a:t/>
            </a:r>
            <a:br>
              <a:rPr lang="en-US" sz="2000" dirty="0" smtClean="0">
                <a:effectLst/>
                <a:latin typeface="+mn-lt"/>
                <a:ea typeface="Calibri" panose="020F0502020204030204" pitchFamily="34" charset="0"/>
                <a:cs typeface="Times New Roman" panose="02020603050405020304" pitchFamily="18" charset="0"/>
              </a:rPr>
            </a:br>
            <a:r>
              <a:rPr lang="en-US" sz="2000" b="1" dirty="0" smtClean="0">
                <a:effectLst/>
                <a:latin typeface="+mn-lt"/>
                <a:ea typeface="Times New Roman" panose="02020603050405020304" pitchFamily="18" charset="0"/>
                <a:cs typeface="Times New Roman" panose="02020603050405020304" pitchFamily="18" charset="0"/>
              </a:rPr>
              <a:t> </a:t>
            </a:r>
            <a:r>
              <a:rPr lang="en-US" sz="2000" b="1" dirty="0" smtClean="0">
                <a:effectLst/>
                <a:latin typeface="+mn-lt"/>
                <a:ea typeface="Calibri" panose="020F0502020204030204" pitchFamily="34" charset="0"/>
                <a:cs typeface="Times New Roman" panose="02020603050405020304" pitchFamily="18" charset="0"/>
              </a:rPr>
              <a:t/>
            </a:r>
            <a:br>
              <a:rPr lang="en-US" sz="2000" b="1" dirty="0" smtClean="0">
                <a:effectLst/>
                <a:latin typeface="+mn-lt"/>
                <a:ea typeface="Calibri" panose="020F0502020204030204" pitchFamily="34" charset="0"/>
                <a:cs typeface="Times New Roman" panose="02020603050405020304" pitchFamily="18" charset="0"/>
              </a:rPr>
            </a:br>
            <a:endParaRPr lang="en-US" sz="2000" b="1" dirty="0">
              <a:latin typeface="+mn-lt"/>
            </a:endParaRPr>
          </a:p>
        </p:txBody>
      </p:sp>
      <p:sp>
        <p:nvSpPr>
          <p:cNvPr id="5" name="Content Placeholder 4"/>
          <p:cNvSpPr>
            <a:spLocks noGrp="1"/>
          </p:cNvSpPr>
          <p:nvPr>
            <p:ph idx="1"/>
          </p:nvPr>
        </p:nvSpPr>
        <p:spPr>
          <a:xfrm>
            <a:off x="1024127" y="1654935"/>
            <a:ext cx="9720073" cy="4023360"/>
          </a:xfrm>
        </p:spPr>
        <p:txBody>
          <a:bodyPr/>
          <a:lstStyle/>
          <a:p>
            <a:pPr algn="just"/>
            <a:r>
              <a:rPr lang="en-US" sz="2400" b="1" dirty="0"/>
              <a:t>A job </a:t>
            </a:r>
            <a:r>
              <a:rPr lang="en-US" sz="2400" b="1" dirty="0" smtClean="0"/>
              <a:t>description- </a:t>
            </a:r>
            <a:r>
              <a:rPr lang="en-US" sz="2400" dirty="0"/>
              <a:t>is a written statement about the overall </a:t>
            </a:r>
            <a:r>
              <a:rPr lang="en-US" sz="2400" dirty="0" smtClean="0"/>
              <a:t>tasks, duties</a:t>
            </a:r>
            <a:r>
              <a:rPr lang="en-US" sz="2400" dirty="0"/>
              <a:t>, and responsibilities of a job</a:t>
            </a:r>
            <a:r>
              <a:rPr lang="en-US" sz="2400" dirty="0" smtClean="0"/>
              <a:t>. </a:t>
            </a:r>
            <a:r>
              <a:rPr lang="en-US" sz="2400" dirty="0" smtClean="0">
                <a:hlinkClick r:id="rId2" action="ppaction://hlinkfile"/>
              </a:rPr>
              <a:t>..\sample JD.docx</a:t>
            </a:r>
            <a:r>
              <a:rPr lang="am-ET" sz="2400" dirty="0" smtClean="0">
                <a:hlinkClick r:id="rId3" action="ppaction://hlinkfile"/>
              </a:rPr>
              <a:t>..\</a:t>
            </a:r>
            <a:endParaRPr lang="en-US" sz="2400" dirty="0" smtClean="0">
              <a:hlinkClick r:id="rId3" action="ppaction://hlinkfile"/>
            </a:endParaRPr>
          </a:p>
          <a:p>
            <a:pPr algn="just"/>
            <a:r>
              <a:rPr lang="en-US" sz="2400" b="1" dirty="0" smtClean="0"/>
              <a:t>A </a:t>
            </a:r>
            <a:r>
              <a:rPr lang="en-US" sz="2400" b="1" dirty="0"/>
              <a:t>job specification- </a:t>
            </a:r>
            <a:r>
              <a:rPr lang="en-US" sz="2400" dirty="0"/>
              <a:t>is incorporated into the job description document and spells out the minimum acceptable qualifications a person needs to perform a particular job. </a:t>
            </a:r>
            <a:endParaRPr lang="en-US" sz="2400" dirty="0" smtClean="0"/>
          </a:p>
          <a:p>
            <a:pPr algn="just"/>
            <a:r>
              <a:rPr lang="en-US" sz="2400" dirty="0" smtClean="0"/>
              <a:t> </a:t>
            </a:r>
            <a:endParaRPr lang="en-US" sz="2400" dirty="0"/>
          </a:p>
        </p:txBody>
      </p:sp>
    </p:spTree>
    <p:extLst>
      <p:ext uri="{BB962C8B-B14F-4D97-AF65-F5344CB8AC3E}">
        <p14:creationId xmlns:p14="http://schemas.microsoft.com/office/powerpoint/2010/main" val="88964445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024128" y="585216"/>
            <a:ext cx="9720072" cy="1089038"/>
          </a:xfrm>
        </p:spPr>
        <p:txBody>
          <a:bodyPr>
            <a:normAutofit fontScale="90000"/>
          </a:bodyPr>
          <a:lstStyle/>
          <a:p>
            <a:pPr algn="ctr"/>
            <a:r>
              <a:rPr lang="en-US" sz="3200" b="1" dirty="0">
                <a:latin typeface="Times New Roman" panose="02020603050405020304" pitchFamily="18" charset="0"/>
                <a:ea typeface="Times New Roman" panose="02020603050405020304" pitchFamily="18" charset="0"/>
                <a:cs typeface="Times New Roman" panose="02020603050405020304" pitchFamily="18" charset="0"/>
              </a:rPr>
              <a:t/>
            </a:r>
            <a:br>
              <a:rPr lang="en-US" sz="3200" b="1" dirty="0">
                <a:latin typeface="Times New Roman" panose="02020603050405020304" pitchFamily="18" charset="0"/>
                <a:ea typeface="Times New Roman" panose="02020603050405020304" pitchFamily="18" charset="0"/>
                <a:cs typeface="Times New Roman" panose="02020603050405020304" pitchFamily="18" charset="0"/>
              </a:rPr>
            </a:br>
            <a:r>
              <a:rPr lang="en-US" sz="3200" b="1" dirty="0" smtClean="0">
                <a:latin typeface="Times New Roman" panose="02020603050405020304" pitchFamily="18" charset="0"/>
                <a:ea typeface="Times New Roman" panose="02020603050405020304" pitchFamily="18" charset="0"/>
                <a:cs typeface="Times New Roman" panose="02020603050405020304" pitchFamily="18" charset="0"/>
              </a:rPr>
              <a:t/>
            </a:r>
            <a:br>
              <a:rPr lang="en-US" sz="3200" b="1" dirty="0" smtClean="0">
                <a:latin typeface="Times New Roman" panose="02020603050405020304" pitchFamily="18" charset="0"/>
                <a:ea typeface="Times New Roman" panose="02020603050405020304" pitchFamily="18" charset="0"/>
                <a:cs typeface="Times New Roman" panose="02020603050405020304" pitchFamily="18" charset="0"/>
              </a:rPr>
            </a:br>
            <a:r>
              <a:rPr lang="en-US" sz="3200" b="1" dirty="0">
                <a:latin typeface="Times New Roman" panose="02020603050405020304" pitchFamily="18" charset="0"/>
                <a:ea typeface="Times New Roman" panose="02020603050405020304" pitchFamily="18" charset="0"/>
                <a:cs typeface="Times New Roman" panose="02020603050405020304" pitchFamily="18" charset="0"/>
              </a:rPr>
              <a:t/>
            </a:r>
            <a:br>
              <a:rPr lang="en-US" sz="3200" b="1" dirty="0">
                <a:latin typeface="Times New Roman" panose="02020603050405020304" pitchFamily="18" charset="0"/>
                <a:ea typeface="Times New Roman" panose="02020603050405020304" pitchFamily="18" charset="0"/>
                <a:cs typeface="Times New Roman" panose="02020603050405020304" pitchFamily="18" charset="0"/>
              </a:rPr>
            </a:br>
            <a:r>
              <a:rPr lang="en-US" sz="3200" b="1" dirty="0" smtClean="0">
                <a:latin typeface="Times New Roman" panose="02020603050405020304" pitchFamily="18" charset="0"/>
                <a:ea typeface="Times New Roman" panose="02020603050405020304" pitchFamily="18" charset="0"/>
                <a:cs typeface="Times New Roman" panose="02020603050405020304" pitchFamily="18" charset="0"/>
              </a:rPr>
              <a:t/>
            </a:r>
            <a:br>
              <a:rPr lang="en-US" sz="3200" b="1" dirty="0" smtClean="0">
                <a:latin typeface="Times New Roman" panose="02020603050405020304" pitchFamily="18" charset="0"/>
                <a:ea typeface="Times New Roman" panose="02020603050405020304" pitchFamily="18" charset="0"/>
                <a:cs typeface="Times New Roman" panose="02020603050405020304" pitchFamily="18" charset="0"/>
              </a:rPr>
            </a:br>
            <a:r>
              <a:rPr lang="en-US" sz="3200" b="1" dirty="0" smtClean="0">
                <a:latin typeface="Times New Roman" panose="02020603050405020304" pitchFamily="18" charset="0"/>
                <a:ea typeface="Times New Roman" panose="02020603050405020304" pitchFamily="18" charset="0"/>
                <a:cs typeface="Times New Roman" panose="02020603050405020304" pitchFamily="18" charset="0"/>
              </a:rPr>
              <a:t>Content of  Job descriptions</a:t>
            </a:r>
            <a:r>
              <a:rPr lang="en-US" sz="1800" dirty="0" smtClean="0"/>
              <a:t/>
            </a:r>
            <a:br>
              <a:rPr lang="en-US" sz="1800" dirty="0" smtClean="0"/>
            </a:br>
            <a:r>
              <a:rPr lang="en-US" sz="2000" dirty="0" smtClean="0">
                <a:effectLst/>
                <a:latin typeface="Calibri" panose="020F0502020204030204" pitchFamily="34" charset="0"/>
                <a:ea typeface="Calibri" panose="020F0502020204030204" pitchFamily="34" charset="0"/>
                <a:cs typeface="Times New Roman" panose="02020603050405020304" pitchFamily="18" charset="0"/>
              </a:rPr>
              <a:t/>
            </a:r>
            <a:br>
              <a:rPr lang="en-US" sz="2000" dirty="0" smtClean="0">
                <a:effectLst/>
                <a:latin typeface="Calibri" panose="020F0502020204030204" pitchFamily="34" charset="0"/>
                <a:ea typeface="Calibri" panose="020F0502020204030204" pitchFamily="34" charset="0"/>
                <a:cs typeface="Times New Roman" panose="02020603050405020304" pitchFamily="18" charset="0"/>
              </a:rPr>
            </a:br>
            <a:r>
              <a:rPr lang="en-US" sz="2400" dirty="0" smtClean="0">
                <a:effectLst/>
                <a:latin typeface="Calibri" panose="020F0502020204030204" pitchFamily="34" charset="0"/>
                <a:ea typeface="Calibri" panose="020F0502020204030204" pitchFamily="34" charset="0"/>
                <a:cs typeface="Times New Roman" panose="02020603050405020304" pitchFamily="18" charset="0"/>
              </a:rPr>
              <a:t/>
            </a:r>
            <a:br>
              <a:rPr lang="en-US" sz="2400" dirty="0" smtClean="0">
                <a:effectLst/>
                <a:latin typeface="Calibri" panose="020F0502020204030204" pitchFamily="34" charset="0"/>
                <a:ea typeface="Calibri" panose="020F0502020204030204" pitchFamily="34" charset="0"/>
                <a:cs typeface="Times New Roman" panose="02020603050405020304" pitchFamily="18" charset="0"/>
              </a:rPr>
            </a:br>
            <a:r>
              <a:rPr lang="en-US" sz="2800" dirty="0" smtClean="0">
                <a:effectLst/>
                <a:latin typeface="Calibri" panose="020F0502020204030204" pitchFamily="34" charset="0"/>
                <a:ea typeface="Calibri" panose="020F0502020204030204" pitchFamily="34" charset="0"/>
                <a:cs typeface="Times New Roman" panose="02020603050405020304" pitchFamily="18" charset="0"/>
              </a:rPr>
              <a:t/>
            </a:r>
            <a:br>
              <a:rPr lang="en-US" sz="2800" dirty="0" smtClean="0">
                <a:effectLst/>
                <a:latin typeface="Calibri" panose="020F0502020204030204" pitchFamily="34" charset="0"/>
                <a:ea typeface="Calibri" panose="020F0502020204030204" pitchFamily="34" charset="0"/>
                <a:cs typeface="Times New Roman" panose="02020603050405020304" pitchFamily="18" charset="0"/>
              </a:rPr>
            </a:br>
            <a:r>
              <a:rPr lang="en-US" sz="3200" b="1"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smtClean="0">
                <a:effectLst/>
                <a:latin typeface="Calibri" panose="020F0502020204030204" pitchFamily="34" charset="0"/>
                <a:ea typeface="Calibri" panose="020F0502020204030204" pitchFamily="34" charset="0"/>
                <a:cs typeface="Times New Roman" panose="02020603050405020304" pitchFamily="18" charset="0"/>
              </a:rPr>
              <a:t/>
            </a:r>
            <a:br>
              <a:rPr lang="en-US" sz="3200" b="1" dirty="0" smtClean="0">
                <a:effectLst/>
                <a:latin typeface="Calibri" panose="020F0502020204030204" pitchFamily="34" charset="0"/>
                <a:ea typeface="Calibri" panose="020F0502020204030204" pitchFamily="34" charset="0"/>
                <a:cs typeface="Times New Roman" panose="02020603050405020304" pitchFamily="18" charset="0"/>
              </a:rPr>
            </a:br>
            <a:endParaRPr lang="en-US" sz="3200" b="1" dirty="0"/>
          </a:p>
        </p:txBody>
      </p:sp>
      <p:sp>
        <p:nvSpPr>
          <p:cNvPr id="5" name="Content Placeholder 4"/>
          <p:cNvSpPr>
            <a:spLocks noGrp="1"/>
          </p:cNvSpPr>
          <p:nvPr>
            <p:ph idx="1"/>
          </p:nvPr>
        </p:nvSpPr>
        <p:spPr>
          <a:xfrm>
            <a:off x="1024127" y="1674254"/>
            <a:ext cx="9720073" cy="4023360"/>
          </a:xfrm>
        </p:spPr>
        <p:txBody>
          <a:bodyPr/>
          <a:lstStyle/>
          <a:p>
            <a:pPr algn="just">
              <a:buFont typeface="Wingdings" panose="05000000000000000000" pitchFamily="2" charset="2"/>
              <a:buChar char="§"/>
            </a:pPr>
            <a:r>
              <a:rPr lang="en-US" sz="2400" dirty="0" smtClean="0"/>
              <a:t>Need to be clear and specific ,to give direction for the jobholder </a:t>
            </a:r>
          </a:p>
          <a:p>
            <a:pPr marL="274320" lvl="0" indent="-274320" algn="just">
              <a:lnSpc>
                <a:spcPct val="100000"/>
              </a:lnSpc>
              <a:spcBef>
                <a:spcPts val="600"/>
              </a:spcBef>
              <a:spcAft>
                <a:spcPts val="0"/>
              </a:spcAft>
              <a:buClr>
                <a:srgbClr val="B13F9A"/>
              </a:buClr>
              <a:buSzPct val="73000"/>
              <a:buFont typeface="Wingdings 2"/>
              <a:buChar char=""/>
            </a:pPr>
            <a:r>
              <a:rPr lang="en-US" sz="2600" b="1" dirty="0">
                <a:solidFill>
                  <a:prstClr val="black"/>
                </a:solidFill>
              </a:rPr>
              <a:t>Job Identification </a:t>
            </a:r>
            <a:r>
              <a:rPr lang="en-US" sz="2600" dirty="0">
                <a:solidFill>
                  <a:prstClr val="black"/>
                </a:solidFill>
              </a:rPr>
              <a:t>– Job title, department, reporting relationship</a:t>
            </a:r>
            <a:r>
              <a:rPr lang="en-US" sz="2600" dirty="0" smtClean="0">
                <a:solidFill>
                  <a:prstClr val="black"/>
                </a:solidFill>
              </a:rPr>
              <a:t>, date analyzed and </a:t>
            </a:r>
            <a:r>
              <a:rPr lang="en-US" sz="2600" dirty="0">
                <a:solidFill>
                  <a:prstClr val="black"/>
                </a:solidFill>
              </a:rPr>
              <a:t>job number or code</a:t>
            </a:r>
          </a:p>
          <a:p>
            <a:pPr marL="274320" lvl="0" indent="-274320" algn="just">
              <a:lnSpc>
                <a:spcPct val="100000"/>
              </a:lnSpc>
              <a:spcBef>
                <a:spcPts val="600"/>
              </a:spcBef>
              <a:spcAft>
                <a:spcPts val="0"/>
              </a:spcAft>
              <a:buClr>
                <a:srgbClr val="B13F9A"/>
              </a:buClr>
              <a:buSzPct val="73000"/>
              <a:buFont typeface="Wingdings 2"/>
              <a:buChar char=""/>
            </a:pPr>
            <a:r>
              <a:rPr lang="en-US" sz="2600" b="1" dirty="0">
                <a:solidFill>
                  <a:prstClr val="black"/>
                </a:solidFill>
              </a:rPr>
              <a:t>Job </a:t>
            </a:r>
            <a:r>
              <a:rPr lang="en-US" sz="2600" b="1" dirty="0" smtClean="0">
                <a:solidFill>
                  <a:prstClr val="black"/>
                </a:solidFill>
              </a:rPr>
              <a:t>Statement </a:t>
            </a:r>
            <a:r>
              <a:rPr lang="en-US" sz="2600" dirty="0">
                <a:solidFill>
                  <a:prstClr val="black"/>
                </a:solidFill>
              </a:rPr>
              <a:t>– </a:t>
            </a:r>
            <a:r>
              <a:rPr lang="en-US" sz="2600" dirty="0" smtClean="0">
                <a:solidFill>
                  <a:prstClr val="black"/>
                </a:solidFill>
              </a:rPr>
              <a:t>Brief listing of major job duties or Job summary or concise overview of a job </a:t>
            </a:r>
            <a:endParaRPr lang="en-US" sz="2600" dirty="0">
              <a:solidFill>
                <a:prstClr val="black"/>
              </a:solidFill>
            </a:endParaRPr>
          </a:p>
          <a:p>
            <a:pPr marL="274320" lvl="0" indent="-274320" algn="just">
              <a:lnSpc>
                <a:spcPct val="100000"/>
              </a:lnSpc>
              <a:spcBef>
                <a:spcPts val="600"/>
              </a:spcBef>
              <a:spcAft>
                <a:spcPts val="0"/>
              </a:spcAft>
              <a:buClr>
                <a:srgbClr val="B13F9A"/>
              </a:buClr>
              <a:buSzPct val="73000"/>
              <a:buFont typeface="Wingdings 2"/>
              <a:buChar char=""/>
            </a:pPr>
            <a:r>
              <a:rPr lang="en-US" sz="2600" b="1" dirty="0" smtClean="0">
                <a:solidFill>
                  <a:prstClr val="black"/>
                </a:solidFill>
              </a:rPr>
              <a:t>Essential functions</a:t>
            </a:r>
            <a:r>
              <a:rPr lang="en-US" sz="2600" dirty="0" smtClean="0">
                <a:solidFill>
                  <a:prstClr val="black"/>
                </a:solidFill>
              </a:rPr>
              <a:t>– Essential functions and responsibilities of a job holder or major duties of a job</a:t>
            </a:r>
            <a:endParaRPr lang="en-US" sz="2600" dirty="0">
              <a:solidFill>
                <a:prstClr val="black"/>
              </a:solidFill>
            </a:endParaRPr>
          </a:p>
          <a:p>
            <a:pPr marL="274320" lvl="0" indent="-274320" algn="just">
              <a:lnSpc>
                <a:spcPct val="100000"/>
              </a:lnSpc>
              <a:spcBef>
                <a:spcPts val="600"/>
              </a:spcBef>
              <a:spcAft>
                <a:spcPts val="0"/>
              </a:spcAft>
              <a:buClr>
                <a:srgbClr val="B13F9A"/>
              </a:buClr>
              <a:buSzPct val="73000"/>
              <a:buFont typeface="Wingdings 2"/>
              <a:buChar char=""/>
            </a:pPr>
            <a:r>
              <a:rPr lang="en-US" sz="2600" b="1" dirty="0" smtClean="0">
                <a:solidFill>
                  <a:prstClr val="black"/>
                </a:solidFill>
              </a:rPr>
              <a:t>Job specification</a:t>
            </a:r>
            <a:r>
              <a:rPr lang="en-US" sz="2600" dirty="0" smtClean="0">
                <a:solidFill>
                  <a:prstClr val="black"/>
                </a:solidFill>
              </a:rPr>
              <a:t>– job specifications, skills, knowledge and attitude requirements </a:t>
            </a:r>
            <a:endParaRPr lang="en-US" sz="2600" dirty="0">
              <a:solidFill>
                <a:prstClr val="black"/>
              </a:solidFill>
            </a:endParaRPr>
          </a:p>
          <a:p>
            <a:pPr algn="just">
              <a:buFont typeface="Wingdings" panose="05000000000000000000" pitchFamily="2" charset="2"/>
              <a:buChar char="§"/>
            </a:pPr>
            <a:endParaRPr lang="en-US" sz="2400" dirty="0"/>
          </a:p>
        </p:txBody>
      </p:sp>
    </p:spTree>
    <p:extLst>
      <p:ext uri="{BB962C8B-B14F-4D97-AF65-F5344CB8AC3E}">
        <p14:creationId xmlns:p14="http://schemas.microsoft.com/office/powerpoint/2010/main" val="346762995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7"/>
            <a:ext cx="9720072" cy="651156"/>
          </a:xfrm>
        </p:spPr>
        <p:txBody>
          <a:bodyPr>
            <a:normAutofit/>
          </a:bodyPr>
          <a:lstStyle/>
          <a:p>
            <a:pPr algn="ctr"/>
            <a:r>
              <a:rPr lang="en-US" sz="3600" b="1" dirty="0" smtClean="0"/>
              <a:t>Steps in job analysis </a:t>
            </a:r>
            <a:endParaRPr lang="en-US" sz="3600" b="1" dirty="0"/>
          </a:p>
        </p:txBody>
      </p:sp>
      <p:sp>
        <p:nvSpPr>
          <p:cNvPr id="3" name="Content Placeholder 2"/>
          <p:cNvSpPr>
            <a:spLocks noGrp="1"/>
          </p:cNvSpPr>
          <p:nvPr>
            <p:ph idx="1"/>
          </p:nvPr>
        </p:nvSpPr>
        <p:spPr>
          <a:xfrm>
            <a:off x="1024128" y="1448873"/>
            <a:ext cx="9720073" cy="4707228"/>
          </a:xfrm>
        </p:spPr>
        <p:txBody>
          <a:bodyPr>
            <a:normAutofit fontScale="92500"/>
          </a:bodyPr>
          <a:lstStyle/>
          <a:p>
            <a:pPr marL="342900" lvl="0" indent="-342900" algn="just">
              <a:lnSpc>
                <a:spcPct val="150000"/>
              </a:lnSpc>
              <a:spcBef>
                <a:spcPts val="0"/>
              </a:spcBef>
              <a:spcAft>
                <a:spcPts val="0"/>
              </a:spcAft>
              <a:buClrTx/>
              <a:buFont typeface="+mj-lt"/>
              <a:buAutoNum type="arabicPeriod"/>
            </a:pPr>
            <a:r>
              <a:rPr lang="en-US" sz="3100" dirty="0">
                <a:solidFill>
                  <a:srgbClr val="000000"/>
                </a:solidFill>
              </a:rPr>
              <a:t>Identify the scope of the analysis </a:t>
            </a:r>
            <a:endParaRPr lang="en-US" sz="3100" dirty="0">
              <a:ea typeface="Times New Roman" panose="02020603050405020304" pitchFamily="18" charset="0"/>
            </a:endParaRPr>
          </a:p>
          <a:p>
            <a:pPr marL="342900" lvl="0" indent="-342900" algn="just">
              <a:lnSpc>
                <a:spcPct val="150000"/>
              </a:lnSpc>
              <a:spcBef>
                <a:spcPts val="0"/>
              </a:spcBef>
              <a:spcAft>
                <a:spcPts val="0"/>
              </a:spcAft>
              <a:buClrTx/>
              <a:buFont typeface="+mj-lt"/>
              <a:buAutoNum type="arabicPeriod"/>
            </a:pPr>
            <a:r>
              <a:rPr lang="en-US" sz="3100" dirty="0">
                <a:solidFill>
                  <a:srgbClr val="000000"/>
                </a:solidFill>
              </a:rPr>
              <a:t>Review relevant background information such as  organizational chart, process chart and old job descriptions in order to understand the general context of the </a:t>
            </a:r>
            <a:r>
              <a:rPr lang="en-US" sz="3100" dirty="0" smtClean="0">
                <a:solidFill>
                  <a:srgbClr val="000000"/>
                </a:solidFill>
              </a:rPr>
              <a:t>job  </a:t>
            </a:r>
            <a:endParaRPr lang="en-US" sz="3100" dirty="0" smtClean="0">
              <a:ea typeface="Times New Roman" panose="02020603050405020304" pitchFamily="18" charset="0"/>
            </a:endParaRPr>
          </a:p>
          <a:p>
            <a:pPr marL="342900" lvl="0" indent="-342900" algn="just">
              <a:lnSpc>
                <a:spcPct val="150000"/>
              </a:lnSpc>
              <a:spcBef>
                <a:spcPts val="0"/>
              </a:spcBef>
              <a:spcAft>
                <a:spcPts val="0"/>
              </a:spcAft>
              <a:buClrTx/>
              <a:buFont typeface="+mj-lt"/>
              <a:buAutoNum type="arabicPeriod"/>
            </a:pPr>
            <a:r>
              <a:rPr lang="en-US" sz="3100" dirty="0" smtClean="0">
                <a:solidFill>
                  <a:srgbClr val="000000"/>
                </a:solidFill>
              </a:rPr>
              <a:t>Select benchmarking jobs </a:t>
            </a:r>
            <a:endParaRPr lang="en-US" sz="3100" dirty="0" smtClean="0">
              <a:ea typeface="Times New Roman" panose="02020603050405020304" pitchFamily="18" charset="0"/>
            </a:endParaRPr>
          </a:p>
          <a:p>
            <a:pPr marL="342900" lvl="0" indent="-342900" algn="just">
              <a:lnSpc>
                <a:spcPct val="150000"/>
              </a:lnSpc>
              <a:spcBef>
                <a:spcPts val="0"/>
              </a:spcBef>
              <a:spcAft>
                <a:spcPts val="0"/>
              </a:spcAft>
              <a:buClrTx/>
              <a:buFont typeface="+mj-lt"/>
              <a:buAutoNum type="arabicPeriod"/>
            </a:pPr>
            <a:r>
              <a:rPr lang="en-US" sz="3100" dirty="0" smtClean="0">
                <a:solidFill>
                  <a:srgbClr val="000000"/>
                </a:solidFill>
              </a:rPr>
              <a:t>Identify </a:t>
            </a:r>
            <a:r>
              <a:rPr lang="en-US" sz="3100" dirty="0">
                <a:solidFill>
                  <a:srgbClr val="000000"/>
                </a:solidFill>
              </a:rPr>
              <a:t>source of data and data collection method </a:t>
            </a:r>
            <a:endParaRPr lang="en-US" sz="3100" dirty="0">
              <a:ea typeface="Times New Roman" panose="02020603050405020304" pitchFamily="18" charset="0"/>
            </a:endParaRPr>
          </a:p>
          <a:p>
            <a:pPr marL="0" indent="0" algn="just">
              <a:buNone/>
            </a:pPr>
            <a:endParaRPr lang="en-US" sz="2000" dirty="0" smtClean="0">
              <a:solidFill>
                <a:prstClr val="black"/>
              </a:solidFill>
            </a:endParaRPr>
          </a:p>
          <a:p>
            <a:pPr algn="just">
              <a:buFont typeface="Wingdings" panose="05000000000000000000" pitchFamily="2" charset="2"/>
              <a:buChar char="§"/>
            </a:pPr>
            <a:endParaRPr lang="en-US" sz="2000" dirty="0">
              <a:solidFill>
                <a:prstClr val="black"/>
              </a:solidFill>
            </a:endParaRPr>
          </a:p>
          <a:p>
            <a:pPr>
              <a:buFont typeface="Wingdings" panose="05000000000000000000" pitchFamily="2" charset="2"/>
              <a:buChar char="§"/>
            </a:pPr>
            <a:endParaRPr lang="en-US" dirty="0" smtClean="0"/>
          </a:p>
          <a:p>
            <a:pPr>
              <a:buFont typeface="Wingdings" panose="05000000000000000000" pitchFamily="2" charset="2"/>
              <a:buChar char="§"/>
            </a:pPr>
            <a:endParaRPr lang="en-US" dirty="0"/>
          </a:p>
        </p:txBody>
      </p:sp>
    </p:spTree>
    <p:extLst>
      <p:ext uri="{BB962C8B-B14F-4D97-AF65-F5344CB8AC3E}">
        <p14:creationId xmlns:p14="http://schemas.microsoft.com/office/powerpoint/2010/main" val="307567723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7"/>
            <a:ext cx="9720072" cy="651156"/>
          </a:xfrm>
        </p:spPr>
        <p:txBody>
          <a:bodyPr>
            <a:normAutofit/>
          </a:bodyPr>
          <a:lstStyle/>
          <a:p>
            <a:pPr algn="ctr"/>
            <a:r>
              <a:rPr lang="en-US" sz="3600" b="1" dirty="0" smtClean="0"/>
              <a:t>Steps in job analysis… </a:t>
            </a:r>
            <a:endParaRPr lang="en-US" sz="3600" b="1" dirty="0"/>
          </a:p>
        </p:txBody>
      </p:sp>
      <p:sp>
        <p:nvSpPr>
          <p:cNvPr id="3" name="Content Placeholder 2"/>
          <p:cNvSpPr>
            <a:spLocks noGrp="1"/>
          </p:cNvSpPr>
          <p:nvPr>
            <p:ph idx="1"/>
          </p:nvPr>
        </p:nvSpPr>
        <p:spPr>
          <a:xfrm>
            <a:off x="1024128" y="1448873"/>
            <a:ext cx="9720073" cy="4707228"/>
          </a:xfrm>
        </p:spPr>
        <p:txBody>
          <a:bodyPr>
            <a:normAutofit/>
          </a:bodyPr>
          <a:lstStyle/>
          <a:p>
            <a:pPr marL="514350" lvl="0" indent="-514350" algn="just">
              <a:lnSpc>
                <a:spcPct val="150000"/>
              </a:lnSpc>
              <a:spcBef>
                <a:spcPts val="0"/>
              </a:spcBef>
              <a:spcAft>
                <a:spcPts val="0"/>
              </a:spcAft>
              <a:buClrTx/>
              <a:buFont typeface="+mj-lt"/>
              <a:buAutoNum type="arabicPeriod" startAt="5"/>
            </a:pPr>
            <a:r>
              <a:rPr lang="en-US" sz="2800" dirty="0" smtClean="0">
                <a:solidFill>
                  <a:srgbClr val="000000"/>
                </a:solidFill>
              </a:rPr>
              <a:t>Analyze </a:t>
            </a:r>
            <a:r>
              <a:rPr lang="en-US" sz="2800" dirty="0">
                <a:solidFill>
                  <a:srgbClr val="000000"/>
                </a:solidFill>
              </a:rPr>
              <a:t>the job </a:t>
            </a:r>
            <a:endParaRPr lang="en-US" sz="2800" dirty="0">
              <a:ea typeface="Times New Roman" panose="02020603050405020304" pitchFamily="18" charset="0"/>
            </a:endParaRPr>
          </a:p>
          <a:p>
            <a:pPr marL="514350" lvl="0" indent="-514350" algn="just">
              <a:lnSpc>
                <a:spcPct val="150000"/>
              </a:lnSpc>
              <a:spcBef>
                <a:spcPts val="0"/>
              </a:spcBef>
              <a:spcAft>
                <a:spcPts val="0"/>
              </a:spcAft>
              <a:buClrTx/>
              <a:buFont typeface="+mj-lt"/>
              <a:buAutoNum type="arabicPeriod" startAt="5"/>
            </a:pPr>
            <a:r>
              <a:rPr lang="en-US" sz="2800" dirty="0">
                <a:solidFill>
                  <a:srgbClr val="000000"/>
                </a:solidFill>
              </a:rPr>
              <a:t>Verify the job analysis information with the worker and immediate supervisor.</a:t>
            </a:r>
            <a:endParaRPr lang="en-US" sz="2800" dirty="0">
              <a:ea typeface="Times New Roman" panose="02020603050405020304" pitchFamily="18" charset="0"/>
            </a:endParaRPr>
          </a:p>
          <a:p>
            <a:pPr marL="514350" lvl="0" indent="-514350" algn="just">
              <a:lnSpc>
                <a:spcPct val="150000"/>
              </a:lnSpc>
              <a:spcBef>
                <a:spcPts val="0"/>
              </a:spcBef>
              <a:spcAft>
                <a:spcPts val="0"/>
              </a:spcAft>
              <a:buClrTx/>
              <a:buFont typeface="+mj-lt"/>
              <a:buAutoNum type="arabicPeriod" startAt="5"/>
            </a:pPr>
            <a:r>
              <a:rPr lang="en-US" sz="2800" dirty="0">
                <a:solidFill>
                  <a:srgbClr val="000000"/>
                </a:solidFill>
              </a:rPr>
              <a:t>Develop the job description and job specification.</a:t>
            </a:r>
            <a:endParaRPr lang="en-US" sz="2800" dirty="0">
              <a:ea typeface="Times New Roman" panose="02020603050405020304" pitchFamily="18" charset="0"/>
            </a:endParaRPr>
          </a:p>
          <a:p>
            <a:pPr marL="0" indent="0" algn="just">
              <a:buNone/>
            </a:pPr>
            <a:endParaRPr lang="en-US" sz="2000" dirty="0" smtClean="0">
              <a:solidFill>
                <a:prstClr val="black"/>
              </a:solidFill>
            </a:endParaRPr>
          </a:p>
          <a:p>
            <a:pPr algn="just">
              <a:buFont typeface="Wingdings" panose="05000000000000000000" pitchFamily="2" charset="2"/>
              <a:buChar char="§"/>
            </a:pPr>
            <a:endParaRPr lang="en-US" sz="2000" dirty="0">
              <a:solidFill>
                <a:prstClr val="black"/>
              </a:solidFill>
            </a:endParaRPr>
          </a:p>
          <a:p>
            <a:pPr marL="0" indent="0">
              <a:buNone/>
            </a:pPr>
            <a:endParaRPr lang="en-US" dirty="0" smtClean="0"/>
          </a:p>
          <a:p>
            <a:pPr>
              <a:buFont typeface="Wingdings" panose="05000000000000000000" pitchFamily="2" charset="2"/>
              <a:buChar char="§"/>
            </a:pPr>
            <a:endParaRPr lang="en-US" dirty="0"/>
          </a:p>
        </p:txBody>
      </p:sp>
    </p:spTree>
    <p:extLst>
      <p:ext uri="{BB962C8B-B14F-4D97-AF65-F5344CB8AC3E}">
        <p14:creationId xmlns:p14="http://schemas.microsoft.com/office/powerpoint/2010/main" val="16561025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33842" y="166915"/>
            <a:ext cx="9720073" cy="500742"/>
          </a:xfrm>
        </p:spPr>
        <p:txBody>
          <a:bodyPr>
            <a:noAutofit/>
          </a:bodyPr>
          <a:lstStyle/>
          <a:p>
            <a:pPr algn="ctr"/>
            <a:r>
              <a:rPr lang="en-US" sz="3200" b="1" dirty="0" smtClean="0"/>
              <a:t>Process of Job Analysis </a:t>
            </a:r>
            <a:endParaRPr lang="en-US" sz="3200" b="1" dirty="0"/>
          </a:p>
        </p:txBody>
      </p:sp>
      <p:pic>
        <p:nvPicPr>
          <p:cNvPr id="3" name="Picture 2"/>
          <p:cNvPicPr>
            <a:picLocks noChangeAspect="1"/>
          </p:cNvPicPr>
          <p:nvPr/>
        </p:nvPicPr>
        <p:blipFill>
          <a:blip r:embed="rId2"/>
          <a:stretch>
            <a:fillRect/>
          </a:stretch>
        </p:blipFill>
        <p:spPr>
          <a:xfrm>
            <a:off x="267154" y="784905"/>
            <a:ext cx="11300732" cy="5949724"/>
          </a:xfrm>
          <a:prstGeom prst="rect">
            <a:avLst/>
          </a:prstGeom>
        </p:spPr>
      </p:pic>
    </p:spTree>
    <p:extLst>
      <p:ext uri="{BB962C8B-B14F-4D97-AF65-F5344CB8AC3E}">
        <p14:creationId xmlns:p14="http://schemas.microsoft.com/office/powerpoint/2010/main" val="12082788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Title 1"/>
          <p:cNvSpPr>
            <a:spLocks noGrp="1"/>
          </p:cNvSpPr>
          <p:nvPr>
            <p:ph type="title" idx="4294967295"/>
          </p:nvPr>
        </p:nvSpPr>
        <p:spPr>
          <a:xfrm>
            <a:off x="2209800" y="274638"/>
            <a:ext cx="7543800" cy="820066"/>
          </a:xfrm>
        </p:spPr>
        <p:txBody>
          <a:bodyPr/>
          <a:lstStyle/>
          <a:p>
            <a:pPr algn="ctr" eaLnBrk="1" hangingPunct="1">
              <a:defRPr/>
            </a:pPr>
            <a:r>
              <a:rPr lang="en-US" sz="4000" b="1" dirty="0">
                <a:solidFill>
                  <a:schemeClr val="bg2">
                    <a:lumMod val="25000"/>
                  </a:schemeClr>
                </a:solidFill>
              </a:rPr>
              <a:t>Job Analysis Terminologies</a:t>
            </a:r>
            <a:endParaRPr lang="en-US" sz="4000" dirty="0">
              <a:solidFill>
                <a:schemeClr val="bg2">
                  <a:lumMod val="25000"/>
                </a:schemeClr>
              </a:solidFill>
            </a:endParaRPr>
          </a:p>
        </p:txBody>
      </p:sp>
      <p:sp>
        <p:nvSpPr>
          <p:cNvPr id="67588" name="Content Placeholder 2"/>
          <p:cNvSpPr>
            <a:spLocks noGrp="1"/>
          </p:cNvSpPr>
          <p:nvPr>
            <p:ph idx="4294967295"/>
          </p:nvPr>
        </p:nvSpPr>
        <p:spPr>
          <a:xfrm>
            <a:off x="592429" y="1267494"/>
            <a:ext cx="10882648" cy="5105400"/>
          </a:xfrm>
        </p:spPr>
        <p:txBody>
          <a:bodyPr>
            <a:normAutofit fontScale="92500"/>
          </a:bodyPr>
          <a:lstStyle/>
          <a:p>
            <a:pPr marL="0" marR="0" lvl="0" indent="0" algn="just">
              <a:lnSpc>
                <a:spcPct val="150000"/>
              </a:lnSpc>
              <a:spcBef>
                <a:spcPts val="0"/>
              </a:spcBef>
              <a:spcAft>
                <a:spcPts val="1000"/>
              </a:spcAft>
              <a:buNone/>
              <a:tabLst>
                <a:tab pos="457200" algn="l"/>
              </a:tabLst>
            </a:pPr>
            <a:r>
              <a:rPr lang="en-US" altLang="en-US" sz="2800" b="1" dirty="0" smtClean="0">
                <a:cs typeface="Times New Roman" panose="02020603050405020304" pitchFamily="18" charset="0"/>
              </a:rPr>
              <a:t>Job</a:t>
            </a:r>
            <a:r>
              <a:rPr lang="en-US" altLang="en-US" sz="2800" dirty="0" smtClean="0">
                <a:cs typeface="Times New Roman" panose="02020603050405020304" pitchFamily="18" charset="0"/>
              </a:rPr>
              <a:t>: </a:t>
            </a:r>
            <a:r>
              <a:rPr lang="en-US" sz="2800" dirty="0" smtClean="0">
                <a:ea typeface="Calibri"/>
                <a:cs typeface="Times New Roman"/>
              </a:rPr>
              <a:t>a </a:t>
            </a:r>
            <a:r>
              <a:rPr lang="en-US" sz="2800" dirty="0">
                <a:solidFill>
                  <a:schemeClr val="accent2"/>
                </a:solidFill>
                <a:ea typeface="Calibri"/>
                <a:cs typeface="Times New Roman"/>
              </a:rPr>
              <a:t>group of tasks, duties and responsibilities </a:t>
            </a:r>
            <a:r>
              <a:rPr lang="en-US" sz="2800" dirty="0">
                <a:ea typeface="Calibri"/>
                <a:cs typeface="Times New Roman"/>
              </a:rPr>
              <a:t>that need to be performed  to achieve the  organization’s goal.</a:t>
            </a:r>
            <a:endParaRPr lang="en-US" sz="2400" dirty="0">
              <a:ea typeface="Calibri"/>
              <a:cs typeface="Times New Roman"/>
            </a:endParaRPr>
          </a:p>
          <a:p>
            <a:pPr marL="0" marR="0" lvl="0" indent="0" algn="just">
              <a:lnSpc>
                <a:spcPct val="150000"/>
              </a:lnSpc>
              <a:spcBef>
                <a:spcPts val="0"/>
              </a:spcBef>
              <a:spcAft>
                <a:spcPts val="1000"/>
              </a:spcAft>
              <a:buNone/>
              <a:tabLst>
                <a:tab pos="457200" algn="l"/>
              </a:tabLst>
            </a:pPr>
            <a:r>
              <a:rPr lang="en-US" altLang="en-US" sz="2800" b="1" dirty="0" smtClean="0"/>
              <a:t>Duty</a:t>
            </a:r>
            <a:r>
              <a:rPr lang="en-US" altLang="en-US" sz="2800" b="1" dirty="0"/>
              <a:t>:</a:t>
            </a:r>
            <a:r>
              <a:rPr lang="en-US" altLang="en-US" sz="2800" dirty="0">
                <a:solidFill>
                  <a:schemeClr val="tx2"/>
                </a:solidFill>
              </a:rPr>
              <a:t> </a:t>
            </a:r>
            <a:r>
              <a:rPr lang="en-US" altLang="en-US" sz="2900" dirty="0">
                <a:ea typeface="Calibri"/>
                <a:cs typeface="Times New Roman"/>
              </a:rPr>
              <a:t>a </a:t>
            </a:r>
            <a:r>
              <a:rPr lang="en-US" altLang="en-US" sz="2900" dirty="0">
                <a:solidFill>
                  <a:schemeClr val="accent2"/>
                </a:solidFill>
                <a:ea typeface="Calibri"/>
                <a:cs typeface="Times New Roman"/>
              </a:rPr>
              <a:t>larger work segments</a:t>
            </a:r>
            <a:r>
              <a:rPr lang="en-US" altLang="en-US" sz="2900" dirty="0">
                <a:ea typeface="Calibri"/>
                <a:cs typeface="Times New Roman"/>
              </a:rPr>
              <a:t> composed of several tasks  performed  </a:t>
            </a:r>
            <a:r>
              <a:rPr lang="en-US" altLang="en-US" sz="2900" dirty="0" smtClean="0">
                <a:ea typeface="Calibri"/>
                <a:cs typeface="Times New Roman"/>
              </a:rPr>
              <a:t>by </a:t>
            </a:r>
            <a:r>
              <a:rPr lang="en-US" altLang="en-US" sz="2900" dirty="0">
                <a:ea typeface="Calibri"/>
                <a:cs typeface="Times New Roman"/>
              </a:rPr>
              <a:t>an individual.</a:t>
            </a:r>
          </a:p>
          <a:p>
            <a:pPr algn="just" eaLnBrk="1" hangingPunct="1">
              <a:buFontTx/>
              <a:buNone/>
            </a:pPr>
            <a:r>
              <a:rPr lang="en-US" altLang="en-US" sz="2800" b="1" dirty="0" smtClean="0"/>
              <a:t>Task:</a:t>
            </a:r>
            <a:r>
              <a:rPr lang="en-US" altLang="en-US" sz="2800" dirty="0" smtClean="0">
                <a:solidFill>
                  <a:schemeClr val="tx2"/>
                </a:solidFill>
              </a:rPr>
              <a:t> </a:t>
            </a:r>
            <a:r>
              <a:rPr lang="en-US" altLang="en-US" sz="2800" dirty="0"/>
              <a:t>is the </a:t>
            </a:r>
            <a:r>
              <a:rPr lang="en-US" altLang="en-US" sz="2800" dirty="0">
                <a:solidFill>
                  <a:schemeClr val="accent2"/>
                </a:solidFill>
              </a:rPr>
              <a:t>smallest units </a:t>
            </a:r>
            <a:r>
              <a:rPr lang="en-US" altLang="en-US" sz="2800" dirty="0"/>
              <a:t>of analysis or identifiable work activities  </a:t>
            </a:r>
            <a:r>
              <a:rPr lang="en-US" altLang="en-US" sz="2800" dirty="0" smtClean="0"/>
              <a:t>composed </a:t>
            </a:r>
            <a:r>
              <a:rPr lang="en-US" altLang="en-US" sz="2800" dirty="0"/>
              <a:t>of </a:t>
            </a:r>
            <a:r>
              <a:rPr lang="en-US" altLang="en-US" sz="2800" dirty="0" smtClean="0"/>
              <a:t>motions.</a:t>
            </a:r>
            <a:endParaRPr lang="en-US" altLang="en-US" sz="2800" dirty="0"/>
          </a:p>
          <a:p>
            <a:pPr algn="just" eaLnBrk="1" hangingPunct="1">
              <a:lnSpc>
                <a:spcPct val="90000"/>
              </a:lnSpc>
              <a:spcBef>
                <a:spcPct val="40000"/>
              </a:spcBef>
              <a:buFontTx/>
              <a:buNone/>
            </a:pPr>
            <a:r>
              <a:rPr lang="en-US" altLang="en-US" sz="2800" b="1" dirty="0" smtClean="0">
                <a:cs typeface="Times New Roman" panose="02020603050405020304" pitchFamily="18" charset="0"/>
              </a:rPr>
              <a:t>Position</a:t>
            </a:r>
            <a:r>
              <a:rPr lang="en-US" altLang="en-US" sz="2800" dirty="0" smtClean="0">
                <a:cs typeface="Times New Roman" panose="02020603050405020304" pitchFamily="18" charset="0"/>
              </a:rPr>
              <a:t>: a collection of task ,duties and responsibilities performed </a:t>
            </a:r>
            <a:r>
              <a:rPr lang="en-US" altLang="en-US" sz="2800" dirty="0">
                <a:cs typeface="Times New Roman" panose="02020603050405020304" pitchFamily="18" charset="0"/>
              </a:rPr>
              <a:t>by one person. </a:t>
            </a:r>
            <a:endParaRPr lang="en-US" altLang="en-US" sz="2800" dirty="0" smtClean="0">
              <a:cs typeface="Times New Roman" panose="02020603050405020304" pitchFamily="18" charset="0"/>
            </a:endParaRPr>
          </a:p>
          <a:p>
            <a:pPr marL="0" lvl="0" indent="0" algn="just">
              <a:buClr>
                <a:srgbClr val="1CADE4"/>
              </a:buClr>
              <a:buNone/>
            </a:pPr>
            <a:r>
              <a:rPr lang="en-US" sz="2800" b="1" dirty="0">
                <a:solidFill>
                  <a:prstClr val="black"/>
                </a:solidFill>
                <a:cs typeface="Times New Roman" panose="02020603050405020304" pitchFamily="18" charset="0"/>
              </a:rPr>
              <a:t>Job title: </a:t>
            </a:r>
            <a:r>
              <a:rPr lang="en-US" sz="2800" dirty="0">
                <a:solidFill>
                  <a:schemeClr val="accent2"/>
                </a:solidFill>
                <a:cs typeface="Times New Roman" panose="02020603050405020304" pitchFamily="18" charset="0"/>
              </a:rPr>
              <a:t>brief description </a:t>
            </a:r>
            <a:r>
              <a:rPr lang="en-US" sz="2800" dirty="0">
                <a:solidFill>
                  <a:prstClr val="black"/>
                </a:solidFill>
                <a:cs typeface="Times New Roman" panose="02020603050405020304" pitchFamily="18" charset="0"/>
              </a:rPr>
              <a:t>of a job, it also Indicate the relative level of </a:t>
            </a:r>
            <a:r>
              <a:rPr lang="en-US" sz="2800" dirty="0" smtClean="0">
                <a:solidFill>
                  <a:prstClr val="black"/>
                </a:solidFill>
                <a:cs typeface="Times New Roman" panose="02020603050405020304" pitchFamily="18" charset="0"/>
              </a:rPr>
              <a:t>the </a:t>
            </a:r>
            <a:r>
              <a:rPr lang="en-US" sz="2800" dirty="0">
                <a:solidFill>
                  <a:prstClr val="black"/>
                </a:solidFill>
                <a:cs typeface="Times New Roman" panose="02020603050405020304" pitchFamily="18" charset="0"/>
              </a:rPr>
              <a:t>jobholder  </a:t>
            </a:r>
          </a:p>
          <a:p>
            <a:pPr algn="just" eaLnBrk="1" hangingPunct="1">
              <a:lnSpc>
                <a:spcPct val="90000"/>
              </a:lnSpc>
              <a:spcBef>
                <a:spcPct val="40000"/>
              </a:spcBef>
              <a:buFontTx/>
              <a:buNone/>
            </a:pPr>
            <a:endParaRPr lang="en-US" altLang="en-US" sz="2800" dirty="0"/>
          </a:p>
          <a:p>
            <a:pPr eaLnBrk="1" hangingPunct="1">
              <a:buFontTx/>
              <a:buNone/>
            </a:pPr>
            <a:endParaRPr lang="en-US" altLang="en-US" sz="2400" dirty="0" smtClean="0"/>
          </a:p>
        </p:txBody>
      </p:sp>
    </p:spTree>
    <p:extLst>
      <p:ext uri="{BB962C8B-B14F-4D97-AF65-F5344CB8AC3E}">
        <p14:creationId xmlns:p14="http://schemas.microsoft.com/office/powerpoint/2010/main" val="993356811"/>
      </p:ext>
    </p:extLst>
  </p:cSld>
  <p:clrMapOvr>
    <a:masterClrMapping/>
  </p:clrMapOvr>
  <p:transition>
    <p:pull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076159"/>
          </a:xfrm>
        </p:spPr>
        <p:txBody>
          <a:bodyPr/>
          <a:lstStyle/>
          <a:p>
            <a:pPr algn="ctr"/>
            <a:r>
              <a:rPr lang="en-US" dirty="0"/>
              <a:t>Reading assignment </a:t>
            </a:r>
          </a:p>
        </p:txBody>
      </p:sp>
      <p:sp>
        <p:nvSpPr>
          <p:cNvPr id="3" name="Content Placeholder 2"/>
          <p:cNvSpPr>
            <a:spLocks noGrp="1"/>
          </p:cNvSpPr>
          <p:nvPr>
            <p:ph idx="1"/>
          </p:nvPr>
        </p:nvSpPr>
        <p:spPr>
          <a:xfrm>
            <a:off x="1045616" y="1732209"/>
            <a:ext cx="10178322" cy="3593591"/>
          </a:xfrm>
        </p:spPr>
        <p:txBody>
          <a:bodyPr/>
          <a:lstStyle/>
          <a:p>
            <a:pPr algn="just"/>
            <a:r>
              <a:rPr lang="en-US" dirty="0"/>
              <a:t>Read about </a:t>
            </a:r>
            <a:r>
              <a:rPr lang="en-US" dirty="0" smtClean="0"/>
              <a:t>Job design </a:t>
            </a:r>
            <a:r>
              <a:rPr lang="en-US" dirty="0" smtClean="0">
                <a:latin typeface="Times New Roman" panose="02020603050405020304" pitchFamily="18" charset="0"/>
                <a:ea typeface="Times New Roman" panose="02020603050405020304" pitchFamily="18" charset="0"/>
              </a:rPr>
              <a:t>Scott</a:t>
            </a:r>
            <a:r>
              <a:rPr lang="en-US" dirty="0">
                <a:latin typeface="Times New Roman" panose="02020603050405020304" pitchFamily="18" charset="0"/>
                <a:ea typeface="Times New Roman" panose="02020603050405020304" pitchFamily="18" charset="0"/>
              </a:rPr>
              <a:t>, S. A. &amp; </a:t>
            </a:r>
            <a:r>
              <a:rPr lang="en-US" dirty="0" err="1">
                <a:latin typeface="Times New Roman" panose="02020603050405020304" pitchFamily="18" charset="0"/>
                <a:ea typeface="Times New Roman" panose="02020603050405020304" pitchFamily="18" charset="0"/>
              </a:rPr>
              <a:t>Bohlander</a:t>
            </a:r>
            <a:r>
              <a:rPr lang="en-US" dirty="0">
                <a:latin typeface="Times New Roman" panose="02020603050405020304" pitchFamily="18" charset="0"/>
                <a:ea typeface="Times New Roman" panose="02020603050405020304" pitchFamily="18" charset="0"/>
              </a:rPr>
              <a:t> , G. W., 2012. Managing human resource. </a:t>
            </a:r>
            <a:endParaRPr lang="en-US" dirty="0"/>
          </a:p>
        </p:txBody>
      </p:sp>
    </p:spTree>
    <p:extLst>
      <p:ext uri="{BB962C8B-B14F-4D97-AF65-F5344CB8AC3E}">
        <p14:creationId xmlns:p14="http://schemas.microsoft.com/office/powerpoint/2010/main" val="144569700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7"/>
            <a:ext cx="9720072" cy="831460"/>
          </a:xfrm>
        </p:spPr>
        <p:txBody>
          <a:bodyPr>
            <a:normAutofit/>
          </a:bodyPr>
          <a:lstStyle/>
          <a:p>
            <a:pPr algn="ctr"/>
            <a:r>
              <a:rPr lang="en-US" sz="3600" b="1" dirty="0" smtClean="0">
                <a:latin typeface="+mn-lt"/>
              </a:rPr>
              <a:t>Job design </a:t>
            </a:r>
            <a:endParaRPr lang="en-US" sz="3600" b="1" dirty="0">
              <a:latin typeface="+mn-lt"/>
            </a:endParaRPr>
          </a:p>
        </p:txBody>
      </p:sp>
      <p:sp>
        <p:nvSpPr>
          <p:cNvPr id="3" name="Content Placeholder 2"/>
          <p:cNvSpPr>
            <a:spLocks noGrp="1"/>
          </p:cNvSpPr>
          <p:nvPr>
            <p:ph idx="1"/>
          </p:nvPr>
        </p:nvSpPr>
        <p:spPr>
          <a:xfrm>
            <a:off x="1024128" y="1564780"/>
            <a:ext cx="9720073" cy="4023360"/>
          </a:xfrm>
        </p:spPr>
        <p:txBody>
          <a:bodyPr>
            <a:normAutofit fontScale="92500"/>
          </a:bodyPr>
          <a:lstStyle/>
          <a:p>
            <a:pPr algn="just">
              <a:lnSpc>
                <a:spcPct val="150000"/>
              </a:lnSpc>
              <a:buClrTx/>
              <a:buFont typeface="Wingdings" panose="05000000000000000000" pitchFamily="2" charset="2"/>
              <a:buChar char="§"/>
            </a:pPr>
            <a:r>
              <a:rPr lang="en-US" sz="2400" dirty="0" smtClean="0"/>
              <a:t>An </a:t>
            </a:r>
            <a:r>
              <a:rPr lang="en-US" sz="2400" dirty="0"/>
              <a:t>outgrowth of job </a:t>
            </a:r>
            <a:r>
              <a:rPr lang="en-US" sz="2400" dirty="0" smtClean="0"/>
              <a:t>analysis that </a:t>
            </a:r>
            <a:r>
              <a:rPr lang="en-US" sz="2400" dirty="0"/>
              <a:t>improves jobs </a:t>
            </a:r>
            <a:r>
              <a:rPr lang="en-US" sz="2400" dirty="0" smtClean="0"/>
              <a:t>through </a:t>
            </a:r>
            <a:r>
              <a:rPr lang="en-US" sz="2400" dirty="0" smtClean="0">
                <a:solidFill>
                  <a:srgbClr val="00B0F0"/>
                </a:solidFill>
              </a:rPr>
              <a:t>technological </a:t>
            </a:r>
            <a:r>
              <a:rPr lang="en-US" sz="2400" dirty="0">
                <a:solidFill>
                  <a:srgbClr val="00B0F0"/>
                </a:solidFill>
              </a:rPr>
              <a:t>and </a:t>
            </a:r>
            <a:r>
              <a:rPr lang="en-US" sz="2400" dirty="0" smtClean="0">
                <a:solidFill>
                  <a:srgbClr val="00B0F0"/>
                </a:solidFill>
              </a:rPr>
              <a:t>human considerations </a:t>
            </a:r>
            <a:r>
              <a:rPr lang="en-US" sz="2400" dirty="0"/>
              <a:t>in order </a:t>
            </a:r>
            <a:r>
              <a:rPr lang="en-US" sz="2400" dirty="0" smtClean="0"/>
              <a:t>to enhance </a:t>
            </a:r>
            <a:r>
              <a:rPr lang="en-US" sz="2400" dirty="0"/>
              <a:t>organization </a:t>
            </a:r>
            <a:r>
              <a:rPr lang="en-US" sz="2400" dirty="0" smtClean="0"/>
              <a:t>efficiency and </a:t>
            </a:r>
            <a:r>
              <a:rPr lang="en-US" sz="2400" dirty="0"/>
              <a:t>employee </a:t>
            </a:r>
            <a:r>
              <a:rPr lang="en-US" sz="2400" dirty="0" smtClean="0"/>
              <a:t>job satisfaction.</a:t>
            </a:r>
          </a:p>
          <a:p>
            <a:pPr lvl="0" algn="just" fontAlgn="base">
              <a:lnSpc>
                <a:spcPct val="150000"/>
              </a:lnSpc>
              <a:buClrTx/>
              <a:buFont typeface="Wingdings" panose="05000000000000000000" pitchFamily="2" charset="2"/>
              <a:buChar char="§"/>
            </a:pPr>
            <a:r>
              <a:rPr lang="en-US" altLang="en-US" sz="2400" dirty="0"/>
              <a:t>Job design specifies the contents, methods and relationships of jobs in order to satisfy work requirements for </a:t>
            </a:r>
            <a:r>
              <a:rPr lang="en-US" altLang="en-US" sz="2400" dirty="0">
                <a:solidFill>
                  <a:srgbClr val="00B0F0"/>
                </a:solidFill>
              </a:rPr>
              <a:t>productivity, efficiency and quality</a:t>
            </a:r>
            <a:r>
              <a:rPr lang="en-US" altLang="en-US" sz="2400" dirty="0"/>
              <a:t>, meet the personal needs of the job holder and thus increase levels of employee engagement.</a:t>
            </a:r>
          </a:p>
          <a:p>
            <a:pPr algn="just">
              <a:lnSpc>
                <a:spcPct val="150000"/>
              </a:lnSpc>
              <a:buClrTx/>
              <a:buFont typeface="Wingdings" panose="05000000000000000000" pitchFamily="2" charset="2"/>
              <a:buChar char="§"/>
            </a:pPr>
            <a:r>
              <a:rPr lang="en-US" sz="2400" dirty="0" smtClean="0"/>
              <a:t>Is </a:t>
            </a:r>
            <a:r>
              <a:rPr lang="en-US" sz="2400" dirty="0"/>
              <a:t>about </a:t>
            </a:r>
            <a:r>
              <a:rPr lang="en-US" sz="2400" dirty="0">
                <a:solidFill>
                  <a:srgbClr val="00B0F0"/>
                </a:solidFill>
              </a:rPr>
              <a:t>determine the optimal way </a:t>
            </a:r>
            <a:r>
              <a:rPr lang="en-US" sz="2400" dirty="0"/>
              <a:t>in which a job should be performed.</a:t>
            </a:r>
          </a:p>
        </p:txBody>
      </p:sp>
    </p:spTree>
    <p:extLst>
      <p:ext uri="{BB962C8B-B14F-4D97-AF65-F5344CB8AC3E}">
        <p14:creationId xmlns:p14="http://schemas.microsoft.com/office/powerpoint/2010/main" val="26201584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7"/>
            <a:ext cx="9720072" cy="831460"/>
          </a:xfrm>
        </p:spPr>
        <p:txBody>
          <a:bodyPr>
            <a:normAutofit/>
          </a:bodyPr>
          <a:lstStyle/>
          <a:p>
            <a:pPr algn="ctr"/>
            <a:r>
              <a:rPr lang="en-US" sz="3600" b="1" dirty="0" smtClean="0">
                <a:latin typeface="+mn-lt"/>
              </a:rPr>
              <a:t>Major elements of Job design</a:t>
            </a:r>
            <a:endParaRPr lang="en-US" sz="3600" b="1" dirty="0">
              <a:latin typeface="+mn-lt"/>
            </a:endParaRPr>
          </a:p>
        </p:txBody>
      </p:sp>
      <p:sp>
        <p:nvSpPr>
          <p:cNvPr id="3" name="Content Placeholder 2"/>
          <p:cNvSpPr>
            <a:spLocks noGrp="1"/>
          </p:cNvSpPr>
          <p:nvPr>
            <p:ph idx="1"/>
          </p:nvPr>
        </p:nvSpPr>
        <p:spPr>
          <a:xfrm>
            <a:off x="1024128" y="1564780"/>
            <a:ext cx="9720073" cy="4023360"/>
          </a:xfrm>
        </p:spPr>
        <p:txBody>
          <a:bodyPr/>
          <a:lstStyle/>
          <a:p>
            <a:pPr algn="just">
              <a:lnSpc>
                <a:spcPct val="150000"/>
              </a:lnSpc>
              <a:buClrTx/>
              <a:buFont typeface="Wingdings" panose="05000000000000000000" pitchFamily="2" charset="2"/>
              <a:buChar char="§"/>
            </a:pPr>
            <a:r>
              <a:rPr lang="en-US" sz="2400" dirty="0" smtClean="0"/>
              <a:t>Aligning jobs with organizational objectives </a:t>
            </a:r>
          </a:p>
          <a:p>
            <a:pPr algn="just">
              <a:lnSpc>
                <a:spcPct val="150000"/>
              </a:lnSpc>
              <a:buClrTx/>
              <a:buFont typeface="Wingdings" panose="05000000000000000000" pitchFamily="2" charset="2"/>
              <a:buChar char="§"/>
            </a:pPr>
            <a:r>
              <a:rPr lang="en-US" sz="2400" dirty="0" smtClean="0"/>
              <a:t>Consideration of Technological to increase job efficiency  </a:t>
            </a:r>
          </a:p>
          <a:p>
            <a:pPr algn="just">
              <a:lnSpc>
                <a:spcPct val="150000"/>
              </a:lnSpc>
              <a:buClrTx/>
              <a:buFont typeface="Wingdings" panose="05000000000000000000" pitchFamily="2" charset="2"/>
              <a:buChar char="§"/>
            </a:pPr>
            <a:r>
              <a:rPr lang="en-US" sz="2400" dirty="0" smtClean="0"/>
              <a:t>Ergonomics concerns-  </a:t>
            </a:r>
            <a:r>
              <a:rPr lang="en-US" sz="2400" dirty="0" smtClean="0"/>
              <a:t>which refers to the process of studying and designing equipment and systems that are easy and efficient for people to use and that ensure their physical well-being.</a:t>
            </a:r>
          </a:p>
          <a:p>
            <a:pPr algn="just">
              <a:lnSpc>
                <a:spcPct val="150000"/>
              </a:lnSpc>
              <a:buClrTx/>
              <a:buFont typeface="Wingdings" panose="05000000000000000000" pitchFamily="2" charset="2"/>
              <a:buChar char="§"/>
            </a:pPr>
            <a:r>
              <a:rPr lang="en-US" sz="2400" dirty="0"/>
              <a:t>Behavioral concerns that influence an employee’s job satisfaction.</a:t>
            </a:r>
          </a:p>
        </p:txBody>
      </p:sp>
    </p:spTree>
    <p:extLst>
      <p:ext uri="{BB962C8B-B14F-4D97-AF65-F5344CB8AC3E}">
        <p14:creationId xmlns:p14="http://schemas.microsoft.com/office/powerpoint/2010/main" val="27249319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921612"/>
          </a:xfrm>
        </p:spPr>
        <p:txBody>
          <a:bodyPr>
            <a:normAutofit/>
          </a:bodyPr>
          <a:lstStyle/>
          <a:p>
            <a:pPr algn="ctr"/>
            <a:r>
              <a:rPr lang="en-US" sz="3600" b="1" dirty="0" smtClean="0"/>
              <a:t>Job design theory </a:t>
            </a:r>
            <a:endParaRPr lang="en-US" sz="3600" b="1" dirty="0"/>
          </a:p>
        </p:txBody>
      </p:sp>
      <p:sp>
        <p:nvSpPr>
          <p:cNvPr id="3" name="Content Placeholder 2"/>
          <p:cNvSpPr>
            <a:spLocks noGrp="1"/>
          </p:cNvSpPr>
          <p:nvPr>
            <p:ph idx="1"/>
          </p:nvPr>
        </p:nvSpPr>
        <p:spPr>
          <a:xfrm>
            <a:off x="723900" y="1693572"/>
            <a:ext cx="10020301" cy="4840578"/>
          </a:xfrm>
        </p:spPr>
        <p:txBody>
          <a:bodyPr>
            <a:normAutofit fontScale="92500" lnSpcReduction="20000"/>
          </a:bodyPr>
          <a:lstStyle/>
          <a:p>
            <a:pPr marL="0" indent="0">
              <a:lnSpc>
                <a:spcPct val="170000"/>
              </a:lnSpc>
              <a:buNone/>
            </a:pPr>
            <a:r>
              <a:rPr lang="en-US" sz="2400" b="1" dirty="0" smtClean="0"/>
              <a:t>Scientific management theory </a:t>
            </a:r>
          </a:p>
          <a:p>
            <a:pPr algn="just">
              <a:lnSpc>
                <a:spcPct val="170000"/>
              </a:lnSpc>
            </a:pPr>
            <a:r>
              <a:rPr lang="en-US" sz="2400" dirty="0"/>
              <a:t>focused on the belief that making people work as hard as they could was not as efficient as optimizing the way the work was done.</a:t>
            </a:r>
            <a:endParaRPr lang="en-US" sz="2400" b="1" dirty="0"/>
          </a:p>
          <a:p>
            <a:pPr>
              <a:lnSpc>
                <a:spcPct val="170000"/>
              </a:lnSpc>
            </a:pPr>
            <a:r>
              <a:rPr lang="en-US" sz="2400" b="1" dirty="0" smtClean="0"/>
              <a:t>Job characteristics model</a:t>
            </a:r>
          </a:p>
          <a:p>
            <a:pPr algn="just">
              <a:lnSpc>
                <a:spcPct val="170000"/>
              </a:lnSpc>
            </a:pPr>
            <a:r>
              <a:rPr lang="en-US" sz="2400" dirty="0" smtClean="0"/>
              <a:t>A </a:t>
            </a:r>
            <a:r>
              <a:rPr lang="en-US" sz="2400" dirty="0"/>
              <a:t>job design theory </a:t>
            </a:r>
            <a:r>
              <a:rPr lang="en-US" sz="2400" dirty="0" smtClean="0"/>
              <a:t>that significances </a:t>
            </a:r>
            <a:r>
              <a:rPr lang="en-US" sz="2400" dirty="0"/>
              <a:t>that three </a:t>
            </a:r>
            <a:r>
              <a:rPr lang="en-US" sz="2400" dirty="0" smtClean="0"/>
              <a:t>psychological states </a:t>
            </a:r>
            <a:r>
              <a:rPr lang="en-US" sz="2400" dirty="0"/>
              <a:t>(</a:t>
            </a:r>
            <a:r>
              <a:rPr lang="en-US" sz="2400" dirty="0" smtClean="0"/>
              <a:t>experiencing </a:t>
            </a:r>
            <a:r>
              <a:rPr lang="en-US" sz="2400" dirty="0" smtClean="0">
                <a:solidFill>
                  <a:srgbClr val="00B0F0"/>
                </a:solidFill>
              </a:rPr>
              <a:t>meaningfulness</a:t>
            </a:r>
            <a:r>
              <a:rPr lang="en-US" sz="2400" dirty="0" smtClean="0"/>
              <a:t> </a:t>
            </a:r>
            <a:r>
              <a:rPr lang="en-US" sz="2400" dirty="0"/>
              <a:t>of the </a:t>
            </a:r>
            <a:r>
              <a:rPr lang="en-US" sz="2400" dirty="0" smtClean="0"/>
              <a:t>work performed</a:t>
            </a:r>
            <a:r>
              <a:rPr lang="en-US" sz="2400" dirty="0"/>
              <a:t>, </a:t>
            </a:r>
            <a:r>
              <a:rPr lang="en-US" sz="2400" dirty="0" smtClean="0"/>
              <a:t>responsibility for </a:t>
            </a:r>
            <a:r>
              <a:rPr lang="en-US" sz="2400" dirty="0"/>
              <a:t>work </a:t>
            </a:r>
            <a:r>
              <a:rPr lang="en-US" sz="2400" dirty="0">
                <a:solidFill>
                  <a:srgbClr val="00B0F0"/>
                </a:solidFill>
              </a:rPr>
              <a:t>outcomes</a:t>
            </a:r>
            <a:r>
              <a:rPr lang="en-US" sz="2400" dirty="0"/>
              <a:t>, </a:t>
            </a:r>
            <a:r>
              <a:rPr lang="en-US" sz="2400" dirty="0" smtClean="0"/>
              <a:t>and </a:t>
            </a:r>
            <a:r>
              <a:rPr lang="en-US" sz="2400" dirty="0" smtClean="0">
                <a:solidFill>
                  <a:srgbClr val="00B0F0"/>
                </a:solidFill>
              </a:rPr>
              <a:t>knowledge </a:t>
            </a:r>
            <a:r>
              <a:rPr lang="en-US" sz="2400" dirty="0">
                <a:solidFill>
                  <a:srgbClr val="00B0F0"/>
                </a:solidFill>
              </a:rPr>
              <a:t>of the results </a:t>
            </a:r>
            <a:r>
              <a:rPr lang="en-US" sz="2400" dirty="0" smtClean="0"/>
              <a:t>of the </a:t>
            </a:r>
            <a:r>
              <a:rPr lang="en-US" sz="2400" dirty="0"/>
              <a:t>work performed) of </a:t>
            </a:r>
            <a:r>
              <a:rPr lang="en-US" sz="2400" dirty="0" smtClean="0"/>
              <a:t>a jobholder </a:t>
            </a:r>
            <a:r>
              <a:rPr lang="en-US" sz="2400" dirty="0"/>
              <a:t>result in </a:t>
            </a:r>
            <a:r>
              <a:rPr lang="en-US" sz="2400" dirty="0" smtClean="0"/>
              <a:t>improved work </a:t>
            </a:r>
            <a:r>
              <a:rPr lang="en-US" sz="2400" dirty="0"/>
              <a:t>performance, </a:t>
            </a:r>
            <a:r>
              <a:rPr lang="en-US" sz="2400" dirty="0" smtClean="0"/>
              <a:t>internal motivation</a:t>
            </a:r>
            <a:r>
              <a:rPr lang="en-US" sz="2400" dirty="0"/>
              <a:t>, and lower </a:t>
            </a:r>
            <a:r>
              <a:rPr lang="en-US" sz="2400" dirty="0" smtClean="0"/>
              <a:t>absenteeism and turnover.</a:t>
            </a:r>
            <a:endParaRPr lang="en-US" dirty="0"/>
          </a:p>
        </p:txBody>
      </p:sp>
    </p:spTree>
    <p:extLst>
      <p:ext uri="{BB962C8B-B14F-4D97-AF65-F5344CB8AC3E}">
        <p14:creationId xmlns:p14="http://schemas.microsoft.com/office/powerpoint/2010/main" val="27591957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024643"/>
          </a:xfrm>
        </p:spPr>
        <p:txBody>
          <a:bodyPr>
            <a:noAutofit/>
          </a:bodyPr>
          <a:lstStyle/>
          <a:p>
            <a:pPr algn="ctr"/>
            <a:r>
              <a:rPr lang="en-US" sz="2800" b="1" dirty="0" smtClean="0">
                <a:latin typeface="+mn-lt"/>
              </a:rPr>
              <a:t>job </a:t>
            </a:r>
            <a:r>
              <a:rPr lang="en-US" sz="2800" b="1" dirty="0">
                <a:latin typeface="+mn-lt"/>
              </a:rPr>
              <a:t>characteristics </a:t>
            </a:r>
            <a:r>
              <a:rPr lang="en-US" sz="2800" b="1" dirty="0" smtClean="0">
                <a:latin typeface="+mn-lt"/>
              </a:rPr>
              <a:t>that lead to three psychological states are:</a:t>
            </a:r>
            <a:endParaRPr lang="en-US" sz="2400" b="1" dirty="0">
              <a:latin typeface="+mn-lt"/>
            </a:endParaRPr>
          </a:p>
        </p:txBody>
      </p:sp>
      <p:sp>
        <p:nvSpPr>
          <p:cNvPr id="3" name="Content Placeholder 2"/>
          <p:cNvSpPr>
            <a:spLocks noGrp="1"/>
          </p:cNvSpPr>
          <p:nvPr>
            <p:ph idx="1"/>
          </p:nvPr>
        </p:nvSpPr>
        <p:spPr>
          <a:xfrm>
            <a:off x="171450" y="1654936"/>
            <a:ext cx="10572751" cy="4917313"/>
          </a:xfrm>
        </p:spPr>
        <p:txBody>
          <a:bodyPr>
            <a:normAutofit/>
          </a:bodyPr>
          <a:lstStyle/>
          <a:p>
            <a:pPr algn="just">
              <a:lnSpc>
                <a:spcPct val="150000"/>
              </a:lnSpc>
              <a:buClrTx/>
              <a:buFont typeface="Wingdings" panose="05000000000000000000" pitchFamily="2" charset="2"/>
              <a:buChar char="§"/>
            </a:pPr>
            <a:r>
              <a:rPr lang="en-US" sz="2400" b="1" dirty="0"/>
              <a:t>Skill variety: </a:t>
            </a:r>
            <a:r>
              <a:rPr lang="en-US" sz="2400" dirty="0" smtClean="0"/>
              <a:t>The </a:t>
            </a:r>
            <a:r>
              <a:rPr lang="en-US" sz="2400" dirty="0"/>
              <a:t>degree to which a job entails a </a:t>
            </a:r>
            <a:r>
              <a:rPr lang="en-US" sz="2400" dirty="0">
                <a:solidFill>
                  <a:srgbClr val="00B0F0"/>
                </a:solidFill>
              </a:rPr>
              <a:t>variety of different activities</a:t>
            </a:r>
            <a:r>
              <a:rPr lang="en-US" sz="2400" dirty="0"/>
              <a:t>, </a:t>
            </a:r>
            <a:r>
              <a:rPr lang="en-US" sz="2400" dirty="0" smtClean="0"/>
              <a:t>which demand   the </a:t>
            </a:r>
            <a:r>
              <a:rPr lang="en-US" sz="2400" dirty="0"/>
              <a:t>use of a number of different skills and talents by the jobholder</a:t>
            </a:r>
          </a:p>
          <a:p>
            <a:pPr algn="just">
              <a:lnSpc>
                <a:spcPct val="150000"/>
              </a:lnSpc>
              <a:buClrTx/>
              <a:buFont typeface="Wingdings" panose="05000000000000000000" pitchFamily="2" charset="2"/>
              <a:buChar char="§"/>
            </a:pPr>
            <a:r>
              <a:rPr lang="en-US" sz="2400" b="1" dirty="0"/>
              <a:t>Task identity: </a:t>
            </a:r>
            <a:r>
              <a:rPr lang="en-US" sz="2400" dirty="0"/>
              <a:t>The degree to which the job requires </a:t>
            </a:r>
            <a:r>
              <a:rPr lang="en-US" sz="2400" dirty="0">
                <a:solidFill>
                  <a:srgbClr val="00B0F0"/>
                </a:solidFill>
              </a:rPr>
              <a:t>completion of a whole </a:t>
            </a:r>
            <a:r>
              <a:rPr lang="en-US" sz="2400" dirty="0" smtClean="0"/>
              <a:t>and identifiable </a:t>
            </a:r>
            <a:r>
              <a:rPr lang="en-US" sz="2400" dirty="0"/>
              <a:t>piece of work, that is, doing a job from </a:t>
            </a:r>
            <a:r>
              <a:rPr lang="en-US" sz="2400" dirty="0">
                <a:solidFill>
                  <a:srgbClr val="00B0F0"/>
                </a:solidFill>
              </a:rPr>
              <a:t>beginning to end </a:t>
            </a:r>
            <a:r>
              <a:rPr lang="en-US" sz="2400" dirty="0"/>
              <a:t>with a </a:t>
            </a:r>
            <a:r>
              <a:rPr lang="en-US" sz="2400" dirty="0" smtClean="0"/>
              <a:t>visible outcome</a:t>
            </a:r>
            <a:endParaRPr lang="en-US" sz="2400" dirty="0"/>
          </a:p>
          <a:p>
            <a:pPr algn="just">
              <a:lnSpc>
                <a:spcPct val="150000"/>
              </a:lnSpc>
              <a:buClrTx/>
              <a:buFont typeface="Wingdings" panose="05000000000000000000" pitchFamily="2" charset="2"/>
              <a:buChar char="§"/>
            </a:pPr>
            <a:r>
              <a:rPr lang="en-US" sz="2400" b="1" dirty="0"/>
              <a:t>Task significance: </a:t>
            </a:r>
            <a:r>
              <a:rPr lang="en-US" sz="2400" dirty="0"/>
              <a:t>The degree to which the job has a </a:t>
            </a:r>
            <a:r>
              <a:rPr lang="en-US" sz="2400" dirty="0">
                <a:solidFill>
                  <a:srgbClr val="00B0F0"/>
                </a:solidFill>
              </a:rPr>
              <a:t>substantial impact </a:t>
            </a:r>
            <a:r>
              <a:rPr lang="en-US" sz="2400" dirty="0"/>
              <a:t>on the </a:t>
            </a:r>
            <a:r>
              <a:rPr lang="en-US" sz="2400" dirty="0" smtClean="0"/>
              <a:t>lives or </a:t>
            </a:r>
            <a:r>
              <a:rPr lang="en-US" sz="2400" dirty="0"/>
              <a:t>work of other people, whether in the immediate organization or in the </a:t>
            </a:r>
            <a:r>
              <a:rPr lang="en-US" sz="2400" dirty="0" smtClean="0"/>
              <a:t>external environment</a:t>
            </a:r>
            <a:endParaRPr lang="en-US" sz="2400" dirty="0"/>
          </a:p>
        </p:txBody>
      </p:sp>
    </p:spTree>
    <p:extLst>
      <p:ext uri="{BB962C8B-B14F-4D97-AF65-F5344CB8AC3E}">
        <p14:creationId xmlns:p14="http://schemas.microsoft.com/office/powerpoint/2010/main" val="14546559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024643"/>
          </a:xfrm>
        </p:spPr>
        <p:txBody>
          <a:bodyPr>
            <a:noAutofit/>
          </a:bodyPr>
          <a:lstStyle/>
          <a:p>
            <a:pPr algn="ctr"/>
            <a:r>
              <a:rPr lang="en-US" sz="3200" b="1" dirty="0">
                <a:latin typeface="+mn-lt"/>
              </a:rPr>
              <a:t>The five job characteristics </a:t>
            </a:r>
            <a:r>
              <a:rPr lang="en-US" sz="3200" b="1" dirty="0" smtClean="0">
                <a:latin typeface="+mn-lt"/>
              </a:rPr>
              <a:t>that lead to three psychological states are:</a:t>
            </a:r>
            <a:endParaRPr lang="en-US" sz="2800" b="1" dirty="0">
              <a:latin typeface="+mn-lt"/>
            </a:endParaRPr>
          </a:p>
        </p:txBody>
      </p:sp>
      <p:sp>
        <p:nvSpPr>
          <p:cNvPr id="3" name="Content Placeholder 2"/>
          <p:cNvSpPr>
            <a:spLocks noGrp="1"/>
          </p:cNvSpPr>
          <p:nvPr>
            <p:ph idx="1"/>
          </p:nvPr>
        </p:nvSpPr>
        <p:spPr>
          <a:xfrm>
            <a:off x="1024128" y="1654937"/>
            <a:ext cx="9720073" cy="4023360"/>
          </a:xfrm>
        </p:spPr>
        <p:txBody>
          <a:bodyPr>
            <a:normAutofit/>
          </a:bodyPr>
          <a:lstStyle/>
          <a:p>
            <a:pPr algn="just">
              <a:lnSpc>
                <a:spcPct val="150000"/>
              </a:lnSpc>
              <a:buClrTx/>
              <a:buFont typeface="Wingdings" panose="05000000000000000000" pitchFamily="2" charset="2"/>
              <a:buChar char="§"/>
            </a:pPr>
            <a:r>
              <a:rPr lang="en-US" sz="2400" b="1" dirty="0" smtClean="0"/>
              <a:t>Autonomy</a:t>
            </a:r>
            <a:r>
              <a:rPr lang="en-US" sz="2400" b="1" dirty="0"/>
              <a:t>: </a:t>
            </a:r>
            <a:r>
              <a:rPr lang="en-US" sz="2400" dirty="0"/>
              <a:t>The degree to which the job provides </a:t>
            </a:r>
            <a:r>
              <a:rPr lang="en-US" sz="2400" dirty="0">
                <a:solidFill>
                  <a:srgbClr val="00B0F0"/>
                </a:solidFill>
              </a:rPr>
              <a:t>substantial freedom, </a:t>
            </a:r>
            <a:r>
              <a:rPr lang="en-US" sz="2400" dirty="0" smtClean="0"/>
              <a:t>independence, and </a:t>
            </a:r>
            <a:r>
              <a:rPr lang="en-US" sz="2400" dirty="0"/>
              <a:t>discretion to the individual in scheduling the work and in </a:t>
            </a:r>
            <a:r>
              <a:rPr lang="en-US" sz="2400" dirty="0" smtClean="0"/>
              <a:t>determining the </a:t>
            </a:r>
            <a:r>
              <a:rPr lang="en-US" sz="2400" dirty="0"/>
              <a:t>procedures to be used in carrying it out</a:t>
            </a:r>
          </a:p>
          <a:p>
            <a:pPr algn="just">
              <a:lnSpc>
                <a:spcPct val="150000"/>
              </a:lnSpc>
              <a:buClrTx/>
              <a:buFont typeface="Wingdings" panose="05000000000000000000" pitchFamily="2" charset="2"/>
              <a:buChar char="§"/>
            </a:pPr>
            <a:r>
              <a:rPr lang="en-US" sz="2400" b="1" dirty="0"/>
              <a:t>Feedback: </a:t>
            </a:r>
            <a:r>
              <a:rPr lang="en-US" sz="2400" dirty="0"/>
              <a:t>The degree to which carrying out the work activities required by the </a:t>
            </a:r>
            <a:r>
              <a:rPr lang="en-US" sz="2400" dirty="0" smtClean="0"/>
              <a:t>job results </a:t>
            </a:r>
            <a:r>
              <a:rPr lang="en-US" sz="2400" dirty="0"/>
              <a:t>in the individual being given direct and clear </a:t>
            </a:r>
            <a:r>
              <a:rPr lang="en-US" sz="2400" dirty="0">
                <a:solidFill>
                  <a:srgbClr val="00B0F0"/>
                </a:solidFill>
              </a:rPr>
              <a:t>information about the </a:t>
            </a:r>
            <a:r>
              <a:rPr lang="en-US" sz="2400" dirty="0" smtClean="0">
                <a:solidFill>
                  <a:srgbClr val="00B0F0"/>
                </a:solidFill>
              </a:rPr>
              <a:t>effectiveness </a:t>
            </a:r>
            <a:r>
              <a:rPr lang="en-US" sz="2400" dirty="0" smtClean="0"/>
              <a:t>of </a:t>
            </a:r>
            <a:r>
              <a:rPr lang="en-US" sz="2400" dirty="0"/>
              <a:t>his or her performance</a:t>
            </a:r>
            <a:endParaRPr lang="en-US" dirty="0"/>
          </a:p>
        </p:txBody>
      </p:sp>
    </p:spTree>
    <p:extLst>
      <p:ext uri="{BB962C8B-B14F-4D97-AF65-F5344CB8AC3E}">
        <p14:creationId xmlns:p14="http://schemas.microsoft.com/office/powerpoint/2010/main" val="9572751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7"/>
            <a:ext cx="9720072" cy="651156"/>
          </a:xfrm>
        </p:spPr>
        <p:txBody>
          <a:bodyPr>
            <a:normAutofit/>
          </a:bodyPr>
          <a:lstStyle/>
          <a:p>
            <a:pPr algn="ctr"/>
            <a:r>
              <a:rPr lang="en-US" sz="3200" b="1" dirty="0" smtClean="0">
                <a:latin typeface="+mn-lt"/>
              </a:rPr>
              <a:t>Job design techniques </a:t>
            </a:r>
            <a:endParaRPr lang="en-US" sz="3200" b="1" dirty="0">
              <a:latin typeface="+mn-lt"/>
            </a:endParaRPr>
          </a:p>
        </p:txBody>
      </p:sp>
      <p:sp>
        <p:nvSpPr>
          <p:cNvPr id="3" name="Content Placeholder 2"/>
          <p:cNvSpPr>
            <a:spLocks noGrp="1"/>
          </p:cNvSpPr>
          <p:nvPr>
            <p:ph idx="1"/>
          </p:nvPr>
        </p:nvSpPr>
        <p:spPr>
          <a:xfrm>
            <a:off x="1024127" y="1236373"/>
            <a:ext cx="9720073" cy="4488290"/>
          </a:xfrm>
        </p:spPr>
        <p:txBody>
          <a:bodyPr>
            <a:normAutofit fontScale="92500" lnSpcReduction="10000"/>
          </a:bodyPr>
          <a:lstStyle/>
          <a:p>
            <a:r>
              <a:rPr lang="en-US" sz="2800" b="1" dirty="0"/>
              <a:t>Job enlargement</a:t>
            </a:r>
          </a:p>
          <a:p>
            <a:r>
              <a:rPr lang="en-US" sz="2400" dirty="0">
                <a:solidFill>
                  <a:srgbClr val="000000"/>
                </a:solidFill>
              </a:rPr>
              <a:t>The process of </a:t>
            </a:r>
            <a:r>
              <a:rPr lang="en-US" sz="2400" dirty="0">
                <a:solidFill>
                  <a:srgbClr val="00B0F0"/>
                </a:solidFill>
              </a:rPr>
              <a:t>adding </a:t>
            </a:r>
            <a:r>
              <a:rPr lang="en-US" sz="2400" dirty="0" smtClean="0">
                <a:solidFill>
                  <a:srgbClr val="00B0F0"/>
                </a:solidFill>
              </a:rPr>
              <a:t>a greater </a:t>
            </a:r>
            <a:r>
              <a:rPr lang="en-US" sz="2400" dirty="0">
                <a:solidFill>
                  <a:srgbClr val="00B0F0"/>
                </a:solidFill>
              </a:rPr>
              <a:t>variety of tasks </a:t>
            </a:r>
            <a:r>
              <a:rPr lang="en-US" sz="2400" dirty="0" smtClean="0">
                <a:solidFill>
                  <a:srgbClr val="000000"/>
                </a:solidFill>
              </a:rPr>
              <a:t>to a </a:t>
            </a:r>
            <a:r>
              <a:rPr lang="en-US" sz="2400" dirty="0">
                <a:solidFill>
                  <a:srgbClr val="000000"/>
                </a:solidFill>
              </a:rPr>
              <a:t>job</a:t>
            </a:r>
            <a:r>
              <a:rPr lang="en-US" sz="2400" dirty="0" smtClean="0">
                <a:solidFill>
                  <a:srgbClr val="000000"/>
                </a:solidFill>
              </a:rPr>
              <a:t>. Horizontal expansion.</a:t>
            </a:r>
            <a:endParaRPr lang="en-US" sz="2400" dirty="0">
              <a:solidFill>
                <a:srgbClr val="000000"/>
              </a:solidFill>
            </a:endParaRPr>
          </a:p>
          <a:p>
            <a:r>
              <a:rPr lang="en-US" sz="2800" b="1" dirty="0"/>
              <a:t>Job rotation</a:t>
            </a:r>
          </a:p>
          <a:p>
            <a:r>
              <a:rPr lang="en-US" sz="2400" dirty="0">
                <a:solidFill>
                  <a:srgbClr val="000000"/>
                </a:solidFill>
              </a:rPr>
              <a:t>The process whereby employees rotate in and out of different jobs.</a:t>
            </a:r>
          </a:p>
          <a:p>
            <a:r>
              <a:rPr lang="en-US" sz="2800" b="1" dirty="0"/>
              <a:t>job </a:t>
            </a:r>
            <a:r>
              <a:rPr lang="en-US" sz="2800" b="1" dirty="0" smtClean="0"/>
              <a:t>enrichment</a:t>
            </a:r>
          </a:p>
          <a:p>
            <a:r>
              <a:rPr lang="en-US" sz="2400" dirty="0" smtClean="0">
                <a:solidFill>
                  <a:srgbClr val="000000"/>
                </a:solidFill>
              </a:rPr>
              <a:t>Enhancing </a:t>
            </a:r>
            <a:r>
              <a:rPr lang="en-US" sz="2400" dirty="0">
                <a:solidFill>
                  <a:srgbClr val="000000"/>
                </a:solidFill>
              </a:rPr>
              <a:t>a job by </a:t>
            </a:r>
            <a:r>
              <a:rPr lang="en-US" sz="2400" dirty="0">
                <a:solidFill>
                  <a:srgbClr val="00B0F0"/>
                </a:solidFill>
              </a:rPr>
              <a:t>adding more meaningful tasks </a:t>
            </a:r>
            <a:r>
              <a:rPr lang="en-US" sz="2400" dirty="0">
                <a:solidFill>
                  <a:srgbClr val="000000"/>
                </a:solidFill>
              </a:rPr>
              <a:t>and duties to make the work more rewarding or </a:t>
            </a:r>
            <a:r>
              <a:rPr lang="en-US" sz="2400" dirty="0" smtClean="0">
                <a:solidFill>
                  <a:srgbClr val="000000"/>
                </a:solidFill>
              </a:rPr>
              <a:t>satisfying. Vertical expansion.</a:t>
            </a:r>
          </a:p>
          <a:p>
            <a:r>
              <a:rPr lang="en-US" sz="2700" b="1" dirty="0" smtClean="0">
                <a:solidFill>
                  <a:srgbClr val="00B050"/>
                </a:solidFill>
              </a:rPr>
              <a:t>Employee empowerment</a:t>
            </a:r>
            <a:endParaRPr lang="en-US" sz="2700" b="1" dirty="0">
              <a:solidFill>
                <a:srgbClr val="00B050"/>
              </a:solidFill>
            </a:endParaRPr>
          </a:p>
          <a:p>
            <a:pPr algn="just"/>
            <a:r>
              <a:rPr lang="en-US" sz="2400" dirty="0">
                <a:solidFill>
                  <a:srgbClr val="000000"/>
                </a:solidFill>
              </a:rPr>
              <a:t>Granting employees </a:t>
            </a:r>
            <a:r>
              <a:rPr lang="en-US" sz="2400" dirty="0" smtClean="0">
                <a:solidFill>
                  <a:srgbClr val="00B0F0"/>
                </a:solidFill>
              </a:rPr>
              <a:t>power</a:t>
            </a:r>
            <a:r>
              <a:rPr lang="en-US" sz="2400" dirty="0" smtClean="0">
                <a:solidFill>
                  <a:srgbClr val="000000"/>
                </a:solidFill>
              </a:rPr>
              <a:t> to </a:t>
            </a:r>
            <a:r>
              <a:rPr lang="en-US" sz="2400" dirty="0">
                <a:solidFill>
                  <a:srgbClr val="000000"/>
                </a:solidFill>
              </a:rPr>
              <a:t>initiate change, </a:t>
            </a:r>
            <a:r>
              <a:rPr lang="en-US" sz="2400" dirty="0" smtClean="0">
                <a:solidFill>
                  <a:srgbClr val="000000"/>
                </a:solidFill>
              </a:rPr>
              <a:t>thereby encouraging </a:t>
            </a:r>
            <a:r>
              <a:rPr lang="en-US" sz="2400" dirty="0">
                <a:solidFill>
                  <a:srgbClr val="000000"/>
                </a:solidFill>
              </a:rPr>
              <a:t>them to </a:t>
            </a:r>
            <a:r>
              <a:rPr lang="en-US" sz="2400" dirty="0" smtClean="0">
                <a:solidFill>
                  <a:srgbClr val="000000"/>
                </a:solidFill>
              </a:rPr>
              <a:t>take </a:t>
            </a:r>
            <a:r>
              <a:rPr lang="en-US" sz="2400" dirty="0" smtClean="0">
                <a:solidFill>
                  <a:srgbClr val="00B0F0"/>
                </a:solidFill>
              </a:rPr>
              <a:t>charge </a:t>
            </a:r>
            <a:r>
              <a:rPr lang="en-US" sz="2400" dirty="0">
                <a:solidFill>
                  <a:srgbClr val="00B0F0"/>
                </a:solidFill>
              </a:rPr>
              <a:t>of what they </a:t>
            </a:r>
            <a:r>
              <a:rPr lang="en-US" sz="2400" dirty="0" smtClean="0">
                <a:solidFill>
                  <a:srgbClr val="00B0F0"/>
                </a:solidFill>
              </a:rPr>
              <a:t>do</a:t>
            </a:r>
          </a:p>
          <a:p>
            <a:pPr algn="just"/>
            <a:endParaRPr lang="en-US" sz="2400" dirty="0">
              <a:solidFill>
                <a:srgbClr val="000000"/>
              </a:solidFill>
            </a:endParaRPr>
          </a:p>
        </p:txBody>
      </p:sp>
    </p:spTree>
    <p:extLst>
      <p:ext uri="{BB962C8B-B14F-4D97-AF65-F5344CB8AC3E}">
        <p14:creationId xmlns:p14="http://schemas.microsoft.com/office/powerpoint/2010/main" val="19587478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Empowering employees through: </a:t>
            </a:r>
            <a:endParaRPr lang="en-US" dirty="0"/>
          </a:p>
        </p:txBody>
      </p:sp>
      <p:sp>
        <p:nvSpPr>
          <p:cNvPr id="3" name="Content Placeholder 2"/>
          <p:cNvSpPr>
            <a:spLocks noGrp="1"/>
          </p:cNvSpPr>
          <p:nvPr>
            <p:ph idx="1"/>
          </p:nvPr>
        </p:nvSpPr>
        <p:spPr/>
        <p:txBody>
          <a:bodyPr>
            <a:normAutofit/>
          </a:bodyPr>
          <a:lstStyle/>
          <a:p>
            <a:pPr>
              <a:lnSpc>
                <a:spcPct val="150000"/>
              </a:lnSpc>
            </a:pPr>
            <a:r>
              <a:rPr lang="en-US" sz="2400" dirty="0" smtClean="0"/>
              <a:t>1.  Participation </a:t>
            </a:r>
          </a:p>
          <a:p>
            <a:pPr>
              <a:lnSpc>
                <a:spcPct val="150000"/>
              </a:lnSpc>
            </a:pPr>
            <a:r>
              <a:rPr lang="en-US" sz="2400" dirty="0" smtClean="0"/>
              <a:t>2.  Innovation: encouraging people to explore new paths </a:t>
            </a:r>
          </a:p>
          <a:p>
            <a:pPr>
              <a:lnSpc>
                <a:spcPct val="150000"/>
              </a:lnSpc>
            </a:pPr>
            <a:r>
              <a:rPr lang="en-US" sz="2400" dirty="0" smtClean="0"/>
              <a:t>3.  Access to information </a:t>
            </a:r>
          </a:p>
          <a:p>
            <a:pPr>
              <a:lnSpc>
                <a:spcPct val="150000"/>
              </a:lnSpc>
            </a:pPr>
            <a:r>
              <a:rPr lang="en-US" sz="2400" dirty="0" smtClean="0"/>
              <a:t>4.  Accountability </a:t>
            </a:r>
          </a:p>
          <a:p>
            <a:pPr>
              <a:lnSpc>
                <a:spcPct val="150000"/>
              </a:lnSpc>
            </a:pPr>
            <a:endParaRPr lang="en-US" sz="2400" dirty="0"/>
          </a:p>
        </p:txBody>
      </p:sp>
    </p:spTree>
    <p:extLst>
      <p:ext uri="{BB962C8B-B14F-4D97-AF65-F5344CB8AC3E}">
        <p14:creationId xmlns:p14="http://schemas.microsoft.com/office/powerpoint/2010/main" val="30925683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7"/>
            <a:ext cx="9720072" cy="651156"/>
          </a:xfrm>
        </p:spPr>
        <p:txBody>
          <a:bodyPr>
            <a:normAutofit/>
          </a:bodyPr>
          <a:lstStyle/>
          <a:p>
            <a:pPr algn="ctr"/>
            <a:r>
              <a:rPr lang="en-US" sz="3200" b="1" dirty="0" smtClean="0">
                <a:latin typeface="+mn-lt"/>
              </a:rPr>
              <a:t>Job design techniques </a:t>
            </a:r>
            <a:endParaRPr lang="en-US" sz="3200" b="1" dirty="0">
              <a:latin typeface="+mn-lt"/>
            </a:endParaRPr>
          </a:p>
        </p:txBody>
      </p:sp>
      <p:sp>
        <p:nvSpPr>
          <p:cNvPr id="3" name="Content Placeholder 2"/>
          <p:cNvSpPr>
            <a:spLocks noGrp="1"/>
          </p:cNvSpPr>
          <p:nvPr>
            <p:ph idx="1"/>
          </p:nvPr>
        </p:nvSpPr>
        <p:spPr>
          <a:xfrm>
            <a:off x="1024127" y="1448871"/>
            <a:ext cx="9720073" cy="4488290"/>
          </a:xfrm>
        </p:spPr>
        <p:txBody>
          <a:bodyPr>
            <a:normAutofit/>
          </a:bodyPr>
          <a:lstStyle/>
          <a:p>
            <a:r>
              <a:rPr lang="en-US" sz="2800" b="1" dirty="0" smtClean="0"/>
              <a:t>job </a:t>
            </a:r>
            <a:r>
              <a:rPr lang="en-US" sz="2800" b="1" dirty="0"/>
              <a:t>crafting</a:t>
            </a:r>
          </a:p>
          <a:p>
            <a:pPr>
              <a:buClrTx/>
              <a:buFont typeface="Wingdings" panose="05000000000000000000" pitchFamily="2" charset="2"/>
              <a:buChar char="§"/>
            </a:pPr>
            <a:r>
              <a:rPr lang="en-US" sz="2400" dirty="0">
                <a:solidFill>
                  <a:srgbClr val="000000"/>
                </a:solidFill>
              </a:rPr>
              <a:t>A naturally occurring </a:t>
            </a:r>
            <a:r>
              <a:rPr lang="en-US" sz="2400" dirty="0" smtClean="0">
                <a:solidFill>
                  <a:srgbClr val="000000"/>
                </a:solidFill>
              </a:rPr>
              <a:t>phenomenon whereby employees mold </a:t>
            </a:r>
            <a:r>
              <a:rPr lang="en-US" sz="2400" dirty="0">
                <a:solidFill>
                  <a:srgbClr val="000000"/>
                </a:solidFill>
              </a:rPr>
              <a:t>their tasks to </a:t>
            </a:r>
            <a:r>
              <a:rPr lang="en-US" sz="2400" dirty="0" smtClean="0">
                <a:solidFill>
                  <a:srgbClr val="000000"/>
                </a:solidFill>
              </a:rPr>
              <a:t>fit </a:t>
            </a:r>
          </a:p>
          <a:p>
            <a:pPr marL="0" indent="0">
              <a:buNone/>
            </a:pPr>
            <a:r>
              <a:rPr lang="en-US" sz="2400" dirty="0">
                <a:solidFill>
                  <a:srgbClr val="000000"/>
                </a:solidFill>
              </a:rPr>
              <a:t> </a:t>
            </a:r>
            <a:r>
              <a:rPr lang="en-US" sz="2400" dirty="0" smtClean="0">
                <a:solidFill>
                  <a:srgbClr val="000000"/>
                </a:solidFill>
              </a:rPr>
              <a:t>their </a:t>
            </a:r>
            <a:r>
              <a:rPr lang="en-US" sz="2400" dirty="0">
                <a:solidFill>
                  <a:srgbClr val="000000"/>
                </a:solidFill>
              </a:rPr>
              <a:t>individual </a:t>
            </a:r>
            <a:r>
              <a:rPr lang="en-US" sz="2400" dirty="0" smtClean="0">
                <a:solidFill>
                  <a:srgbClr val="000000"/>
                </a:solidFill>
              </a:rPr>
              <a:t>strengths, passions</a:t>
            </a:r>
            <a:r>
              <a:rPr lang="en-US" sz="2400" dirty="0">
                <a:solidFill>
                  <a:srgbClr val="000000"/>
                </a:solidFill>
              </a:rPr>
              <a:t>, and motives </a:t>
            </a:r>
            <a:r>
              <a:rPr lang="en-US" sz="2400" dirty="0" smtClean="0">
                <a:solidFill>
                  <a:srgbClr val="000000"/>
                </a:solidFill>
              </a:rPr>
              <a:t>better</a:t>
            </a:r>
          </a:p>
          <a:p>
            <a:pPr>
              <a:lnSpc>
                <a:spcPct val="100000"/>
              </a:lnSpc>
            </a:pPr>
            <a:r>
              <a:rPr lang="en-US" sz="2800" b="1" dirty="0" err="1"/>
              <a:t>Dejobbing</a:t>
            </a:r>
            <a:endParaRPr lang="en-US" sz="2800" b="1" dirty="0"/>
          </a:p>
          <a:p>
            <a:pPr algn="just">
              <a:lnSpc>
                <a:spcPct val="100000"/>
              </a:lnSpc>
            </a:pPr>
            <a:r>
              <a:rPr lang="en-US" sz="2400" dirty="0">
                <a:solidFill>
                  <a:srgbClr val="000000"/>
                </a:solidFill>
              </a:rPr>
              <a:t>refers to a process </a:t>
            </a:r>
            <a:r>
              <a:rPr lang="en-US" sz="2400" dirty="0" smtClean="0">
                <a:solidFill>
                  <a:srgbClr val="000000"/>
                </a:solidFill>
              </a:rPr>
              <a:t>of structuring organizations not </a:t>
            </a:r>
            <a:r>
              <a:rPr lang="en-US" sz="2400" dirty="0">
                <a:solidFill>
                  <a:srgbClr val="000000"/>
                </a:solidFill>
              </a:rPr>
              <a:t>around jobs but around</a:t>
            </a:r>
          </a:p>
          <a:p>
            <a:pPr algn="just">
              <a:lnSpc>
                <a:spcPct val="100000"/>
              </a:lnSpc>
            </a:pPr>
            <a:r>
              <a:rPr lang="en-US" sz="2400" dirty="0">
                <a:solidFill>
                  <a:srgbClr val="000000"/>
                </a:solidFill>
              </a:rPr>
              <a:t>projects that are </a:t>
            </a:r>
            <a:r>
              <a:rPr lang="en-US" sz="2400" dirty="0" smtClean="0">
                <a:solidFill>
                  <a:srgbClr val="000000"/>
                </a:solidFill>
              </a:rPr>
              <a:t>constantly changing</a:t>
            </a:r>
            <a:r>
              <a:rPr lang="en-US" sz="2400" dirty="0">
                <a:solidFill>
                  <a:srgbClr val="000000"/>
                </a:solidFill>
              </a:rPr>
              <a:t>.</a:t>
            </a:r>
          </a:p>
        </p:txBody>
      </p:sp>
    </p:spTree>
    <p:extLst>
      <p:ext uri="{BB962C8B-B14F-4D97-AF65-F5344CB8AC3E}">
        <p14:creationId xmlns:p14="http://schemas.microsoft.com/office/powerpoint/2010/main" val="7371207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7"/>
            <a:ext cx="9720072" cy="651156"/>
          </a:xfrm>
        </p:spPr>
        <p:txBody>
          <a:bodyPr>
            <a:normAutofit/>
          </a:bodyPr>
          <a:lstStyle/>
          <a:p>
            <a:pPr algn="ctr"/>
            <a:r>
              <a:rPr lang="en-US" sz="3200" b="1" dirty="0" smtClean="0">
                <a:latin typeface="+mn-lt"/>
              </a:rPr>
              <a:t>work schedules and conditions </a:t>
            </a:r>
            <a:endParaRPr lang="en-US" sz="3200" b="1" dirty="0">
              <a:latin typeface="+mn-lt"/>
            </a:endParaRPr>
          </a:p>
        </p:txBody>
      </p:sp>
      <p:sp>
        <p:nvSpPr>
          <p:cNvPr id="3" name="Content Placeholder 2"/>
          <p:cNvSpPr>
            <a:spLocks noGrp="1"/>
          </p:cNvSpPr>
          <p:nvPr>
            <p:ph idx="1"/>
          </p:nvPr>
        </p:nvSpPr>
        <p:spPr>
          <a:xfrm>
            <a:off x="1024127" y="1397357"/>
            <a:ext cx="9720073" cy="4023360"/>
          </a:xfrm>
        </p:spPr>
        <p:txBody>
          <a:bodyPr>
            <a:normAutofit/>
          </a:bodyPr>
          <a:lstStyle/>
          <a:p>
            <a:pPr algn="just">
              <a:lnSpc>
                <a:spcPct val="100000"/>
              </a:lnSpc>
            </a:pPr>
            <a:r>
              <a:rPr lang="en-US" sz="2400" b="1" cap="all" spc="100" dirty="0">
                <a:solidFill>
                  <a:prstClr val="black">
                    <a:lumMod val="95000"/>
                    <a:lumOff val="5000"/>
                  </a:prstClr>
                </a:solidFill>
                <a:ea typeface="+mj-ea"/>
                <a:cs typeface="+mj-cs"/>
              </a:rPr>
              <a:t>Flexible work schedules</a:t>
            </a:r>
            <a:endParaRPr lang="en-US" sz="2400" b="1" dirty="0" smtClean="0"/>
          </a:p>
          <a:p>
            <a:pPr algn="just">
              <a:lnSpc>
                <a:spcPct val="100000"/>
              </a:lnSpc>
            </a:pPr>
            <a:r>
              <a:rPr lang="en-US" sz="2400" b="1" dirty="0" smtClean="0"/>
              <a:t>Flextime -</a:t>
            </a:r>
            <a:r>
              <a:rPr lang="en-US" sz="2400" b="1" dirty="0" smtClean="0">
                <a:solidFill>
                  <a:srgbClr val="4DDAFF"/>
                </a:solidFill>
              </a:rPr>
              <a:t> </a:t>
            </a:r>
            <a:r>
              <a:rPr lang="en-US" sz="2400" dirty="0">
                <a:solidFill>
                  <a:srgbClr val="000000"/>
                </a:solidFill>
              </a:rPr>
              <a:t>give employees the option to choose daily starting and finishing </a:t>
            </a:r>
            <a:endParaRPr lang="en-US" sz="2400" dirty="0" smtClean="0">
              <a:solidFill>
                <a:srgbClr val="000000"/>
              </a:solidFill>
            </a:endParaRPr>
          </a:p>
          <a:p>
            <a:pPr marL="0" indent="0" algn="just">
              <a:lnSpc>
                <a:spcPct val="100000"/>
              </a:lnSpc>
              <a:buNone/>
            </a:pPr>
            <a:r>
              <a:rPr lang="en-US" sz="2400" dirty="0">
                <a:solidFill>
                  <a:srgbClr val="000000"/>
                </a:solidFill>
              </a:rPr>
              <a:t> </a:t>
            </a:r>
            <a:r>
              <a:rPr lang="en-US" sz="2400" dirty="0" smtClean="0">
                <a:solidFill>
                  <a:srgbClr val="000000"/>
                </a:solidFill>
              </a:rPr>
              <a:t>                time provided that they </a:t>
            </a:r>
            <a:r>
              <a:rPr lang="en-US" sz="2400" dirty="0">
                <a:solidFill>
                  <a:srgbClr val="000000"/>
                </a:solidFill>
              </a:rPr>
              <a:t>work a set number </a:t>
            </a:r>
            <a:r>
              <a:rPr lang="en-US" sz="2400" dirty="0" smtClean="0">
                <a:solidFill>
                  <a:srgbClr val="000000"/>
                </a:solidFill>
              </a:rPr>
              <a:t>of hours </a:t>
            </a:r>
            <a:r>
              <a:rPr lang="en-US" sz="2400" dirty="0">
                <a:solidFill>
                  <a:srgbClr val="000000"/>
                </a:solidFill>
              </a:rPr>
              <a:t>per day or </a:t>
            </a:r>
            <a:endParaRPr lang="en-US" sz="2400" dirty="0" smtClean="0">
              <a:solidFill>
                <a:srgbClr val="000000"/>
              </a:solidFill>
            </a:endParaRPr>
          </a:p>
          <a:p>
            <a:pPr marL="0" indent="0" algn="just">
              <a:lnSpc>
                <a:spcPct val="100000"/>
              </a:lnSpc>
              <a:buNone/>
            </a:pPr>
            <a:r>
              <a:rPr lang="en-US" sz="2400" dirty="0">
                <a:solidFill>
                  <a:srgbClr val="000000"/>
                </a:solidFill>
              </a:rPr>
              <a:t> </a:t>
            </a:r>
            <a:r>
              <a:rPr lang="en-US" sz="2400" dirty="0" smtClean="0">
                <a:solidFill>
                  <a:srgbClr val="000000"/>
                </a:solidFill>
              </a:rPr>
              <a:t>                week.</a:t>
            </a:r>
          </a:p>
          <a:p>
            <a:pPr algn="just">
              <a:lnSpc>
                <a:spcPct val="100000"/>
              </a:lnSpc>
            </a:pPr>
            <a:r>
              <a:rPr lang="en-US" sz="2400" b="1" dirty="0"/>
              <a:t>Compressed </a:t>
            </a:r>
            <a:r>
              <a:rPr lang="en-US" sz="2400" b="1" dirty="0" smtClean="0"/>
              <a:t>Workweek -</a:t>
            </a:r>
            <a:r>
              <a:rPr lang="en-US" sz="2400" dirty="0">
                <a:solidFill>
                  <a:srgbClr val="000000"/>
                </a:solidFill>
              </a:rPr>
              <a:t>the number of days in the workweek is shortened by </a:t>
            </a:r>
            <a:r>
              <a:rPr lang="en-US" sz="2400" dirty="0" smtClean="0">
                <a:solidFill>
                  <a:srgbClr val="000000"/>
                </a:solidFill>
              </a:rPr>
              <a:t>                </a:t>
            </a:r>
          </a:p>
          <a:p>
            <a:pPr algn="just">
              <a:lnSpc>
                <a:spcPct val="100000"/>
              </a:lnSpc>
            </a:pPr>
            <a:r>
              <a:rPr lang="en-US" sz="2400" dirty="0">
                <a:solidFill>
                  <a:srgbClr val="000000"/>
                </a:solidFill>
              </a:rPr>
              <a:t> </a:t>
            </a:r>
            <a:r>
              <a:rPr lang="en-US" sz="2400" dirty="0" smtClean="0">
                <a:solidFill>
                  <a:srgbClr val="000000"/>
                </a:solidFill>
              </a:rPr>
              <a:t>                                    lengthening </a:t>
            </a:r>
            <a:r>
              <a:rPr lang="en-US" sz="2400" dirty="0">
                <a:solidFill>
                  <a:srgbClr val="000000"/>
                </a:solidFill>
              </a:rPr>
              <a:t>the number of </a:t>
            </a:r>
            <a:r>
              <a:rPr lang="en-US" sz="2400" dirty="0" smtClean="0">
                <a:solidFill>
                  <a:srgbClr val="000000"/>
                </a:solidFill>
              </a:rPr>
              <a:t>hours </a:t>
            </a:r>
            <a:r>
              <a:rPr lang="en-US" sz="2400" dirty="0">
                <a:solidFill>
                  <a:srgbClr val="000000"/>
                </a:solidFill>
              </a:rPr>
              <a:t>worked per day</a:t>
            </a:r>
            <a:r>
              <a:rPr lang="en-US" sz="2400" dirty="0" smtClean="0">
                <a:solidFill>
                  <a:srgbClr val="000000"/>
                </a:solidFill>
              </a:rPr>
              <a:t>.</a:t>
            </a:r>
          </a:p>
        </p:txBody>
      </p:sp>
    </p:spTree>
    <p:extLst>
      <p:ext uri="{BB962C8B-B14F-4D97-AF65-F5344CB8AC3E}">
        <p14:creationId xmlns:p14="http://schemas.microsoft.com/office/powerpoint/2010/main" val="30972727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998885"/>
          </a:xfrm>
        </p:spPr>
        <p:txBody>
          <a:bodyPr/>
          <a:lstStyle/>
          <a:p>
            <a:pPr algn="ctr"/>
            <a:r>
              <a:rPr lang="en-US" dirty="0" smtClean="0"/>
              <a:t> Reflection </a:t>
            </a:r>
            <a:endParaRPr lang="en-US" dirty="0"/>
          </a:p>
        </p:txBody>
      </p:sp>
      <p:sp>
        <p:nvSpPr>
          <p:cNvPr id="3" name="Content Placeholder 2"/>
          <p:cNvSpPr>
            <a:spLocks noGrp="1"/>
          </p:cNvSpPr>
          <p:nvPr>
            <p:ph idx="1"/>
          </p:nvPr>
        </p:nvSpPr>
        <p:spPr>
          <a:xfrm>
            <a:off x="1062765" y="1642057"/>
            <a:ext cx="9720073" cy="4023360"/>
          </a:xfrm>
        </p:spPr>
        <p:txBody>
          <a:bodyPr/>
          <a:lstStyle/>
          <a:p>
            <a:pPr algn="just">
              <a:lnSpc>
                <a:spcPct val="150000"/>
              </a:lnSpc>
            </a:pPr>
            <a:r>
              <a:rPr lang="en-US" dirty="0">
                <a:latin typeface="Arial" pitchFamily="34" charset="0"/>
              </a:rPr>
              <a:t>In a </a:t>
            </a:r>
            <a:r>
              <a:rPr lang="en-US" dirty="0" smtClean="0">
                <a:latin typeface="Arial" pitchFamily="34" charset="0"/>
              </a:rPr>
              <a:t>work unit/department </a:t>
            </a:r>
            <a:r>
              <a:rPr lang="en-US" dirty="0">
                <a:latin typeface="Arial" pitchFamily="34" charset="0"/>
              </a:rPr>
              <a:t>consisting of a </a:t>
            </a:r>
            <a:r>
              <a:rPr lang="en-US" dirty="0" smtClean="0">
                <a:latin typeface="Arial" pitchFamily="34" charset="0"/>
              </a:rPr>
              <a:t>department head, </a:t>
            </a:r>
            <a:r>
              <a:rPr lang="en-US" dirty="0">
                <a:latin typeface="Arial" pitchFamily="34" charset="0"/>
              </a:rPr>
              <a:t>two senior analysts, </a:t>
            </a:r>
            <a:r>
              <a:rPr lang="en-US" dirty="0" smtClean="0">
                <a:latin typeface="Arial" pitchFamily="34" charset="0"/>
              </a:rPr>
              <a:t>one secretary  what are the numbers of jobs and work positions? </a:t>
            </a:r>
            <a:endParaRPr lang="en-US" dirty="0">
              <a:latin typeface="Arial" pitchFamily="34" charset="0"/>
            </a:endParaRPr>
          </a:p>
          <a:p>
            <a:pPr>
              <a:lnSpc>
                <a:spcPct val="150000"/>
              </a:lnSpc>
            </a:pPr>
            <a:endParaRPr lang="en-US" dirty="0"/>
          </a:p>
        </p:txBody>
      </p:sp>
    </p:spTree>
    <p:extLst>
      <p:ext uri="{BB962C8B-B14F-4D97-AF65-F5344CB8AC3E}">
        <p14:creationId xmlns:p14="http://schemas.microsoft.com/office/powerpoint/2010/main" val="17545041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7"/>
            <a:ext cx="9720072" cy="651156"/>
          </a:xfrm>
        </p:spPr>
        <p:txBody>
          <a:bodyPr>
            <a:normAutofit/>
          </a:bodyPr>
          <a:lstStyle/>
          <a:p>
            <a:pPr algn="ctr"/>
            <a:r>
              <a:rPr lang="en-US" sz="3200" b="1" dirty="0" smtClean="0">
                <a:latin typeface="+mn-lt"/>
              </a:rPr>
              <a:t>work schedules and conditions </a:t>
            </a:r>
            <a:endParaRPr lang="en-US" sz="3200" b="1" dirty="0">
              <a:latin typeface="+mn-lt"/>
            </a:endParaRPr>
          </a:p>
        </p:txBody>
      </p:sp>
      <p:sp>
        <p:nvSpPr>
          <p:cNvPr id="3" name="Content Placeholder 2"/>
          <p:cNvSpPr>
            <a:spLocks noGrp="1"/>
          </p:cNvSpPr>
          <p:nvPr>
            <p:ph idx="1"/>
          </p:nvPr>
        </p:nvSpPr>
        <p:spPr>
          <a:xfrm>
            <a:off x="1024127" y="1397357"/>
            <a:ext cx="9720073" cy="4023360"/>
          </a:xfrm>
        </p:spPr>
        <p:txBody>
          <a:bodyPr>
            <a:normAutofit/>
          </a:bodyPr>
          <a:lstStyle/>
          <a:p>
            <a:pPr algn="just">
              <a:lnSpc>
                <a:spcPct val="100000"/>
              </a:lnSpc>
            </a:pPr>
            <a:r>
              <a:rPr lang="en-US" sz="2400" b="1" cap="all" spc="100" dirty="0" smtClean="0">
                <a:solidFill>
                  <a:prstClr val="black">
                    <a:lumMod val="95000"/>
                    <a:lumOff val="5000"/>
                  </a:prstClr>
                </a:solidFill>
                <a:ea typeface="+mj-ea"/>
                <a:cs typeface="+mj-cs"/>
              </a:rPr>
              <a:t>Working conditions</a:t>
            </a:r>
            <a:endParaRPr lang="en-US" sz="2400" b="1" dirty="0" smtClean="0"/>
          </a:p>
          <a:p>
            <a:pPr algn="just">
              <a:lnSpc>
                <a:spcPct val="100000"/>
              </a:lnSpc>
            </a:pPr>
            <a:r>
              <a:rPr lang="en-US" sz="2400" b="1" dirty="0" smtClean="0"/>
              <a:t>Job Sharing </a:t>
            </a:r>
            <a:r>
              <a:rPr lang="en-US" sz="2400" b="1" i="1" dirty="0" smtClean="0"/>
              <a:t>- </a:t>
            </a:r>
            <a:r>
              <a:rPr lang="en-US" sz="2400" dirty="0">
                <a:solidFill>
                  <a:srgbClr val="000000"/>
                </a:solidFill>
              </a:rPr>
              <a:t>an arrangement to share a job between employees</a:t>
            </a:r>
            <a:r>
              <a:rPr lang="en-US" sz="2400" dirty="0" smtClean="0">
                <a:solidFill>
                  <a:srgbClr val="000000"/>
                </a:solidFill>
              </a:rPr>
              <a:t>.</a:t>
            </a:r>
          </a:p>
          <a:p>
            <a:pPr algn="just">
              <a:lnSpc>
                <a:spcPct val="100000"/>
              </a:lnSpc>
            </a:pPr>
            <a:r>
              <a:rPr lang="en-US" sz="2400" b="1" cap="all" spc="100" dirty="0">
                <a:solidFill>
                  <a:prstClr val="black">
                    <a:lumMod val="95000"/>
                    <a:lumOff val="5000"/>
                  </a:prstClr>
                </a:solidFill>
                <a:ea typeface="+mj-ea"/>
                <a:cs typeface="+mj-cs"/>
              </a:rPr>
              <a:t>telecommuting</a:t>
            </a:r>
          </a:p>
          <a:p>
            <a:pPr algn="just">
              <a:lnSpc>
                <a:spcPct val="100000"/>
              </a:lnSpc>
            </a:pPr>
            <a:r>
              <a:rPr lang="en-US" sz="2400" dirty="0">
                <a:solidFill>
                  <a:srgbClr val="000000"/>
                </a:solidFill>
              </a:rPr>
              <a:t>Use of personal computers, networks, and other </a:t>
            </a:r>
            <a:r>
              <a:rPr lang="en-US" sz="2400" dirty="0" smtClean="0">
                <a:solidFill>
                  <a:srgbClr val="000000"/>
                </a:solidFill>
              </a:rPr>
              <a:t>communications technology </a:t>
            </a:r>
            <a:r>
              <a:rPr lang="en-US" sz="2400" dirty="0">
                <a:solidFill>
                  <a:srgbClr val="000000"/>
                </a:solidFill>
              </a:rPr>
              <a:t>such as fax machines to do work in the home that is traditionally done in the </a:t>
            </a:r>
            <a:r>
              <a:rPr lang="en-US" sz="2400" dirty="0" smtClean="0">
                <a:solidFill>
                  <a:srgbClr val="000000"/>
                </a:solidFill>
              </a:rPr>
              <a:t>workplace.</a:t>
            </a:r>
            <a:endParaRPr lang="en-US" sz="2400" dirty="0">
              <a:solidFill>
                <a:srgbClr val="000000"/>
              </a:solidFill>
            </a:endParaRPr>
          </a:p>
        </p:txBody>
      </p:sp>
    </p:spTree>
    <p:extLst>
      <p:ext uri="{BB962C8B-B14F-4D97-AF65-F5344CB8AC3E}">
        <p14:creationId xmlns:p14="http://schemas.microsoft.com/office/powerpoint/2010/main" val="11314949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 </a:t>
            </a:r>
            <a:endParaRPr lang="en-US" dirty="0"/>
          </a:p>
        </p:txBody>
      </p:sp>
      <p:sp>
        <p:nvSpPr>
          <p:cNvPr id="3" name="Content Placeholder 2"/>
          <p:cNvSpPr>
            <a:spLocks noGrp="1"/>
          </p:cNvSpPr>
          <p:nvPr>
            <p:ph idx="1"/>
          </p:nvPr>
        </p:nvSpPr>
        <p:spPr/>
        <p:txBody>
          <a:bodyPr/>
          <a:lstStyle/>
          <a:p>
            <a:r>
              <a:rPr lang="en-US" dirty="0" smtClean="0"/>
              <a:t>Discuss advantages </a:t>
            </a:r>
            <a:r>
              <a:rPr lang="en-US" smtClean="0"/>
              <a:t>of Telecommuting.</a:t>
            </a:r>
          </a:p>
          <a:p>
            <a:endParaRPr lang="en-US" dirty="0"/>
          </a:p>
        </p:txBody>
      </p:sp>
    </p:spTree>
    <p:extLst>
      <p:ext uri="{BB962C8B-B14F-4D97-AF65-F5344CB8AC3E}">
        <p14:creationId xmlns:p14="http://schemas.microsoft.com/office/powerpoint/2010/main" val="35982466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Title 1"/>
          <p:cNvSpPr>
            <a:spLocks noGrp="1"/>
          </p:cNvSpPr>
          <p:nvPr>
            <p:ph type="title" idx="4294967295"/>
          </p:nvPr>
        </p:nvSpPr>
        <p:spPr>
          <a:xfrm>
            <a:off x="2209800" y="274638"/>
            <a:ext cx="7543800" cy="820066"/>
          </a:xfrm>
        </p:spPr>
        <p:txBody>
          <a:bodyPr/>
          <a:lstStyle/>
          <a:p>
            <a:pPr algn="ctr" eaLnBrk="1" hangingPunct="1">
              <a:defRPr/>
            </a:pPr>
            <a:r>
              <a:rPr lang="en-US" sz="4000" b="1" dirty="0">
                <a:solidFill>
                  <a:schemeClr val="bg2">
                    <a:lumMod val="25000"/>
                  </a:schemeClr>
                </a:solidFill>
              </a:rPr>
              <a:t>Job Analysis </a:t>
            </a:r>
            <a:r>
              <a:rPr lang="en-US" sz="4000" b="1" dirty="0" smtClean="0">
                <a:solidFill>
                  <a:schemeClr val="bg2">
                    <a:lumMod val="25000"/>
                  </a:schemeClr>
                </a:solidFill>
              </a:rPr>
              <a:t>Terminologies…</a:t>
            </a:r>
            <a:endParaRPr lang="en-US" sz="4000" dirty="0">
              <a:solidFill>
                <a:schemeClr val="bg2">
                  <a:lumMod val="25000"/>
                </a:schemeClr>
              </a:solidFill>
            </a:endParaRPr>
          </a:p>
        </p:txBody>
      </p:sp>
      <p:sp>
        <p:nvSpPr>
          <p:cNvPr id="67588" name="Content Placeholder 2"/>
          <p:cNvSpPr>
            <a:spLocks noGrp="1"/>
          </p:cNvSpPr>
          <p:nvPr>
            <p:ph idx="4294967295"/>
          </p:nvPr>
        </p:nvSpPr>
        <p:spPr>
          <a:xfrm>
            <a:off x="991673" y="1267494"/>
            <a:ext cx="10483403" cy="5105400"/>
          </a:xfrm>
        </p:spPr>
        <p:txBody>
          <a:bodyPr>
            <a:normAutofit/>
          </a:bodyPr>
          <a:lstStyle/>
          <a:p>
            <a:pPr marL="274320" lvl="0" indent="-274320">
              <a:spcAft>
                <a:spcPts val="0"/>
              </a:spcAft>
              <a:buClr>
                <a:srgbClr val="27CED7"/>
              </a:buClr>
              <a:buNone/>
              <a:defRPr/>
            </a:pPr>
            <a:r>
              <a:rPr lang="en-US" sz="2800" b="1" dirty="0" smtClean="0">
                <a:solidFill>
                  <a:prstClr val="black"/>
                </a:solidFill>
              </a:rPr>
              <a:t>Note</a:t>
            </a:r>
            <a:r>
              <a:rPr lang="en-US" sz="2800" b="1" dirty="0">
                <a:solidFill>
                  <a:prstClr val="black"/>
                </a:solidFill>
              </a:rPr>
              <a:t>: </a:t>
            </a:r>
          </a:p>
          <a:p>
            <a:pPr lvl="0">
              <a:spcAft>
                <a:spcPts val="0"/>
              </a:spcAft>
              <a:buClrTx/>
              <a:buFont typeface="Wingdings" panose="05000000000000000000" pitchFamily="2" charset="2"/>
              <a:buChar char="§"/>
              <a:defRPr/>
            </a:pPr>
            <a:r>
              <a:rPr lang="en-US" sz="2800" b="1" dirty="0">
                <a:solidFill>
                  <a:prstClr val="black"/>
                </a:solidFill>
              </a:rPr>
              <a:t>Job</a:t>
            </a:r>
            <a:r>
              <a:rPr lang="en-US" sz="2800" dirty="0">
                <a:solidFill>
                  <a:prstClr val="black"/>
                </a:solidFill>
              </a:rPr>
              <a:t> may require a service of one or more person </a:t>
            </a:r>
          </a:p>
          <a:p>
            <a:pPr marL="0" lvl="0" indent="0">
              <a:spcAft>
                <a:spcPts val="0"/>
              </a:spcAft>
              <a:buClr>
                <a:srgbClr val="27CED7"/>
              </a:buClr>
              <a:buNone/>
              <a:defRPr/>
            </a:pPr>
            <a:r>
              <a:rPr lang="en-US" sz="2800" dirty="0">
                <a:solidFill>
                  <a:prstClr val="black"/>
                </a:solidFill>
              </a:rPr>
              <a:t>Example:</a:t>
            </a:r>
          </a:p>
          <a:p>
            <a:pPr marL="274320" lvl="0" indent="-274320">
              <a:spcAft>
                <a:spcPts val="0"/>
              </a:spcAft>
              <a:buClrTx/>
              <a:buFont typeface="Wingdings" pitchFamily="2" charset="2"/>
              <a:buChar char="ü"/>
              <a:defRPr/>
            </a:pPr>
            <a:r>
              <a:rPr lang="en-US" sz="2800" dirty="0">
                <a:solidFill>
                  <a:prstClr val="black"/>
                </a:solidFill>
              </a:rPr>
              <a:t>Human resource manager service of one person</a:t>
            </a:r>
          </a:p>
          <a:p>
            <a:pPr marL="274320" lvl="0" indent="-274320">
              <a:spcAft>
                <a:spcPts val="0"/>
              </a:spcAft>
              <a:buClrTx/>
              <a:buFont typeface="Wingdings" pitchFamily="2" charset="2"/>
              <a:buChar char="ü"/>
              <a:defRPr/>
            </a:pPr>
            <a:r>
              <a:rPr lang="en-US" sz="2800" dirty="0">
                <a:solidFill>
                  <a:prstClr val="black"/>
                </a:solidFill>
              </a:rPr>
              <a:t>Human resource expert service of more than one person</a:t>
            </a:r>
          </a:p>
          <a:p>
            <a:pPr lvl="0">
              <a:spcAft>
                <a:spcPts val="0"/>
              </a:spcAft>
              <a:buClrTx/>
              <a:buFont typeface="Wingdings" panose="05000000000000000000" pitchFamily="2" charset="2"/>
              <a:buChar char="§"/>
              <a:defRPr/>
            </a:pPr>
            <a:r>
              <a:rPr lang="en-US" sz="2800" dirty="0">
                <a:solidFill>
                  <a:prstClr val="black"/>
                </a:solidFill>
              </a:rPr>
              <a:t> </a:t>
            </a:r>
            <a:r>
              <a:rPr lang="en-US" sz="2800" b="1" dirty="0">
                <a:solidFill>
                  <a:prstClr val="black"/>
                </a:solidFill>
              </a:rPr>
              <a:t>Position</a:t>
            </a:r>
            <a:r>
              <a:rPr lang="en-US" sz="2800" dirty="0">
                <a:solidFill>
                  <a:prstClr val="black"/>
                </a:solidFill>
              </a:rPr>
              <a:t> require the service of only one person</a:t>
            </a:r>
          </a:p>
          <a:p>
            <a:pPr algn="just" eaLnBrk="1" hangingPunct="1">
              <a:lnSpc>
                <a:spcPct val="90000"/>
              </a:lnSpc>
              <a:spcBef>
                <a:spcPct val="40000"/>
              </a:spcBef>
              <a:buFontTx/>
              <a:buNone/>
            </a:pPr>
            <a:endParaRPr lang="en-US" altLang="en-US" sz="2800" dirty="0"/>
          </a:p>
          <a:p>
            <a:pPr eaLnBrk="1" hangingPunct="1">
              <a:buFontTx/>
              <a:buNone/>
            </a:pPr>
            <a:endParaRPr lang="en-US" altLang="en-US" sz="2400" dirty="0" smtClean="0"/>
          </a:p>
        </p:txBody>
      </p:sp>
    </p:spTree>
    <p:extLst>
      <p:ext uri="{BB962C8B-B14F-4D97-AF65-F5344CB8AC3E}">
        <p14:creationId xmlns:p14="http://schemas.microsoft.com/office/powerpoint/2010/main" val="1215751454"/>
      </p:ext>
    </p:extLst>
  </p:cSld>
  <p:clrMapOvr>
    <a:masterClrMapping/>
  </p:clrMapOvr>
  <p:transition>
    <p:pull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024128" y="430668"/>
            <a:ext cx="9720072" cy="754187"/>
          </a:xfrm>
        </p:spPr>
        <p:txBody>
          <a:bodyPr>
            <a:normAutofit fontScale="90000"/>
          </a:bodyPr>
          <a:lstStyle/>
          <a:p>
            <a:pPr algn="ctr"/>
            <a:r>
              <a:rPr lang="en-US" sz="3200" b="1" dirty="0" smtClean="0">
                <a:effectLst/>
                <a:latin typeface="Times New Roman" panose="02020603050405020304" pitchFamily="18" charset="0"/>
                <a:ea typeface="Times New Roman" panose="02020603050405020304" pitchFamily="18" charset="0"/>
                <a:cs typeface="Times New Roman" panose="02020603050405020304" pitchFamily="18" charset="0"/>
              </a:rPr>
              <a:t/>
            </a:r>
            <a:br>
              <a:rPr lang="en-US" sz="3200" b="1" dirty="0" smtClean="0">
                <a:effectLst/>
                <a:latin typeface="Times New Roman" panose="02020603050405020304" pitchFamily="18" charset="0"/>
                <a:ea typeface="Times New Roman" panose="02020603050405020304" pitchFamily="18" charset="0"/>
                <a:cs typeface="Times New Roman" panose="02020603050405020304" pitchFamily="18" charset="0"/>
              </a:rPr>
            </a:br>
            <a:r>
              <a:rPr lang="en-US" sz="3200" b="1" dirty="0" smtClean="0">
                <a:effectLst/>
                <a:latin typeface="Times New Roman" panose="02020603050405020304" pitchFamily="18" charset="0"/>
                <a:ea typeface="Times New Roman" panose="02020603050405020304" pitchFamily="18" charset="0"/>
                <a:cs typeface="Times New Roman" panose="02020603050405020304" pitchFamily="18" charset="0"/>
              </a:rPr>
              <a:t>Definition of job analysis</a:t>
            </a:r>
            <a:endParaRPr lang="en-US" sz="3200" b="1" dirty="0"/>
          </a:p>
        </p:txBody>
      </p:sp>
      <p:sp>
        <p:nvSpPr>
          <p:cNvPr id="5" name="Content Placeholder 4"/>
          <p:cNvSpPr>
            <a:spLocks noGrp="1"/>
          </p:cNvSpPr>
          <p:nvPr>
            <p:ph idx="1"/>
          </p:nvPr>
        </p:nvSpPr>
        <p:spPr>
          <a:xfrm>
            <a:off x="1024128" y="1435993"/>
            <a:ext cx="9720073" cy="4578440"/>
          </a:xfrm>
        </p:spPr>
        <p:txBody>
          <a:bodyPr>
            <a:normAutofit/>
          </a:bodyPr>
          <a:lstStyle/>
          <a:p>
            <a:pPr algn="just">
              <a:buClrTx/>
              <a:buFont typeface="Wingdings" panose="05000000000000000000" pitchFamily="2" charset="2"/>
              <a:buChar char="§"/>
              <a:defRPr/>
            </a:pPr>
            <a:r>
              <a:rPr lang="en-US" sz="2800" dirty="0" smtClean="0"/>
              <a:t>Systematic </a:t>
            </a:r>
            <a:r>
              <a:rPr lang="en-US" sz="2800" dirty="0"/>
              <a:t>process of determining </a:t>
            </a:r>
            <a:r>
              <a:rPr lang="en-US" sz="2800" dirty="0" smtClean="0"/>
              <a:t>Duties, Skills, &amp; </a:t>
            </a:r>
            <a:r>
              <a:rPr lang="en-US" sz="2800" dirty="0"/>
              <a:t>Knowledge  </a:t>
            </a:r>
            <a:r>
              <a:rPr lang="en-US" sz="2800" dirty="0" smtClean="0"/>
              <a:t>required </a:t>
            </a:r>
            <a:r>
              <a:rPr lang="en-US" sz="2800" dirty="0"/>
              <a:t>for performing  </a:t>
            </a:r>
            <a:r>
              <a:rPr lang="en-US" sz="2800" dirty="0" smtClean="0"/>
              <a:t>a job.</a:t>
            </a:r>
            <a:endParaRPr lang="en-US" sz="2800" dirty="0"/>
          </a:p>
          <a:p>
            <a:pPr algn="just">
              <a:buClrTx/>
              <a:buFont typeface="Wingdings" panose="05000000000000000000" pitchFamily="2" charset="2"/>
              <a:buChar char="§"/>
            </a:pPr>
            <a:r>
              <a:rPr lang="en-US" sz="2800" dirty="0" smtClean="0"/>
              <a:t>Job </a:t>
            </a:r>
            <a:r>
              <a:rPr lang="en-US" sz="2800" dirty="0"/>
              <a:t>analysis is the </a:t>
            </a:r>
            <a:r>
              <a:rPr lang="en-US" sz="2800" dirty="0">
                <a:solidFill>
                  <a:schemeClr val="accent2"/>
                </a:solidFill>
              </a:rPr>
              <a:t>process of determining the work activities </a:t>
            </a:r>
            <a:r>
              <a:rPr lang="en-US" sz="2800" dirty="0" smtClean="0"/>
              <a:t>and </a:t>
            </a:r>
            <a:r>
              <a:rPr lang="en-US" sz="2800" dirty="0" smtClean="0">
                <a:solidFill>
                  <a:schemeClr val="accent2"/>
                </a:solidFill>
              </a:rPr>
              <a:t>requirement</a:t>
            </a:r>
            <a:r>
              <a:rPr lang="en-US" sz="2800" dirty="0" smtClean="0"/>
              <a:t>s</a:t>
            </a:r>
            <a:r>
              <a:rPr lang="en-US" sz="2800" dirty="0"/>
              <a:t>,</a:t>
            </a:r>
          </a:p>
          <a:p>
            <a:pPr algn="just">
              <a:buClrTx/>
              <a:buFont typeface="Wingdings" panose="05000000000000000000" pitchFamily="2" charset="2"/>
              <a:buChar char="§"/>
            </a:pPr>
            <a:r>
              <a:rPr lang="en-US" sz="2800" dirty="0" smtClean="0"/>
              <a:t>systematic </a:t>
            </a:r>
            <a:r>
              <a:rPr lang="en-US" sz="2800" dirty="0"/>
              <a:t>process of </a:t>
            </a:r>
            <a:r>
              <a:rPr lang="en-US" sz="2800" dirty="0">
                <a:solidFill>
                  <a:schemeClr val="accent2"/>
                </a:solidFill>
              </a:rPr>
              <a:t>collecting information about </a:t>
            </a:r>
            <a:r>
              <a:rPr lang="en-US" sz="2800" dirty="0"/>
              <a:t>all of the parameters of a </a:t>
            </a:r>
            <a:r>
              <a:rPr lang="en-US" sz="2800" dirty="0" smtClean="0"/>
              <a:t>job:</a:t>
            </a:r>
          </a:p>
          <a:p>
            <a:pPr lvl="1" algn="just">
              <a:buClrTx/>
              <a:buFont typeface="Wingdings" panose="05000000000000000000" pitchFamily="2" charset="2"/>
              <a:buChar char="§"/>
            </a:pPr>
            <a:r>
              <a:rPr lang="en-US" sz="2400" dirty="0" smtClean="0"/>
              <a:t>basic </a:t>
            </a:r>
            <a:r>
              <a:rPr lang="en-US" sz="2400" dirty="0"/>
              <a:t>responsibilities, </a:t>
            </a:r>
            <a:endParaRPr lang="en-US" sz="2400" dirty="0" smtClean="0"/>
          </a:p>
          <a:p>
            <a:pPr lvl="1" algn="just">
              <a:buClrTx/>
              <a:buFont typeface="Wingdings" panose="05000000000000000000" pitchFamily="2" charset="2"/>
              <a:buChar char="§"/>
            </a:pPr>
            <a:r>
              <a:rPr lang="en-US" sz="2400" dirty="0" smtClean="0"/>
              <a:t>Required behaviors</a:t>
            </a:r>
            <a:r>
              <a:rPr lang="en-US" sz="2400" dirty="0"/>
              <a:t>, </a:t>
            </a:r>
            <a:endParaRPr lang="en-US" sz="2400" dirty="0" smtClean="0"/>
          </a:p>
          <a:p>
            <a:pPr lvl="1" algn="just">
              <a:buClrTx/>
              <a:buFont typeface="Wingdings" panose="05000000000000000000" pitchFamily="2" charset="2"/>
              <a:buChar char="§"/>
            </a:pPr>
            <a:r>
              <a:rPr lang="en-US" sz="2400" dirty="0" smtClean="0"/>
              <a:t>skills</a:t>
            </a:r>
            <a:r>
              <a:rPr lang="en-US" sz="2400" dirty="0"/>
              <a:t>, and </a:t>
            </a:r>
            <a:endParaRPr lang="en-US" sz="2400" dirty="0" smtClean="0"/>
          </a:p>
          <a:p>
            <a:pPr lvl="1" algn="just">
              <a:buClrTx/>
              <a:buFont typeface="Wingdings" panose="05000000000000000000" pitchFamily="2" charset="2"/>
              <a:buChar char="§"/>
            </a:pPr>
            <a:r>
              <a:rPr lang="en-US" sz="2400" dirty="0" smtClean="0"/>
              <a:t>the </a:t>
            </a:r>
            <a:r>
              <a:rPr lang="en-US" sz="2400" dirty="0"/>
              <a:t>physical and mental requirements of the people who do it</a:t>
            </a:r>
            <a:r>
              <a:rPr lang="en-US" sz="2400" dirty="0" smtClean="0"/>
              <a:t>.</a:t>
            </a:r>
          </a:p>
          <a:p>
            <a:endParaRPr lang="en-US" dirty="0"/>
          </a:p>
        </p:txBody>
      </p:sp>
    </p:spTree>
    <p:extLst>
      <p:ext uri="{BB962C8B-B14F-4D97-AF65-F5344CB8AC3E}">
        <p14:creationId xmlns:p14="http://schemas.microsoft.com/office/powerpoint/2010/main" val="19385853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Title 1"/>
          <p:cNvSpPr>
            <a:spLocks noGrp="1"/>
          </p:cNvSpPr>
          <p:nvPr>
            <p:ph type="title" idx="4294967295"/>
          </p:nvPr>
        </p:nvSpPr>
        <p:spPr>
          <a:xfrm>
            <a:off x="2133600" y="589210"/>
            <a:ext cx="7620000" cy="672920"/>
          </a:xfrm>
        </p:spPr>
        <p:txBody>
          <a:bodyPr>
            <a:normAutofit/>
          </a:bodyPr>
          <a:lstStyle/>
          <a:p>
            <a:pPr algn="ctr" eaLnBrk="1" hangingPunct="1">
              <a:defRPr/>
            </a:pPr>
            <a:r>
              <a:rPr lang="en-US" sz="3200" b="1" dirty="0" smtClean="0">
                <a:solidFill>
                  <a:schemeClr val="bg2">
                    <a:lumMod val="25000"/>
                  </a:schemeClr>
                </a:solidFill>
                <a:latin typeface="+mn-lt"/>
              </a:rPr>
              <a:t>When to conduct Job </a:t>
            </a:r>
            <a:r>
              <a:rPr lang="en-US" sz="3200" b="1" dirty="0">
                <a:solidFill>
                  <a:schemeClr val="bg2">
                    <a:lumMod val="25000"/>
                  </a:schemeClr>
                </a:solidFill>
                <a:latin typeface="+mn-lt"/>
              </a:rPr>
              <a:t>Analysis</a:t>
            </a:r>
            <a:endParaRPr lang="en-US" sz="4800" dirty="0">
              <a:solidFill>
                <a:schemeClr val="bg2">
                  <a:lumMod val="25000"/>
                </a:schemeClr>
              </a:solidFill>
              <a:latin typeface="+mn-lt"/>
            </a:endParaRPr>
          </a:p>
        </p:txBody>
      </p:sp>
      <p:sp>
        <p:nvSpPr>
          <p:cNvPr id="3" name="Content Placeholder 2"/>
          <p:cNvSpPr>
            <a:spLocks noGrp="1"/>
          </p:cNvSpPr>
          <p:nvPr>
            <p:ph idx="4294967295"/>
          </p:nvPr>
        </p:nvSpPr>
        <p:spPr>
          <a:xfrm>
            <a:off x="1043189" y="1427410"/>
            <a:ext cx="9878096" cy="4496872"/>
          </a:xfrm>
        </p:spPr>
        <p:txBody>
          <a:bodyPr>
            <a:normAutofit/>
          </a:bodyPr>
          <a:lstStyle/>
          <a:p>
            <a:pPr marL="0" indent="0">
              <a:lnSpc>
                <a:spcPct val="110000"/>
              </a:lnSpc>
              <a:spcAft>
                <a:spcPts val="0"/>
              </a:spcAft>
              <a:buClrTx/>
              <a:buFont typeface="Wingdings" pitchFamily="2" charset="2"/>
              <a:buChar char="ü"/>
              <a:defRPr/>
            </a:pPr>
            <a:r>
              <a:rPr lang="en-US" sz="2800" dirty="0" smtClean="0"/>
              <a:t>During establishment of organizations  </a:t>
            </a:r>
            <a:endParaRPr lang="en-US" sz="2800" dirty="0"/>
          </a:p>
          <a:p>
            <a:pPr marL="0" indent="0">
              <a:lnSpc>
                <a:spcPct val="110000"/>
              </a:lnSpc>
              <a:spcAft>
                <a:spcPts val="0"/>
              </a:spcAft>
              <a:buClrTx/>
              <a:buFont typeface="Wingdings" pitchFamily="2" charset="2"/>
              <a:buChar char="ü"/>
              <a:defRPr/>
            </a:pPr>
            <a:r>
              <a:rPr lang="en-US" sz="2800" dirty="0"/>
              <a:t>when new jobs are created</a:t>
            </a:r>
          </a:p>
          <a:p>
            <a:pPr marL="0" indent="0">
              <a:lnSpc>
                <a:spcPct val="110000"/>
              </a:lnSpc>
              <a:spcAft>
                <a:spcPts val="0"/>
              </a:spcAft>
              <a:buClrTx/>
              <a:buFont typeface="Wingdings" pitchFamily="2" charset="2"/>
              <a:buChar char="ü"/>
              <a:defRPr/>
            </a:pPr>
            <a:r>
              <a:rPr lang="en-US" sz="2800" dirty="0"/>
              <a:t>when jobs are changed </a:t>
            </a:r>
            <a:r>
              <a:rPr lang="en-US" sz="2800" dirty="0" smtClean="0"/>
              <a:t>significantly</a:t>
            </a:r>
            <a:endParaRPr lang="en-US" sz="2800" dirty="0"/>
          </a:p>
          <a:p>
            <a:pPr marL="0" indent="0" algn="just">
              <a:spcAft>
                <a:spcPts val="0"/>
              </a:spcAft>
              <a:buClr>
                <a:schemeClr val="accent3"/>
              </a:buClr>
              <a:buNone/>
              <a:defRPr/>
            </a:pPr>
            <a:endParaRPr lang="en-US" sz="2800" dirty="0"/>
          </a:p>
          <a:p>
            <a:pPr marL="0" indent="0" algn="just">
              <a:spcAft>
                <a:spcPts val="0"/>
              </a:spcAft>
              <a:buClr>
                <a:schemeClr val="accent3"/>
              </a:buClr>
              <a:buNone/>
              <a:defRPr/>
            </a:pPr>
            <a:r>
              <a:rPr lang="en-US" sz="2800" dirty="0"/>
              <a:t>   </a:t>
            </a:r>
          </a:p>
        </p:txBody>
      </p:sp>
    </p:spTree>
    <p:extLst>
      <p:ext uri="{BB962C8B-B14F-4D97-AF65-F5344CB8AC3E}">
        <p14:creationId xmlns:p14="http://schemas.microsoft.com/office/powerpoint/2010/main" val="4212734849"/>
      </p:ext>
    </p:extLst>
  </p:cSld>
  <p:clrMapOvr>
    <a:masterClrMapping/>
  </p:clrMapOvr>
  <p:transition>
    <p:pull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818581"/>
          </a:xfrm>
        </p:spPr>
        <p:txBody>
          <a:bodyPr>
            <a:normAutofit/>
          </a:bodyPr>
          <a:lstStyle/>
          <a:p>
            <a:pPr algn="ctr"/>
            <a:r>
              <a:rPr lang="en-US" sz="3600" b="1" dirty="0" smtClean="0"/>
              <a:t>Who performs job analysis </a:t>
            </a:r>
            <a:endParaRPr lang="en-US" sz="3600" b="1" dirty="0"/>
          </a:p>
        </p:txBody>
      </p:sp>
      <p:sp>
        <p:nvSpPr>
          <p:cNvPr id="3" name="Content Placeholder 2"/>
          <p:cNvSpPr>
            <a:spLocks noGrp="1"/>
          </p:cNvSpPr>
          <p:nvPr>
            <p:ph idx="1"/>
          </p:nvPr>
        </p:nvSpPr>
        <p:spPr>
          <a:xfrm>
            <a:off x="933975" y="1590540"/>
            <a:ext cx="9720073" cy="4023360"/>
          </a:xfrm>
        </p:spPr>
        <p:txBody>
          <a:bodyPr>
            <a:normAutofit/>
          </a:bodyPr>
          <a:lstStyle/>
          <a:p>
            <a:pPr>
              <a:buClrTx/>
              <a:buFont typeface="Wingdings" panose="05000000000000000000" pitchFamily="2" charset="2"/>
              <a:buChar char="§"/>
            </a:pPr>
            <a:r>
              <a:rPr lang="en-US" sz="2400" dirty="0" smtClean="0"/>
              <a:t> HRM department </a:t>
            </a:r>
          </a:p>
          <a:p>
            <a:pPr>
              <a:buClrTx/>
              <a:buFont typeface="Wingdings" panose="05000000000000000000" pitchFamily="2" charset="2"/>
              <a:buChar char="§"/>
            </a:pPr>
            <a:r>
              <a:rPr lang="en-US" sz="2400" dirty="0" smtClean="0"/>
              <a:t> Manager </a:t>
            </a:r>
          </a:p>
          <a:p>
            <a:pPr>
              <a:buClrTx/>
              <a:buFont typeface="Wingdings" panose="05000000000000000000" pitchFamily="2" charset="2"/>
              <a:buChar char="§"/>
            </a:pPr>
            <a:r>
              <a:rPr lang="en-US" sz="2400" dirty="0" smtClean="0"/>
              <a:t> External consultant </a:t>
            </a:r>
            <a:endParaRPr lang="en-US" sz="2400" dirty="0"/>
          </a:p>
        </p:txBody>
      </p:sp>
    </p:spTree>
    <p:extLst>
      <p:ext uri="{BB962C8B-B14F-4D97-AF65-F5344CB8AC3E}">
        <p14:creationId xmlns:p14="http://schemas.microsoft.com/office/powerpoint/2010/main" val="41382431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908733"/>
          </a:xfrm>
        </p:spPr>
        <p:txBody>
          <a:bodyPr>
            <a:normAutofit fontScale="90000"/>
          </a:bodyPr>
          <a:lstStyle/>
          <a:p>
            <a:pPr marL="91440" lvl="0" indent="-91440" algn="ctr">
              <a:lnSpc>
                <a:spcPct val="90000"/>
              </a:lnSpc>
              <a:spcBef>
                <a:spcPts val="1200"/>
              </a:spcBef>
              <a:spcAft>
                <a:spcPts val="200"/>
              </a:spcAft>
            </a:pPr>
            <a:r>
              <a:rPr lang="en-US" sz="3100" b="1" cap="none" spc="0" dirty="0" smtClean="0">
                <a:solidFill>
                  <a:prstClr val="black"/>
                </a:solidFill>
                <a:latin typeface="+mn-lt"/>
                <a:ea typeface="+mn-ea"/>
                <a:cs typeface="+mn-cs"/>
              </a:rPr>
              <a:t/>
            </a:r>
            <a:br>
              <a:rPr lang="en-US" sz="3100" b="1" cap="none" spc="0" dirty="0" smtClean="0">
                <a:solidFill>
                  <a:prstClr val="black"/>
                </a:solidFill>
                <a:latin typeface="+mn-lt"/>
                <a:ea typeface="+mn-ea"/>
                <a:cs typeface="+mn-cs"/>
              </a:rPr>
            </a:br>
            <a:r>
              <a:rPr lang="en-US" sz="3600" b="1" cap="none" spc="0" dirty="0" smtClean="0">
                <a:solidFill>
                  <a:prstClr val="black"/>
                </a:solidFill>
                <a:latin typeface="+mn-lt"/>
                <a:ea typeface="+mn-ea"/>
                <a:cs typeface="+mn-cs"/>
              </a:rPr>
              <a:t>Job </a:t>
            </a:r>
            <a:r>
              <a:rPr lang="en-US" sz="3600" b="1" cap="none" spc="0" dirty="0">
                <a:solidFill>
                  <a:prstClr val="black"/>
                </a:solidFill>
                <a:latin typeface="+mn-lt"/>
                <a:ea typeface="+mn-ea"/>
                <a:cs typeface="+mn-cs"/>
              </a:rPr>
              <a:t>analysis is the foundation of all HRM activities</a:t>
            </a:r>
            <a:r>
              <a:rPr lang="en-US" sz="3100" b="1" cap="none" spc="0" dirty="0">
                <a:solidFill>
                  <a:prstClr val="black"/>
                </a:solidFill>
                <a:latin typeface="+mn-lt"/>
                <a:ea typeface="+mn-ea"/>
                <a:cs typeface="+mn-cs"/>
              </a:rPr>
              <a:t> </a:t>
            </a:r>
            <a:br>
              <a:rPr lang="en-US" sz="3100" b="1" cap="none" spc="0" dirty="0">
                <a:solidFill>
                  <a:prstClr val="black"/>
                </a:solidFill>
                <a:latin typeface="+mn-lt"/>
                <a:ea typeface="+mn-ea"/>
                <a:cs typeface="+mn-cs"/>
              </a:rPr>
            </a:br>
            <a:endParaRPr lang="en-US" b="1" dirty="0">
              <a:latin typeface="+mn-lt"/>
            </a:endParaRPr>
          </a:p>
        </p:txBody>
      </p:sp>
      <p:pic>
        <p:nvPicPr>
          <p:cNvPr id="4" name="Content Placeholder 3"/>
          <p:cNvPicPr>
            <a:picLocks noGrp="1" noChangeAspect="1"/>
          </p:cNvPicPr>
          <p:nvPr>
            <p:ph idx="1"/>
          </p:nvPr>
        </p:nvPicPr>
        <p:blipFill>
          <a:blip r:embed="rId2"/>
          <a:stretch>
            <a:fillRect/>
          </a:stretch>
        </p:blipFill>
        <p:spPr>
          <a:xfrm>
            <a:off x="1223493" y="1751527"/>
            <a:ext cx="9414456" cy="4384160"/>
          </a:xfrm>
          <a:prstGeom prst="rect">
            <a:avLst/>
          </a:prstGeom>
        </p:spPr>
      </p:pic>
    </p:spTree>
    <p:extLst>
      <p:ext uri="{BB962C8B-B14F-4D97-AF65-F5344CB8AC3E}">
        <p14:creationId xmlns:p14="http://schemas.microsoft.com/office/powerpoint/2010/main" val="6062242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857218"/>
          </a:xfrm>
        </p:spPr>
        <p:txBody>
          <a:bodyPr>
            <a:normAutofit/>
          </a:bodyPr>
          <a:lstStyle/>
          <a:p>
            <a:pPr algn="ctr"/>
            <a:r>
              <a:rPr lang="en-US" sz="3200" b="1" dirty="0" smtClean="0">
                <a:latin typeface="+mn-lt"/>
              </a:rPr>
              <a:t>Source of data  for job analysis </a:t>
            </a:r>
            <a:endParaRPr lang="en-US" sz="3200" b="1" dirty="0">
              <a:latin typeface="+mn-lt"/>
            </a:endParaRPr>
          </a:p>
        </p:txBody>
      </p:sp>
      <p:sp>
        <p:nvSpPr>
          <p:cNvPr id="3" name="Content Placeholder 2"/>
          <p:cNvSpPr>
            <a:spLocks noGrp="1"/>
          </p:cNvSpPr>
          <p:nvPr>
            <p:ph idx="1"/>
          </p:nvPr>
        </p:nvSpPr>
        <p:spPr>
          <a:xfrm>
            <a:off x="1024127" y="1577662"/>
            <a:ext cx="9720073" cy="4023360"/>
          </a:xfrm>
        </p:spPr>
        <p:txBody>
          <a:bodyPr>
            <a:normAutofit/>
          </a:bodyPr>
          <a:lstStyle/>
          <a:p>
            <a:pPr>
              <a:buClrTx/>
              <a:buFont typeface="Wingdings" panose="05000000000000000000" pitchFamily="2" charset="2"/>
              <a:buChar char="§"/>
            </a:pPr>
            <a:r>
              <a:rPr lang="en-US" dirty="0" smtClean="0"/>
              <a:t> </a:t>
            </a:r>
            <a:r>
              <a:rPr lang="en-US" sz="2400" dirty="0"/>
              <a:t>J</a:t>
            </a:r>
            <a:r>
              <a:rPr lang="en-US" sz="2400" dirty="0" smtClean="0"/>
              <a:t>obholder </a:t>
            </a:r>
          </a:p>
          <a:p>
            <a:pPr>
              <a:buClrTx/>
              <a:buFont typeface="Wingdings" panose="05000000000000000000" pitchFamily="2" charset="2"/>
              <a:buChar char="§"/>
            </a:pPr>
            <a:r>
              <a:rPr lang="en-US" sz="2400" dirty="0" smtClean="0"/>
              <a:t> Immediate supervisor/manager </a:t>
            </a:r>
          </a:p>
          <a:p>
            <a:pPr>
              <a:buClrTx/>
              <a:buFont typeface="Wingdings" panose="05000000000000000000" pitchFamily="2" charset="2"/>
              <a:buChar char="§"/>
            </a:pPr>
            <a:r>
              <a:rPr lang="en-US" sz="2400" dirty="0" smtClean="0"/>
              <a:t> Diaries- Jobholders will record information about their job for some specific period.</a:t>
            </a:r>
          </a:p>
          <a:p>
            <a:pPr lvl="0" algn="just" fontAlgn="base">
              <a:lnSpc>
                <a:spcPct val="100000"/>
              </a:lnSpc>
              <a:buClrTx/>
              <a:buFont typeface="Wingdings" panose="05000000000000000000" pitchFamily="2" charset="2"/>
              <a:buChar char="§"/>
              <a:defRPr/>
            </a:pPr>
            <a:r>
              <a:rPr lang="en-US" sz="2400" dirty="0" smtClean="0"/>
              <a:t> Secondary data (old </a:t>
            </a:r>
            <a:r>
              <a:rPr lang="en-US" sz="2400" dirty="0"/>
              <a:t>job description, specifications, Films of workers on the job, reports etc…)</a:t>
            </a:r>
          </a:p>
          <a:p>
            <a:pPr marL="0" indent="0">
              <a:buNone/>
            </a:pPr>
            <a:endParaRPr lang="en-US" dirty="0" smtClean="0"/>
          </a:p>
          <a:p>
            <a:pPr>
              <a:buFont typeface="Wingdings" panose="05000000000000000000" pitchFamily="2" charset="2"/>
              <a:buChar char="§"/>
            </a:pPr>
            <a:endParaRPr lang="en-US" dirty="0" smtClean="0"/>
          </a:p>
          <a:p>
            <a:pPr marL="0" indent="0">
              <a:buNone/>
            </a:pPr>
            <a:endParaRPr lang="en-US" dirty="0"/>
          </a:p>
        </p:txBody>
      </p:sp>
    </p:spTree>
    <p:extLst>
      <p:ext uri="{BB962C8B-B14F-4D97-AF65-F5344CB8AC3E}">
        <p14:creationId xmlns:p14="http://schemas.microsoft.com/office/powerpoint/2010/main" val="388555566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1284</TotalTime>
  <Words>1536</Words>
  <Application>Microsoft Office PowerPoint</Application>
  <PresentationFormat>Widescreen</PresentationFormat>
  <Paragraphs>162</Paragraphs>
  <Slides>31</Slides>
  <Notes>3</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31</vt:i4>
      </vt:variant>
    </vt:vector>
  </HeadingPairs>
  <TitlesOfParts>
    <vt:vector size="41" baseType="lpstr">
      <vt:lpstr>Arial</vt:lpstr>
      <vt:lpstr>Calibri</vt:lpstr>
      <vt:lpstr>Nyala</vt:lpstr>
      <vt:lpstr>Times New Roman</vt:lpstr>
      <vt:lpstr>Tw Cen MT</vt:lpstr>
      <vt:lpstr>Tw Cen MT Condensed</vt:lpstr>
      <vt:lpstr>Wingdings</vt:lpstr>
      <vt:lpstr>Wingdings 2</vt:lpstr>
      <vt:lpstr>Wingdings 3</vt:lpstr>
      <vt:lpstr>Integral</vt:lpstr>
      <vt:lpstr>Job analysis and design Chapter three </vt:lpstr>
      <vt:lpstr>Job Analysis Terminologies</vt:lpstr>
      <vt:lpstr> Reflection </vt:lpstr>
      <vt:lpstr>Job Analysis Terminologies…</vt:lpstr>
      <vt:lpstr> Definition of job analysis</vt:lpstr>
      <vt:lpstr>When to conduct Job Analysis</vt:lpstr>
      <vt:lpstr>Who performs job analysis </vt:lpstr>
      <vt:lpstr> Job analysis is the foundation of all HRM activities  </vt:lpstr>
      <vt:lpstr>Source of data  for job analysis </vt:lpstr>
      <vt:lpstr>job analysis Methods </vt:lpstr>
      <vt:lpstr>job analysis Methods </vt:lpstr>
      <vt:lpstr>job analysis Methods </vt:lpstr>
      <vt:lpstr>job analysis Methods </vt:lpstr>
      <vt:lpstr>How to ensure data correctness </vt:lpstr>
      <vt:lpstr>     Job descriptions and specifications      </vt:lpstr>
      <vt:lpstr>    Content of  Job descriptions      </vt:lpstr>
      <vt:lpstr>Steps in job analysis </vt:lpstr>
      <vt:lpstr>Steps in job analysis… </vt:lpstr>
      <vt:lpstr>PowerPoint Presentation</vt:lpstr>
      <vt:lpstr>Reading assignment </vt:lpstr>
      <vt:lpstr>Job design </vt:lpstr>
      <vt:lpstr>Major elements of Job design</vt:lpstr>
      <vt:lpstr>Job design theory </vt:lpstr>
      <vt:lpstr>job characteristics that lead to three psychological states are:</vt:lpstr>
      <vt:lpstr>The five job characteristics that lead to three psychological states are:</vt:lpstr>
      <vt:lpstr>Job design techniques </vt:lpstr>
      <vt:lpstr>Empowering employees through: </vt:lpstr>
      <vt:lpstr>Job design techniques </vt:lpstr>
      <vt:lpstr>work schedules and conditions </vt:lpstr>
      <vt:lpstr>work schedules and conditions </vt:lpstr>
      <vt:lpstr>Discussion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Job analysis and design Chapter three</dc:title>
  <dc:creator>User</dc:creator>
  <cp:lastModifiedBy>admin</cp:lastModifiedBy>
  <cp:revision>49</cp:revision>
  <dcterms:created xsi:type="dcterms:W3CDTF">2018-10-25T16:43:12Z</dcterms:created>
  <dcterms:modified xsi:type="dcterms:W3CDTF">2019-10-28T07:15:09Z</dcterms:modified>
</cp:coreProperties>
</file>