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8" r:id="rId1"/>
  </p:sldMasterIdLst>
  <p:notesMasterIdLst>
    <p:notesMasterId r:id="rId51"/>
  </p:notesMasterIdLst>
  <p:sldIdLst>
    <p:sldId id="574" r:id="rId2"/>
    <p:sldId id="857" r:id="rId3"/>
    <p:sldId id="858" r:id="rId4"/>
    <p:sldId id="834" r:id="rId5"/>
    <p:sldId id="859" r:id="rId6"/>
    <p:sldId id="860" r:id="rId7"/>
    <p:sldId id="861" r:id="rId8"/>
    <p:sldId id="862" r:id="rId9"/>
    <p:sldId id="818" r:id="rId10"/>
    <p:sldId id="863" r:id="rId11"/>
    <p:sldId id="850" r:id="rId12"/>
    <p:sldId id="851" r:id="rId13"/>
    <p:sldId id="854" r:id="rId14"/>
    <p:sldId id="562" r:id="rId15"/>
    <p:sldId id="835" r:id="rId16"/>
    <p:sldId id="868" r:id="rId17"/>
    <p:sldId id="866" r:id="rId18"/>
    <p:sldId id="867" r:id="rId19"/>
    <p:sldId id="873" r:id="rId20"/>
    <p:sldId id="884" r:id="rId21"/>
    <p:sldId id="875" r:id="rId22"/>
    <p:sldId id="895" r:id="rId23"/>
    <p:sldId id="880" r:id="rId24"/>
    <p:sldId id="896" r:id="rId25"/>
    <p:sldId id="856" r:id="rId26"/>
    <p:sldId id="876" r:id="rId27"/>
    <p:sldId id="826" r:id="rId28"/>
    <p:sldId id="908" r:id="rId29"/>
    <p:sldId id="907" r:id="rId30"/>
    <p:sldId id="879" r:id="rId31"/>
    <p:sldId id="828" r:id="rId32"/>
    <p:sldId id="877" r:id="rId33"/>
    <p:sldId id="878" r:id="rId34"/>
    <p:sldId id="883" r:id="rId35"/>
    <p:sldId id="881" r:id="rId36"/>
    <p:sldId id="897" r:id="rId37"/>
    <p:sldId id="901" r:id="rId38"/>
    <p:sldId id="902" r:id="rId39"/>
    <p:sldId id="903" r:id="rId40"/>
    <p:sldId id="904" r:id="rId41"/>
    <p:sldId id="882" r:id="rId42"/>
    <p:sldId id="829" r:id="rId43"/>
    <p:sldId id="830" r:id="rId44"/>
    <p:sldId id="831" r:id="rId45"/>
    <p:sldId id="832" r:id="rId46"/>
    <p:sldId id="838" r:id="rId47"/>
    <p:sldId id="909" r:id="rId48"/>
    <p:sldId id="839" r:id="rId49"/>
    <p:sldId id="905" r:id="rId5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1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75DB3E-8573-4022-8E75-C5975AB1F123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8CDED0-8A39-4E63-9ECD-EE210DA629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256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7B61457-FF83-4B5C-A9CE-43C71139E5FC}" type="slidenum">
              <a:rPr lang="en-US" altLang="en-US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68782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7B61457-FF83-4B5C-A9CE-43C71139E5FC}" type="slidenum">
              <a:rPr lang="en-US" altLang="en-US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92845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A87FA35-4DBC-4981-9FCE-2F599941AECD}" type="slidenum">
              <a:rPr lang="en-US" smtClean="0">
                <a:solidFill>
                  <a:prstClr val="black"/>
                </a:solidFill>
                <a:latin typeface="Arial" pitchFamily="34" charset="0"/>
              </a:rPr>
              <a:pPr/>
              <a:t>23</a:t>
            </a:fld>
            <a:endParaRPr lang="en-US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880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 lIns="90488" tIns="44450" rIns="90488" bIns="44450"/>
          <a:lstStyle/>
          <a:p>
            <a:r>
              <a:rPr lang="en-US">
                <a:latin typeface="Arial" pitchFamily="34" charset="0"/>
              </a:rPr>
              <a:t>This slide illustrates the </a:t>
            </a:r>
            <a:r>
              <a:rPr lang="en-US" b="1">
                <a:latin typeface="Arial" pitchFamily="34" charset="0"/>
              </a:rPr>
              <a:t>human resource planning process</a:t>
            </a:r>
            <a:r>
              <a:rPr lang="en-US">
                <a:latin typeface="Arial" pitchFamily="34" charset="0"/>
              </a:rPr>
              <a:t>.</a:t>
            </a:r>
          </a:p>
          <a:p>
            <a:pPr eaLnBrk="1" hangingPunct="1"/>
            <a:endParaRPr lang="en-US">
              <a:latin typeface="Arial" pitchFamily="34" charset="0"/>
            </a:endParaRPr>
          </a:p>
          <a:p>
            <a:pPr>
              <a:lnSpc>
                <a:spcPct val="96000"/>
              </a:lnSpc>
              <a:buFontTx/>
              <a:buChar char="•"/>
            </a:pPr>
            <a:r>
              <a:rPr lang="en-US">
                <a:latin typeface="Arial" pitchFamily="34" charset="0"/>
              </a:rPr>
              <a:t>Human resource planning has two components: </a:t>
            </a:r>
            <a:r>
              <a:rPr lang="en-US" b="1">
                <a:latin typeface="Arial" pitchFamily="34" charset="0"/>
              </a:rPr>
              <a:t>requirements </a:t>
            </a:r>
            <a:r>
              <a:rPr lang="en-US">
                <a:latin typeface="Arial" pitchFamily="34" charset="0"/>
              </a:rPr>
              <a:t>and </a:t>
            </a:r>
            <a:r>
              <a:rPr lang="en-US" b="1">
                <a:latin typeface="Arial" pitchFamily="34" charset="0"/>
              </a:rPr>
              <a:t>availability</a:t>
            </a:r>
            <a:r>
              <a:rPr lang="en-US">
                <a:latin typeface="Arial" pitchFamily="34" charset="0"/>
              </a:rPr>
              <a:t>, which determine if the firm needs to hire or reduce the number of its employees and how.</a:t>
            </a:r>
            <a:r>
              <a:rPr lang="en-US" b="1">
                <a:latin typeface="Arial" pitchFamily="34" charset="0"/>
              </a:rPr>
              <a:t> </a:t>
            </a:r>
          </a:p>
          <a:p>
            <a:pPr>
              <a:lnSpc>
                <a:spcPct val="96000"/>
              </a:lnSpc>
            </a:pPr>
            <a:endParaRPr lang="en-US">
              <a:latin typeface="Arial" pitchFamily="34" charset="0"/>
            </a:endParaRPr>
          </a:p>
        </p:txBody>
      </p:sp>
      <p:sp>
        <p:nvSpPr>
          <p:cNvPr id="88068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93700" y="692150"/>
            <a:ext cx="6070600" cy="3416300"/>
          </a:xfrm>
          <a:ln w="12699" cap="flat">
            <a:solidFill>
              <a:schemeClr val="tx1"/>
            </a:solidFill>
          </a:ln>
        </p:spPr>
      </p:sp>
    </p:spTree>
    <p:extLst>
      <p:ext uri="{BB962C8B-B14F-4D97-AF65-F5344CB8AC3E}">
        <p14:creationId xmlns:p14="http://schemas.microsoft.com/office/powerpoint/2010/main" val="11604305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592E39B-4630-4A8D-9B98-A27466922EE1}" type="slidenum">
              <a:rPr lang="en-US" altLang="en-US"/>
              <a:pPr/>
              <a:t>36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77280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FD81392-E46D-420F-B384-381FCC1A9C43}" type="slidenum">
              <a:rPr lang="en-US" altLang="en-US"/>
              <a:pPr/>
              <a:t>37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46789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0E205D4-5BF0-4AB4-A080-A99808DF38AC}" type="slidenum">
              <a:rPr lang="en-US" altLang="en-US"/>
              <a:pPr/>
              <a:t>38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013918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627FA9E-0458-4618-87A1-64758A954133}" type="slidenum">
              <a:rPr lang="en-US" altLang="en-US"/>
              <a:pPr/>
              <a:t>39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51986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C438B51-72FD-4C31-AE4F-2FB445ADF31F}" type="slidenum">
              <a:rPr lang="en-US" altLang="en-US"/>
              <a:pPr/>
              <a:t>40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9464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5D66BF6-8D20-40A8-A9DF-E4107E653774}" type="datetime1">
              <a:rPr lang="en-US" smtClean="0">
                <a:solidFill>
                  <a:srgbClr val="F8B323">
                    <a:lumMod val="50000"/>
                  </a:srgbClr>
                </a:solidFill>
              </a:rPr>
              <a:t>3/17/2020</a:t>
            </a:fld>
            <a:endParaRPr lang="en-US" dirty="0">
              <a:solidFill>
                <a:srgbClr val="F8B323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F8B323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>
                <a:solidFill>
                  <a:srgbClr val="F8B323">
                    <a:lumMod val="50000"/>
                  </a:srgbClr>
                </a:solidFill>
              </a:rPr>
              <a:pPr/>
              <a:t>‹#›</a:t>
            </a:fld>
            <a:endParaRPr lang="en-US" dirty="0">
              <a:solidFill>
                <a:srgbClr val="F8B323">
                  <a:lumMod val="50000"/>
                </a:srgb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6973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55501-C445-422D-AEDA-E7C9DBE4C9BC}" type="datetime1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3/17/2020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367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7C790-AED6-4DCF-A47A-D07824412A44}" type="datetime1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3/17/2020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351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A3543-7747-4EA5-9F3C-CCD3E43452F2}" type="datetime1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3/17/2020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3215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12064-BD8C-4C16-8459-4E2C794EF681}" type="datetime1">
              <a:rPr lang="en-US" smtClean="0">
                <a:solidFill>
                  <a:srgbClr val="F3F3F2"/>
                </a:solidFill>
              </a:rPr>
              <a:t>3/17/2020</a:t>
            </a:fld>
            <a:endParaRPr lang="en-US" dirty="0">
              <a:solidFill>
                <a:srgbClr val="F3F3F2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rgbClr val="F3F3F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>
                <a:solidFill>
                  <a:srgbClr val="F3F3F2"/>
                </a:solidFill>
              </a:rPr>
              <a:pPr/>
              <a:t>‹#›</a:t>
            </a:fld>
            <a:endParaRPr lang="en-US" dirty="0">
              <a:solidFill>
                <a:srgbClr val="F3F3F2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1217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B51FD-538B-4147-8912-55594A785FC5}" type="datetime1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3/17/2020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6413061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4F1C-E76D-42DD-94DF-1F3F43B08671}" type="datetime1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3/17/2020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7963233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C7930A-156C-4DFC-A8FD-6E9539120683}" type="datetime1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3/17/2020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08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26AB1D-1718-4CA9-9029-1B72ECD448AF}" type="datetime1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3/17/2020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16729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0FC12-6469-48DC-A62B-D2080C6E6A3A}" type="datetime1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3/17/2020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776059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32FDC-CE9A-43C5-AE2D-C3C1B796D794}" type="datetime1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3/17/2020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184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defTabSz="457200"/>
            <a:fld id="{A3D2427A-99B3-4C56-B17F-34E94A2679D0}" type="datetime1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t>3/17/2020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defTabSz="457200"/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defTabSz="457200"/>
            <a:fld id="{71766878-3199-4EAB-94E7-2D6D11070E14}" type="slidenum">
              <a:rPr lang="en-US" smtClean="0">
                <a:solidFill>
                  <a:prstClr val="black">
                    <a:lumMod val="65000"/>
                    <a:lumOff val="35000"/>
                  </a:prstClr>
                </a:solidFill>
              </a:rPr>
              <a:pPr defTabSz="457200"/>
              <a:t>‹#›</a:t>
            </a:fld>
            <a:endParaRPr lang="en-US" dirty="0">
              <a:solidFill>
                <a:prstClr val="black">
                  <a:lumMod val="65000"/>
                  <a:lumOff val="3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0421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9" r:id="rId1"/>
    <p:sldLayoutId id="2147483920" r:id="rId2"/>
    <p:sldLayoutId id="2147483921" r:id="rId3"/>
    <p:sldLayoutId id="2147483922" r:id="rId4"/>
    <p:sldLayoutId id="2147483923" r:id="rId5"/>
    <p:sldLayoutId id="2147483924" r:id="rId6"/>
    <p:sldLayoutId id="2147483925" r:id="rId7"/>
    <p:sldLayoutId id="2147483926" r:id="rId8"/>
    <p:sldLayoutId id="2147483927" r:id="rId9"/>
    <p:sldLayoutId id="2147483928" r:id="rId10"/>
    <p:sldLayoutId id="2147483929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7BC0D13-3286-4713-921A-6530D62CED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11357" y="5486399"/>
            <a:ext cx="7772400" cy="936777"/>
          </a:xfrm>
          <a:ln>
            <a:miter lim="800000"/>
            <a:headEnd/>
            <a:tailEnd/>
          </a:ln>
          <a:extLst/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5400" dirty="0"/>
              <a:t>Chapter </a:t>
            </a:r>
            <a:r>
              <a:rPr lang="en-US" sz="5400" dirty="0" smtClean="0"/>
              <a:t>FOUR</a:t>
            </a:r>
            <a:endParaRPr lang="en-US" sz="5400" dirty="0"/>
          </a:p>
        </p:txBody>
      </p:sp>
      <p:sp>
        <p:nvSpPr>
          <p:cNvPr id="65539" name="Subtitle 2">
            <a:extLst>
              <a:ext uri="{FF2B5EF4-FFF2-40B4-BE49-F238E27FC236}">
                <a16:creationId xmlns="" xmlns:a16="http://schemas.microsoft.com/office/drawing/2014/main" id="{588BCFC8-E102-4F21-836A-4E8A22023E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132521" y="4549621"/>
            <a:ext cx="10843591" cy="936777"/>
          </a:xfrm>
        </p:spPr>
        <p:txBody>
          <a:bodyPr>
            <a:normAutofit/>
          </a:bodyPr>
          <a:lstStyle/>
          <a:p>
            <a:pPr algn="ctr"/>
            <a:r>
              <a:rPr lang="en-US" altLang="en-US" sz="5400" b="1" dirty="0"/>
              <a:t> </a:t>
            </a:r>
            <a:r>
              <a:rPr lang="en-GB" altLang="en-US" sz="5400" b="1" dirty="0"/>
              <a:t>HUMAN RESOURCE PLANNING</a:t>
            </a:r>
            <a:endParaRPr lang="en-US" altLang="en-US" sz="5400" dirty="0"/>
          </a:p>
        </p:txBody>
      </p:sp>
      <p:sp>
        <p:nvSpPr>
          <p:cNvPr id="65540" name="Slide Number Placeholder 3">
            <a:extLst>
              <a:ext uri="{FF2B5EF4-FFF2-40B4-BE49-F238E27FC236}">
                <a16:creationId xmlns="" xmlns:a16="http://schemas.microsoft.com/office/drawing/2014/main" id="{1CDD942F-6C52-4E96-820A-9AE8EEECD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8F73628-F51D-44DF-AF20-47F3E4E8500F}" type="slidenum">
              <a:rPr lang="en-US" altLang="en-US" sz="1200">
                <a:solidFill>
                  <a:srgbClr val="D1EAEE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200">
              <a:solidFill>
                <a:srgbClr val="D1EAEE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F59F47E-9412-4125-8D64-0027FD6F5C0B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24128" y="585216"/>
            <a:ext cx="9720072" cy="633984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dirty="0" smtClean="0">
                <a:solidFill>
                  <a:srgbClr val="FF3300"/>
                </a:solidFill>
              </a:rPr>
              <a:t>Highlight </a:t>
            </a:r>
            <a:r>
              <a:rPr lang="en-US" dirty="0">
                <a:solidFill>
                  <a:srgbClr val="FF3300"/>
                </a:solidFill>
              </a:rPr>
              <a:t>of </a:t>
            </a:r>
            <a:r>
              <a:rPr lang="en-US" dirty="0" smtClean="0">
                <a:solidFill>
                  <a:srgbClr val="FF3300"/>
                </a:solidFill>
              </a:rPr>
              <a:t>strategic planning  </a:t>
            </a:r>
            <a:endParaRPr lang="en-US" dirty="0">
              <a:solidFill>
                <a:srgbClr val="FF3300"/>
              </a:solidFill>
            </a:endParaRPr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1524000" y="2057400"/>
            <a:ext cx="18288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 dirty="0"/>
              <a:t>Internal </a:t>
            </a:r>
          </a:p>
          <a:p>
            <a:pPr algn="ctr"/>
            <a:r>
              <a:rPr lang="en-US" altLang="en-US" sz="2000" b="1" dirty="0"/>
              <a:t>Analysis</a:t>
            </a:r>
          </a:p>
        </p:txBody>
      </p:sp>
      <p:sp>
        <p:nvSpPr>
          <p:cNvPr id="35845" name="Rectangle 6"/>
          <p:cNvSpPr>
            <a:spLocks noChangeArrowheads="1"/>
          </p:cNvSpPr>
          <p:nvPr/>
        </p:nvSpPr>
        <p:spPr bwMode="auto">
          <a:xfrm>
            <a:off x="3886200" y="3505200"/>
            <a:ext cx="14478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b="1" dirty="0"/>
              <a:t>Vision</a:t>
            </a:r>
          </a:p>
        </p:txBody>
      </p:sp>
      <p:sp>
        <p:nvSpPr>
          <p:cNvPr id="35846" name="Rectangle 7"/>
          <p:cNvSpPr>
            <a:spLocks noChangeArrowheads="1"/>
          </p:cNvSpPr>
          <p:nvPr/>
        </p:nvSpPr>
        <p:spPr bwMode="auto">
          <a:xfrm>
            <a:off x="3810000" y="1981200"/>
            <a:ext cx="144780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400" b="1" dirty="0"/>
              <a:t>Mission</a:t>
            </a:r>
          </a:p>
        </p:txBody>
      </p:sp>
      <p:sp>
        <p:nvSpPr>
          <p:cNvPr id="35847" name="Rectangle 8"/>
          <p:cNvSpPr>
            <a:spLocks noChangeArrowheads="1"/>
          </p:cNvSpPr>
          <p:nvPr/>
        </p:nvSpPr>
        <p:spPr bwMode="auto">
          <a:xfrm>
            <a:off x="1524000" y="3733800"/>
            <a:ext cx="18288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 dirty="0"/>
              <a:t>External </a:t>
            </a:r>
          </a:p>
          <a:p>
            <a:pPr algn="ctr"/>
            <a:r>
              <a:rPr lang="en-US" altLang="en-US" sz="2000" b="1" dirty="0"/>
              <a:t>Analysis</a:t>
            </a:r>
          </a:p>
        </p:txBody>
      </p:sp>
      <p:sp>
        <p:nvSpPr>
          <p:cNvPr id="35849" name="Rectangle 10"/>
          <p:cNvSpPr>
            <a:spLocks noChangeArrowheads="1"/>
          </p:cNvSpPr>
          <p:nvPr/>
        </p:nvSpPr>
        <p:spPr bwMode="auto">
          <a:xfrm>
            <a:off x="6934200" y="2514600"/>
            <a:ext cx="1913586" cy="1447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 dirty="0"/>
              <a:t>Strategy </a:t>
            </a:r>
          </a:p>
          <a:p>
            <a:pPr algn="ctr"/>
            <a:r>
              <a:rPr lang="en-US" altLang="en-US" sz="2000" b="1" dirty="0"/>
              <a:t>Identification</a:t>
            </a:r>
          </a:p>
          <a:p>
            <a:pPr algn="ctr"/>
            <a:r>
              <a:rPr lang="en-US" altLang="en-US" sz="2000" b="1" dirty="0"/>
              <a:t>&amp; </a:t>
            </a:r>
          </a:p>
          <a:p>
            <a:pPr algn="ctr"/>
            <a:r>
              <a:rPr lang="en-US" altLang="en-US" sz="2000" b="1" dirty="0"/>
              <a:t>Selection</a:t>
            </a:r>
          </a:p>
        </p:txBody>
      </p:sp>
      <p:sp>
        <p:nvSpPr>
          <p:cNvPr id="35850" name="Rectangle 11"/>
          <p:cNvSpPr>
            <a:spLocks noChangeArrowheads="1"/>
          </p:cNvSpPr>
          <p:nvPr/>
        </p:nvSpPr>
        <p:spPr bwMode="auto">
          <a:xfrm>
            <a:off x="5486400" y="2590799"/>
            <a:ext cx="1219200" cy="1066799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 dirty="0"/>
              <a:t>Objective</a:t>
            </a:r>
          </a:p>
          <a:p>
            <a:pPr algn="ctr"/>
            <a:r>
              <a:rPr lang="en-US" altLang="en-US" sz="2000" b="1" dirty="0"/>
              <a:t>Setting</a:t>
            </a:r>
          </a:p>
        </p:txBody>
      </p:sp>
      <p:sp>
        <p:nvSpPr>
          <p:cNvPr id="35852" name="Rectangle 13"/>
          <p:cNvSpPr>
            <a:spLocks noChangeArrowheads="1"/>
          </p:cNvSpPr>
          <p:nvPr/>
        </p:nvSpPr>
        <p:spPr bwMode="auto">
          <a:xfrm>
            <a:off x="1524000" y="1295400"/>
            <a:ext cx="4786648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 dirty="0"/>
              <a:t>Direction/Objective Setting Process</a:t>
            </a:r>
          </a:p>
        </p:txBody>
      </p:sp>
      <p:sp>
        <p:nvSpPr>
          <p:cNvPr id="35853" name="Rectangle 15"/>
          <p:cNvSpPr>
            <a:spLocks noChangeArrowheads="1"/>
          </p:cNvSpPr>
          <p:nvPr/>
        </p:nvSpPr>
        <p:spPr bwMode="auto">
          <a:xfrm>
            <a:off x="6593983" y="1295400"/>
            <a:ext cx="3000778" cy="609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 dirty="0"/>
              <a:t>Strategy Formulation</a:t>
            </a:r>
          </a:p>
        </p:txBody>
      </p:sp>
      <p:sp>
        <p:nvSpPr>
          <p:cNvPr id="35856" name="Line 20"/>
          <p:cNvSpPr>
            <a:spLocks noChangeShapeType="1"/>
          </p:cNvSpPr>
          <p:nvPr/>
        </p:nvSpPr>
        <p:spPr bwMode="auto">
          <a:xfrm>
            <a:off x="2514600" y="2971800"/>
            <a:ext cx="0" cy="762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7" name="Line 21"/>
          <p:cNvSpPr>
            <a:spLocks noChangeShapeType="1"/>
          </p:cNvSpPr>
          <p:nvPr/>
        </p:nvSpPr>
        <p:spPr bwMode="auto">
          <a:xfrm>
            <a:off x="4572000" y="2971800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58" name="Line 22"/>
          <p:cNvSpPr>
            <a:spLocks noChangeShapeType="1"/>
          </p:cNvSpPr>
          <p:nvPr/>
        </p:nvSpPr>
        <p:spPr bwMode="auto">
          <a:xfrm flipV="1">
            <a:off x="2514600" y="3200400"/>
            <a:ext cx="3048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1" name="Line 26"/>
          <p:cNvSpPr>
            <a:spLocks noChangeShapeType="1"/>
          </p:cNvSpPr>
          <p:nvPr/>
        </p:nvSpPr>
        <p:spPr bwMode="auto">
          <a:xfrm>
            <a:off x="6705600" y="3200400"/>
            <a:ext cx="2286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63" name="Line 28"/>
          <p:cNvSpPr>
            <a:spLocks noChangeShapeType="1"/>
          </p:cNvSpPr>
          <p:nvPr/>
        </p:nvSpPr>
        <p:spPr bwMode="auto">
          <a:xfrm>
            <a:off x="1524000" y="5638800"/>
            <a:ext cx="91440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3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70267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+mn-lt"/>
              </a:rPr>
              <a:t>Strategic Planning and HR Planning</a:t>
            </a:r>
            <a:br>
              <a:rPr lang="en-US" sz="3200" b="1" dirty="0">
                <a:solidFill>
                  <a:schemeClr val="tx1"/>
                </a:solidFill>
                <a:latin typeface="+mn-lt"/>
              </a:rPr>
            </a:br>
            <a:endParaRPr lang="en-US" sz="32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5340" y="1384480"/>
            <a:ext cx="9720073" cy="4990562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smtClean="0"/>
              <a:t>Human resources planning relates to strategic planning into fundamental level: </a:t>
            </a:r>
            <a:r>
              <a:rPr lang="en-US" sz="2800" b="1" dirty="0" smtClean="0"/>
              <a:t>strategy formulation and strategy implementation</a:t>
            </a:r>
            <a:r>
              <a:rPr lang="en-US" sz="2800" dirty="0" smtClean="0"/>
              <a:t>. 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/>
              <a:t>Human resources planning provides a set of inputs into the </a:t>
            </a:r>
            <a:r>
              <a:rPr lang="en-US" sz="2800" b="1" dirty="0" smtClean="0"/>
              <a:t>strategy </a:t>
            </a:r>
            <a:r>
              <a:rPr lang="en-US" sz="2800" b="1" i="1" dirty="0" smtClean="0"/>
              <a:t>formulation</a:t>
            </a:r>
            <a:r>
              <a:rPr lang="en-US" sz="2800" i="1" dirty="0" smtClean="0"/>
              <a:t> </a:t>
            </a:r>
            <a:r>
              <a:rPr lang="en-US" sz="2800" dirty="0" smtClean="0"/>
              <a:t>process in terms of what is possible, that is, </a:t>
            </a:r>
            <a:r>
              <a:rPr lang="en-US" sz="2800" b="1" dirty="0" smtClean="0"/>
              <a:t>whether a firm has the types and numbers of people available to pursue a given strategy.</a:t>
            </a:r>
          </a:p>
        </p:txBody>
      </p:sp>
    </p:spTree>
    <p:extLst>
      <p:ext uri="{BB962C8B-B14F-4D97-AF65-F5344CB8AC3E}">
        <p14:creationId xmlns:p14="http://schemas.microsoft.com/office/powerpoint/2010/main" val="1775277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243584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chemeClr val="tx1"/>
                </a:solidFill>
                <a:latin typeface="+mn-lt"/>
              </a:rPr>
              <a:t>Strategic Planning and HR Planning</a:t>
            </a:r>
            <a:br>
              <a:rPr lang="en-US" sz="3200" b="1" dirty="0">
                <a:solidFill>
                  <a:schemeClr val="tx1"/>
                </a:solidFill>
                <a:latin typeface="+mn-lt"/>
              </a:rPr>
            </a:br>
            <a:endParaRPr lang="en-US" sz="32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5340" y="1629178"/>
            <a:ext cx="9720073" cy="4023360"/>
          </a:xfrm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Clr>
                <a:srgbClr val="1CADE4"/>
              </a:buClr>
            </a:pPr>
            <a:r>
              <a:rPr lang="en-US" sz="2800" dirty="0" smtClean="0"/>
              <a:t>In </a:t>
            </a:r>
            <a:r>
              <a:rPr lang="en-US" sz="2800" dirty="0"/>
              <a:t>addition to strategy formulation, HRP is important in terms of </a:t>
            </a:r>
            <a:r>
              <a:rPr lang="en-US" sz="2800" b="1" dirty="0"/>
              <a:t>strategy </a:t>
            </a:r>
            <a:r>
              <a:rPr lang="en-US" sz="2800" b="1" dirty="0" smtClean="0"/>
              <a:t>implementation</a:t>
            </a:r>
            <a:r>
              <a:rPr lang="en-US" sz="2800" dirty="0" smtClean="0"/>
              <a:t>. Once </a:t>
            </a:r>
            <a:r>
              <a:rPr lang="en-US" sz="2800" dirty="0"/>
              <a:t>the firm has devised its strategy</a:t>
            </a:r>
            <a:r>
              <a:rPr lang="en-US" sz="2800" dirty="0" smtClean="0"/>
              <a:t>,</a:t>
            </a:r>
            <a:r>
              <a:rPr lang="en-US" altLang="en-US" sz="2800" dirty="0" smtClean="0">
                <a:solidFill>
                  <a:prstClr val="black"/>
                </a:solidFill>
              </a:rPr>
              <a:t> </a:t>
            </a:r>
            <a:r>
              <a:rPr lang="en-US" altLang="en-US" sz="2800" dirty="0">
                <a:solidFill>
                  <a:prstClr val="black"/>
                </a:solidFill>
              </a:rPr>
              <a:t>the HRM function must do its part to ensure the strategy’s success, thereby helping the organization to achieve its objectives.</a:t>
            </a:r>
          </a:p>
        </p:txBody>
      </p:sp>
    </p:spTree>
    <p:extLst>
      <p:ext uri="{BB962C8B-B14F-4D97-AF65-F5344CB8AC3E}">
        <p14:creationId xmlns:p14="http://schemas.microsoft.com/office/powerpoint/2010/main" val="1896196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928052"/>
          </a:xfrm>
        </p:spPr>
        <p:txBody>
          <a:bodyPr>
            <a:noAutofit/>
          </a:bodyPr>
          <a:lstStyle/>
          <a:p>
            <a:pPr algn="ctr"/>
            <a:r>
              <a:rPr lang="en-US" altLang="en-US" sz="2800" b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+mn-lt"/>
              </a:rPr>
              <a:t>Options </a:t>
            </a:r>
            <a:r>
              <a:rPr lang="en-US" altLang="en-US" sz="2800" b="1" dirty="0">
                <a:solidFill>
                  <a:prstClr val="black">
                    <a:lumMod val="95000"/>
                    <a:lumOff val="5000"/>
                  </a:prstClr>
                </a:solidFill>
                <a:latin typeface="+mn-lt"/>
              </a:rPr>
              <a:t>to align HR strategy with business </a:t>
            </a:r>
            <a:r>
              <a:rPr lang="en-US" altLang="en-US" sz="2800" b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+mn-lt"/>
              </a:rPr>
              <a:t>strategic plan  </a:t>
            </a:r>
            <a:endParaRPr lang="en-US" sz="28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8219" y="1513267"/>
            <a:ext cx="10077460" cy="4192073"/>
          </a:xfrm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Clr>
                <a:srgbClr val="1CADE4"/>
              </a:buClr>
            </a:pPr>
            <a:r>
              <a:rPr lang="en-US" altLang="en-US" sz="2800" dirty="0">
                <a:solidFill>
                  <a:prstClr val="black"/>
                </a:solidFill>
              </a:rPr>
              <a:t>Aligning HR strategy with business strategy can be done in one of </a:t>
            </a:r>
            <a:r>
              <a:rPr lang="en-US" altLang="en-US" sz="2800" dirty="0" smtClean="0">
                <a:solidFill>
                  <a:prstClr val="black"/>
                </a:solidFill>
              </a:rPr>
              <a:t>the following ways</a:t>
            </a:r>
            <a:r>
              <a:rPr lang="en-US" altLang="en-US" sz="2800" dirty="0">
                <a:solidFill>
                  <a:prstClr val="black"/>
                </a:solidFill>
              </a:rPr>
              <a:t>:</a:t>
            </a:r>
          </a:p>
          <a:p>
            <a:pPr lvl="1" algn="just">
              <a:lnSpc>
                <a:spcPct val="150000"/>
              </a:lnSpc>
              <a:buClr>
                <a:srgbClr val="1CADE4"/>
              </a:buClr>
            </a:pPr>
            <a:r>
              <a:rPr lang="en-US" altLang="en-US" sz="2800" dirty="0">
                <a:solidFill>
                  <a:prstClr val="black"/>
                </a:solidFill>
              </a:rPr>
              <a:t>Start with organizational strategy and then create HR </a:t>
            </a:r>
            <a:r>
              <a:rPr lang="en-US" altLang="en-US" sz="2800" dirty="0" smtClean="0">
                <a:solidFill>
                  <a:prstClr val="black"/>
                </a:solidFill>
              </a:rPr>
              <a:t>strategy</a:t>
            </a:r>
            <a:endParaRPr lang="en-US" altLang="en-US" sz="2800" dirty="0">
              <a:solidFill>
                <a:prstClr val="black"/>
              </a:solidFill>
            </a:endParaRPr>
          </a:p>
          <a:p>
            <a:pPr lvl="1" algn="just">
              <a:lnSpc>
                <a:spcPct val="150000"/>
              </a:lnSpc>
              <a:buClr>
                <a:srgbClr val="1CADE4"/>
              </a:buClr>
            </a:pPr>
            <a:r>
              <a:rPr lang="en-US" altLang="en-US" sz="2800" dirty="0" smtClean="0">
                <a:solidFill>
                  <a:prstClr val="black"/>
                </a:solidFill>
              </a:rPr>
              <a:t>Start </a:t>
            </a:r>
            <a:r>
              <a:rPr lang="en-US" altLang="en-US" sz="2800" dirty="0">
                <a:solidFill>
                  <a:prstClr val="black"/>
                </a:solidFill>
              </a:rPr>
              <a:t>with </a:t>
            </a:r>
            <a:r>
              <a:rPr lang="en-US" altLang="en-US" sz="2800" dirty="0">
                <a:solidFill>
                  <a:schemeClr val="accent1"/>
                </a:solidFill>
              </a:rPr>
              <a:t>HR competencies </a:t>
            </a:r>
            <a:r>
              <a:rPr lang="en-US" altLang="en-US" sz="2800" dirty="0">
                <a:solidFill>
                  <a:prstClr val="black"/>
                </a:solidFill>
              </a:rPr>
              <a:t>and then craft corporate strategies based on these </a:t>
            </a:r>
            <a:r>
              <a:rPr lang="en-US" altLang="en-US" sz="2800" dirty="0" smtClean="0">
                <a:solidFill>
                  <a:prstClr val="black"/>
                </a:solidFill>
              </a:rPr>
              <a:t>competencies</a:t>
            </a:r>
            <a:endParaRPr lang="en-US" altLang="en-US" sz="2800" dirty="0">
              <a:solidFill>
                <a:prstClr val="black"/>
              </a:solidFill>
            </a:endParaRPr>
          </a:p>
          <a:p>
            <a:pPr lvl="1" algn="just">
              <a:lnSpc>
                <a:spcPct val="150000"/>
              </a:lnSpc>
              <a:buClr>
                <a:srgbClr val="1CADE4"/>
              </a:buClr>
            </a:pPr>
            <a:r>
              <a:rPr lang="en-US" altLang="en-US" sz="2800" dirty="0">
                <a:solidFill>
                  <a:prstClr val="black"/>
                </a:solidFill>
              </a:rPr>
              <a:t>Do a combination of </a:t>
            </a:r>
            <a:r>
              <a:rPr lang="en-US" altLang="en-US" sz="2800" dirty="0" smtClean="0">
                <a:solidFill>
                  <a:prstClr val="black"/>
                </a:solidFill>
              </a:rPr>
              <a:t>both</a:t>
            </a:r>
            <a:endParaRPr lang="en-US" altLang="en-US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389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>
            <a:extLst>
              <a:ext uri="{FF2B5EF4-FFF2-40B4-BE49-F238E27FC236}">
                <a16:creationId xmlns="" xmlns:a16="http://schemas.microsoft.com/office/drawing/2014/main" id="{93A49EF6-46ED-498A-B4AD-9EC93047DF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74638"/>
            <a:ext cx="8382000" cy="79216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3600" b="1" dirty="0">
                <a:solidFill>
                  <a:schemeClr val="bg2">
                    <a:lumMod val="25000"/>
                  </a:schemeClr>
                </a:solidFill>
              </a:rPr>
              <a:t>Characteristics of Human Resource Planning</a:t>
            </a:r>
          </a:p>
        </p:txBody>
      </p:sp>
      <p:sp>
        <p:nvSpPr>
          <p:cNvPr id="81923" name="Content Placeholder 2">
            <a:extLst>
              <a:ext uri="{FF2B5EF4-FFF2-40B4-BE49-F238E27FC236}">
                <a16:creationId xmlns="" xmlns:a16="http://schemas.microsoft.com/office/drawing/2014/main" id="{7B0B4F33-A030-47E8-B449-299AD2568C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7279" y="1066800"/>
            <a:ext cx="10212945" cy="5410200"/>
          </a:xfrm>
        </p:spPr>
        <p:txBody>
          <a:bodyPr>
            <a:normAutofit/>
          </a:bodyPr>
          <a:lstStyle/>
          <a:p>
            <a:pPr lvl="1" algn="just">
              <a:lnSpc>
                <a:spcPct val="150000"/>
              </a:lnSpc>
              <a:buClr>
                <a:srgbClr val="1CADE4"/>
              </a:buClr>
            </a:pPr>
            <a:r>
              <a:rPr lang="en-US" altLang="en-US" sz="2800" dirty="0">
                <a:solidFill>
                  <a:prstClr val="black"/>
                </a:solidFill>
              </a:rPr>
              <a:t>Guide and coordinate all human resource management activities</a:t>
            </a:r>
          </a:p>
          <a:p>
            <a:pPr lvl="1" algn="just">
              <a:lnSpc>
                <a:spcPct val="150000"/>
              </a:lnSpc>
              <a:buClr>
                <a:srgbClr val="1CADE4"/>
              </a:buClr>
            </a:pPr>
            <a:r>
              <a:rPr lang="en-US" altLang="en-US" sz="2800" dirty="0">
                <a:solidFill>
                  <a:prstClr val="black"/>
                </a:solidFill>
              </a:rPr>
              <a:t>Proactive</a:t>
            </a:r>
          </a:p>
          <a:p>
            <a:pPr lvl="1" algn="just">
              <a:lnSpc>
                <a:spcPct val="150000"/>
              </a:lnSpc>
              <a:buClr>
                <a:srgbClr val="1CADE4"/>
              </a:buClr>
            </a:pPr>
            <a:r>
              <a:rPr lang="en-US" altLang="en-US" sz="2800" dirty="0" smtClean="0">
                <a:solidFill>
                  <a:schemeClr val="accent1"/>
                </a:solidFill>
              </a:rPr>
              <a:t>Responsive </a:t>
            </a:r>
            <a:r>
              <a:rPr lang="en-US" altLang="en-US" sz="2800" dirty="0">
                <a:solidFill>
                  <a:schemeClr val="accent1"/>
                </a:solidFill>
              </a:rPr>
              <a:t>for changes </a:t>
            </a:r>
            <a:r>
              <a:rPr lang="en-US" altLang="en-US" sz="2800" dirty="0">
                <a:solidFill>
                  <a:prstClr val="black"/>
                </a:solidFill>
              </a:rPr>
              <a:t>in the internal and external environment</a:t>
            </a:r>
          </a:p>
          <a:p>
            <a:pPr lvl="1" algn="just">
              <a:lnSpc>
                <a:spcPct val="150000"/>
              </a:lnSpc>
              <a:buClr>
                <a:srgbClr val="1CADE4"/>
              </a:buClr>
            </a:pPr>
            <a:r>
              <a:rPr lang="en-US" altLang="en-US" sz="2800" dirty="0">
                <a:solidFill>
                  <a:prstClr val="black"/>
                </a:solidFill>
              </a:rPr>
              <a:t>Linked with </a:t>
            </a:r>
            <a:r>
              <a:rPr lang="en-US" altLang="en-US" sz="2800" dirty="0">
                <a:solidFill>
                  <a:schemeClr val="accent1"/>
                </a:solidFill>
              </a:rPr>
              <a:t>high level of organizational plan</a:t>
            </a:r>
            <a:r>
              <a:rPr lang="en-US" altLang="en-US" sz="2800" dirty="0">
                <a:solidFill>
                  <a:prstClr val="black"/>
                </a:solidFill>
              </a:rPr>
              <a:t> instead of being performed in </a:t>
            </a:r>
            <a:r>
              <a:rPr lang="en-US" altLang="en-US" sz="2800" dirty="0" smtClean="0">
                <a:solidFill>
                  <a:prstClr val="black"/>
                </a:solidFill>
              </a:rPr>
              <a:t>isolation</a:t>
            </a:r>
            <a:endParaRPr lang="en-US" altLang="en-US" sz="2800" dirty="0">
              <a:solidFill>
                <a:prstClr val="black"/>
              </a:solidFill>
            </a:endParaRPr>
          </a:p>
        </p:txBody>
      </p:sp>
      <p:sp>
        <p:nvSpPr>
          <p:cNvPr id="81924" name="Slide Number Placeholder 4">
            <a:extLst>
              <a:ext uri="{FF2B5EF4-FFF2-40B4-BE49-F238E27FC236}">
                <a16:creationId xmlns="" xmlns:a16="http://schemas.microsoft.com/office/drawing/2014/main" id="{BE9D8CF6-4796-4770-85A0-74E10CED8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339899F-25A9-4AAF-9625-AC9B8D9273E5}" type="slidenum">
              <a:rPr lang="en-US" altLang="en-US" sz="1200">
                <a:solidFill>
                  <a:srgbClr val="045C75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14</a:t>
            </a:fld>
            <a:endParaRPr lang="en-US" altLang="en-US" sz="1200">
              <a:solidFill>
                <a:srgbClr val="045C75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44339"/>
          </a:xfrm>
        </p:spPr>
        <p:txBody>
          <a:bodyPr>
            <a:normAutofit fontScale="90000"/>
          </a:bodyPr>
          <a:lstStyle/>
          <a:p>
            <a:pPr marL="342900" marR="0" lvl="0" indent="-34290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Human resource 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planning process</a:t>
            </a:r>
            <a: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0038" y="1429555"/>
            <a:ext cx="9720073" cy="4023360"/>
          </a:xfrm>
        </p:spPr>
        <p:txBody>
          <a:bodyPr>
            <a:normAutofit fontScale="92500" lnSpcReduction="20000"/>
          </a:bodyPr>
          <a:lstStyle/>
          <a:p>
            <a:pPr marL="45720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sz="3400" spc="100" dirty="0" smtClean="0">
                <a:solidFill>
                  <a:srgbClr val="DFE3E5">
                    <a:lumMod val="25000"/>
                  </a:srgbClr>
                </a:solidFill>
                <a:ea typeface="SimSun" panose="02010600030101010101" pitchFamily="2" charset="-122"/>
                <a:cs typeface="+mj-cs"/>
              </a:rPr>
              <a:t>Capturing underlying business philosophy and focus of the </a:t>
            </a:r>
            <a:r>
              <a:rPr lang="en-US" sz="3400" spc="100" dirty="0" smtClean="0">
                <a:solidFill>
                  <a:schemeClr val="accent1"/>
                </a:solidFill>
                <a:ea typeface="SimSun" panose="02010600030101010101" pitchFamily="2" charset="-122"/>
                <a:cs typeface="+mj-cs"/>
              </a:rPr>
              <a:t>strategic plan</a:t>
            </a:r>
            <a:r>
              <a:rPr lang="en-US" sz="3400" spc="100" dirty="0" smtClean="0">
                <a:solidFill>
                  <a:srgbClr val="DFE3E5">
                    <a:lumMod val="25000"/>
                  </a:srgbClr>
                </a:solidFill>
                <a:ea typeface="SimSun" panose="02010600030101010101" pitchFamily="2" charset="-122"/>
                <a:cs typeface="+mj-cs"/>
              </a:rPr>
              <a:t> of the organization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en-US" altLang="en-US" sz="3400" spc="100" dirty="0">
                <a:solidFill>
                  <a:srgbClr val="DFE3E5">
                    <a:lumMod val="25000"/>
                  </a:srgbClr>
                </a:solidFill>
                <a:ea typeface="SimSun" panose="02010600030101010101" pitchFamily="2" charset="-122"/>
                <a:cs typeface="+mj-cs"/>
              </a:rPr>
              <a:t>Preparing human resource </a:t>
            </a:r>
            <a:r>
              <a:rPr lang="en-US" altLang="en-US" sz="3400" spc="100" dirty="0">
                <a:solidFill>
                  <a:schemeClr val="accent1"/>
                </a:solidFill>
                <a:ea typeface="SimSun" panose="02010600030101010101" pitchFamily="2" charset="-122"/>
                <a:cs typeface="+mj-cs"/>
              </a:rPr>
              <a:t>inventory</a:t>
            </a:r>
            <a:r>
              <a:rPr lang="en-US" altLang="en-US" sz="3400" spc="100" dirty="0">
                <a:solidFill>
                  <a:srgbClr val="DFE3E5">
                    <a:lumMod val="25000"/>
                  </a:srgbClr>
                </a:solidFill>
                <a:ea typeface="SimSun" panose="02010600030101010101" pitchFamily="2" charset="-122"/>
                <a:cs typeface="+mj-cs"/>
              </a:rPr>
              <a:t> </a:t>
            </a:r>
            <a:r>
              <a:rPr lang="en-US" sz="3400" spc="100" dirty="0">
                <a:solidFill>
                  <a:srgbClr val="DFE3E5">
                    <a:lumMod val="25000"/>
                  </a:srgbClr>
                </a:solidFill>
                <a:ea typeface="SimSun" panose="02010600030101010101" pitchFamily="2" charset="-122"/>
                <a:cs typeface="+mj-cs"/>
              </a:rPr>
              <a:t>of the company’s current human resources</a:t>
            </a:r>
            <a:r>
              <a:rPr lang="en-US" altLang="en-US" sz="3400" spc="100" dirty="0">
                <a:solidFill>
                  <a:srgbClr val="DFE3E5">
                    <a:lumMod val="25000"/>
                  </a:srgbClr>
                </a:solidFill>
                <a:ea typeface="SimSun" panose="02010600030101010101" pitchFamily="2" charset="-122"/>
                <a:cs typeface="+mj-cs"/>
              </a:rPr>
              <a:t> that consists of up-to-date information concerning each employees knowledge, skills and experience, age… </a:t>
            </a:r>
            <a:endParaRPr lang="en-US" sz="3400" spc="100" dirty="0">
              <a:solidFill>
                <a:srgbClr val="DFE3E5">
                  <a:lumMod val="25000"/>
                </a:srgbClr>
              </a:solidFill>
              <a:ea typeface="SimSun" panose="02010600030101010101" pitchFamily="2" charset="-122"/>
              <a:cs typeface="+mj-cs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US" sz="3400" spc="100" dirty="0">
              <a:solidFill>
                <a:srgbClr val="DFE3E5">
                  <a:lumMod val="25000"/>
                </a:srgbClr>
              </a:solidFill>
              <a:ea typeface="SimSun" panose="02010600030101010101" pitchFamily="2" charset="-122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32673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44339"/>
          </a:xfrm>
        </p:spPr>
        <p:txBody>
          <a:bodyPr>
            <a:normAutofit fontScale="90000"/>
          </a:bodyPr>
          <a:lstStyle/>
          <a:p>
            <a:pPr marL="342900" marR="0" lvl="0" indent="-34290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Human resource 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planning process</a:t>
            </a:r>
            <a: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0038" y="1429555"/>
            <a:ext cx="9720073" cy="4023360"/>
          </a:xfrm>
        </p:spPr>
        <p:txBody>
          <a:bodyPr>
            <a:normAutofit/>
          </a:bodyPr>
          <a:lstStyle/>
          <a:p>
            <a:pPr marL="514350" indent="-514350" algn="just">
              <a:lnSpc>
                <a:spcPct val="150000"/>
              </a:lnSpc>
              <a:buFont typeface="+mj-lt"/>
              <a:buAutoNum type="arabicPeriod" startAt="3"/>
            </a:pPr>
            <a:r>
              <a:rPr lang="en-US" altLang="en-US" sz="3400" spc="100" dirty="0" smtClean="0">
                <a:solidFill>
                  <a:srgbClr val="DFE3E5">
                    <a:lumMod val="25000"/>
                  </a:srgbClr>
                </a:solidFill>
                <a:ea typeface="SimSun" panose="02010600030101010101" pitchFamily="2" charset="-122"/>
                <a:cs typeface="+mj-cs"/>
              </a:rPr>
              <a:t>Scenario </a:t>
            </a:r>
            <a:r>
              <a:rPr lang="en-US" altLang="en-US" sz="3400" spc="100" dirty="0">
                <a:solidFill>
                  <a:srgbClr val="DFE3E5">
                    <a:lumMod val="25000"/>
                  </a:srgbClr>
                </a:solidFill>
                <a:ea typeface="SimSun" panose="02010600030101010101" pitchFamily="2" charset="-122"/>
                <a:cs typeface="+mj-cs"/>
              </a:rPr>
              <a:t>Planning-an assessment of the environmental changes that are likely to affect the organization so that a </a:t>
            </a:r>
            <a:r>
              <a:rPr lang="en-US" altLang="en-US" sz="3400" spc="100" dirty="0">
                <a:solidFill>
                  <a:schemeClr val="accent1"/>
                </a:solidFill>
                <a:ea typeface="SimSun" panose="02010600030101010101" pitchFamily="2" charset="-122"/>
                <a:cs typeface="+mj-cs"/>
              </a:rPr>
              <a:t>prediction</a:t>
            </a:r>
            <a:r>
              <a:rPr lang="en-US" altLang="en-US" sz="3400" spc="100" dirty="0">
                <a:solidFill>
                  <a:srgbClr val="DFE3E5">
                    <a:lumMod val="25000"/>
                  </a:srgbClr>
                </a:solidFill>
                <a:ea typeface="SimSun" panose="02010600030101010101" pitchFamily="2" charset="-122"/>
                <a:cs typeface="+mj-cs"/>
              </a:rPr>
              <a:t> can be made of the </a:t>
            </a:r>
            <a:r>
              <a:rPr lang="en-US" altLang="en-US" sz="3400" spc="100" dirty="0">
                <a:solidFill>
                  <a:schemeClr val="accent1"/>
                </a:solidFill>
                <a:ea typeface="SimSun" panose="02010600030101010101" pitchFamily="2" charset="-122"/>
                <a:cs typeface="+mj-cs"/>
              </a:rPr>
              <a:t>possible situations </a:t>
            </a:r>
            <a:r>
              <a:rPr lang="en-US" altLang="en-US" sz="3400" spc="100" dirty="0">
                <a:solidFill>
                  <a:srgbClr val="DFE3E5">
                    <a:lumMod val="25000"/>
                  </a:srgbClr>
                </a:solidFill>
                <a:ea typeface="SimSun" panose="02010600030101010101" pitchFamily="2" charset="-122"/>
                <a:cs typeface="+mj-cs"/>
              </a:rPr>
              <a:t>that may have to be dealt with in the future. 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sz="3400" spc="100" dirty="0">
              <a:solidFill>
                <a:srgbClr val="DFE3E5">
                  <a:lumMod val="25000"/>
                </a:srgbClr>
              </a:solidFill>
              <a:ea typeface="SimSun" panose="02010600030101010101" pitchFamily="2" charset="-122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03335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44339"/>
          </a:xfrm>
        </p:spPr>
        <p:txBody>
          <a:bodyPr>
            <a:normAutofit fontScale="90000"/>
          </a:bodyPr>
          <a:lstStyle/>
          <a:p>
            <a:pPr marL="342900" marR="0" lvl="0" indent="-34290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Human resource 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planning process</a:t>
            </a:r>
            <a: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0038" y="1429555"/>
            <a:ext cx="9720073" cy="4023360"/>
          </a:xfrm>
        </p:spPr>
        <p:txBody>
          <a:bodyPr>
            <a:normAutofit lnSpcReduction="10000"/>
          </a:bodyPr>
          <a:lstStyle/>
          <a:p>
            <a:pPr marL="457200" lvl="0" indent="-457200" algn="just">
              <a:lnSpc>
                <a:spcPct val="130000"/>
              </a:lnSpc>
              <a:buFont typeface="+mj-lt"/>
              <a:buAutoNum type="arabicPeriod" startAt="4"/>
              <a:defRPr/>
            </a:pPr>
            <a:r>
              <a:rPr lang="en-US" sz="2900" spc="100" dirty="0">
                <a:solidFill>
                  <a:srgbClr val="DFE3E5">
                    <a:lumMod val="25000"/>
                  </a:srgbClr>
                </a:solidFill>
                <a:ea typeface="SimSun" panose="02010600030101010101" pitchFamily="2" charset="-122"/>
                <a:cs typeface="+mj-cs"/>
              </a:rPr>
              <a:t>Forecasting future people needs (</a:t>
            </a:r>
            <a:r>
              <a:rPr lang="en-US" sz="2900" spc="100" dirty="0">
                <a:solidFill>
                  <a:schemeClr val="accent1"/>
                </a:solidFill>
                <a:ea typeface="SimSun" panose="02010600030101010101" pitchFamily="2" charset="-122"/>
                <a:cs typeface="+mj-cs"/>
              </a:rPr>
              <a:t>demand forecasting</a:t>
            </a:r>
            <a:r>
              <a:rPr lang="en-US" sz="2900" spc="100" dirty="0">
                <a:solidFill>
                  <a:srgbClr val="DFE3E5">
                    <a:lumMod val="25000"/>
                  </a:srgbClr>
                </a:solidFill>
                <a:ea typeface="SimSun" panose="02010600030101010101" pitchFamily="2" charset="-122"/>
                <a:cs typeface="+mj-cs"/>
              </a:rPr>
              <a:t>)- </a:t>
            </a:r>
            <a:r>
              <a:rPr lang="en-US" sz="2900" spc="100" dirty="0" smtClean="0">
                <a:solidFill>
                  <a:srgbClr val="DFE3E5">
                    <a:lumMod val="25000"/>
                  </a:srgbClr>
                </a:solidFill>
                <a:ea typeface="SimSun" panose="02010600030101010101" pitchFamily="2" charset="-122"/>
                <a:cs typeface="+mj-cs"/>
              </a:rPr>
              <a:t>determine </a:t>
            </a:r>
            <a:r>
              <a:rPr lang="en-US" sz="2900" spc="100" dirty="0">
                <a:solidFill>
                  <a:srgbClr val="DFE3E5">
                    <a:lumMod val="25000"/>
                  </a:srgbClr>
                </a:solidFill>
                <a:ea typeface="SimSun" panose="02010600030101010101" pitchFamily="2" charset="-122"/>
                <a:cs typeface="+mj-cs"/>
              </a:rPr>
              <a:t>the </a:t>
            </a:r>
            <a:r>
              <a:rPr lang="en-US" sz="2900" spc="100" dirty="0">
                <a:solidFill>
                  <a:schemeClr val="accent1"/>
                </a:solidFill>
                <a:ea typeface="SimSun" panose="02010600030101010101" pitchFamily="2" charset="-122"/>
                <a:cs typeface="+mj-cs"/>
              </a:rPr>
              <a:t>type and number</a:t>
            </a:r>
            <a:r>
              <a:rPr lang="en-US" sz="2900" spc="100" dirty="0">
                <a:solidFill>
                  <a:srgbClr val="DFE3E5">
                    <a:lumMod val="25000"/>
                  </a:srgbClr>
                </a:solidFill>
                <a:ea typeface="SimSun" panose="02010600030101010101" pitchFamily="2" charset="-122"/>
                <a:cs typeface="+mj-cs"/>
              </a:rPr>
              <a:t> of human resource required in the future </a:t>
            </a:r>
          </a:p>
          <a:p>
            <a:pPr marL="457200" indent="-457200" algn="just">
              <a:lnSpc>
                <a:spcPct val="130000"/>
              </a:lnSpc>
              <a:buFont typeface="+mj-lt"/>
              <a:buAutoNum type="arabicPeriod" startAt="4"/>
              <a:defRPr/>
            </a:pPr>
            <a:r>
              <a:rPr lang="en-US" sz="2900" spc="100" dirty="0">
                <a:solidFill>
                  <a:srgbClr val="DFE3E5">
                    <a:lumMod val="25000"/>
                  </a:srgbClr>
                </a:solidFill>
                <a:ea typeface="SimSun" panose="02010600030101010101" pitchFamily="2" charset="-122"/>
                <a:cs typeface="+mj-cs"/>
              </a:rPr>
              <a:t>Forecasting human resource </a:t>
            </a:r>
            <a:r>
              <a:rPr lang="en-US" sz="2900" spc="100" dirty="0">
                <a:solidFill>
                  <a:schemeClr val="accent1"/>
                </a:solidFill>
                <a:ea typeface="SimSun" panose="02010600030101010101" pitchFamily="2" charset="-122"/>
                <a:cs typeface="+mj-cs"/>
              </a:rPr>
              <a:t>supply</a:t>
            </a:r>
            <a:r>
              <a:rPr lang="en-US" sz="2900" spc="100" dirty="0">
                <a:solidFill>
                  <a:srgbClr val="DFE3E5">
                    <a:lumMod val="25000"/>
                  </a:srgbClr>
                </a:solidFill>
                <a:ea typeface="SimSun" panose="02010600030101010101" pitchFamily="2" charset="-122"/>
                <a:cs typeface="+mj-cs"/>
              </a:rPr>
              <a:t>: require anticipation of supply of people who will be available in the future from </a:t>
            </a:r>
            <a:r>
              <a:rPr lang="en-US" sz="2900" spc="100" dirty="0">
                <a:solidFill>
                  <a:schemeClr val="accent1"/>
                </a:solidFill>
                <a:ea typeface="SimSun" panose="02010600030101010101" pitchFamily="2" charset="-122"/>
                <a:cs typeface="+mj-cs"/>
              </a:rPr>
              <a:t>within</a:t>
            </a:r>
            <a:r>
              <a:rPr lang="en-US" sz="2900" spc="100" dirty="0">
                <a:solidFill>
                  <a:srgbClr val="DFE3E5">
                    <a:lumMod val="25000"/>
                  </a:srgbClr>
                </a:solidFill>
                <a:ea typeface="SimSun" panose="02010600030101010101" pitchFamily="2" charset="-122"/>
                <a:cs typeface="+mj-cs"/>
              </a:rPr>
              <a:t> the organization and in the </a:t>
            </a:r>
            <a:r>
              <a:rPr lang="en-US" sz="2900" spc="100" dirty="0">
                <a:solidFill>
                  <a:schemeClr val="accent1"/>
                </a:solidFill>
                <a:ea typeface="SimSun" panose="02010600030101010101" pitchFamily="2" charset="-122"/>
                <a:cs typeface="+mj-cs"/>
              </a:rPr>
              <a:t>external </a:t>
            </a:r>
            <a:r>
              <a:rPr lang="en-US" sz="2900" spc="100" dirty="0">
                <a:solidFill>
                  <a:srgbClr val="DFE3E5">
                    <a:lumMod val="25000"/>
                  </a:srgbClr>
                </a:solidFill>
                <a:ea typeface="SimSun" panose="02010600030101010101" pitchFamily="2" charset="-122"/>
                <a:cs typeface="+mj-cs"/>
              </a:rPr>
              <a:t>labor </a:t>
            </a:r>
            <a:r>
              <a:rPr lang="en-US" sz="2900" spc="100" dirty="0" smtClean="0">
                <a:solidFill>
                  <a:srgbClr val="DFE3E5">
                    <a:lumMod val="25000"/>
                  </a:srgbClr>
                </a:solidFill>
                <a:ea typeface="SimSun" panose="02010600030101010101" pitchFamily="2" charset="-122"/>
                <a:cs typeface="+mj-cs"/>
              </a:rPr>
              <a:t>market</a:t>
            </a:r>
          </a:p>
          <a:p>
            <a:pPr marL="0" indent="0" algn="just">
              <a:lnSpc>
                <a:spcPct val="130000"/>
              </a:lnSpc>
              <a:buNone/>
              <a:defRPr/>
            </a:pPr>
            <a:endParaRPr lang="en-US" sz="2100" spc="100" dirty="0">
              <a:solidFill>
                <a:srgbClr val="DFE3E5">
                  <a:lumMod val="25000"/>
                </a:srgbClr>
              </a:solidFill>
              <a:ea typeface="SimSun" panose="02010600030101010101" pitchFamily="2" charset="-122"/>
              <a:cs typeface="+mj-cs"/>
            </a:endParaRPr>
          </a:p>
          <a:p>
            <a:pPr marL="0" indent="0" algn="just">
              <a:lnSpc>
                <a:spcPct val="130000"/>
              </a:lnSpc>
              <a:buNone/>
              <a:tabLst>
                <a:tab pos="341313" algn="l"/>
                <a:tab pos="403225" algn="l"/>
              </a:tabLst>
              <a:defRPr/>
            </a:pPr>
            <a:endParaRPr lang="en-US" sz="2100" spc="100" dirty="0">
              <a:solidFill>
                <a:srgbClr val="DFE3E5">
                  <a:lumMod val="25000"/>
                </a:srgbClr>
              </a:solidFill>
              <a:ea typeface="SimSun" panose="02010600030101010101" pitchFamily="2" charset="-122"/>
              <a:cs typeface="+mj-cs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73936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44339"/>
          </a:xfrm>
        </p:spPr>
        <p:txBody>
          <a:bodyPr>
            <a:normAutofit fontScale="90000"/>
          </a:bodyPr>
          <a:lstStyle/>
          <a:p>
            <a:pPr marL="342900" marR="0" lvl="0" indent="-34290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Human resource 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planning process</a:t>
            </a:r>
            <a: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0038" y="1429555"/>
            <a:ext cx="9720073" cy="4023360"/>
          </a:xfrm>
        </p:spPr>
        <p:txBody>
          <a:bodyPr>
            <a:normAutofit/>
          </a:bodyPr>
          <a:lstStyle/>
          <a:p>
            <a:pPr marL="514350" lvl="0" indent="-514350" algn="just">
              <a:lnSpc>
                <a:spcPct val="130000"/>
              </a:lnSpc>
              <a:buFont typeface="+mj-lt"/>
              <a:buAutoNum type="arabicPeriod" startAt="6"/>
              <a:defRPr/>
            </a:pPr>
            <a:r>
              <a:rPr lang="en-US" sz="2900" spc="100" dirty="0" smtClean="0">
                <a:solidFill>
                  <a:srgbClr val="DFE3E5">
                    <a:lumMod val="25000"/>
                  </a:srgbClr>
                </a:solidFill>
                <a:ea typeface="SimSun" panose="02010600030101010101" pitchFamily="2" charset="-122"/>
                <a:cs typeface="+mj-cs"/>
              </a:rPr>
              <a:t>Comparing </a:t>
            </a:r>
            <a:r>
              <a:rPr lang="en-US" sz="2900" spc="100" dirty="0">
                <a:solidFill>
                  <a:srgbClr val="DFE3E5">
                    <a:lumMod val="25000"/>
                  </a:srgbClr>
                </a:solidFill>
                <a:ea typeface="SimSun" panose="02010600030101010101" pitchFamily="2" charset="-122"/>
                <a:cs typeface="+mj-cs"/>
              </a:rPr>
              <a:t>forecasts of demand and </a:t>
            </a:r>
            <a:r>
              <a:rPr lang="en-US" sz="2900" spc="100" dirty="0" smtClean="0">
                <a:solidFill>
                  <a:srgbClr val="DFE3E5">
                    <a:lumMod val="25000"/>
                  </a:srgbClr>
                </a:solidFill>
                <a:ea typeface="SimSun" panose="02010600030101010101" pitchFamily="2" charset="-122"/>
                <a:cs typeface="+mj-cs"/>
              </a:rPr>
              <a:t>internal supply</a:t>
            </a:r>
          </a:p>
          <a:p>
            <a:pPr marL="516636" lvl="1" indent="-342900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tabLst>
                <a:tab pos="403225" algn="l"/>
              </a:tabLst>
              <a:defRPr/>
            </a:pPr>
            <a:r>
              <a:rPr lang="en-US" sz="2400" dirty="0" smtClean="0"/>
              <a:t>Surplus</a:t>
            </a:r>
            <a:r>
              <a:rPr lang="en-US" sz="2400" dirty="0"/>
              <a:t>= HR demand &lt; HR supply</a:t>
            </a:r>
          </a:p>
          <a:p>
            <a:pPr marL="516636" lvl="1" indent="-342900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tabLst>
                <a:tab pos="403225" algn="l"/>
              </a:tabLst>
              <a:defRPr/>
            </a:pPr>
            <a:r>
              <a:rPr lang="en-US" sz="2400" dirty="0" smtClean="0"/>
              <a:t>Shortage</a:t>
            </a:r>
            <a:r>
              <a:rPr lang="en-US" sz="2400" dirty="0"/>
              <a:t>= HR demand &gt; HR supply</a:t>
            </a:r>
          </a:p>
          <a:p>
            <a:pPr marL="516636" lvl="1" indent="-342900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tabLst>
                <a:tab pos="403225" algn="l"/>
              </a:tabLst>
              <a:defRPr/>
            </a:pPr>
            <a:r>
              <a:rPr lang="en-US" sz="2400" dirty="0" smtClean="0"/>
              <a:t>Balanced</a:t>
            </a:r>
            <a:r>
              <a:rPr lang="en-US" sz="2400" dirty="0"/>
              <a:t>= HR demand = HR supply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47504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44339"/>
          </a:xfrm>
        </p:spPr>
        <p:txBody>
          <a:bodyPr>
            <a:normAutofit fontScale="90000"/>
          </a:bodyPr>
          <a:lstStyle/>
          <a:p>
            <a:pPr marL="342900" marR="0" lvl="0" indent="-34290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Human resource 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planning process</a:t>
            </a:r>
            <a: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0038" y="1429554"/>
            <a:ext cx="9720073" cy="4468969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7"/>
            </a:pPr>
            <a:r>
              <a:rPr lang="en-US" sz="2800" dirty="0" smtClean="0"/>
              <a:t>Drawing </a:t>
            </a:r>
            <a:r>
              <a:rPr lang="en-US" sz="2800" dirty="0"/>
              <a:t>up plans to match supply to </a:t>
            </a:r>
            <a:r>
              <a:rPr lang="en-US" sz="2800" dirty="0" smtClean="0"/>
              <a:t>demand</a:t>
            </a:r>
            <a:endParaRPr lang="en-US" sz="2800" dirty="0"/>
          </a:p>
          <a:p>
            <a:pPr marL="514350" lvl="0" indent="-514350">
              <a:spcAft>
                <a:spcPts val="0"/>
              </a:spcAft>
              <a:buClr>
                <a:srgbClr val="27CED7"/>
              </a:buClr>
              <a:buNone/>
              <a:defRPr/>
            </a:pPr>
            <a:r>
              <a:rPr lang="en-US" sz="2800" b="1" dirty="0" smtClean="0">
                <a:solidFill>
                  <a:srgbClr val="7030A0"/>
                </a:solidFill>
              </a:rPr>
              <a:t>a. If </a:t>
            </a:r>
            <a:r>
              <a:rPr lang="en-US" sz="2800" b="1" dirty="0">
                <a:solidFill>
                  <a:srgbClr val="7030A0"/>
                </a:solidFill>
              </a:rPr>
              <a:t>surplus is projected, plan must be made to:</a:t>
            </a:r>
          </a:p>
          <a:p>
            <a:pPr lvl="0">
              <a:spcAft>
                <a:spcPts val="0"/>
              </a:spcAft>
              <a:buClr>
                <a:srgbClr val="27CED7"/>
              </a:buClr>
              <a:buFont typeface="Wingdings" panose="05000000000000000000" pitchFamily="2" charset="2"/>
              <a:buChar char="§"/>
              <a:defRPr/>
            </a:pPr>
            <a:r>
              <a:rPr lang="en-US" sz="2400" dirty="0">
                <a:solidFill>
                  <a:prstClr val="black"/>
                </a:solidFill>
              </a:rPr>
              <a:t>encourage early retirement</a:t>
            </a:r>
          </a:p>
          <a:p>
            <a:pPr lvl="0">
              <a:spcAft>
                <a:spcPts val="0"/>
              </a:spcAft>
              <a:buClr>
                <a:srgbClr val="27CED7"/>
              </a:buClr>
              <a:buFont typeface="Wingdings" panose="05000000000000000000" pitchFamily="2" charset="2"/>
              <a:buChar char="§"/>
              <a:defRPr/>
            </a:pPr>
            <a:r>
              <a:rPr lang="en-US" sz="2400" dirty="0" smtClean="0">
                <a:solidFill>
                  <a:prstClr val="black"/>
                </a:solidFill>
              </a:rPr>
              <a:t>Reduce </a:t>
            </a:r>
            <a:r>
              <a:rPr lang="en-US" sz="2400" dirty="0">
                <a:solidFill>
                  <a:prstClr val="black"/>
                </a:solidFill>
              </a:rPr>
              <a:t>working </a:t>
            </a:r>
            <a:r>
              <a:rPr lang="en-US" sz="2400" dirty="0" smtClean="0">
                <a:solidFill>
                  <a:prstClr val="black"/>
                </a:solidFill>
              </a:rPr>
              <a:t>hour</a:t>
            </a:r>
          </a:p>
          <a:p>
            <a:pPr lvl="0">
              <a:spcAft>
                <a:spcPts val="0"/>
              </a:spcAft>
              <a:buClr>
                <a:srgbClr val="27CED7"/>
              </a:buClr>
              <a:buFont typeface="Wingdings" panose="05000000000000000000" pitchFamily="2" charset="2"/>
              <a:buChar char="§"/>
              <a:defRPr/>
            </a:pPr>
            <a:r>
              <a:rPr lang="en-US" sz="2400" dirty="0" smtClean="0">
                <a:solidFill>
                  <a:prstClr val="black"/>
                </a:solidFill>
              </a:rPr>
              <a:t>Restrict hiring</a:t>
            </a:r>
          </a:p>
          <a:p>
            <a:pPr>
              <a:spcAft>
                <a:spcPts val="0"/>
              </a:spcAft>
              <a:buClr>
                <a:srgbClr val="27CED7"/>
              </a:buClr>
              <a:buFont typeface="Wingdings" panose="05000000000000000000" pitchFamily="2" charset="2"/>
              <a:buChar char="§"/>
              <a:defRPr/>
            </a:pPr>
            <a:r>
              <a:rPr lang="en-US" sz="2400" dirty="0" smtClean="0">
                <a:solidFill>
                  <a:prstClr val="black"/>
                </a:solidFill>
              </a:rPr>
              <a:t>Promotion</a:t>
            </a:r>
          </a:p>
          <a:p>
            <a:pPr>
              <a:spcAft>
                <a:spcPts val="0"/>
              </a:spcAft>
              <a:buClr>
                <a:srgbClr val="27CED7"/>
              </a:buClr>
              <a:buFont typeface="Wingdings" panose="05000000000000000000" pitchFamily="2" charset="2"/>
              <a:buChar char="§"/>
              <a:defRPr/>
            </a:pPr>
            <a:r>
              <a:rPr lang="en-US" sz="2400" dirty="0">
                <a:solidFill>
                  <a:prstClr val="black"/>
                </a:solidFill>
              </a:rPr>
              <a:t>Training and development </a:t>
            </a:r>
          </a:p>
          <a:p>
            <a:pPr>
              <a:spcAft>
                <a:spcPts val="0"/>
              </a:spcAft>
              <a:buClr>
                <a:srgbClr val="27CED7"/>
              </a:buClr>
              <a:buFont typeface="Wingdings" panose="05000000000000000000" pitchFamily="2" charset="2"/>
              <a:buChar char="§"/>
              <a:defRPr/>
            </a:pPr>
            <a:r>
              <a:rPr lang="en-US" sz="2400" dirty="0" smtClean="0">
                <a:solidFill>
                  <a:prstClr val="black"/>
                </a:solidFill>
              </a:rPr>
              <a:t>transfer</a:t>
            </a:r>
          </a:p>
          <a:p>
            <a:pPr>
              <a:spcAft>
                <a:spcPts val="0"/>
              </a:spcAft>
              <a:buClr>
                <a:srgbClr val="27CED7"/>
              </a:buClr>
              <a:buFont typeface="Wingdings" panose="05000000000000000000" pitchFamily="2" charset="2"/>
              <a:buChar char="§"/>
              <a:defRPr/>
            </a:pPr>
            <a:r>
              <a:rPr lang="en-US" sz="2400" dirty="0" smtClean="0">
                <a:solidFill>
                  <a:prstClr val="black"/>
                </a:solidFill>
              </a:rPr>
              <a:t>lay </a:t>
            </a:r>
            <a:r>
              <a:rPr lang="en-US" sz="2400" dirty="0">
                <a:solidFill>
                  <a:prstClr val="black"/>
                </a:solidFill>
              </a:rPr>
              <a:t>off</a:t>
            </a:r>
          </a:p>
          <a:p>
            <a:pPr>
              <a:spcAft>
                <a:spcPts val="0"/>
              </a:spcAft>
              <a:buClr>
                <a:srgbClr val="27CED7"/>
              </a:buClr>
              <a:buFont typeface="Wingdings" panose="05000000000000000000" pitchFamily="2" charset="2"/>
              <a:buChar char="§"/>
              <a:defRPr/>
            </a:pPr>
            <a:endParaRPr lang="en-US" sz="2800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buClr>
                <a:srgbClr val="27CED7"/>
              </a:buClr>
              <a:buFont typeface="Wingdings" panose="05000000000000000000" pitchFamily="2" charset="2"/>
              <a:buChar char="§"/>
              <a:defRPr/>
            </a:pPr>
            <a:endParaRPr lang="en-US" sz="2800" dirty="0">
              <a:solidFill>
                <a:prstClr val="black"/>
              </a:solidFill>
            </a:endParaRPr>
          </a:p>
          <a:p>
            <a:pPr lvl="0">
              <a:spcAft>
                <a:spcPts val="0"/>
              </a:spcAft>
              <a:buClr>
                <a:srgbClr val="27CED7"/>
              </a:buClr>
              <a:buFont typeface="Wingdings" panose="05000000000000000000" pitchFamily="2" charset="2"/>
              <a:buChar char="§"/>
              <a:defRPr/>
            </a:pPr>
            <a:endParaRPr lang="en-US" sz="2800" dirty="0">
              <a:solidFill>
                <a:prstClr val="black"/>
              </a:solidFill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35693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Number Placeholder 5">
            <a:extLst>
              <a:ext uri="{FF2B5EF4-FFF2-40B4-BE49-F238E27FC236}">
                <a16:creationId xmlns="" xmlns:a16="http://schemas.microsoft.com/office/drawing/2014/main" id="{4AC0F067-70A8-4C99-9BBF-FB05CF62D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8077200" y="6356351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fld id="{45553252-66ED-4D0B-8F19-D46761C0FE3C}" type="slidenum">
              <a:rPr lang="en-US" altLang="en-US" sz="1200">
                <a:solidFill>
                  <a:srgbClr val="898989"/>
                </a:solidFill>
                <a:latin typeface="Tahoma" panose="020B0604030504040204" pitchFamily="34" charset="0"/>
              </a:rPr>
              <a:pPr eaLnBrk="0" hangingPunct="0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200">
              <a:solidFill>
                <a:srgbClr val="898989"/>
              </a:solidFill>
              <a:latin typeface="Tahoma" panose="020B0604030504040204" pitchFamily="34" charset="0"/>
            </a:endParaRPr>
          </a:p>
        </p:txBody>
      </p:sp>
      <p:sp>
        <p:nvSpPr>
          <p:cNvPr id="66563" name="Title 1">
            <a:extLst>
              <a:ext uri="{FF2B5EF4-FFF2-40B4-BE49-F238E27FC236}">
                <a16:creationId xmlns="" xmlns:a16="http://schemas.microsoft.com/office/drawing/2014/main" id="{00D065CC-5189-4ABF-A1C5-4F7B32795D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057400" y="152400"/>
            <a:ext cx="83820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Human Resource Planning</a:t>
            </a:r>
          </a:p>
        </p:txBody>
      </p:sp>
      <p:sp>
        <p:nvSpPr>
          <p:cNvPr id="26627" name="Content Placeholder 2">
            <a:extLst>
              <a:ext uri="{FF2B5EF4-FFF2-40B4-BE49-F238E27FC236}">
                <a16:creationId xmlns="" xmlns:a16="http://schemas.microsoft.com/office/drawing/2014/main" id="{2E1045C4-F6EC-43E8-A501-A61FCC729E9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905000" y="1219200"/>
            <a:ext cx="7848600" cy="5181600"/>
          </a:xfrm>
        </p:spPr>
        <p:txBody>
          <a:bodyPr>
            <a:noAutofit/>
          </a:bodyPr>
          <a:lstStyle/>
          <a:p>
            <a:pPr marL="274320" indent="-274320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n-US" sz="2800" b="1" dirty="0">
                <a:solidFill>
                  <a:srgbClr val="FF0000"/>
                </a:solidFill>
              </a:rPr>
              <a:t>Definition </a:t>
            </a:r>
          </a:p>
          <a:p>
            <a:pPr algn="just"/>
            <a:r>
              <a:rPr lang="en-US" sz="2800" b="1" dirty="0">
                <a:solidFill>
                  <a:srgbClr val="FF0000"/>
                </a:solidFill>
              </a:rPr>
              <a:t>HRP</a:t>
            </a:r>
            <a:r>
              <a:rPr lang="en-US" sz="2800" dirty="0"/>
              <a:t> is the process of  reviewing HR </a:t>
            </a:r>
            <a:r>
              <a:rPr lang="en-US" sz="2800" b="1" dirty="0">
                <a:solidFill>
                  <a:srgbClr val="FF0000"/>
                </a:solidFill>
              </a:rPr>
              <a:t>requirement</a:t>
            </a:r>
            <a:r>
              <a:rPr lang="en-US" sz="2800" dirty="0"/>
              <a:t> to ensure that the required </a:t>
            </a:r>
            <a:r>
              <a:rPr lang="en-US" sz="2800" b="1" dirty="0">
                <a:solidFill>
                  <a:srgbClr val="FF0000"/>
                </a:solidFill>
              </a:rPr>
              <a:t>number</a:t>
            </a:r>
            <a:r>
              <a:rPr lang="en-US" sz="2800" dirty="0"/>
              <a:t> and </a:t>
            </a:r>
            <a:r>
              <a:rPr lang="en-US" sz="2800" b="1" dirty="0">
                <a:solidFill>
                  <a:srgbClr val="FF0000"/>
                </a:solidFill>
              </a:rPr>
              <a:t>type</a:t>
            </a:r>
            <a:r>
              <a:rPr lang="en-US" sz="2800" dirty="0"/>
              <a:t> of employees  are available when they are needed</a:t>
            </a:r>
            <a:r>
              <a:rPr lang="en-US" sz="2400" dirty="0"/>
              <a:t>.</a:t>
            </a:r>
          </a:p>
          <a:p>
            <a:pPr lvl="0" algn="just"/>
            <a:r>
              <a:rPr lang="en-US" sz="2800" dirty="0"/>
              <a:t>HRP is the process of analyzing an organization’s human resource needs and developing plans, policies, and systems to satisfy those needs.</a:t>
            </a:r>
          </a:p>
          <a:p>
            <a:pPr algn="just"/>
            <a:r>
              <a:rPr lang="en-US" sz="2800" b="1" dirty="0" smtClean="0"/>
              <a:t>HRP</a:t>
            </a:r>
            <a:r>
              <a:rPr lang="en-US" sz="2800" b="1" dirty="0" smtClean="0">
                <a:solidFill>
                  <a:srgbClr val="4DDAFF"/>
                </a:solidFill>
              </a:rPr>
              <a:t> </a:t>
            </a:r>
            <a:r>
              <a:rPr lang="en-US" sz="2800" dirty="0"/>
              <a:t>is the process of </a:t>
            </a:r>
            <a:r>
              <a:rPr lang="en-US" sz="2800" dirty="0" smtClean="0"/>
              <a:t>anticipating and </a:t>
            </a:r>
            <a:r>
              <a:rPr lang="en-US" sz="2800" dirty="0"/>
              <a:t>providing for the movement of people into, within, and out of an organization.</a:t>
            </a:r>
          </a:p>
          <a:p>
            <a:pPr algn="just"/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4257868936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44339"/>
          </a:xfrm>
        </p:spPr>
        <p:txBody>
          <a:bodyPr>
            <a:normAutofit fontScale="90000"/>
          </a:bodyPr>
          <a:lstStyle/>
          <a:p>
            <a:pPr marL="342900" marR="0" lvl="0" indent="-34290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Human resource 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planning process</a:t>
            </a:r>
            <a: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0038" y="1429554"/>
            <a:ext cx="9720073" cy="4468969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7"/>
            </a:pPr>
            <a:r>
              <a:rPr lang="en-US" sz="2800" dirty="0" smtClean="0"/>
              <a:t>Drawing </a:t>
            </a:r>
            <a:r>
              <a:rPr lang="en-US" sz="2800" dirty="0"/>
              <a:t>up plans to match supply to </a:t>
            </a:r>
            <a:r>
              <a:rPr lang="en-US" sz="2800" dirty="0" smtClean="0"/>
              <a:t>demand</a:t>
            </a:r>
            <a:endParaRPr lang="en-US" sz="2800" dirty="0"/>
          </a:p>
          <a:p>
            <a:pPr marL="514350" lvl="0" indent="-514350">
              <a:spcAft>
                <a:spcPts val="0"/>
              </a:spcAft>
              <a:buClr>
                <a:srgbClr val="27CED7"/>
              </a:buClr>
              <a:buNone/>
              <a:defRPr/>
            </a:pPr>
            <a:r>
              <a:rPr lang="en-US" sz="2800" b="1" smtClean="0">
                <a:solidFill>
                  <a:srgbClr val="7030A0"/>
                </a:solidFill>
              </a:rPr>
              <a:t>b</a:t>
            </a:r>
            <a:r>
              <a:rPr lang="en-US" sz="2800" b="1" dirty="0">
                <a:solidFill>
                  <a:srgbClr val="7030A0"/>
                </a:solidFill>
              </a:rPr>
              <a:t>. If shortage is projected, plan must be done to:</a:t>
            </a:r>
          </a:p>
          <a:p>
            <a:pPr marL="457200" lvl="1" indent="0">
              <a:spcAft>
                <a:spcPts val="0"/>
              </a:spcAft>
              <a:buClr>
                <a:srgbClr val="27CED7"/>
              </a:buClr>
              <a:buSzPct val="95000"/>
              <a:buFont typeface="Wingdings" pitchFamily="2" charset="2"/>
              <a:buChar char="Ø"/>
              <a:defRPr/>
            </a:pPr>
            <a:r>
              <a:rPr lang="en-US" sz="2800" dirty="0">
                <a:solidFill>
                  <a:prstClr val="black"/>
                </a:solidFill>
              </a:rPr>
              <a:t>Allow overtime work/part time</a:t>
            </a:r>
          </a:p>
          <a:p>
            <a:pPr marL="457200" lvl="0" indent="0">
              <a:spcAft>
                <a:spcPts val="0"/>
              </a:spcAft>
              <a:buClr>
                <a:srgbClr val="27CED7"/>
              </a:buClr>
              <a:buFont typeface="Wingdings" pitchFamily="2" charset="2"/>
              <a:buChar char="Ø"/>
              <a:defRPr/>
            </a:pPr>
            <a:r>
              <a:rPr lang="en-US" sz="2800" dirty="0">
                <a:solidFill>
                  <a:prstClr val="black"/>
                </a:solidFill>
              </a:rPr>
              <a:t>To extend retirement</a:t>
            </a:r>
          </a:p>
          <a:p>
            <a:pPr marL="457200" lvl="0" indent="0">
              <a:spcAft>
                <a:spcPts val="0"/>
              </a:spcAft>
              <a:buClr>
                <a:srgbClr val="27CED7"/>
              </a:buClr>
              <a:buFont typeface="Wingdings" pitchFamily="2" charset="2"/>
              <a:buChar char="Ø"/>
              <a:defRPr/>
            </a:pPr>
            <a:r>
              <a:rPr lang="en-US" sz="2800" dirty="0">
                <a:solidFill>
                  <a:prstClr val="black"/>
                </a:solidFill>
              </a:rPr>
              <a:t>Introduce labor saving technology</a:t>
            </a:r>
          </a:p>
          <a:p>
            <a:pPr marL="457200" lvl="0" indent="0">
              <a:spcAft>
                <a:spcPts val="0"/>
              </a:spcAft>
              <a:buClr>
                <a:srgbClr val="27CED7"/>
              </a:buClr>
              <a:buFont typeface="Wingdings" pitchFamily="2" charset="2"/>
              <a:buChar char="Ø"/>
              <a:defRPr/>
            </a:pPr>
            <a:r>
              <a:rPr lang="en-US" sz="2800" dirty="0">
                <a:solidFill>
                  <a:prstClr val="black"/>
                </a:solidFill>
              </a:rPr>
              <a:t>Job enrichment/enlargement</a:t>
            </a:r>
          </a:p>
          <a:p>
            <a:pPr marL="457200" lvl="0" indent="0">
              <a:spcAft>
                <a:spcPts val="0"/>
              </a:spcAft>
              <a:buClr>
                <a:srgbClr val="27CED7"/>
              </a:buClr>
              <a:buFont typeface="Wingdings" pitchFamily="2" charset="2"/>
              <a:buChar char="Ø"/>
              <a:defRPr/>
            </a:pPr>
            <a:r>
              <a:rPr lang="en-US" sz="2800" dirty="0">
                <a:solidFill>
                  <a:prstClr val="black"/>
                </a:solidFill>
              </a:rPr>
              <a:t>Recruit and select employees</a:t>
            </a:r>
          </a:p>
          <a:p>
            <a:pPr>
              <a:spcAft>
                <a:spcPts val="0"/>
              </a:spcAft>
              <a:buClr>
                <a:srgbClr val="27CED7"/>
              </a:buClr>
              <a:buFont typeface="Wingdings" panose="05000000000000000000" pitchFamily="2" charset="2"/>
              <a:buChar char="§"/>
              <a:defRPr/>
            </a:pPr>
            <a:endParaRPr lang="en-US" sz="2800" dirty="0" smtClean="0">
              <a:solidFill>
                <a:prstClr val="black"/>
              </a:solidFill>
            </a:endParaRPr>
          </a:p>
          <a:p>
            <a:pPr>
              <a:spcAft>
                <a:spcPts val="0"/>
              </a:spcAft>
              <a:buClr>
                <a:srgbClr val="27CED7"/>
              </a:buClr>
              <a:buFont typeface="Wingdings" panose="05000000000000000000" pitchFamily="2" charset="2"/>
              <a:buChar char="§"/>
              <a:defRPr/>
            </a:pPr>
            <a:endParaRPr lang="en-US" sz="2800" dirty="0">
              <a:solidFill>
                <a:prstClr val="black"/>
              </a:solidFill>
            </a:endParaRPr>
          </a:p>
          <a:p>
            <a:pPr lvl="0">
              <a:spcAft>
                <a:spcPts val="0"/>
              </a:spcAft>
              <a:buClr>
                <a:srgbClr val="27CED7"/>
              </a:buClr>
              <a:buFont typeface="Wingdings" panose="05000000000000000000" pitchFamily="2" charset="2"/>
              <a:buChar char="§"/>
              <a:defRPr/>
            </a:pPr>
            <a:endParaRPr lang="en-US" sz="2800" dirty="0">
              <a:solidFill>
                <a:prstClr val="black"/>
              </a:solidFill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18713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44339"/>
          </a:xfrm>
        </p:spPr>
        <p:txBody>
          <a:bodyPr>
            <a:normAutofit fontScale="90000"/>
          </a:bodyPr>
          <a:lstStyle/>
          <a:p>
            <a:pPr marL="342900" marR="0" lvl="0" indent="-34290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Human resource </a:t>
            </a:r>
            <a:r>
              <a:rPr lang="en-US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planning process</a:t>
            </a:r>
            <a: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0038" y="1429554"/>
            <a:ext cx="9720073" cy="4906851"/>
          </a:xfrm>
        </p:spPr>
        <p:txBody>
          <a:bodyPr>
            <a:normAutofit/>
          </a:bodyPr>
          <a:lstStyle/>
          <a:p>
            <a:pPr marL="514350" indent="-514350" algn="just">
              <a:lnSpc>
                <a:spcPct val="160000"/>
              </a:lnSpc>
              <a:buFont typeface="+mj-lt"/>
              <a:buAutoNum type="arabicPeriod" startAt="8"/>
            </a:pPr>
            <a:r>
              <a:rPr lang="en-US" sz="2800" b="1" dirty="0" smtClean="0"/>
              <a:t>Implement </a:t>
            </a:r>
            <a:r>
              <a:rPr lang="en-US" sz="2800" b="1" dirty="0"/>
              <a:t>the action </a:t>
            </a:r>
            <a:r>
              <a:rPr lang="en-US" sz="2800" b="1" dirty="0" smtClean="0"/>
              <a:t>plan</a:t>
            </a:r>
          </a:p>
          <a:p>
            <a:pPr marL="514350" indent="-514350" algn="just">
              <a:lnSpc>
                <a:spcPct val="160000"/>
              </a:lnSpc>
              <a:buFont typeface="+mj-lt"/>
              <a:buAutoNum type="arabicPeriod" startAt="9"/>
            </a:pPr>
            <a:r>
              <a:rPr lang="en-US" sz="2800" b="1" dirty="0" smtClean="0"/>
              <a:t>Monitoring </a:t>
            </a:r>
            <a:r>
              <a:rPr lang="en-US" sz="2800" b="1" dirty="0"/>
              <a:t>and evaluation </a:t>
            </a:r>
          </a:p>
          <a:p>
            <a:pPr lvl="0">
              <a:lnSpc>
                <a:spcPct val="110000"/>
              </a:lnSpc>
              <a:spcAft>
                <a:spcPts val="0"/>
              </a:spcAft>
              <a:buClr>
                <a:srgbClr val="27CED7"/>
              </a:buClr>
              <a:buFont typeface="Wingdings" panose="05000000000000000000" pitchFamily="2" charset="2"/>
              <a:buChar char="§"/>
              <a:defRPr/>
            </a:pPr>
            <a:endParaRPr lang="en-US" sz="3300" dirty="0" smtClean="0">
              <a:solidFill>
                <a:prstClr val="black"/>
              </a:solidFill>
            </a:endParaRPr>
          </a:p>
          <a:p>
            <a:pPr lvl="0">
              <a:lnSpc>
                <a:spcPct val="110000"/>
              </a:lnSpc>
              <a:spcAft>
                <a:spcPts val="0"/>
              </a:spcAft>
              <a:buClr>
                <a:srgbClr val="27CED7"/>
              </a:buClr>
              <a:buFont typeface="Wingdings" panose="05000000000000000000" pitchFamily="2" charset="2"/>
              <a:buChar char="§"/>
              <a:defRPr/>
            </a:pPr>
            <a:endParaRPr lang="en-US" sz="3300" dirty="0" smtClean="0">
              <a:solidFill>
                <a:prstClr val="black"/>
              </a:solidFill>
            </a:endParaRPr>
          </a:p>
          <a:p>
            <a:pPr lvl="0">
              <a:lnSpc>
                <a:spcPct val="110000"/>
              </a:lnSpc>
              <a:spcAft>
                <a:spcPts val="0"/>
              </a:spcAft>
              <a:buClr>
                <a:srgbClr val="27CED7"/>
              </a:buClr>
              <a:buFont typeface="Wingdings" panose="05000000000000000000" pitchFamily="2" charset="2"/>
              <a:buChar char="§"/>
              <a:defRPr/>
            </a:pPr>
            <a:endParaRPr lang="en-US" sz="4000" dirty="0">
              <a:solidFill>
                <a:prstClr val="black"/>
              </a:solidFill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28510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868362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sz="3600" b="1" dirty="0" smtClean="0">
                <a:solidFill>
                  <a:schemeClr val="tx1"/>
                </a:solidFill>
              </a:rPr>
              <a:t>Recap Questions</a:t>
            </a:r>
            <a:endParaRPr lang="en-US" altLang="en-US" sz="36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199" y="1143001"/>
            <a:ext cx="8856133" cy="4983163"/>
          </a:xfrm>
        </p:spPr>
        <p:txBody>
          <a:bodyPr>
            <a:normAutofit/>
          </a:bodyPr>
          <a:lstStyle/>
          <a:p>
            <a:pPr marL="514350" indent="-514350" algn="just">
              <a:spcAft>
                <a:spcPts val="0"/>
              </a:spcAft>
              <a:buClrTx/>
              <a:buFontTx/>
              <a:buAutoNum type="arabicPeriod"/>
              <a:defRPr/>
            </a:pPr>
            <a:r>
              <a:rPr lang="en-US" sz="2800" dirty="0"/>
              <a:t>What is HRP? What do you think is the importance of for an  organization?</a:t>
            </a:r>
          </a:p>
          <a:p>
            <a:pPr marL="514350" indent="-514350" algn="just">
              <a:spcAft>
                <a:spcPts val="0"/>
              </a:spcAft>
              <a:buClrTx/>
              <a:buFontTx/>
              <a:buAutoNum type="arabicPeriod"/>
              <a:defRPr/>
            </a:pPr>
            <a:r>
              <a:rPr lang="en-US" sz="2800" dirty="0"/>
              <a:t>What are the basic steps of developing HRP (you can take your </a:t>
            </a:r>
            <a:r>
              <a:rPr lang="en-US" sz="2800" dirty="0" smtClean="0"/>
              <a:t>prior experience, if any)?</a:t>
            </a:r>
            <a:endParaRPr lang="en-US" sz="2800" dirty="0"/>
          </a:p>
          <a:p>
            <a:pPr marL="514350" indent="-514350" algn="just">
              <a:spcAft>
                <a:spcPts val="0"/>
              </a:spcAft>
              <a:buClrTx/>
              <a:buFontTx/>
              <a:buAutoNum type="arabicPeriod"/>
              <a:defRPr/>
            </a:pPr>
            <a:r>
              <a:rPr lang="en-US" sz="2800" dirty="0"/>
              <a:t>As a manager what action will you take if you face surplus of human resources? </a:t>
            </a:r>
          </a:p>
          <a:p>
            <a:pPr marL="53975" indent="-53975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n-US" dirty="0"/>
          </a:p>
        </p:txBody>
      </p:sp>
      <p:sp>
        <p:nvSpPr>
          <p:cNvPr id="7885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1EF4B33-DB1E-4E21-97F5-FB13BEEA6A0E}" type="slidenum">
              <a:rPr lang="en-US" altLang="en-US" sz="1200">
                <a:solidFill>
                  <a:srgbClr val="045C75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22</a:t>
            </a:fld>
            <a:endParaRPr lang="en-US" altLang="en-US" sz="1200">
              <a:solidFill>
                <a:srgbClr val="045C75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6780171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Footer Placeholder 4"/>
          <p:cNvSpPr txBox="1">
            <a:spLocks noGrp="1"/>
          </p:cNvSpPr>
          <p:nvPr/>
        </p:nvSpPr>
        <p:spPr bwMode="auto">
          <a:xfrm>
            <a:off x="4648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US" sz="1400">
              <a:solidFill>
                <a:prstClr val="black"/>
              </a:solidFill>
            </a:endParaRP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0"/>
            <a:ext cx="10363200" cy="1143000"/>
          </a:xfrm>
          <a:prstGeom prst="rect">
            <a:avLst/>
          </a:prstGeom>
        </p:spPr>
        <p:txBody>
          <a:bodyPr vert="horz" lIns="90488" tIns="44450" rIns="90488" bIns="44450" rtlCol="0" anchor="ctr">
            <a:normAutofit/>
          </a:bodyPr>
          <a:lstStyle/>
          <a:p>
            <a:pPr>
              <a:defRPr/>
            </a:pPr>
            <a:r>
              <a:rPr lang="en-US" sz="2400" dirty="0" smtClean="0"/>
              <a:t>                                                    Human </a:t>
            </a:r>
            <a:r>
              <a:rPr lang="en-US" sz="2400" dirty="0"/>
              <a:t>Resource Planning Process model</a:t>
            </a:r>
            <a:br>
              <a:rPr lang="en-US" sz="2400" dirty="0"/>
            </a:br>
            <a:r>
              <a:rPr lang="en-US" sz="2400" dirty="0" smtClean="0"/>
              <a:t>                                                                                                                 </a:t>
            </a:r>
            <a:r>
              <a:rPr lang="en-US" sz="1800" dirty="0" smtClean="0"/>
              <a:t>External </a:t>
            </a:r>
            <a:r>
              <a:rPr lang="en-US" sz="1800" dirty="0"/>
              <a:t>Environment</a:t>
            </a:r>
            <a:br>
              <a:rPr lang="en-US" sz="1800" dirty="0"/>
            </a:br>
            <a:r>
              <a:rPr lang="en-US" sz="1800" dirty="0" smtClean="0"/>
              <a:t>                                                                                                                                               Internal </a:t>
            </a:r>
            <a:r>
              <a:rPr lang="en-US" sz="1800" dirty="0"/>
              <a:t>Environment</a:t>
            </a:r>
          </a:p>
        </p:txBody>
      </p:sp>
      <p:sp>
        <p:nvSpPr>
          <p:cNvPr id="43012" name="Line 3"/>
          <p:cNvSpPr>
            <a:spLocks noChangeShapeType="1"/>
          </p:cNvSpPr>
          <p:nvPr/>
        </p:nvSpPr>
        <p:spPr bwMode="auto">
          <a:xfrm>
            <a:off x="10363200" y="1233488"/>
            <a:ext cx="0" cy="5014912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3013" name="Line 4"/>
          <p:cNvSpPr>
            <a:spLocks noChangeShapeType="1"/>
          </p:cNvSpPr>
          <p:nvPr/>
        </p:nvSpPr>
        <p:spPr bwMode="auto">
          <a:xfrm>
            <a:off x="1752600" y="1233488"/>
            <a:ext cx="0" cy="5014912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3014" name="Line 5"/>
          <p:cNvSpPr>
            <a:spLocks noChangeShapeType="1"/>
          </p:cNvSpPr>
          <p:nvPr/>
        </p:nvSpPr>
        <p:spPr bwMode="auto">
          <a:xfrm>
            <a:off x="1766888" y="6248400"/>
            <a:ext cx="8583612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3015" name="Line 6"/>
          <p:cNvSpPr>
            <a:spLocks noChangeShapeType="1"/>
          </p:cNvSpPr>
          <p:nvPr/>
        </p:nvSpPr>
        <p:spPr bwMode="auto">
          <a:xfrm>
            <a:off x="10134600" y="1066800"/>
            <a:ext cx="0" cy="50292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3016" name="Line 7"/>
          <p:cNvSpPr>
            <a:spLocks noChangeShapeType="1"/>
          </p:cNvSpPr>
          <p:nvPr/>
        </p:nvSpPr>
        <p:spPr bwMode="auto">
          <a:xfrm>
            <a:off x="1905000" y="914400"/>
            <a:ext cx="0" cy="51816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3017" name="Line 8"/>
          <p:cNvSpPr>
            <a:spLocks noChangeShapeType="1"/>
          </p:cNvSpPr>
          <p:nvPr/>
        </p:nvSpPr>
        <p:spPr bwMode="auto">
          <a:xfrm>
            <a:off x="1919288" y="6096000"/>
            <a:ext cx="8202612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3018" name="Line 9"/>
          <p:cNvSpPr>
            <a:spLocks noChangeShapeType="1"/>
          </p:cNvSpPr>
          <p:nvPr/>
        </p:nvSpPr>
        <p:spPr bwMode="auto">
          <a:xfrm flipH="1">
            <a:off x="1752600" y="609600"/>
            <a:ext cx="25908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3019" name="Line 10"/>
          <p:cNvSpPr>
            <a:spLocks noChangeShapeType="1"/>
          </p:cNvSpPr>
          <p:nvPr/>
        </p:nvSpPr>
        <p:spPr bwMode="auto">
          <a:xfrm>
            <a:off x="1752600" y="623888"/>
            <a:ext cx="0" cy="582612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3020" name="Line 11"/>
          <p:cNvSpPr>
            <a:spLocks noChangeShapeType="1"/>
          </p:cNvSpPr>
          <p:nvPr/>
        </p:nvSpPr>
        <p:spPr bwMode="auto">
          <a:xfrm>
            <a:off x="7772400" y="685800"/>
            <a:ext cx="25908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3021" name="Line 12"/>
          <p:cNvSpPr>
            <a:spLocks noChangeShapeType="1"/>
          </p:cNvSpPr>
          <p:nvPr/>
        </p:nvSpPr>
        <p:spPr bwMode="auto">
          <a:xfrm>
            <a:off x="10363200" y="685800"/>
            <a:ext cx="0" cy="5969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3022" name="Line 13"/>
          <p:cNvSpPr>
            <a:spLocks noChangeShapeType="1"/>
          </p:cNvSpPr>
          <p:nvPr/>
        </p:nvSpPr>
        <p:spPr bwMode="auto">
          <a:xfrm flipV="1">
            <a:off x="1905000" y="838200"/>
            <a:ext cx="0" cy="15240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3023" name="Line 14"/>
          <p:cNvSpPr>
            <a:spLocks noChangeShapeType="1"/>
          </p:cNvSpPr>
          <p:nvPr/>
        </p:nvSpPr>
        <p:spPr bwMode="auto">
          <a:xfrm>
            <a:off x="10134600" y="914401"/>
            <a:ext cx="0" cy="506413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3024" name="Line 15"/>
          <p:cNvSpPr>
            <a:spLocks noChangeShapeType="1"/>
          </p:cNvSpPr>
          <p:nvPr/>
        </p:nvSpPr>
        <p:spPr bwMode="auto">
          <a:xfrm>
            <a:off x="1905000" y="838200"/>
            <a:ext cx="23622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3025" name="Line 16"/>
          <p:cNvSpPr>
            <a:spLocks noChangeShapeType="1"/>
          </p:cNvSpPr>
          <p:nvPr/>
        </p:nvSpPr>
        <p:spPr bwMode="auto">
          <a:xfrm flipH="1">
            <a:off x="7772400" y="914400"/>
            <a:ext cx="2362200" cy="0"/>
          </a:xfrm>
          <a:prstGeom prst="line">
            <a:avLst/>
          </a:prstGeom>
          <a:noFill/>
          <a:ln w="12699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3026" name="Text Box 17"/>
          <p:cNvSpPr txBox="1">
            <a:spLocks noChangeArrowheads="1"/>
          </p:cNvSpPr>
          <p:nvPr/>
        </p:nvSpPr>
        <p:spPr bwMode="auto">
          <a:xfrm>
            <a:off x="4343400" y="1066801"/>
            <a:ext cx="3733800" cy="409575"/>
          </a:xfrm>
          <a:prstGeom prst="rect">
            <a:avLst/>
          </a:prstGeom>
          <a:solidFill>
            <a:schemeClr val="tx1"/>
          </a:solidFill>
          <a:ln w="12700">
            <a:solidFill>
              <a:schemeClr val="folHlink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b="1">
                <a:solidFill>
                  <a:srgbClr val="1CADE4"/>
                </a:solidFill>
                <a:latin typeface="Verdana" pitchFamily="34" charset="0"/>
              </a:rPr>
              <a:t>Strategic Planning</a:t>
            </a:r>
          </a:p>
        </p:txBody>
      </p:sp>
      <p:sp>
        <p:nvSpPr>
          <p:cNvPr id="43027" name="Text Box 18"/>
          <p:cNvSpPr txBox="1">
            <a:spLocks noChangeArrowheads="1"/>
          </p:cNvSpPr>
          <p:nvPr/>
        </p:nvSpPr>
        <p:spPr bwMode="auto">
          <a:xfrm>
            <a:off x="4343400" y="1752601"/>
            <a:ext cx="3657600" cy="396875"/>
          </a:xfrm>
          <a:prstGeom prst="rect">
            <a:avLst/>
          </a:prstGeom>
          <a:solidFill>
            <a:schemeClr val="folHlink"/>
          </a:soli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dirty="0">
                <a:solidFill>
                  <a:prstClr val="black"/>
                </a:solidFill>
                <a:latin typeface="Verdana" pitchFamily="34" charset="0"/>
              </a:rPr>
              <a:t>Human Resource Planning</a:t>
            </a:r>
          </a:p>
        </p:txBody>
      </p:sp>
      <p:sp>
        <p:nvSpPr>
          <p:cNvPr id="43028" name="Text Box 19"/>
          <p:cNvSpPr txBox="1">
            <a:spLocks noChangeArrowheads="1"/>
          </p:cNvSpPr>
          <p:nvPr/>
        </p:nvSpPr>
        <p:spPr bwMode="auto">
          <a:xfrm>
            <a:off x="2209800" y="2438400"/>
            <a:ext cx="2057400" cy="1003300"/>
          </a:xfrm>
          <a:prstGeom prst="rect">
            <a:avLst/>
          </a:prstGeom>
          <a:solidFill>
            <a:schemeClr val="folHlink"/>
          </a:soli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b="1" dirty="0">
                <a:solidFill>
                  <a:prstClr val="black"/>
                </a:solidFill>
                <a:latin typeface="Verdana" pitchFamily="34" charset="0"/>
              </a:rPr>
              <a:t>Forecasting Human Resource Requirements</a:t>
            </a:r>
            <a:endParaRPr lang="en-US" sz="2000" b="1" dirty="0">
              <a:solidFill>
                <a:prstClr val="black"/>
              </a:solidFill>
              <a:latin typeface="Verdana" pitchFamily="34" charset="0"/>
            </a:endParaRPr>
          </a:p>
        </p:txBody>
      </p:sp>
      <p:sp>
        <p:nvSpPr>
          <p:cNvPr id="43029" name="Line 20"/>
          <p:cNvSpPr>
            <a:spLocks noChangeShapeType="1"/>
          </p:cNvSpPr>
          <p:nvPr/>
        </p:nvSpPr>
        <p:spPr bwMode="auto">
          <a:xfrm>
            <a:off x="6172200" y="1447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3030" name="Text Box 21"/>
          <p:cNvSpPr txBox="1">
            <a:spLocks noChangeArrowheads="1"/>
          </p:cNvSpPr>
          <p:nvPr/>
        </p:nvSpPr>
        <p:spPr bwMode="auto">
          <a:xfrm>
            <a:off x="4724400" y="2514600"/>
            <a:ext cx="2133600" cy="923330"/>
          </a:xfrm>
          <a:prstGeom prst="rect">
            <a:avLst/>
          </a:prstGeom>
          <a:solidFill>
            <a:schemeClr val="folHlink"/>
          </a:soli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0000"/>
              </a:lnSpc>
              <a:spcBef>
                <a:spcPct val="50000"/>
              </a:spcBef>
            </a:pPr>
            <a:r>
              <a:rPr lang="en-US" sz="2000" dirty="0">
                <a:solidFill>
                  <a:prstClr val="black"/>
                </a:solidFill>
                <a:latin typeface="Verdana" pitchFamily="34" charset="0"/>
              </a:rPr>
              <a:t>Comparing Requirements and supply</a:t>
            </a:r>
          </a:p>
        </p:txBody>
      </p:sp>
      <p:sp>
        <p:nvSpPr>
          <p:cNvPr id="43031" name="Text Box 22"/>
          <p:cNvSpPr txBox="1">
            <a:spLocks noChangeArrowheads="1"/>
          </p:cNvSpPr>
          <p:nvPr/>
        </p:nvSpPr>
        <p:spPr bwMode="auto">
          <a:xfrm>
            <a:off x="7315200" y="2514600"/>
            <a:ext cx="2362200" cy="757130"/>
          </a:xfrm>
          <a:prstGeom prst="rect">
            <a:avLst/>
          </a:prstGeom>
          <a:solidFill>
            <a:schemeClr val="folHlink"/>
          </a:soli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80000"/>
              </a:lnSpc>
              <a:spcBef>
                <a:spcPct val="50000"/>
              </a:spcBef>
            </a:pPr>
            <a:r>
              <a:rPr lang="en-US" b="1" dirty="0" smtClean="0">
                <a:solidFill>
                  <a:prstClr val="black"/>
                </a:solidFill>
                <a:latin typeface="Verdana" pitchFamily="34" charset="0"/>
              </a:rPr>
              <a:t>Determine </a:t>
            </a:r>
            <a:r>
              <a:rPr lang="en-US" b="1" dirty="0">
                <a:solidFill>
                  <a:prstClr val="black"/>
                </a:solidFill>
                <a:latin typeface="Verdana" pitchFamily="34" charset="0"/>
              </a:rPr>
              <a:t>Human Resource Supply</a:t>
            </a:r>
            <a:endParaRPr lang="en-US" b="1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43032" name="Text Box 23"/>
          <p:cNvSpPr txBox="1">
            <a:spLocks noChangeArrowheads="1"/>
          </p:cNvSpPr>
          <p:nvPr/>
        </p:nvSpPr>
        <p:spPr bwMode="auto">
          <a:xfrm>
            <a:off x="4648200" y="3733801"/>
            <a:ext cx="2209800" cy="701675"/>
          </a:xfrm>
          <a:prstGeom prst="rect">
            <a:avLst/>
          </a:prstGeom>
          <a:solidFill>
            <a:schemeClr val="tx1"/>
          </a:soli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dirty="0">
                <a:solidFill>
                  <a:prstClr val="white"/>
                </a:solidFill>
                <a:latin typeface="Verdana" pitchFamily="34" charset="0"/>
              </a:rPr>
              <a:t>Surplus of  Workers</a:t>
            </a:r>
            <a:endParaRPr lang="en-US" sz="2400" dirty="0">
              <a:solidFill>
                <a:prstClr val="white"/>
              </a:solidFill>
              <a:latin typeface="Times New Roman" pitchFamily="18" charset="0"/>
            </a:endParaRPr>
          </a:p>
        </p:txBody>
      </p:sp>
      <p:sp>
        <p:nvSpPr>
          <p:cNvPr id="43033" name="Text Box 24"/>
          <p:cNvSpPr txBox="1">
            <a:spLocks noChangeArrowheads="1"/>
          </p:cNvSpPr>
          <p:nvPr/>
        </p:nvSpPr>
        <p:spPr bwMode="auto">
          <a:xfrm>
            <a:off x="2438400" y="3733801"/>
            <a:ext cx="1676400" cy="701675"/>
          </a:xfrm>
          <a:prstGeom prst="rect">
            <a:avLst/>
          </a:prstGeom>
          <a:solidFill>
            <a:schemeClr val="tx1"/>
          </a:soli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dirty="0">
                <a:solidFill>
                  <a:prstClr val="white"/>
                </a:solidFill>
                <a:latin typeface="Verdana" pitchFamily="34" charset="0"/>
              </a:rPr>
              <a:t>Demand =   Supply</a:t>
            </a:r>
            <a:endParaRPr lang="en-US" sz="2400" dirty="0">
              <a:solidFill>
                <a:prstClr val="white"/>
              </a:solidFill>
              <a:latin typeface="Times New Roman" pitchFamily="18" charset="0"/>
            </a:endParaRPr>
          </a:p>
        </p:txBody>
      </p:sp>
      <p:sp>
        <p:nvSpPr>
          <p:cNvPr id="43034" name="Text Box 25"/>
          <p:cNvSpPr txBox="1">
            <a:spLocks noChangeArrowheads="1"/>
          </p:cNvSpPr>
          <p:nvPr/>
        </p:nvSpPr>
        <p:spPr bwMode="auto">
          <a:xfrm>
            <a:off x="2362200" y="4800601"/>
            <a:ext cx="1676400" cy="396875"/>
          </a:xfrm>
          <a:prstGeom prst="rect">
            <a:avLst/>
          </a:prstGeom>
          <a:solidFill>
            <a:schemeClr val="tx1"/>
          </a:soli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dirty="0">
                <a:solidFill>
                  <a:srgbClr val="1CADE4"/>
                </a:solidFill>
                <a:latin typeface="Verdana" pitchFamily="34" charset="0"/>
              </a:rPr>
              <a:t>No </a:t>
            </a:r>
            <a:r>
              <a:rPr lang="en-US" sz="2000" dirty="0">
                <a:solidFill>
                  <a:prstClr val="white"/>
                </a:solidFill>
                <a:latin typeface="Verdana" pitchFamily="34" charset="0"/>
              </a:rPr>
              <a:t>Action</a:t>
            </a:r>
            <a:endParaRPr lang="en-US" sz="2400" dirty="0">
              <a:solidFill>
                <a:prstClr val="white"/>
              </a:solidFill>
              <a:latin typeface="Times New Roman" pitchFamily="18" charset="0"/>
            </a:endParaRPr>
          </a:p>
        </p:txBody>
      </p:sp>
      <p:sp>
        <p:nvSpPr>
          <p:cNvPr id="43035" name="Text Box 26"/>
          <p:cNvSpPr txBox="1">
            <a:spLocks noChangeArrowheads="1"/>
          </p:cNvSpPr>
          <p:nvPr/>
        </p:nvSpPr>
        <p:spPr bwMode="auto">
          <a:xfrm>
            <a:off x="7543800" y="3733801"/>
            <a:ext cx="2133600" cy="701675"/>
          </a:xfrm>
          <a:prstGeom prst="rect">
            <a:avLst/>
          </a:prstGeom>
          <a:solidFill>
            <a:schemeClr val="tx1"/>
          </a:soli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dirty="0">
                <a:solidFill>
                  <a:prstClr val="white"/>
                </a:solidFill>
                <a:latin typeface="Verdana" pitchFamily="34" charset="0"/>
              </a:rPr>
              <a:t>Shortage </a:t>
            </a:r>
            <a:r>
              <a:rPr lang="en-US" sz="2000" dirty="0">
                <a:solidFill>
                  <a:srgbClr val="1CADE4"/>
                </a:solidFill>
                <a:latin typeface="Verdana" pitchFamily="34" charset="0"/>
              </a:rPr>
              <a:t>of </a:t>
            </a:r>
            <a:r>
              <a:rPr lang="en-US" sz="2000" dirty="0">
                <a:solidFill>
                  <a:prstClr val="white"/>
                </a:solidFill>
                <a:latin typeface="Verdana" pitchFamily="34" charset="0"/>
              </a:rPr>
              <a:t>Workers</a:t>
            </a:r>
          </a:p>
        </p:txBody>
      </p:sp>
      <p:sp>
        <p:nvSpPr>
          <p:cNvPr id="43036" name="Text Box 27"/>
          <p:cNvSpPr txBox="1">
            <a:spLocks noChangeArrowheads="1"/>
          </p:cNvSpPr>
          <p:nvPr/>
        </p:nvSpPr>
        <p:spPr bwMode="auto">
          <a:xfrm>
            <a:off x="7581899" y="4706937"/>
            <a:ext cx="1981200" cy="396875"/>
          </a:xfrm>
          <a:prstGeom prst="rect">
            <a:avLst/>
          </a:prstGeom>
          <a:solidFill>
            <a:schemeClr val="tx1"/>
          </a:solidFill>
          <a:ln w="127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2000" dirty="0" smtClean="0">
                <a:solidFill>
                  <a:prstClr val="white"/>
                </a:solidFill>
                <a:latin typeface="Times New Roman" pitchFamily="18" charset="0"/>
              </a:rPr>
              <a:t>Take action</a:t>
            </a:r>
            <a:endParaRPr lang="en-US" sz="2000" dirty="0">
              <a:solidFill>
                <a:prstClr val="white"/>
              </a:solidFill>
              <a:latin typeface="Times New Roman" pitchFamily="18" charset="0"/>
            </a:endParaRPr>
          </a:p>
        </p:txBody>
      </p:sp>
      <p:sp>
        <p:nvSpPr>
          <p:cNvPr id="43038" name="Line 29"/>
          <p:cNvSpPr>
            <a:spLocks noChangeShapeType="1"/>
          </p:cNvSpPr>
          <p:nvPr/>
        </p:nvSpPr>
        <p:spPr bwMode="auto">
          <a:xfrm>
            <a:off x="6248400" y="2133600"/>
            <a:ext cx="10668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3039" name="Line 30"/>
          <p:cNvSpPr>
            <a:spLocks noChangeShapeType="1"/>
          </p:cNvSpPr>
          <p:nvPr/>
        </p:nvSpPr>
        <p:spPr bwMode="auto">
          <a:xfrm flipH="1">
            <a:off x="6934200" y="27432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3040" name="Line 31"/>
          <p:cNvSpPr>
            <a:spLocks noChangeShapeType="1"/>
          </p:cNvSpPr>
          <p:nvPr/>
        </p:nvSpPr>
        <p:spPr bwMode="auto">
          <a:xfrm flipH="1">
            <a:off x="4267200" y="2133600"/>
            <a:ext cx="12192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3041" name="Line 32"/>
          <p:cNvSpPr>
            <a:spLocks noChangeShapeType="1"/>
          </p:cNvSpPr>
          <p:nvPr/>
        </p:nvSpPr>
        <p:spPr bwMode="auto">
          <a:xfrm>
            <a:off x="4267200" y="2743200"/>
            <a:ext cx="30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3042" name="Line 33"/>
          <p:cNvSpPr>
            <a:spLocks noChangeShapeType="1"/>
          </p:cNvSpPr>
          <p:nvPr/>
        </p:nvSpPr>
        <p:spPr bwMode="auto">
          <a:xfrm flipH="1">
            <a:off x="2057400" y="1981200"/>
            <a:ext cx="22860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3043" name="Line 34"/>
          <p:cNvSpPr>
            <a:spLocks noChangeShapeType="1"/>
          </p:cNvSpPr>
          <p:nvPr/>
        </p:nvSpPr>
        <p:spPr bwMode="auto">
          <a:xfrm>
            <a:off x="8001000" y="1981200"/>
            <a:ext cx="19050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3044" name="Line 35"/>
          <p:cNvSpPr>
            <a:spLocks noChangeShapeType="1"/>
          </p:cNvSpPr>
          <p:nvPr/>
        </p:nvSpPr>
        <p:spPr bwMode="auto">
          <a:xfrm>
            <a:off x="2057400" y="1981200"/>
            <a:ext cx="0" cy="160020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3045" name="Line 36"/>
          <p:cNvSpPr>
            <a:spLocks noChangeShapeType="1"/>
          </p:cNvSpPr>
          <p:nvPr/>
        </p:nvSpPr>
        <p:spPr bwMode="auto">
          <a:xfrm>
            <a:off x="9906000" y="2057400"/>
            <a:ext cx="0" cy="228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3046" name="Line 37"/>
          <p:cNvSpPr>
            <a:spLocks noChangeShapeType="1"/>
          </p:cNvSpPr>
          <p:nvPr/>
        </p:nvSpPr>
        <p:spPr bwMode="auto">
          <a:xfrm>
            <a:off x="9906000" y="1981200"/>
            <a:ext cx="0" cy="160020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3047" name="Line 38"/>
          <p:cNvSpPr>
            <a:spLocks noChangeShapeType="1"/>
          </p:cNvSpPr>
          <p:nvPr/>
        </p:nvSpPr>
        <p:spPr bwMode="auto">
          <a:xfrm>
            <a:off x="2057400" y="3581400"/>
            <a:ext cx="7848600" cy="0"/>
          </a:xfrm>
          <a:prstGeom prst="line">
            <a:avLst/>
          </a:prstGeom>
          <a:noFill/>
          <a:ln w="12700">
            <a:solidFill>
              <a:schemeClr val="fol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3048" name="Line 39"/>
          <p:cNvSpPr>
            <a:spLocks noChangeShapeType="1"/>
          </p:cNvSpPr>
          <p:nvPr/>
        </p:nvSpPr>
        <p:spPr bwMode="auto">
          <a:xfrm>
            <a:off x="3200400" y="44196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3049" name="Line 40"/>
          <p:cNvSpPr>
            <a:spLocks noChangeShapeType="1"/>
          </p:cNvSpPr>
          <p:nvPr/>
        </p:nvSpPr>
        <p:spPr bwMode="auto">
          <a:xfrm>
            <a:off x="8534400" y="4419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3050" name="Line 41"/>
          <p:cNvSpPr>
            <a:spLocks noChangeShapeType="1"/>
          </p:cNvSpPr>
          <p:nvPr/>
        </p:nvSpPr>
        <p:spPr bwMode="auto">
          <a:xfrm>
            <a:off x="8534400" y="51054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3051" name="Line 42"/>
          <p:cNvSpPr>
            <a:spLocks noChangeShapeType="1"/>
          </p:cNvSpPr>
          <p:nvPr/>
        </p:nvSpPr>
        <p:spPr bwMode="auto">
          <a:xfrm>
            <a:off x="5715000" y="3429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3052" name="Line 43"/>
          <p:cNvSpPr>
            <a:spLocks noChangeShapeType="1"/>
          </p:cNvSpPr>
          <p:nvPr/>
        </p:nvSpPr>
        <p:spPr bwMode="auto">
          <a:xfrm>
            <a:off x="5715000" y="3429000"/>
            <a:ext cx="1828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3053" name="Line 44"/>
          <p:cNvSpPr>
            <a:spLocks noChangeShapeType="1"/>
          </p:cNvSpPr>
          <p:nvPr/>
        </p:nvSpPr>
        <p:spPr bwMode="auto">
          <a:xfrm flipH="1">
            <a:off x="4114800" y="3429000"/>
            <a:ext cx="1600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43054" name="Text Box 45"/>
          <p:cNvSpPr txBox="1">
            <a:spLocks noChangeArrowheads="1"/>
          </p:cNvSpPr>
          <p:nvPr/>
        </p:nvSpPr>
        <p:spPr bwMode="auto">
          <a:xfrm>
            <a:off x="4343400" y="4724401"/>
            <a:ext cx="3048000" cy="40011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dirty="0" smtClean="0">
                <a:solidFill>
                  <a:prstClr val="white"/>
                </a:solidFill>
                <a:latin typeface="Verdana" pitchFamily="34" charset="0"/>
              </a:rPr>
              <a:t>Take action</a:t>
            </a:r>
            <a:endParaRPr lang="en-US" sz="2000" dirty="0">
              <a:solidFill>
                <a:prstClr val="white"/>
              </a:solidFill>
              <a:latin typeface="Verdana" pitchFamily="34" charset="0"/>
            </a:endParaRPr>
          </a:p>
        </p:txBody>
      </p:sp>
      <p:sp>
        <p:nvSpPr>
          <p:cNvPr id="43055" name="Line 46"/>
          <p:cNvSpPr>
            <a:spLocks noChangeShapeType="1"/>
          </p:cNvSpPr>
          <p:nvPr/>
        </p:nvSpPr>
        <p:spPr bwMode="auto">
          <a:xfrm>
            <a:off x="5791200" y="4419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1735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44339"/>
          </a:xfrm>
        </p:spPr>
        <p:txBody>
          <a:bodyPr>
            <a:normAutofit/>
          </a:bodyPr>
          <a:lstStyle/>
          <a:p>
            <a:pPr algn="ctr"/>
            <a:r>
              <a:rPr lang="en-US" altLang="en-US" sz="3200" b="1" dirty="0" smtClean="0"/>
              <a:t>Human resource planning(HRP)  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1024128" y="1429554"/>
            <a:ext cx="9720073" cy="4765183"/>
          </a:xfrm>
        </p:spPr>
        <p:txBody>
          <a:bodyPr>
            <a:noAutofit/>
          </a:bodyPr>
          <a:lstStyle/>
          <a:p>
            <a:pPr marL="569214" indent="-285750" algn="just" fontAlgn="base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US" sz="2400" dirty="0" smtClean="0">
                <a:solidFill>
                  <a:srgbClr val="000000"/>
                </a:solidFill>
              </a:rPr>
              <a:t>Human </a:t>
            </a:r>
            <a:r>
              <a:rPr lang="en-US" sz="2400" dirty="0">
                <a:solidFill>
                  <a:srgbClr val="000000"/>
                </a:solidFill>
              </a:rPr>
              <a:t>resource planning translates the organization’s overall goal into the number and types of workers needed to meet those goals. </a:t>
            </a:r>
            <a:endParaRPr lang="en-US" sz="2400" dirty="0">
              <a:ea typeface="Times New Roman" panose="02020603050405020304" pitchFamily="18" charset="0"/>
            </a:endParaRPr>
          </a:p>
          <a:p>
            <a:pPr marL="569214" indent="-285750" algn="just" fontAlgn="base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US" sz="2400" dirty="0">
                <a:solidFill>
                  <a:srgbClr val="000000"/>
                </a:solidFill>
              </a:rPr>
              <a:t>focus on answering how the organization intend to use its HR to achieve business </a:t>
            </a:r>
            <a:r>
              <a:rPr lang="en-US" sz="2400" dirty="0" smtClean="0">
                <a:solidFill>
                  <a:srgbClr val="000000"/>
                </a:solidFill>
              </a:rPr>
              <a:t>strategy</a:t>
            </a:r>
          </a:p>
          <a:p>
            <a:pPr marL="457200" lvl="1" indent="0" algn="just" fontAlgn="base">
              <a:lnSpc>
                <a:spcPct val="150000"/>
              </a:lnSpc>
              <a:spcBef>
                <a:spcPts val="1200"/>
              </a:spcBef>
              <a:spcAft>
                <a:spcPts val="200"/>
              </a:spcAft>
              <a:buNone/>
              <a:tabLst>
                <a:tab pos="914400" algn="l"/>
              </a:tabLst>
            </a:pPr>
            <a:r>
              <a:rPr lang="en-US" sz="2400" dirty="0">
                <a:solidFill>
                  <a:srgbClr val="000000"/>
                </a:solidFill>
              </a:rPr>
              <a:t>e.g. </a:t>
            </a:r>
            <a:r>
              <a:rPr lang="en-US" sz="2400" dirty="0" smtClean="0">
                <a:solidFill>
                  <a:srgbClr val="000000"/>
                </a:solidFill>
              </a:rPr>
              <a:t>If </a:t>
            </a:r>
            <a:r>
              <a:rPr lang="en-US" sz="2400" dirty="0">
                <a:solidFill>
                  <a:srgbClr val="000000"/>
                </a:solidFill>
              </a:rPr>
              <a:t>an organization is pursuing a diversification </a:t>
            </a:r>
            <a:r>
              <a:rPr lang="en-US" sz="2400" dirty="0" smtClean="0">
                <a:solidFill>
                  <a:srgbClr val="000000"/>
                </a:solidFill>
              </a:rPr>
              <a:t>strategy the HRP should focus on developing new organizational </a:t>
            </a:r>
            <a:r>
              <a:rPr lang="en-US" sz="2400" dirty="0">
                <a:solidFill>
                  <a:srgbClr val="000000"/>
                </a:solidFill>
              </a:rPr>
              <a:t>structure, recruitment and selection, training </a:t>
            </a:r>
            <a:r>
              <a:rPr lang="en-US" sz="2400" dirty="0" smtClean="0">
                <a:solidFill>
                  <a:srgbClr val="000000"/>
                </a:solidFill>
              </a:rPr>
              <a:t>etc.  </a:t>
            </a:r>
            <a:endParaRPr lang="en-US" sz="2400" dirty="0">
              <a:ea typeface="Times New Roman" panose="02020603050405020304" pitchFamily="18" charset="0"/>
            </a:endParaRPr>
          </a:p>
          <a:p>
            <a:pPr marL="569214" indent="-285750" algn="just" fontAlgn="base">
              <a:lnSpc>
                <a:spcPct val="150000"/>
              </a:lnSpc>
              <a:buFont typeface="Symbol" panose="05050102010706020507" pitchFamily="18" charset="2"/>
              <a:buChar char=""/>
              <a:tabLst>
                <a:tab pos="914400" algn="l"/>
              </a:tabLst>
            </a:pPr>
            <a:endParaRPr lang="en-US" sz="2400" dirty="0">
              <a:effectLst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658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7"/>
            <a:ext cx="9720072" cy="65115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  <a:latin typeface="+mn-lt"/>
              </a:rPr>
              <a:t/>
            </a:r>
            <a:br>
              <a:rPr lang="en-US" sz="3200" b="1" dirty="0" smtClean="0">
                <a:solidFill>
                  <a:schemeClr val="tx1"/>
                </a:solidFill>
                <a:latin typeface="+mn-lt"/>
              </a:rPr>
            </a:br>
            <a:r>
              <a:rPr lang="en-US" sz="3200" b="1" dirty="0" smtClean="0">
                <a:solidFill>
                  <a:schemeClr val="tx1"/>
                </a:solidFill>
                <a:latin typeface="+mn-lt"/>
              </a:rPr>
              <a:t>Forecasting</a:t>
            </a:r>
            <a:r>
              <a:rPr lang="en-US" sz="3200" b="1" dirty="0">
                <a:solidFill>
                  <a:schemeClr val="tx1"/>
                </a:solidFill>
                <a:latin typeface="+mn-lt"/>
              </a:rPr>
              <a:t>: A Critical Element of Planning</a:t>
            </a:r>
            <a:br>
              <a:rPr lang="en-US" sz="3200" b="1" dirty="0">
                <a:solidFill>
                  <a:schemeClr val="tx1"/>
                </a:solidFill>
                <a:latin typeface="+mn-lt"/>
              </a:rPr>
            </a:br>
            <a:endParaRPr lang="en-US" sz="32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1369" y="1236371"/>
            <a:ext cx="10303099" cy="515155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Clr>
                <a:srgbClr val="1CADE4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solidFill>
                  <a:prstClr val="black"/>
                </a:solidFill>
              </a:rPr>
              <a:t>Human resource forecasting includes anticipating future human resource </a:t>
            </a:r>
            <a:r>
              <a:rPr lang="en-US" altLang="en-US" sz="2400" b="1" dirty="0">
                <a:solidFill>
                  <a:srgbClr val="7030A0"/>
                </a:solidFill>
              </a:rPr>
              <a:t>demand</a:t>
            </a:r>
            <a:r>
              <a:rPr lang="en-US" altLang="en-US" sz="2400" dirty="0">
                <a:solidFill>
                  <a:prstClr val="black"/>
                </a:solidFill>
              </a:rPr>
              <a:t> (requirement) and </a:t>
            </a:r>
            <a:r>
              <a:rPr lang="en-US" altLang="en-US" sz="2400" b="1" dirty="0">
                <a:solidFill>
                  <a:srgbClr val="7030A0"/>
                </a:solidFill>
              </a:rPr>
              <a:t>supply</a:t>
            </a:r>
            <a:r>
              <a:rPr lang="en-US" altLang="en-US" sz="2400" dirty="0">
                <a:solidFill>
                  <a:prstClr val="black"/>
                </a:solidFill>
              </a:rPr>
              <a:t> (availability). </a:t>
            </a:r>
            <a:endParaRPr lang="en-US" altLang="en-US" sz="2400" dirty="0" smtClean="0">
              <a:solidFill>
                <a:prstClr val="black"/>
              </a:solidFill>
            </a:endParaRPr>
          </a:p>
          <a:p>
            <a:pPr algn="just">
              <a:lnSpc>
                <a:spcPct val="150000"/>
              </a:lnSpc>
              <a:buClr>
                <a:srgbClr val="1CADE4"/>
              </a:buCl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00"/>
                </a:solidFill>
              </a:rPr>
              <a:t>Managers must </a:t>
            </a:r>
            <a:r>
              <a:rPr lang="en-US" sz="2400" b="1" dirty="0">
                <a:solidFill>
                  <a:srgbClr val="000000"/>
                </a:solidFill>
              </a:rPr>
              <a:t>continually </a:t>
            </a:r>
            <a:r>
              <a:rPr lang="en-US" sz="2400" dirty="0">
                <a:solidFill>
                  <a:srgbClr val="000000"/>
                </a:solidFill>
              </a:rPr>
              <a:t>forecast both the needs and the capabilities of the firm for the future in order to do an effective job. </a:t>
            </a:r>
          </a:p>
          <a:p>
            <a:pPr algn="just">
              <a:lnSpc>
                <a:spcPct val="150000"/>
              </a:lnSpc>
              <a:buClr>
                <a:srgbClr val="1CADE4"/>
              </a:buCl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0000"/>
                </a:solidFill>
              </a:rPr>
              <a:t>Can </a:t>
            </a:r>
            <a:r>
              <a:rPr lang="en-US" sz="2400" dirty="0">
                <a:solidFill>
                  <a:srgbClr val="000000"/>
                </a:solidFill>
              </a:rPr>
              <a:t>be defined as </a:t>
            </a:r>
            <a:r>
              <a:rPr lang="en-US" sz="2400" b="1" dirty="0">
                <a:solidFill>
                  <a:srgbClr val="000000"/>
                </a:solidFill>
              </a:rPr>
              <a:t>ascertaining the net requirement </a:t>
            </a:r>
            <a:r>
              <a:rPr lang="en-US" sz="2400" dirty="0">
                <a:solidFill>
                  <a:srgbClr val="000000"/>
                </a:solidFill>
              </a:rPr>
              <a:t>for personnel by determining the demand for and supply of human resources now and in the future.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b="1" dirty="0" smtClean="0">
                <a:solidFill>
                  <a:srgbClr val="000000"/>
                </a:solidFill>
              </a:rPr>
              <a:t>Poor forecasting </a:t>
            </a:r>
            <a:r>
              <a:rPr lang="en-US" sz="2400" dirty="0" smtClean="0">
                <a:solidFill>
                  <a:srgbClr val="000000"/>
                </a:solidFill>
              </a:rPr>
              <a:t>will lead to unfilled job vacancies that lead to lost efficiency and unnecessary layoffs. </a:t>
            </a:r>
          </a:p>
        </p:txBody>
      </p:sp>
    </p:spTree>
    <p:extLst>
      <p:ext uri="{BB962C8B-B14F-4D97-AF65-F5344CB8AC3E}">
        <p14:creationId xmlns:p14="http://schemas.microsoft.com/office/powerpoint/2010/main" val="3426975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7"/>
            <a:ext cx="9720072" cy="651156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Demand forecasting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7" y="1236373"/>
            <a:ext cx="9720073" cy="402336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/>
              <a:t>Demand forecasting </a:t>
            </a:r>
            <a:r>
              <a:rPr lang="en-US" sz="2800" dirty="0" smtClean="0"/>
              <a:t>answers </a:t>
            </a:r>
            <a:r>
              <a:rPr lang="en-US" sz="2800" b="1" dirty="0" smtClean="0"/>
              <a:t>how </a:t>
            </a:r>
            <a:r>
              <a:rPr lang="en-US" sz="2800" b="1" dirty="0"/>
              <a:t>many </a:t>
            </a:r>
            <a:r>
              <a:rPr lang="en-US" sz="2800" dirty="0"/>
              <a:t>people need to be working and in </a:t>
            </a:r>
            <a:r>
              <a:rPr lang="en-US" sz="2800" b="1" dirty="0"/>
              <a:t>what jobs </a:t>
            </a:r>
            <a:r>
              <a:rPr lang="en-US" sz="2800" dirty="0"/>
              <a:t>to implement organizational strategies and attain organizational objectives.</a:t>
            </a:r>
          </a:p>
          <a:p>
            <a:pPr algn="just">
              <a:lnSpc>
                <a:spcPct val="150000"/>
              </a:lnSpc>
            </a:pPr>
            <a:r>
              <a:rPr lang="en-US" sz="2800" dirty="0" smtClean="0"/>
              <a:t>is </a:t>
            </a:r>
            <a:r>
              <a:rPr lang="en-US" sz="2800" dirty="0"/>
              <a:t>the process of estimating the </a:t>
            </a:r>
            <a:r>
              <a:rPr lang="en-US" sz="2800" b="1" dirty="0"/>
              <a:t>future numbers of </a:t>
            </a:r>
            <a:r>
              <a:rPr lang="en-US" sz="2800" b="1" dirty="0" smtClean="0"/>
              <a:t>people required </a:t>
            </a:r>
            <a:r>
              <a:rPr lang="en-US" sz="2800" dirty="0"/>
              <a:t>and the likely </a:t>
            </a:r>
            <a:r>
              <a:rPr lang="en-US" sz="2800" b="1" dirty="0" smtClean="0"/>
              <a:t>competences </a:t>
            </a:r>
            <a:r>
              <a:rPr lang="en-US" sz="2800" dirty="0" smtClean="0"/>
              <a:t>they </a:t>
            </a:r>
            <a:r>
              <a:rPr lang="en-US" sz="2800" dirty="0"/>
              <a:t>will need</a:t>
            </a:r>
            <a:r>
              <a:rPr lang="en-US" sz="2800" dirty="0" smtClean="0"/>
              <a:t>.</a:t>
            </a:r>
          </a:p>
          <a:p>
            <a:pPr algn="just">
              <a:lnSpc>
                <a:spcPct val="150000"/>
              </a:lnSpc>
            </a:pP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2023519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495063"/>
            <a:ext cx="9720072" cy="754187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+mn-lt"/>
              </a:rPr>
              <a:t>Approaches to Demand forecasting </a:t>
            </a:r>
            <a:endParaRPr lang="en-US" sz="32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7" y="1249250"/>
            <a:ext cx="9720073" cy="4861775"/>
          </a:xfrm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Clr>
                <a:srgbClr val="1CADE4"/>
              </a:buClr>
              <a:defRPr/>
            </a:pPr>
            <a:r>
              <a:rPr lang="en-US" sz="2800" b="1" dirty="0"/>
              <a:t>T</a:t>
            </a:r>
            <a:r>
              <a:rPr lang="en-US" sz="2800" b="1" dirty="0" smtClean="0"/>
              <a:t>rend analysis - </a:t>
            </a:r>
            <a:r>
              <a:rPr lang="en-US" sz="2800" dirty="0" smtClean="0">
                <a:solidFill>
                  <a:prstClr val="black"/>
                </a:solidFill>
              </a:rPr>
              <a:t>predicts </a:t>
            </a:r>
            <a:r>
              <a:rPr lang="en-US" sz="2800" dirty="0">
                <a:solidFill>
                  <a:prstClr val="black"/>
                </a:solidFill>
              </a:rPr>
              <a:t>the demand for labor based on projections of past relationship patterns over a number of years</a:t>
            </a:r>
            <a:r>
              <a:rPr lang="en-US" sz="2800" dirty="0" smtClean="0">
                <a:solidFill>
                  <a:prstClr val="black"/>
                </a:solidFill>
              </a:rPr>
              <a:t>.</a:t>
            </a:r>
          </a:p>
          <a:p>
            <a:pPr lvl="0" algn="just">
              <a:lnSpc>
                <a:spcPct val="150000"/>
              </a:lnSpc>
              <a:buClr>
                <a:srgbClr val="1CADE4"/>
              </a:buClr>
              <a:buFont typeface="Wingdings" panose="05000000000000000000" pitchFamily="2" charset="2"/>
              <a:buChar char="§"/>
              <a:defRPr/>
            </a:pPr>
            <a:r>
              <a:rPr lang="en-US" sz="2800" dirty="0" smtClean="0">
                <a:solidFill>
                  <a:prstClr val="black"/>
                </a:solidFill>
              </a:rPr>
              <a:t>Identify business factor – e.g., sales volume</a:t>
            </a:r>
          </a:p>
          <a:p>
            <a:pPr lvl="0" algn="just">
              <a:lnSpc>
                <a:spcPct val="150000"/>
              </a:lnSpc>
              <a:buClr>
                <a:srgbClr val="1CADE4"/>
              </a:buClr>
              <a:buFont typeface="Wingdings" panose="05000000000000000000" pitchFamily="2" charset="2"/>
              <a:buChar char="§"/>
              <a:defRPr/>
            </a:pPr>
            <a:r>
              <a:rPr lang="en-US" sz="2800" dirty="0" smtClean="0"/>
              <a:t>Plot </a:t>
            </a:r>
            <a:r>
              <a:rPr lang="en-US" sz="2800" dirty="0"/>
              <a:t>a historical trend of the </a:t>
            </a:r>
            <a:r>
              <a:rPr lang="en-US" sz="2800" dirty="0" smtClean="0"/>
              <a:t>business factor- e.g., overall sales volume for the last five years </a:t>
            </a:r>
            <a:endParaRPr lang="en-US" sz="2800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767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495063"/>
            <a:ext cx="9720072" cy="754187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+mn-lt"/>
              </a:rPr>
              <a:t>Approaches to Demand forecasting </a:t>
            </a:r>
            <a:endParaRPr lang="en-US" sz="32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7" y="1249250"/>
            <a:ext cx="9720073" cy="4861775"/>
          </a:xfrm>
        </p:spPr>
        <p:txBody>
          <a:bodyPr>
            <a:normAutofit/>
          </a:bodyPr>
          <a:lstStyle/>
          <a:p>
            <a:pPr lvl="0" algn="just">
              <a:lnSpc>
                <a:spcPct val="150000"/>
              </a:lnSpc>
              <a:buClr>
                <a:srgbClr val="1CADE4"/>
              </a:buClr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prstClr val="black"/>
                </a:solidFill>
              </a:rPr>
              <a:t>Compute the productivity ratio for at least the past five years. </a:t>
            </a:r>
            <a:r>
              <a:rPr lang="en-US" sz="2800" dirty="0" smtClean="0">
                <a:solidFill>
                  <a:prstClr val="black"/>
                </a:solidFill>
              </a:rPr>
              <a:t>    e.g</a:t>
            </a:r>
            <a:r>
              <a:rPr lang="en-US" sz="2800" dirty="0">
                <a:solidFill>
                  <a:prstClr val="black"/>
                </a:solidFill>
              </a:rPr>
              <a:t>., sales/employee</a:t>
            </a:r>
          </a:p>
          <a:p>
            <a:pPr algn="just">
              <a:lnSpc>
                <a:spcPct val="150000"/>
              </a:lnSpc>
              <a:buClr>
                <a:srgbClr val="1CADE4"/>
              </a:buClr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prstClr val="black"/>
                </a:solidFill>
              </a:rPr>
              <a:t>Calculate human resources demand by dividing the business factor </a:t>
            </a:r>
            <a:endParaRPr lang="en-US" sz="2800" dirty="0" smtClean="0">
              <a:solidFill>
                <a:prstClr val="black"/>
              </a:solidFill>
            </a:endParaRPr>
          </a:p>
          <a:p>
            <a:pPr marL="0" indent="0" algn="just">
              <a:lnSpc>
                <a:spcPct val="150000"/>
              </a:lnSpc>
              <a:buClr>
                <a:srgbClr val="1CADE4"/>
              </a:buClr>
              <a:buNone/>
              <a:defRPr/>
            </a:pPr>
            <a:r>
              <a:rPr lang="en-US" sz="2800" dirty="0">
                <a:solidFill>
                  <a:prstClr val="black"/>
                </a:solidFill>
              </a:rPr>
              <a:t> </a:t>
            </a:r>
            <a:r>
              <a:rPr lang="en-US" sz="2800" dirty="0" smtClean="0">
                <a:solidFill>
                  <a:prstClr val="black"/>
                </a:solidFill>
              </a:rPr>
              <a:t> by </a:t>
            </a:r>
            <a:r>
              <a:rPr lang="en-US" sz="2800" dirty="0">
                <a:solidFill>
                  <a:prstClr val="black"/>
                </a:solidFill>
              </a:rPr>
              <a:t>the productivity ratio</a:t>
            </a:r>
          </a:p>
          <a:p>
            <a:pPr algn="just">
              <a:lnSpc>
                <a:spcPct val="150000"/>
              </a:lnSpc>
              <a:buClr>
                <a:srgbClr val="1CADE4"/>
              </a:buClr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prstClr val="black"/>
                </a:solidFill>
              </a:rPr>
              <a:t>Project the firm’s human resources demand out to the target year.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326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66670" y="296214"/>
            <a:ext cx="11384923" cy="6426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819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Number Placeholder 5">
            <a:extLst>
              <a:ext uri="{FF2B5EF4-FFF2-40B4-BE49-F238E27FC236}">
                <a16:creationId xmlns="" xmlns:a16="http://schemas.microsoft.com/office/drawing/2014/main" id="{4AC0F067-70A8-4C99-9BBF-FB05CF62D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8077200" y="6356351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eaLnBrk="0" hangingPunct="0">
              <a:spcBef>
                <a:spcPct val="0"/>
              </a:spcBef>
              <a:buClrTx/>
              <a:buSzTx/>
              <a:buFontTx/>
              <a:buNone/>
            </a:pPr>
            <a:fld id="{45553252-66ED-4D0B-8F19-D46761C0FE3C}" type="slidenum">
              <a:rPr lang="en-US" altLang="en-US" sz="1200">
                <a:solidFill>
                  <a:srgbClr val="898989"/>
                </a:solidFill>
                <a:latin typeface="Tahoma" panose="020B0604030504040204" pitchFamily="34" charset="0"/>
              </a:rPr>
              <a:pPr eaLnBrk="0" hangingPunct="0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200">
              <a:solidFill>
                <a:srgbClr val="898989"/>
              </a:solidFill>
              <a:latin typeface="Tahoma" panose="020B0604030504040204" pitchFamily="34" charset="0"/>
            </a:endParaRPr>
          </a:p>
        </p:txBody>
      </p:sp>
      <p:sp>
        <p:nvSpPr>
          <p:cNvPr id="66563" name="Title 1">
            <a:extLst>
              <a:ext uri="{FF2B5EF4-FFF2-40B4-BE49-F238E27FC236}">
                <a16:creationId xmlns="" xmlns:a16="http://schemas.microsoft.com/office/drawing/2014/main" id="{00D065CC-5189-4ABF-A1C5-4F7B32795DF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057400" y="152400"/>
            <a:ext cx="83820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z="4400" b="1" dirty="0">
                <a:solidFill>
                  <a:schemeClr val="bg2">
                    <a:lumMod val="25000"/>
                  </a:schemeClr>
                </a:solidFill>
              </a:rPr>
              <a:t>Human Resource Planning</a:t>
            </a:r>
          </a:p>
        </p:txBody>
      </p:sp>
      <p:sp>
        <p:nvSpPr>
          <p:cNvPr id="26627" name="Content Placeholder 2">
            <a:extLst>
              <a:ext uri="{FF2B5EF4-FFF2-40B4-BE49-F238E27FC236}">
                <a16:creationId xmlns="" xmlns:a16="http://schemas.microsoft.com/office/drawing/2014/main" id="{2E1045C4-F6EC-43E8-A501-A61FCC729E9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905000" y="1219200"/>
            <a:ext cx="7848600" cy="5181600"/>
          </a:xfrm>
        </p:spPr>
        <p:txBody>
          <a:bodyPr>
            <a:noAutofit/>
          </a:bodyPr>
          <a:lstStyle/>
          <a:p>
            <a:pPr marL="274320" indent="-274320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n-US" sz="2800" b="1" dirty="0">
                <a:solidFill>
                  <a:srgbClr val="FF0000"/>
                </a:solidFill>
              </a:rPr>
              <a:t>Definition of HRP</a:t>
            </a:r>
          </a:p>
          <a:p>
            <a:pPr marL="53975" indent="-53975" algn="just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en-US" sz="2800" b="1" dirty="0" smtClean="0">
                <a:solidFill>
                  <a:srgbClr val="FF0000"/>
                </a:solidFill>
              </a:rPr>
              <a:t>HRP</a:t>
            </a:r>
            <a:r>
              <a:rPr lang="en-US" sz="2800" dirty="0" smtClean="0"/>
              <a:t> </a:t>
            </a:r>
            <a:r>
              <a:rPr lang="en-US" sz="2800" dirty="0"/>
              <a:t>is a process used to determine </a:t>
            </a:r>
            <a:r>
              <a:rPr lang="en-US" sz="2800" b="1" dirty="0">
                <a:solidFill>
                  <a:srgbClr val="FF0000"/>
                </a:solidFill>
              </a:rPr>
              <a:t>what</a:t>
            </a:r>
            <a:r>
              <a:rPr lang="en-US" sz="2800" dirty="0"/>
              <a:t> and </a:t>
            </a:r>
            <a:r>
              <a:rPr lang="en-US" sz="2800" b="1" dirty="0">
                <a:solidFill>
                  <a:srgbClr val="FF0000"/>
                </a:solidFill>
              </a:rPr>
              <a:t>how many position </a:t>
            </a:r>
            <a:r>
              <a:rPr lang="en-US" sz="2800" dirty="0"/>
              <a:t>have the firm to fill and how to fill them</a:t>
            </a:r>
            <a:endParaRPr lang="en-US" sz="700" dirty="0"/>
          </a:p>
          <a:p>
            <a:pPr marL="53975" indent="-53975" algn="just">
              <a:spcAft>
                <a:spcPts val="0"/>
              </a:spcAft>
              <a:buClr>
                <a:schemeClr val="accent3"/>
              </a:buClr>
              <a:buFont typeface="Wingdings" pitchFamily="2" charset="2"/>
              <a:buChar char="Ø"/>
              <a:defRPr/>
            </a:pPr>
            <a:r>
              <a:rPr lang="en-US" sz="2800" dirty="0">
                <a:solidFill>
                  <a:srgbClr val="FF0000"/>
                </a:solidFill>
              </a:rPr>
              <a:t>HRP</a:t>
            </a:r>
            <a:r>
              <a:rPr lang="en-US" sz="2800" dirty="0"/>
              <a:t> is an activity that managers engage in to forecasting their </a:t>
            </a:r>
            <a:r>
              <a:rPr lang="en-US" sz="2800" b="1" dirty="0">
                <a:solidFill>
                  <a:srgbClr val="FF0000"/>
                </a:solidFill>
              </a:rPr>
              <a:t>current</a:t>
            </a:r>
            <a:r>
              <a:rPr lang="en-US" sz="2800" dirty="0"/>
              <a:t> and </a:t>
            </a:r>
            <a:r>
              <a:rPr lang="en-US" sz="2800" b="1" dirty="0">
                <a:solidFill>
                  <a:srgbClr val="FF0000"/>
                </a:solidFill>
              </a:rPr>
              <a:t>future</a:t>
            </a:r>
            <a:r>
              <a:rPr lang="en-US" sz="2800" dirty="0"/>
              <a:t> needs of human resources.    </a:t>
            </a:r>
          </a:p>
        </p:txBody>
      </p:sp>
    </p:spTree>
    <p:extLst>
      <p:ext uri="{BB962C8B-B14F-4D97-AF65-F5344CB8AC3E}">
        <p14:creationId xmlns:p14="http://schemas.microsoft.com/office/powerpoint/2010/main" val="1846758265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556B231-384E-4502-ABA7-3E4B3F481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189" y="704850"/>
            <a:ext cx="9167611" cy="89535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3200" b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w Cen MT" panose="020B0602020104020603"/>
              </a:rPr>
              <a:t>…Approaches </a:t>
            </a:r>
            <a:r>
              <a:rPr lang="en-US" sz="3200" b="1" dirty="0">
                <a:solidFill>
                  <a:prstClr val="black">
                    <a:lumMod val="95000"/>
                    <a:lumOff val="5000"/>
                  </a:prstClr>
                </a:solidFill>
                <a:latin typeface="Tw Cen MT" panose="020B0602020104020603"/>
              </a:rPr>
              <a:t>to Demand forecasting 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A14FFD6-64F2-4C22-97E8-A572ED04CA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1977" y="1752600"/>
            <a:ext cx="9968248" cy="4572000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n-US" sz="2800" b="1" dirty="0" smtClean="0"/>
              <a:t>Key predictive factors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 typeface="Wingdings" panose="05000000000000000000" pitchFamily="2" charset="2"/>
              <a:buChar char="§"/>
              <a:defRPr/>
            </a:pPr>
            <a:r>
              <a:rPr lang="en-US" sz="2800" dirty="0" smtClean="0"/>
              <a:t>Identifying one major variable with which total human resource is highly correlated</a:t>
            </a:r>
          </a:p>
          <a:p>
            <a:pPr marL="274320" indent="-274320" algn="just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n-US" sz="2800" dirty="0" smtClean="0"/>
              <a:t>e.g</a:t>
            </a:r>
            <a:r>
              <a:rPr lang="en-US" sz="2800" dirty="0"/>
              <a:t>. using number of </a:t>
            </a:r>
            <a:r>
              <a:rPr lang="en-US" sz="2800" dirty="0" smtClean="0"/>
              <a:t>patients as </a:t>
            </a:r>
            <a:r>
              <a:rPr lang="en-US" sz="2800" dirty="0"/>
              <a:t>key predictive factor to determine </a:t>
            </a:r>
            <a:r>
              <a:rPr lang="en-US" sz="2800" dirty="0" smtClean="0"/>
              <a:t>number of doctors </a:t>
            </a:r>
          </a:p>
          <a:p>
            <a:pPr algn="just">
              <a:buFont typeface="Wingdings 2" panose="05020102010507070707" pitchFamily="18" charset="2"/>
              <a:buNone/>
              <a:defRPr/>
            </a:pPr>
            <a:endParaRPr lang="en-US" sz="2800" dirty="0"/>
          </a:p>
        </p:txBody>
      </p:sp>
      <p:sp>
        <p:nvSpPr>
          <p:cNvPr id="92164" name="Slide Number Placeholder 3">
            <a:extLst>
              <a:ext uri="{FF2B5EF4-FFF2-40B4-BE49-F238E27FC236}">
                <a16:creationId xmlns="" xmlns:a16="http://schemas.microsoft.com/office/drawing/2014/main" id="{624F45F6-B923-4845-AF49-E0781BCE9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E538840-27F6-48F8-A728-4A39AF8D1B0B}" type="slidenum">
              <a:rPr lang="en-US" altLang="en-US" sz="1200">
                <a:solidFill>
                  <a:srgbClr val="045C75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30</a:t>
            </a:fld>
            <a:endParaRPr lang="en-US" altLang="en-US" sz="1200">
              <a:solidFill>
                <a:srgbClr val="045C75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610288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57218"/>
          </a:xfrm>
        </p:spPr>
        <p:txBody>
          <a:bodyPr/>
          <a:lstStyle/>
          <a:p>
            <a:pPr algn="ctr"/>
            <a:r>
              <a:rPr lang="en-US" sz="3200" b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w Cen MT" panose="020B0602020104020603"/>
              </a:rPr>
              <a:t>…Approaches </a:t>
            </a:r>
            <a:r>
              <a:rPr lang="en-US" sz="3200" b="1" dirty="0">
                <a:solidFill>
                  <a:prstClr val="black">
                    <a:lumMod val="95000"/>
                    <a:lumOff val="5000"/>
                  </a:prstClr>
                </a:solidFill>
                <a:latin typeface="Tw Cen MT" panose="020B0602020104020603"/>
              </a:rPr>
              <a:t>to Demand forecasting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7" y="1796603"/>
            <a:ext cx="9720073" cy="402336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sz="2800" b="1" dirty="0"/>
              <a:t>Management </a:t>
            </a:r>
            <a:r>
              <a:rPr lang="en-US" sz="2800" b="1" dirty="0" smtClean="0"/>
              <a:t>forecasting/expert judgment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800" b="1" dirty="0" smtClean="0">
                <a:solidFill>
                  <a:srgbClr val="4DDAFF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are the opinions (judgments</a:t>
            </a:r>
            <a:r>
              <a:rPr lang="en-US" sz="2800" dirty="0" smtClean="0">
                <a:solidFill>
                  <a:srgbClr val="000000"/>
                </a:solidFill>
              </a:rPr>
              <a:t>) of </a:t>
            </a:r>
            <a:r>
              <a:rPr lang="en-US" sz="2800" dirty="0">
                <a:solidFill>
                  <a:srgbClr val="000000"/>
                </a:solidFill>
              </a:rPr>
              <a:t>supervisors, </a:t>
            </a:r>
            <a:r>
              <a:rPr lang="en-US" sz="2800" dirty="0" smtClean="0">
                <a:solidFill>
                  <a:srgbClr val="000000"/>
                </a:solidFill>
              </a:rPr>
              <a:t>department managers or experts</a:t>
            </a:r>
            <a:r>
              <a:rPr lang="en-US" sz="2800" dirty="0">
                <a:solidFill>
                  <a:srgbClr val="000000"/>
                </a:solidFill>
              </a:rPr>
              <a:t>, </a:t>
            </a:r>
            <a:r>
              <a:rPr lang="en-US" sz="2800" dirty="0">
                <a:solidFill>
                  <a:prstClr val="black"/>
                </a:solidFill>
              </a:rPr>
              <a:t>who are very familiar with the entire nature of the jobs in the organization</a:t>
            </a:r>
            <a:r>
              <a:rPr lang="en-US" sz="2800" dirty="0" smtClean="0">
                <a:solidFill>
                  <a:prstClr val="black"/>
                </a:solidFill>
              </a:rPr>
              <a:t>. </a:t>
            </a:r>
            <a:endParaRPr lang="en-US" dirty="0">
              <a:solidFill>
                <a:prstClr val="black"/>
              </a:solidFill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en-US" sz="2800" dirty="0" smtClean="0">
              <a:solidFill>
                <a:srgbClr val="000000"/>
              </a:solidFill>
            </a:endParaRP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77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57218"/>
          </a:xfrm>
        </p:spPr>
        <p:txBody>
          <a:bodyPr/>
          <a:lstStyle/>
          <a:p>
            <a:pPr algn="ctr"/>
            <a:r>
              <a:rPr lang="en-US" sz="3200" b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w Cen MT" panose="020B0602020104020603"/>
              </a:rPr>
              <a:t>…Approaches </a:t>
            </a:r>
            <a:r>
              <a:rPr lang="en-US" sz="3200" b="1" dirty="0">
                <a:solidFill>
                  <a:prstClr val="black">
                    <a:lumMod val="95000"/>
                    <a:lumOff val="5000"/>
                  </a:prstClr>
                </a:solidFill>
                <a:latin typeface="Tw Cen MT" panose="020B0602020104020603"/>
              </a:rPr>
              <a:t>to Demand forecasting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7" y="1551905"/>
            <a:ext cx="9720073" cy="4023360"/>
          </a:xfrm>
        </p:spPr>
        <p:txBody>
          <a:bodyPr>
            <a:normAutofit/>
          </a:bodyPr>
          <a:lstStyle/>
          <a:p>
            <a:pPr marL="514350" lvl="0" indent="-514350" algn="just">
              <a:lnSpc>
                <a:spcPct val="150000"/>
              </a:lnSpc>
              <a:spcAft>
                <a:spcPts val="0"/>
              </a:spcAft>
              <a:buClr>
                <a:srgbClr val="27CED7"/>
              </a:buClr>
              <a:buNone/>
              <a:defRPr/>
            </a:pPr>
            <a:r>
              <a:rPr lang="en-US" sz="2800" b="1" dirty="0" smtClean="0"/>
              <a:t> Zero based </a:t>
            </a:r>
            <a:r>
              <a:rPr lang="en-US" sz="2800" b="1" dirty="0"/>
              <a:t>forecasting  </a:t>
            </a: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Using current level of employees as a starting point to determine future staffing needs</a:t>
            </a:r>
            <a:endParaRPr lang="en-US" sz="1400" dirty="0">
              <a:ea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Whenever vacancies exist due to retirement, layoff, death, or resignation, the vacant the position is not automatically filled. analysis determines whether the firm can justify filling it. </a:t>
            </a:r>
            <a:endParaRPr lang="en-US" sz="1400" dirty="0">
              <a:ea typeface="Times New Roman" panose="02020603050405020304" pitchFamily="18" charset="0"/>
            </a:endParaRPr>
          </a:p>
          <a:p>
            <a:pPr marL="0" lvl="0" indent="0" algn="just">
              <a:lnSpc>
                <a:spcPct val="150000"/>
              </a:lnSpc>
              <a:spcAft>
                <a:spcPts val="0"/>
              </a:spcAft>
              <a:buClr>
                <a:srgbClr val="27CED7"/>
              </a:buClr>
              <a:buNone/>
              <a:defRPr/>
            </a:pPr>
            <a:endParaRPr lang="en-US" sz="2800" dirty="0">
              <a:solidFill>
                <a:prstClr val="black"/>
              </a:solidFill>
            </a:endParaRP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825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76914"/>
          </a:xfrm>
        </p:spPr>
        <p:txBody>
          <a:bodyPr/>
          <a:lstStyle/>
          <a:p>
            <a:pPr algn="ctr"/>
            <a:r>
              <a:rPr lang="en-US" sz="3200" b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w Cen MT" panose="020B0602020104020603"/>
              </a:rPr>
              <a:t>…Approaches </a:t>
            </a:r>
            <a:r>
              <a:rPr lang="en-US" sz="3200" b="1" dirty="0">
                <a:solidFill>
                  <a:prstClr val="black">
                    <a:lumMod val="95000"/>
                    <a:lumOff val="5000"/>
                  </a:prstClr>
                </a:solidFill>
                <a:latin typeface="Tw Cen MT" panose="020B0602020104020603"/>
              </a:rPr>
              <a:t>to Demand forecasting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7" y="1500388"/>
            <a:ext cx="9720073" cy="4023360"/>
          </a:xfrm>
        </p:spPr>
        <p:txBody>
          <a:bodyPr>
            <a:normAutofit fontScale="92500" lnSpcReduction="20000"/>
          </a:bodyPr>
          <a:lstStyle/>
          <a:p>
            <a:pPr marL="514350" indent="-514350" algn="just">
              <a:lnSpc>
                <a:spcPct val="150000"/>
              </a:lnSpc>
              <a:spcAft>
                <a:spcPts val="0"/>
              </a:spcAft>
              <a:buClr>
                <a:srgbClr val="27CED7"/>
              </a:buClr>
              <a:buNone/>
              <a:defRPr/>
            </a:pPr>
            <a:r>
              <a:rPr lang="en-US" sz="2800" b="1" dirty="0" smtClean="0"/>
              <a:t>Bottom </a:t>
            </a:r>
            <a:r>
              <a:rPr lang="en-US" sz="2800" b="1" dirty="0"/>
              <a:t>up approach</a:t>
            </a:r>
          </a:p>
          <a:p>
            <a:pPr lvl="0" algn="just">
              <a:lnSpc>
                <a:spcPct val="150000"/>
              </a:lnSpc>
              <a:buClr>
                <a:srgbClr val="1CADE4"/>
              </a:buClr>
            </a:pPr>
            <a:r>
              <a:rPr lang="en-US" sz="2600" dirty="0" smtClean="0">
                <a:solidFill>
                  <a:prstClr val="black"/>
                </a:solidFill>
              </a:rPr>
              <a:t>In </a:t>
            </a:r>
            <a:r>
              <a:rPr lang="en-US" sz="2600" dirty="0">
                <a:solidFill>
                  <a:prstClr val="black"/>
                </a:solidFill>
              </a:rPr>
              <a:t>the </a:t>
            </a:r>
            <a:r>
              <a:rPr lang="en-US" sz="2600" b="1" dirty="0">
                <a:solidFill>
                  <a:prstClr val="black"/>
                </a:solidFill>
              </a:rPr>
              <a:t>bottom-up forecast</a:t>
            </a:r>
            <a:r>
              <a:rPr lang="en-US" sz="2600" dirty="0">
                <a:solidFill>
                  <a:prstClr val="black"/>
                </a:solidFill>
              </a:rPr>
              <a:t>, each successive level in the organization, starting with the lowest, forecasts its requirements to provide an aggregate forecast of employees needed. </a:t>
            </a:r>
          </a:p>
          <a:p>
            <a:pPr lvl="0" algn="just">
              <a:lnSpc>
                <a:spcPct val="150000"/>
              </a:lnSpc>
              <a:buClr>
                <a:srgbClr val="1CADE4"/>
              </a:buClr>
            </a:pPr>
            <a:r>
              <a:rPr lang="en-US" sz="2600" dirty="0">
                <a:solidFill>
                  <a:prstClr val="black"/>
                </a:solidFill>
              </a:rPr>
              <a:t>This process is highly interactive as the estimated requirements from the previous level are discussed, negotiated, and </a:t>
            </a:r>
            <a:r>
              <a:rPr lang="en-US" sz="2600" dirty="0" smtClean="0">
                <a:solidFill>
                  <a:prstClr val="black"/>
                </a:solidFill>
              </a:rPr>
              <a:t>re-estimated </a:t>
            </a:r>
            <a:r>
              <a:rPr lang="en-US" sz="2600" dirty="0">
                <a:solidFill>
                  <a:prstClr val="black"/>
                </a:solidFill>
              </a:rPr>
              <a:t>with the next level of management.</a:t>
            </a:r>
          </a:p>
          <a:p>
            <a:pPr marL="53975" lvl="0" indent="-53975" algn="just">
              <a:lnSpc>
                <a:spcPct val="150000"/>
              </a:lnSpc>
              <a:spcAft>
                <a:spcPts val="0"/>
              </a:spcAft>
              <a:buClr>
                <a:srgbClr val="27CED7"/>
              </a:buClr>
              <a:buNone/>
              <a:defRPr/>
            </a:pPr>
            <a:endParaRPr lang="en-US" sz="2800" dirty="0">
              <a:solidFill>
                <a:prstClr val="black"/>
              </a:solidFill>
            </a:endParaRP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493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8"/>
          <p:cNvSpPr>
            <a:spLocks noGrp="1"/>
          </p:cNvSpPr>
          <p:nvPr>
            <p:ph type="title"/>
          </p:nvPr>
        </p:nvSpPr>
        <p:spPr>
          <a:xfrm>
            <a:off x="1905000" y="533400"/>
            <a:ext cx="8229600" cy="5870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z="3600" b="1" dirty="0">
                <a:latin typeface="+mn-lt"/>
              </a:rPr>
              <a:t> </a:t>
            </a:r>
            <a:r>
              <a:rPr lang="en-US" sz="3600" b="1" dirty="0" smtClean="0">
                <a:latin typeface="+mn-lt"/>
              </a:rPr>
              <a:t/>
            </a:r>
            <a:br>
              <a:rPr lang="en-US" sz="3600" b="1" dirty="0" smtClean="0">
                <a:latin typeface="+mn-lt"/>
              </a:rPr>
            </a:br>
            <a:r>
              <a:rPr lang="en-US" sz="3600" b="1" dirty="0">
                <a:latin typeface="+mn-lt"/>
              </a:rPr>
              <a:t/>
            </a:r>
            <a:br>
              <a:rPr lang="en-US" sz="3600" b="1" dirty="0">
                <a:latin typeface="+mn-lt"/>
              </a:rPr>
            </a:br>
            <a:r>
              <a:rPr lang="en-US" sz="3200" b="1" dirty="0">
                <a:solidFill>
                  <a:prstClr val="black">
                    <a:lumMod val="95000"/>
                    <a:lumOff val="5000"/>
                  </a:prstClr>
                </a:solidFill>
                <a:latin typeface="Tw Cen MT" panose="020B0602020104020603"/>
              </a:rPr>
              <a:t>…Approaches to Demand forecasting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8131" name="Content Placeholder 9"/>
          <p:cNvSpPr>
            <a:spLocks noGrp="1"/>
          </p:cNvSpPr>
          <p:nvPr>
            <p:ph idx="1"/>
          </p:nvPr>
        </p:nvSpPr>
        <p:spPr>
          <a:xfrm>
            <a:off x="902594" y="1432775"/>
            <a:ext cx="9232006" cy="48768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2800" b="1" spc="100" dirty="0" smtClean="0">
                <a:solidFill>
                  <a:prstClr val="black">
                    <a:lumMod val="95000"/>
                    <a:lumOff val="5000"/>
                  </a:prstClr>
                </a:solidFill>
                <a:ea typeface="+mj-ea"/>
                <a:cs typeface="+mj-cs"/>
              </a:rPr>
              <a:t>work standard data</a:t>
            </a:r>
            <a:endParaRPr lang="en-US" sz="2800" b="1" dirty="0" smtClean="0"/>
          </a:p>
          <a:p>
            <a:pPr algn="just" eaLnBrk="1" hangingPunct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This is a means of determining the relationship between tasks and the number of employees needed to perform the tasks. </a:t>
            </a:r>
          </a:p>
          <a:p>
            <a:pPr algn="just" eaLnBrk="1" hangingPunct="1">
              <a:buFont typeface="Wingdings" panose="05000000000000000000" pitchFamily="2" charset="2"/>
              <a:buChar char="§"/>
            </a:pPr>
            <a:endParaRPr lang="en-US" sz="2400" dirty="0"/>
          </a:p>
          <a:p>
            <a:pPr algn="just" eaLnBrk="1" hangingPunct="1"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 marL="0" indent="0" algn="just" eaLnBrk="1" hangingPunct="1">
              <a:buNone/>
            </a:pPr>
            <a:endParaRPr lang="en-US" sz="2400" dirty="0" smtClean="0"/>
          </a:p>
          <a:p>
            <a:pPr marL="0" indent="0" algn="just" eaLnBrk="1" hangingPunct="1">
              <a:buNone/>
            </a:pPr>
            <a:endParaRPr lang="en-US" sz="2400" dirty="0"/>
          </a:p>
          <a:p>
            <a:pPr marL="0" indent="0" algn="just" eaLnBrk="1" hangingPunct="1">
              <a:buNone/>
            </a:pPr>
            <a:endParaRPr lang="en-US" sz="2400" dirty="0" smtClean="0"/>
          </a:p>
          <a:p>
            <a:pPr algn="just" eaLnBrk="1" hangingPunct="1">
              <a:buFont typeface="Wingdings" panose="05000000000000000000" pitchFamily="2" charset="2"/>
              <a:buChar char="§"/>
            </a:pPr>
            <a:r>
              <a:rPr lang="en-US" sz="2400" dirty="0" smtClean="0"/>
              <a:t>The </a:t>
            </a:r>
            <a:r>
              <a:rPr lang="en-US" sz="2400" dirty="0"/>
              <a:t>technique is useful only in cases where the volume of work can be satisfactorily quantified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4184891"/>
              </p:ext>
            </p:extLst>
          </p:nvPr>
        </p:nvGraphicFramePr>
        <p:xfrm>
          <a:off x="1127437" y="3078050"/>
          <a:ext cx="8782319" cy="2125013"/>
        </p:xfrm>
        <a:graphic>
          <a:graphicData uri="http://schemas.openxmlformats.org/drawingml/2006/table">
            <a:tbl>
              <a:tblPr firstRow="1" firstCol="1" bandRow="1"/>
              <a:tblGrid>
                <a:gridCol w="1392854"/>
                <a:gridCol w="1905698"/>
                <a:gridCol w="1646315"/>
                <a:gridCol w="1918726"/>
                <a:gridCol w="1918726"/>
              </a:tblGrid>
              <a:tr h="212501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Activities 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Estimate activity time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Frequency</a:t>
                      </a:r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(2)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time required to complete the activity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en-US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(</a:t>
                      </a:r>
                      <a:r>
                        <a:rPr lang="en-US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1×2)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time required to complete the job / standard working </a:t>
                      </a:r>
                      <a:r>
                        <a:rPr lang="en-US" sz="16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hr</a:t>
                      </a: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= HR requirement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334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itle 1">
            <a:extLst>
              <a:ext uri="{FF2B5EF4-FFF2-40B4-BE49-F238E27FC236}">
                <a16:creationId xmlns="" xmlns:a16="http://schemas.microsoft.com/office/drawing/2014/main" id="{F4C28945-11DA-4EC4-8B34-D3C74FB9B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82976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chemeClr val="bg2">
                    <a:lumMod val="25000"/>
                  </a:schemeClr>
                </a:solidFill>
              </a:rPr>
              <a:t>Forecasting Human Resource Supply  </a:t>
            </a:r>
            <a:endParaRPr lang="en-US" sz="36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94211" name="Content Placeholder 2">
            <a:extLst>
              <a:ext uri="{FF2B5EF4-FFF2-40B4-BE49-F238E27FC236}">
                <a16:creationId xmlns="" xmlns:a16="http://schemas.microsoft.com/office/drawing/2014/main" id="{D97BD4D8-2C82-48E0-863C-F5C9A7EABD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2460" y="1468192"/>
            <a:ext cx="9720073" cy="4700788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altLang="en-US" sz="2800" dirty="0" smtClean="0"/>
              <a:t>Supply </a:t>
            </a:r>
            <a:r>
              <a:rPr lang="en-US" altLang="en-US" sz="2800" dirty="0"/>
              <a:t>forecasting estimates future sources of human resources that are likely to be available from </a:t>
            </a:r>
            <a:r>
              <a:rPr lang="en-US" altLang="en-US" sz="2800" b="1" dirty="0"/>
              <a:t>inside</a:t>
            </a:r>
            <a:r>
              <a:rPr lang="en-US" altLang="en-US" sz="2800" dirty="0"/>
              <a:t> and </a:t>
            </a:r>
            <a:r>
              <a:rPr lang="en-US" altLang="en-US" sz="2800" b="1" dirty="0"/>
              <a:t>outside</a:t>
            </a:r>
            <a:r>
              <a:rPr lang="en-US" altLang="en-US" sz="2800" dirty="0"/>
              <a:t> the organization. </a:t>
            </a:r>
          </a:p>
          <a:p>
            <a:pPr lvl="0">
              <a:buClr>
                <a:srgbClr val="1CADE4"/>
              </a:buClr>
            </a:pPr>
            <a:r>
              <a:rPr lang="en-US" sz="2800" b="1" dirty="0" smtClean="0">
                <a:solidFill>
                  <a:prstClr val="black"/>
                </a:solidFill>
              </a:rPr>
              <a:t>supply options are two internal and external supply.</a:t>
            </a:r>
          </a:p>
          <a:p>
            <a:pPr marL="128016" lvl="1" indent="0" algn="just">
              <a:lnSpc>
                <a:spcPct val="150000"/>
              </a:lnSpc>
              <a:buClr>
                <a:srgbClr val="1CADE4"/>
              </a:buClr>
              <a:buNone/>
            </a:pPr>
            <a:endParaRPr lang="en-US" sz="2800" dirty="0">
              <a:solidFill>
                <a:srgbClr val="335B74">
                  <a:lumMod val="75000"/>
                </a:srgbClr>
              </a:solidFill>
            </a:endParaRPr>
          </a:p>
        </p:txBody>
      </p:sp>
      <p:sp>
        <p:nvSpPr>
          <p:cNvPr id="94212" name="Slide Number Placeholder 3">
            <a:extLst>
              <a:ext uri="{FF2B5EF4-FFF2-40B4-BE49-F238E27FC236}">
                <a16:creationId xmlns="" xmlns:a16="http://schemas.microsoft.com/office/drawing/2014/main" id="{F1168CCD-EE33-418D-895D-2058552FC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FC206A6-84EF-4037-9F9B-D128C0A89322}" type="slidenum">
              <a:rPr lang="en-US" altLang="en-US" sz="1200">
                <a:solidFill>
                  <a:srgbClr val="045C75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35</a:t>
            </a:fld>
            <a:endParaRPr lang="en-US" altLang="en-US" sz="1200">
              <a:solidFill>
                <a:srgbClr val="045C75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25441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024128" y="585216"/>
            <a:ext cx="9720072" cy="1140553"/>
          </a:xfrm>
        </p:spPr>
        <p:txBody>
          <a:bodyPr>
            <a:normAutofit/>
          </a:bodyPr>
          <a:lstStyle/>
          <a:p>
            <a:pPr algn="ctr"/>
            <a:r>
              <a:rPr lang="en-US" altLang="en-US" sz="3200" b="1" dirty="0" smtClean="0"/>
              <a:t> </a:t>
            </a:r>
            <a:r>
              <a:rPr lang="en-US" sz="3200" b="1" dirty="0">
                <a:solidFill>
                  <a:srgbClr val="DFE3E5">
                    <a:lumMod val="25000"/>
                  </a:srgbClr>
                </a:solidFill>
              </a:rPr>
              <a:t>Forecasting Human Resource Supply </a:t>
            </a:r>
            <a:endParaRPr lang="en-US" altLang="en-US" sz="3200" b="1" dirty="0" smtClean="0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4128" y="1725769"/>
            <a:ext cx="9720073" cy="4023360"/>
          </a:xfrm>
        </p:spPr>
        <p:txBody>
          <a:bodyPr>
            <a:normAutofit fontScale="92500" lnSpcReduction="20000"/>
          </a:bodyPr>
          <a:lstStyle/>
          <a:p>
            <a:pPr lvl="1" algn="just">
              <a:lnSpc>
                <a:spcPct val="150000"/>
              </a:lnSpc>
              <a:buClr>
                <a:srgbClr val="1CADE4"/>
              </a:buClr>
            </a:pPr>
            <a:r>
              <a:rPr lang="en-US" sz="2800" dirty="0">
                <a:solidFill>
                  <a:srgbClr val="335B74">
                    <a:lumMod val="75000"/>
                  </a:srgbClr>
                </a:solidFill>
              </a:rPr>
              <a:t> </a:t>
            </a:r>
            <a:r>
              <a:rPr lang="en-US" sz="2800" b="1" dirty="0">
                <a:solidFill>
                  <a:prstClr val="black"/>
                </a:solidFill>
              </a:rPr>
              <a:t>Internal supply- </a:t>
            </a:r>
            <a:r>
              <a:rPr lang="en-US" sz="2800" dirty="0">
                <a:solidFill>
                  <a:prstClr val="black"/>
                </a:solidFill>
              </a:rPr>
              <a:t>which refers to current members of the organizational workforce who can be retrained, promoted, transferred, etc., to fill anticipated future HR </a:t>
            </a:r>
            <a:r>
              <a:rPr lang="en-US" sz="2800" dirty="0" smtClean="0">
                <a:solidFill>
                  <a:prstClr val="black"/>
                </a:solidFill>
              </a:rPr>
              <a:t>requirements.</a:t>
            </a:r>
          </a:p>
          <a:p>
            <a:pPr lvl="1" algn="just">
              <a:lnSpc>
                <a:spcPct val="150000"/>
              </a:lnSpc>
              <a:buClr>
                <a:srgbClr val="1CADE4"/>
              </a:buClr>
            </a:pPr>
            <a:r>
              <a:rPr lang="en-US" altLang="en-US" sz="2800" dirty="0" smtClean="0">
                <a:solidFill>
                  <a:srgbClr val="335B74">
                    <a:lumMod val="75000"/>
                  </a:srgbClr>
                </a:solidFill>
              </a:rPr>
              <a:t>The</a:t>
            </a:r>
            <a:r>
              <a:rPr lang="en-US" altLang="en-US" sz="2800" dirty="0" smtClean="0"/>
              <a:t> </a:t>
            </a:r>
            <a:r>
              <a:rPr lang="en-US" altLang="en-US" sz="2800" dirty="0"/>
              <a:t>major tool used to assess the current supply of employees is </a:t>
            </a:r>
            <a:r>
              <a:rPr lang="en-US" altLang="en-US" sz="2800" b="1" dirty="0" smtClean="0"/>
              <a:t>skills inventory.</a:t>
            </a:r>
          </a:p>
          <a:p>
            <a:pPr lvl="1" algn="just">
              <a:lnSpc>
                <a:spcPct val="150000"/>
              </a:lnSpc>
              <a:buClr>
                <a:srgbClr val="1CADE4"/>
              </a:buClr>
            </a:pPr>
            <a:r>
              <a:rPr lang="en-US" altLang="en-US" sz="2800" b="1" dirty="0"/>
              <a:t>Purpose</a:t>
            </a:r>
            <a:r>
              <a:rPr lang="en-US" altLang="en-US" sz="2800" dirty="0"/>
              <a:t>: to note what kind of skills, abilities, experiences, and training the employees currently have.</a:t>
            </a:r>
          </a:p>
          <a:p>
            <a:pPr lvl="1" algn="just">
              <a:lnSpc>
                <a:spcPct val="150000"/>
              </a:lnSpc>
              <a:buClr>
                <a:srgbClr val="1CADE4"/>
              </a:buClr>
            </a:pPr>
            <a:endParaRPr lang="en-US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217520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9" grpId="0" build="p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024128" y="585216"/>
            <a:ext cx="9720072" cy="792823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sz="3200" b="1" dirty="0" smtClean="0"/>
              <a:t>Components of skills inventory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4127" y="1513267"/>
            <a:ext cx="9720073" cy="4023360"/>
          </a:xfrm>
        </p:spPr>
        <p:txBody>
          <a:bodyPr/>
          <a:lstStyle/>
          <a:p>
            <a:pPr marL="609600" indent="-609600" algn="just">
              <a:buNone/>
            </a:pPr>
            <a:r>
              <a:rPr lang="en-US" altLang="en-US" sz="2800" dirty="0" smtClean="0"/>
              <a:t>Content of skills inventory can be put into three components as follows: </a:t>
            </a:r>
          </a:p>
          <a:p>
            <a:pPr marL="609600" indent="-609600">
              <a:buClrTx/>
              <a:buFontTx/>
              <a:buAutoNum type="arabicPeriod"/>
            </a:pPr>
            <a:r>
              <a:rPr lang="en-US" altLang="en-US" sz="2800" dirty="0" smtClean="0"/>
              <a:t>Data summarizing the employees past</a:t>
            </a:r>
          </a:p>
          <a:p>
            <a:pPr marL="609600" indent="-609600">
              <a:buClrTx/>
              <a:buFontTx/>
              <a:buAutoNum type="arabicPeriod"/>
            </a:pPr>
            <a:r>
              <a:rPr lang="en-US" altLang="en-US" sz="2800" dirty="0" smtClean="0"/>
              <a:t>Data summarizing status of present skills</a:t>
            </a:r>
          </a:p>
          <a:p>
            <a:pPr marL="609600" indent="-609600">
              <a:buClrTx/>
              <a:buFontTx/>
              <a:buAutoNum type="arabicPeriod"/>
            </a:pPr>
            <a:r>
              <a:rPr lang="en-US" altLang="en-US" sz="2800" dirty="0" smtClean="0"/>
              <a:t>Data that focus on the future</a:t>
            </a:r>
          </a:p>
          <a:p>
            <a:pPr marL="609600" indent="-609600">
              <a:buFontTx/>
              <a:buAutoNum type="arabicPeriod"/>
            </a:pP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745501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024128" y="585216"/>
            <a:ext cx="9720072" cy="805702"/>
          </a:xfrm>
        </p:spPr>
        <p:txBody>
          <a:bodyPr>
            <a:normAutofit/>
          </a:bodyPr>
          <a:lstStyle/>
          <a:p>
            <a:pPr marL="838200" indent="-838200" algn="ctr"/>
            <a:r>
              <a:rPr lang="en-US" altLang="en-US" sz="3200" b="1" dirty="0">
                <a:latin typeface="+mn-lt"/>
              </a:rPr>
              <a:t>Data summarizing the employees past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4127" y="1551904"/>
            <a:ext cx="9720073" cy="4023360"/>
          </a:xfrm>
        </p:spPr>
        <p:txBody>
          <a:bodyPr/>
          <a:lstStyle/>
          <a:p>
            <a:pPr algn="just">
              <a:lnSpc>
                <a:spcPct val="150000"/>
              </a:lnSpc>
              <a:buClrTx/>
              <a:buFont typeface="Wingdings" panose="05000000000000000000" pitchFamily="2" charset="2"/>
              <a:buChar char="§"/>
            </a:pPr>
            <a:r>
              <a:rPr lang="en-US" altLang="en-US" sz="2800" dirty="0"/>
              <a:t>Title and brief job description highlighting positions held over the years either in the </a:t>
            </a:r>
            <a:r>
              <a:rPr lang="en-US" altLang="en-US" sz="2800" dirty="0" smtClean="0"/>
              <a:t>organization  </a:t>
            </a:r>
            <a:r>
              <a:rPr lang="en-US" altLang="en-US" sz="2800" dirty="0"/>
              <a:t>or previous </a:t>
            </a:r>
            <a:r>
              <a:rPr lang="en-US" altLang="en-US" sz="2800" dirty="0" smtClean="0"/>
              <a:t>organizations </a:t>
            </a:r>
            <a:endParaRPr lang="en-US" altLang="en-US" sz="2800" dirty="0"/>
          </a:p>
          <a:p>
            <a:pPr algn="just">
              <a:lnSpc>
                <a:spcPct val="150000"/>
              </a:lnSpc>
              <a:buClrTx/>
              <a:buFont typeface="Wingdings" panose="05000000000000000000" pitchFamily="2" charset="2"/>
              <a:buChar char="§"/>
            </a:pPr>
            <a:r>
              <a:rPr lang="en-US" altLang="en-US" sz="2800" dirty="0"/>
              <a:t>skills  developed in these positions</a:t>
            </a:r>
          </a:p>
          <a:p>
            <a:pPr algn="just">
              <a:lnSpc>
                <a:spcPct val="150000"/>
              </a:lnSpc>
              <a:buClrTx/>
              <a:buFont typeface="Wingdings" panose="05000000000000000000" pitchFamily="2" charset="2"/>
              <a:buChar char="§"/>
            </a:pPr>
            <a:r>
              <a:rPr lang="en-US" altLang="en-US" sz="2800" dirty="0" smtClean="0">
                <a:solidFill>
                  <a:srgbClr val="000000"/>
                </a:solidFill>
              </a:rPr>
              <a:t>Educational </a:t>
            </a:r>
            <a:r>
              <a:rPr lang="en-US" altLang="en-US" sz="2800" dirty="0">
                <a:solidFill>
                  <a:srgbClr val="000000"/>
                </a:solidFill>
              </a:rPr>
              <a:t>achievements</a:t>
            </a:r>
          </a:p>
          <a:p>
            <a:pPr algn="just">
              <a:lnSpc>
                <a:spcPct val="150000"/>
              </a:lnSpc>
              <a:buClrTx/>
              <a:buFont typeface="Wingdings" panose="05000000000000000000" pitchFamily="2" charset="2"/>
              <a:buChar char="§"/>
            </a:pPr>
            <a:r>
              <a:rPr lang="en-US" altLang="en-US" sz="2800" dirty="0" smtClean="0">
                <a:solidFill>
                  <a:srgbClr val="000000"/>
                </a:solidFill>
              </a:rPr>
              <a:t>significant accomplishments</a:t>
            </a:r>
            <a:endParaRPr lang="en-US" altLang="en-US" sz="2800" dirty="0">
              <a:solidFill>
                <a:srgbClr val="000000"/>
              </a:solidFill>
            </a:endParaRPr>
          </a:p>
          <a:p>
            <a:pPr algn="just" eaLnBrk="1" hangingPunct="1"/>
            <a:endParaRPr lang="en-US" altLang="en-US" sz="2800" dirty="0"/>
          </a:p>
          <a:p>
            <a:pPr eaLnBrk="1" hangingPunct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081935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024128" y="585216"/>
            <a:ext cx="9720072" cy="676914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en-US" sz="3200" b="1" dirty="0"/>
              <a:t>Data summarizing the status of the present skills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52917" y="1410237"/>
            <a:ext cx="9720073" cy="4023360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ClrTx/>
              <a:buFont typeface="Wingdings" panose="05000000000000000000" pitchFamily="2" charset="2"/>
              <a:buChar char="§"/>
            </a:pPr>
            <a:r>
              <a:rPr lang="en-US" altLang="en-US" sz="2400" dirty="0"/>
              <a:t> </a:t>
            </a:r>
            <a:r>
              <a:rPr lang="en-US" altLang="en-US" sz="2800" dirty="0" smtClean="0"/>
              <a:t>Skill related highlights last three performance appraisals</a:t>
            </a:r>
          </a:p>
          <a:p>
            <a:pPr eaLnBrk="1" hangingPunct="1">
              <a:lnSpc>
                <a:spcPct val="150000"/>
              </a:lnSpc>
              <a:buClrTx/>
              <a:buFont typeface="Wingdings" panose="05000000000000000000" pitchFamily="2" charset="2"/>
              <a:buChar char="§"/>
            </a:pPr>
            <a:r>
              <a:rPr lang="en-US" altLang="en-US" sz="2800" dirty="0"/>
              <a:t> </a:t>
            </a:r>
            <a:r>
              <a:rPr lang="en-US" altLang="en-US" sz="2800" dirty="0" smtClean="0"/>
              <a:t>Employee perception of his/her  competencies</a:t>
            </a:r>
          </a:p>
          <a:p>
            <a:pPr eaLnBrk="1" hangingPunct="1">
              <a:lnSpc>
                <a:spcPct val="150000"/>
              </a:lnSpc>
              <a:buClrTx/>
              <a:buFont typeface="Wingdings" panose="05000000000000000000" pitchFamily="2" charset="2"/>
              <a:buChar char="§"/>
            </a:pPr>
            <a:r>
              <a:rPr lang="en-US" altLang="en-US" sz="2800" dirty="0"/>
              <a:t> </a:t>
            </a:r>
            <a:r>
              <a:rPr lang="en-US" altLang="en-US" sz="2800" dirty="0" smtClean="0"/>
              <a:t>Employees supervisor perception of employees competencies </a:t>
            </a:r>
          </a:p>
        </p:txBody>
      </p:sp>
    </p:spTree>
    <p:extLst>
      <p:ext uri="{BB962C8B-B14F-4D97-AF65-F5344CB8AC3E}">
        <p14:creationId xmlns:p14="http://schemas.microsoft.com/office/powerpoint/2010/main" val="4075352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95854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latin typeface="+mn-lt"/>
              </a:rPr>
              <a:t>Hard and soft human resource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481070"/>
            <a:ext cx="9720073" cy="402336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en-US" sz="2400" b="1" dirty="0" smtClean="0"/>
              <a:t>Hard Human resource planning </a:t>
            </a:r>
            <a:r>
              <a:rPr lang="en-US" sz="2400" dirty="0" smtClean="0"/>
              <a:t>is </a:t>
            </a:r>
            <a:r>
              <a:rPr lang="en-US" sz="2400" dirty="0"/>
              <a:t>based on quantitative analysis in order to ensure that the </a:t>
            </a:r>
            <a:r>
              <a:rPr lang="en-US" sz="2400" b="1" dirty="0"/>
              <a:t>right number </a:t>
            </a:r>
            <a:r>
              <a:rPr lang="en-US" sz="2400" b="1" dirty="0" smtClean="0"/>
              <a:t>of the </a:t>
            </a:r>
            <a:r>
              <a:rPr lang="en-US" sz="2400" b="1" dirty="0"/>
              <a:t>right sort of people </a:t>
            </a:r>
            <a:r>
              <a:rPr lang="en-US" sz="2400" dirty="0"/>
              <a:t>are available when needed. </a:t>
            </a:r>
            <a:endParaRPr lang="en-US" sz="2400" dirty="0" smtClean="0"/>
          </a:p>
          <a:p>
            <a:pPr algn="just">
              <a:lnSpc>
                <a:spcPct val="150000"/>
              </a:lnSpc>
            </a:pPr>
            <a:r>
              <a:rPr lang="en-US" sz="2400" b="1" dirty="0" smtClean="0"/>
              <a:t>Soft </a:t>
            </a:r>
            <a:r>
              <a:rPr lang="en-US" sz="2400" b="1" dirty="0"/>
              <a:t>human resource planning </a:t>
            </a:r>
            <a:r>
              <a:rPr lang="en-US" sz="2400" dirty="0" smtClean="0"/>
              <a:t>is concerned </a:t>
            </a:r>
            <a:r>
              <a:rPr lang="en-US" sz="2400" dirty="0"/>
              <a:t>with ensuring the availability of people with the </a:t>
            </a:r>
            <a:r>
              <a:rPr lang="en-US" sz="2400" b="1" dirty="0"/>
              <a:t>right type of </a:t>
            </a:r>
            <a:r>
              <a:rPr lang="en-US" sz="2400" b="1" dirty="0" smtClean="0"/>
              <a:t>attitudes and </a:t>
            </a:r>
            <a:r>
              <a:rPr lang="en-US" sz="2400" b="1" dirty="0"/>
              <a:t>motivation </a:t>
            </a:r>
            <a:r>
              <a:rPr lang="en-US" sz="2400" dirty="0"/>
              <a:t>who are committed to the organization and engaged in their </a:t>
            </a:r>
            <a:r>
              <a:rPr lang="en-US" sz="2400" dirty="0" smtClean="0"/>
              <a:t>work, and </a:t>
            </a:r>
            <a:r>
              <a:rPr lang="en-US" sz="2400" dirty="0"/>
              <a:t>behave accordingly.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5041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1024128" y="585217"/>
            <a:ext cx="9720072" cy="689792"/>
          </a:xfrm>
        </p:spPr>
        <p:txBody>
          <a:bodyPr>
            <a:normAutofit/>
          </a:bodyPr>
          <a:lstStyle/>
          <a:p>
            <a:pPr algn="ctr"/>
            <a:r>
              <a:rPr lang="en-US" altLang="en-US" sz="3200" b="1" dirty="0" smtClean="0"/>
              <a:t>Data </a:t>
            </a:r>
            <a:r>
              <a:rPr lang="en-US" altLang="en-US" sz="3200" b="1" dirty="0"/>
              <a:t>that focus on the future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24128" y="1384478"/>
            <a:ext cx="9720073" cy="4023360"/>
          </a:xfrm>
        </p:spPr>
        <p:txBody>
          <a:bodyPr>
            <a:normAutofit fontScale="92500" lnSpcReduction="10000"/>
          </a:bodyPr>
          <a:lstStyle/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latin typeface="Tw Cen MT" panose="020B0602020104020603" pitchFamily="34" charset="0"/>
              </a:rPr>
              <a:t>Personal career goals – identify specific positions and aspiration, one year, three </a:t>
            </a:r>
            <a:r>
              <a:rPr lang="en-US" sz="2800" dirty="0" smtClean="0">
                <a:solidFill>
                  <a:srgbClr val="000000"/>
                </a:solidFill>
                <a:latin typeface="Tw Cen MT" panose="020B0602020104020603" pitchFamily="34" charset="0"/>
              </a:rPr>
              <a:t>years. 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latin typeface="Tw Cen MT" panose="020B0602020104020603" pitchFamily="34" charset="0"/>
              </a:rPr>
              <a:t>View of the individuals present supervisors as to what he or she could be prepared to become. </a:t>
            </a:r>
            <a:endParaRPr lang="en-US" sz="12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sz="2800" dirty="0">
                <a:solidFill>
                  <a:srgbClr val="000000"/>
                </a:solidFill>
                <a:latin typeface="Tw Cen MT" panose="020B0602020104020603" pitchFamily="34" charset="0"/>
              </a:rPr>
              <a:t>Specify training and development efforts that the individual is motivated to undertake – on the job, off the job, classroom or experiential 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236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itle 1">
            <a:extLst>
              <a:ext uri="{FF2B5EF4-FFF2-40B4-BE49-F238E27FC236}">
                <a16:creationId xmlns="" xmlns:a16="http://schemas.microsoft.com/office/drawing/2014/main" id="{F4C28945-11DA-4EC4-8B34-D3C74FB9BE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82976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3600" b="1" dirty="0">
                <a:solidFill>
                  <a:schemeClr val="bg2">
                    <a:lumMod val="25000"/>
                  </a:schemeClr>
                </a:solidFill>
              </a:rPr>
              <a:t>Forecasting Human Resource Supply  </a:t>
            </a:r>
            <a:endParaRPr lang="en-US" sz="36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94211" name="Content Placeholder 2">
            <a:extLst>
              <a:ext uri="{FF2B5EF4-FFF2-40B4-BE49-F238E27FC236}">
                <a16:creationId xmlns="" xmlns:a16="http://schemas.microsoft.com/office/drawing/2014/main" id="{D97BD4D8-2C82-48E0-863C-F5C9A7EABD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2460" y="1468192"/>
            <a:ext cx="9720073" cy="402336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 smtClean="0"/>
              <a:t>External supply- </a:t>
            </a:r>
            <a:r>
              <a:rPr lang="en-US" sz="2800" dirty="0" smtClean="0"/>
              <a:t>which </a:t>
            </a:r>
            <a:r>
              <a:rPr lang="en-US" sz="2800" dirty="0"/>
              <a:t>refers to potential employees who are currently </a:t>
            </a:r>
            <a:r>
              <a:rPr lang="en-US" sz="2800" b="1" dirty="0"/>
              <a:t>undergoing training </a:t>
            </a:r>
            <a:r>
              <a:rPr lang="en-US" sz="2800" dirty="0"/>
              <a:t>or working for </a:t>
            </a:r>
            <a:r>
              <a:rPr lang="en-US" sz="2800" b="1" dirty="0"/>
              <a:t>competitors</a:t>
            </a:r>
            <a:r>
              <a:rPr lang="en-US" sz="2800" dirty="0"/>
              <a:t>, </a:t>
            </a:r>
            <a:r>
              <a:rPr lang="en-US" sz="2800" dirty="0" smtClean="0"/>
              <a:t>or </a:t>
            </a:r>
            <a:r>
              <a:rPr lang="en-US" sz="2800" dirty="0"/>
              <a:t>currently are in a </a:t>
            </a:r>
            <a:r>
              <a:rPr lang="en-US" sz="2800" b="1" dirty="0"/>
              <a:t>transitional stage</a:t>
            </a:r>
            <a:r>
              <a:rPr lang="en-US" sz="2800" dirty="0"/>
              <a:t>, between </a:t>
            </a:r>
            <a:r>
              <a:rPr lang="en-US" sz="2800" dirty="0" smtClean="0"/>
              <a:t>jobs, </a:t>
            </a:r>
            <a:r>
              <a:rPr lang="en-US" sz="2800" b="1" dirty="0" smtClean="0"/>
              <a:t>self employed </a:t>
            </a:r>
            <a:r>
              <a:rPr lang="en-US" sz="2800" dirty="0"/>
              <a:t>or </a:t>
            </a:r>
            <a:r>
              <a:rPr lang="en-US" sz="2800" b="1" dirty="0"/>
              <a:t>unemployed</a:t>
            </a:r>
            <a:r>
              <a:rPr lang="en-US" sz="2800" dirty="0" smtClean="0"/>
              <a:t>.</a:t>
            </a:r>
            <a:endParaRPr lang="en-US" sz="2800" dirty="0"/>
          </a:p>
        </p:txBody>
      </p:sp>
      <p:sp>
        <p:nvSpPr>
          <p:cNvPr id="94212" name="Slide Number Placeholder 3">
            <a:extLst>
              <a:ext uri="{FF2B5EF4-FFF2-40B4-BE49-F238E27FC236}">
                <a16:creationId xmlns="" xmlns:a16="http://schemas.microsoft.com/office/drawing/2014/main" id="{F1168CCD-EE33-418D-895D-2058552FC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BD0D9"/>
              </a:buClr>
              <a:buSzPct val="95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85000"/>
              <a:buFont typeface="Wingdings 2" panose="05020102010507070707" pitchFamily="18" charset="2"/>
              <a:buChar char=""/>
              <a:defRPr sz="2400"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 2" panose="05020102010507070707" pitchFamily="18" charset="2"/>
              <a:buChar char=""/>
              <a:defRPr sz="2100"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00200" indent="-228600">
              <a:spcBef>
                <a:spcPct val="20000"/>
              </a:spcBef>
              <a:buClr>
                <a:srgbClr val="0BD0D9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057400" indent="-228600">
              <a:spcBef>
                <a:spcPct val="20000"/>
              </a:spcBef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FC206A6-84EF-4037-9F9B-D128C0A89322}" type="slidenum">
              <a:rPr lang="en-US" altLang="en-US" sz="1200">
                <a:solidFill>
                  <a:srgbClr val="045C75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41</a:t>
            </a:fld>
            <a:endParaRPr lang="en-US" altLang="en-US" sz="1200">
              <a:solidFill>
                <a:srgbClr val="045C75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0584851"/>
      </p:ext>
    </p:extLst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7"/>
            <a:ext cx="9720072" cy="71555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/>
              <a:t>Approaches </a:t>
            </a:r>
            <a:r>
              <a:rPr lang="en-US" sz="3200" b="1" dirty="0" smtClean="0"/>
              <a:t>to supply Forecasting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442434"/>
            <a:ext cx="9720073" cy="4765183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smtClean="0"/>
              <a:t>Supply forecasting process involves both </a:t>
            </a:r>
            <a:r>
              <a:rPr lang="en-US" sz="2800" b="1" dirty="0"/>
              <a:t>tracking current employee </a:t>
            </a:r>
            <a:r>
              <a:rPr lang="en-US" sz="2800" dirty="0"/>
              <a:t>levels and </a:t>
            </a:r>
            <a:r>
              <a:rPr lang="en-US" sz="2800" b="1" dirty="0"/>
              <a:t>making future projections </a:t>
            </a:r>
            <a:r>
              <a:rPr lang="en-US" sz="2800" dirty="0" smtClean="0"/>
              <a:t>about those </a:t>
            </a:r>
            <a:r>
              <a:rPr lang="en-US" sz="2800" dirty="0"/>
              <a:t>levels</a:t>
            </a:r>
            <a:r>
              <a:rPr lang="en-US" sz="2800" dirty="0" smtClean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800" b="1" dirty="0"/>
              <a:t>Staffing tables</a:t>
            </a:r>
            <a:r>
              <a:rPr lang="en-US" sz="2800" dirty="0"/>
              <a:t> are graphic representations of all organizational jobs, along with the numbers of employees currently occupying those jobs</a:t>
            </a:r>
          </a:p>
        </p:txBody>
      </p:sp>
    </p:spTree>
    <p:extLst>
      <p:ext uri="{BB962C8B-B14F-4D97-AF65-F5344CB8AC3E}">
        <p14:creationId xmlns:p14="http://schemas.microsoft.com/office/powerpoint/2010/main" val="1998830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998885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prstClr val="black">
                    <a:lumMod val="95000"/>
                    <a:lumOff val="5000"/>
                  </a:prstClr>
                </a:solidFill>
              </a:rPr>
              <a:t>Approaches to supply Forecasting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584101"/>
            <a:ext cx="9720073" cy="402336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 smtClean="0"/>
              <a:t>Markov analysis- </a:t>
            </a:r>
            <a:r>
              <a:rPr lang="en-US" sz="2400" dirty="0" smtClean="0"/>
              <a:t>shows </a:t>
            </a:r>
            <a:r>
              <a:rPr lang="en-US" sz="2400" dirty="0"/>
              <a:t>the percentage (and actual number) of employees who remain in each of a firm’s jobs from one year to </a:t>
            </a:r>
            <a:r>
              <a:rPr lang="en-US" sz="2400" dirty="0" smtClean="0"/>
              <a:t>the next</a:t>
            </a:r>
            <a:r>
              <a:rPr lang="en-US" sz="2400" dirty="0"/>
              <a:t>, as well as the proportions of those who are promoted, demoted, or transferred</a:t>
            </a:r>
            <a:r>
              <a:rPr lang="en-US" sz="2400" dirty="0" smtClean="0"/>
              <a:t>, or </a:t>
            </a:r>
            <a:r>
              <a:rPr lang="en-US" sz="2400" dirty="0"/>
              <a:t>who exit the organization</a:t>
            </a:r>
            <a:r>
              <a:rPr lang="en-US" sz="2400" dirty="0" smtClean="0"/>
              <a:t>.</a:t>
            </a:r>
          </a:p>
          <a:p>
            <a:pPr algn="just">
              <a:lnSpc>
                <a:spcPct val="150000"/>
              </a:lnSpc>
            </a:pPr>
            <a:endParaRPr lang="en-US" sz="2400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4855" y="3830705"/>
            <a:ext cx="8564451" cy="2608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945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998885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Forecasting human resource supply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584101"/>
            <a:ext cx="9720073" cy="402336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/>
              <a:t>quality of fill </a:t>
            </a:r>
            <a:r>
              <a:rPr lang="en-US" sz="2800" b="1" dirty="0" smtClean="0"/>
              <a:t>- </a:t>
            </a:r>
            <a:r>
              <a:rPr lang="en-US" sz="2800" dirty="0" smtClean="0"/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metric designed to </a:t>
            </a:r>
            <a:r>
              <a:rPr lang="en-US" sz="2800" dirty="0" smtClean="0">
                <a:solidFill>
                  <a:srgbClr val="000000"/>
                </a:solidFill>
              </a:rPr>
              <a:t>measure how </a:t>
            </a:r>
            <a:r>
              <a:rPr lang="en-US" sz="2800" dirty="0">
                <a:solidFill>
                  <a:srgbClr val="000000"/>
                </a:solidFill>
              </a:rPr>
              <a:t>well new hires </a:t>
            </a:r>
            <a:r>
              <a:rPr lang="en-US" sz="2800" dirty="0" smtClean="0">
                <a:solidFill>
                  <a:srgbClr val="000000"/>
                </a:solidFill>
              </a:rPr>
              <a:t>that fill </a:t>
            </a:r>
            <a:r>
              <a:rPr lang="en-US" sz="2800" dirty="0">
                <a:solidFill>
                  <a:srgbClr val="000000"/>
                </a:solidFill>
              </a:rPr>
              <a:t>positions are </a:t>
            </a:r>
            <a:r>
              <a:rPr lang="en-US" sz="2800" dirty="0" smtClean="0">
                <a:solidFill>
                  <a:srgbClr val="000000"/>
                </a:solidFill>
              </a:rPr>
              <a:t>performing on </a:t>
            </a:r>
            <a:r>
              <a:rPr lang="en-US" sz="2800" dirty="0">
                <a:solidFill>
                  <a:srgbClr val="000000"/>
                </a:solidFill>
              </a:rPr>
              <a:t>the job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lvl="0" algn="just">
              <a:lnSpc>
                <a:spcPct val="150000"/>
              </a:lnSpc>
              <a:buClr>
                <a:srgbClr val="1CADE4"/>
              </a:buClr>
            </a:pPr>
            <a:r>
              <a:rPr lang="en-US" sz="2800" b="1" dirty="0">
                <a:solidFill>
                  <a:prstClr val="black"/>
                </a:solidFill>
              </a:rPr>
              <a:t>Replacement charts- </a:t>
            </a:r>
            <a:r>
              <a:rPr lang="en-US" sz="2800" dirty="0">
                <a:solidFill>
                  <a:prstClr val="black"/>
                </a:solidFill>
              </a:rPr>
              <a:t>Listings of current jobholders and people who are potential replacements if an opening occurs.</a:t>
            </a:r>
          </a:p>
          <a:p>
            <a:pPr algn="just">
              <a:lnSpc>
                <a:spcPct val="150000"/>
              </a:lnSpc>
            </a:pPr>
            <a:endParaRPr lang="en-US" sz="28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5462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998885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Forecasting human resource supply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584101"/>
            <a:ext cx="9720073" cy="402336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 smtClean="0"/>
              <a:t>Succession planning-</a:t>
            </a:r>
            <a:r>
              <a:rPr lang="en-US" sz="2800" b="1" dirty="0"/>
              <a:t> </a:t>
            </a:r>
            <a:r>
              <a:rPr lang="en-US" sz="2800" dirty="0"/>
              <a:t>the process of </a:t>
            </a:r>
            <a:r>
              <a:rPr lang="en-US" sz="2800" dirty="0" smtClean="0"/>
              <a:t>identifying, developing, </a:t>
            </a:r>
            <a:r>
              <a:rPr lang="en-US" sz="2800" dirty="0"/>
              <a:t>and </a:t>
            </a:r>
            <a:r>
              <a:rPr lang="en-US" sz="2800" dirty="0" smtClean="0"/>
              <a:t>tracking key </a:t>
            </a:r>
            <a:r>
              <a:rPr lang="en-US" sz="2800" dirty="0"/>
              <a:t>individuals for executive </a:t>
            </a:r>
            <a:r>
              <a:rPr lang="en-US" sz="2800" dirty="0" smtClean="0"/>
              <a:t>positions.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3810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25398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/>
              <a:t>Factors to consider In supply forecasting 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210614"/>
            <a:ext cx="9720073" cy="402336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 smtClean="0"/>
              <a:t>Turnover</a:t>
            </a:r>
            <a:r>
              <a:rPr lang="en-US" sz="2800" dirty="0" smtClean="0"/>
              <a:t> - The </a:t>
            </a:r>
            <a:r>
              <a:rPr lang="en-US" sz="2800" dirty="0"/>
              <a:t>analysis of the numbers of people leaving the organization </a:t>
            </a:r>
            <a:r>
              <a:rPr lang="en-US" sz="2800" dirty="0" smtClean="0"/>
              <a:t>provides </a:t>
            </a:r>
            <a:r>
              <a:rPr lang="en-US" sz="2800" dirty="0"/>
              <a:t>data for use in supply forecasting, so that calculations can be </a:t>
            </a:r>
            <a:r>
              <a:rPr lang="en-US" sz="2800" dirty="0" smtClean="0"/>
              <a:t>made on </a:t>
            </a:r>
            <a:r>
              <a:rPr lang="en-US" sz="2800" dirty="0"/>
              <a:t>the number of people lost who may have to be replaced</a:t>
            </a:r>
            <a:r>
              <a:rPr lang="en-US" sz="2800" dirty="0" smtClean="0"/>
              <a:t>.</a:t>
            </a:r>
          </a:p>
          <a:p>
            <a:r>
              <a:rPr lang="en-US" sz="2800" u="sng" dirty="0"/>
              <a:t>Number of leavers in a specified period (usually 1 year) </a:t>
            </a:r>
            <a:r>
              <a:rPr lang="en-US" sz="2800" i="1" u="sng" dirty="0" smtClean="0"/>
              <a:t>* </a:t>
            </a:r>
            <a:r>
              <a:rPr lang="en-US" sz="2800" dirty="0" smtClean="0"/>
              <a:t>100</a:t>
            </a:r>
            <a:endParaRPr lang="en-US" sz="2800" dirty="0"/>
          </a:p>
          <a:p>
            <a:r>
              <a:rPr lang="en-US" sz="2800" dirty="0"/>
              <a:t>Average number of employees during the same </a:t>
            </a:r>
            <a:r>
              <a:rPr lang="en-US" sz="2800" dirty="0" smtClean="0"/>
              <a:t>period</a:t>
            </a:r>
          </a:p>
        </p:txBody>
      </p:sp>
    </p:spTree>
    <p:extLst>
      <p:ext uri="{BB962C8B-B14F-4D97-AF65-F5344CB8AC3E}">
        <p14:creationId xmlns:p14="http://schemas.microsoft.com/office/powerpoint/2010/main" val="1430178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25398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/>
              <a:t>Factors to consider In supply forecasting 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210614"/>
            <a:ext cx="9720073" cy="402336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 dirty="0" smtClean="0"/>
              <a:t>survival rate- </a:t>
            </a:r>
            <a:r>
              <a:rPr lang="en-US" sz="2800" dirty="0"/>
              <a:t>the proportion of employees engaged within a certain </a:t>
            </a:r>
            <a:r>
              <a:rPr lang="en-US" sz="2800" dirty="0" smtClean="0"/>
              <a:t>period who </a:t>
            </a:r>
            <a:r>
              <a:rPr lang="en-US" sz="2800" dirty="0"/>
              <a:t>remain with the organization after so many months or years of service.</a:t>
            </a:r>
          </a:p>
        </p:txBody>
      </p:sp>
    </p:spTree>
    <p:extLst>
      <p:ext uri="{BB962C8B-B14F-4D97-AF65-F5344CB8AC3E}">
        <p14:creationId xmlns:p14="http://schemas.microsoft.com/office/powerpoint/2010/main" val="2187109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625398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/>
              <a:t>Factors to consider In supply forecasting </a:t>
            </a:r>
            <a:endParaRPr lang="en-US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210614"/>
            <a:ext cx="9720073" cy="402336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 smtClean="0"/>
              <a:t>Stability index</a:t>
            </a:r>
            <a:r>
              <a:rPr lang="en-US" sz="2400" dirty="0" smtClean="0"/>
              <a:t> - provides </a:t>
            </a:r>
            <a:r>
              <a:rPr lang="en-US" sz="2400" dirty="0"/>
              <a:t>an indication of the tendency for longer service employees </a:t>
            </a:r>
            <a:r>
              <a:rPr lang="en-US" sz="2400" dirty="0" smtClean="0"/>
              <a:t>to remain </a:t>
            </a:r>
            <a:r>
              <a:rPr lang="en-US" sz="2400" dirty="0"/>
              <a:t>with the company, and therefore shows the degree to which there is </a:t>
            </a:r>
            <a:r>
              <a:rPr lang="en-US" sz="2400" dirty="0" smtClean="0"/>
              <a:t>continuity of employment. </a:t>
            </a:r>
          </a:p>
          <a:p>
            <a:pPr algn="ctr"/>
            <a:r>
              <a:rPr lang="en-US" sz="2400" u="sng" dirty="0"/>
              <a:t>Number with 1 year’s service or more </a:t>
            </a:r>
            <a:r>
              <a:rPr lang="en-US" sz="2400" i="1" u="sng" dirty="0" smtClean="0"/>
              <a:t>* </a:t>
            </a:r>
            <a:r>
              <a:rPr lang="en-US" sz="2400" dirty="0" smtClean="0"/>
              <a:t>100</a:t>
            </a:r>
            <a:endParaRPr lang="en-US" sz="2400" dirty="0"/>
          </a:p>
          <a:p>
            <a:pPr algn="ctr"/>
            <a:r>
              <a:rPr lang="en-US" sz="2400" dirty="0"/>
              <a:t>Number employed 1 year ago</a:t>
            </a:r>
          </a:p>
        </p:txBody>
      </p:sp>
    </p:spTree>
    <p:extLst>
      <p:ext uri="{BB962C8B-B14F-4D97-AF65-F5344CB8AC3E}">
        <p14:creationId xmlns:p14="http://schemas.microsoft.com/office/powerpoint/2010/main" val="4183080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/>
              <a:t>Reading assignment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912512"/>
            <a:ext cx="9720073" cy="402336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 </a:t>
            </a:r>
            <a:r>
              <a:rPr lang="en-US" sz="2800" dirty="0"/>
              <a:t>R</a:t>
            </a:r>
            <a:r>
              <a:rPr lang="en-US" sz="2800" dirty="0" smtClean="0"/>
              <a:t>ead about recruitment and selection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0965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702671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+mn-lt"/>
              </a:rPr>
              <a:t>Importance of Human resource planning </a:t>
            </a:r>
            <a:endParaRPr lang="en-US" sz="32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5186" y="1390917"/>
            <a:ext cx="10811558" cy="4739425"/>
          </a:xfrm>
        </p:spPr>
        <p:txBody>
          <a:bodyPr>
            <a:noAutofit/>
          </a:bodyPr>
          <a:lstStyle/>
          <a:p>
            <a:pPr lvl="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altLang="en-US" sz="2800" dirty="0"/>
              <a:t>ensure the organization has the </a:t>
            </a:r>
            <a:r>
              <a:rPr lang="en-US" altLang="en-US" sz="2800" dirty="0">
                <a:solidFill>
                  <a:srgbClr val="FF0000"/>
                </a:solidFill>
              </a:rPr>
              <a:t>right number </a:t>
            </a:r>
            <a:r>
              <a:rPr lang="en-US" altLang="en-US" sz="2800" dirty="0"/>
              <a:t>of human resources, with </a:t>
            </a:r>
            <a:r>
              <a:rPr lang="en-US" altLang="en-US" sz="2800" dirty="0" smtClean="0"/>
              <a:t> the </a:t>
            </a:r>
            <a:r>
              <a:rPr lang="en-US" altLang="en-US" sz="2800" dirty="0">
                <a:solidFill>
                  <a:srgbClr val="FF0000"/>
                </a:solidFill>
              </a:rPr>
              <a:t>right capabilities</a:t>
            </a:r>
            <a:r>
              <a:rPr lang="en-US" altLang="en-US" sz="2800" dirty="0"/>
              <a:t>, at the right </a:t>
            </a:r>
            <a:r>
              <a:rPr lang="en-US" altLang="en-US" sz="2800" dirty="0" smtClean="0"/>
              <a:t>times in </a:t>
            </a:r>
            <a:r>
              <a:rPr lang="en-US" altLang="en-US" sz="2800" dirty="0"/>
              <a:t>the right </a:t>
            </a:r>
            <a:r>
              <a:rPr lang="en-US" altLang="en-US" sz="2800" dirty="0" smtClean="0"/>
              <a:t>places</a:t>
            </a:r>
            <a:endParaRPr lang="en-US" altLang="en-US" sz="2800" dirty="0"/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800" dirty="0" smtClean="0"/>
              <a:t>anticipate </a:t>
            </a:r>
            <a:r>
              <a:rPr lang="en-US" sz="2800" dirty="0"/>
              <a:t>the problems of potential </a:t>
            </a:r>
            <a:r>
              <a:rPr lang="en-US" sz="2800" dirty="0">
                <a:solidFill>
                  <a:srgbClr val="FF0000"/>
                </a:solidFill>
              </a:rPr>
              <a:t>surpluses or deficits </a:t>
            </a:r>
            <a:r>
              <a:rPr lang="en-US" sz="2800" dirty="0"/>
              <a:t>of </a:t>
            </a:r>
            <a:r>
              <a:rPr lang="en-US" sz="2800" dirty="0" smtClean="0"/>
              <a:t>people</a:t>
            </a:r>
          </a:p>
          <a:p>
            <a:pPr lvl="0" algn="just">
              <a:lnSpc>
                <a:spcPct val="150000"/>
              </a:lnSpc>
              <a:buClr>
                <a:srgbClr val="1CADE4"/>
              </a:buClr>
              <a:buFont typeface="Wingdings" panose="05000000000000000000" pitchFamily="2" charset="2"/>
              <a:buChar char="§"/>
            </a:pPr>
            <a:r>
              <a:rPr lang="en-US" altLang="en-US" sz="2800" dirty="0">
                <a:solidFill>
                  <a:prstClr val="black"/>
                </a:solidFill>
              </a:rPr>
              <a:t>Help managers to predicate future </a:t>
            </a:r>
            <a:r>
              <a:rPr lang="en-US" altLang="en-US" sz="2800" dirty="0">
                <a:solidFill>
                  <a:srgbClr val="FF0000"/>
                </a:solidFill>
              </a:rPr>
              <a:t>net human resource requirements </a:t>
            </a:r>
            <a:r>
              <a:rPr lang="en-US" altLang="en-US" sz="2800" dirty="0">
                <a:solidFill>
                  <a:prstClr val="black"/>
                </a:solidFill>
              </a:rPr>
              <a:t>of the organization</a:t>
            </a:r>
          </a:p>
          <a:p>
            <a:pPr lvl="0" algn="just">
              <a:lnSpc>
                <a:spcPct val="150000"/>
              </a:lnSpc>
              <a:buClr>
                <a:srgbClr val="1CADE4"/>
              </a:buClr>
              <a:buFont typeface="Wingdings" panose="05000000000000000000" pitchFamily="2" charset="2"/>
              <a:buChar char="§"/>
            </a:pPr>
            <a:r>
              <a:rPr lang="en-US" altLang="en-US" sz="2800" dirty="0">
                <a:solidFill>
                  <a:prstClr val="black"/>
                </a:solidFill>
              </a:rPr>
              <a:t>Serves as a base for the performance of other HRM functions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23857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960249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>
                <a:latin typeface="+mn-lt"/>
              </a:rPr>
              <a:t>Importance of Human resource planning </a:t>
            </a:r>
            <a:endParaRPr lang="en-US" sz="32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4128" y="1545464"/>
            <a:ext cx="9720073" cy="4739425"/>
          </a:xfrm>
        </p:spPr>
        <p:txBody>
          <a:bodyPr>
            <a:noAutofit/>
          </a:bodyPr>
          <a:lstStyle/>
          <a:p>
            <a:pPr lvl="0" algn="just">
              <a:lnSpc>
                <a:spcPct val="150000"/>
              </a:lnSpc>
              <a:buClr>
                <a:srgbClr val="1CADE4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prstClr val="black"/>
                </a:solidFill>
              </a:rPr>
              <a:t>help </a:t>
            </a:r>
            <a:r>
              <a:rPr lang="en-US" sz="2800" dirty="0">
                <a:solidFill>
                  <a:prstClr val="black"/>
                </a:solidFill>
              </a:rPr>
              <a:t>managers </a:t>
            </a:r>
            <a:r>
              <a:rPr lang="en-US" sz="2800" dirty="0">
                <a:solidFill>
                  <a:srgbClr val="FF0000"/>
                </a:solidFill>
              </a:rPr>
              <a:t>deploy t</a:t>
            </a:r>
            <a:r>
              <a:rPr lang="en-US" sz="2800" dirty="0">
                <a:solidFill>
                  <a:prstClr val="black"/>
                </a:solidFill>
              </a:rPr>
              <a:t>heir human resources as effectively as possible, where and when they are needed, to accomplish the organization’s goals</a:t>
            </a:r>
            <a:r>
              <a:rPr lang="en-US" sz="2800" dirty="0" smtClean="0">
                <a:solidFill>
                  <a:prstClr val="black"/>
                </a:solidFill>
              </a:rPr>
              <a:t>.</a:t>
            </a:r>
          </a:p>
          <a:p>
            <a:pPr lvl="0" algn="just">
              <a:lnSpc>
                <a:spcPct val="150000"/>
              </a:lnSpc>
              <a:buClr>
                <a:srgbClr val="1CADE4"/>
              </a:buCl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rgbClr val="FF0000"/>
                </a:solidFill>
              </a:rPr>
              <a:t>reduces </a:t>
            </a:r>
            <a:r>
              <a:rPr lang="en-US" sz="2800" dirty="0">
                <a:solidFill>
                  <a:srgbClr val="FF0000"/>
                </a:solidFill>
              </a:rPr>
              <a:t>dependence on external recruitment </a:t>
            </a:r>
            <a:r>
              <a:rPr lang="en-US" sz="2800" dirty="0">
                <a:solidFill>
                  <a:prstClr val="black"/>
                </a:solidFill>
              </a:rPr>
              <a:t>when key skills are in short supply by formulating retention, as well as employee development strategies</a:t>
            </a:r>
          </a:p>
          <a:p>
            <a:pPr lvl="0" algn="just">
              <a:lnSpc>
                <a:spcPct val="150000"/>
              </a:lnSpc>
              <a:buClr>
                <a:srgbClr val="1CADE4"/>
              </a:buClr>
              <a:buFont typeface="Wingdings" panose="05000000000000000000" pitchFamily="2" charset="2"/>
              <a:buChar char="§"/>
            </a:pPr>
            <a:endParaRPr lang="en-US" altLang="en-US" sz="2800" dirty="0">
              <a:solidFill>
                <a:prstClr val="black"/>
              </a:solidFill>
            </a:endParaRPr>
          </a:p>
          <a:p>
            <a:pPr algn="just">
              <a:lnSpc>
                <a:spcPct val="150000"/>
              </a:lnSpc>
              <a:buClr>
                <a:srgbClr val="1CADE4"/>
              </a:buClr>
              <a:buFont typeface="Wingdings" panose="05000000000000000000" pitchFamily="2" charset="2"/>
              <a:buChar char="§"/>
            </a:pPr>
            <a:endParaRPr lang="en-US" altLang="en-US" sz="2800" dirty="0">
              <a:solidFill>
                <a:prstClr val="black"/>
              </a:solidFill>
            </a:endParaRPr>
          </a:p>
          <a:p>
            <a:pPr lvl="0" algn="just">
              <a:lnSpc>
                <a:spcPct val="150000"/>
              </a:lnSpc>
              <a:buClr>
                <a:srgbClr val="1CADE4"/>
              </a:buClr>
              <a:buFont typeface="Wingdings" panose="05000000000000000000" pitchFamily="2" charset="2"/>
              <a:buChar char="§"/>
            </a:pPr>
            <a:endParaRPr lang="en-US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3982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037522"/>
          </a:xfrm>
        </p:spPr>
        <p:txBody>
          <a:bodyPr/>
          <a:lstStyle/>
          <a:p>
            <a:pPr algn="ctr"/>
            <a:r>
              <a:rPr lang="en-US" sz="3200" b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w Cen MT" panose="020B0602020104020603"/>
              </a:rPr>
              <a:t>Strategic Human </a:t>
            </a:r>
            <a:r>
              <a:rPr lang="en-US" sz="3200" b="1" dirty="0">
                <a:solidFill>
                  <a:prstClr val="black">
                    <a:lumMod val="95000"/>
                    <a:lumOff val="5000"/>
                  </a:prstClr>
                </a:solidFill>
                <a:latin typeface="Tw Cen MT" panose="020B0602020104020603"/>
              </a:rPr>
              <a:t>resource planning</a:t>
            </a:r>
            <a:endParaRPr lang="en-US" dirty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1024127" y="1622738"/>
            <a:ext cx="9720073" cy="4145709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50000"/>
              </a:lnSpc>
              <a:buClr>
                <a:srgbClr val="1CADE4"/>
              </a:buClr>
              <a:buNone/>
              <a:defRPr/>
            </a:pPr>
            <a:r>
              <a:rPr lang="en-US" sz="2800" b="1" dirty="0" smtClean="0">
                <a:solidFill>
                  <a:prstClr val="black"/>
                </a:solidFill>
              </a:rPr>
              <a:t>What is strategy? </a:t>
            </a:r>
          </a:p>
          <a:p>
            <a:pPr algn="just">
              <a:lnSpc>
                <a:spcPct val="150000"/>
              </a:lnSpc>
              <a:buClr>
                <a:srgbClr val="1CADE4"/>
              </a:buClr>
              <a:buFont typeface="Wingdings" panose="05000000000000000000" pitchFamily="2" charset="2"/>
              <a:buChar char="§"/>
              <a:defRPr/>
            </a:pPr>
            <a:r>
              <a:rPr lang="en-US" sz="2800" dirty="0" smtClean="0">
                <a:solidFill>
                  <a:prstClr val="black"/>
                </a:solidFill>
              </a:rPr>
              <a:t>Strategy </a:t>
            </a:r>
            <a:r>
              <a:rPr lang="en-US" sz="2800" dirty="0">
                <a:solidFill>
                  <a:prstClr val="black"/>
                </a:solidFill>
              </a:rPr>
              <a:t>is derived from the Greek word “</a:t>
            </a:r>
            <a:r>
              <a:rPr lang="en-US" sz="2800" dirty="0" err="1">
                <a:solidFill>
                  <a:prstClr val="black"/>
                </a:solidFill>
              </a:rPr>
              <a:t>strategia</a:t>
            </a:r>
            <a:r>
              <a:rPr lang="en-US" sz="2800" dirty="0">
                <a:solidFill>
                  <a:prstClr val="black"/>
                </a:solidFill>
              </a:rPr>
              <a:t>” </a:t>
            </a:r>
            <a:r>
              <a:rPr lang="en-US" sz="2800" dirty="0" smtClean="0">
                <a:solidFill>
                  <a:prstClr val="black"/>
                </a:solidFill>
              </a:rPr>
              <a:t>which </a:t>
            </a:r>
            <a:r>
              <a:rPr lang="en-US" sz="2800" dirty="0">
                <a:solidFill>
                  <a:prstClr val="black"/>
                </a:solidFill>
              </a:rPr>
              <a:t>connotes the art &amp; science of directing military forces (Around 400 BC)</a:t>
            </a:r>
          </a:p>
          <a:p>
            <a:pPr algn="just">
              <a:lnSpc>
                <a:spcPct val="150000"/>
              </a:lnSpc>
              <a:buClr>
                <a:srgbClr val="1CADE4"/>
              </a:buClr>
              <a:buFont typeface="Wingdings" panose="05000000000000000000" pitchFamily="2" charset="2"/>
              <a:buChar char="§"/>
              <a:defRPr/>
            </a:pPr>
            <a:r>
              <a:rPr lang="en-US" sz="2800" dirty="0">
                <a:solidFill>
                  <a:prstClr val="black"/>
                </a:solidFill>
              </a:rPr>
              <a:t>meaning the “art of being a general” or “the art of the general”, In this context, strategy refers to an important plan to deploy the available resources in a manner to defeat the </a:t>
            </a:r>
            <a:r>
              <a:rPr lang="en-US" sz="2800" dirty="0" smtClean="0">
                <a:solidFill>
                  <a:prstClr val="black"/>
                </a:solidFill>
              </a:rPr>
              <a:t>enemy</a:t>
            </a:r>
            <a:endParaRPr lang="en-US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0076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037522"/>
          </a:xfrm>
        </p:spPr>
        <p:txBody>
          <a:bodyPr/>
          <a:lstStyle/>
          <a:p>
            <a:pPr algn="ctr"/>
            <a:r>
              <a:rPr lang="en-US" sz="3200" b="1" dirty="0" smtClean="0">
                <a:solidFill>
                  <a:prstClr val="black">
                    <a:lumMod val="95000"/>
                    <a:lumOff val="5000"/>
                  </a:prstClr>
                </a:solidFill>
                <a:latin typeface="Tw Cen MT" panose="020B0602020104020603"/>
              </a:rPr>
              <a:t>Strategic Human </a:t>
            </a:r>
            <a:r>
              <a:rPr lang="en-US" sz="3200" b="1" dirty="0">
                <a:solidFill>
                  <a:prstClr val="black">
                    <a:lumMod val="95000"/>
                    <a:lumOff val="5000"/>
                  </a:prstClr>
                </a:solidFill>
                <a:latin typeface="Tw Cen MT" panose="020B0602020104020603"/>
              </a:rPr>
              <a:t>resource planning</a:t>
            </a:r>
            <a:endParaRPr lang="en-US" dirty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1024127" y="1622738"/>
            <a:ext cx="9720073" cy="4145709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Clr>
                <a:srgbClr val="1CADE4"/>
              </a:buClr>
              <a:buNone/>
              <a:defRPr/>
            </a:pPr>
            <a:r>
              <a:rPr lang="en-US" sz="2800" b="1" dirty="0" smtClean="0">
                <a:solidFill>
                  <a:prstClr val="black"/>
                </a:solidFill>
              </a:rPr>
              <a:t>What is strategy? </a:t>
            </a:r>
          </a:p>
          <a:p>
            <a:pPr marL="91440" lvl="1" indent="-91440" algn="just" fontAlgn="base">
              <a:lnSpc>
                <a:spcPct val="15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altLang="en-US" sz="2800" dirty="0" smtClean="0">
                <a:solidFill>
                  <a:prstClr val="black"/>
                </a:solidFill>
              </a:rPr>
              <a:t>Strategy </a:t>
            </a:r>
            <a:r>
              <a:rPr lang="en-US" altLang="en-US" sz="2800" dirty="0">
                <a:solidFill>
                  <a:prstClr val="black"/>
                </a:solidFill>
              </a:rPr>
              <a:t>is a tool to organize &amp; allocate an organization’s resources in a viable way based on its internal competencies </a:t>
            </a:r>
            <a:r>
              <a:rPr lang="en-US" altLang="en-US" sz="2800" dirty="0" smtClean="0">
                <a:solidFill>
                  <a:prstClr val="black"/>
                </a:solidFill>
              </a:rPr>
              <a:t>, shortcomings and </a:t>
            </a:r>
            <a:r>
              <a:rPr lang="en-US" altLang="en-US" sz="2800" dirty="0">
                <a:solidFill>
                  <a:srgbClr val="FF0000"/>
                </a:solidFill>
              </a:rPr>
              <a:t>anticipated changes in the </a:t>
            </a:r>
            <a:r>
              <a:rPr lang="en-US" altLang="en-US" sz="2800" dirty="0" smtClean="0">
                <a:solidFill>
                  <a:srgbClr val="FF0000"/>
                </a:solidFill>
              </a:rPr>
              <a:t>environment</a:t>
            </a:r>
            <a:r>
              <a:rPr lang="en-US" altLang="en-US" sz="2800" dirty="0" smtClean="0">
                <a:solidFill>
                  <a:prstClr val="black"/>
                </a:solidFill>
              </a:rPr>
              <a:t>.</a:t>
            </a:r>
            <a:endParaRPr lang="en-US" altLang="en-US" sz="2800" dirty="0">
              <a:solidFill>
                <a:prstClr val="black"/>
              </a:solidFill>
            </a:endParaRPr>
          </a:p>
          <a:p>
            <a:pPr marL="91440" lvl="1" indent="-91440" algn="just" fontAlgn="base">
              <a:lnSpc>
                <a:spcPct val="15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altLang="en-US" sz="2800" dirty="0">
                <a:solidFill>
                  <a:prstClr val="black"/>
                </a:solidFill>
              </a:rPr>
              <a:t>Strategy is the use of entity’s resources in the pursuit of its </a:t>
            </a:r>
            <a:r>
              <a:rPr lang="en-US" altLang="en-US" sz="2800" dirty="0">
                <a:solidFill>
                  <a:srgbClr val="FF0000"/>
                </a:solidFill>
              </a:rPr>
              <a:t>objectives</a:t>
            </a:r>
            <a:r>
              <a:rPr lang="en-US" altLang="en-US" sz="2800" dirty="0">
                <a:solidFill>
                  <a:prstClr val="black"/>
                </a:solidFill>
              </a:rPr>
              <a:t> against competition from rival </a:t>
            </a:r>
            <a:r>
              <a:rPr lang="en-US" altLang="en-US" sz="2800" dirty="0" smtClean="0">
                <a:solidFill>
                  <a:prstClr val="black"/>
                </a:solidFill>
              </a:rPr>
              <a:t>organizations.</a:t>
            </a:r>
            <a:endParaRPr lang="en-US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6111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037522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Strategic planning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5339" y="1732208"/>
            <a:ext cx="9720073" cy="4023360"/>
          </a:xfrm>
        </p:spPr>
        <p:txBody>
          <a:bodyPr>
            <a:normAutofit/>
          </a:bodyPr>
          <a:lstStyle/>
          <a:p>
            <a:pPr algn="just"/>
            <a:r>
              <a:rPr lang="en-US" sz="2800" b="1" dirty="0"/>
              <a:t>S</a:t>
            </a:r>
            <a:r>
              <a:rPr lang="en-US" sz="2800" b="1" dirty="0" smtClean="0"/>
              <a:t>trategic </a:t>
            </a:r>
            <a:r>
              <a:rPr lang="en-US" sz="2800" b="1" dirty="0"/>
              <a:t>planning </a:t>
            </a:r>
            <a:r>
              <a:rPr lang="en-US" sz="2800" dirty="0"/>
              <a:t>involves a set of procedures for making </a:t>
            </a:r>
            <a:r>
              <a:rPr lang="en-US" sz="2800" dirty="0" smtClean="0"/>
              <a:t>decisions about </a:t>
            </a:r>
            <a:r>
              <a:rPr lang="en-US" sz="2800" dirty="0"/>
              <a:t>the organization’s </a:t>
            </a:r>
            <a:r>
              <a:rPr lang="en-US" sz="2800" dirty="0">
                <a:solidFill>
                  <a:schemeClr val="accent1"/>
                </a:solidFill>
              </a:rPr>
              <a:t>long-term goals and strategies</a:t>
            </a:r>
            <a:r>
              <a:rPr lang="en-US" sz="2800" dirty="0"/>
              <a:t>. </a:t>
            </a:r>
            <a:endParaRPr lang="en-US" sz="2800" dirty="0" smtClean="0"/>
          </a:p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It focus </a:t>
            </a:r>
            <a:r>
              <a:rPr lang="en-US" sz="2800" dirty="0">
                <a:solidFill>
                  <a:srgbClr val="000000"/>
                </a:solidFill>
              </a:rPr>
              <a:t>on how the organization will </a:t>
            </a:r>
            <a:r>
              <a:rPr lang="en-US" sz="2800" dirty="0" smtClean="0">
                <a:solidFill>
                  <a:srgbClr val="000000"/>
                </a:solidFill>
              </a:rPr>
              <a:t>position itself </a:t>
            </a:r>
            <a:r>
              <a:rPr lang="en-US" sz="2800" dirty="0">
                <a:solidFill>
                  <a:srgbClr val="000000"/>
                </a:solidFill>
              </a:rPr>
              <a:t>relative to its competitors in order to ensure its long-term survival, create </a:t>
            </a:r>
            <a:r>
              <a:rPr lang="en-US" sz="2800" dirty="0" smtClean="0">
                <a:solidFill>
                  <a:srgbClr val="000000"/>
                </a:solidFill>
              </a:rPr>
              <a:t>value, and </a:t>
            </a:r>
            <a:r>
              <a:rPr lang="en-US" sz="2800" dirty="0">
                <a:solidFill>
                  <a:srgbClr val="000000"/>
                </a:solidFill>
              </a:rPr>
              <a:t>grow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marL="0" lvl="0" indent="0" algn="just" fontAlgn="base">
              <a:lnSpc>
                <a:spcPct val="100000"/>
              </a:lnSpc>
              <a:spcBef>
                <a:spcPts val="700"/>
              </a:spcBef>
              <a:spcAft>
                <a:spcPct val="0"/>
              </a:spcAft>
              <a:buClr>
                <a:srgbClr val="DD8047"/>
              </a:buClr>
              <a:buSzPct val="60000"/>
              <a:buNone/>
            </a:pPr>
            <a:r>
              <a:rPr lang="en-US" altLang="en-US" sz="2900" b="1" kern="0" dirty="0">
                <a:solidFill>
                  <a:srgbClr val="000000"/>
                </a:solidFill>
                <a:latin typeface="Tw Cen MT" charset="0"/>
              </a:rPr>
              <a:t>Strategic planning </a:t>
            </a:r>
            <a:r>
              <a:rPr lang="en-US" altLang="en-US" sz="2900" kern="0" dirty="0">
                <a:solidFill>
                  <a:srgbClr val="000000"/>
                </a:solidFill>
                <a:latin typeface="Tw Cen MT" charset="0"/>
              </a:rPr>
              <a:t>is the process of defining an organizational strategy, or direction, and making decisions on allocating the resources of the organization </a:t>
            </a:r>
            <a:r>
              <a:rPr lang="en-US" altLang="en-US" sz="2900" kern="0" dirty="0" smtClean="0">
                <a:solidFill>
                  <a:srgbClr val="000000"/>
                </a:solidFill>
                <a:latin typeface="Tw Cen MT" charset="0"/>
              </a:rPr>
              <a:t>to </a:t>
            </a:r>
            <a:r>
              <a:rPr lang="en-US" altLang="en-US" sz="2900" kern="0" dirty="0">
                <a:solidFill>
                  <a:srgbClr val="000000"/>
                </a:solidFill>
                <a:latin typeface="Tw Cen MT" charset="0"/>
              </a:rPr>
              <a:t>pursue this strategy.</a:t>
            </a:r>
          </a:p>
          <a:p>
            <a:pPr algn="just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35163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2954</TotalTime>
  <Words>2288</Words>
  <Application>Microsoft Office PowerPoint</Application>
  <PresentationFormat>Widescreen</PresentationFormat>
  <Paragraphs>245</Paragraphs>
  <Slides>49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62" baseType="lpstr">
      <vt:lpstr>SimSun</vt:lpstr>
      <vt:lpstr>Arial</vt:lpstr>
      <vt:lpstr>Calibri</vt:lpstr>
      <vt:lpstr>Symbol</vt:lpstr>
      <vt:lpstr>Tahoma</vt:lpstr>
      <vt:lpstr>Times New Roman</vt:lpstr>
      <vt:lpstr>Tw Cen MT</vt:lpstr>
      <vt:lpstr>Tw Cen MT Condensed</vt:lpstr>
      <vt:lpstr>Verdana</vt:lpstr>
      <vt:lpstr>Wingdings</vt:lpstr>
      <vt:lpstr>Wingdings 2</vt:lpstr>
      <vt:lpstr>Wingdings 3</vt:lpstr>
      <vt:lpstr>Integral</vt:lpstr>
      <vt:lpstr>Chapter FOUR</vt:lpstr>
      <vt:lpstr>Human Resource Planning</vt:lpstr>
      <vt:lpstr>Human Resource Planning</vt:lpstr>
      <vt:lpstr>Hard and soft human resource planning</vt:lpstr>
      <vt:lpstr>Importance of Human resource planning </vt:lpstr>
      <vt:lpstr>Importance of Human resource planning </vt:lpstr>
      <vt:lpstr>Strategic Human resource planning</vt:lpstr>
      <vt:lpstr>Strategic Human resource planning</vt:lpstr>
      <vt:lpstr>Strategic planning </vt:lpstr>
      <vt:lpstr>Highlight of strategic planning  </vt:lpstr>
      <vt:lpstr>Strategic Planning and HR Planning </vt:lpstr>
      <vt:lpstr>Strategic Planning and HR Planning </vt:lpstr>
      <vt:lpstr>Options to align HR strategy with business strategic plan  </vt:lpstr>
      <vt:lpstr>Characteristics of Human Resource Planning</vt:lpstr>
      <vt:lpstr> Human resource planning process </vt:lpstr>
      <vt:lpstr> Human resource planning process </vt:lpstr>
      <vt:lpstr> Human resource planning process </vt:lpstr>
      <vt:lpstr> Human resource planning process </vt:lpstr>
      <vt:lpstr> Human resource planning process </vt:lpstr>
      <vt:lpstr> Human resource planning process </vt:lpstr>
      <vt:lpstr> Human resource planning process </vt:lpstr>
      <vt:lpstr>Recap Questions</vt:lpstr>
      <vt:lpstr>                                                    Human Resource Planning Process model                                                                                                                  External Environment                                                                                                                                                Internal Environment</vt:lpstr>
      <vt:lpstr>Human resource planning(HRP)  </vt:lpstr>
      <vt:lpstr> Forecasting: A Critical Element of Planning </vt:lpstr>
      <vt:lpstr>Demand forecasting </vt:lpstr>
      <vt:lpstr>Approaches to Demand forecasting </vt:lpstr>
      <vt:lpstr>Approaches to Demand forecasting </vt:lpstr>
      <vt:lpstr>PowerPoint Presentation</vt:lpstr>
      <vt:lpstr>…Approaches to Demand forecasting </vt:lpstr>
      <vt:lpstr>…Approaches to Demand forecasting </vt:lpstr>
      <vt:lpstr>…Approaches to Demand forecasting </vt:lpstr>
      <vt:lpstr>…Approaches to Demand forecasting </vt:lpstr>
      <vt:lpstr>     …Approaches to Demand forecasting    </vt:lpstr>
      <vt:lpstr>Forecasting Human Resource Supply  </vt:lpstr>
      <vt:lpstr> Forecasting Human Resource Supply </vt:lpstr>
      <vt:lpstr>Components of skills inventory</vt:lpstr>
      <vt:lpstr>Data summarizing the employees past</vt:lpstr>
      <vt:lpstr>Data summarizing the status of the present skills</vt:lpstr>
      <vt:lpstr>Data that focus on the future</vt:lpstr>
      <vt:lpstr>Forecasting Human Resource Supply  </vt:lpstr>
      <vt:lpstr>Approaches to supply Forecasting</vt:lpstr>
      <vt:lpstr>Approaches to supply Forecasting</vt:lpstr>
      <vt:lpstr>Forecasting human resource supply </vt:lpstr>
      <vt:lpstr>Forecasting human resource supply </vt:lpstr>
      <vt:lpstr>Factors to consider In supply forecasting </vt:lpstr>
      <vt:lpstr>Factors to consider In supply forecasting </vt:lpstr>
      <vt:lpstr>Factors to consider In supply forecasting </vt:lpstr>
      <vt:lpstr>Reading assignment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Job analysis and design Chapter three</dc:title>
  <dc:creator>User</dc:creator>
  <cp:lastModifiedBy>admin</cp:lastModifiedBy>
  <cp:revision>126</cp:revision>
  <dcterms:created xsi:type="dcterms:W3CDTF">2018-10-25T16:43:12Z</dcterms:created>
  <dcterms:modified xsi:type="dcterms:W3CDTF">2020-03-17T05:45:53Z</dcterms:modified>
</cp:coreProperties>
</file>