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320" r:id="rId4"/>
    <p:sldId id="260" r:id="rId5"/>
    <p:sldId id="312" r:id="rId6"/>
    <p:sldId id="262" r:id="rId7"/>
    <p:sldId id="264" r:id="rId8"/>
    <p:sldId id="314" r:id="rId9"/>
    <p:sldId id="315" r:id="rId10"/>
    <p:sldId id="316" r:id="rId11"/>
    <p:sldId id="265" r:id="rId12"/>
    <p:sldId id="266" r:id="rId13"/>
    <p:sldId id="267" r:id="rId14"/>
    <p:sldId id="306" r:id="rId15"/>
    <p:sldId id="268" r:id="rId16"/>
    <p:sldId id="269" r:id="rId17"/>
    <p:sldId id="309" r:id="rId18"/>
    <p:sldId id="313" r:id="rId19"/>
    <p:sldId id="275" r:id="rId20"/>
    <p:sldId id="272" r:id="rId21"/>
    <p:sldId id="273" r:id="rId22"/>
    <p:sldId id="276" r:id="rId23"/>
    <p:sldId id="310" r:id="rId24"/>
    <p:sldId id="277" r:id="rId25"/>
    <p:sldId id="278" r:id="rId26"/>
    <p:sldId id="279" r:id="rId27"/>
    <p:sldId id="317" r:id="rId28"/>
    <p:sldId id="318" r:id="rId29"/>
    <p:sldId id="321" r:id="rId30"/>
    <p:sldId id="322" r:id="rId31"/>
    <p:sldId id="323" r:id="rId32"/>
    <p:sldId id="324" r:id="rId33"/>
    <p:sldId id="325" r:id="rId34"/>
    <p:sldId id="326" r:id="rId35"/>
    <p:sldId id="327" r:id="rId36"/>
    <p:sldId id="328" r:id="rId37"/>
    <p:sldId id="329" r:id="rId38"/>
    <p:sldId id="330" r:id="rId39"/>
    <p:sldId id="332" r:id="rId40"/>
    <p:sldId id="333" r:id="rId41"/>
    <p:sldId id="334" r:id="rId42"/>
    <p:sldId id="335" r:id="rId43"/>
    <p:sldId id="336" r:id="rId44"/>
    <p:sldId id="337" r:id="rId45"/>
    <p:sldId id="338" r:id="rId46"/>
    <p:sldId id="339" r:id="rId47"/>
    <p:sldId id="340" r:id="rId48"/>
    <p:sldId id="341" r:id="rId49"/>
    <p:sldId id="342" r:id="rId50"/>
    <p:sldId id="343" r:id="rId51"/>
    <p:sldId id="344" r:id="rId52"/>
    <p:sldId id="345" r:id="rId53"/>
    <p:sldId id="346" r:id="rId54"/>
    <p:sldId id="348" r:id="rId55"/>
    <p:sldId id="353" r:id="rId56"/>
    <p:sldId id="354" r:id="rId57"/>
    <p:sldId id="355" r:id="rId58"/>
    <p:sldId id="356" r:id="rId59"/>
    <p:sldId id="357" r:id="rId60"/>
    <p:sldId id="358" r:id="rId61"/>
    <p:sldId id="359" r:id="rId62"/>
    <p:sldId id="360" r:id="rId63"/>
    <p:sldId id="361"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1" autoAdjust="0"/>
    <p:restoredTop sz="94660"/>
  </p:normalViewPr>
  <p:slideViewPr>
    <p:cSldViewPr snapToGrid="0">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5D66BF6-8D20-40A8-A9DF-E4107E653774}" type="datetime1">
              <a:rPr lang="en-US" smtClean="0">
                <a:solidFill>
                  <a:srgbClr val="F8B323">
                    <a:lumMod val="50000"/>
                  </a:srgbClr>
                </a:solidFill>
              </a:rPr>
              <a:pPr/>
              <a:t>3/30/2020</a:t>
            </a:fld>
            <a:endParaRPr lang="en-US" dirty="0">
              <a:solidFill>
                <a:srgbClr val="F8B323">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F8B323">
                  <a:lumMod val="50000"/>
                </a:srgb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srgbClr val="F8B323">
                    <a:lumMod val="50000"/>
                  </a:srgbClr>
                </a:solidFill>
              </a:rPr>
              <a:pPr/>
              <a:t>‹#›</a:t>
            </a:fld>
            <a:endParaRPr lang="en-US" dirty="0">
              <a:solidFill>
                <a:srgbClr val="F8B323">
                  <a:lumMod val="50000"/>
                </a:srgbClr>
              </a:solidFill>
            </a:endParaRP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73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F55501-C445-422D-AEDA-E7C9DBE4C9BC}"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3222795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F7C790-AED6-4DCF-A47A-D07824412A44}"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3290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5D66BF6-8D20-40A8-A9DF-E4107E653774}" type="datetime1">
              <a:rPr lang="en-US" smtClean="0">
                <a:solidFill>
                  <a:srgbClr val="F8B323">
                    <a:lumMod val="50000"/>
                  </a:srgbClr>
                </a:solidFill>
              </a:rPr>
              <a:pPr/>
              <a:t>3/30/2020</a:t>
            </a:fld>
            <a:endParaRPr lang="en-US" dirty="0">
              <a:solidFill>
                <a:srgbClr val="F8B323">
                  <a:lumMod val="50000"/>
                </a:srgbClr>
              </a:solidFill>
            </a:endParaRPr>
          </a:p>
        </p:txBody>
      </p:sp>
      <p:sp>
        <p:nvSpPr>
          <p:cNvPr id="5" name="Footer Placeholder 4"/>
          <p:cNvSpPr>
            <a:spLocks noGrp="1"/>
          </p:cNvSpPr>
          <p:nvPr>
            <p:ph type="ftr" sz="quarter" idx="11"/>
          </p:nvPr>
        </p:nvSpPr>
        <p:spPr/>
        <p:txBody>
          <a:bodyPr/>
          <a:lstStyle/>
          <a:p>
            <a:endParaRPr lang="en-US" dirty="0">
              <a:solidFill>
                <a:srgbClr val="F8B323">
                  <a:lumMod val="50000"/>
                </a:srgb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srgbClr val="F8B323">
                    <a:lumMod val="50000"/>
                  </a:srgbClr>
                </a:solidFill>
              </a:rPr>
              <a:pPr/>
              <a:t>‹#›</a:t>
            </a:fld>
            <a:endParaRPr lang="en-US" dirty="0">
              <a:solidFill>
                <a:srgbClr val="F8B323">
                  <a:lumMod val="50000"/>
                </a:srgbClr>
              </a:solidFill>
            </a:endParaRP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4828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1A3543-7747-4EA5-9F3C-CCD3E43452F2}"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3950460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212064-BD8C-4C16-8459-4E2C794EF681}" type="datetime1">
              <a:rPr lang="en-US" smtClean="0">
                <a:solidFill>
                  <a:srgbClr val="F3F3F2"/>
                </a:solidFill>
              </a:rPr>
              <a:pPr/>
              <a:t>3/30/2020</a:t>
            </a:fld>
            <a:endParaRPr lang="en-US" dirty="0">
              <a:solidFill>
                <a:srgbClr val="F3F3F2"/>
              </a:solidFill>
            </a:endParaRPr>
          </a:p>
        </p:txBody>
      </p:sp>
      <p:sp>
        <p:nvSpPr>
          <p:cNvPr id="5" name="Footer Placeholder 4"/>
          <p:cNvSpPr>
            <a:spLocks noGrp="1"/>
          </p:cNvSpPr>
          <p:nvPr>
            <p:ph type="ftr" sz="quarter" idx="11"/>
          </p:nvPr>
        </p:nvSpPr>
        <p:spPr/>
        <p:txBody>
          <a:bodyPr/>
          <a:lstStyle/>
          <a:p>
            <a:endParaRPr lang="en-US" dirty="0">
              <a:solidFill>
                <a:srgbClr val="F3F3F2"/>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srgbClr val="F3F3F2"/>
                </a:solidFill>
              </a:rPr>
              <a:pPr/>
              <a:t>‹#›</a:t>
            </a:fld>
            <a:endParaRPr lang="en-US" dirty="0">
              <a:solidFill>
                <a:srgbClr val="F3F3F2"/>
              </a:solidFill>
            </a:endParaRP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1617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4B51FD-538B-4147-8912-55594A785FC5}"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2139437609"/>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C94F1C-E76D-42DD-94DF-1F3F43B08671}"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8" name="Footer Placeholder 7"/>
          <p:cNvSpPr>
            <a:spLocks noGrp="1"/>
          </p:cNvSpPr>
          <p:nvPr>
            <p:ph type="ftr" sz="quarter" idx="11"/>
          </p:nvPr>
        </p:nvSpPr>
        <p:spPr/>
        <p:txBody>
          <a:bodyPr/>
          <a:lstStyle/>
          <a:p>
            <a:endParaRPr lang="en-US" dirty="0">
              <a:solidFill>
                <a:prstClr val="black">
                  <a:lumMod val="65000"/>
                  <a:lumOff val="35000"/>
                </a:prstClr>
              </a:solidFill>
            </a:endParaRPr>
          </a:p>
        </p:txBody>
      </p:sp>
      <p:sp>
        <p:nvSpPr>
          <p:cNvPr id="9" name="Slide Number Placeholder 8"/>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876359245"/>
      </p:ext>
    </p:extLst>
  </p:cSld>
  <p:clrMapOvr>
    <a:masterClrMapping/>
  </p:clrMapOvr>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C7930A-156C-4DFC-A8FD-6E9539120683}"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4" name="Footer Placeholder 3"/>
          <p:cNvSpPr>
            <a:spLocks noGrp="1"/>
          </p:cNvSpPr>
          <p:nvPr>
            <p:ph type="ftr" sz="quarter" idx="11"/>
          </p:nvPr>
        </p:nvSpPr>
        <p:spPr/>
        <p:txBody>
          <a:bodyPr/>
          <a:lstStyle/>
          <a:p>
            <a:endParaRPr lang="en-US" dirty="0">
              <a:solidFill>
                <a:prstClr val="black">
                  <a:lumMod val="65000"/>
                  <a:lumOff val="35000"/>
                </a:prstClr>
              </a:solidFill>
            </a:endParaRPr>
          </a:p>
        </p:txBody>
      </p:sp>
      <p:sp>
        <p:nvSpPr>
          <p:cNvPr id="5" name="Slide Number Placeholder 4"/>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31287838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AB1D-1718-4CA9-9029-1B72ECD448AF}"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3" name="Footer Placeholder 2"/>
          <p:cNvSpPr>
            <a:spLocks noGrp="1"/>
          </p:cNvSpPr>
          <p:nvPr>
            <p:ph type="ftr" sz="quarter" idx="11"/>
          </p:nvPr>
        </p:nvSpPr>
        <p:spPr/>
        <p:txBody>
          <a:bodyPr/>
          <a:lstStyle/>
          <a:p>
            <a:endParaRPr lang="en-US" dirty="0">
              <a:solidFill>
                <a:prstClr val="black">
                  <a:lumMod val="65000"/>
                  <a:lumOff val="35000"/>
                </a:prstClr>
              </a:solidFill>
            </a:endParaRPr>
          </a:p>
        </p:txBody>
      </p:sp>
      <p:sp>
        <p:nvSpPr>
          <p:cNvPr id="4" name="Slide Number Placeholder 3"/>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40627326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B0FC12-6469-48DC-A62B-D2080C6E6A3A}"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3754912081"/>
      </p:ext>
    </p:extLst>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1A3543-7747-4EA5-9F3C-CCD3E43452F2}"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689975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232FDC-CE9A-43C5-AE2D-C3C1B796D794}"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72067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F55501-C445-422D-AEDA-E7C9DBE4C9BC}"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39442815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F7C790-AED6-4DCF-A47A-D07824412A44}"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85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212064-BD8C-4C16-8459-4E2C794EF681}" type="datetime1">
              <a:rPr lang="en-US" smtClean="0">
                <a:solidFill>
                  <a:srgbClr val="F3F3F2"/>
                </a:solidFill>
              </a:rPr>
              <a:pPr/>
              <a:t>3/30/2020</a:t>
            </a:fld>
            <a:endParaRPr lang="en-US" dirty="0">
              <a:solidFill>
                <a:srgbClr val="F3F3F2"/>
              </a:solidFill>
            </a:endParaRPr>
          </a:p>
        </p:txBody>
      </p:sp>
      <p:sp>
        <p:nvSpPr>
          <p:cNvPr id="5" name="Footer Placeholder 4"/>
          <p:cNvSpPr>
            <a:spLocks noGrp="1"/>
          </p:cNvSpPr>
          <p:nvPr>
            <p:ph type="ftr" sz="quarter" idx="11"/>
          </p:nvPr>
        </p:nvSpPr>
        <p:spPr/>
        <p:txBody>
          <a:bodyPr/>
          <a:lstStyle/>
          <a:p>
            <a:endParaRPr lang="en-US" dirty="0">
              <a:solidFill>
                <a:srgbClr val="F3F3F2"/>
              </a:solidFill>
            </a:endParaRPr>
          </a:p>
        </p:txBody>
      </p:sp>
      <p:sp>
        <p:nvSpPr>
          <p:cNvPr id="6" name="Slide Number Placeholder 5"/>
          <p:cNvSpPr>
            <a:spLocks noGrp="1"/>
          </p:cNvSpPr>
          <p:nvPr>
            <p:ph type="sldNum" sz="quarter" idx="12"/>
          </p:nvPr>
        </p:nvSpPr>
        <p:spPr/>
        <p:txBody>
          <a:bodyPr/>
          <a:lstStyle/>
          <a:p>
            <a:fld id="{71766878-3199-4EAB-94E7-2D6D11070E14}" type="slidenum">
              <a:rPr lang="en-US" smtClean="0">
                <a:solidFill>
                  <a:srgbClr val="F3F3F2"/>
                </a:solidFill>
              </a:rPr>
              <a:pPr/>
              <a:t>‹#›</a:t>
            </a:fld>
            <a:endParaRPr lang="en-US" dirty="0">
              <a:solidFill>
                <a:srgbClr val="F3F3F2"/>
              </a:solidFill>
            </a:endParaRP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2367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4B51FD-538B-4147-8912-55594A785FC5}"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602965262"/>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C94F1C-E76D-42DD-94DF-1F3F43B08671}"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8" name="Footer Placeholder 7"/>
          <p:cNvSpPr>
            <a:spLocks noGrp="1"/>
          </p:cNvSpPr>
          <p:nvPr>
            <p:ph type="ftr" sz="quarter" idx="11"/>
          </p:nvPr>
        </p:nvSpPr>
        <p:spPr/>
        <p:txBody>
          <a:bodyPr/>
          <a:lstStyle/>
          <a:p>
            <a:endParaRPr lang="en-US" dirty="0">
              <a:solidFill>
                <a:prstClr val="black">
                  <a:lumMod val="65000"/>
                  <a:lumOff val="35000"/>
                </a:prstClr>
              </a:solidFill>
            </a:endParaRPr>
          </a:p>
        </p:txBody>
      </p:sp>
      <p:sp>
        <p:nvSpPr>
          <p:cNvPr id="9" name="Slide Number Placeholder 8"/>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243878295"/>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C7930A-156C-4DFC-A8FD-6E9539120683}"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4" name="Footer Placeholder 3"/>
          <p:cNvSpPr>
            <a:spLocks noGrp="1"/>
          </p:cNvSpPr>
          <p:nvPr>
            <p:ph type="ftr" sz="quarter" idx="11"/>
          </p:nvPr>
        </p:nvSpPr>
        <p:spPr/>
        <p:txBody>
          <a:bodyPr/>
          <a:lstStyle/>
          <a:p>
            <a:endParaRPr lang="en-US" dirty="0">
              <a:solidFill>
                <a:prstClr val="black">
                  <a:lumMod val="65000"/>
                  <a:lumOff val="35000"/>
                </a:prstClr>
              </a:solidFill>
            </a:endParaRPr>
          </a:p>
        </p:txBody>
      </p:sp>
      <p:sp>
        <p:nvSpPr>
          <p:cNvPr id="5" name="Slide Number Placeholder 4"/>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197360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AB1D-1718-4CA9-9029-1B72ECD448AF}"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3" name="Footer Placeholder 2"/>
          <p:cNvSpPr>
            <a:spLocks noGrp="1"/>
          </p:cNvSpPr>
          <p:nvPr>
            <p:ph type="ftr" sz="quarter" idx="11"/>
          </p:nvPr>
        </p:nvSpPr>
        <p:spPr/>
        <p:txBody>
          <a:bodyPr/>
          <a:lstStyle/>
          <a:p>
            <a:endParaRPr lang="en-US" dirty="0">
              <a:solidFill>
                <a:prstClr val="black">
                  <a:lumMod val="65000"/>
                  <a:lumOff val="35000"/>
                </a:prstClr>
              </a:solidFill>
            </a:endParaRPr>
          </a:p>
        </p:txBody>
      </p:sp>
      <p:sp>
        <p:nvSpPr>
          <p:cNvPr id="4" name="Slide Number Placeholder 3"/>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2939874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B0FC12-6469-48DC-A62B-D2080C6E6A3A}"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spTree>
    <p:extLst>
      <p:ext uri="{BB962C8B-B14F-4D97-AF65-F5344CB8AC3E}">
        <p14:creationId xmlns:p14="http://schemas.microsoft.com/office/powerpoint/2010/main" val="4018749990"/>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232FDC-CE9A-43C5-AE2D-C3C1B796D794}" type="datetime1">
              <a:rPr lang="en-US" smtClean="0">
                <a:solidFill>
                  <a:prstClr val="black">
                    <a:lumMod val="65000"/>
                    <a:lumOff val="35000"/>
                  </a:prstClr>
                </a:solidFill>
              </a:rPr>
              <a:pPr/>
              <a:t>3/30/2020</a:t>
            </a:fld>
            <a:endParaRPr lang="en-US" dirty="0">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fld id="{71766878-3199-4EAB-94E7-2D6D11070E14}" type="slidenum">
              <a:rPr lang="en-US" smtClean="0">
                <a:solidFill>
                  <a:prstClr val="black">
                    <a:lumMod val="65000"/>
                    <a:lumOff val="35000"/>
                  </a:prstClr>
                </a:solidFill>
              </a:rPr>
              <a:pPr/>
              <a:t>‹#›</a:t>
            </a:fld>
            <a:endParaRPr lang="en-US" dirty="0">
              <a:solidFill>
                <a:prstClr val="black">
                  <a:lumMod val="65000"/>
                  <a:lumOff val="35000"/>
                </a:prstClr>
              </a:solidFill>
            </a:endParaRP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5028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defTabSz="457200"/>
            <a:fld id="{A3D2427A-99B3-4C56-B17F-34E94A2679D0}" type="datetime1">
              <a:rPr lang="en-US" smtClean="0">
                <a:solidFill>
                  <a:prstClr val="black">
                    <a:lumMod val="65000"/>
                    <a:lumOff val="35000"/>
                  </a:prstClr>
                </a:solidFill>
              </a:rPr>
              <a:pPr defTabSz="457200"/>
              <a:t>3/30/2020</a:t>
            </a:fld>
            <a:endParaRPr lang="en-US" dirty="0">
              <a:solidFill>
                <a:prstClr val="black">
                  <a:lumMod val="65000"/>
                  <a:lumOff val="35000"/>
                </a:prstClr>
              </a:solidFill>
            </a:endParaRP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defTabSz="457200"/>
            <a:endParaRPr lang="en-US" dirty="0">
              <a:solidFill>
                <a:prstClr val="black">
                  <a:lumMod val="65000"/>
                  <a:lumOff val="35000"/>
                </a:prstClr>
              </a:solidFill>
            </a:endParaRP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defTabSz="457200"/>
            <a:fld id="{71766878-3199-4EAB-94E7-2D6D11070E14}" type="slidenum">
              <a:rPr lang="en-US" smtClean="0">
                <a:solidFill>
                  <a:prstClr val="black">
                    <a:lumMod val="65000"/>
                    <a:lumOff val="35000"/>
                  </a:prstClr>
                </a:solidFill>
              </a:rPr>
              <a:pPr defTabSz="457200"/>
              <a:t>‹#›</a:t>
            </a:fld>
            <a:endParaRPr lang="en-US" dirty="0">
              <a:solidFill>
                <a:prstClr val="black">
                  <a:lumMod val="65000"/>
                  <a:lumOff val="35000"/>
                </a:prstClr>
              </a:solidFill>
            </a:endParaRP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09828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defTabSz="457200"/>
            <a:fld id="{A3D2427A-99B3-4C56-B17F-34E94A2679D0}" type="datetime1">
              <a:rPr lang="en-US" smtClean="0">
                <a:solidFill>
                  <a:prstClr val="black">
                    <a:lumMod val="65000"/>
                    <a:lumOff val="35000"/>
                  </a:prstClr>
                </a:solidFill>
              </a:rPr>
              <a:pPr defTabSz="457200"/>
              <a:t>3/30/2020</a:t>
            </a:fld>
            <a:endParaRPr lang="en-US" dirty="0">
              <a:solidFill>
                <a:prstClr val="black">
                  <a:lumMod val="65000"/>
                  <a:lumOff val="35000"/>
                </a:prstClr>
              </a:solidFill>
            </a:endParaRP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defTabSz="457200"/>
            <a:endParaRPr lang="en-US" dirty="0">
              <a:solidFill>
                <a:prstClr val="black">
                  <a:lumMod val="65000"/>
                  <a:lumOff val="35000"/>
                </a:prstClr>
              </a:solidFill>
            </a:endParaRP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defTabSz="457200"/>
            <a:fld id="{71766878-3199-4EAB-94E7-2D6D11070E14}" type="slidenum">
              <a:rPr lang="en-US" smtClean="0">
                <a:solidFill>
                  <a:prstClr val="black">
                    <a:lumMod val="65000"/>
                    <a:lumOff val="35000"/>
                  </a:prstClr>
                </a:solidFill>
              </a:rPr>
              <a:pPr defTabSz="457200"/>
              <a:t>‹#›</a:t>
            </a:fld>
            <a:endParaRPr lang="en-US" dirty="0">
              <a:solidFill>
                <a:prstClr val="black">
                  <a:lumMod val="65000"/>
                  <a:lumOff val="35000"/>
                </a:prstClr>
              </a:solidFill>
            </a:endParaRP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74243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7BC0D13-3286-4713-921A-6530D62CED2F}"/>
              </a:ext>
            </a:extLst>
          </p:cNvPr>
          <p:cNvSpPr>
            <a:spLocks noGrp="1"/>
          </p:cNvSpPr>
          <p:nvPr>
            <p:ph type="ctrTitle"/>
          </p:nvPr>
        </p:nvSpPr>
        <p:spPr>
          <a:xfrm>
            <a:off x="1411357" y="5486399"/>
            <a:ext cx="7772400" cy="936777"/>
          </a:xfrm>
          <a:ln>
            <a:miter lim="800000"/>
            <a:headEnd/>
            <a:tailEnd/>
          </a:ln>
          <a:extLst/>
        </p:spPr>
        <p:txBody>
          <a:bodyPr>
            <a:normAutofit/>
          </a:bodyPr>
          <a:lstStyle/>
          <a:p>
            <a:pPr algn="ctr">
              <a:defRPr/>
            </a:pPr>
            <a:r>
              <a:rPr lang="en-US" sz="5400" dirty="0"/>
              <a:t>Chapter </a:t>
            </a:r>
            <a:r>
              <a:rPr lang="en-US" sz="5400" dirty="0" smtClean="0"/>
              <a:t>FIVE</a:t>
            </a:r>
            <a:endParaRPr lang="en-US" sz="5400" dirty="0"/>
          </a:p>
        </p:txBody>
      </p:sp>
      <p:sp>
        <p:nvSpPr>
          <p:cNvPr id="65539" name="Subtitle 2">
            <a:extLst>
              <a:ext uri="{FF2B5EF4-FFF2-40B4-BE49-F238E27FC236}">
                <a16:creationId xmlns="" xmlns:a16="http://schemas.microsoft.com/office/drawing/2014/main" id="{588BCFC8-E102-4F21-836A-4E8A22023EF1}"/>
              </a:ext>
            </a:extLst>
          </p:cNvPr>
          <p:cNvSpPr>
            <a:spLocks noGrp="1"/>
          </p:cNvSpPr>
          <p:nvPr>
            <p:ph type="subTitle" idx="1"/>
          </p:nvPr>
        </p:nvSpPr>
        <p:spPr>
          <a:xfrm>
            <a:off x="408392" y="4601137"/>
            <a:ext cx="10843591" cy="936777"/>
          </a:xfrm>
        </p:spPr>
        <p:txBody>
          <a:bodyPr>
            <a:normAutofit/>
          </a:bodyPr>
          <a:lstStyle/>
          <a:p>
            <a:pPr algn="ctr"/>
            <a:r>
              <a:rPr lang="en-US" altLang="en-US" sz="5400" b="1" dirty="0"/>
              <a:t> </a:t>
            </a:r>
            <a:r>
              <a:rPr lang="en-US" sz="5400" b="1" dirty="0" smtClean="0">
                <a:ea typeface="Times New Roman" panose="02020603050405020304" pitchFamily="18" charset="0"/>
              </a:rPr>
              <a:t>RECRUITMENT AND SELECTION</a:t>
            </a:r>
            <a:endParaRPr lang="en-US" altLang="en-US" sz="5400" dirty="0"/>
          </a:p>
        </p:txBody>
      </p:sp>
      <p:sp>
        <p:nvSpPr>
          <p:cNvPr id="65540" name="Slide Number Placeholder 3">
            <a:extLst>
              <a:ext uri="{FF2B5EF4-FFF2-40B4-BE49-F238E27FC236}">
                <a16:creationId xmlns="" xmlns:a16="http://schemas.microsoft.com/office/drawing/2014/main" id="{1CDD942F-6C52-4E96-820A-9AE8EEECD14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8F73628-F51D-44DF-AF20-47F3E4E8500F}" type="slidenum">
              <a:rPr lang="en-US" altLang="en-US" sz="1200">
                <a:solidFill>
                  <a:srgbClr val="D1EAEE"/>
                </a:solidFill>
                <a:latin typeface="Arial" panose="020B0604020202020204" pitchFamily="34" charset="0"/>
              </a:rPr>
              <a:pPr>
                <a:spcBef>
                  <a:spcPct val="0"/>
                </a:spcBef>
                <a:buClrTx/>
                <a:buSzTx/>
                <a:buFontTx/>
                <a:buNone/>
              </a:pPr>
              <a:t>1</a:t>
            </a:fld>
            <a:endParaRPr lang="en-US" altLang="en-US" sz="1200">
              <a:solidFill>
                <a:srgbClr val="D1EAEE"/>
              </a:solidFill>
              <a:latin typeface="Arial" panose="020B0604020202020204" pitchFamily="34" charset="0"/>
            </a:endParaRPr>
          </a:p>
        </p:txBody>
      </p:sp>
    </p:spTree>
    <p:extLst>
      <p:ext uri="{BB962C8B-B14F-4D97-AF65-F5344CB8AC3E}">
        <p14:creationId xmlns:p14="http://schemas.microsoft.com/office/powerpoint/2010/main" val="3661044294"/>
      </p:ext>
    </p:extLst>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idx="4294967295"/>
          </p:nvPr>
        </p:nvSpPr>
        <p:spPr>
          <a:xfrm>
            <a:off x="1981200" y="304800"/>
            <a:ext cx="8229600" cy="914400"/>
          </a:xfrm>
        </p:spPr>
        <p:txBody>
          <a:bodyPr>
            <a:normAutofit fontScale="90000"/>
          </a:bodyPr>
          <a:lstStyle/>
          <a:p>
            <a:pPr algn="ctr" eaLnBrk="1" hangingPunct="1"/>
            <a:r>
              <a:rPr lang="en-US" altLang="en-US" sz="3600" b="1" dirty="0" smtClean="0"/>
              <a:t/>
            </a:r>
            <a:br>
              <a:rPr lang="en-US" altLang="en-US" sz="3600" b="1" dirty="0" smtClean="0"/>
            </a:br>
            <a:r>
              <a:rPr lang="en-US" altLang="en-US" sz="3600" b="1" dirty="0" smtClean="0">
                <a:solidFill>
                  <a:schemeClr val="tx1"/>
                </a:solidFill>
              </a:rPr>
              <a:t>Methods </a:t>
            </a:r>
            <a:r>
              <a:rPr lang="en-US" altLang="en-US" sz="3600" b="1" dirty="0">
                <a:solidFill>
                  <a:schemeClr val="tx1"/>
                </a:solidFill>
              </a:rPr>
              <a:t>for Internal Recruiting </a:t>
            </a:r>
          </a:p>
        </p:txBody>
      </p:sp>
      <p:sp>
        <p:nvSpPr>
          <p:cNvPr id="106499" name="Content Placeholder 2"/>
          <p:cNvSpPr>
            <a:spLocks noGrp="1"/>
          </p:cNvSpPr>
          <p:nvPr>
            <p:ph idx="4294967295"/>
          </p:nvPr>
        </p:nvSpPr>
        <p:spPr>
          <a:xfrm>
            <a:off x="965915" y="1447801"/>
            <a:ext cx="9244885" cy="4678363"/>
          </a:xfrm>
        </p:spPr>
        <p:txBody>
          <a:bodyPr>
            <a:noAutofit/>
          </a:bodyPr>
          <a:lstStyle/>
          <a:p>
            <a:pPr eaLnBrk="1" hangingPunct="1">
              <a:buFont typeface="Wingdings 2" panose="05020102010507070707" pitchFamily="18" charset="2"/>
              <a:buNone/>
            </a:pPr>
            <a:r>
              <a:rPr lang="en-US" altLang="en-US" sz="2800" b="1" dirty="0"/>
              <a:t>Methods of Internal Recruiting</a:t>
            </a:r>
          </a:p>
          <a:p>
            <a:pPr marL="514350" indent="-514350" algn="just" eaLnBrk="1" hangingPunct="1">
              <a:buClrTx/>
              <a:buFont typeface="+mj-lt"/>
              <a:buAutoNum type="arabicPeriod"/>
            </a:pPr>
            <a:r>
              <a:rPr lang="en-US" altLang="en-US" sz="2800" b="1" dirty="0" smtClean="0"/>
              <a:t>Job posting: </a:t>
            </a:r>
            <a:r>
              <a:rPr lang="en-US" altLang="en-US" sz="2800" dirty="0"/>
              <a:t>this involves announcing job openings to all current employees. Position, location, pay scale and qualifications are </a:t>
            </a:r>
            <a:r>
              <a:rPr lang="en-US" altLang="en-US" sz="2800" dirty="0" smtClean="0"/>
              <a:t>described The </a:t>
            </a:r>
            <a:r>
              <a:rPr lang="en-US" altLang="en-US" sz="2800" dirty="0"/>
              <a:t>means used for announcing the job vacancies can be: Bulletin boards, In-house Newsletters, Circulars/memos,  </a:t>
            </a:r>
            <a:r>
              <a:rPr lang="en-US" altLang="en-US" sz="2800" dirty="0" smtClean="0"/>
              <a:t>intranet.</a:t>
            </a:r>
          </a:p>
          <a:p>
            <a:pPr marL="320040" indent="-320040" algn="just">
              <a:lnSpc>
                <a:spcPct val="100000"/>
              </a:lnSpc>
              <a:spcAft>
                <a:spcPts val="0"/>
              </a:spcAft>
              <a:buClr>
                <a:srgbClr val="DD8047"/>
              </a:buClr>
              <a:buSzPct val="60000"/>
              <a:buFont typeface="Wingdings"/>
              <a:buChar char=""/>
            </a:pPr>
            <a:r>
              <a:rPr lang="en-US" sz="2800" b="1" dirty="0"/>
              <a:t>Job </a:t>
            </a:r>
            <a:r>
              <a:rPr lang="en-US" sz="2800" b="1" dirty="0" smtClean="0"/>
              <a:t>bidding</a:t>
            </a:r>
            <a:r>
              <a:rPr lang="en-US" sz="2800" dirty="0" smtClean="0">
                <a:solidFill>
                  <a:prstClr val="black"/>
                </a:solidFill>
              </a:rPr>
              <a:t>: Procedure </a:t>
            </a:r>
            <a:r>
              <a:rPr lang="en-US" sz="2800" dirty="0">
                <a:solidFill>
                  <a:prstClr val="black"/>
                </a:solidFill>
              </a:rPr>
              <a:t>that permits individuals in organization </a:t>
            </a:r>
            <a:r>
              <a:rPr lang="en-US" sz="2800" dirty="0" smtClean="0">
                <a:solidFill>
                  <a:prstClr val="black"/>
                </a:solidFill>
              </a:rPr>
              <a:t>who </a:t>
            </a:r>
            <a:r>
              <a:rPr lang="en-US" sz="2800" dirty="0">
                <a:solidFill>
                  <a:prstClr val="black"/>
                </a:solidFill>
              </a:rPr>
              <a:t>believe they are qualified to apply for posted jobs</a:t>
            </a:r>
            <a:r>
              <a:rPr lang="en-US" sz="2800" dirty="0" smtClean="0">
                <a:solidFill>
                  <a:prstClr val="black"/>
                </a:solidFill>
              </a:rPr>
              <a:t>. </a:t>
            </a:r>
          </a:p>
          <a:p>
            <a:pPr marL="320040" lvl="0" indent="-320040" algn="just">
              <a:lnSpc>
                <a:spcPct val="100000"/>
              </a:lnSpc>
              <a:spcAft>
                <a:spcPts val="0"/>
              </a:spcAft>
              <a:buClr>
                <a:srgbClr val="DD8047"/>
              </a:buClr>
              <a:buSzPct val="60000"/>
              <a:buFont typeface="Wingdings"/>
              <a:buChar char=""/>
            </a:pPr>
            <a:r>
              <a:rPr lang="en-US" altLang="en-US" sz="2800" b="1" dirty="0" smtClean="0"/>
              <a:t>Employee </a:t>
            </a:r>
            <a:r>
              <a:rPr lang="en-US" altLang="en-US" sz="2800" b="1" dirty="0"/>
              <a:t>referrals: </a:t>
            </a:r>
            <a:r>
              <a:rPr lang="en-US" altLang="en-US" sz="2800" dirty="0"/>
              <a:t>Supervisors or current employees generally recommend best-qualified candidates for the vacant jobs.</a:t>
            </a:r>
          </a:p>
          <a:p>
            <a:pPr eaLnBrk="1" hangingPunct="1">
              <a:buFontTx/>
              <a:buNone/>
            </a:pPr>
            <a:endParaRPr lang="en-US" altLang="en-US" sz="2800" dirty="0" smtClean="0"/>
          </a:p>
        </p:txBody>
      </p:sp>
      <p:sp>
        <p:nvSpPr>
          <p:cNvPr id="106500"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A6B6C446-F5B5-4AFD-A533-2C783F960F85}" type="slidenum">
              <a:rPr lang="en-US" altLang="en-US" sz="1200">
                <a:solidFill>
                  <a:srgbClr val="898989"/>
                </a:solidFill>
                <a:latin typeface="Tahoma" panose="020B0604030504040204" pitchFamily="34" charset="0"/>
              </a:rPr>
              <a:pPr eaLnBrk="0" hangingPunct="0">
                <a:spcBef>
                  <a:spcPct val="0"/>
                </a:spcBef>
                <a:buClrTx/>
                <a:buSzTx/>
                <a:buFontTx/>
                <a:buNone/>
              </a:pPr>
              <a:t>10</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1154509501"/>
      </p:ext>
    </p:extLst>
  </p:cSld>
  <p:clrMapOvr>
    <a:masterClrMapping/>
  </p:clrMapOvr>
  <p:transition>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1024128" y="585216"/>
            <a:ext cx="9720072" cy="792823"/>
          </a:xfrm>
        </p:spPr>
        <p:txBody>
          <a:bodyPr>
            <a:normAutofit/>
          </a:bodyPr>
          <a:lstStyle/>
          <a:p>
            <a:pPr algn="ctr"/>
            <a:r>
              <a:rPr lang="en-US" altLang="en-US" sz="3200" b="1" dirty="0"/>
              <a:t>Discussion</a:t>
            </a:r>
            <a:endParaRPr lang="en-US" altLang="en-US" sz="3200" b="1" dirty="0" smtClean="0"/>
          </a:p>
        </p:txBody>
      </p:sp>
      <p:sp>
        <p:nvSpPr>
          <p:cNvPr id="107523" name="Content Placeholder 2"/>
          <p:cNvSpPr>
            <a:spLocks noGrp="1"/>
          </p:cNvSpPr>
          <p:nvPr>
            <p:ph idx="1"/>
          </p:nvPr>
        </p:nvSpPr>
        <p:spPr>
          <a:xfrm>
            <a:off x="1117260" y="1378039"/>
            <a:ext cx="9720073" cy="4023360"/>
          </a:xfrm>
        </p:spPr>
        <p:txBody>
          <a:bodyPr>
            <a:normAutofit/>
          </a:bodyPr>
          <a:lstStyle/>
          <a:p>
            <a:pPr marL="0" indent="0" algn="just">
              <a:buNone/>
            </a:pPr>
            <a:r>
              <a:rPr lang="en-US" altLang="en-US" sz="2800" dirty="0"/>
              <a:t>What Advantages Do You Expect from Internal Recruitment?</a:t>
            </a:r>
            <a:endParaRPr lang="en-US" altLang="en-US" sz="2400" dirty="0"/>
          </a:p>
        </p:txBody>
      </p:sp>
      <p:sp>
        <p:nvSpPr>
          <p:cNvPr id="1075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245D810A-8FF6-48EA-AE8A-4DC31F51C2F4}" type="slidenum">
              <a:rPr lang="en-US" altLang="en-US" sz="1200">
                <a:solidFill>
                  <a:srgbClr val="045C75"/>
                </a:solidFill>
                <a:latin typeface="Arial" panose="020B0604020202020204" pitchFamily="34" charset="0"/>
              </a:rPr>
              <a:pPr>
                <a:spcBef>
                  <a:spcPct val="0"/>
                </a:spcBef>
                <a:buClrTx/>
                <a:buSzTx/>
                <a:buFontTx/>
                <a:buNone/>
              </a:pPr>
              <a:t>11</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517364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p:cNvSpPr>
            <a:spLocks noGrp="1"/>
          </p:cNvSpPr>
          <p:nvPr>
            <p:ph type="title" idx="4294967295"/>
          </p:nvPr>
        </p:nvSpPr>
        <p:spPr>
          <a:xfrm>
            <a:off x="1981200" y="533400"/>
            <a:ext cx="8229600" cy="685800"/>
          </a:xfrm>
        </p:spPr>
        <p:txBody>
          <a:bodyPr>
            <a:normAutofit/>
          </a:bodyPr>
          <a:lstStyle/>
          <a:p>
            <a:pPr algn="ctr" eaLnBrk="1" hangingPunct="1"/>
            <a:r>
              <a:rPr lang="en-US" altLang="en-US" sz="3200" b="1" dirty="0">
                <a:solidFill>
                  <a:schemeClr val="tx1"/>
                </a:solidFill>
              </a:rPr>
              <a:t>Advantages of Internal Recruiting </a:t>
            </a:r>
            <a:endParaRPr lang="en-US" altLang="en-US" sz="3200" dirty="0">
              <a:solidFill>
                <a:schemeClr val="tx1"/>
              </a:solidFill>
            </a:endParaRPr>
          </a:p>
        </p:txBody>
      </p:sp>
      <p:sp>
        <p:nvSpPr>
          <p:cNvPr id="108547" name="Content Placeholder 2"/>
          <p:cNvSpPr>
            <a:spLocks noGrp="1"/>
          </p:cNvSpPr>
          <p:nvPr>
            <p:ph idx="4294967295"/>
          </p:nvPr>
        </p:nvSpPr>
        <p:spPr>
          <a:xfrm>
            <a:off x="682580" y="1219200"/>
            <a:ext cx="10084158" cy="5137151"/>
          </a:xfrm>
        </p:spPr>
        <p:txBody>
          <a:bodyPr>
            <a:normAutofit/>
          </a:bodyPr>
          <a:lstStyle/>
          <a:p>
            <a:pPr algn="just">
              <a:lnSpc>
                <a:spcPct val="150000"/>
              </a:lnSpc>
              <a:buFont typeface="Wingdings" panose="05000000000000000000" pitchFamily="2" charset="2"/>
              <a:buChar char="§"/>
            </a:pPr>
            <a:r>
              <a:rPr lang="en-US" altLang="en-US" sz="2800" b="1" dirty="0">
                <a:solidFill>
                  <a:srgbClr val="FF33CC"/>
                </a:solidFill>
              </a:rPr>
              <a:t>Better Selection: </a:t>
            </a:r>
            <a:r>
              <a:rPr lang="en-US" altLang="en-US" sz="2800" dirty="0"/>
              <a:t>The employee is already known, information on employee performance is readily available and predictable.</a:t>
            </a:r>
          </a:p>
          <a:p>
            <a:pPr algn="just">
              <a:lnSpc>
                <a:spcPct val="150000"/>
              </a:lnSpc>
              <a:buFont typeface="Wingdings" panose="05000000000000000000" pitchFamily="2" charset="2"/>
              <a:buChar char="§"/>
            </a:pPr>
            <a:r>
              <a:rPr lang="en-US" altLang="en-US" sz="2800" b="1" dirty="0" smtClean="0">
                <a:solidFill>
                  <a:srgbClr val="FF33CC"/>
                </a:solidFill>
              </a:rPr>
              <a:t>Employee loyalty: </a:t>
            </a:r>
            <a:r>
              <a:rPr lang="en-US" sz="2800" dirty="0"/>
              <a:t>Internal recruitment sends a message  to the current workforce that the organization offers opportunities for advancement.</a:t>
            </a:r>
          </a:p>
          <a:p>
            <a:pPr algn="just" eaLnBrk="1" hangingPunct="1">
              <a:buFontTx/>
              <a:buNone/>
            </a:pPr>
            <a:endParaRPr lang="en-US" altLang="en-US" sz="2400" dirty="0"/>
          </a:p>
          <a:p>
            <a:pPr algn="just" eaLnBrk="1" hangingPunct="1">
              <a:buFontTx/>
              <a:buNone/>
            </a:pPr>
            <a:r>
              <a:rPr lang="en-US" altLang="en-US" sz="2400" dirty="0"/>
              <a:t> </a:t>
            </a:r>
          </a:p>
        </p:txBody>
      </p:sp>
      <p:sp>
        <p:nvSpPr>
          <p:cNvPr id="108548"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3D443366-D681-4DE6-AACE-1ECDF6460ABB}" type="slidenum">
              <a:rPr lang="en-US" altLang="en-US" sz="1200">
                <a:solidFill>
                  <a:srgbClr val="898989"/>
                </a:solidFill>
                <a:latin typeface="Tahoma" panose="020B0604030504040204" pitchFamily="34" charset="0"/>
              </a:rPr>
              <a:pPr eaLnBrk="0" hangingPunct="0">
                <a:spcBef>
                  <a:spcPct val="0"/>
                </a:spcBef>
                <a:buClrTx/>
                <a:buSzTx/>
                <a:buFontTx/>
                <a:buNone/>
              </a:pPr>
              <a:t>12</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530510986"/>
      </p:ext>
    </p:extLst>
  </p:cSld>
  <p:clrMapOvr>
    <a:masterClrMapping/>
  </p:clrMapOvr>
  <p:transition>
    <p:pull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p:cNvSpPr>
            <a:spLocks noGrp="1"/>
          </p:cNvSpPr>
          <p:nvPr>
            <p:ph type="title" idx="4294967295"/>
          </p:nvPr>
        </p:nvSpPr>
        <p:spPr>
          <a:xfrm>
            <a:off x="1981200" y="533400"/>
            <a:ext cx="8229600" cy="685800"/>
          </a:xfrm>
        </p:spPr>
        <p:txBody>
          <a:bodyPr>
            <a:normAutofit/>
          </a:bodyPr>
          <a:lstStyle/>
          <a:p>
            <a:pPr algn="ctr" eaLnBrk="1" hangingPunct="1"/>
            <a:r>
              <a:rPr lang="en-US" altLang="en-US" sz="3200" b="1" dirty="0">
                <a:solidFill>
                  <a:schemeClr val="tx1"/>
                </a:solidFill>
              </a:rPr>
              <a:t>Advantages of Internal Recruiting </a:t>
            </a:r>
            <a:endParaRPr lang="en-US" altLang="en-US" sz="3200" dirty="0">
              <a:solidFill>
                <a:schemeClr val="tx1"/>
              </a:solidFill>
            </a:endParaRPr>
          </a:p>
        </p:txBody>
      </p:sp>
      <p:sp>
        <p:nvSpPr>
          <p:cNvPr id="108547" name="Content Placeholder 2"/>
          <p:cNvSpPr>
            <a:spLocks noGrp="1"/>
          </p:cNvSpPr>
          <p:nvPr>
            <p:ph idx="4294967295"/>
          </p:nvPr>
        </p:nvSpPr>
        <p:spPr>
          <a:xfrm>
            <a:off x="682580" y="1219200"/>
            <a:ext cx="10084158" cy="5137151"/>
          </a:xfrm>
        </p:spPr>
        <p:txBody>
          <a:bodyPr>
            <a:normAutofit/>
          </a:bodyPr>
          <a:lstStyle/>
          <a:p>
            <a:pPr>
              <a:lnSpc>
                <a:spcPct val="150000"/>
              </a:lnSpc>
              <a:buFont typeface="Wingdings" panose="05000000000000000000" pitchFamily="2" charset="2"/>
              <a:buChar char="§"/>
            </a:pPr>
            <a:r>
              <a:rPr lang="en-US" altLang="en-US" sz="2800" b="1" dirty="0" smtClean="0">
                <a:solidFill>
                  <a:srgbClr val="FF33CC"/>
                </a:solidFill>
              </a:rPr>
              <a:t>Adaptability</a:t>
            </a:r>
            <a:r>
              <a:rPr lang="en-US" altLang="en-US" sz="2800" b="1" dirty="0">
                <a:solidFill>
                  <a:srgbClr val="FF33CC"/>
                </a:solidFill>
              </a:rPr>
              <a:t>: </a:t>
            </a:r>
            <a:r>
              <a:rPr lang="en-US" altLang="en-US" sz="2800" dirty="0"/>
              <a:t>Those chosen internally already know the organization, hence, less training and orientation will be required.</a:t>
            </a:r>
          </a:p>
          <a:p>
            <a:pPr algn="just">
              <a:lnSpc>
                <a:spcPct val="150000"/>
              </a:lnSpc>
              <a:buFont typeface="Wingdings" panose="05000000000000000000" pitchFamily="2" charset="2"/>
              <a:buChar char="§"/>
            </a:pPr>
            <a:r>
              <a:rPr lang="en-US" altLang="en-US" sz="2800" b="1" dirty="0">
                <a:solidFill>
                  <a:srgbClr val="FF33CC"/>
                </a:solidFill>
              </a:rPr>
              <a:t>Cost-effective:</a:t>
            </a:r>
            <a:r>
              <a:rPr lang="en-US" altLang="en-US" sz="2800" dirty="0"/>
              <a:t> Internal recruitment is less costly as compared to external recruitment because of low advertisement and training costs requirement  </a:t>
            </a:r>
          </a:p>
          <a:p>
            <a:pPr algn="just" eaLnBrk="1" hangingPunct="1">
              <a:buFontTx/>
              <a:buNone/>
            </a:pPr>
            <a:endParaRPr lang="en-US" altLang="en-US" sz="2400" dirty="0"/>
          </a:p>
          <a:p>
            <a:pPr algn="just" eaLnBrk="1" hangingPunct="1">
              <a:buFontTx/>
              <a:buNone/>
            </a:pPr>
            <a:r>
              <a:rPr lang="en-US" altLang="en-US" sz="2400" dirty="0"/>
              <a:t> </a:t>
            </a:r>
          </a:p>
        </p:txBody>
      </p:sp>
      <p:sp>
        <p:nvSpPr>
          <p:cNvPr id="108548"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3D443366-D681-4DE6-AACE-1ECDF6460ABB}" type="slidenum">
              <a:rPr lang="en-US" altLang="en-US" sz="1200">
                <a:solidFill>
                  <a:srgbClr val="898989"/>
                </a:solidFill>
                <a:latin typeface="Tahoma" panose="020B0604030504040204" pitchFamily="34" charset="0"/>
              </a:rPr>
              <a:pPr eaLnBrk="0" hangingPunct="0">
                <a:spcBef>
                  <a:spcPct val="0"/>
                </a:spcBef>
                <a:buClrTx/>
                <a:buSzTx/>
                <a:buFontTx/>
                <a:buNone/>
              </a:pPr>
              <a:t>13</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4236289493"/>
      </p:ext>
    </p:extLst>
  </p:cSld>
  <p:clrMapOvr>
    <a:masterClrMapping/>
  </p:clrMapOvr>
  <p:transition>
    <p:pull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idx="4294967295"/>
          </p:nvPr>
        </p:nvSpPr>
        <p:spPr>
          <a:xfrm>
            <a:off x="1981200" y="274638"/>
            <a:ext cx="8229600" cy="868362"/>
          </a:xfrm>
        </p:spPr>
        <p:txBody>
          <a:bodyPr/>
          <a:lstStyle/>
          <a:p>
            <a:pPr algn="ctr" eaLnBrk="1" hangingPunct="1"/>
            <a:r>
              <a:rPr lang="en-US" altLang="en-US" sz="3200" b="1" dirty="0">
                <a:solidFill>
                  <a:schemeClr val="tx1"/>
                </a:solidFill>
              </a:rPr>
              <a:t>Disadvantages of Internal Recruiting</a:t>
            </a:r>
            <a:r>
              <a:rPr lang="en-US" altLang="en-US" sz="3600" b="1" dirty="0">
                <a:solidFill>
                  <a:srgbClr val="FF0000"/>
                </a:solidFill>
              </a:rPr>
              <a:t> </a:t>
            </a:r>
            <a:endParaRPr lang="en-US" altLang="en-US" sz="3600" dirty="0">
              <a:solidFill>
                <a:srgbClr val="FF0000"/>
              </a:solidFill>
            </a:endParaRPr>
          </a:p>
        </p:txBody>
      </p:sp>
      <p:sp>
        <p:nvSpPr>
          <p:cNvPr id="109571" name="Content Placeholder 2"/>
          <p:cNvSpPr>
            <a:spLocks noGrp="1"/>
          </p:cNvSpPr>
          <p:nvPr>
            <p:ph idx="4294967295"/>
          </p:nvPr>
        </p:nvSpPr>
        <p:spPr>
          <a:xfrm>
            <a:off x="1197734" y="1143001"/>
            <a:ext cx="9633397" cy="4983163"/>
          </a:xfrm>
        </p:spPr>
        <p:txBody>
          <a:bodyPr>
            <a:noAutofit/>
          </a:bodyPr>
          <a:lstStyle/>
          <a:p>
            <a:pPr algn="just">
              <a:lnSpc>
                <a:spcPct val="150000"/>
              </a:lnSpc>
              <a:buFont typeface="Wingdings" panose="05000000000000000000" pitchFamily="2" charset="2"/>
              <a:buChar char="§"/>
            </a:pPr>
            <a:r>
              <a:rPr lang="en-US" altLang="en-US" sz="2800" b="1" dirty="0">
                <a:solidFill>
                  <a:srgbClr val="FF33CC"/>
                </a:solidFill>
              </a:rPr>
              <a:t>Limited Choice (inadequacy of supply): </a:t>
            </a:r>
            <a:r>
              <a:rPr lang="en-US" altLang="en-US" sz="2800" dirty="0"/>
              <a:t>Internal recruitment excludes excellent candidates that may be available from external sources.</a:t>
            </a:r>
          </a:p>
          <a:p>
            <a:pPr algn="just">
              <a:lnSpc>
                <a:spcPct val="150000"/>
              </a:lnSpc>
              <a:buFont typeface="Wingdings" panose="05000000000000000000" pitchFamily="2" charset="2"/>
              <a:buChar char="§"/>
            </a:pPr>
            <a:r>
              <a:rPr lang="en-US" altLang="en-US" sz="2800" b="1" dirty="0">
                <a:solidFill>
                  <a:srgbClr val="FF33CC"/>
                </a:solidFill>
              </a:rPr>
              <a:t>In-Breeding: </a:t>
            </a:r>
            <a:r>
              <a:rPr lang="en-US" altLang="en-US" sz="2800" dirty="0"/>
              <a:t>The employee tends to demonstrate on the job only what he/she has learned in the organization and has few new ideas and </a:t>
            </a:r>
            <a:r>
              <a:rPr lang="en-US" altLang="en-US" sz="2800" dirty="0" smtClean="0"/>
              <a:t>experiences.</a:t>
            </a:r>
            <a:endParaRPr lang="en-US" altLang="en-US" sz="2800" dirty="0">
              <a:solidFill>
                <a:schemeClr val="hlink"/>
              </a:solidFill>
            </a:endParaRPr>
          </a:p>
          <a:p>
            <a:pPr marL="0" indent="0">
              <a:buNone/>
            </a:pPr>
            <a:endParaRPr lang="en-US" altLang="en-US" sz="2800" dirty="0" smtClean="0"/>
          </a:p>
        </p:txBody>
      </p:sp>
      <p:sp>
        <p:nvSpPr>
          <p:cNvPr id="109572"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6E0370BE-DF26-4621-A96F-D7C1F8298385}" type="slidenum">
              <a:rPr lang="en-US" altLang="en-US" sz="1200">
                <a:solidFill>
                  <a:srgbClr val="898989"/>
                </a:solidFill>
                <a:latin typeface="Tahoma" panose="020B0604030504040204" pitchFamily="34" charset="0"/>
              </a:rPr>
              <a:pPr eaLnBrk="0" hangingPunct="0">
                <a:spcBef>
                  <a:spcPct val="0"/>
                </a:spcBef>
                <a:buClrTx/>
                <a:buSzTx/>
                <a:buFontTx/>
                <a:buNone/>
              </a:pPr>
              <a:t>14</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3008103241"/>
      </p:ext>
    </p:extLst>
  </p:cSld>
  <p:clrMapOvr>
    <a:masterClrMapping/>
  </p:clrMapOvr>
  <p:transition>
    <p:pull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p:cNvSpPr>
          <p:nvPr>
            <p:ph type="title" idx="4294967295"/>
          </p:nvPr>
        </p:nvSpPr>
        <p:spPr>
          <a:xfrm>
            <a:off x="1024128" y="585216"/>
            <a:ext cx="9720072" cy="728429"/>
          </a:xfrm>
        </p:spPr>
        <p:txBody>
          <a:bodyPr>
            <a:normAutofit/>
          </a:bodyPr>
          <a:lstStyle/>
          <a:p>
            <a:pPr algn="ctr" eaLnBrk="1" hangingPunct="1"/>
            <a:r>
              <a:rPr lang="en-US" altLang="en-US" sz="3200" b="1" dirty="0" smtClean="0"/>
              <a:t>Reflection</a:t>
            </a:r>
          </a:p>
        </p:txBody>
      </p:sp>
      <p:sp>
        <p:nvSpPr>
          <p:cNvPr id="110595" name="Rectangle 3"/>
          <p:cNvSpPr>
            <a:spLocks noGrp="1"/>
          </p:cNvSpPr>
          <p:nvPr>
            <p:ph type="body" idx="4294967295"/>
          </p:nvPr>
        </p:nvSpPr>
        <p:spPr>
          <a:xfrm>
            <a:off x="1117260" y="1435994"/>
            <a:ext cx="9720073" cy="4023360"/>
          </a:xfrm>
        </p:spPr>
        <p:txBody>
          <a:bodyPr/>
          <a:lstStyle/>
          <a:p>
            <a:pPr algn="just" eaLnBrk="1" hangingPunct="1">
              <a:lnSpc>
                <a:spcPct val="150000"/>
              </a:lnSpc>
            </a:pPr>
            <a:r>
              <a:rPr lang="en-US" altLang="en-US" sz="2800" dirty="0"/>
              <a:t>Do you think that internal recruitment avoids the necessity (need) of external recruitment? Why or why not?</a:t>
            </a:r>
          </a:p>
          <a:p>
            <a:pPr eaLnBrk="1" hangingPunct="1"/>
            <a:endParaRPr lang="en-US" altLang="en-US" dirty="0" smtClean="0"/>
          </a:p>
        </p:txBody>
      </p:sp>
      <p:sp>
        <p:nvSpPr>
          <p:cNvPr id="11059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6E37048E-FDFD-4D0A-9754-C7092A4AC3B8}" type="slidenum">
              <a:rPr lang="en-US" altLang="en-US" sz="1200">
                <a:solidFill>
                  <a:srgbClr val="045C75"/>
                </a:solidFill>
                <a:latin typeface="Arial" panose="020B0604020202020204" pitchFamily="34" charset="0"/>
              </a:rPr>
              <a:pPr>
                <a:spcBef>
                  <a:spcPct val="0"/>
                </a:spcBef>
                <a:buClrTx/>
                <a:buSzTx/>
                <a:buFontTx/>
                <a:buNone/>
              </a:pPr>
              <a:t>15</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1283357212"/>
      </p:ext>
    </p:extLst>
  </p:cSld>
  <p:clrMapOvr>
    <a:masterClrMapping/>
  </p:clrMapOvr>
  <p:transition>
    <p:pull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a:xfrm>
            <a:off x="1024128" y="585216"/>
            <a:ext cx="9720072" cy="548126"/>
          </a:xfrm>
        </p:spPr>
        <p:txBody>
          <a:bodyPr>
            <a:normAutofit fontScale="90000"/>
          </a:bodyPr>
          <a:lstStyle/>
          <a:p>
            <a:pPr marL="91440" lvl="0" indent="-91440" algn="ctr">
              <a:lnSpc>
                <a:spcPct val="90000"/>
              </a:lnSpc>
              <a:spcBef>
                <a:spcPts val="1200"/>
              </a:spcBef>
              <a:spcAft>
                <a:spcPts val="200"/>
              </a:spcAft>
              <a:buClr>
                <a:srgbClr val="1CADE4"/>
              </a:buClr>
              <a:buSzPct val="100000"/>
            </a:pPr>
            <a:r>
              <a:rPr lang="en-US" altLang="en-US" sz="3200" b="1" dirty="0" smtClean="0">
                <a:solidFill>
                  <a:schemeClr val="tx1"/>
                </a:solidFill>
              </a:rPr>
              <a:t/>
            </a:r>
            <a:br>
              <a:rPr lang="en-US" altLang="en-US" sz="3200" b="1" dirty="0" smtClean="0">
                <a:solidFill>
                  <a:schemeClr val="tx1"/>
                </a:solidFill>
              </a:rPr>
            </a:br>
            <a:r>
              <a:rPr lang="en-US" altLang="en-US" sz="3200" b="1" dirty="0" smtClean="0">
                <a:solidFill>
                  <a:schemeClr val="tx1"/>
                </a:solidFill>
              </a:rPr>
              <a:t>Methods </a:t>
            </a:r>
            <a:r>
              <a:rPr lang="en-US" altLang="en-US" sz="3200" b="1" dirty="0">
                <a:solidFill>
                  <a:schemeClr val="tx1"/>
                </a:solidFill>
              </a:rPr>
              <a:t>for External Recruitment</a:t>
            </a:r>
            <a:r>
              <a:rPr lang="en-US" altLang="en-US" sz="2400" cap="none" spc="0" dirty="0">
                <a:solidFill>
                  <a:prstClr val="black"/>
                </a:solidFill>
                <a:latin typeface="Tw Cen MT" panose="020B0602020104020603"/>
                <a:ea typeface="+mn-ea"/>
                <a:cs typeface="+mn-cs"/>
              </a:rPr>
              <a:t/>
            </a:r>
            <a:br>
              <a:rPr lang="en-US" altLang="en-US" sz="2400" cap="none" spc="0" dirty="0">
                <a:solidFill>
                  <a:prstClr val="black"/>
                </a:solidFill>
                <a:latin typeface="Tw Cen MT" panose="020B0602020104020603"/>
                <a:ea typeface="+mn-ea"/>
                <a:cs typeface="+mn-cs"/>
              </a:rPr>
            </a:br>
            <a:endParaRPr lang="en-US" altLang="en-US" sz="3200" b="1" dirty="0">
              <a:solidFill>
                <a:schemeClr val="tx1"/>
              </a:solidFill>
            </a:endParaRPr>
          </a:p>
        </p:txBody>
      </p:sp>
      <p:sp>
        <p:nvSpPr>
          <p:cNvPr id="111619" name="Content Placeholder 2"/>
          <p:cNvSpPr>
            <a:spLocks noGrp="1"/>
          </p:cNvSpPr>
          <p:nvPr>
            <p:ph idx="1"/>
          </p:nvPr>
        </p:nvSpPr>
        <p:spPr>
          <a:xfrm>
            <a:off x="1024127" y="1384478"/>
            <a:ext cx="9720073" cy="4836017"/>
          </a:xfrm>
        </p:spPr>
        <p:txBody>
          <a:bodyPr>
            <a:noAutofit/>
          </a:bodyPr>
          <a:lstStyle/>
          <a:p>
            <a:pPr marL="514350" indent="-514350" algn="just">
              <a:lnSpc>
                <a:spcPct val="150000"/>
              </a:lnSpc>
              <a:buFont typeface="+mj-lt"/>
              <a:buAutoNum type="arabicPeriod"/>
            </a:pPr>
            <a:r>
              <a:rPr lang="en-US" altLang="en-US" sz="2800" b="1" dirty="0" smtClean="0">
                <a:solidFill>
                  <a:srgbClr val="FF33CC"/>
                </a:solidFill>
              </a:rPr>
              <a:t>Advertising:</a:t>
            </a:r>
            <a:r>
              <a:rPr lang="en-US" altLang="en-US" sz="2800" dirty="0"/>
              <a:t> </a:t>
            </a:r>
            <a:r>
              <a:rPr lang="en-US" altLang="en-US" sz="2800" dirty="0" smtClean="0"/>
              <a:t>a means to communicate the organization employment requirement to the general public using mass medias (radio, TV, news paper, Internet, </a:t>
            </a:r>
            <a:r>
              <a:rPr lang="en-US" sz="2800" dirty="0" smtClean="0"/>
              <a:t>career </a:t>
            </a:r>
            <a:r>
              <a:rPr lang="en-US" sz="2800" dirty="0"/>
              <a:t>sites, </a:t>
            </a:r>
            <a:r>
              <a:rPr lang="en-US" sz="2800" dirty="0" smtClean="0"/>
              <a:t>employer/organization website and </a:t>
            </a:r>
            <a:r>
              <a:rPr lang="en-US" sz="2800" dirty="0"/>
              <a:t>social </a:t>
            </a:r>
            <a:r>
              <a:rPr lang="en-US" sz="2800" dirty="0" smtClean="0"/>
              <a:t>media)</a:t>
            </a:r>
            <a:endParaRPr lang="en-US" sz="2800" dirty="0"/>
          </a:p>
          <a:p>
            <a:pPr marL="514350" indent="-514350" algn="just">
              <a:lnSpc>
                <a:spcPct val="150000"/>
              </a:lnSpc>
              <a:buFont typeface="+mj-lt"/>
              <a:buAutoNum type="arabicPeriod" startAt="2"/>
            </a:pPr>
            <a:r>
              <a:rPr lang="en-US" altLang="en-US" sz="2800" b="1" dirty="0" smtClean="0">
                <a:solidFill>
                  <a:srgbClr val="FF33CC"/>
                </a:solidFill>
              </a:rPr>
              <a:t>Employee referrals: </a:t>
            </a:r>
            <a:r>
              <a:rPr lang="en-US" altLang="en-US" sz="2800" dirty="0" smtClean="0">
                <a:solidFill>
                  <a:prstClr val="black"/>
                </a:solidFill>
              </a:rPr>
              <a:t>current employees refer job seekers from outside the organization</a:t>
            </a:r>
            <a:r>
              <a:rPr lang="en-US" sz="2800" dirty="0" smtClean="0"/>
              <a:t>.</a:t>
            </a:r>
            <a:endParaRPr lang="en-US" altLang="en-US" sz="2800" dirty="0" smtClean="0">
              <a:solidFill>
                <a:prstClr val="black"/>
              </a:solidFill>
            </a:endParaRPr>
          </a:p>
          <a:p>
            <a:pPr marL="0" indent="0" algn="just" eaLnBrk="1" hangingPunct="1">
              <a:lnSpc>
                <a:spcPct val="150000"/>
              </a:lnSpc>
              <a:buNone/>
            </a:pPr>
            <a:endParaRPr lang="en-US" altLang="en-US" sz="2800" dirty="0" smtClean="0"/>
          </a:p>
          <a:p>
            <a:pPr marL="514350" indent="-514350" algn="just" eaLnBrk="1" hangingPunct="1">
              <a:lnSpc>
                <a:spcPct val="150000"/>
              </a:lnSpc>
              <a:buFont typeface="+mj-lt"/>
              <a:buAutoNum type="arabicPeriod"/>
            </a:pPr>
            <a:endParaRPr lang="en-US" altLang="en-US" sz="2800" dirty="0"/>
          </a:p>
          <a:p>
            <a:pPr algn="just" eaLnBrk="1" hangingPunct="1">
              <a:lnSpc>
                <a:spcPct val="150000"/>
              </a:lnSpc>
              <a:buFontTx/>
              <a:buNone/>
            </a:pPr>
            <a:endParaRPr lang="en-US" altLang="en-US" sz="2800" dirty="0"/>
          </a:p>
          <a:p>
            <a:pPr algn="just" eaLnBrk="1" hangingPunct="1">
              <a:lnSpc>
                <a:spcPct val="150000"/>
              </a:lnSpc>
              <a:buFontTx/>
              <a:buNone/>
            </a:pPr>
            <a:endParaRPr lang="en-US" altLang="en-US" sz="2800" dirty="0" smtClean="0"/>
          </a:p>
          <a:p>
            <a:pPr eaLnBrk="1" hangingPunct="1">
              <a:lnSpc>
                <a:spcPct val="150000"/>
              </a:lnSpc>
              <a:buFontTx/>
              <a:buNone/>
            </a:pPr>
            <a:endParaRPr lang="en-US" altLang="en-US" sz="2800" dirty="0" smtClean="0"/>
          </a:p>
          <a:p>
            <a:pPr eaLnBrk="1" hangingPunct="1">
              <a:lnSpc>
                <a:spcPct val="150000"/>
              </a:lnSpc>
              <a:buFontTx/>
              <a:buNone/>
            </a:pPr>
            <a:endParaRPr lang="en-US" altLang="en-US" sz="2800" dirty="0" smtClean="0"/>
          </a:p>
        </p:txBody>
      </p:sp>
      <p:sp>
        <p:nvSpPr>
          <p:cNvPr id="11162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B5148A22-A2B7-400B-A371-2378B41024A4}" type="slidenum">
              <a:rPr lang="en-US" altLang="en-US" sz="1200">
                <a:solidFill>
                  <a:srgbClr val="898989"/>
                </a:solidFill>
                <a:latin typeface="Tahoma" panose="020B0604030504040204" pitchFamily="34" charset="0"/>
              </a:rPr>
              <a:pPr eaLnBrk="0" hangingPunct="0">
                <a:spcBef>
                  <a:spcPct val="0"/>
                </a:spcBef>
                <a:buClrTx/>
                <a:buSzTx/>
                <a:buFontTx/>
                <a:buNone/>
              </a:pPr>
              <a:t>16</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1671173738"/>
      </p:ext>
    </p:extLst>
  </p:cSld>
  <p:clrMapOvr>
    <a:masterClrMapping/>
  </p:clrMapOvr>
  <p:transition>
    <p:pull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7"/>
            <a:ext cx="9720072" cy="689792"/>
          </a:xfrm>
        </p:spPr>
        <p:txBody>
          <a:bodyPr>
            <a:normAutofit fontScale="90000"/>
          </a:bodyPr>
          <a:lstStyle/>
          <a:p>
            <a:pPr algn="ctr"/>
            <a:r>
              <a:rPr lang="en-US" altLang="en-US" sz="3200" b="1" dirty="0" smtClean="0">
                <a:solidFill>
                  <a:prstClr val="black"/>
                </a:solidFill>
              </a:rPr>
              <a:t/>
            </a:r>
            <a:br>
              <a:rPr lang="en-US" altLang="en-US" sz="3200" b="1" dirty="0" smtClean="0">
                <a:solidFill>
                  <a:prstClr val="black"/>
                </a:solidFill>
              </a:rPr>
            </a:br>
            <a:r>
              <a:rPr lang="en-US" altLang="en-US" sz="3200" b="1" dirty="0" smtClean="0">
                <a:solidFill>
                  <a:prstClr val="black"/>
                </a:solidFill>
              </a:rPr>
              <a:t>Methods </a:t>
            </a:r>
            <a:r>
              <a:rPr lang="en-US" altLang="en-US" sz="3200" b="1" dirty="0">
                <a:solidFill>
                  <a:prstClr val="black"/>
                </a:solidFill>
              </a:rPr>
              <a:t>for External Recruitment</a:t>
            </a:r>
            <a:r>
              <a:rPr lang="en-US" altLang="en-US" sz="2400" cap="none" spc="0" dirty="0">
                <a:solidFill>
                  <a:prstClr val="black"/>
                </a:solidFill>
                <a:latin typeface="Tw Cen MT" panose="020B0602020104020603"/>
              </a:rPr>
              <a:t/>
            </a:r>
            <a:br>
              <a:rPr lang="en-US" altLang="en-US" sz="2400" cap="none" spc="0" dirty="0">
                <a:solidFill>
                  <a:prstClr val="black"/>
                </a:solidFill>
                <a:latin typeface="Tw Cen MT" panose="020B0602020104020603"/>
              </a:rPr>
            </a:br>
            <a:endParaRPr lang="en-US" altLang="en-US" sz="3600" dirty="0"/>
          </a:p>
        </p:txBody>
      </p:sp>
      <p:sp>
        <p:nvSpPr>
          <p:cNvPr id="115715" name="Content Placeholder 2"/>
          <p:cNvSpPr>
            <a:spLocks noGrp="1"/>
          </p:cNvSpPr>
          <p:nvPr>
            <p:ph idx="1"/>
          </p:nvPr>
        </p:nvSpPr>
        <p:spPr>
          <a:xfrm>
            <a:off x="1024128" y="1423114"/>
            <a:ext cx="9720073" cy="4823139"/>
          </a:xfrm>
        </p:spPr>
        <p:txBody>
          <a:bodyPr>
            <a:normAutofit lnSpcReduction="10000"/>
          </a:bodyPr>
          <a:lstStyle/>
          <a:p>
            <a:pPr marL="514350" indent="-514350" algn="just">
              <a:lnSpc>
                <a:spcPct val="150000"/>
              </a:lnSpc>
              <a:buClrTx/>
              <a:buFont typeface="+mj-lt"/>
              <a:buAutoNum type="arabicPeriod" startAt="5"/>
            </a:pPr>
            <a:r>
              <a:rPr lang="en-US" sz="2400" b="1" dirty="0" smtClean="0"/>
              <a:t>Job Fairs- </a:t>
            </a:r>
            <a:r>
              <a:rPr lang="en-US" sz="2400" dirty="0" smtClean="0">
                <a:solidFill>
                  <a:prstClr val="black"/>
                </a:solidFill>
              </a:rPr>
              <a:t>is used by a single employer or group of employers to attract a large number of applicants to one location for interviews. </a:t>
            </a:r>
            <a:r>
              <a:rPr lang="en-US" sz="2400" dirty="0"/>
              <a:t>Job fairs are often organized by colleges and universities to assist their students in obtaining positions. </a:t>
            </a:r>
          </a:p>
          <a:p>
            <a:pPr marL="514350" indent="-514350" algn="just">
              <a:lnSpc>
                <a:spcPct val="150000"/>
              </a:lnSpc>
              <a:buClrTx/>
              <a:buFont typeface="+mj-lt"/>
              <a:buAutoNum type="arabicPeriod" startAt="5"/>
            </a:pPr>
            <a:r>
              <a:rPr lang="en-US" sz="2400" b="1" dirty="0" smtClean="0">
                <a:solidFill>
                  <a:prstClr val="black"/>
                </a:solidFill>
              </a:rPr>
              <a:t>Internship</a:t>
            </a:r>
            <a:r>
              <a:rPr lang="en-US" sz="2400" dirty="0" smtClean="0">
                <a:solidFill>
                  <a:prstClr val="black"/>
                </a:solidFill>
              </a:rPr>
              <a:t>- </a:t>
            </a:r>
            <a:r>
              <a:rPr lang="en-US" sz="2400" dirty="0">
                <a:solidFill>
                  <a:prstClr val="black"/>
                </a:solidFill>
              </a:rPr>
              <a:t>involves placing a student in a temporary job with no obligation either by the company to hire the student permanently or by the student to accept a permanent position with the firm. </a:t>
            </a:r>
            <a:endParaRPr lang="en-US" sz="2400" dirty="0" smtClean="0">
              <a:solidFill>
                <a:prstClr val="black"/>
              </a:solidFill>
            </a:endParaRPr>
          </a:p>
          <a:p>
            <a:pPr marL="514350" indent="-514350" algn="just">
              <a:lnSpc>
                <a:spcPct val="150000"/>
              </a:lnSpc>
              <a:buClrTx/>
              <a:buFont typeface="+mj-lt"/>
              <a:buAutoNum type="arabicPeriod" startAt="5"/>
            </a:pPr>
            <a:r>
              <a:rPr lang="en-US" sz="2400" b="1" dirty="0">
                <a:ea typeface="+mj-ea"/>
                <a:cs typeface="+mj-cs"/>
              </a:rPr>
              <a:t>Competitive Games </a:t>
            </a:r>
            <a:endParaRPr lang="en-US" sz="2400" b="1" dirty="0" smtClean="0"/>
          </a:p>
          <a:p>
            <a:pPr marL="0" indent="0">
              <a:lnSpc>
                <a:spcPct val="150000"/>
              </a:lnSpc>
              <a:buClrTx/>
              <a:buNone/>
            </a:pPr>
            <a:endParaRPr lang="en-US" sz="2400" b="1" dirty="0">
              <a:solidFill>
                <a:srgbClr val="FF33CC"/>
              </a:solidFill>
            </a:endParaRPr>
          </a:p>
          <a:p>
            <a:pPr marL="0" lvl="0" indent="0">
              <a:lnSpc>
                <a:spcPct val="150000"/>
              </a:lnSpc>
              <a:buClrTx/>
              <a:buNone/>
            </a:pPr>
            <a:endParaRPr lang="en-US" sz="2400" b="1" dirty="0" smtClean="0">
              <a:solidFill>
                <a:srgbClr val="FF33CC"/>
              </a:solidFill>
            </a:endParaRPr>
          </a:p>
          <a:p>
            <a:pPr marL="0" indent="0" algn="just" eaLnBrk="1" hangingPunct="1">
              <a:lnSpc>
                <a:spcPct val="150000"/>
              </a:lnSpc>
              <a:buNone/>
            </a:pPr>
            <a:endParaRPr lang="en-US" altLang="en-US" sz="2400" b="1" dirty="0">
              <a:solidFill>
                <a:srgbClr val="FF33CC"/>
              </a:solidFill>
            </a:endParaRPr>
          </a:p>
          <a:p>
            <a:pPr>
              <a:lnSpc>
                <a:spcPct val="150000"/>
              </a:lnSpc>
              <a:buFont typeface="Wingdings 2" panose="05020102010507070707" pitchFamily="18" charset="2"/>
              <a:buNone/>
            </a:pPr>
            <a:endParaRPr lang="en-US" altLang="en-US" sz="2000" dirty="0" smtClean="0"/>
          </a:p>
        </p:txBody>
      </p:sp>
      <p:sp>
        <p:nvSpPr>
          <p:cNvPr id="1157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B4EE9DA-D98E-46CD-9384-69F55C09F33F}" type="slidenum">
              <a:rPr lang="en-US" altLang="en-US" sz="1200">
                <a:solidFill>
                  <a:srgbClr val="045C75"/>
                </a:solidFill>
                <a:latin typeface="Arial" panose="020B0604020202020204" pitchFamily="34" charset="0"/>
              </a:rPr>
              <a:pPr>
                <a:spcBef>
                  <a:spcPct val="0"/>
                </a:spcBef>
                <a:buClrTx/>
                <a:buSzTx/>
                <a:buFontTx/>
                <a:buNone/>
              </a:pPr>
              <a:t>17</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4195430071"/>
      </p:ext>
    </p:extLst>
  </p:cSld>
  <p:clrMapOvr>
    <a:masterClrMapping/>
  </p:clrMapOvr>
  <p:transition>
    <p:pull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idx="4294967295"/>
          </p:nvPr>
        </p:nvSpPr>
        <p:spPr>
          <a:xfrm>
            <a:off x="2277414" y="274638"/>
            <a:ext cx="8229600" cy="1051886"/>
          </a:xfrm>
        </p:spPr>
        <p:txBody>
          <a:bodyPr>
            <a:normAutofit/>
          </a:bodyPr>
          <a:lstStyle/>
          <a:p>
            <a:pPr algn="ctr" eaLnBrk="1" hangingPunct="1"/>
            <a:r>
              <a:rPr lang="en-US" altLang="en-US" sz="2900" b="1" dirty="0">
                <a:solidFill>
                  <a:prstClr val="black"/>
                </a:solidFill>
              </a:rPr>
              <a:t>External Sources of Recruitment Cont’d…</a:t>
            </a:r>
          </a:p>
        </p:txBody>
      </p:sp>
      <p:sp>
        <p:nvSpPr>
          <p:cNvPr id="116739" name="Content Placeholder 2"/>
          <p:cNvSpPr>
            <a:spLocks noGrp="1"/>
          </p:cNvSpPr>
          <p:nvPr>
            <p:ph idx="4294967295"/>
          </p:nvPr>
        </p:nvSpPr>
        <p:spPr>
          <a:xfrm>
            <a:off x="1094703" y="1481070"/>
            <a:ext cx="9929611" cy="4495800"/>
          </a:xfrm>
        </p:spPr>
        <p:txBody>
          <a:bodyPr>
            <a:normAutofit/>
          </a:bodyPr>
          <a:lstStyle/>
          <a:p>
            <a:pPr marL="514350" lvl="0" indent="-514350" algn="just">
              <a:lnSpc>
                <a:spcPct val="150000"/>
              </a:lnSpc>
              <a:buClr>
                <a:srgbClr val="1CADE4"/>
              </a:buClr>
              <a:buFont typeface="+mj-lt"/>
              <a:buAutoNum type="arabicPeriod" startAt="5"/>
              <a:defRPr/>
            </a:pPr>
            <a:r>
              <a:rPr lang="en-US" sz="2800" b="1" dirty="0" smtClean="0">
                <a:solidFill>
                  <a:srgbClr val="FF33CC"/>
                </a:solidFill>
              </a:rPr>
              <a:t>Employment </a:t>
            </a:r>
            <a:r>
              <a:rPr lang="en-US" sz="2800" b="1" dirty="0">
                <a:solidFill>
                  <a:srgbClr val="FF33CC"/>
                </a:solidFill>
              </a:rPr>
              <a:t>agency </a:t>
            </a:r>
            <a:r>
              <a:rPr lang="en-US" sz="2800" b="1" dirty="0" smtClean="0">
                <a:solidFill>
                  <a:srgbClr val="FF33CC"/>
                </a:solidFill>
              </a:rPr>
              <a:t>/headhunters: </a:t>
            </a:r>
            <a:r>
              <a:rPr lang="en-US" sz="2800" dirty="0">
                <a:solidFill>
                  <a:prstClr val="black"/>
                </a:solidFill>
              </a:rPr>
              <a:t>Employment agencies carry out recruitment function on behalf of their client organization. </a:t>
            </a:r>
            <a:endParaRPr lang="en-US" altLang="en-US" sz="2800" dirty="0"/>
          </a:p>
        </p:txBody>
      </p:sp>
      <p:sp>
        <p:nvSpPr>
          <p:cNvPr id="116740"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9C9F6845-319B-49E0-BD73-0B1085E36CB0}" type="slidenum">
              <a:rPr lang="en-US" altLang="en-US" sz="1200">
                <a:solidFill>
                  <a:srgbClr val="898989"/>
                </a:solidFill>
                <a:latin typeface="Tahoma" panose="020B0604030504040204" pitchFamily="34" charset="0"/>
              </a:rPr>
              <a:pPr eaLnBrk="0" hangingPunct="0">
                <a:spcBef>
                  <a:spcPct val="0"/>
                </a:spcBef>
                <a:buClrTx/>
                <a:buSzTx/>
                <a:buFontTx/>
                <a:buNone/>
              </a:pPr>
              <a:t>18</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4210290339"/>
      </p:ext>
    </p:extLst>
  </p:cSld>
  <p:clrMapOvr>
    <a:masterClrMapping/>
  </p:clrMapOvr>
  <p:transition>
    <p:pull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a:xfrm>
            <a:off x="1024128" y="585216"/>
            <a:ext cx="9720072" cy="702671"/>
          </a:xfrm>
        </p:spPr>
        <p:txBody>
          <a:bodyPr>
            <a:normAutofit/>
          </a:bodyPr>
          <a:lstStyle/>
          <a:p>
            <a:pPr algn="ctr"/>
            <a:r>
              <a:rPr lang="en-US" altLang="en-US" sz="3200" b="1" dirty="0">
                <a:solidFill>
                  <a:srgbClr val="FF0000"/>
                </a:solidFill>
              </a:rPr>
              <a:t>External Sources of Recruitment Cont’d…</a:t>
            </a:r>
            <a:endParaRPr lang="en-US" altLang="en-US" sz="3200" dirty="0"/>
          </a:p>
        </p:txBody>
      </p:sp>
      <p:sp>
        <p:nvSpPr>
          <p:cNvPr id="3" name="Content Placeholder 2"/>
          <p:cNvSpPr>
            <a:spLocks noGrp="1"/>
          </p:cNvSpPr>
          <p:nvPr>
            <p:ph idx="1"/>
          </p:nvPr>
        </p:nvSpPr>
        <p:spPr>
          <a:xfrm>
            <a:off x="1024127" y="1435994"/>
            <a:ext cx="9720073" cy="4823138"/>
          </a:xfrm>
        </p:spPr>
        <p:txBody>
          <a:bodyPr>
            <a:noAutofit/>
          </a:bodyPr>
          <a:lstStyle/>
          <a:p>
            <a:pPr marL="0" indent="0" algn="just">
              <a:spcBef>
                <a:spcPct val="35000"/>
              </a:spcBef>
              <a:spcAft>
                <a:spcPts val="0"/>
              </a:spcAft>
              <a:buClr>
                <a:schemeClr val="accent3"/>
              </a:buClr>
              <a:buNone/>
              <a:defRPr/>
            </a:pPr>
            <a:r>
              <a:rPr lang="en-US" sz="2800" b="1" dirty="0"/>
              <a:t>Reasons for using </a:t>
            </a:r>
            <a:r>
              <a:rPr lang="en-US" sz="2800" b="1" dirty="0" smtClean="0"/>
              <a:t>employment agencies:</a:t>
            </a:r>
            <a:endParaRPr lang="en-US" sz="2800" b="1" dirty="0"/>
          </a:p>
          <a:p>
            <a:pPr marL="640080" lvl="1" indent="-246888" algn="just">
              <a:lnSpc>
                <a:spcPct val="150000"/>
              </a:lnSpc>
              <a:spcBef>
                <a:spcPct val="35000"/>
              </a:spcBef>
              <a:spcAft>
                <a:spcPts val="0"/>
              </a:spcAft>
              <a:buFont typeface="Wingdings 2"/>
              <a:buChar char=""/>
              <a:defRPr/>
            </a:pPr>
            <a:r>
              <a:rPr lang="en-US" sz="2400" dirty="0"/>
              <a:t>When a firm doesn’t have </a:t>
            </a:r>
            <a:r>
              <a:rPr lang="en-US" sz="2400" dirty="0" smtClean="0"/>
              <a:t>organized HR department</a:t>
            </a:r>
            <a:endParaRPr lang="en-US" sz="2400" dirty="0"/>
          </a:p>
          <a:p>
            <a:pPr marL="640080" lvl="1" indent="-246888" algn="just">
              <a:lnSpc>
                <a:spcPct val="150000"/>
              </a:lnSpc>
              <a:spcBef>
                <a:spcPct val="35000"/>
              </a:spcBef>
              <a:spcAft>
                <a:spcPts val="0"/>
              </a:spcAft>
              <a:buFont typeface="Wingdings 2"/>
              <a:buChar char=""/>
              <a:defRPr/>
            </a:pPr>
            <a:r>
              <a:rPr lang="en-US" sz="2400" dirty="0" smtClean="0"/>
              <a:t>If the </a:t>
            </a:r>
            <a:r>
              <a:rPr lang="en-US" sz="2400" dirty="0"/>
              <a:t>firm has found it difficult in the past to generate a pool of qualified applicants.</a:t>
            </a:r>
          </a:p>
          <a:p>
            <a:pPr marL="640080" lvl="1" indent="-246888" algn="just">
              <a:lnSpc>
                <a:spcPct val="150000"/>
              </a:lnSpc>
              <a:spcBef>
                <a:spcPct val="35000"/>
              </a:spcBef>
              <a:spcAft>
                <a:spcPts val="0"/>
              </a:spcAft>
              <a:buFont typeface="Wingdings 2"/>
              <a:buChar char=""/>
              <a:defRPr/>
            </a:pPr>
            <a:r>
              <a:rPr lang="en-US" sz="2400" dirty="0"/>
              <a:t>The firm wants to cut down on the time it’s devoting to recruiting.</a:t>
            </a:r>
          </a:p>
          <a:p>
            <a:pPr marL="640080" lvl="1" indent="-246888" algn="just">
              <a:lnSpc>
                <a:spcPct val="150000"/>
              </a:lnSpc>
              <a:spcBef>
                <a:spcPct val="35000"/>
              </a:spcBef>
              <a:spcAft>
                <a:spcPts val="0"/>
              </a:spcAft>
              <a:buFont typeface="Wingdings 2"/>
              <a:buChar char=""/>
              <a:defRPr/>
            </a:pPr>
            <a:r>
              <a:rPr lang="en-US" sz="2400" dirty="0" smtClean="0"/>
              <a:t>The </a:t>
            </a:r>
            <a:r>
              <a:rPr lang="en-US" sz="2400" dirty="0"/>
              <a:t>firm must fill a particular opening quickly</a:t>
            </a:r>
            <a:r>
              <a:rPr lang="en-US" sz="2400" dirty="0" smtClean="0"/>
              <a:t>.</a:t>
            </a:r>
            <a:endParaRPr lang="en-US" sz="2400" dirty="0"/>
          </a:p>
        </p:txBody>
      </p:sp>
      <p:sp>
        <p:nvSpPr>
          <p:cNvPr id="1136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8A1D7914-2DCE-49CA-BB3D-B8D79B94BD5E}" type="slidenum">
              <a:rPr lang="en-US" altLang="en-US" sz="1200">
                <a:solidFill>
                  <a:srgbClr val="045C75"/>
                </a:solidFill>
                <a:latin typeface="Arial" panose="020B0604020202020204" pitchFamily="34" charset="0"/>
              </a:rPr>
              <a:pPr>
                <a:spcBef>
                  <a:spcPct val="0"/>
                </a:spcBef>
                <a:buClrTx/>
                <a:buSzTx/>
                <a:buFontTx/>
                <a:buNone/>
              </a:pPr>
              <a:t>19</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392715670"/>
      </p:ext>
    </p:extLst>
  </p:cSld>
  <p:clrMapOvr>
    <a:masterClrMapping/>
  </p:clrMapOvr>
  <p:transition>
    <p:pull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a:xfrm>
            <a:off x="1981200" y="274638"/>
            <a:ext cx="8229600" cy="868362"/>
          </a:xfrm>
        </p:spPr>
        <p:txBody>
          <a:bodyPr>
            <a:normAutofit/>
          </a:bodyPr>
          <a:lstStyle/>
          <a:p>
            <a:pPr algn="ctr" eaLnBrk="1" hangingPunct="1"/>
            <a:r>
              <a:rPr lang="en-US" altLang="en-US" sz="3600" b="1" dirty="0" smtClean="0">
                <a:solidFill>
                  <a:schemeClr val="tx1"/>
                </a:solidFill>
              </a:rPr>
              <a:t>Recap Questions</a:t>
            </a:r>
            <a:endParaRPr lang="en-US" altLang="en-US" sz="3600" b="1" dirty="0">
              <a:solidFill>
                <a:schemeClr val="tx1"/>
              </a:solidFill>
            </a:endParaRPr>
          </a:p>
        </p:txBody>
      </p:sp>
      <p:sp>
        <p:nvSpPr>
          <p:cNvPr id="3" name="Content Placeholder 2"/>
          <p:cNvSpPr>
            <a:spLocks noGrp="1"/>
          </p:cNvSpPr>
          <p:nvPr>
            <p:ph idx="1"/>
          </p:nvPr>
        </p:nvSpPr>
        <p:spPr>
          <a:xfrm>
            <a:off x="1981199" y="1143001"/>
            <a:ext cx="8856133" cy="4983163"/>
          </a:xfrm>
        </p:spPr>
        <p:txBody>
          <a:bodyPr>
            <a:normAutofit/>
          </a:bodyPr>
          <a:lstStyle/>
          <a:p>
            <a:pPr marL="514350" indent="-514350" algn="just">
              <a:lnSpc>
                <a:spcPct val="150000"/>
              </a:lnSpc>
              <a:spcAft>
                <a:spcPts val="0"/>
              </a:spcAft>
              <a:buClrTx/>
              <a:buFontTx/>
              <a:buAutoNum type="arabicPeriod"/>
              <a:defRPr/>
            </a:pPr>
            <a:r>
              <a:rPr lang="en-US" sz="2800" dirty="0"/>
              <a:t>What is </a:t>
            </a:r>
            <a:r>
              <a:rPr lang="en-US" sz="2800" dirty="0" smtClean="0"/>
              <a:t>forecasting ?</a:t>
            </a:r>
            <a:endParaRPr lang="en-US" sz="2800" dirty="0"/>
          </a:p>
          <a:p>
            <a:pPr marL="514350" indent="-514350" algn="just">
              <a:lnSpc>
                <a:spcPct val="150000"/>
              </a:lnSpc>
              <a:spcAft>
                <a:spcPts val="0"/>
              </a:spcAft>
              <a:buClrTx/>
              <a:buFontTx/>
              <a:buAutoNum type="arabicPeriod"/>
              <a:defRPr/>
            </a:pPr>
            <a:r>
              <a:rPr lang="en-US" sz="2800" dirty="0"/>
              <a:t>What </a:t>
            </a:r>
            <a:r>
              <a:rPr lang="en-US" sz="2800" dirty="0" smtClean="0"/>
              <a:t>is the difference between demand forecasting and supply forecasting?</a:t>
            </a:r>
            <a:endParaRPr lang="en-US" sz="2800" dirty="0"/>
          </a:p>
          <a:p>
            <a:pPr marL="514350" indent="-514350" algn="just">
              <a:lnSpc>
                <a:spcPct val="150000"/>
              </a:lnSpc>
              <a:spcAft>
                <a:spcPts val="0"/>
              </a:spcAft>
              <a:buClrTx/>
              <a:buFontTx/>
              <a:buAutoNum type="arabicPeriod"/>
              <a:defRPr/>
            </a:pPr>
            <a:r>
              <a:rPr lang="en-US" sz="2800" dirty="0" smtClean="0"/>
              <a:t>What is the difference between trend analysis and Markov analysis? </a:t>
            </a:r>
            <a:endParaRPr lang="en-US" sz="2800" dirty="0"/>
          </a:p>
          <a:p>
            <a:pPr marL="53975" indent="-53975">
              <a:spcAft>
                <a:spcPts val="0"/>
              </a:spcAft>
              <a:buClr>
                <a:schemeClr val="accent3"/>
              </a:buClr>
              <a:buNone/>
              <a:defRPr/>
            </a:pPr>
            <a:endParaRPr lang="en-US" dirty="0"/>
          </a:p>
        </p:txBody>
      </p:sp>
      <p:sp>
        <p:nvSpPr>
          <p:cNvPr id="7885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E1EF4B33-DB1E-4E21-97F5-FB13BEEA6A0E}" type="slidenum">
              <a:rPr lang="en-US" altLang="en-US" sz="1200">
                <a:solidFill>
                  <a:srgbClr val="045C75"/>
                </a:solidFill>
                <a:latin typeface="Arial" panose="020B0604020202020204" pitchFamily="34" charset="0"/>
              </a:rPr>
              <a:pPr>
                <a:spcBef>
                  <a:spcPct val="0"/>
                </a:spcBef>
                <a:buClrTx/>
                <a:buSzTx/>
                <a:buFontTx/>
                <a:buNone/>
              </a:pPr>
              <a:t>2</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3495465863"/>
      </p:ext>
    </p:extLst>
  </p:cSld>
  <p:clrMapOvr>
    <a:masterClrMapping/>
  </p:clrMapOvr>
  <p:transition>
    <p:pull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1024128" y="585216"/>
            <a:ext cx="9720072" cy="676914"/>
          </a:xfrm>
        </p:spPr>
        <p:txBody>
          <a:bodyPr>
            <a:normAutofit/>
          </a:bodyPr>
          <a:lstStyle/>
          <a:p>
            <a:pPr algn="ctr" eaLnBrk="1" hangingPunct="1"/>
            <a:r>
              <a:rPr lang="en-US" altLang="en-US" sz="3200" b="1" dirty="0">
                <a:solidFill>
                  <a:srgbClr val="FF0000"/>
                </a:solidFill>
              </a:rPr>
              <a:t>External Sources of Recruitment Cont’d…</a:t>
            </a:r>
            <a:endParaRPr lang="en-US" altLang="en-US" sz="3200" dirty="0"/>
          </a:p>
        </p:txBody>
      </p:sp>
      <p:sp>
        <p:nvSpPr>
          <p:cNvPr id="96261" name="Rectangle 3"/>
          <p:cNvSpPr>
            <a:spLocks noGrp="1" noChangeArrowheads="1"/>
          </p:cNvSpPr>
          <p:nvPr>
            <p:ph idx="1"/>
          </p:nvPr>
        </p:nvSpPr>
        <p:spPr>
          <a:xfrm>
            <a:off x="1117260" y="1262129"/>
            <a:ext cx="9720073" cy="4829577"/>
          </a:xfrm>
        </p:spPr>
        <p:txBody>
          <a:bodyPr>
            <a:noAutofit/>
          </a:bodyPr>
          <a:lstStyle/>
          <a:p>
            <a:pPr marL="0" indent="0">
              <a:spcBef>
                <a:spcPct val="35000"/>
              </a:spcBef>
              <a:spcAft>
                <a:spcPts val="0"/>
              </a:spcAft>
              <a:buClr>
                <a:schemeClr val="accent3"/>
              </a:buClr>
              <a:buNone/>
              <a:defRPr/>
            </a:pPr>
            <a:r>
              <a:rPr lang="en-US" sz="2800" b="1" dirty="0" smtClean="0"/>
              <a:t>Avoiding problems with employment agencies:</a:t>
            </a:r>
          </a:p>
          <a:p>
            <a:pPr marL="640080" lvl="1" indent="-246888" algn="just">
              <a:lnSpc>
                <a:spcPct val="150000"/>
              </a:lnSpc>
              <a:spcBef>
                <a:spcPct val="35000"/>
              </a:spcBef>
              <a:spcAft>
                <a:spcPts val="0"/>
              </a:spcAft>
              <a:buFont typeface="Wingdings 2"/>
              <a:buChar char=""/>
              <a:defRPr/>
            </a:pPr>
            <a:r>
              <a:rPr lang="en-US" sz="2800" dirty="0" smtClean="0"/>
              <a:t>Give the agency an accurate and complete job description.</a:t>
            </a:r>
          </a:p>
          <a:p>
            <a:pPr marL="640080" lvl="1" indent="-246888" algn="just">
              <a:lnSpc>
                <a:spcPct val="150000"/>
              </a:lnSpc>
              <a:spcBef>
                <a:spcPct val="35000"/>
              </a:spcBef>
              <a:spcAft>
                <a:spcPts val="0"/>
              </a:spcAft>
              <a:buFont typeface="Wingdings 2"/>
              <a:buChar char=""/>
              <a:defRPr/>
            </a:pPr>
            <a:r>
              <a:rPr lang="en-US" sz="2800" dirty="0" smtClean="0"/>
              <a:t>Make sure tests, application blanks, and interviews are part of the agency’s selection process.</a:t>
            </a:r>
          </a:p>
          <a:p>
            <a:pPr marL="640080" lvl="1" indent="-246888" algn="just">
              <a:lnSpc>
                <a:spcPct val="150000"/>
              </a:lnSpc>
              <a:spcBef>
                <a:spcPct val="35000"/>
              </a:spcBef>
              <a:spcAft>
                <a:spcPts val="0"/>
              </a:spcAft>
              <a:buFont typeface="Wingdings 2"/>
              <a:buChar char=""/>
              <a:defRPr/>
            </a:pPr>
            <a:r>
              <a:rPr lang="en-US" sz="2800" dirty="0" smtClean="0"/>
              <a:t>Periodically review data on candidates accepted or rejected Check on the effectiveness and fairness of the agency’s screening process</a:t>
            </a:r>
          </a:p>
        </p:txBody>
      </p:sp>
      <p:sp>
        <p:nvSpPr>
          <p:cNvPr id="1146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22184B8C-FCDB-47E5-A1DF-A2A06307178D}" type="slidenum">
              <a:rPr lang="en-US" altLang="en-US" sz="1200">
                <a:solidFill>
                  <a:srgbClr val="045C75"/>
                </a:solidFill>
                <a:latin typeface="Arial" panose="020B0604020202020204" pitchFamily="34" charset="0"/>
              </a:rPr>
              <a:pPr>
                <a:spcBef>
                  <a:spcPct val="0"/>
                </a:spcBef>
                <a:buClrTx/>
                <a:buSzTx/>
                <a:buFontTx/>
                <a:buNone/>
              </a:pPr>
              <a:t>20</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1805631597"/>
      </p:ext>
    </p:extLst>
  </p:cSld>
  <p:clrMapOvr>
    <a:masterClrMapping/>
  </p:clrMapOvr>
  <p:transition>
    <p:pull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a:xfrm>
            <a:off x="1024128" y="585216"/>
            <a:ext cx="9720072" cy="741308"/>
          </a:xfrm>
        </p:spPr>
        <p:txBody>
          <a:bodyPr>
            <a:normAutofit/>
          </a:bodyPr>
          <a:lstStyle/>
          <a:p>
            <a:pPr algn="ctr"/>
            <a:r>
              <a:rPr lang="en-US" altLang="en-US" sz="3200" b="1" dirty="0">
                <a:solidFill>
                  <a:srgbClr val="0070C0"/>
                </a:solidFill>
              </a:rPr>
              <a:t>Advantages of External Recruiting</a:t>
            </a:r>
            <a:endParaRPr lang="en-US" altLang="en-US" sz="3200" dirty="0"/>
          </a:p>
        </p:txBody>
      </p:sp>
      <p:sp>
        <p:nvSpPr>
          <p:cNvPr id="117763" name="Content Placeholder 2"/>
          <p:cNvSpPr>
            <a:spLocks noGrp="1"/>
          </p:cNvSpPr>
          <p:nvPr>
            <p:ph idx="1"/>
          </p:nvPr>
        </p:nvSpPr>
        <p:spPr>
          <a:xfrm>
            <a:off x="1024127" y="1448872"/>
            <a:ext cx="9720073" cy="4681471"/>
          </a:xfrm>
        </p:spPr>
        <p:txBody>
          <a:bodyPr/>
          <a:lstStyle/>
          <a:p>
            <a:pPr lvl="0" algn="just">
              <a:lnSpc>
                <a:spcPct val="150000"/>
              </a:lnSpc>
              <a:buFont typeface="Wingdings" panose="05000000000000000000" pitchFamily="2" charset="2"/>
              <a:buChar char="§"/>
            </a:pPr>
            <a:r>
              <a:rPr lang="en-US" sz="2800" dirty="0"/>
              <a:t>and </a:t>
            </a:r>
            <a:r>
              <a:rPr lang="en-US" altLang="en-US" sz="2800" dirty="0"/>
              <a:t>new employees bring </a:t>
            </a:r>
            <a:r>
              <a:rPr lang="en-US" sz="2800" dirty="0"/>
              <a:t>fresh perspectives</a:t>
            </a:r>
            <a:r>
              <a:rPr lang="en-US" altLang="en-US" sz="2800" dirty="0"/>
              <a:t>, </a:t>
            </a:r>
            <a:r>
              <a:rPr lang="en-US" sz="2800" dirty="0"/>
              <a:t>different approaches </a:t>
            </a:r>
            <a:r>
              <a:rPr lang="en-US" altLang="en-US" sz="2800" dirty="0"/>
              <a:t>skill </a:t>
            </a:r>
            <a:r>
              <a:rPr lang="en-US" altLang="en-US" sz="2800" dirty="0" smtClean="0"/>
              <a:t> and </a:t>
            </a:r>
            <a:r>
              <a:rPr lang="en-US" altLang="en-US" sz="2800" dirty="0"/>
              <a:t>experience to the organization (organizational innovation)</a:t>
            </a:r>
          </a:p>
          <a:p>
            <a:pPr algn="just">
              <a:lnSpc>
                <a:spcPct val="150000"/>
              </a:lnSpc>
              <a:buFont typeface="Wingdings" panose="05000000000000000000" pitchFamily="2" charset="2"/>
              <a:buChar char="§"/>
            </a:pPr>
            <a:r>
              <a:rPr lang="en-US" altLang="en-US" sz="2800" dirty="0"/>
              <a:t>Provide sufficiently large </a:t>
            </a:r>
            <a:r>
              <a:rPr lang="en-US" altLang="en-US" sz="2800" dirty="0" smtClean="0"/>
              <a:t>number </a:t>
            </a:r>
            <a:r>
              <a:rPr lang="en-US" altLang="en-US" sz="2800" dirty="0"/>
              <a:t>of candidates</a:t>
            </a:r>
          </a:p>
          <a:p>
            <a:pPr algn="just">
              <a:lnSpc>
                <a:spcPct val="150000"/>
              </a:lnSpc>
              <a:buFont typeface="Wingdings" panose="05000000000000000000" pitchFamily="2" charset="2"/>
              <a:buChar char="§"/>
            </a:pPr>
            <a:r>
              <a:rPr lang="en-US" altLang="en-US" sz="2800" dirty="0"/>
              <a:t>Fairness in recruitment </a:t>
            </a:r>
            <a:r>
              <a:rPr lang="en-US" altLang="en-US" sz="2800" dirty="0" smtClean="0"/>
              <a:t>(minimize </a:t>
            </a:r>
            <a:r>
              <a:rPr lang="en-US" altLang="en-US" sz="2800" dirty="0"/>
              <a:t>nepotism)</a:t>
            </a:r>
          </a:p>
          <a:p>
            <a:pPr marL="0" indent="0" algn="just" eaLnBrk="1" hangingPunct="1">
              <a:lnSpc>
                <a:spcPct val="150000"/>
              </a:lnSpc>
              <a:buNone/>
            </a:pPr>
            <a:endParaRPr lang="en-US" altLang="en-US" sz="2400" dirty="0"/>
          </a:p>
          <a:p>
            <a:pPr>
              <a:lnSpc>
                <a:spcPct val="150000"/>
              </a:lnSpc>
            </a:pPr>
            <a:endParaRPr lang="en-US" altLang="en-US" dirty="0" smtClean="0"/>
          </a:p>
        </p:txBody>
      </p:sp>
      <p:sp>
        <p:nvSpPr>
          <p:cNvPr id="1177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A53CC9A7-D6B5-4143-A4C7-AFFF0633FF66}" type="slidenum">
              <a:rPr lang="en-US" altLang="en-US" sz="1200">
                <a:solidFill>
                  <a:srgbClr val="045C75"/>
                </a:solidFill>
                <a:latin typeface="Arial" panose="020B0604020202020204" pitchFamily="34" charset="0"/>
              </a:rPr>
              <a:pPr>
                <a:spcBef>
                  <a:spcPct val="0"/>
                </a:spcBef>
                <a:buClrTx/>
                <a:buSzTx/>
                <a:buFontTx/>
                <a:buNone/>
              </a:pPr>
              <a:t>21</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1739905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a:xfrm>
            <a:off x="1024128" y="585216"/>
            <a:ext cx="9720072" cy="741308"/>
          </a:xfrm>
        </p:spPr>
        <p:txBody>
          <a:bodyPr>
            <a:normAutofit/>
          </a:bodyPr>
          <a:lstStyle/>
          <a:p>
            <a:pPr algn="ctr"/>
            <a:r>
              <a:rPr lang="en-US" altLang="en-US" sz="3200" b="1" dirty="0">
                <a:solidFill>
                  <a:srgbClr val="0070C0"/>
                </a:solidFill>
              </a:rPr>
              <a:t>Advantages of External Recruiting</a:t>
            </a:r>
            <a:endParaRPr lang="en-US" altLang="en-US" sz="3200" dirty="0"/>
          </a:p>
        </p:txBody>
      </p:sp>
      <p:sp>
        <p:nvSpPr>
          <p:cNvPr id="117763" name="Content Placeholder 2"/>
          <p:cNvSpPr>
            <a:spLocks noGrp="1"/>
          </p:cNvSpPr>
          <p:nvPr>
            <p:ph idx="1"/>
          </p:nvPr>
        </p:nvSpPr>
        <p:spPr>
          <a:xfrm>
            <a:off x="1024127" y="1448872"/>
            <a:ext cx="9720073" cy="4681471"/>
          </a:xfrm>
        </p:spPr>
        <p:txBody>
          <a:bodyPr/>
          <a:lstStyle/>
          <a:p>
            <a:pPr algn="just">
              <a:lnSpc>
                <a:spcPct val="150000"/>
              </a:lnSpc>
              <a:buFont typeface="Wingdings" panose="05000000000000000000" pitchFamily="2" charset="2"/>
              <a:buChar char="§"/>
            </a:pPr>
            <a:r>
              <a:rPr lang="en-US" altLang="en-US" sz="2800" dirty="0" smtClean="0"/>
              <a:t>New </a:t>
            </a:r>
            <a:r>
              <a:rPr lang="en-US" altLang="en-US" sz="2800" dirty="0"/>
              <a:t>recruits are less susceptible to conformity pressures (disagreement )</a:t>
            </a:r>
          </a:p>
          <a:p>
            <a:pPr lvl="0" algn="just">
              <a:lnSpc>
                <a:spcPct val="150000"/>
              </a:lnSpc>
              <a:buFont typeface="Wingdings" panose="05000000000000000000" pitchFamily="2" charset="2"/>
              <a:buChar char="§"/>
            </a:pPr>
            <a:r>
              <a:rPr lang="en-US" sz="2800" dirty="0"/>
              <a:t>the cost of searching external specialists may be less the cost of </a:t>
            </a:r>
            <a:r>
              <a:rPr lang="en-US" sz="2800" dirty="0" smtClean="0"/>
              <a:t> </a:t>
            </a:r>
            <a:r>
              <a:rPr lang="en-US" sz="2800" dirty="0"/>
              <a:t>training current workers in a new process or technology.</a:t>
            </a:r>
          </a:p>
          <a:p>
            <a:pPr algn="just" eaLnBrk="1" hangingPunct="1">
              <a:lnSpc>
                <a:spcPct val="150000"/>
              </a:lnSpc>
              <a:buFont typeface="Wingdings" panose="05000000000000000000" pitchFamily="2" charset="2"/>
              <a:buChar char="Ø"/>
            </a:pPr>
            <a:endParaRPr lang="en-US" altLang="en-US" sz="2400" dirty="0"/>
          </a:p>
          <a:p>
            <a:pPr>
              <a:lnSpc>
                <a:spcPct val="150000"/>
              </a:lnSpc>
            </a:pPr>
            <a:endParaRPr lang="en-US" altLang="en-US" dirty="0" smtClean="0"/>
          </a:p>
        </p:txBody>
      </p:sp>
      <p:sp>
        <p:nvSpPr>
          <p:cNvPr id="1177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A53CC9A7-D6B5-4143-A4C7-AFFF0633FF66}" type="slidenum">
              <a:rPr lang="en-US" altLang="en-US" sz="1200">
                <a:solidFill>
                  <a:srgbClr val="045C75"/>
                </a:solidFill>
                <a:latin typeface="Arial" panose="020B0604020202020204" pitchFamily="34" charset="0"/>
              </a:rPr>
              <a:pPr>
                <a:spcBef>
                  <a:spcPct val="0"/>
                </a:spcBef>
                <a:buClrTx/>
                <a:buSzTx/>
                <a:buFontTx/>
                <a:buNone/>
              </a:pPr>
              <a:t>22</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2877334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idx="4294967295"/>
          </p:nvPr>
        </p:nvSpPr>
        <p:spPr>
          <a:xfrm>
            <a:off x="1981200" y="274638"/>
            <a:ext cx="8229600" cy="715962"/>
          </a:xfrm>
        </p:spPr>
        <p:txBody>
          <a:bodyPr>
            <a:normAutofit/>
          </a:bodyPr>
          <a:lstStyle/>
          <a:p>
            <a:pPr algn="ctr" eaLnBrk="1" hangingPunct="1"/>
            <a:r>
              <a:rPr lang="en-US" altLang="en-US" sz="3200" b="1" dirty="0">
                <a:solidFill>
                  <a:srgbClr val="0070C0"/>
                </a:solidFill>
              </a:rPr>
              <a:t>Disadvantages of External Recruiting</a:t>
            </a:r>
            <a:endParaRPr lang="en-US" altLang="en-US" sz="3200" dirty="0">
              <a:solidFill>
                <a:srgbClr val="FF0000"/>
              </a:solidFill>
            </a:endParaRPr>
          </a:p>
        </p:txBody>
      </p:sp>
      <p:sp>
        <p:nvSpPr>
          <p:cNvPr id="118787" name="Content Placeholder 2"/>
          <p:cNvSpPr>
            <a:spLocks noGrp="1"/>
          </p:cNvSpPr>
          <p:nvPr>
            <p:ph idx="4294967295"/>
          </p:nvPr>
        </p:nvSpPr>
        <p:spPr>
          <a:xfrm>
            <a:off x="875763" y="1143000"/>
            <a:ext cx="9710671" cy="5105400"/>
          </a:xfrm>
        </p:spPr>
        <p:txBody>
          <a:bodyPr>
            <a:normAutofit/>
          </a:bodyPr>
          <a:lstStyle/>
          <a:p>
            <a:pPr algn="just">
              <a:buFont typeface="Wingdings" panose="05000000000000000000" pitchFamily="2" charset="2"/>
              <a:buChar char="§"/>
            </a:pPr>
            <a:r>
              <a:rPr lang="en-US" altLang="en-US" sz="2800" b="1" i="1" dirty="0" smtClean="0">
                <a:solidFill>
                  <a:srgbClr val="FF33CC"/>
                </a:solidFill>
              </a:rPr>
              <a:t>High cost:</a:t>
            </a:r>
            <a:r>
              <a:rPr lang="en-US" altLang="en-US" sz="2800" b="1" dirty="0" smtClean="0">
                <a:solidFill>
                  <a:srgbClr val="FF33CC"/>
                </a:solidFill>
              </a:rPr>
              <a:t>  </a:t>
            </a:r>
            <a:r>
              <a:rPr lang="en-US" altLang="en-US" sz="2800" dirty="0"/>
              <a:t>The cost of advertisement and  training new entrants is  high as compared to internal recruitment</a:t>
            </a:r>
          </a:p>
          <a:p>
            <a:pPr algn="just">
              <a:buFont typeface="Wingdings" panose="05000000000000000000" pitchFamily="2" charset="2"/>
              <a:buChar char="§"/>
            </a:pPr>
            <a:r>
              <a:rPr lang="en-US" altLang="en-US" sz="2800" b="1" dirty="0" smtClean="0">
                <a:solidFill>
                  <a:srgbClr val="FF33CC"/>
                </a:solidFill>
              </a:rPr>
              <a:t>Adaptability Problems</a:t>
            </a:r>
            <a:r>
              <a:rPr lang="en-US" altLang="en-US" sz="2800" i="1" dirty="0" smtClean="0">
                <a:solidFill>
                  <a:srgbClr val="FF33CC"/>
                </a:solidFill>
              </a:rPr>
              <a:t>:</a:t>
            </a:r>
            <a:r>
              <a:rPr lang="en-US" altLang="en-US" sz="2800" dirty="0" smtClean="0">
                <a:solidFill>
                  <a:srgbClr val="FF33CC"/>
                </a:solidFill>
              </a:rPr>
              <a:t> </a:t>
            </a:r>
            <a:r>
              <a:rPr lang="en-US" altLang="en-US" sz="2800" dirty="0"/>
              <a:t>More time will be needed for new employees to adapt to the work environment of the </a:t>
            </a:r>
            <a:r>
              <a:rPr lang="en-US" altLang="en-US" sz="2800" dirty="0" smtClean="0"/>
              <a:t>organization and </a:t>
            </a:r>
            <a:r>
              <a:rPr lang="en-US" sz="2800" dirty="0" smtClean="0">
                <a:solidFill>
                  <a:srgbClr val="000000"/>
                </a:solidFill>
              </a:rPr>
              <a:t>it </a:t>
            </a:r>
            <a:r>
              <a:rPr lang="en-US" sz="2800" dirty="0">
                <a:solidFill>
                  <a:srgbClr val="000000"/>
                </a:solidFill>
              </a:rPr>
              <a:t>may take weeks before a new recruit has learned the job</a:t>
            </a:r>
            <a:endParaRPr lang="en-US" altLang="en-US" sz="2800" dirty="0"/>
          </a:p>
          <a:p>
            <a:pPr algn="just">
              <a:buFont typeface="Wingdings" panose="05000000000000000000" pitchFamily="2" charset="2"/>
              <a:buChar char="§"/>
            </a:pPr>
            <a:r>
              <a:rPr lang="en-US" altLang="en-US" sz="2800" b="1" i="1" dirty="0" smtClean="0">
                <a:solidFill>
                  <a:srgbClr val="FF33CC"/>
                </a:solidFill>
              </a:rPr>
              <a:t>Wrong Selection:</a:t>
            </a:r>
            <a:r>
              <a:rPr lang="en-US" altLang="en-US" sz="2800" b="1" dirty="0" smtClean="0">
                <a:solidFill>
                  <a:srgbClr val="FF33CC"/>
                </a:solidFill>
              </a:rPr>
              <a:t> </a:t>
            </a:r>
            <a:r>
              <a:rPr lang="en-US" altLang="en-US" sz="2800" dirty="0"/>
              <a:t>External recruitment can result in wrong selection of employees.</a:t>
            </a:r>
          </a:p>
          <a:p>
            <a:pPr algn="just">
              <a:buFont typeface="Wingdings" panose="05000000000000000000" pitchFamily="2" charset="2"/>
              <a:buChar char="§"/>
            </a:pPr>
            <a:r>
              <a:rPr lang="en-US" altLang="en-US" sz="2800" b="1" i="1" dirty="0" smtClean="0">
                <a:solidFill>
                  <a:srgbClr val="FF33CC"/>
                </a:solidFill>
              </a:rPr>
              <a:t>Poor Employee morale:</a:t>
            </a:r>
            <a:r>
              <a:rPr lang="en-US" altLang="en-US" sz="2800" b="1" dirty="0" smtClean="0">
                <a:solidFill>
                  <a:srgbClr val="FF33CC"/>
                </a:solidFill>
              </a:rPr>
              <a:t> </a:t>
            </a:r>
            <a:r>
              <a:rPr lang="en-US" altLang="en-US" sz="2800" dirty="0"/>
              <a:t>Recruitment from outside can adversely affect the morale of existing </a:t>
            </a:r>
            <a:r>
              <a:rPr lang="en-US" altLang="en-US" sz="2800" dirty="0" smtClean="0"/>
              <a:t>employees</a:t>
            </a:r>
          </a:p>
          <a:p>
            <a:pPr marL="0" indent="0" algn="just">
              <a:buNone/>
            </a:pPr>
            <a:endParaRPr lang="en-US" altLang="en-US" sz="2800" dirty="0"/>
          </a:p>
        </p:txBody>
      </p:sp>
      <p:sp>
        <p:nvSpPr>
          <p:cNvPr id="118788"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18664BEB-734D-4129-8504-DD17138DB764}" type="slidenum">
              <a:rPr lang="en-US" altLang="en-US" sz="1200">
                <a:solidFill>
                  <a:srgbClr val="898989"/>
                </a:solidFill>
                <a:latin typeface="Tahoma" panose="020B0604030504040204" pitchFamily="34" charset="0"/>
              </a:rPr>
              <a:pPr eaLnBrk="0" hangingPunct="0">
                <a:spcBef>
                  <a:spcPct val="0"/>
                </a:spcBef>
                <a:buClrTx/>
                <a:buSzTx/>
                <a:buFontTx/>
                <a:buNone/>
              </a:pPr>
              <a:t>23</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3480975497"/>
      </p:ext>
    </p:extLst>
  </p:cSld>
  <p:clrMapOvr>
    <a:masterClrMapping/>
  </p:clrMapOvr>
  <p:transition>
    <p:pull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p:cNvSpPr>
          <p:nvPr>
            <p:ph type="title" idx="4294967295"/>
          </p:nvPr>
        </p:nvSpPr>
        <p:spPr>
          <a:xfrm>
            <a:off x="1981200" y="274638"/>
            <a:ext cx="8229600" cy="1020762"/>
          </a:xfrm>
        </p:spPr>
        <p:txBody>
          <a:bodyPr>
            <a:normAutofit/>
          </a:bodyPr>
          <a:lstStyle/>
          <a:p>
            <a:pPr algn="ctr" eaLnBrk="1" hangingPunct="1"/>
            <a:r>
              <a:rPr lang="en-US" altLang="en-US" sz="3200" b="1" dirty="0" smtClean="0"/>
              <a:t>Reflection</a:t>
            </a:r>
          </a:p>
        </p:txBody>
      </p:sp>
      <p:sp>
        <p:nvSpPr>
          <p:cNvPr id="119811" name="Rectangle 3"/>
          <p:cNvSpPr>
            <a:spLocks noGrp="1"/>
          </p:cNvSpPr>
          <p:nvPr>
            <p:ph type="body" idx="4294967295"/>
          </p:nvPr>
        </p:nvSpPr>
        <p:spPr>
          <a:xfrm>
            <a:off x="1981200" y="1524001"/>
            <a:ext cx="8229600" cy="4602163"/>
          </a:xfrm>
        </p:spPr>
        <p:txBody>
          <a:bodyPr/>
          <a:lstStyle/>
          <a:p>
            <a:pPr algn="just" eaLnBrk="1" hangingPunct="1">
              <a:lnSpc>
                <a:spcPct val="150000"/>
              </a:lnSpc>
              <a:buFont typeface="Wingdings" panose="05000000000000000000" pitchFamily="2" charset="2"/>
              <a:buChar char="§"/>
            </a:pPr>
            <a:r>
              <a:rPr lang="en-US" altLang="en-US" sz="2800" dirty="0"/>
              <a:t>Do u think recruitment is always the best method to fill vacant positions?</a:t>
            </a:r>
          </a:p>
          <a:p>
            <a:pPr algn="just">
              <a:lnSpc>
                <a:spcPct val="150000"/>
              </a:lnSpc>
              <a:buFont typeface="Wingdings" panose="05000000000000000000" pitchFamily="2" charset="2"/>
              <a:buChar char="§"/>
            </a:pPr>
            <a:r>
              <a:rPr lang="en-US" altLang="en-US" sz="2800" dirty="0" smtClean="0"/>
              <a:t>What </a:t>
            </a:r>
            <a:r>
              <a:rPr lang="en-US" altLang="en-US" sz="2800" dirty="0"/>
              <a:t>other alternatives or options do </a:t>
            </a:r>
            <a:r>
              <a:rPr lang="en-US" altLang="en-US" sz="2800" dirty="0" smtClean="0"/>
              <a:t>organizations    have </a:t>
            </a:r>
            <a:r>
              <a:rPr lang="en-US" altLang="en-US" sz="2800" dirty="0"/>
              <a:t>to fill vacant positions?</a:t>
            </a:r>
          </a:p>
        </p:txBody>
      </p:sp>
      <p:sp>
        <p:nvSpPr>
          <p:cNvPr id="1198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EA98294A-FE53-49AE-B429-FAB22D49C9E5}" type="slidenum">
              <a:rPr lang="en-US" altLang="en-US" sz="1200">
                <a:solidFill>
                  <a:srgbClr val="045C75"/>
                </a:solidFill>
                <a:latin typeface="Arial" panose="020B0604020202020204" pitchFamily="34" charset="0"/>
              </a:rPr>
              <a:pPr>
                <a:spcBef>
                  <a:spcPct val="0"/>
                </a:spcBef>
                <a:buClrTx/>
                <a:buSzTx/>
                <a:buFontTx/>
                <a:buNone/>
              </a:pPr>
              <a:t>24</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556460268"/>
      </p:ext>
    </p:extLst>
  </p:cSld>
  <p:clrMapOvr>
    <a:masterClrMapping/>
  </p:clrMapOvr>
  <p:transition>
    <p:pull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p:cNvSpPr>
          <p:nvPr>
            <p:ph type="title" idx="4294967295"/>
          </p:nvPr>
        </p:nvSpPr>
        <p:spPr>
          <a:xfrm>
            <a:off x="1981200" y="381000"/>
            <a:ext cx="8229600" cy="778099"/>
          </a:xfrm>
        </p:spPr>
        <p:txBody>
          <a:bodyPr>
            <a:normAutofit/>
          </a:bodyPr>
          <a:lstStyle/>
          <a:p>
            <a:pPr algn="ctr" eaLnBrk="1" hangingPunct="1">
              <a:defRPr/>
            </a:pPr>
            <a:r>
              <a:rPr lang="en-US" sz="3200" b="1" dirty="0" smtClean="0">
                <a:solidFill>
                  <a:schemeClr val="bg2">
                    <a:lumMod val="25000"/>
                  </a:schemeClr>
                </a:solidFill>
              </a:rPr>
              <a:t>Alternative to Recruitment</a:t>
            </a:r>
          </a:p>
        </p:txBody>
      </p:sp>
      <p:sp>
        <p:nvSpPr>
          <p:cNvPr id="54275" name="Rectangle 3"/>
          <p:cNvSpPr>
            <a:spLocks noGrp="1"/>
          </p:cNvSpPr>
          <p:nvPr>
            <p:ph type="body" idx="4294967295"/>
          </p:nvPr>
        </p:nvSpPr>
        <p:spPr>
          <a:xfrm>
            <a:off x="953037" y="1371601"/>
            <a:ext cx="10019763" cy="4754563"/>
          </a:xfrm>
        </p:spPr>
        <p:txBody>
          <a:bodyPr>
            <a:noAutofit/>
          </a:bodyPr>
          <a:lstStyle/>
          <a:p>
            <a:pPr algn="just">
              <a:lnSpc>
                <a:spcPct val="150000"/>
              </a:lnSpc>
              <a:buNone/>
              <a:defRPr/>
            </a:pPr>
            <a:r>
              <a:rPr lang="en-US" sz="2800" dirty="0" smtClean="0"/>
              <a:t> The </a:t>
            </a:r>
            <a:r>
              <a:rPr lang="en-US" sz="2800" dirty="0"/>
              <a:t>Alternatives to Recruitment are the temporary ways of hiring people for the job position with a view </a:t>
            </a:r>
            <a:r>
              <a:rPr lang="en-US" sz="2800" dirty="0" smtClean="0"/>
              <a:t>of  </a:t>
            </a:r>
            <a:r>
              <a:rPr lang="en-US" sz="2800" dirty="0"/>
              <a:t>saving cost incurred in recruiting process and meet the short-term demand for increased work </a:t>
            </a:r>
            <a:r>
              <a:rPr lang="en-US" sz="2800" dirty="0" smtClean="0"/>
              <a:t>volume.</a:t>
            </a:r>
            <a:endParaRPr lang="en-US" sz="2800" dirty="0" smtClean="0">
              <a:solidFill>
                <a:srgbClr val="FF33CC"/>
              </a:solidFill>
            </a:endParaRPr>
          </a:p>
          <a:p>
            <a:pPr marL="0" indent="0" algn="just">
              <a:buNone/>
              <a:defRPr/>
            </a:pPr>
            <a:r>
              <a:rPr lang="en-US" sz="2800" dirty="0" smtClean="0"/>
              <a:t> </a:t>
            </a:r>
            <a:r>
              <a:rPr lang="en-US" sz="2800" b="1" dirty="0" smtClean="0"/>
              <a:t>most common alternative to recruitment includes: </a:t>
            </a:r>
          </a:p>
          <a:p>
            <a:pPr algn="just">
              <a:buFont typeface="Wingdings" panose="05000000000000000000" pitchFamily="2" charset="2"/>
              <a:buChar char="§"/>
              <a:defRPr/>
            </a:pPr>
            <a:r>
              <a:rPr lang="en-US" sz="2800" dirty="0" smtClean="0"/>
              <a:t>Job enlargement and enrichment</a:t>
            </a:r>
          </a:p>
        </p:txBody>
      </p:sp>
      <p:sp>
        <p:nvSpPr>
          <p:cNvPr id="12083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A170E14B-E5D9-4539-A7C5-1CACC4BA739F}" type="slidenum">
              <a:rPr lang="en-US" altLang="en-US" sz="1200">
                <a:solidFill>
                  <a:srgbClr val="045C75"/>
                </a:solidFill>
                <a:latin typeface="Arial" panose="020B0604020202020204" pitchFamily="34" charset="0"/>
              </a:rPr>
              <a:pPr>
                <a:spcBef>
                  <a:spcPct val="0"/>
                </a:spcBef>
                <a:buClrTx/>
                <a:buSzTx/>
                <a:buFontTx/>
                <a:buNone/>
              </a:pPr>
              <a:t>25</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1704348082"/>
      </p:ext>
    </p:extLst>
  </p:cSld>
  <p:clrMapOvr>
    <a:masterClrMapping/>
  </p:clrMapOvr>
  <p:transition>
    <p:pull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p:cNvSpPr>
          <p:nvPr>
            <p:ph type="title" idx="4294967295"/>
          </p:nvPr>
        </p:nvSpPr>
        <p:spPr>
          <a:xfrm>
            <a:off x="1981200" y="381000"/>
            <a:ext cx="8229600" cy="778099"/>
          </a:xfrm>
        </p:spPr>
        <p:txBody>
          <a:bodyPr>
            <a:normAutofit/>
          </a:bodyPr>
          <a:lstStyle/>
          <a:p>
            <a:pPr algn="ctr" eaLnBrk="1" hangingPunct="1">
              <a:defRPr/>
            </a:pPr>
            <a:r>
              <a:rPr lang="en-US" sz="3200" b="1" dirty="0" smtClean="0">
                <a:solidFill>
                  <a:schemeClr val="bg2">
                    <a:lumMod val="25000"/>
                  </a:schemeClr>
                </a:solidFill>
              </a:rPr>
              <a:t>Alternative to Recruitment</a:t>
            </a:r>
          </a:p>
        </p:txBody>
      </p:sp>
      <p:sp>
        <p:nvSpPr>
          <p:cNvPr id="54275" name="Rectangle 3"/>
          <p:cNvSpPr>
            <a:spLocks noGrp="1"/>
          </p:cNvSpPr>
          <p:nvPr>
            <p:ph type="body" idx="4294967295"/>
          </p:nvPr>
        </p:nvSpPr>
        <p:spPr>
          <a:xfrm>
            <a:off x="953037" y="1371601"/>
            <a:ext cx="10019763" cy="4754563"/>
          </a:xfrm>
        </p:spPr>
        <p:txBody>
          <a:bodyPr>
            <a:noAutofit/>
          </a:bodyPr>
          <a:lstStyle/>
          <a:p>
            <a:pPr algn="just">
              <a:lnSpc>
                <a:spcPct val="150000"/>
              </a:lnSpc>
              <a:buNone/>
              <a:defRPr/>
            </a:pPr>
            <a:r>
              <a:rPr lang="en-US" sz="2800" b="1" dirty="0" smtClean="0"/>
              <a:t>most common alternative to recruitment includes:</a:t>
            </a:r>
          </a:p>
          <a:p>
            <a:pPr marL="342900" marR="0" lvl="0" indent="-342900" algn="just">
              <a:lnSpc>
                <a:spcPct val="150000"/>
              </a:lnSpc>
              <a:spcBef>
                <a:spcPts val="0"/>
              </a:spcBef>
              <a:spcAft>
                <a:spcPts val="0"/>
              </a:spcAft>
              <a:buFont typeface="Wingdings" panose="05000000000000000000" pitchFamily="2" charset="2"/>
              <a:buChar char=""/>
              <a:tabLst>
                <a:tab pos="457200" algn="l"/>
              </a:tabLst>
            </a:pPr>
            <a:r>
              <a:rPr lang="en-US" sz="2800" b="1" dirty="0">
                <a:solidFill>
                  <a:srgbClr val="000000"/>
                </a:solidFill>
              </a:rPr>
              <a:t>Overtime</a:t>
            </a:r>
            <a:r>
              <a:rPr lang="en-US" sz="2800" dirty="0">
                <a:solidFill>
                  <a:srgbClr val="000000"/>
                </a:solidFill>
              </a:rPr>
              <a:t>- </a:t>
            </a:r>
            <a:r>
              <a:rPr lang="en-US" sz="2800" dirty="0">
                <a:solidFill>
                  <a:srgbClr val="000000"/>
                </a:solidFill>
                <a:ea typeface="Calibri" panose="020F0502020204030204" pitchFamily="34" charset="0"/>
              </a:rPr>
              <a:t>In case the increase in demand of a product/service I   temporary. </a:t>
            </a:r>
            <a:endParaRPr lang="en-US" sz="1200" dirty="0">
              <a:ea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tabLst>
                <a:tab pos="457200" algn="l"/>
              </a:tabLst>
            </a:pPr>
            <a:r>
              <a:rPr lang="en-US" sz="2800" b="1" dirty="0">
                <a:solidFill>
                  <a:srgbClr val="000000"/>
                </a:solidFill>
              </a:rPr>
              <a:t>Temporary employment- </a:t>
            </a:r>
            <a:r>
              <a:rPr lang="en-US" sz="2800" dirty="0">
                <a:solidFill>
                  <a:srgbClr val="000000"/>
                </a:solidFill>
              </a:rPr>
              <a:t>t</a:t>
            </a:r>
            <a:r>
              <a:rPr lang="en-US" sz="2800" dirty="0">
                <a:solidFill>
                  <a:srgbClr val="000000"/>
                </a:solidFill>
                <a:ea typeface="Calibri" panose="020F0502020204030204" pitchFamily="34" charset="0"/>
              </a:rPr>
              <a:t>he temporary employees are those who are hired for a specific time period. </a:t>
            </a:r>
            <a:endParaRPr lang="en-US" sz="1200" dirty="0">
              <a:ea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tabLst>
                <a:tab pos="457200" algn="l"/>
              </a:tabLst>
            </a:pPr>
            <a:r>
              <a:rPr lang="en-US" sz="2800" b="1" dirty="0">
                <a:solidFill>
                  <a:srgbClr val="000000"/>
                </a:solidFill>
              </a:rPr>
              <a:t>Subcontracting</a:t>
            </a:r>
            <a:r>
              <a:rPr lang="en-US" sz="2800" dirty="0">
                <a:solidFill>
                  <a:srgbClr val="000000"/>
                </a:solidFill>
              </a:rPr>
              <a:t>- </a:t>
            </a:r>
            <a:r>
              <a:rPr lang="en-US" sz="2800" dirty="0">
                <a:solidFill>
                  <a:srgbClr val="000000"/>
                </a:solidFill>
                <a:ea typeface="Calibri" panose="020F0502020204030204" pitchFamily="34" charset="0"/>
              </a:rPr>
              <a:t>a certain portion of the work is delegated to other specialized agencies/organization. </a:t>
            </a:r>
            <a:endParaRPr lang="en-US" sz="1200" dirty="0">
              <a:ea typeface="Times New Roman" panose="02020603050405020304" pitchFamily="18" charset="0"/>
            </a:endParaRPr>
          </a:p>
          <a:p>
            <a:pPr marL="0" indent="0" algn="just">
              <a:buNone/>
              <a:defRPr/>
            </a:pPr>
            <a:r>
              <a:rPr lang="en-US" sz="2800" dirty="0" smtClean="0"/>
              <a:t> </a:t>
            </a:r>
          </a:p>
        </p:txBody>
      </p:sp>
      <p:sp>
        <p:nvSpPr>
          <p:cNvPr id="12083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A170E14B-E5D9-4539-A7C5-1CACC4BA739F}" type="slidenum">
              <a:rPr lang="en-US" altLang="en-US" sz="1200">
                <a:solidFill>
                  <a:srgbClr val="045C75"/>
                </a:solidFill>
                <a:latin typeface="Arial" panose="020B0604020202020204" pitchFamily="34" charset="0"/>
              </a:rPr>
              <a:pPr>
                <a:spcBef>
                  <a:spcPct val="0"/>
                </a:spcBef>
                <a:buClrTx/>
                <a:buSzTx/>
                <a:buFontTx/>
                <a:buNone/>
              </a:pPr>
              <a:t>26</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1824460391"/>
      </p:ext>
    </p:extLst>
  </p:cSld>
  <p:clrMapOvr>
    <a:masterClrMapping/>
  </p:clrMapOvr>
  <p:transition>
    <p:pull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p:cNvSpPr>
          <p:nvPr>
            <p:ph type="title" idx="4294967295"/>
          </p:nvPr>
        </p:nvSpPr>
        <p:spPr>
          <a:xfrm>
            <a:off x="1981200" y="381000"/>
            <a:ext cx="8229600" cy="778099"/>
          </a:xfrm>
        </p:spPr>
        <p:txBody>
          <a:bodyPr>
            <a:normAutofit/>
          </a:bodyPr>
          <a:lstStyle/>
          <a:p>
            <a:pPr algn="ctr" eaLnBrk="1" hangingPunct="1">
              <a:defRPr/>
            </a:pPr>
            <a:r>
              <a:rPr lang="en-US" sz="3200" b="1" dirty="0" smtClean="0">
                <a:solidFill>
                  <a:schemeClr val="bg2">
                    <a:lumMod val="25000"/>
                  </a:schemeClr>
                </a:solidFill>
              </a:rPr>
              <a:t>Alternative to Recruitment</a:t>
            </a:r>
          </a:p>
        </p:txBody>
      </p:sp>
      <p:sp>
        <p:nvSpPr>
          <p:cNvPr id="54275" name="Rectangle 3"/>
          <p:cNvSpPr>
            <a:spLocks noGrp="1"/>
          </p:cNvSpPr>
          <p:nvPr>
            <p:ph type="body" idx="4294967295"/>
          </p:nvPr>
        </p:nvSpPr>
        <p:spPr>
          <a:xfrm>
            <a:off x="953037" y="1371601"/>
            <a:ext cx="10019763" cy="4754563"/>
          </a:xfrm>
        </p:spPr>
        <p:txBody>
          <a:bodyPr>
            <a:noAutofit/>
          </a:bodyPr>
          <a:lstStyle/>
          <a:p>
            <a:pPr algn="just">
              <a:lnSpc>
                <a:spcPct val="150000"/>
              </a:lnSpc>
              <a:buNone/>
              <a:defRPr/>
            </a:pPr>
            <a:r>
              <a:rPr lang="en-US" sz="2800" b="1" dirty="0" smtClean="0"/>
              <a:t>most common alternative to recruitment includes:</a:t>
            </a:r>
          </a:p>
          <a:p>
            <a:pPr algn="just">
              <a:lnSpc>
                <a:spcPct val="150000"/>
              </a:lnSpc>
              <a:buFont typeface="Wingdings" panose="05000000000000000000" pitchFamily="2" charset="2"/>
              <a:buChar char="§"/>
              <a:defRPr/>
            </a:pPr>
            <a:r>
              <a:rPr lang="en-US" sz="2800" b="1" dirty="0" smtClean="0"/>
              <a:t>Employee leasing </a:t>
            </a:r>
            <a:r>
              <a:rPr lang="en-US" sz="2800" b="1" dirty="0" smtClean="0">
                <a:latin typeface="Calibri" panose="020F0502020204030204" pitchFamily="34" charset="0"/>
                <a:ea typeface="Calibri" panose="020F0502020204030204" pitchFamily="34" charset="0"/>
                <a:cs typeface="Times New Roman" panose="02020603050405020304" pitchFamily="18" charset="0"/>
              </a:rPr>
              <a:t>-</a:t>
            </a:r>
            <a:r>
              <a:rPr lang="en-US" sz="2800" dirty="0" smtClean="0">
                <a:latin typeface="Calibri" panose="020F0502020204030204" pitchFamily="34" charset="0"/>
                <a:ea typeface="Calibri" panose="020F0502020204030204" pitchFamily="34" charset="0"/>
                <a:cs typeface="Times New Roman" panose="02020603050405020304" pitchFamily="18" charset="0"/>
              </a:rPr>
              <a:t> </a:t>
            </a:r>
            <a:r>
              <a:rPr lang="en-US" sz="2800" dirty="0">
                <a:latin typeface="Calibri" panose="020F0502020204030204" pitchFamily="34" charset="0"/>
                <a:ea typeface="Calibri" panose="020F0502020204030204" pitchFamily="34" charset="0"/>
                <a:cs typeface="Times New Roman" panose="02020603050405020304" pitchFamily="18" charset="0"/>
              </a:rPr>
              <a:t>wherein the permanent employees of other firms are hired due to their specialization in a certain field on a lease basis to meet the short term requirements of the client company. </a:t>
            </a:r>
            <a:endParaRPr lang="en-US" sz="2800" dirty="0" smtClean="0"/>
          </a:p>
        </p:txBody>
      </p:sp>
      <p:sp>
        <p:nvSpPr>
          <p:cNvPr id="12083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A170E14B-E5D9-4539-A7C5-1CACC4BA739F}" type="slidenum">
              <a:rPr lang="en-US" altLang="en-US" sz="1200">
                <a:solidFill>
                  <a:srgbClr val="045C75"/>
                </a:solidFill>
                <a:latin typeface="Arial" panose="020B0604020202020204" pitchFamily="34" charset="0"/>
              </a:rPr>
              <a:pPr>
                <a:spcBef>
                  <a:spcPct val="0"/>
                </a:spcBef>
                <a:buClrTx/>
                <a:buSzTx/>
                <a:buFontTx/>
                <a:buNone/>
              </a:pPr>
              <a:t>27</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601374327"/>
      </p:ext>
    </p:extLst>
  </p:cSld>
  <p:clrMapOvr>
    <a:masterClrMapping/>
  </p:clrMapOvr>
  <p:transition>
    <p:pull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Subtitle 2">
            <a:extLst>
              <a:ext uri="{FF2B5EF4-FFF2-40B4-BE49-F238E27FC236}">
                <a16:creationId xmlns="" xmlns:a16="http://schemas.microsoft.com/office/drawing/2014/main" id="{588BCFC8-E102-4F21-836A-4E8A22023EF1}"/>
              </a:ext>
            </a:extLst>
          </p:cNvPr>
          <p:cNvSpPr>
            <a:spLocks noGrp="1"/>
          </p:cNvSpPr>
          <p:nvPr>
            <p:ph type="subTitle" idx="1"/>
          </p:nvPr>
        </p:nvSpPr>
        <p:spPr>
          <a:xfrm>
            <a:off x="408392" y="4601137"/>
            <a:ext cx="10843591" cy="936777"/>
          </a:xfrm>
        </p:spPr>
        <p:txBody>
          <a:bodyPr>
            <a:normAutofit/>
          </a:bodyPr>
          <a:lstStyle/>
          <a:p>
            <a:pPr algn="ctr"/>
            <a:r>
              <a:rPr lang="en-US" sz="3200" b="1" dirty="0" smtClean="0">
                <a:ea typeface="Times New Roman" panose="02020603050405020304" pitchFamily="18" charset="0"/>
              </a:rPr>
              <a:t>SELECTION</a:t>
            </a:r>
            <a:endParaRPr lang="en-US" altLang="en-US" sz="5400" dirty="0"/>
          </a:p>
        </p:txBody>
      </p:sp>
      <p:sp>
        <p:nvSpPr>
          <p:cNvPr id="65540" name="Slide Number Placeholder 3">
            <a:extLst>
              <a:ext uri="{FF2B5EF4-FFF2-40B4-BE49-F238E27FC236}">
                <a16:creationId xmlns="" xmlns:a16="http://schemas.microsoft.com/office/drawing/2014/main" id="{1CDD942F-6C52-4E96-820A-9AE8EEECD14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8F73628-F51D-44DF-AF20-47F3E4E8500F}" type="slidenum">
              <a:rPr lang="en-US" altLang="en-US" sz="1200">
                <a:solidFill>
                  <a:srgbClr val="D1EAEE"/>
                </a:solidFill>
                <a:latin typeface="Arial" panose="020B0604020202020204" pitchFamily="34" charset="0"/>
              </a:rPr>
              <a:pPr>
                <a:spcBef>
                  <a:spcPct val="0"/>
                </a:spcBef>
                <a:buClrTx/>
                <a:buSzTx/>
                <a:buFontTx/>
                <a:buNone/>
              </a:pPr>
              <a:t>28</a:t>
            </a:fld>
            <a:endParaRPr lang="en-US" altLang="en-US" sz="1200">
              <a:solidFill>
                <a:srgbClr val="D1EAEE"/>
              </a:solidFill>
              <a:latin typeface="Arial" panose="020B0604020202020204" pitchFamily="34" charset="0"/>
            </a:endParaRPr>
          </a:p>
        </p:txBody>
      </p:sp>
    </p:spTree>
    <p:extLst>
      <p:ext uri="{BB962C8B-B14F-4D97-AF65-F5344CB8AC3E}">
        <p14:creationId xmlns:p14="http://schemas.microsoft.com/office/powerpoint/2010/main" val="2067165402"/>
      </p:ext>
    </p:extLst>
  </p:cSld>
  <p:clrMapOvr>
    <a:masterClrMapping/>
  </p:clrMapOvr>
  <p:transition>
    <p:pull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1024128" y="585216"/>
            <a:ext cx="9720072" cy="754187"/>
          </a:xfrm>
        </p:spPr>
        <p:txBody>
          <a:bodyPr>
            <a:normAutofit/>
          </a:bodyPr>
          <a:lstStyle/>
          <a:p>
            <a:pPr algn="ctr" eaLnBrk="1" hangingPunct="1">
              <a:defRPr/>
            </a:pPr>
            <a:r>
              <a:rPr lang="en-US" sz="3200" b="1" dirty="0">
                <a:solidFill>
                  <a:schemeClr val="bg2">
                    <a:lumMod val="25000"/>
                  </a:schemeClr>
                </a:solidFill>
              </a:rPr>
              <a:t>Selection</a:t>
            </a:r>
          </a:p>
        </p:txBody>
      </p:sp>
      <p:sp>
        <p:nvSpPr>
          <p:cNvPr id="121859" name="Content Placeholder 2"/>
          <p:cNvSpPr>
            <a:spLocks noGrp="1"/>
          </p:cNvSpPr>
          <p:nvPr>
            <p:ph idx="1"/>
          </p:nvPr>
        </p:nvSpPr>
        <p:spPr>
          <a:xfrm>
            <a:off x="1117260" y="1461752"/>
            <a:ext cx="9720073" cy="4023360"/>
          </a:xfrm>
        </p:spPr>
        <p:txBody>
          <a:bodyPr>
            <a:noAutofit/>
          </a:bodyPr>
          <a:lstStyle/>
          <a:p>
            <a:pPr marL="0" indent="0" algn="just">
              <a:lnSpc>
                <a:spcPct val="150000"/>
              </a:lnSpc>
              <a:buNone/>
            </a:pPr>
            <a:r>
              <a:rPr lang="en-US" altLang="en-US" sz="2800" b="1" dirty="0" smtClean="0">
                <a:solidFill>
                  <a:srgbClr val="FF0000"/>
                </a:solidFill>
              </a:rPr>
              <a:t>Selection </a:t>
            </a:r>
            <a:r>
              <a:rPr lang="en-US" altLang="en-US" sz="2800" dirty="0" smtClean="0"/>
              <a:t>is the process of </a:t>
            </a:r>
            <a:r>
              <a:rPr lang="en-US" altLang="en-US" sz="2800" b="1" dirty="0" smtClean="0">
                <a:solidFill>
                  <a:srgbClr val="7030A0"/>
                </a:solidFill>
              </a:rPr>
              <a:t>choosing</a:t>
            </a:r>
            <a:r>
              <a:rPr lang="en-US" altLang="en-US" sz="2800" dirty="0" smtClean="0"/>
              <a:t> the most suitable candidate for a particular position from among the candidates. </a:t>
            </a:r>
          </a:p>
          <a:p>
            <a:pPr marL="320040" lvl="0" indent="-320040" algn="just">
              <a:lnSpc>
                <a:spcPct val="150000"/>
              </a:lnSpc>
              <a:spcBef>
                <a:spcPts val="700"/>
              </a:spcBef>
              <a:spcAft>
                <a:spcPts val="0"/>
              </a:spcAft>
              <a:buClr>
                <a:srgbClr val="DD8047"/>
              </a:buClr>
              <a:buSzPct val="60000"/>
              <a:buFont typeface="Wingdings"/>
              <a:buChar char=""/>
            </a:pPr>
            <a:r>
              <a:rPr lang="en-US" sz="2800" dirty="0" smtClean="0">
                <a:solidFill>
                  <a:prstClr val="black"/>
                </a:solidFill>
              </a:rPr>
              <a:t>Process </a:t>
            </a:r>
            <a:r>
              <a:rPr lang="en-US" sz="2800" dirty="0">
                <a:solidFill>
                  <a:prstClr val="black"/>
                </a:solidFill>
              </a:rPr>
              <a:t>of choosing the individual best suited for particular position and organization from a group of applicants.</a:t>
            </a:r>
          </a:p>
          <a:p>
            <a:pPr marL="320040" lvl="0" indent="-320040" algn="just">
              <a:lnSpc>
                <a:spcPct val="150000"/>
              </a:lnSpc>
              <a:spcBef>
                <a:spcPts val="700"/>
              </a:spcBef>
              <a:spcAft>
                <a:spcPts val="0"/>
              </a:spcAft>
              <a:buClr>
                <a:srgbClr val="DD8047"/>
              </a:buClr>
              <a:buSzPct val="60000"/>
              <a:buFont typeface="Wingdings"/>
              <a:buChar char=""/>
            </a:pPr>
            <a:r>
              <a:rPr lang="en-US" sz="2800" dirty="0">
                <a:solidFill>
                  <a:prstClr val="black"/>
                </a:solidFill>
              </a:rPr>
              <a:t>Goal is to properly match people with jobs and organization.</a:t>
            </a:r>
          </a:p>
          <a:p>
            <a:pPr marL="0" indent="0" algn="just">
              <a:buNone/>
            </a:pPr>
            <a:endParaRPr lang="en-US" altLang="en-US" sz="2800" dirty="0" smtClean="0"/>
          </a:p>
          <a:p>
            <a:pPr lvl="1" algn="just" eaLnBrk="1" hangingPunct="1">
              <a:lnSpc>
                <a:spcPct val="90000"/>
              </a:lnSpc>
              <a:buFontTx/>
              <a:buNone/>
            </a:pPr>
            <a:endParaRPr lang="en-US" altLang="en-US" sz="2800" b="1" dirty="0">
              <a:solidFill>
                <a:srgbClr val="FF0000"/>
              </a:solidFill>
            </a:endParaRPr>
          </a:p>
          <a:p>
            <a:pPr lvl="1" algn="just" eaLnBrk="1" hangingPunct="1">
              <a:lnSpc>
                <a:spcPct val="90000"/>
              </a:lnSpc>
              <a:buFontTx/>
              <a:buNone/>
            </a:pPr>
            <a:endParaRPr lang="en-US" altLang="en-US" sz="2800" dirty="0"/>
          </a:p>
          <a:p>
            <a:pPr marL="0" indent="0" algn="just">
              <a:buNone/>
            </a:pPr>
            <a:endParaRPr lang="en-US" altLang="en-US" sz="2800" b="1" dirty="0"/>
          </a:p>
          <a:p>
            <a:pPr marL="0" indent="0" algn="just">
              <a:buNone/>
            </a:pPr>
            <a:endParaRPr lang="en-US" altLang="en-US" sz="2800" dirty="0"/>
          </a:p>
        </p:txBody>
      </p:sp>
      <p:sp>
        <p:nvSpPr>
          <p:cNvPr id="12186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6983456C-BB70-4559-BB10-A76CE11C7D87}" type="slidenum">
              <a:rPr lang="en-US" altLang="en-US" sz="1200">
                <a:solidFill>
                  <a:srgbClr val="898989"/>
                </a:solidFill>
                <a:latin typeface="Tahoma" panose="020B0604030504040204" pitchFamily="34" charset="0"/>
              </a:rPr>
              <a:pPr eaLnBrk="0" hangingPunct="0">
                <a:spcBef>
                  <a:spcPct val="0"/>
                </a:spcBef>
                <a:buClrTx/>
                <a:buSzTx/>
                <a:buFontTx/>
                <a:buNone/>
              </a:pPr>
              <a:t>29</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724450246"/>
      </p:ext>
    </p:extLst>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idx="4294967295"/>
          </p:nvPr>
        </p:nvSpPr>
        <p:spPr>
          <a:xfrm>
            <a:off x="1981200" y="274638"/>
            <a:ext cx="8229600" cy="1096962"/>
          </a:xfrm>
        </p:spPr>
        <p:txBody>
          <a:bodyPr>
            <a:normAutofit/>
          </a:bodyPr>
          <a:lstStyle/>
          <a:p>
            <a:pPr algn="ctr" eaLnBrk="1" hangingPunct="1"/>
            <a:r>
              <a:rPr lang="en-US" altLang="en-US" sz="3200" b="1" dirty="0" smtClean="0">
                <a:solidFill>
                  <a:schemeClr val="tx1"/>
                </a:solidFill>
              </a:rPr>
              <a:t>Recruitment</a:t>
            </a:r>
          </a:p>
        </p:txBody>
      </p:sp>
      <p:sp>
        <p:nvSpPr>
          <p:cNvPr id="38915" name="Content Placeholder 2"/>
          <p:cNvSpPr>
            <a:spLocks noGrp="1"/>
          </p:cNvSpPr>
          <p:nvPr>
            <p:ph idx="4294967295"/>
          </p:nvPr>
        </p:nvSpPr>
        <p:spPr>
          <a:xfrm>
            <a:off x="1981200" y="1524000"/>
            <a:ext cx="8229600" cy="4724400"/>
          </a:xfrm>
        </p:spPr>
        <p:txBody>
          <a:bodyPr>
            <a:noAutofit/>
          </a:bodyPr>
          <a:lstStyle/>
          <a:p>
            <a:pPr algn="just"/>
            <a:r>
              <a:rPr lang="en-US" sz="2800" b="1" dirty="0" smtClean="0"/>
              <a:t>Recruitment</a:t>
            </a:r>
            <a:endParaRPr lang="en-US" sz="2800" b="1" dirty="0"/>
          </a:p>
          <a:p>
            <a:pPr algn="just">
              <a:buFont typeface="Wingdings" panose="05000000000000000000" pitchFamily="2" charset="2"/>
              <a:buChar char="§"/>
            </a:pPr>
            <a:r>
              <a:rPr lang="en-US" sz="2800" dirty="0" smtClean="0">
                <a:solidFill>
                  <a:srgbClr val="000000"/>
                </a:solidFill>
              </a:rPr>
              <a:t>Recruitment </a:t>
            </a:r>
            <a:r>
              <a:rPr lang="en-US" sz="2800" dirty="0">
                <a:solidFill>
                  <a:srgbClr val="000000"/>
                </a:solidFill>
              </a:rPr>
              <a:t>is the process of attracting enough individuals with appropriate qualifications to apply for jobs with an organization. </a:t>
            </a:r>
            <a:endParaRPr lang="en-US" sz="2800" dirty="0" smtClean="0">
              <a:solidFill>
                <a:srgbClr val="000000"/>
              </a:solidFill>
            </a:endParaRPr>
          </a:p>
          <a:p>
            <a:pPr algn="just">
              <a:buFont typeface="Wingdings" panose="05000000000000000000" pitchFamily="2" charset="2"/>
              <a:buChar char="§"/>
            </a:pPr>
            <a:r>
              <a:rPr lang="en-US" sz="2800" dirty="0">
                <a:solidFill>
                  <a:srgbClr val="000000"/>
                </a:solidFill>
              </a:rPr>
              <a:t>the first step in the hiring process.</a:t>
            </a:r>
          </a:p>
          <a:p>
            <a:pPr algn="just"/>
            <a:r>
              <a:rPr lang="en-US" sz="2800" b="1" dirty="0" smtClean="0"/>
              <a:t>Selection</a:t>
            </a:r>
            <a:endParaRPr lang="en-US" sz="2800" b="1" dirty="0"/>
          </a:p>
          <a:p>
            <a:pPr algn="just">
              <a:buFont typeface="Wingdings" panose="05000000000000000000" pitchFamily="2" charset="2"/>
              <a:buChar char="§"/>
            </a:pPr>
            <a:r>
              <a:rPr lang="en-US" sz="2800" dirty="0">
                <a:solidFill>
                  <a:srgbClr val="000000"/>
                </a:solidFill>
              </a:rPr>
              <a:t>The process of making a “hire” or “no hire” decision  </a:t>
            </a:r>
            <a:r>
              <a:rPr lang="en-US" sz="2800" dirty="0" smtClean="0">
                <a:solidFill>
                  <a:srgbClr val="000000"/>
                </a:solidFill>
              </a:rPr>
              <a:t> regarding </a:t>
            </a:r>
            <a:r>
              <a:rPr lang="en-US" sz="2800" dirty="0">
                <a:solidFill>
                  <a:srgbClr val="000000"/>
                </a:solidFill>
              </a:rPr>
              <a:t>each applicant for a job; </a:t>
            </a:r>
          </a:p>
          <a:p>
            <a:pPr algn="just">
              <a:buFont typeface="Wingdings" panose="05000000000000000000" pitchFamily="2" charset="2"/>
              <a:buChar char="§"/>
            </a:pPr>
            <a:r>
              <a:rPr lang="en-US" sz="2800" dirty="0">
                <a:solidFill>
                  <a:srgbClr val="000000"/>
                </a:solidFill>
              </a:rPr>
              <a:t>the second step in the hiring process.</a:t>
            </a:r>
          </a:p>
          <a:p>
            <a:pPr eaLnBrk="1" hangingPunct="1">
              <a:buFontTx/>
              <a:buNone/>
              <a:defRPr/>
            </a:pPr>
            <a:endParaRPr lang="en-US" sz="2800" dirty="0" smtClean="0"/>
          </a:p>
        </p:txBody>
      </p:sp>
      <p:sp>
        <p:nvSpPr>
          <p:cNvPr id="101380"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46630DB8-A889-433E-B823-42E5E75BC899}" type="slidenum">
              <a:rPr lang="en-US" altLang="en-US" sz="1200">
                <a:solidFill>
                  <a:srgbClr val="898989"/>
                </a:solidFill>
                <a:latin typeface="Tahoma" panose="020B0604030504040204" pitchFamily="34" charset="0"/>
              </a:rPr>
              <a:pPr eaLnBrk="0" hangingPunct="0">
                <a:spcBef>
                  <a:spcPct val="0"/>
                </a:spcBef>
                <a:buClrTx/>
                <a:buSzTx/>
                <a:buFontTx/>
                <a:buNone/>
              </a:pPr>
              <a:t>3</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1512816775"/>
      </p:ext>
    </p:extLst>
  </p:cSld>
  <p:clrMapOvr>
    <a:masterClrMapping/>
  </p:clrMapOvr>
  <p:transition>
    <p:pull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1024128" y="585216"/>
            <a:ext cx="9720072" cy="754187"/>
          </a:xfrm>
        </p:spPr>
        <p:txBody>
          <a:bodyPr>
            <a:normAutofit/>
          </a:bodyPr>
          <a:lstStyle/>
          <a:p>
            <a:pPr algn="ctr" eaLnBrk="1" hangingPunct="1">
              <a:defRPr/>
            </a:pPr>
            <a:r>
              <a:rPr lang="en-US" sz="3200" b="1" dirty="0">
                <a:solidFill>
                  <a:schemeClr val="bg2">
                    <a:lumMod val="25000"/>
                  </a:schemeClr>
                </a:solidFill>
              </a:rPr>
              <a:t>Selection</a:t>
            </a:r>
          </a:p>
        </p:txBody>
      </p:sp>
      <p:sp>
        <p:nvSpPr>
          <p:cNvPr id="121859" name="Content Placeholder 2"/>
          <p:cNvSpPr>
            <a:spLocks noGrp="1"/>
          </p:cNvSpPr>
          <p:nvPr>
            <p:ph idx="1"/>
          </p:nvPr>
        </p:nvSpPr>
        <p:spPr>
          <a:xfrm>
            <a:off x="1117260" y="1461752"/>
            <a:ext cx="9720073" cy="4023360"/>
          </a:xfrm>
        </p:spPr>
        <p:txBody>
          <a:bodyPr>
            <a:noAutofit/>
          </a:bodyPr>
          <a:lstStyle/>
          <a:p>
            <a:pPr marL="0" indent="0" algn="just">
              <a:buNone/>
            </a:pPr>
            <a:r>
              <a:rPr lang="en-US" altLang="en-US" sz="2800" b="1" dirty="0" smtClean="0"/>
              <a:t>Effective selection process requires: </a:t>
            </a:r>
          </a:p>
          <a:p>
            <a:pPr lvl="1" algn="just" eaLnBrk="1" hangingPunct="1">
              <a:lnSpc>
                <a:spcPct val="150000"/>
              </a:lnSpc>
              <a:buFont typeface="Wingdings" panose="05000000000000000000" pitchFamily="2" charset="2"/>
              <a:buChar char="Ø"/>
            </a:pPr>
            <a:r>
              <a:rPr lang="en-US" altLang="en-US" sz="2800" dirty="0" smtClean="0"/>
              <a:t>Clearly </a:t>
            </a:r>
            <a:r>
              <a:rPr lang="en-US" altLang="en-US" sz="2800" dirty="0"/>
              <a:t>spelled out job description and job specification </a:t>
            </a:r>
          </a:p>
          <a:p>
            <a:pPr lvl="1" algn="just" eaLnBrk="1" hangingPunct="1">
              <a:lnSpc>
                <a:spcPct val="150000"/>
              </a:lnSpc>
              <a:buFont typeface="Wingdings" panose="05000000000000000000" pitchFamily="2" charset="2"/>
              <a:buChar char="Ø"/>
            </a:pPr>
            <a:r>
              <a:rPr lang="en-US" altLang="en-US" sz="2800" dirty="0"/>
              <a:t>Sufficiently large pool of prospective </a:t>
            </a:r>
            <a:r>
              <a:rPr lang="en-US" altLang="en-US" sz="2800" dirty="0" smtClean="0"/>
              <a:t>applicants</a:t>
            </a:r>
            <a:endParaRPr lang="en-US" altLang="en-US" sz="2800" dirty="0"/>
          </a:p>
          <a:p>
            <a:pPr lvl="1" algn="just" eaLnBrk="1" hangingPunct="1">
              <a:lnSpc>
                <a:spcPct val="150000"/>
              </a:lnSpc>
              <a:buFont typeface="Wingdings" panose="05000000000000000000" pitchFamily="2" charset="2"/>
              <a:buChar char="Ø"/>
            </a:pPr>
            <a:r>
              <a:rPr lang="en-US" altLang="en-US" sz="2800" dirty="0"/>
              <a:t>Series of steps through which applicants pass</a:t>
            </a:r>
          </a:p>
          <a:p>
            <a:pPr lvl="1" algn="just" eaLnBrk="1" hangingPunct="1">
              <a:lnSpc>
                <a:spcPct val="90000"/>
              </a:lnSpc>
              <a:buFontTx/>
              <a:buNone/>
            </a:pPr>
            <a:endParaRPr lang="en-US" altLang="en-US" sz="2800" b="1" dirty="0">
              <a:solidFill>
                <a:srgbClr val="FF0000"/>
              </a:solidFill>
            </a:endParaRPr>
          </a:p>
          <a:p>
            <a:pPr lvl="1" algn="just" eaLnBrk="1" hangingPunct="1">
              <a:lnSpc>
                <a:spcPct val="90000"/>
              </a:lnSpc>
              <a:buFontTx/>
              <a:buNone/>
            </a:pPr>
            <a:endParaRPr lang="en-US" altLang="en-US" sz="2800" dirty="0"/>
          </a:p>
          <a:p>
            <a:pPr marL="0" indent="0" algn="just">
              <a:buNone/>
            </a:pPr>
            <a:endParaRPr lang="en-US" altLang="en-US" sz="2800" b="1" dirty="0"/>
          </a:p>
          <a:p>
            <a:pPr marL="0" indent="0" algn="just">
              <a:buNone/>
            </a:pPr>
            <a:endParaRPr lang="en-US" altLang="en-US" sz="2800" dirty="0"/>
          </a:p>
        </p:txBody>
      </p:sp>
      <p:sp>
        <p:nvSpPr>
          <p:cNvPr id="12186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6983456C-BB70-4559-BB10-A76CE11C7D87}" type="slidenum">
              <a:rPr lang="en-US" altLang="en-US" sz="1200">
                <a:solidFill>
                  <a:srgbClr val="898989"/>
                </a:solidFill>
                <a:latin typeface="Tahoma" panose="020B0604030504040204" pitchFamily="34" charset="0"/>
              </a:rPr>
              <a:pPr eaLnBrk="0" hangingPunct="0">
                <a:spcBef>
                  <a:spcPct val="0"/>
                </a:spcBef>
                <a:buClrTx/>
                <a:buSzTx/>
                <a:buFontTx/>
                <a:buNone/>
              </a:pPr>
              <a:t>30</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3290781135"/>
      </p:ext>
    </p:extLst>
  </p:cSld>
  <p:clrMapOvr>
    <a:masterClrMapping/>
  </p:clrMapOvr>
  <p:transition>
    <p:pull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1024128" y="585216"/>
            <a:ext cx="9720072" cy="818581"/>
          </a:xfrm>
        </p:spPr>
        <p:txBody>
          <a:bodyPr>
            <a:normAutofit/>
          </a:bodyPr>
          <a:lstStyle/>
          <a:p>
            <a:pPr lvl="0" algn="ctr">
              <a:lnSpc>
                <a:spcPct val="90000"/>
              </a:lnSpc>
              <a:spcBef>
                <a:spcPts val="1200"/>
              </a:spcBef>
              <a:spcAft>
                <a:spcPts val="200"/>
              </a:spcAft>
              <a:buClr>
                <a:srgbClr val="1CADE4"/>
              </a:buClr>
              <a:buSzPct val="100000"/>
            </a:pPr>
            <a:r>
              <a:rPr lang="en-US" altLang="en-US" sz="3200" b="1" cap="none" spc="0" dirty="0" smtClean="0">
                <a:solidFill>
                  <a:prstClr val="black"/>
                </a:solidFill>
                <a:latin typeface="+mn-lt"/>
                <a:ea typeface="+mn-ea"/>
                <a:cs typeface="+mn-cs"/>
              </a:rPr>
              <a:t>Selection</a:t>
            </a:r>
            <a:endParaRPr lang="en-US" altLang="en-US" sz="3600" b="1" cap="none" spc="0" dirty="0">
              <a:solidFill>
                <a:prstClr val="black"/>
              </a:solidFill>
              <a:latin typeface="+mn-lt"/>
              <a:ea typeface="+mn-ea"/>
              <a:cs typeface="+mn-cs"/>
            </a:endParaRPr>
          </a:p>
        </p:txBody>
      </p:sp>
      <p:sp>
        <p:nvSpPr>
          <p:cNvPr id="2" name="Text Placeholder 1"/>
          <p:cNvSpPr>
            <a:spLocks noGrp="1"/>
          </p:cNvSpPr>
          <p:nvPr>
            <p:ph type="body" idx="1"/>
          </p:nvPr>
        </p:nvSpPr>
        <p:spPr>
          <a:xfrm>
            <a:off x="1024128" y="1445540"/>
            <a:ext cx="4754880" cy="822960"/>
          </a:xfrm>
        </p:spPr>
        <p:txBody>
          <a:bodyPr/>
          <a:lstStyle/>
          <a:p>
            <a:r>
              <a:rPr lang="en-US" altLang="en-US" sz="2800" b="1" dirty="0">
                <a:solidFill>
                  <a:prstClr val="black"/>
                </a:solidFill>
              </a:rPr>
              <a:t>Right selection improves</a:t>
            </a:r>
          </a:p>
          <a:p>
            <a:endParaRPr lang="en-US" dirty="0"/>
          </a:p>
        </p:txBody>
      </p:sp>
      <p:sp>
        <p:nvSpPr>
          <p:cNvPr id="121859" name="Content Placeholder 2"/>
          <p:cNvSpPr>
            <a:spLocks noGrp="1"/>
          </p:cNvSpPr>
          <p:nvPr>
            <p:ph sz="half" idx="2"/>
          </p:nvPr>
        </p:nvSpPr>
        <p:spPr>
          <a:xfrm>
            <a:off x="656823" y="2086377"/>
            <a:ext cx="5122185" cy="4222983"/>
          </a:xfrm>
        </p:spPr>
        <p:txBody>
          <a:bodyPr>
            <a:noAutofit/>
          </a:bodyPr>
          <a:lstStyle/>
          <a:p>
            <a:pPr algn="just">
              <a:lnSpc>
                <a:spcPct val="150000"/>
              </a:lnSpc>
              <a:buFont typeface="Wingdings" panose="05000000000000000000" pitchFamily="2" charset="2"/>
              <a:buChar char="§"/>
            </a:pPr>
            <a:r>
              <a:rPr lang="en-US" altLang="en-US" sz="2400" dirty="0" smtClean="0"/>
              <a:t>Human capital of the organization</a:t>
            </a:r>
          </a:p>
          <a:p>
            <a:pPr algn="just">
              <a:lnSpc>
                <a:spcPct val="150000"/>
              </a:lnSpc>
              <a:buFont typeface="Wingdings" panose="05000000000000000000" pitchFamily="2" charset="2"/>
              <a:buChar char="§"/>
            </a:pPr>
            <a:r>
              <a:rPr lang="en-US" altLang="en-US" sz="2400" dirty="0" smtClean="0"/>
              <a:t>Employer-employee relations</a:t>
            </a:r>
          </a:p>
          <a:p>
            <a:pPr algn="just">
              <a:lnSpc>
                <a:spcPct val="150000"/>
              </a:lnSpc>
              <a:buFont typeface="Wingdings" panose="05000000000000000000" pitchFamily="2" charset="2"/>
              <a:buChar char="§"/>
            </a:pPr>
            <a:r>
              <a:rPr lang="en-US" altLang="en-US" sz="2400" dirty="0" smtClean="0"/>
              <a:t>Productivity and commitment of employees </a:t>
            </a:r>
          </a:p>
          <a:p>
            <a:pPr lvl="1" algn="just" eaLnBrk="1" hangingPunct="1">
              <a:lnSpc>
                <a:spcPct val="90000"/>
              </a:lnSpc>
              <a:buFontTx/>
              <a:buNone/>
            </a:pPr>
            <a:endParaRPr lang="en-US" altLang="en-US" sz="2400" b="1" dirty="0">
              <a:solidFill>
                <a:srgbClr val="FF0000"/>
              </a:solidFill>
            </a:endParaRPr>
          </a:p>
          <a:p>
            <a:pPr lvl="1" algn="just" eaLnBrk="1" hangingPunct="1">
              <a:lnSpc>
                <a:spcPct val="90000"/>
              </a:lnSpc>
              <a:buFontTx/>
              <a:buNone/>
            </a:pPr>
            <a:endParaRPr lang="en-US" altLang="en-US" sz="2400" dirty="0"/>
          </a:p>
          <a:p>
            <a:pPr marL="0" indent="0" algn="just">
              <a:buNone/>
            </a:pPr>
            <a:endParaRPr lang="en-US" altLang="en-US" sz="2400" b="1" dirty="0"/>
          </a:p>
          <a:p>
            <a:pPr marL="0" indent="0" algn="just">
              <a:buNone/>
            </a:pPr>
            <a:endParaRPr lang="en-US" altLang="en-US" sz="2400" dirty="0"/>
          </a:p>
        </p:txBody>
      </p:sp>
      <p:sp>
        <p:nvSpPr>
          <p:cNvPr id="3" name="Text Placeholder 2"/>
          <p:cNvSpPr>
            <a:spLocks noGrp="1"/>
          </p:cNvSpPr>
          <p:nvPr>
            <p:ph type="body" sz="quarter" idx="3"/>
          </p:nvPr>
        </p:nvSpPr>
        <p:spPr>
          <a:xfrm>
            <a:off x="6082453" y="1445540"/>
            <a:ext cx="4754880" cy="640837"/>
          </a:xfrm>
        </p:spPr>
        <p:txBody>
          <a:bodyPr>
            <a:normAutofit/>
          </a:bodyPr>
          <a:lstStyle/>
          <a:p>
            <a:pPr algn="ctr"/>
            <a:r>
              <a:rPr lang="en-US" altLang="en-US" sz="2800" b="1" dirty="0">
                <a:solidFill>
                  <a:prstClr val="black"/>
                </a:solidFill>
              </a:rPr>
              <a:t>Poor selection leads to</a:t>
            </a:r>
            <a:endParaRPr lang="en-US" sz="2000" b="1" dirty="0"/>
          </a:p>
        </p:txBody>
      </p:sp>
      <p:sp>
        <p:nvSpPr>
          <p:cNvPr id="4" name="Content Placeholder 3"/>
          <p:cNvSpPr>
            <a:spLocks noGrp="1"/>
          </p:cNvSpPr>
          <p:nvPr>
            <p:ph sz="quarter" idx="4"/>
          </p:nvPr>
        </p:nvSpPr>
        <p:spPr>
          <a:xfrm>
            <a:off x="6082453" y="2268500"/>
            <a:ext cx="4920893" cy="3746464"/>
          </a:xfrm>
        </p:spPr>
        <p:txBody>
          <a:bodyPr>
            <a:normAutofit fontScale="85000" lnSpcReduction="20000"/>
          </a:bodyPr>
          <a:lstStyle/>
          <a:p>
            <a:pPr algn="just">
              <a:lnSpc>
                <a:spcPct val="150000"/>
              </a:lnSpc>
              <a:buClr>
                <a:srgbClr val="1CADE4"/>
              </a:buClr>
              <a:buFont typeface="Wingdings" panose="05000000000000000000" pitchFamily="2" charset="2"/>
              <a:buChar char="§"/>
            </a:pPr>
            <a:r>
              <a:rPr lang="en-US" altLang="en-US" sz="2800" dirty="0">
                <a:solidFill>
                  <a:prstClr val="black"/>
                </a:solidFill>
              </a:rPr>
              <a:t>Increased employee turnover, </a:t>
            </a:r>
          </a:p>
          <a:p>
            <a:pPr algn="just">
              <a:lnSpc>
                <a:spcPct val="150000"/>
              </a:lnSpc>
              <a:buClr>
                <a:srgbClr val="1CADE4"/>
              </a:buClr>
              <a:buFont typeface="Wingdings" panose="05000000000000000000" pitchFamily="2" charset="2"/>
              <a:buChar char="§"/>
            </a:pPr>
            <a:r>
              <a:rPr lang="en-US" altLang="en-US" sz="2800" dirty="0">
                <a:solidFill>
                  <a:prstClr val="black"/>
                </a:solidFill>
              </a:rPr>
              <a:t>Absenteeism,</a:t>
            </a:r>
          </a:p>
          <a:p>
            <a:pPr algn="just">
              <a:lnSpc>
                <a:spcPct val="150000"/>
              </a:lnSpc>
              <a:buClr>
                <a:srgbClr val="1CADE4"/>
              </a:buClr>
              <a:buFont typeface="Wingdings" panose="05000000000000000000" pitchFamily="2" charset="2"/>
              <a:buChar char="§"/>
            </a:pPr>
            <a:r>
              <a:rPr lang="en-US" altLang="en-US" sz="2800" dirty="0" smtClean="0">
                <a:solidFill>
                  <a:prstClr val="black"/>
                </a:solidFill>
              </a:rPr>
              <a:t>Job </a:t>
            </a:r>
            <a:r>
              <a:rPr lang="en-US" altLang="en-US" sz="2800" dirty="0">
                <a:solidFill>
                  <a:prstClr val="black"/>
                </a:solidFill>
              </a:rPr>
              <a:t>related Accidents</a:t>
            </a:r>
          </a:p>
          <a:p>
            <a:pPr algn="just">
              <a:lnSpc>
                <a:spcPct val="150000"/>
              </a:lnSpc>
              <a:buClr>
                <a:srgbClr val="1CADE4"/>
              </a:buClr>
              <a:buFont typeface="Wingdings" panose="05000000000000000000" pitchFamily="2" charset="2"/>
              <a:buChar char="§"/>
            </a:pPr>
            <a:r>
              <a:rPr lang="en-US" altLang="en-US" sz="2800" dirty="0" smtClean="0">
                <a:solidFill>
                  <a:prstClr val="black"/>
                </a:solidFill>
              </a:rPr>
              <a:t>Job </a:t>
            </a:r>
            <a:r>
              <a:rPr lang="en-US" altLang="en-US" sz="2800" dirty="0">
                <a:solidFill>
                  <a:prstClr val="black"/>
                </a:solidFill>
              </a:rPr>
              <a:t>dissatisfaction</a:t>
            </a:r>
          </a:p>
          <a:p>
            <a:pPr algn="just">
              <a:lnSpc>
                <a:spcPct val="150000"/>
              </a:lnSpc>
              <a:buClr>
                <a:srgbClr val="1CADE4"/>
              </a:buClr>
              <a:buFont typeface="Wingdings" panose="05000000000000000000" pitchFamily="2" charset="2"/>
              <a:buChar char="§"/>
            </a:pPr>
            <a:r>
              <a:rPr lang="en-US" altLang="en-US" sz="2800" dirty="0">
                <a:solidFill>
                  <a:prstClr val="black"/>
                </a:solidFill>
              </a:rPr>
              <a:t>High costs of training and Productivity losses. </a:t>
            </a:r>
          </a:p>
          <a:p>
            <a:endParaRPr lang="en-US" dirty="0"/>
          </a:p>
        </p:txBody>
      </p:sp>
      <p:sp>
        <p:nvSpPr>
          <p:cNvPr id="12186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6983456C-BB70-4559-BB10-A76CE11C7D87}" type="slidenum">
              <a:rPr lang="en-US" altLang="en-US" sz="1200">
                <a:solidFill>
                  <a:srgbClr val="898989"/>
                </a:solidFill>
                <a:latin typeface="Tahoma" panose="020B0604030504040204" pitchFamily="34" charset="0"/>
              </a:rPr>
              <a:pPr eaLnBrk="0" hangingPunct="0">
                <a:spcBef>
                  <a:spcPct val="0"/>
                </a:spcBef>
                <a:buClrTx/>
                <a:buSzTx/>
                <a:buFontTx/>
                <a:buNone/>
              </a:pPr>
              <a:t>31</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1449007545"/>
      </p:ext>
    </p:extLst>
  </p:cSld>
  <p:clrMapOvr>
    <a:masterClrMapping/>
  </p:clrMapOvr>
  <p:transition>
    <p:pull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a:xfrm>
            <a:off x="1024128" y="585216"/>
            <a:ext cx="9720072" cy="805702"/>
          </a:xfrm>
        </p:spPr>
        <p:txBody>
          <a:bodyPr>
            <a:normAutofit/>
          </a:bodyPr>
          <a:lstStyle/>
          <a:p>
            <a:pPr algn="ctr" eaLnBrk="1" hangingPunct="1">
              <a:defRPr/>
            </a:pPr>
            <a:r>
              <a:rPr lang="en-US" sz="3200" b="1" dirty="0">
                <a:solidFill>
                  <a:schemeClr val="bg2">
                    <a:lumMod val="25000"/>
                  </a:schemeClr>
                </a:solidFill>
              </a:rPr>
              <a:t>The Selection Process</a:t>
            </a:r>
            <a:endParaRPr lang="en-US" sz="3200" dirty="0">
              <a:solidFill>
                <a:schemeClr val="bg2">
                  <a:lumMod val="25000"/>
                </a:schemeClr>
              </a:solidFill>
            </a:endParaRPr>
          </a:p>
        </p:txBody>
      </p:sp>
      <p:sp>
        <p:nvSpPr>
          <p:cNvPr id="123907" name="Content Placeholder 2"/>
          <p:cNvSpPr>
            <a:spLocks noGrp="1"/>
          </p:cNvSpPr>
          <p:nvPr>
            <p:ph idx="1"/>
          </p:nvPr>
        </p:nvSpPr>
        <p:spPr>
          <a:xfrm>
            <a:off x="1024128" y="1590540"/>
            <a:ext cx="9720073" cy="4023360"/>
          </a:xfrm>
        </p:spPr>
        <p:txBody>
          <a:bodyPr>
            <a:noAutofit/>
          </a:bodyPr>
          <a:lstStyle/>
          <a:p>
            <a:pPr algn="just">
              <a:lnSpc>
                <a:spcPct val="150000"/>
              </a:lnSpc>
              <a:buFont typeface="Wingdings" panose="05000000000000000000" pitchFamily="2" charset="2"/>
              <a:buChar char="§"/>
            </a:pPr>
            <a:r>
              <a:rPr lang="en-US" sz="2400" dirty="0" smtClean="0"/>
              <a:t>The number of steps in the selection process and their sequence will vary, not only with the organization, but also with the type and level of jobs to be filled.</a:t>
            </a:r>
          </a:p>
          <a:p>
            <a:pPr marL="457200" indent="-457200" algn="just">
              <a:lnSpc>
                <a:spcPct val="100000"/>
              </a:lnSpc>
              <a:buFont typeface="+mj-lt"/>
              <a:buAutoNum type="arabicPeriod"/>
            </a:pPr>
            <a:r>
              <a:rPr lang="en-US" altLang="en-US" sz="2400" dirty="0" smtClean="0"/>
              <a:t>Initial Screening </a:t>
            </a:r>
          </a:p>
          <a:p>
            <a:pPr marL="457200" indent="-457200" algn="just">
              <a:lnSpc>
                <a:spcPct val="100000"/>
              </a:lnSpc>
              <a:buFont typeface="+mj-lt"/>
              <a:buAutoNum type="arabicPeriod"/>
            </a:pPr>
            <a:r>
              <a:rPr lang="en-US" altLang="en-US" sz="2400" dirty="0" smtClean="0"/>
              <a:t>Employment interviews </a:t>
            </a:r>
          </a:p>
          <a:p>
            <a:pPr marL="457200" indent="-457200" algn="just">
              <a:lnSpc>
                <a:spcPct val="100000"/>
              </a:lnSpc>
              <a:buFont typeface="+mj-lt"/>
              <a:buAutoNum type="arabicPeriod"/>
            </a:pPr>
            <a:r>
              <a:rPr lang="en-US" altLang="en-US" sz="2400" dirty="0" smtClean="0"/>
              <a:t>Post interview screening </a:t>
            </a:r>
          </a:p>
          <a:p>
            <a:pPr marL="457200" indent="-457200" algn="just">
              <a:lnSpc>
                <a:spcPct val="100000"/>
              </a:lnSpc>
              <a:buFont typeface="+mj-lt"/>
              <a:buAutoNum type="arabicPeriod"/>
            </a:pPr>
            <a:r>
              <a:rPr lang="en-US" altLang="en-US" sz="2400" dirty="0" smtClean="0"/>
              <a:t>Pre-employment tests </a:t>
            </a:r>
          </a:p>
          <a:p>
            <a:pPr marL="457200" indent="-457200" algn="just">
              <a:lnSpc>
                <a:spcPct val="100000"/>
              </a:lnSpc>
              <a:buFont typeface="+mj-lt"/>
              <a:buAutoNum type="arabicPeriod"/>
            </a:pPr>
            <a:r>
              <a:rPr lang="en-US" altLang="en-US" sz="2400" dirty="0" smtClean="0"/>
              <a:t>Reaching a selection decision and notifying the candidates  </a:t>
            </a:r>
          </a:p>
          <a:p>
            <a:pPr marL="0" indent="0">
              <a:buNone/>
            </a:pPr>
            <a:endParaRPr lang="en-US" altLang="en-US" sz="2400" dirty="0" smtClean="0"/>
          </a:p>
        </p:txBody>
      </p:sp>
      <p:sp>
        <p:nvSpPr>
          <p:cNvPr id="12390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41E4F9F3-E5D3-4D9D-A1D4-8FD39D578E5A}" type="slidenum">
              <a:rPr lang="en-US" altLang="en-US" sz="1200">
                <a:solidFill>
                  <a:srgbClr val="898989"/>
                </a:solidFill>
                <a:latin typeface="Tahoma" panose="020B0604030504040204" pitchFamily="34" charset="0"/>
              </a:rPr>
              <a:pPr eaLnBrk="0" hangingPunct="0">
                <a:spcBef>
                  <a:spcPct val="0"/>
                </a:spcBef>
                <a:buClrTx/>
                <a:buSzTx/>
                <a:buFontTx/>
                <a:buNone/>
              </a:pPr>
              <a:t>32</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421585545"/>
      </p:ext>
    </p:extLst>
  </p:cSld>
  <p:clrMapOvr>
    <a:masterClrMapping/>
  </p:clrMapOvr>
  <p:transition>
    <p:pull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a:xfrm>
            <a:off x="1024128" y="520821"/>
            <a:ext cx="9720072" cy="612520"/>
          </a:xfrm>
        </p:spPr>
        <p:txBody>
          <a:bodyPr>
            <a:normAutofit fontScale="90000"/>
          </a:bodyPr>
          <a:lstStyle/>
          <a:p>
            <a:pPr lvl="0" algn="ctr">
              <a:lnSpc>
                <a:spcPct val="100000"/>
              </a:lnSpc>
              <a:spcBef>
                <a:spcPts val="1200"/>
              </a:spcBef>
              <a:spcAft>
                <a:spcPts val="200"/>
              </a:spcAft>
              <a:buClr>
                <a:srgbClr val="1CADE4"/>
              </a:buClr>
              <a:buSzPct val="100000"/>
            </a:pPr>
            <a:r>
              <a:rPr lang="en-US" altLang="en-US" sz="3200" b="1" dirty="0" smtClean="0">
                <a:solidFill>
                  <a:schemeClr val="bg2">
                    <a:lumMod val="25000"/>
                  </a:schemeClr>
                </a:solidFill>
                <a:latin typeface="+mn-lt"/>
              </a:rPr>
              <a:t/>
            </a:r>
            <a:br>
              <a:rPr lang="en-US" altLang="en-US" sz="3200" b="1" dirty="0" smtClean="0">
                <a:solidFill>
                  <a:schemeClr val="bg2">
                    <a:lumMod val="25000"/>
                  </a:schemeClr>
                </a:solidFill>
                <a:latin typeface="+mn-lt"/>
              </a:rPr>
            </a:br>
            <a:r>
              <a:rPr lang="en-US" altLang="en-US" sz="3200" b="1" dirty="0" smtClean="0">
                <a:solidFill>
                  <a:schemeClr val="bg2">
                    <a:lumMod val="25000"/>
                  </a:schemeClr>
                </a:solidFill>
                <a:latin typeface="+mn-lt"/>
              </a:rPr>
              <a:t>Initial Screening </a:t>
            </a:r>
            <a:r>
              <a:rPr lang="en-US" altLang="en-US" sz="2400" cap="none" spc="0" dirty="0">
                <a:solidFill>
                  <a:prstClr val="black"/>
                </a:solidFill>
                <a:latin typeface="Tw Cen MT" panose="020B0602020104020603"/>
                <a:ea typeface="+mn-ea"/>
                <a:cs typeface="+mn-cs"/>
              </a:rPr>
              <a:t/>
            </a:r>
            <a:br>
              <a:rPr lang="en-US" altLang="en-US" sz="2400" cap="none" spc="0" dirty="0">
                <a:solidFill>
                  <a:prstClr val="black"/>
                </a:solidFill>
                <a:latin typeface="Tw Cen MT" panose="020B0602020104020603"/>
                <a:ea typeface="+mn-ea"/>
                <a:cs typeface="+mn-cs"/>
              </a:rPr>
            </a:br>
            <a:endParaRPr lang="en-US" sz="3200" dirty="0">
              <a:solidFill>
                <a:schemeClr val="bg2">
                  <a:lumMod val="25000"/>
                </a:schemeClr>
              </a:solidFill>
            </a:endParaRPr>
          </a:p>
        </p:txBody>
      </p:sp>
      <p:sp>
        <p:nvSpPr>
          <p:cNvPr id="123907" name="Content Placeholder 2"/>
          <p:cNvSpPr>
            <a:spLocks noGrp="1"/>
          </p:cNvSpPr>
          <p:nvPr>
            <p:ph idx="1"/>
          </p:nvPr>
        </p:nvSpPr>
        <p:spPr>
          <a:xfrm>
            <a:off x="1024128" y="1133341"/>
            <a:ext cx="10206249" cy="4707230"/>
          </a:xfrm>
        </p:spPr>
        <p:txBody>
          <a:bodyPr>
            <a:noAutofit/>
          </a:bodyPr>
          <a:lstStyle/>
          <a:p>
            <a:pPr marL="457200" lvl="0" indent="-457200" algn="just" fontAlgn="base">
              <a:lnSpc>
                <a:spcPct val="150000"/>
              </a:lnSpc>
              <a:spcBef>
                <a:spcPct val="20000"/>
              </a:spcBef>
              <a:spcAft>
                <a:spcPct val="0"/>
              </a:spcAft>
              <a:buClrTx/>
              <a:buSzPct val="95000"/>
              <a:buFont typeface="+mj-lt"/>
              <a:buAutoNum type="arabicPeriod"/>
            </a:pPr>
            <a:r>
              <a:rPr lang="en-US" sz="2400" b="1" dirty="0" smtClean="0">
                <a:solidFill>
                  <a:srgbClr val="000000"/>
                </a:solidFill>
                <a:latin typeface="Tw Cen MT" panose="020B0602020104020603" pitchFamily="34" charset="0"/>
              </a:rPr>
              <a:t>Preliminary </a:t>
            </a:r>
            <a:r>
              <a:rPr lang="en-US" sz="2400" b="1" dirty="0">
                <a:solidFill>
                  <a:srgbClr val="000000"/>
                </a:solidFill>
                <a:latin typeface="Tw Cen MT" panose="020B0602020104020603" pitchFamily="34" charset="0"/>
              </a:rPr>
              <a:t>Evaluation of Application </a:t>
            </a:r>
            <a:r>
              <a:rPr lang="en-US" sz="2400" b="1" dirty="0" smtClean="0">
                <a:solidFill>
                  <a:srgbClr val="000000"/>
                </a:solidFill>
                <a:latin typeface="Tw Cen MT" panose="020B0602020104020603" pitchFamily="34" charset="0"/>
              </a:rPr>
              <a:t>Forms </a:t>
            </a:r>
            <a:r>
              <a:rPr lang="en-US" altLang="en-US" sz="2400" dirty="0" smtClean="0">
                <a:solidFill>
                  <a:prstClr val="black"/>
                </a:solidFill>
              </a:rPr>
              <a:t>to </a:t>
            </a:r>
            <a:r>
              <a:rPr lang="en-US" altLang="en-US" sz="2400" dirty="0">
                <a:solidFill>
                  <a:prstClr val="black"/>
                </a:solidFill>
              </a:rPr>
              <a:t>check whether there is a match between the applicants' qualification and the vacant position.</a:t>
            </a:r>
          </a:p>
          <a:p>
            <a:pPr marL="457200" marR="0" lvl="0" indent="-457200" algn="just">
              <a:lnSpc>
                <a:spcPct val="100000"/>
              </a:lnSpc>
              <a:spcBef>
                <a:spcPts val="0"/>
              </a:spcBef>
              <a:spcAft>
                <a:spcPts val="0"/>
              </a:spcAft>
              <a:buFont typeface="+mj-lt"/>
              <a:buAutoNum type="arabicPeriod"/>
              <a:tabLst>
                <a:tab pos="457200" algn="l"/>
              </a:tabLst>
            </a:pPr>
            <a:endParaRPr lang="en-US" sz="100" dirty="0">
              <a:latin typeface="Times New Roman" panose="02020603050405020304" pitchFamily="18" charset="0"/>
            </a:endParaRPr>
          </a:p>
          <a:p>
            <a:pPr marL="0" marR="0" lvl="0" indent="0" algn="just">
              <a:lnSpc>
                <a:spcPct val="100000"/>
              </a:lnSpc>
              <a:spcBef>
                <a:spcPts val="0"/>
              </a:spcBef>
              <a:spcAft>
                <a:spcPts val="0"/>
              </a:spcAft>
              <a:buNone/>
              <a:tabLst>
                <a:tab pos="457200" algn="l"/>
              </a:tabLst>
            </a:pPr>
            <a:r>
              <a:rPr lang="en-US" sz="2400" b="1" dirty="0" smtClean="0">
                <a:solidFill>
                  <a:prstClr val="black"/>
                </a:solidFill>
              </a:rPr>
              <a:t>The </a:t>
            </a:r>
            <a:r>
              <a:rPr lang="en-US" sz="2400" b="1" dirty="0">
                <a:solidFill>
                  <a:prstClr val="black"/>
                </a:solidFill>
              </a:rPr>
              <a:t>main purpose of application </a:t>
            </a:r>
            <a:r>
              <a:rPr lang="en-US" sz="2400" b="1" dirty="0" smtClean="0">
                <a:solidFill>
                  <a:prstClr val="black"/>
                </a:solidFill>
              </a:rPr>
              <a:t>form : </a:t>
            </a:r>
          </a:p>
          <a:p>
            <a:pPr marL="534924" indent="-342900" algn="just">
              <a:lnSpc>
                <a:spcPct val="150000"/>
              </a:lnSpc>
              <a:spcBef>
                <a:spcPts val="550"/>
              </a:spcBef>
              <a:spcAft>
                <a:spcPts val="0"/>
              </a:spcAft>
              <a:buClrTx/>
              <a:buSzPct val="70000"/>
              <a:buFont typeface="Wingdings" panose="05000000000000000000" pitchFamily="2" charset="2"/>
              <a:buChar char="§"/>
            </a:pPr>
            <a:r>
              <a:rPr lang="en-US" sz="2400" dirty="0" smtClean="0">
                <a:solidFill>
                  <a:prstClr val="black"/>
                </a:solidFill>
              </a:rPr>
              <a:t>To </a:t>
            </a:r>
            <a:r>
              <a:rPr lang="en-US" sz="2400" dirty="0">
                <a:solidFill>
                  <a:prstClr val="black"/>
                </a:solidFill>
              </a:rPr>
              <a:t>aid as a pre-employment screening tool.</a:t>
            </a:r>
          </a:p>
          <a:p>
            <a:pPr marL="534924" indent="-342900" algn="just">
              <a:lnSpc>
                <a:spcPct val="150000"/>
              </a:lnSpc>
              <a:spcBef>
                <a:spcPts val="550"/>
              </a:spcBef>
              <a:spcAft>
                <a:spcPts val="0"/>
              </a:spcAft>
              <a:buClrTx/>
              <a:buSzPct val="70000"/>
              <a:buFont typeface="Wingdings" panose="05000000000000000000" pitchFamily="2" charset="2"/>
              <a:buChar char="§"/>
            </a:pPr>
            <a:r>
              <a:rPr lang="en-US" sz="2400" dirty="0" smtClean="0">
                <a:solidFill>
                  <a:prstClr val="black"/>
                </a:solidFill>
              </a:rPr>
              <a:t>Helps to collect consistent information about candidates.</a:t>
            </a:r>
            <a:endParaRPr lang="en-US" sz="2400" dirty="0">
              <a:solidFill>
                <a:prstClr val="black"/>
              </a:solidFill>
            </a:endParaRPr>
          </a:p>
          <a:p>
            <a:pPr marL="534924" indent="-342900" algn="just">
              <a:lnSpc>
                <a:spcPct val="150000"/>
              </a:lnSpc>
              <a:spcBef>
                <a:spcPts val="550"/>
              </a:spcBef>
              <a:spcAft>
                <a:spcPts val="0"/>
              </a:spcAft>
              <a:buClrTx/>
              <a:buSzPct val="70000"/>
              <a:buFont typeface="Wingdings" panose="05000000000000000000" pitchFamily="2" charset="2"/>
              <a:buChar char="§"/>
            </a:pPr>
            <a:r>
              <a:rPr lang="en-US" sz="2400" dirty="0">
                <a:solidFill>
                  <a:prstClr val="black"/>
                </a:solidFill>
              </a:rPr>
              <a:t>P</a:t>
            </a:r>
            <a:r>
              <a:rPr lang="en-US" sz="2400" dirty="0" smtClean="0">
                <a:solidFill>
                  <a:prstClr val="black"/>
                </a:solidFill>
              </a:rPr>
              <a:t>rovides </a:t>
            </a:r>
            <a:r>
              <a:rPr lang="en-US" sz="2400" dirty="0">
                <a:solidFill>
                  <a:prstClr val="black"/>
                </a:solidFill>
              </a:rPr>
              <a:t>an important input in determining whether the applicant satisfies the minimum requirement set by the organization and the relative strength of a job applicant.</a:t>
            </a:r>
          </a:p>
          <a:p>
            <a:pPr algn="just">
              <a:lnSpc>
                <a:spcPct val="150000"/>
              </a:lnSpc>
              <a:buFont typeface="Wingdings" panose="05000000000000000000" pitchFamily="2" charset="2"/>
              <a:buChar char="§"/>
            </a:pPr>
            <a:endParaRPr lang="en-US" altLang="en-US" sz="2400" dirty="0"/>
          </a:p>
          <a:p>
            <a:pPr marL="0" indent="0" algn="just">
              <a:buNone/>
            </a:pPr>
            <a:endParaRPr lang="en-US" altLang="en-US" sz="2400" dirty="0" smtClean="0"/>
          </a:p>
          <a:p>
            <a:pPr marL="0" indent="0">
              <a:buNone/>
            </a:pPr>
            <a:endParaRPr lang="en-US" altLang="en-US" sz="2400" dirty="0" smtClean="0"/>
          </a:p>
        </p:txBody>
      </p:sp>
      <p:sp>
        <p:nvSpPr>
          <p:cNvPr id="12390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41E4F9F3-E5D3-4D9D-A1D4-8FD39D578E5A}" type="slidenum">
              <a:rPr lang="en-US" altLang="en-US" sz="1200">
                <a:solidFill>
                  <a:srgbClr val="898989"/>
                </a:solidFill>
                <a:latin typeface="Tahoma" panose="020B0604030504040204" pitchFamily="34" charset="0"/>
              </a:rPr>
              <a:pPr eaLnBrk="0" hangingPunct="0">
                <a:spcBef>
                  <a:spcPct val="0"/>
                </a:spcBef>
                <a:buClrTx/>
                <a:buSzTx/>
                <a:buFontTx/>
                <a:buNone/>
              </a:pPr>
              <a:t>33</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4132590930"/>
      </p:ext>
    </p:extLst>
  </p:cSld>
  <p:clrMapOvr>
    <a:masterClrMapping/>
  </p:clrMapOvr>
  <p:transition>
    <p:pull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a:xfrm>
            <a:off x="1024128" y="520821"/>
            <a:ext cx="9720072" cy="767066"/>
          </a:xfrm>
        </p:spPr>
        <p:txBody>
          <a:bodyPr>
            <a:normAutofit/>
          </a:bodyPr>
          <a:lstStyle/>
          <a:p>
            <a:pPr algn="ctr">
              <a:defRPr/>
            </a:pPr>
            <a:r>
              <a:rPr lang="en-US" altLang="en-US" sz="2900" b="1" dirty="0">
                <a:solidFill>
                  <a:srgbClr val="DFE3E5">
                    <a:lumMod val="25000"/>
                  </a:srgbClr>
                </a:solidFill>
                <a:latin typeface="Tw Cen MT" panose="020B0602020104020603"/>
              </a:rPr>
              <a:t>Initial Screening</a:t>
            </a:r>
            <a:endParaRPr lang="en-US" sz="3200" dirty="0">
              <a:solidFill>
                <a:schemeClr val="bg2">
                  <a:lumMod val="25000"/>
                </a:schemeClr>
              </a:solidFill>
            </a:endParaRPr>
          </a:p>
        </p:txBody>
      </p:sp>
      <p:sp>
        <p:nvSpPr>
          <p:cNvPr id="123907" name="Content Placeholder 2"/>
          <p:cNvSpPr>
            <a:spLocks noGrp="1"/>
          </p:cNvSpPr>
          <p:nvPr>
            <p:ph idx="1"/>
          </p:nvPr>
        </p:nvSpPr>
        <p:spPr>
          <a:xfrm>
            <a:off x="1024128" y="1287886"/>
            <a:ext cx="9720073" cy="5182817"/>
          </a:xfrm>
        </p:spPr>
        <p:txBody>
          <a:bodyPr>
            <a:noAutofit/>
          </a:bodyPr>
          <a:lstStyle/>
          <a:p>
            <a:pPr marL="0" algn="just">
              <a:lnSpc>
                <a:spcPct val="160000"/>
              </a:lnSpc>
              <a:spcBef>
                <a:spcPts val="0"/>
              </a:spcBef>
            </a:pPr>
            <a:r>
              <a:rPr lang="en-US" sz="2400" b="1" dirty="0" smtClean="0">
                <a:solidFill>
                  <a:srgbClr val="000000"/>
                </a:solidFill>
              </a:rPr>
              <a:t>Application forms </a:t>
            </a:r>
            <a:r>
              <a:rPr lang="en-US" sz="2400" b="1" dirty="0">
                <a:solidFill>
                  <a:srgbClr val="000000"/>
                </a:solidFill>
              </a:rPr>
              <a:t>consist of information about:</a:t>
            </a:r>
            <a:r>
              <a:rPr lang="en-US" sz="2400" b="1" i="1" dirty="0">
                <a:solidFill>
                  <a:srgbClr val="000000"/>
                </a:solidFill>
              </a:rPr>
              <a:t> </a:t>
            </a:r>
            <a:endParaRPr lang="en-US" sz="2400" b="1" dirty="0">
              <a:ea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tabLst>
                <a:tab pos="457200" algn="l"/>
              </a:tabLst>
            </a:pPr>
            <a:r>
              <a:rPr lang="en-US" sz="2400" b="1" dirty="0">
                <a:solidFill>
                  <a:srgbClr val="FF0000"/>
                </a:solidFill>
              </a:rPr>
              <a:t>Personal background information</a:t>
            </a:r>
            <a:r>
              <a:rPr lang="en-US" sz="2400" dirty="0">
                <a:solidFill>
                  <a:srgbClr val="000000"/>
                </a:solidFill>
              </a:rPr>
              <a:t>: Name, gender, age, marital status, nationality etc. </a:t>
            </a:r>
            <a:endParaRPr lang="en-US" sz="2400" dirty="0">
              <a:ea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tabLst>
                <a:tab pos="457200" algn="l"/>
              </a:tabLst>
            </a:pPr>
            <a:r>
              <a:rPr lang="en-US" sz="2400" b="1" dirty="0">
                <a:solidFill>
                  <a:srgbClr val="FF0000"/>
                </a:solidFill>
              </a:rPr>
              <a:t>Qualifications: </a:t>
            </a:r>
            <a:r>
              <a:rPr lang="en-US" sz="2400" dirty="0">
                <a:solidFill>
                  <a:srgbClr val="000000"/>
                </a:solidFill>
              </a:rPr>
              <a:t>Educational, professional and other qualifications and specialized skills. </a:t>
            </a:r>
            <a:endParaRPr lang="en-US" sz="2400" dirty="0" smtClean="0">
              <a:solidFill>
                <a:srgbClr val="000000"/>
              </a:solidFill>
            </a:endParaRPr>
          </a:p>
          <a:p>
            <a:pPr marL="342900" lvl="0" indent="-342900" algn="just" fontAlgn="base">
              <a:lnSpc>
                <a:spcPct val="150000"/>
              </a:lnSpc>
              <a:spcBef>
                <a:spcPts val="0"/>
              </a:spcBef>
              <a:spcAft>
                <a:spcPts val="0"/>
              </a:spcAft>
              <a:buClr>
                <a:srgbClr val="1CADE4"/>
              </a:buClr>
              <a:buFont typeface="Wingdings" panose="05000000000000000000" pitchFamily="2" charset="2"/>
              <a:buChar char=""/>
              <a:tabLst>
                <a:tab pos="457200" algn="l"/>
              </a:tabLst>
            </a:pPr>
            <a:r>
              <a:rPr lang="en-US" altLang="en-US" sz="2400" b="1" dirty="0">
                <a:solidFill>
                  <a:srgbClr val="FF0000"/>
                </a:solidFill>
              </a:rPr>
              <a:t>Work Experience: </a:t>
            </a:r>
            <a:r>
              <a:rPr lang="en-US" altLang="en-US" sz="2400" dirty="0">
                <a:solidFill>
                  <a:srgbClr val="000000"/>
                </a:solidFill>
              </a:rPr>
              <a:t>Experience in previous jobs; duties, responsibilities, etc. </a:t>
            </a:r>
          </a:p>
          <a:p>
            <a:pPr marL="342900" indent="-342900" algn="just" fontAlgn="base">
              <a:lnSpc>
                <a:spcPct val="150000"/>
              </a:lnSpc>
              <a:spcBef>
                <a:spcPts val="0"/>
              </a:spcBef>
              <a:spcAft>
                <a:spcPts val="0"/>
              </a:spcAft>
              <a:buClr>
                <a:srgbClr val="1CADE4"/>
              </a:buClr>
              <a:buFont typeface="Wingdings" panose="05000000000000000000" pitchFamily="2" charset="2"/>
              <a:buChar char=""/>
              <a:tabLst>
                <a:tab pos="457200" algn="l"/>
              </a:tabLst>
            </a:pPr>
            <a:r>
              <a:rPr lang="en-US" altLang="en-US" sz="2400" b="1" dirty="0">
                <a:solidFill>
                  <a:srgbClr val="FF0000"/>
                </a:solidFill>
              </a:rPr>
              <a:t>References:</a:t>
            </a:r>
            <a:r>
              <a:rPr lang="en-US" altLang="en-US" sz="2400" dirty="0">
                <a:solidFill>
                  <a:prstClr val="black"/>
                </a:solidFill>
              </a:rPr>
              <a:t> </a:t>
            </a:r>
            <a:r>
              <a:rPr lang="en-US" altLang="en-US" sz="2400" dirty="0">
                <a:solidFill>
                  <a:srgbClr val="000000"/>
                </a:solidFill>
              </a:rPr>
              <a:t>Names and addresses of persons who can be contacted for references. </a:t>
            </a:r>
          </a:p>
          <a:p>
            <a:pPr marL="342900" marR="0" lvl="0" indent="-342900" algn="just">
              <a:lnSpc>
                <a:spcPct val="150000"/>
              </a:lnSpc>
              <a:spcBef>
                <a:spcPts val="0"/>
              </a:spcBef>
              <a:spcAft>
                <a:spcPts val="0"/>
              </a:spcAft>
              <a:buFont typeface="Wingdings" panose="05000000000000000000" pitchFamily="2" charset="2"/>
              <a:buChar char=""/>
              <a:tabLst>
                <a:tab pos="457200" algn="l"/>
              </a:tabLst>
            </a:pPr>
            <a:endParaRPr lang="en-US" sz="1200" dirty="0">
              <a:latin typeface="Times New Roman" panose="02020603050405020304" pitchFamily="18" charset="0"/>
              <a:ea typeface="Times New Roman" panose="02020603050405020304" pitchFamily="18" charset="0"/>
            </a:endParaRPr>
          </a:p>
          <a:p>
            <a:pPr algn="just">
              <a:lnSpc>
                <a:spcPct val="150000"/>
              </a:lnSpc>
              <a:buFont typeface="Wingdings" panose="05000000000000000000" pitchFamily="2" charset="2"/>
              <a:buChar char="§"/>
            </a:pPr>
            <a:endParaRPr lang="en-US" altLang="en-US" sz="2400" dirty="0"/>
          </a:p>
          <a:p>
            <a:pPr marL="0" indent="0" algn="just">
              <a:buNone/>
            </a:pPr>
            <a:endParaRPr lang="en-US" altLang="en-US" sz="2400" dirty="0" smtClean="0"/>
          </a:p>
          <a:p>
            <a:pPr marL="0" indent="0">
              <a:buNone/>
            </a:pPr>
            <a:endParaRPr lang="en-US" altLang="en-US" sz="2400" dirty="0" smtClean="0"/>
          </a:p>
        </p:txBody>
      </p:sp>
      <p:sp>
        <p:nvSpPr>
          <p:cNvPr id="12390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41E4F9F3-E5D3-4D9D-A1D4-8FD39D578E5A}" type="slidenum">
              <a:rPr lang="en-US" altLang="en-US" sz="1200">
                <a:solidFill>
                  <a:srgbClr val="898989"/>
                </a:solidFill>
                <a:latin typeface="Tahoma" panose="020B0604030504040204" pitchFamily="34" charset="0"/>
              </a:rPr>
              <a:pPr eaLnBrk="0" hangingPunct="0">
                <a:spcBef>
                  <a:spcPct val="0"/>
                </a:spcBef>
                <a:buClrTx/>
                <a:buSzTx/>
                <a:buFontTx/>
                <a:buNone/>
              </a:pPr>
              <a:t>34</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116096419"/>
      </p:ext>
    </p:extLst>
  </p:cSld>
  <p:clrMapOvr>
    <a:masterClrMapping/>
  </p:clrMapOvr>
  <p:transition>
    <p:pull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651156"/>
          </a:xfrm>
        </p:spPr>
        <p:txBody>
          <a:bodyPr>
            <a:normAutofit/>
          </a:bodyPr>
          <a:lstStyle/>
          <a:p>
            <a:pPr algn="ctr"/>
            <a:r>
              <a:rPr lang="en-US" altLang="en-US" sz="3200" b="1" dirty="0">
                <a:solidFill>
                  <a:srgbClr val="DFE3E5">
                    <a:lumMod val="25000"/>
                  </a:srgbClr>
                </a:solidFill>
                <a:latin typeface="Tw Cen MT" panose="020B0602020104020603"/>
              </a:rPr>
              <a:t>Initial Screening</a:t>
            </a:r>
            <a:endParaRPr lang="en-US" sz="3200" b="1" dirty="0">
              <a:solidFill>
                <a:srgbClr val="FF0000"/>
              </a:solidFill>
            </a:endParaRPr>
          </a:p>
        </p:txBody>
      </p:sp>
      <p:sp>
        <p:nvSpPr>
          <p:cNvPr id="3" name="Content Placeholder 2"/>
          <p:cNvSpPr>
            <a:spLocks noGrp="1"/>
          </p:cNvSpPr>
          <p:nvPr>
            <p:ph idx="1"/>
          </p:nvPr>
        </p:nvSpPr>
        <p:spPr>
          <a:xfrm>
            <a:off x="1024127" y="1236373"/>
            <a:ext cx="9720073" cy="4023360"/>
          </a:xfrm>
        </p:spPr>
        <p:txBody>
          <a:bodyPr>
            <a:noAutofit/>
          </a:bodyPr>
          <a:lstStyle/>
          <a:p>
            <a:pPr marL="822960" lvl="1" indent="-457200" algn="just">
              <a:lnSpc>
                <a:spcPct val="150000"/>
              </a:lnSpc>
              <a:spcBef>
                <a:spcPts val="550"/>
              </a:spcBef>
              <a:spcAft>
                <a:spcPts val="0"/>
              </a:spcAft>
              <a:buClrTx/>
              <a:buSzPct val="70000"/>
              <a:buFont typeface="+mj-lt"/>
              <a:buAutoNum type="arabicPeriod" startAt="2"/>
            </a:pPr>
            <a:r>
              <a:rPr lang="en-US" sz="2800" b="1" dirty="0" smtClean="0"/>
              <a:t>Internet checks- </a:t>
            </a:r>
            <a:r>
              <a:rPr lang="en-US" sz="2800" dirty="0" smtClean="0"/>
              <a:t>check </a:t>
            </a:r>
            <a:r>
              <a:rPr lang="en-US" sz="2800" dirty="0"/>
              <a:t>online social </a:t>
            </a:r>
            <a:r>
              <a:rPr lang="en-US" sz="2800" dirty="0" smtClean="0"/>
              <a:t>networking sites </a:t>
            </a:r>
            <a:r>
              <a:rPr lang="en-US" sz="2800" dirty="0"/>
              <a:t>before deciding whether or </a:t>
            </a:r>
            <a:r>
              <a:rPr lang="en-US" sz="2800" dirty="0" smtClean="0"/>
              <a:t>not to </a:t>
            </a:r>
            <a:r>
              <a:rPr lang="en-US" sz="2800" dirty="0"/>
              <a:t>invite them for an actual </a:t>
            </a:r>
            <a:r>
              <a:rPr lang="en-US" sz="2800" dirty="0" smtClean="0"/>
              <a:t>face-to-face interview.</a:t>
            </a:r>
          </a:p>
          <a:p>
            <a:pPr marL="822960" lvl="1" indent="-457200" algn="just">
              <a:lnSpc>
                <a:spcPct val="150000"/>
              </a:lnSpc>
              <a:spcBef>
                <a:spcPts val="550"/>
              </a:spcBef>
              <a:spcAft>
                <a:spcPts val="0"/>
              </a:spcAft>
              <a:buClrTx/>
              <a:buSzPct val="70000"/>
              <a:buFont typeface="+mj-lt"/>
              <a:buAutoNum type="arabicPeriod" startAt="2"/>
            </a:pPr>
            <a:r>
              <a:rPr lang="en-US" sz="2800" b="1" dirty="0" smtClean="0"/>
              <a:t>Preliminary or screening interview -</a:t>
            </a:r>
            <a:r>
              <a:rPr lang="en-US" sz="2800" b="1" dirty="0"/>
              <a:t> </a:t>
            </a:r>
            <a:r>
              <a:rPr lang="en-US" sz="2800" dirty="0"/>
              <a:t>Short video or  phone interviews usually conducted by  HR personnel, to narrow down the field and save decision makers  time by eliminating candidates who are not likely to be hired. </a:t>
            </a:r>
          </a:p>
        </p:txBody>
      </p:sp>
    </p:spTree>
    <p:extLst>
      <p:ext uri="{BB962C8B-B14F-4D97-AF65-F5344CB8AC3E}">
        <p14:creationId xmlns:p14="http://schemas.microsoft.com/office/powerpoint/2010/main" val="12737048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7"/>
            <a:ext cx="9720072" cy="651156"/>
          </a:xfrm>
        </p:spPr>
        <p:txBody>
          <a:bodyPr>
            <a:normAutofit/>
          </a:bodyPr>
          <a:lstStyle/>
          <a:p>
            <a:pPr algn="ctr"/>
            <a:r>
              <a:rPr lang="en-US" altLang="en-US" sz="3200" b="1" dirty="0" smtClean="0">
                <a:solidFill>
                  <a:srgbClr val="DFE3E5">
                    <a:lumMod val="25000"/>
                  </a:srgbClr>
                </a:solidFill>
                <a:latin typeface="Tw Cen MT" panose="020B0602020104020603"/>
              </a:rPr>
              <a:t>Employment Interview </a:t>
            </a:r>
            <a:endParaRPr lang="en-US" sz="3200" b="1" dirty="0">
              <a:solidFill>
                <a:srgbClr val="FF0000"/>
              </a:solidFill>
            </a:endParaRPr>
          </a:p>
        </p:txBody>
      </p:sp>
      <p:sp>
        <p:nvSpPr>
          <p:cNvPr id="3" name="Content Placeholder 2"/>
          <p:cNvSpPr>
            <a:spLocks noGrp="1"/>
          </p:cNvSpPr>
          <p:nvPr>
            <p:ph idx="1"/>
          </p:nvPr>
        </p:nvSpPr>
        <p:spPr>
          <a:xfrm>
            <a:off x="908216" y="1287889"/>
            <a:ext cx="9720073" cy="4023360"/>
          </a:xfrm>
        </p:spPr>
        <p:txBody>
          <a:bodyPr>
            <a:noAutofit/>
          </a:bodyPr>
          <a:lstStyle/>
          <a:p>
            <a:pPr marL="0" lvl="0" indent="0" algn="just">
              <a:buClr>
                <a:srgbClr val="1CADE4"/>
              </a:buClr>
              <a:buNone/>
            </a:pPr>
            <a:r>
              <a:rPr lang="en-US" altLang="en-US" sz="2400" dirty="0" smtClean="0">
                <a:solidFill>
                  <a:prstClr val="black"/>
                </a:solidFill>
              </a:rPr>
              <a:t>The major purpose </a:t>
            </a:r>
            <a:r>
              <a:rPr lang="en-US" altLang="en-US" sz="2400" dirty="0">
                <a:solidFill>
                  <a:prstClr val="black"/>
                </a:solidFill>
              </a:rPr>
              <a:t>of interview is to assess the candidates in the following areas: </a:t>
            </a:r>
          </a:p>
          <a:p>
            <a:pPr lvl="0">
              <a:buClr>
                <a:srgbClr val="1CADE4"/>
              </a:buClr>
              <a:buFont typeface="Wingdings" panose="05000000000000000000" pitchFamily="2" charset="2"/>
              <a:buChar char="§"/>
            </a:pPr>
            <a:r>
              <a:rPr lang="en-US" altLang="en-US" sz="2400" dirty="0">
                <a:solidFill>
                  <a:prstClr val="black"/>
                </a:solidFill>
              </a:rPr>
              <a:t>Ability to do the job </a:t>
            </a:r>
          </a:p>
          <a:p>
            <a:pPr lvl="0">
              <a:buClr>
                <a:srgbClr val="1CADE4"/>
              </a:buClr>
              <a:buFont typeface="Wingdings" panose="05000000000000000000" pitchFamily="2" charset="2"/>
              <a:buChar char="§"/>
            </a:pPr>
            <a:r>
              <a:rPr lang="en-US" altLang="en-US" sz="2400" dirty="0">
                <a:solidFill>
                  <a:prstClr val="black"/>
                </a:solidFill>
              </a:rPr>
              <a:t>Motivation and eagerness to do the job</a:t>
            </a:r>
          </a:p>
          <a:p>
            <a:pPr lvl="0">
              <a:buClr>
                <a:srgbClr val="1CADE4"/>
              </a:buClr>
              <a:buFont typeface="Wingdings" panose="05000000000000000000" pitchFamily="2" charset="2"/>
              <a:buChar char="§"/>
            </a:pPr>
            <a:r>
              <a:rPr lang="en-US" altLang="en-US" sz="2400" dirty="0">
                <a:solidFill>
                  <a:prstClr val="black"/>
                </a:solidFill>
              </a:rPr>
              <a:t>Ability to 'fit-in' with the organization</a:t>
            </a:r>
          </a:p>
          <a:p>
            <a:pPr lvl="0">
              <a:buClr>
                <a:srgbClr val="1CADE4"/>
              </a:buClr>
              <a:buFont typeface="Wingdings" panose="05000000000000000000" pitchFamily="2" charset="2"/>
              <a:buChar char="§"/>
            </a:pPr>
            <a:r>
              <a:rPr lang="en-US" altLang="en-US" sz="2400" dirty="0">
                <a:solidFill>
                  <a:prstClr val="black"/>
                </a:solidFill>
              </a:rPr>
              <a:t>Personality and interpersonal skills </a:t>
            </a:r>
          </a:p>
          <a:p>
            <a:pPr lvl="0">
              <a:buClr>
                <a:srgbClr val="1CADE4"/>
              </a:buClr>
              <a:buFont typeface="Wingdings" panose="05000000000000000000" pitchFamily="2" charset="2"/>
              <a:buChar char="§"/>
            </a:pPr>
            <a:r>
              <a:rPr lang="en-US" altLang="en-US" sz="2400" dirty="0">
                <a:solidFill>
                  <a:prstClr val="black"/>
                </a:solidFill>
              </a:rPr>
              <a:t>Ability to work under pressure (stress) </a:t>
            </a:r>
          </a:p>
        </p:txBody>
      </p:sp>
    </p:spTree>
    <p:extLst>
      <p:ext uri="{BB962C8B-B14F-4D97-AF65-F5344CB8AC3E}">
        <p14:creationId xmlns:p14="http://schemas.microsoft.com/office/powerpoint/2010/main" val="2931304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6"/>
            <a:ext cx="9720072" cy="715550"/>
          </a:xfrm>
        </p:spPr>
        <p:txBody>
          <a:bodyPr>
            <a:normAutofit/>
          </a:bodyPr>
          <a:lstStyle/>
          <a:p>
            <a:pPr algn="ctr">
              <a:defRPr/>
            </a:pPr>
            <a:r>
              <a:rPr lang="en-US" altLang="en-US" sz="3200" b="1" dirty="0">
                <a:solidFill>
                  <a:srgbClr val="DFE3E5">
                    <a:lumMod val="25000"/>
                  </a:srgbClr>
                </a:solidFill>
                <a:latin typeface="Tw Cen MT" panose="020B0602020104020603"/>
              </a:rPr>
              <a:t>Employment Interview </a:t>
            </a:r>
            <a:endParaRPr lang="en-US" sz="3200" dirty="0"/>
          </a:p>
        </p:txBody>
      </p:sp>
      <p:sp>
        <p:nvSpPr>
          <p:cNvPr id="130051" name="Content Placeholder 2"/>
          <p:cNvSpPr>
            <a:spLocks noGrp="1"/>
          </p:cNvSpPr>
          <p:nvPr>
            <p:ph idx="1"/>
          </p:nvPr>
        </p:nvSpPr>
        <p:spPr>
          <a:xfrm>
            <a:off x="1117260" y="1603419"/>
            <a:ext cx="9720073" cy="4023360"/>
          </a:xfrm>
        </p:spPr>
        <p:txBody>
          <a:bodyPr>
            <a:normAutofit/>
          </a:bodyPr>
          <a:lstStyle/>
          <a:p>
            <a:pPr eaLnBrk="1" hangingPunct="1">
              <a:buFontTx/>
              <a:buNone/>
            </a:pPr>
            <a:r>
              <a:rPr lang="en-US" altLang="en-US" sz="2800" b="1" dirty="0"/>
              <a:t>Types of interview:</a:t>
            </a:r>
          </a:p>
          <a:p>
            <a:pPr lvl="0" algn="just">
              <a:lnSpc>
                <a:spcPct val="150000"/>
              </a:lnSpc>
              <a:buClr>
                <a:srgbClr val="1CADE4"/>
              </a:buClr>
            </a:pPr>
            <a:r>
              <a:rPr lang="en-US" altLang="en-US" sz="2400" b="1" dirty="0" smtClean="0"/>
              <a:t>Structured Interview</a:t>
            </a:r>
            <a:r>
              <a:rPr lang="en-US" altLang="en-US" sz="2400" dirty="0" smtClean="0"/>
              <a:t>-</a:t>
            </a:r>
            <a:r>
              <a:rPr lang="en-US" sz="2400" dirty="0" smtClean="0">
                <a:solidFill>
                  <a:srgbClr val="000000"/>
                </a:solidFill>
              </a:rPr>
              <a:t>a </a:t>
            </a:r>
            <a:r>
              <a:rPr lang="en-US" sz="2400" dirty="0">
                <a:solidFill>
                  <a:srgbClr val="000000"/>
                </a:solidFill>
              </a:rPr>
              <a:t>set of standardized questions </a:t>
            </a:r>
            <a:r>
              <a:rPr lang="en-US" sz="2400" dirty="0" smtClean="0">
                <a:solidFill>
                  <a:srgbClr val="000000"/>
                </a:solidFill>
              </a:rPr>
              <a:t>based on critical Factors </a:t>
            </a:r>
            <a:r>
              <a:rPr lang="en-US" sz="2400" dirty="0">
                <a:solidFill>
                  <a:srgbClr val="000000"/>
                </a:solidFill>
              </a:rPr>
              <a:t>to a person’s job </a:t>
            </a:r>
            <a:r>
              <a:rPr lang="en-US" sz="2400" dirty="0" smtClean="0">
                <a:solidFill>
                  <a:srgbClr val="000000"/>
                </a:solidFill>
              </a:rPr>
              <a:t>performance and </a:t>
            </a:r>
            <a:r>
              <a:rPr lang="en-US" sz="2400" dirty="0">
                <a:solidFill>
                  <a:srgbClr val="000000"/>
                </a:solidFill>
              </a:rPr>
              <a:t>an established set of answers against which applicant responses can </a:t>
            </a:r>
            <a:r>
              <a:rPr lang="en-US" sz="2400" dirty="0" smtClean="0">
                <a:solidFill>
                  <a:srgbClr val="000000"/>
                </a:solidFill>
              </a:rPr>
              <a:t>be rated</a:t>
            </a:r>
            <a:r>
              <a:rPr lang="en-US" sz="2400" dirty="0">
                <a:solidFill>
                  <a:srgbClr val="000000"/>
                </a:solidFill>
              </a:rPr>
              <a:t>, it provides a more consistent basis for evaluating job candidates. </a:t>
            </a:r>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37</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1002364064"/>
      </p:ext>
    </p:extLst>
  </p:cSld>
  <p:clrMapOvr>
    <a:masterClrMapping/>
  </p:clrMapOvr>
  <p:transition>
    <p:pull di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6"/>
            <a:ext cx="9720072" cy="895854"/>
          </a:xfrm>
        </p:spPr>
        <p:txBody>
          <a:bodyPr>
            <a:normAutofit/>
          </a:bodyPr>
          <a:lstStyle/>
          <a:p>
            <a:pPr algn="ctr">
              <a:defRPr/>
            </a:pPr>
            <a:r>
              <a:rPr lang="en-US" altLang="en-US" sz="3200" b="1" dirty="0">
                <a:solidFill>
                  <a:srgbClr val="DFE3E5">
                    <a:lumMod val="25000"/>
                  </a:srgbClr>
                </a:solidFill>
                <a:latin typeface="Tw Cen MT" panose="020B0602020104020603"/>
              </a:rPr>
              <a:t>Employment Interview </a:t>
            </a:r>
            <a:endParaRPr lang="en-US" sz="3200" dirty="0"/>
          </a:p>
        </p:txBody>
      </p:sp>
      <p:sp>
        <p:nvSpPr>
          <p:cNvPr id="130051" name="Content Placeholder 2"/>
          <p:cNvSpPr>
            <a:spLocks noGrp="1"/>
          </p:cNvSpPr>
          <p:nvPr>
            <p:ph idx="1"/>
          </p:nvPr>
        </p:nvSpPr>
        <p:spPr>
          <a:xfrm>
            <a:off x="1117260" y="1603419"/>
            <a:ext cx="9720073" cy="4023360"/>
          </a:xfrm>
        </p:spPr>
        <p:txBody>
          <a:bodyPr>
            <a:normAutofit lnSpcReduction="10000"/>
          </a:bodyPr>
          <a:lstStyle/>
          <a:p>
            <a:pPr algn="just"/>
            <a:r>
              <a:rPr lang="en-US" sz="2800" b="1" dirty="0" smtClean="0"/>
              <a:t>Situational </a:t>
            </a:r>
            <a:r>
              <a:rPr lang="en-US" sz="2800" b="1" dirty="0"/>
              <a:t>Interview</a:t>
            </a:r>
          </a:p>
          <a:p>
            <a:pPr algn="just">
              <a:lnSpc>
                <a:spcPct val="150000"/>
              </a:lnSpc>
              <a:buFont typeface="Wingdings" panose="05000000000000000000" pitchFamily="2" charset="2"/>
              <a:buChar char="§"/>
            </a:pPr>
            <a:r>
              <a:rPr lang="en-US" sz="2800" dirty="0" smtClean="0">
                <a:solidFill>
                  <a:srgbClr val="000000"/>
                </a:solidFill>
              </a:rPr>
              <a:t>Is one variation </a:t>
            </a:r>
            <a:r>
              <a:rPr lang="en-US" sz="2800" dirty="0">
                <a:solidFill>
                  <a:srgbClr val="000000"/>
                </a:solidFill>
              </a:rPr>
              <a:t>of the structured interview </a:t>
            </a:r>
            <a:endParaRPr lang="en-US" sz="2800" dirty="0" smtClean="0">
              <a:solidFill>
                <a:srgbClr val="000000"/>
              </a:solidFill>
            </a:endParaRPr>
          </a:p>
          <a:p>
            <a:pPr algn="just">
              <a:lnSpc>
                <a:spcPct val="150000"/>
              </a:lnSpc>
              <a:buFont typeface="Wingdings" panose="05000000000000000000" pitchFamily="2" charset="2"/>
              <a:buChar char="§"/>
            </a:pPr>
            <a:r>
              <a:rPr lang="en-US" sz="2800" dirty="0" smtClean="0">
                <a:solidFill>
                  <a:srgbClr val="000000"/>
                </a:solidFill>
              </a:rPr>
              <a:t>With this </a:t>
            </a:r>
            <a:r>
              <a:rPr lang="en-US" sz="2800" dirty="0">
                <a:solidFill>
                  <a:srgbClr val="000000"/>
                </a:solidFill>
              </a:rPr>
              <a:t>approach, an applicant is given a hypothetical incident and asked how he </a:t>
            </a:r>
            <a:r>
              <a:rPr lang="en-US" sz="2800" dirty="0" smtClean="0">
                <a:solidFill>
                  <a:srgbClr val="000000"/>
                </a:solidFill>
              </a:rPr>
              <a:t>or she </a:t>
            </a:r>
            <a:r>
              <a:rPr lang="en-US" sz="2800" dirty="0">
                <a:solidFill>
                  <a:srgbClr val="000000"/>
                </a:solidFill>
              </a:rPr>
              <a:t>would respond to it. The applicant’s response is then evaluated relative to </a:t>
            </a:r>
            <a:r>
              <a:rPr lang="en-US" sz="2800" dirty="0" smtClean="0">
                <a:solidFill>
                  <a:srgbClr val="000000"/>
                </a:solidFill>
              </a:rPr>
              <a:t>pre established benchmark </a:t>
            </a:r>
            <a:r>
              <a:rPr lang="en-US" sz="2800" dirty="0">
                <a:solidFill>
                  <a:srgbClr val="000000"/>
                </a:solidFill>
              </a:rPr>
              <a:t>standards. </a:t>
            </a:r>
            <a:r>
              <a:rPr lang="en-US" sz="2800" dirty="0" smtClean="0">
                <a:solidFill>
                  <a:srgbClr val="000000"/>
                </a:solidFill>
              </a:rPr>
              <a:t>can be used for entry level positions. </a:t>
            </a:r>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38</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1798323688"/>
      </p:ext>
    </p:extLst>
  </p:cSld>
  <p:clrMapOvr>
    <a:masterClrMapping/>
  </p:clrMapOvr>
  <p:transition>
    <p:pull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6"/>
            <a:ext cx="9720072" cy="895854"/>
          </a:xfrm>
        </p:spPr>
        <p:txBody>
          <a:bodyPr>
            <a:normAutofit/>
          </a:bodyPr>
          <a:lstStyle/>
          <a:p>
            <a:pPr algn="ctr">
              <a:defRPr/>
            </a:pPr>
            <a:r>
              <a:rPr lang="en-US" sz="3200" b="1" dirty="0">
                <a:solidFill>
                  <a:schemeClr val="bg2">
                    <a:lumMod val="25000"/>
                  </a:schemeClr>
                </a:solidFill>
              </a:rPr>
              <a:t>a sample question from a situational interview </a:t>
            </a:r>
          </a:p>
        </p:txBody>
      </p:sp>
      <p:sp>
        <p:nvSpPr>
          <p:cNvPr id="130051" name="Content Placeholder 2"/>
          <p:cNvSpPr>
            <a:spLocks noGrp="1"/>
          </p:cNvSpPr>
          <p:nvPr>
            <p:ph idx="1"/>
          </p:nvPr>
        </p:nvSpPr>
        <p:spPr>
          <a:xfrm>
            <a:off x="1117260" y="1603419"/>
            <a:ext cx="9720073" cy="4023360"/>
          </a:xfrm>
        </p:spPr>
        <p:txBody>
          <a:bodyPr>
            <a:normAutofit/>
          </a:bodyPr>
          <a:lstStyle/>
          <a:p>
            <a:pPr algn="just"/>
            <a:r>
              <a:rPr lang="en-US" sz="2800" b="1" dirty="0" smtClean="0">
                <a:solidFill>
                  <a:srgbClr val="000000"/>
                </a:solidFill>
              </a:rPr>
              <a:t>Question</a:t>
            </a:r>
            <a:r>
              <a:rPr lang="en-US" sz="2800" dirty="0" smtClean="0">
                <a:solidFill>
                  <a:srgbClr val="000000"/>
                </a:solidFill>
              </a:rPr>
              <a:t>:</a:t>
            </a:r>
          </a:p>
          <a:p>
            <a:pPr algn="just">
              <a:lnSpc>
                <a:spcPct val="150000"/>
              </a:lnSpc>
            </a:pPr>
            <a:r>
              <a:rPr lang="en-US" sz="2400" dirty="0" smtClean="0">
                <a:solidFill>
                  <a:srgbClr val="000000"/>
                </a:solidFill>
              </a:rPr>
              <a:t>It is the night before your scheduled vacation. You are all packed and ready to go. Just before you get into bed, you receive a phone call from the chemical plant. A problem has arisen that only you can handle. You are asked to come into take care of things. What would you do in this situation?</a:t>
            </a:r>
          </a:p>
          <a:p>
            <a:pPr algn="just"/>
            <a:endParaRPr lang="en-US" sz="2800" dirty="0" smtClean="0">
              <a:solidFill>
                <a:srgbClr val="000000"/>
              </a:solidFill>
            </a:endParaRPr>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39</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1951473262"/>
      </p:ext>
    </p:extLst>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728429"/>
          </a:xfrm>
        </p:spPr>
        <p:txBody>
          <a:bodyPr>
            <a:normAutofit fontScale="90000"/>
          </a:bodyPr>
          <a:lstStyle/>
          <a:p>
            <a:pPr marL="742950" marR="0" lvl="1" indent="-285750" algn="ctr" defTabSz="914400" rtl="0" eaLnBrk="1" fontAlgn="auto" latinLnBrk="0" hangingPunct="1">
              <a:lnSpc>
                <a:spcPct val="107000"/>
              </a:lnSpc>
              <a:spcBef>
                <a:spcPts val="0"/>
              </a:spcBef>
              <a:spcAft>
                <a:spcPts val="800"/>
              </a:spcAft>
              <a:tabLst/>
              <a:defRPr/>
            </a:pPr>
            <a:r>
              <a:rPr kumimoji="0" lang="en-US" sz="3600" b="1"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Purpose of recruitment</a:t>
            </a:r>
            <a:r>
              <a:rPr kumimoji="0" lang="en-US"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r>
            <a:br>
              <a:rPr kumimoji="0" lang="en-US" sz="18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1024128" y="1313645"/>
            <a:ext cx="9720073" cy="4023360"/>
          </a:xfrm>
        </p:spPr>
        <p:txBody>
          <a:bodyPr>
            <a:normAutofit/>
          </a:bodyPr>
          <a:lstStyle/>
          <a:p>
            <a:pPr marL="342900" marR="114300" indent="-342900" algn="just">
              <a:lnSpc>
                <a:spcPct val="150000"/>
              </a:lnSpc>
              <a:spcBef>
                <a:spcPts val="0"/>
              </a:spcBef>
              <a:spcAft>
                <a:spcPts val="0"/>
              </a:spcAft>
              <a:buFont typeface="Symbol" panose="05050102010706020507" pitchFamily="18" charset="2"/>
              <a:buChar char=""/>
            </a:pPr>
            <a:r>
              <a:rPr lang="en-US" sz="2800" dirty="0">
                <a:ea typeface="Times New Roman" panose="02020603050405020304" pitchFamily="18" charset="0"/>
              </a:rPr>
              <a:t>Find individuals who can do the job to a required standard </a:t>
            </a:r>
          </a:p>
          <a:p>
            <a:pPr marL="342900" marR="114300" lvl="0" indent="-342900" algn="just">
              <a:lnSpc>
                <a:spcPct val="150000"/>
              </a:lnSpc>
              <a:spcBef>
                <a:spcPts val="0"/>
              </a:spcBef>
              <a:spcAft>
                <a:spcPts val="0"/>
              </a:spcAft>
              <a:buFont typeface="Symbol" panose="05050102010706020507" pitchFamily="18" charset="2"/>
              <a:buChar char=""/>
            </a:pPr>
            <a:r>
              <a:rPr lang="en-US" sz="2800" dirty="0" smtClean="0">
                <a:ea typeface="Times New Roman" panose="02020603050405020304" pitchFamily="18" charset="0"/>
              </a:rPr>
              <a:t>to </a:t>
            </a:r>
            <a:r>
              <a:rPr lang="en-US" sz="2800" dirty="0">
                <a:ea typeface="Times New Roman" panose="02020603050405020304" pitchFamily="18" charset="0"/>
              </a:rPr>
              <a:t>obtain a pool of suitable candidates </a:t>
            </a:r>
            <a:r>
              <a:rPr lang="en-US" sz="2800" dirty="0" smtClean="0">
                <a:ea typeface="Times New Roman" panose="02020603050405020304" pitchFamily="18" charset="0"/>
              </a:rPr>
              <a:t>with minimum cost</a:t>
            </a:r>
            <a:endParaRPr lang="en-US" sz="2800" dirty="0">
              <a:ea typeface="Times New Roman" panose="02020603050405020304" pitchFamily="18" charset="0"/>
            </a:endParaRPr>
          </a:p>
          <a:p>
            <a:pPr marL="342900" marR="114300" lvl="0" indent="-342900" algn="just">
              <a:lnSpc>
                <a:spcPct val="150000"/>
              </a:lnSpc>
              <a:spcBef>
                <a:spcPts val="0"/>
              </a:spcBef>
              <a:spcAft>
                <a:spcPts val="0"/>
              </a:spcAft>
              <a:buFont typeface="Symbol" panose="05050102010706020507" pitchFamily="18" charset="2"/>
              <a:buChar char=""/>
            </a:pPr>
            <a:r>
              <a:rPr lang="en-US" sz="2800" dirty="0" smtClean="0">
                <a:ea typeface="Times New Roman" panose="02020603050405020304" pitchFamily="18" charset="0"/>
              </a:rPr>
              <a:t>Promote equal employment opportunity</a:t>
            </a:r>
          </a:p>
          <a:p>
            <a:pPr marL="342900" marR="114300" indent="-342900" algn="just">
              <a:lnSpc>
                <a:spcPct val="160000"/>
              </a:lnSpc>
              <a:spcBef>
                <a:spcPts val="0"/>
              </a:spcBef>
              <a:spcAft>
                <a:spcPts val="0"/>
              </a:spcAft>
              <a:buFont typeface="Symbol" panose="05050102010706020507" pitchFamily="18" charset="2"/>
              <a:buChar char=""/>
            </a:pPr>
            <a:r>
              <a:rPr lang="en-US" sz="2800" dirty="0" smtClean="0">
                <a:ea typeface="Times New Roman" panose="02020603050405020304" pitchFamily="18" charset="0"/>
              </a:rPr>
              <a:t>Ensure </a:t>
            </a:r>
            <a:r>
              <a:rPr lang="en-US" sz="2800" dirty="0">
                <a:ea typeface="Times New Roman" panose="02020603050405020304" pitchFamily="18" charset="0"/>
              </a:rPr>
              <a:t>all recruitment activities </a:t>
            </a:r>
            <a:r>
              <a:rPr lang="en-US" sz="2800" dirty="0" smtClean="0">
                <a:ea typeface="Times New Roman" panose="02020603050405020304" pitchFamily="18" charset="0"/>
              </a:rPr>
              <a:t>contribute </a:t>
            </a:r>
            <a:r>
              <a:rPr lang="en-US" sz="2800" dirty="0">
                <a:ea typeface="Times New Roman" panose="02020603050405020304" pitchFamily="18" charset="0"/>
              </a:rPr>
              <a:t>to a desirable </a:t>
            </a:r>
            <a:r>
              <a:rPr lang="en-US" sz="2800" dirty="0" smtClean="0">
                <a:ea typeface="Times New Roman" panose="02020603050405020304" pitchFamily="18" charset="0"/>
              </a:rPr>
              <a:t>organizational </a:t>
            </a:r>
            <a:r>
              <a:rPr lang="en-US" sz="2800" dirty="0">
                <a:ea typeface="Times New Roman" panose="02020603050405020304" pitchFamily="18" charset="0"/>
              </a:rPr>
              <a:t>image </a:t>
            </a:r>
          </a:p>
          <a:p>
            <a:pPr marL="342900" marR="114300" lvl="0" indent="-342900" algn="just">
              <a:lnSpc>
                <a:spcPct val="150000"/>
              </a:lnSpc>
              <a:spcBef>
                <a:spcPts val="0"/>
              </a:spcBef>
              <a:spcAft>
                <a:spcPts val="0"/>
              </a:spcAft>
              <a:buFont typeface="Symbol" panose="05050102010706020507" pitchFamily="18" charset="2"/>
              <a:buChar char=""/>
            </a:pPr>
            <a:endParaRPr lang="en-US" dirty="0"/>
          </a:p>
        </p:txBody>
      </p:sp>
    </p:spTree>
    <p:extLst>
      <p:ext uri="{BB962C8B-B14F-4D97-AF65-F5344CB8AC3E}">
        <p14:creationId xmlns:p14="http://schemas.microsoft.com/office/powerpoint/2010/main" val="4390012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6"/>
            <a:ext cx="9720072" cy="895854"/>
          </a:xfrm>
        </p:spPr>
        <p:txBody>
          <a:bodyPr>
            <a:normAutofit/>
          </a:bodyPr>
          <a:lstStyle/>
          <a:p>
            <a:pPr algn="ctr">
              <a:defRPr/>
            </a:pPr>
            <a:r>
              <a:rPr lang="en-US" sz="3200" b="1" dirty="0">
                <a:solidFill>
                  <a:schemeClr val="bg2">
                    <a:lumMod val="25000"/>
                  </a:schemeClr>
                </a:solidFill>
              </a:rPr>
              <a:t>a sample question from a situational interview </a:t>
            </a:r>
          </a:p>
        </p:txBody>
      </p:sp>
      <p:sp>
        <p:nvSpPr>
          <p:cNvPr id="130051" name="Content Placeholder 2"/>
          <p:cNvSpPr>
            <a:spLocks noGrp="1"/>
          </p:cNvSpPr>
          <p:nvPr>
            <p:ph idx="1"/>
          </p:nvPr>
        </p:nvSpPr>
        <p:spPr>
          <a:xfrm>
            <a:off x="1117260" y="1603419"/>
            <a:ext cx="9720073" cy="4023360"/>
          </a:xfrm>
        </p:spPr>
        <p:txBody>
          <a:bodyPr>
            <a:normAutofit fontScale="92500" lnSpcReduction="10000"/>
          </a:bodyPr>
          <a:lstStyle/>
          <a:p>
            <a:pPr algn="just"/>
            <a:r>
              <a:rPr lang="en-US" sz="2800" b="1" dirty="0" smtClean="0">
                <a:solidFill>
                  <a:srgbClr val="000000"/>
                </a:solidFill>
              </a:rPr>
              <a:t>Scoring Guide</a:t>
            </a:r>
            <a:r>
              <a:rPr lang="en-US" sz="2800" dirty="0" smtClean="0">
                <a:solidFill>
                  <a:srgbClr val="000000"/>
                </a:solidFill>
              </a:rPr>
              <a:t>:</a:t>
            </a:r>
          </a:p>
          <a:p>
            <a:pPr algn="just">
              <a:lnSpc>
                <a:spcPct val="150000"/>
              </a:lnSpc>
            </a:pPr>
            <a:r>
              <a:rPr lang="en-US" sz="2400" dirty="0" smtClean="0">
                <a:solidFill>
                  <a:srgbClr val="000000"/>
                </a:solidFill>
              </a:rPr>
              <a:t>Good: “I would go in to work and make certain that everything is ok, then I would go on vacation,”</a:t>
            </a:r>
          </a:p>
          <a:p>
            <a:pPr algn="just">
              <a:lnSpc>
                <a:spcPct val="150000"/>
              </a:lnSpc>
            </a:pPr>
            <a:r>
              <a:rPr lang="en-US" sz="2400" dirty="0" smtClean="0">
                <a:solidFill>
                  <a:srgbClr val="000000"/>
                </a:solidFill>
              </a:rPr>
              <a:t>Good:” there are no problems that only I can handle. I would make certain that someone qualified was there to handle things.”</a:t>
            </a:r>
          </a:p>
          <a:p>
            <a:pPr algn="just">
              <a:lnSpc>
                <a:spcPct val="150000"/>
              </a:lnSpc>
            </a:pPr>
            <a:r>
              <a:rPr lang="en-US" sz="2400" dirty="0" smtClean="0">
                <a:solidFill>
                  <a:srgbClr val="000000"/>
                </a:solidFill>
              </a:rPr>
              <a:t>Fair: “I would try to find someone else to deal with the problem.”</a:t>
            </a:r>
          </a:p>
          <a:p>
            <a:pPr algn="just">
              <a:lnSpc>
                <a:spcPct val="150000"/>
              </a:lnSpc>
            </a:pPr>
            <a:r>
              <a:rPr lang="en-US" sz="2400" dirty="0" smtClean="0">
                <a:solidFill>
                  <a:srgbClr val="000000"/>
                </a:solidFill>
              </a:rPr>
              <a:t>Fair: “I would go on vacation.”</a:t>
            </a:r>
          </a:p>
          <a:p>
            <a:pPr algn="just">
              <a:lnSpc>
                <a:spcPct val="150000"/>
              </a:lnSpc>
            </a:pPr>
            <a:endParaRPr lang="en-US" sz="2400" dirty="0" smtClean="0">
              <a:solidFill>
                <a:srgbClr val="000000"/>
              </a:solidFill>
            </a:endParaRPr>
          </a:p>
          <a:p>
            <a:pPr algn="just"/>
            <a:endParaRPr lang="en-US" sz="2800" dirty="0" smtClean="0">
              <a:solidFill>
                <a:srgbClr val="000000"/>
              </a:solidFill>
            </a:endParaRPr>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40</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110167638"/>
      </p:ext>
    </p:extLst>
  </p:cSld>
  <p:clrMapOvr>
    <a:masterClrMapping/>
  </p:clrMapOvr>
  <p:transition>
    <p:pull dir="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6"/>
            <a:ext cx="9720072" cy="767066"/>
          </a:xfrm>
        </p:spPr>
        <p:txBody>
          <a:bodyPr>
            <a:normAutofit/>
          </a:bodyPr>
          <a:lstStyle/>
          <a:p>
            <a:pPr algn="ctr">
              <a:defRPr/>
            </a:pPr>
            <a:r>
              <a:rPr lang="en-US" altLang="en-US" sz="3200" b="1" dirty="0">
                <a:solidFill>
                  <a:srgbClr val="DFE3E5">
                    <a:lumMod val="25000"/>
                  </a:srgbClr>
                </a:solidFill>
                <a:latin typeface="Tw Cen MT" panose="020B0602020104020603"/>
              </a:rPr>
              <a:t>Employment Interview </a:t>
            </a:r>
            <a:endParaRPr lang="en-US" sz="3200" dirty="0"/>
          </a:p>
        </p:txBody>
      </p:sp>
      <p:sp>
        <p:nvSpPr>
          <p:cNvPr id="130051" name="Content Placeholder 2"/>
          <p:cNvSpPr>
            <a:spLocks noGrp="1"/>
          </p:cNvSpPr>
          <p:nvPr>
            <p:ph idx="1"/>
          </p:nvPr>
        </p:nvSpPr>
        <p:spPr>
          <a:xfrm>
            <a:off x="1117260" y="1448871"/>
            <a:ext cx="9720073" cy="4436773"/>
          </a:xfrm>
        </p:spPr>
        <p:txBody>
          <a:bodyPr>
            <a:noAutofit/>
          </a:bodyPr>
          <a:lstStyle/>
          <a:p>
            <a:pPr eaLnBrk="1" hangingPunct="1">
              <a:lnSpc>
                <a:spcPct val="100000"/>
              </a:lnSpc>
              <a:buFontTx/>
              <a:buNone/>
            </a:pPr>
            <a:r>
              <a:rPr lang="en-US" altLang="en-US" sz="2800" b="1" dirty="0"/>
              <a:t>Types of interview:</a:t>
            </a:r>
          </a:p>
          <a:p>
            <a:pPr>
              <a:lnSpc>
                <a:spcPct val="100000"/>
              </a:lnSpc>
            </a:pPr>
            <a:r>
              <a:rPr lang="en-US" sz="2400" b="1" dirty="0">
                <a:solidFill>
                  <a:srgbClr val="1A5AFF"/>
                </a:solidFill>
              </a:rPr>
              <a:t>The Behavioral Description </a:t>
            </a:r>
            <a:r>
              <a:rPr lang="en-US" sz="2400" b="1" dirty="0" smtClean="0">
                <a:solidFill>
                  <a:srgbClr val="1A5AFF"/>
                </a:solidFill>
              </a:rPr>
              <a:t>Interview(BDI)</a:t>
            </a:r>
            <a:endParaRPr lang="en-US" sz="2400" b="1" dirty="0">
              <a:solidFill>
                <a:srgbClr val="1A5AFF"/>
              </a:solidFill>
            </a:endParaRPr>
          </a:p>
          <a:p>
            <a:pPr algn="just">
              <a:buFont typeface="Wingdings" panose="05000000000000000000" pitchFamily="2" charset="2"/>
              <a:buChar char="§"/>
            </a:pPr>
            <a:r>
              <a:rPr lang="en-US" sz="2400" dirty="0"/>
              <a:t>In contrast to a situational interview, </a:t>
            </a:r>
            <a:r>
              <a:rPr lang="en-US" sz="2400" dirty="0" smtClean="0"/>
              <a:t>a behavioral </a:t>
            </a:r>
            <a:r>
              <a:rPr lang="en-US" sz="2400" dirty="0"/>
              <a:t>description interview </a:t>
            </a:r>
            <a:r>
              <a:rPr lang="en-US" sz="2400" dirty="0" smtClean="0"/>
              <a:t>focuses </a:t>
            </a:r>
            <a:r>
              <a:rPr lang="en-US" sz="2400" dirty="0"/>
              <a:t>on actual work incidents in the </a:t>
            </a:r>
            <a:r>
              <a:rPr lang="en-US" sz="2400" dirty="0" smtClean="0"/>
              <a:t>interviewee’s past</a:t>
            </a:r>
            <a:r>
              <a:rPr lang="en-US" sz="2400" dirty="0"/>
              <a:t>. The BDI format asks the job applicant what he or she actually did in </a:t>
            </a:r>
            <a:r>
              <a:rPr lang="en-US" sz="2400" dirty="0" smtClean="0"/>
              <a:t>a </a:t>
            </a:r>
            <a:r>
              <a:rPr lang="en-US" sz="2400" dirty="0"/>
              <a:t>given situation. </a:t>
            </a:r>
            <a:endParaRPr lang="en-US" sz="2400" dirty="0" smtClean="0"/>
          </a:p>
          <a:p>
            <a:pPr lvl="0" algn="just">
              <a:buFont typeface="Wingdings" panose="05000000000000000000" pitchFamily="2" charset="2"/>
              <a:buChar char="§"/>
            </a:pPr>
            <a:r>
              <a:rPr lang="en-US" sz="2400" dirty="0" smtClean="0"/>
              <a:t>Is </a:t>
            </a:r>
            <a:r>
              <a:rPr lang="en-US" sz="2400" dirty="0"/>
              <a:t>based on the assumption that </a:t>
            </a:r>
            <a:r>
              <a:rPr lang="en-US" sz="2400" dirty="0" smtClean="0"/>
              <a:t> past </a:t>
            </a:r>
            <a:r>
              <a:rPr lang="en-US" sz="2400" dirty="0"/>
              <a:t>performance is the best predictor of future performance</a:t>
            </a:r>
            <a:r>
              <a:rPr lang="en-US" sz="2400" dirty="0" smtClean="0"/>
              <a:t>.</a:t>
            </a:r>
          </a:p>
          <a:p>
            <a:pPr lvl="0" algn="just">
              <a:buFont typeface="Wingdings" panose="05000000000000000000" pitchFamily="2" charset="2"/>
              <a:buChar char="§"/>
            </a:pPr>
            <a:r>
              <a:rPr lang="en-US" sz="2400" dirty="0" smtClean="0"/>
              <a:t>More </a:t>
            </a:r>
            <a:r>
              <a:rPr lang="en-US" sz="2400" dirty="0"/>
              <a:t>effective for hiring higher-level positions such as general managers and </a:t>
            </a:r>
            <a:r>
              <a:rPr lang="en-US" sz="2400" dirty="0" smtClean="0"/>
              <a:t>   executives.</a:t>
            </a:r>
          </a:p>
          <a:p>
            <a:pPr algn="just">
              <a:buFont typeface="Wingdings" panose="05000000000000000000" pitchFamily="2" charset="2"/>
              <a:buChar char="§"/>
            </a:pPr>
            <a:r>
              <a:rPr lang="en-US" sz="2400" dirty="0"/>
              <a:t>Is less susceptible to applicant faking.</a:t>
            </a:r>
          </a:p>
          <a:p>
            <a:pPr marL="0" lvl="0" indent="0" algn="just">
              <a:buNone/>
            </a:pPr>
            <a:endParaRPr lang="en-US" altLang="en-US" sz="2400" dirty="0"/>
          </a:p>
          <a:p>
            <a:pPr lvl="0" algn="just">
              <a:buFont typeface="Wingdings" panose="05000000000000000000" pitchFamily="2" charset="2"/>
              <a:buChar char="§"/>
            </a:pPr>
            <a:endParaRPr lang="en-US" sz="2400" dirty="0"/>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41</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1866872858"/>
      </p:ext>
    </p:extLst>
  </p:cSld>
  <p:clrMapOvr>
    <a:masterClrMapping/>
  </p:clrMapOvr>
  <p:transition>
    <p:pull di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6"/>
            <a:ext cx="9720072" cy="895854"/>
          </a:xfrm>
        </p:spPr>
        <p:txBody>
          <a:bodyPr>
            <a:normAutofit/>
          </a:bodyPr>
          <a:lstStyle/>
          <a:p>
            <a:pPr algn="ctr">
              <a:defRPr/>
            </a:pPr>
            <a:r>
              <a:rPr lang="en-US" altLang="en-US" sz="3200" b="1" dirty="0">
                <a:solidFill>
                  <a:srgbClr val="DFE3E5">
                    <a:lumMod val="25000"/>
                  </a:srgbClr>
                </a:solidFill>
                <a:latin typeface="Tw Cen MT" panose="020B0602020104020603"/>
              </a:rPr>
              <a:t>Employment Interview </a:t>
            </a:r>
            <a:endParaRPr lang="en-US" sz="3200" dirty="0"/>
          </a:p>
        </p:txBody>
      </p:sp>
      <p:sp>
        <p:nvSpPr>
          <p:cNvPr id="130051" name="Content Placeholder 2"/>
          <p:cNvSpPr>
            <a:spLocks noGrp="1"/>
          </p:cNvSpPr>
          <p:nvPr>
            <p:ph idx="1"/>
          </p:nvPr>
        </p:nvSpPr>
        <p:spPr>
          <a:xfrm>
            <a:off x="1117260" y="1603419"/>
            <a:ext cx="9720073" cy="4023360"/>
          </a:xfrm>
        </p:spPr>
        <p:txBody>
          <a:bodyPr>
            <a:normAutofit/>
          </a:bodyPr>
          <a:lstStyle/>
          <a:p>
            <a:pPr eaLnBrk="1" hangingPunct="1">
              <a:buFontTx/>
              <a:buNone/>
            </a:pPr>
            <a:r>
              <a:rPr lang="en-US" altLang="en-US" sz="2800" b="1" dirty="0"/>
              <a:t>Types of interview:</a:t>
            </a:r>
          </a:p>
          <a:p>
            <a:pPr lvl="0">
              <a:lnSpc>
                <a:spcPct val="100000"/>
              </a:lnSpc>
              <a:buClr>
                <a:srgbClr val="1CADE4"/>
              </a:buClr>
            </a:pPr>
            <a:r>
              <a:rPr lang="en-US" sz="2400" b="1" dirty="0"/>
              <a:t>For </a:t>
            </a:r>
            <a:r>
              <a:rPr lang="en-US" sz="2400" b="1" dirty="0" smtClean="0"/>
              <a:t>example of Behavioral </a:t>
            </a:r>
            <a:r>
              <a:rPr lang="en-US" sz="2400" b="1" dirty="0"/>
              <a:t>Description Interview(BDI)</a:t>
            </a:r>
          </a:p>
          <a:p>
            <a:pPr lvl="0" algn="just">
              <a:buClr>
                <a:srgbClr val="1CADE4"/>
              </a:buClr>
              <a:buFont typeface="Wingdings" panose="05000000000000000000" pitchFamily="2" charset="2"/>
              <a:buChar char="§"/>
            </a:pPr>
            <a:r>
              <a:rPr lang="en-US" sz="2800" dirty="0" smtClean="0">
                <a:solidFill>
                  <a:prstClr val="black"/>
                </a:solidFill>
              </a:rPr>
              <a:t>To </a:t>
            </a:r>
            <a:r>
              <a:rPr lang="en-US" sz="2800" dirty="0">
                <a:solidFill>
                  <a:prstClr val="black"/>
                </a:solidFill>
              </a:rPr>
              <a:t>assess a potential manager’s ability to handle a problem employee, an interviewer might ask, “Tell me about the last time you disciplined an employee.” </a:t>
            </a:r>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42</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954772510"/>
      </p:ext>
    </p:extLst>
  </p:cSld>
  <p:clrMapOvr>
    <a:masterClrMapping/>
  </p:clrMapOvr>
  <p:transition>
    <p:pull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6"/>
            <a:ext cx="9720072" cy="728429"/>
          </a:xfrm>
        </p:spPr>
        <p:txBody>
          <a:bodyPr>
            <a:normAutofit/>
          </a:bodyPr>
          <a:lstStyle/>
          <a:p>
            <a:pPr algn="ctr">
              <a:defRPr/>
            </a:pPr>
            <a:r>
              <a:rPr lang="en-US" altLang="en-US" sz="3200" b="1" dirty="0">
                <a:solidFill>
                  <a:srgbClr val="DFE3E5">
                    <a:lumMod val="25000"/>
                  </a:srgbClr>
                </a:solidFill>
                <a:latin typeface="Tw Cen MT" panose="020B0602020104020603"/>
              </a:rPr>
              <a:t>Employment Interview </a:t>
            </a:r>
            <a:endParaRPr lang="en-US" sz="3200" dirty="0"/>
          </a:p>
        </p:txBody>
      </p:sp>
      <p:sp>
        <p:nvSpPr>
          <p:cNvPr id="130051" name="Content Placeholder 2"/>
          <p:cNvSpPr>
            <a:spLocks noGrp="1"/>
          </p:cNvSpPr>
          <p:nvPr>
            <p:ph idx="1"/>
          </p:nvPr>
        </p:nvSpPr>
        <p:spPr>
          <a:xfrm>
            <a:off x="1117260" y="1603419"/>
            <a:ext cx="9720073" cy="4023360"/>
          </a:xfrm>
        </p:spPr>
        <p:txBody>
          <a:bodyPr>
            <a:normAutofit fontScale="92500" lnSpcReduction="20000"/>
          </a:bodyPr>
          <a:lstStyle/>
          <a:p>
            <a:pPr eaLnBrk="1" hangingPunct="1">
              <a:buFontTx/>
              <a:buNone/>
            </a:pPr>
            <a:r>
              <a:rPr lang="en-US" altLang="en-US" sz="2800" b="1" dirty="0"/>
              <a:t>Types of interview:</a:t>
            </a:r>
          </a:p>
          <a:p>
            <a:pPr algn="just">
              <a:lnSpc>
                <a:spcPct val="150000"/>
              </a:lnSpc>
              <a:buFont typeface="Wingdings" panose="05000000000000000000" pitchFamily="2" charset="2"/>
              <a:buChar char="§"/>
            </a:pPr>
            <a:r>
              <a:rPr lang="en-US" sz="2800" b="1" dirty="0"/>
              <a:t>panel </a:t>
            </a:r>
            <a:r>
              <a:rPr lang="en-US" sz="2800" b="1" dirty="0" smtClean="0"/>
              <a:t>interview- </a:t>
            </a:r>
            <a:r>
              <a:rPr lang="en-US" sz="2800" dirty="0" smtClean="0">
                <a:solidFill>
                  <a:srgbClr val="000000"/>
                </a:solidFill>
              </a:rPr>
              <a:t>An </a:t>
            </a:r>
            <a:r>
              <a:rPr lang="en-US" sz="2800" dirty="0">
                <a:solidFill>
                  <a:srgbClr val="000000"/>
                </a:solidFill>
              </a:rPr>
              <a:t>interview in which </a:t>
            </a:r>
            <a:r>
              <a:rPr lang="en-US" sz="2800" dirty="0" smtClean="0">
                <a:solidFill>
                  <a:srgbClr val="000000"/>
                </a:solidFill>
              </a:rPr>
              <a:t>a board </a:t>
            </a:r>
            <a:r>
              <a:rPr lang="en-US" sz="2800" dirty="0">
                <a:solidFill>
                  <a:srgbClr val="000000"/>
                </a:solidFill>
              </a:rPr>
              <a:t>of interviewers </a:t>
            </a:r>
            <a:r>
              <a:rPr lang="en-US" sz="2800" dirty="0" smtClean="0">
                <a:solidFill>
                  <a:srgbClr val="000000"/>
                </a:solidFill>
              </a:rPr>
              <a:t>questions and observes </a:t>
            </a:r>
            <a:r>
              <a:rPr lang="en-US" sz="2800" dirty="0">
                <a:solidFill>
                  <a:srgbClr val="000000"/>
                </a:solidFill>
              </a:rPr>
              <a:t>a </a:t>
            </a:r>
            <a:r>
              <a:rPr lang="en-US" sz="2800" dirty="0" smtClean="0">
                <a:solidFill>
                  <a:srgbClr val="000000"/>
                </a:solidFill>
              </a:rPr>
              <a:t>single candidate.  </a:t>
            </a:r>
          </a:p>
          <a:p>
            <a:pPr algn="just">
              <a:lnSpc>
                <a:spcPct val="150000"/>
              </a:lnSpc>
            </a:pPr>
            <a:r>
              <a:rPr lang="en-US" sz="2800" b="1" dirty="0" smtClean="0"/>
              <a:t>Sequential interview- </a:t>
            </a:r>
            <a:r>
              <a:rPr lang="en-US" sz="2800" dirty="0" smtClean="0">
                <a:solidFill>
                  <a:srgbClr val="000000"/>
                </a:solidFill>
              </a:rPr>
              <a:t>A </a:t>
            </a:r>
            <a:r>
              <a:rPr lang="en-US" sz="2800" dirty="0">
                <a:solidFill>
                  <a:srgbClr val="000000"/>
                </a:solidFill>
              </a:rPr>
              <a:t>format in which a </a:t>
            </a:r>
            <a:r>
              <a:rPr lang="en-US" sz="2800" dirty="0" smtClean="0">
                <a:solidFill>
                  <a:srgbClr val="000000"/>
                </a:solidFill>
              </a:rPr>
              <a:t>candidate is </a:t>
            </a:r>
            <a:r>
              <a:rPr lang="en-US" sz="2800" dirty="0">
                <a:solidFill>
                  <a:srgbClr val="000000"/>
                </a:solidFill>
              </a:rPr>
              <a:t>interviewed by </a:t>
            </a:r>
            <a:r>
              <a:rPr lang="en-US" sz="2800" dirty="0"/>
              <a:t>different interviewers who have a </a:t>
            </a:r>
            <a:r>
              <a:rPr lang="en-US" sz="2800" dirty="0" smtClean="0"/>
              <a:t>vested interest</a:t>
            </a:r>
            <a:r>
              <a:rPr lang="en-US" sz="2800" dirty="0" smtClean="0">
                <a:solidFill>
                  <a:srgbClr val="000000"/>
                </a:solidFill>
              </a:rPr>
              <a:t>, </a:t>
            </a:r>
            <a:r>
              <a:rPr lang="en-US" sz="2800" dirty="0">
                <a:solidFill>
                  <a:srgbClr val="000000"/>
                </a:solidFill>
              </a:rPr>
              <a:t>one right </a:t>
            </a:r>
            <a:r>
              <a:rPr lang="en-US" sz="2800" dirty="0" smtClean="0">
                <a:solidFill>
                  <a:srgbClr val="000000"/>
                </a:solidFill>
              </a:rPr>
              <a:t>after another </a:t>
            </a:r>
            <a:r>
              <a:rPr lang="en-US" sz="2800" dirty="0" smtClean="0"/>
              <a:t>one-on-one. The interviewers </a:t>
            </a:r>
            <a:r>
              <a:rPr lang="en-US" sz="2800" dirty="0"/>
              <a:t>later get together and compare their assessments of the candidates.</a:t>
            </a:r>
            <a:endParaRPr lang="en-US" altLang="en-US" sz="2800" dirty="0" smtClean="0"/>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43</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4846464"/>
      </p:ext>
    </p:extLst>
  </p:cSld>
  <p:clrMapOvr>
    <a:masterClrMapping/>
  </p:clrMapOvr>
  <p:transition>
    <p:pull dir="d"/>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6"/>
            <a:ext cx="9720072" cy="728429"/>
          </a:xfrm>
        </p:spPr>
        <p:txBody>
          <a:bodyPr>
            <a:normAutofit/>
          </a:bodyPr>
          <a:lstStyle/>
          <a:p>
            <a:pPr algn="ctr">
              <a:defRPr/>
            </a:pPr>
            <a:r>
              <a:rPr lang="en-US" altLang="en-US" sz="3200" b="1" dirty="0">
                <a:solidFill>
                  <a:srgbClr val="DFE3E5">
                    <a:lumMod val="25000"/>
                  </a:srgbClr>
                </a:solidFill>
                <a:latin typeface="Tw Cen MT" panose="020B0602020104020603"/>
              </a:rPr>
              <a:t>Employment Interview </a:t>
            </a:r>
            <a:endParaRPr lang="en-US" sz="3200" dirty="0"/>
          </a:p>
        </p:txBody>
      </p:sp>
      <p:sp>
        <p:nvSpPr>
          <p:cNvPr id="130051" name="Content Placeholder 2"/>
          <p:cNvSpPr>
            <a:spLocks noGrp="1"/>
          </p:cNvSpPr>
          <p:nvPr>
            <p:ph idx="1"/>
          </p:nvPr>
        </p:nvSpPr>
        <p:spPr>
          <a:xfrm>
            <a:off x="1117260" y="1603419"/>
            <a:ext cx="9720073" cy="4023360"/>
          </a:xfrm>
        </p:spPr>
        <p:txBody>
          <a:bodyPr>
            <a:normAutofit fontScale="92500" lnSpcReduction="20000"/>
          </a:bodyPr>
          <a:lstStyle/>
          <a:p>
            <a:pPr eaLnBrk="1" hangingPunct="1">
              <a:buFontTx/>
              <a:buNone/>
            </a:pPr>
            <a:r>
              <a:rPr lang="en-US" altLang="en-US" sz="2800" b="1" dirty="0"/>
              <a:t>Types of interview:</a:t>
            </a:r>
          </a:p>
          <a:p>
            <a:pPr algn="just">
              <a:lnSpc>
                <a:spcPct val="150000"/>
              </a:lnSpc>
              <a:buFont typeface="Wingdings" panose="05000000000000000000" pitchFamily="2" charset="2"/>
              <a:buChar char="§"/>
            </a:pPr>
            <a:r>
              <a:rPr lang="en-US" sz="2800" b="1" dirty="0"/>
              <a:t>panel </a:t>
            </a:r>
            <a:r>
              <a:rPr lang="en-US" sz="2800" b="1" dirty="0" smtClean="0"/>
              <a:t>interview- </a:t>
            </a:r>
            <a:r>
              <a:rPr lang="en-US" sz="2800" dirty="0" smtClean="0">
                <a:solidFill>
                  <a:srgbClr val="000000"/>
                </a:solidFill>
              </a:rPr>
              <a:t>An </a:t>
            </a:r>
            <a:r>
              <a:rPr lang="en-US" sz="2800" dirty="0">
                <a:solidFill>
                  <a:srgbClr val="000000"/>
                </a:solidFill>
              </a:rPr>
              <a:t>interview in which </a:t>
            </a:r>
            <a:r>
              <a:rPr lang="en-US" sz="2800" dirty="0" smtClean="0">
                <a:solidFill>
                  <a:srgbClr val="000000"/>
                </a:solidFill>
              </a:rPr>
              <a:t>a board </a:t>
            </a:r>
            <a:r>
              <a:rPr lang="en-US" sz="2800" dirty="0">
                <a:solidFill>
                  <a:srgbClr val="000000"/>
                </a:solidFill>
              </a:rPr>
              <a:t>of interviewers </a:t>
            </a:r>
            <a:r>
              <a:rPr lang="en-US" sz="2800" dirty="0" smtClean="0">
                <a:solidFill>
                  <a:srgbClr val="000000"/>
                </a:solidFill>
              </a:rPr>
              <a:t>questions and observes </a:t>
            </a:r>
            <a:r>
              <a:rPr lang="en-US" sz="2800" dirty="0">
                <a:solidFill>
                  <a:srgbClr val="000000"/>
                </a:solidFill>
              </a:rPr>
              <a:t>a </a:t>
            </a:r>
            <a:r>
              <a:rPr lang="en-US" sz="2800" dirty="0" smtClean="0">
                <a:solidFill>
                  <a:srgbClr val="000000"/>
                </a:solidFill>
              </a:rPr>
              <a:t>single candidate.  </a:t>
            </a:r>
          </a:p>
          <a:p>
            <a:pPr algn="just">
              <a:lnSpc>
                <a:spcPct val="150000"/>
              </a:lnSpc>
            </a:pPr>
            <a:r>
              <a:rPr lang="en-US" sz="2800" b="1" dirty="0" smtClean="0"/>
              <a:t>Sequential interview- </a:t>
            </a:r>
            <a:r>
              <a:rPr lang="en-US" sz="2800" dirty="0" smtClean="0">
                <a:solidFill>
                  <a:srgbClr val="000000"/>
                </a:solidFill>
              </a:rPr>
              <a:t>A </a:t>
            </a:r>
            <a:r>
              <a:rPr lang="en-US" sz="2800" dirty="0">
                <a:solidFill>
                  <a:srgbClr val="000000"/>
                </a:solidFill>
              </a:rPr>
              <a:t>format in which a </a:t>
            </a:r>
            <a:r>
              <a:rPr lang="en-US" sz="2800" dirty="0" smtClean="0">
                <a:solidFill>
                  <a:srgbClr val="000000"/>
                </a:solidFill>
              </a:rPr>
              <a:t>candidate is </a:t>
            </a:r>
            <a:r>
              <a:rPr lang="en-US" sz="2800" dirty="0">
                <a:solidFill>
                  <a:srgbClr val="000000"/>
                </a:solidFill>
              </a:rPr>
              <a:t>interviewed by </a:t>
            </a:r>
            <a:r>
              <a:rPr lang="en-US" sz="2800" dirty="0"/>
              <a:t>different interviewers who have a </a:t>
            </a:r>
            <a:r>
              <a:rPr lang="en-US" sz="2800" dirty="0" smtClean="0"/>
              <a:t>vested interest</a:t>
            </a:r>
            <a:r>
              <a:rPr lang="en-US" sz="2800" dirty="0" smtClean="0">
                <a:solidFill>
                  <a:srgbClr val="000000"/>
                </a:solidFill>
              </a:rPr>
              <a:t>, </a:t>
            </a:r>
            <a:r>
              <a:rPr lang="en-US" sz="2800" dirty="0">
                <a:solidFill>
                  <a:srgbClr val="000000"/>
                </a:solidFill>
              </a:rPr>
              <a:t>one right </a:t>
            </a:r>
            <a:r>
              <a:rPr lang="en-US" sz="2800" dirty="0" smtClean="0">
                <a:solidFill>
                  <a:srgbClr val="000000"/>
                </a:solidFill>
              </a:rPr>
              <a:t>after another </a:t>
            </a:r>
            <a:r>
              <a:rPr lang="en-US" sz="2800" dirty="0" smtClean="0"/>
              <a:t>one-on-one. The interviewers </a:t>
            </a:r>
            <a:r>
              <a:rPr lang="en-US" sz="2800" dirty="0"/>
              <a:t>later get together and compare their assessments of the candidates.</a:t>
            </a:r>
            <a:endParaRPr lang="en-US" altLang="en-US" sz="2800" dirty="0" smtClean="0"/>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44</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3463830991"/>
      </p:ext>
    </p:extLst>
  </p:cSld>
  <p:clrMapOvr>
    <a:masterClrMapping/>
  </p:clrMapOvr>
  <p:transition>
    <p:pull dir="d"/>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77124" y="495064"/>
            <a:ext cx="9720072" cy="638277"/>
          </a:xfrm>
        </p:spPr>
        <p:txBody>
          <a:bodyPr>
            <a:normAutofit fontScale="90000"/>
          </a:bodyPr>
          <a:lstStyle/>
          <a:p>
            <a:pPr lvl="0" algn="ctr">
              <a:lnSpc>
                <a:spcPct val="100000"/>
              </a:lnSpc>
              <a:spcBef>
                <a:spcPts val="1200"/>
              </a:spcBef>
              <a:spcAft>
                <a:spcPts val="200"/>
              </a:spcAft>
              <a:buClr>
                <a:srgbClr val="1CADE4"/>
              </a:buClr>
              <a:buSzPct val="100000"/>
            </a:pPr>
            <a:r>
              <a:rPr lang="en-US" altLang="en-US" sz="3200" b="1" dirty="0">
                <a:solidFill>
                  <a:srgbClr val="DFE3E5">
                    <a:lumMod val="25000"/>
                  </a:srgbClr>
                </a:solidFill>
                <a:latin typeface="Tw Cen MT" panose="020B0602020104020603"/>
              </a:rPr>
              <a:t/>
            </a:r>
            <a:br>
              <a:rPr lang="en-US" altLang="en-US" sz="3200" b="1" dirty="0">
                <a:solidFill>
                  <a:srgbClr val="DFE3E5">
                    <a:lumMod val="25000"/>
                  </a:srgbClr>
                </a:solidFill>
                <a:latin typeface="Tw Cen MT" panose="020B0602020104020603"/>
              </a:rPr>
            </a:br>
            <a:r>
              <a:rPr lang="en-US" altLang="en-US" sz="3200" b="1" dirty="0" smtClean="0">
                <a:solidFill>
                  <a:srgbClr val="DFE3E5">
                    <a:lumMod val="25000"/>
                  </a:srgbClr>
                </a:solidFill>
                <a:latin typeface="Tw Cen MT" panose="020B0602020104020603"/>
              </a:rPr>
              <a:t>Post </a:t>
            </a:r>
            <a:r>
              <a:rPr lang="en-US" altLang="en-US" sz="3200" b="1" dirty="0">
                <a:solidFill>
                  <a:srgbClr val="DFE3E5">
                    <a:lumMod val="25000"/>
                  </a:srgbClr>
                </a:solidFill>
                <a:latin typeface="Tw Cen MT" panose="020B0602020104020603"/>
              </a:rPr>
              <a:t>interview screening</a:t>
            </a:r>
            <a:r>
              <a:rPr lang="en-US" altLang="en-US" sz="2400" cap="none" spc="0" dirty="0">
                <a:solidFill>
                  <a:prstClr val="black"/>
                </a:solidFill>
                <a:latin typeface="Tw Cen MT" panose="020B0602020104020603"/>
                <a:ea typeface="+mn-ea"/>
                <a:cs typeface="+mn-cs"/>
              </a:rPr>
              <a:t> </a:t>
            </a:r>
            <a:br>
              <a:rPr lang="en-US" altLang="en-US" sz="2400" cap="none" spc="0" dirty="0">
                <a:solidFill>
                  <a:prstClr val="black"/>
                </a:solidFill>
                <a:latin typeface="Tw Cen MT" panose="020B0602020104020603"/>
                <a:ea typeface="+mn-ea"/>
                <a:cs typeface="+mn-cs"/>
              </a:rPr>
            </a:br>
            <a:r>
              <a:rPr lang="en-US" altLang="en-US" sz="3200" b="1" dirty="0" smtClean="0">
                <a:solidFill>
                  <a:srgbClr val="DFE3E5">
                    <a:lumMod val="25000"/>
                  </a:srgbClr>
                </a:solidFill>
                <a:latin typeface="Tw Cen MT" panose="020B0602020104020603"/>
              </a:rPr>
              <a:t> </a:t>
            </a:r>
            <a:endParaRPr lang="en-US" sz="3200" dirty="0"/>
          </a:p>
        </p:txBody>
      </p:sp>
      <p:sp>
        <p:nvSpPr>
          <p:cNvPr id="130051" name="Content Placeholder 2"/>
          <p:cNvSpPr>
            <a:spLocks noGrp="1"/>
          </p:cNvSpPr>
          <p:nvPr>
            <p:ph idx="1"/>
          </p:nvPr>
        </p:nvSpPr>
        <p:spPr>
          <a:xfrm>
            <a:off x="798489" y="1229931"/>
            <a:ext cx="10277341" cy="4900411"/>
          </a:xfrm>
        </p:spPr>
        <p:txBody>
          <a:bodyPr>
            <a:noAutofit/>
          </a:bodyPr>
          <a:lstStyle/>
          <a:p>
            <a:pPr marL="0" indent="0" algn="just">
              <a:lnSpc>
                <a:spcPct val="100000"/>
              </a:lnSpc>
              <a:buNone/>
            </a:pPr>
            <a:r>
              <a:rPr lang="en-US" sz="2400" b="1" dirty="0" smtClean="0"/>
              <a:t>Reference checking- </a:t>
            </a:r>
            <a:r>
              <a:rPr lang="en-US" sz="2400" dirty="0" smtClean="0"/>
              <a:t>can be done through telephone or through emailing /faxing/mailing questionnaire   </a:t>
            </a:r>
          </a:p>
          <a:p>
            <a:pPr algn="just">
              <a:buFont typeface="Wingdings" panose="05000000000000000000" pitchFamily="2" charset="2"/>
              <a:buChar char="§"/>
            </a:pPr>
            <a:r>
              <a:rPr lang="en-US" sz="2400" dirty="0" smtClean="0"/>
              <a:t>What were the applicant’s title , responsibilities, the start and end dates of the applicant’s     employment?</a:t>
            </a:r>
          </a:p>
          <a:p>
            <a:pPr algn="just">
              <a:buFont typeface="Wingdings" panose="05000000000000000000" pitchFamily="2" charset="2"/>
              <a:buChar char="§"/>
            </a:pPr>
            <a:r>
              <a:rPr lang="en-US" sz="2400" dirty="0"/>
              <a:t> </a:t>
            </a:r>
            <a:r>
              <a:rPr lang="en-US" sz="2400" dirty="0" smtClean="0"/>
              <a:t>In </a:t>
            </a:r>
            <a:r>
              <a:rPr lang="en-US" sz="2400" dirty="0"/>
              <a:t>what areas did the applicant </a:t>
            </a:r>
            <a:r>
              <a:rPr lang="en-US" sz="2400" dirty="0" smtClean="0"/>
              <a:t>excel? In </a:t>
            </a:r>
            <a:r>
              <a:rPr lang="en-US" sz="2400" dirty="0"/>
              <a:t>what areas did the applicant need improvement?</a:t>
            </a:r>
          </a:p>
          <a:p>
            <a:pPr algn="just">
              <a:buFont typeface="Wingdings" panose="05000000000000000000" pitchFamily="2" charset="2"/>
              <a:buChar char="§"/>
            </a:pPr>
            <a:r>
              <a:rPr lang="en-US" sz="2400" dirty="0"/>
              <a:t> </a:t>
            </a:r>
            <a:r>
              <a:rPr lang="en-US" sz="2400" dirty="0" smtClean="0"/>
              <a:t>How </a:t>
            </a:r>
            <a:r>
              <a:rPr lang="en-US" sz="2400" dirty="0"/>
              <a:t>well does the applicant communicate with and get along with others?</a:t>
            </a:r>
          </a:p>
          <a:p>
            <a:pPr algn="just">
              <a:buFont typeface="Wingdings" panose="05000000000000000000" pitchFamily="2" charset="2"/>
              <a:buChar char="§"/>
            </a:pPr>
            <a:r>
              <a:rPr lang="en-US" sz="2400" dirty="0"/>
              <a:t> </a:t>
            </a:r>
            <a:r>
              <a:rPr lang="en-US" sz="2400" dirty="0" smtClean="0"/>
              <a:t>How </a:t>
            </a:r>
            <a:r>
              <a:rPr lang="en-US" sz="2400" dirty="0"/>
              <a:t>does the applicant deal with conflicts and stress?</a:t>
            </a:r>
          </a:p>
          <a:p>
            <a:pPr algn="just">
              <a:buClr>
                <a:srgbClr val="1CADE4"/>
              </a:buClr>
              <a:buFont typeface="Wingdings" panose="05000000000000000000" pitchFamily="2" charset="2"/>
              <a:buChar char="§"/>
            </a:pPr>
            <a:r>
              <a:rPr lang="en-US" sz="2400" dirty="0">
                <a:solidFill>
                  <a:prstClr val="black"/>
                </a:solidFill>
              </a:rPr>
              <a:t> </a:t>
            </a:r>
            <a:r>
              <a:rPr lang="en-US" sz="2400" dirty="0" smtClean="0">
                <a:solidFill>
                  <a:prstClr val="black"/>
                </a:solidFill>
              </a:rPr>
              <a:t>Did </a:t>
            </a:r>
            <a:r>
              <a:rPr lang="en-US" sz="2400" dirty="0">
                <a:solidFill>
                  <a:prstClr val="black"/>
                </a:solidFill>
              </a:rPr>
              <a:t>the applicant miss a lot of work?</a:t>
            </a:r>
          </a:p>
          <a:p>
            <a:pPr algn="just">
              <a:buClr>
                <a:srgbClr val="1CADE4"/>
              </a:buClr>
              <a:buFont typeface="Wingdings" panose="05000000000000000000" pitchFamily="2" charset="2"/>
              <a:buChar char="§"/>
            </a:pPr>
            <a:r>
              <a:rPr lang="en-US" sz="2400" dirty="0" smtClean="0">
                <a:solidFill>
                  <a:prstClr val="black"/>
                </a:solidFill>
              </a:rPr>
              <a:t> For </a:t>
            </a:r>
            <a:r>
              <a:rPr lang="en-US" sz="2400" dirty="0">
                <a:solidFill>
                  <a:prstClr val="black"/>
                </a:solidFill>
              </a:rPr>
              <a:t>what reason did the applicant leave your organization?</a:t>
            </a:r>
          </a:p>
          <a:p>
            <a:pPr algn="just">
              <a:buClr>
                <a:srgbClr val="1CADE4"/>
              </a:buClr>
              <a:buFont typeface="Wingdings" panose="05000000000000000000" pitchFamily="2" charset="2"/>
              <a:buChar char="§"/>
            </a:pPr>
            <a:r>
              <a:rPr lang="en-US" sz="2400" dirty="0">
                <a:solidFill>
                  <a:prstClr val="black"/>
                </a:solidFill>
              </a:rPr>
              <a:t> </a:t>
            </a:r>
            <a:r>
              <a:rPr lang="en-US" sz="2400" b="1" dirty="0" smtClean="0">
                <a:solidFill>
                  <a:schemeClr val="accent1"/>
                </a:solidFill>
              </a:rPr>
              <a:t>Would </a:t>
            </a:r>
            <a:r>
              <a:rPr lang="en-US" sz="2400" b="1" dirty="0">
                <a:solidFill>
                  <a:schemeClr val="accent1"/>
                </a:solidFill>
              </a:rPr>
              <a:t>you rehire the applicant?</a:t>
            </a:r>
          </a:p>
          <a:p>
            <a:endParaRPr lang="en-US" sz="2000" dirty="0"/>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45</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628606088"/>
      </p:ext>
    </p:extLst>
  </p:cSld>
  <p:clrMapOvr>
    <a:masterClrMapping/>
  </p:clrMapOvr>
  <p:transition>
    <p:pull dir="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6"/>
            <a:ext cx="9720072" cy="728429"/>
          </a:xfrm>
        </p:spPr>
        <p:txBody>
          <a:bodyPr>
            <a:normAutofit fontScale="90000"/>
          </a:bodyPr>
          <a:lstStyle/>
          <a:p>
            <a:pPr lvl="0" algn="ctr">
              <a:lnSpc>
                <a:spcPct val="100000"/>
              </a:lnSpc>
              <a:spcBef>
                <a:spcPts val="1200"/>
              </a:spcBef>
              <a:spcAft>
                <a:spcPts val="200"/>
              </a:spcAft>
              <a:buClr>
                <a:srgbClr val="1CADE4"/>
              </a:buClr>
              <a:buSzPct val="100000"/>
            </a:pPr>
            <a:r>
              <a:rPr lang="en-US" altLang="en-US" sz="3200" b="1" dirty="0">
                <a:solidFill>
                  <a:srgbClr val="DFE3E5">
                    <a:lumMod val="25000"/>
                  </a:srgbClr>
                </a:solidFill>
                <a:latin typeface="Tw Cen MT" panose="020B0602020104020603"/>
              </a:rPr>
              <a:t/>
            </a:r>
            <a:br>
              <a:rPr lang="en-US" altLang="en-US" sz="3200" b="1" dirty="0">
                <a:solidFill>
                  <a:srgbClr val="DFE3E5">
                    <a:lumMod val="25000"/>
                  </a:srgbClr>
                </a:solidFill>
                <a:latin typeface="Tw Cen MT" panose="020B0602020104020603"/>
              </a:rPr>
            </a:br>
            <a:r>
              <a:rPr lang="en-US" altLang="en-US" sz="3200" b="1" dirty="0" smtClean="0">
                <a:solidFill>
                  <a:srgbClr val="DFE3E5">
                    <a:lumMod val="25000"/>
                  </a:srgbClr>
                </a:solidFill>
                <a:latin typeface="Tw Cen MT" panose="020B0602020104020603"/>
              </a:rPr>
              <a:t>Pre Employment Tests </a:t>
            </a:r>
            <a:r>
              <a:rPr lang="en-US" altLang="en-US" sz="2400" cap="none" spc="0" dirty="0" smtClean="0">
                <a:solidFill>
                  <a:prstClr val="black"/>
                </a:solidFill>
                <a:latin typeface="Tw Cen MT" panose="020B0602020104020603"/>
                <a:ea typeface="+mn-ea"/>
                <a:cs typeface="+mn-cs"/>
              </a:rPr>
              <a:t> </a:t>
            </a:r>
            <a:r>
              <a:rPr lang="en-US" altLang="en-US" sz="2400" cap="none" spc="0" dirty="0">
                <a:solidFill>
                  <a:prstClr val="black"/>
                </a:solidFill>
                <a:latin typeface="Tw Cen MT" panose="020B0602020104020603"/>
                <a:ea typeface="+mn-ea"/>
                <a:cs typeface="+mn-cs"/>
              </a:rPr>
              <a:t/>
            </a:r>
            <a:br>
              <a:rPr lang="en-US" altLang="en-US" sz="2400" cap="none" spc="0" dirty="0">
                <a:solidFill>
                  <a:prstClr val="black"/>
                </a:solidFill>
                <a:latin typeface="Tw Cen MT" panose="020B0602020104020603"/>
                <a:ea typeface="+mn-ea"/>
                <a:cs typeface="+mn-cs"/>
              </a:rPr>
            </a:br>
            <a:r>
              <a:rPr lang="en-US" altLang="en-US" sz="3200" b="1" dirty="0" smtClean="0">
                <a:solidFill>
                  <a:srgbClr val="DFE3E5">
                    <a:lumMod val="25000"/>
                  </a:srgbClr>
                </a:solidFill>
                <a:latin typeface="Tw Cen MT" panose="020B0602020104020603"/>
              </a:rPr>
              <a:t> </a:t>
            </a:r>
            <a:endParaRPr lang="en-US" sz="3200" dirty="0"/>
          </a:p>
        </p:txBody>
      </p:sp>
      <p:sp>
        <p:nvSpPr>
          <p:cNvPr id="130051" name="Content Placeholder 2"/>
          <p:cNvSpPr>
            <a:spLocks noGrp="1"/>
          </p:cNvSpPr>
          <p:nvPr>
            <p:ph idx="1"/>
          </p:nvPr>
        </p:nvSpPr>
        <p:spPr>
          <a:xfrm>
            <a:off x="1117260" y="1474631"/>
            <a:ext cx="9720073" cy="4023360"/>
          </a:xfrm>
        </p:spPr>
        <p:txBody>
          <a:bodyPr>
            <a:normAutofit/>
          </a:bodyPr>
          <a:lstStyle/>
          <a:p>
            <a:pPr algn="just">
              <a:lnSpc>
                <a:spcPct val="150000"/>
              </a:lnSpc>
            </a:pPr>
            <a:r>
              <a:rPr lang="en-US" sz="2800" dirty="0" smtClean="0"/>
              <a:t>Pre-employment test is </a:t>
            </a:r>
            <a:r>
              <a:rPr lang="en-US" sz="2800" dirty="0"/>
              <a:t>an objective and standardized measure of a sample of </a:t>
            </a:r>
            <a:r>
              <a:rPr lang="en-US" sz="2800" dirty="0" smtClean="0"/>
              <a:t>behavior that </a:t>
            </a:r>
            <a:r>
              <a:rPr lang="en-US" sz="2800" dirty="0"/>
              <a:t>is used to gauge a person’s knowledge, skills, </a:t>
            </a:r>
            <a:r>
              <a:rPr lang="en-US" sz="2800" dirty="0" smtClean="0"/>
              <a:t>and other characteristics relative </a:t>
            </a:r>
            <a:r>
              <a:rPr lang="en-US" sz="2800" dirty="0"/>
              <a:t>to other </a:t>
            </a:r>
            <a:r>
              <a:rPr lang="en-US" sz="2800" dirty="0" smtClean="0"/>
              <a:t>individuals.</a:t>
            </a:r>
            <a:endParaRPr lang="en-US" sz="2400" dirty="0"/>
          </a:p>
        </p:txBody>
      </p:sp>
      <p:sp>
        <p:nvSpPr>
          <p:cNvPr id="1300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EE1185CD-4384-453D-AD76-291408CCDA52}" type="slidenum">
              <a:rPr lang="en-US" altLang="en-US" sz="1200">
                <a:solidFill>
                  <a:srgbClr val="898989"/>
                </a:solidFill>
                <a:latin typeface="Tahoma" panose="020B0604030504040204" pitchFamily="34" charset="0"/>
              </a:rPr>
              <a:pPr eaLnBrk="0" hangingPunct="0">
                <a:spcBef>
                  <a:spcPct val="0"/>
                </a:spcBef>
                <a:buClrTx/>
                <a:buSzTx/>
                <a:buFontTx/>
                <a:buNone/>
              </a:pPr>
              <a:t>46</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698105318"/>
      </p:ext>
    </p:extLst>
  </p:cSld>
  <p:clrMapOvr>
    <a:masterClrMapping/>
  </p:clrMapOvr>
  <p:transition>
    <p:pull dir="d"/>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1024128" y="585216"/>
            <a:ext cx="9720072" cy="715550"/>
          </a:xfrm>
        </p:spPr>
        <p:txBody>
          <a:bodyPr/>
          <a:lstStyle/>
          <a:p>
            <a:pPr algn="ctr">
              <a:defRPr/>
            </a:pPr>
            <a:r>
              <a:rPr lang="en-US" altLang="en-US" sz="2900" b="1" dirty="0">
                <a:solidFill>
                  <a:srgbClr val="DFE3E5">
                    <a:lumMod val="25000"/>
                  </a:srgbClr>
                </a:solidFill>
                <a:latin typeface="Tw Cen MT" panose="020B0602020104020603"/>
              </a:rPr>
              <a:t>Pre Employment Tests</a:t>
            </a:r>
            <a:endParaRPr lang="en-US" sz="4400" b="1" dirty="0">
              <a:solidFill>
                <a:srgbClr val="FF0000"/>
              </a:solidFill>
            </a:endParaRPr>
          </a:p>
        </p:txBody>
      </p:sp>
      <p:sp>
        <p:nvSpPr>
          <p:cNvPr id="126979" name="Content Placeholder 2"/>
          <p:cNvSpPr>
            <a:spLocks noGrp="1"/>
          </p:cNvSpPr>
          <p:nvPr>
            <p:ph idx="1"/>
          </p:nvPr>
        </p:nvSpPr>
        <p:spPr>
          <a:xfrm>
            <a:off x="1024128" y="1487510"/>
            <a:ext cx="9720073" cy="4023360"/>
          </a:xfrm>
        </p:spPr>
        <p:txBody>
          <a:bodyPr>
            <a:normAutofit/>
          </a:bodyPr>
          <a:lstStyle/>
          <a:p>
            <a:pPr algn="just">
              <a:lnSpc>
                <a:spcPct val="150000"/>
              </a:lnSpc>
            </a:pPr>
            <a:r>
              <a:rPr lang="en-US" altLang="en-US" sz="2400" b="1" dirty="0" smtClean="0">
                <a:solidFill>
                  <a:srgbClr val="FF0000"/>
                </a:solidFill>
              </a:rPr>
              <a:t>Job knowledge test: </a:t>
            </a:r>
            <a:r>
              <a:rPr lang="en-US" sz="2400" dirty="0" smtClean="0"/>
              <a:t>a type </a:t>
            </a:r>
            <a:r>
              <a:rPr lang="en-US" sz="2400" dirty="0"/>
              <a:t>of achievement test designed to measure a person’s level of understanding </a:t>
            </a:r>
            <a:r>
              <a:rPr lang="en-US" sz="2400" dirty="0" smtClean="0"/>
              <a:t>about a </a:t>
            </a:r>
            <a:r>
              <a:rPr lang="en-US" sz="2400" dirty="0"/>
              <a:t>particular job</a:t>
            </a:r>
            <a:r>
              <a:rPr lang="en-US" sz="2400" dirty="0" smtClean="0"/>
              <a:t>.</a:t>
            </a:r>
          </a:p>
          <a:p>
            <a:pPr algn="just" fontAlgn="base">
              <a:lnSpc>
                <a:spcPct val="150000"/>
              </a:lnSpc>
              <a:tabLst>
                <a:tab pos="457200" algn="l"/>
              </a:tabLst>
            </a:pPr>
            <a:r>
              <a:rPr lang="en-US" sz="2400" b="1" dirty="0">
                <a:solidFill>
                  <a:srgbClr val="FF0000"/>
                </a:solidFill>
              </a:rPr>
              <a:t>Work sample tests, or job sample tests: </a:t>
            </a:r>
            <a:r>
              <a:rPr lang="en-US" sz="2400" dirty="0"/>
              <a:t>require the applicant to perform tasks </a:t>
            </a:r>
            <a:r>
              <a:rPr lang="en-US" sz="2400" dirty="0" smtClean="0"/>
              <a:t>that are </a:t>
            </a:r>
            <a:r>
              <a:rPr lang="en-US" sz="2400" dirty="0"/>
              <a:t>actually a part of the work required on the job</a:t>
            </a:r>
            <a:r>
              <a:rPr lang="en-US" sz="2400" dirty="0" smtClean="0"/>
              <a:t>.</a:t>
            </a:r>
          </a:p>
          <a:p>
            <a:pPr algn="just" fontAlgn="base">
              <a:lnSpc>
                <a:spcPct val="150000"/>
              </a:lnSpc>
              <a:tabLst>
                <a:tab pos="457200" algn="l"/>
              </a:tabLst>
            </a:pPr>
            <a:r>
              <a:rPr lang="en-US" sz="2500" b="1" dirty="0">
                <a:solidFill>
                  <a:srgbClr val="FF0000"/>
                </a:solidFill>
              </a:rPr>
              <a:t>Cognitive ability tests </a:t>
            </a:r>
            <a:r>
              <a:rPr lang="en-US" sz="2500" b="1" dirty="0" smtClean="0">
                <a:solidFill>
                  <a:srgbClr val="FF0000"/>
                </a:solidFill>
              </a:rPr>
              <a:t>: </a:t>
            </a:r>
            <a:r>
              <a:rPr lang="en-US" sz="2500" dirty="0"/>
              <a:t>measure mental capabilities such as general intelligence, </a:t>
            </a:r>
            <a:r>
              <a:rPr lang="en-US" sz="2500" dirty="0" smtClean="0"/>
              <a:t>verbal fluency</a:t>
            </a:r>
            <a:r>
              <a:rPr lang="en-US" sz="2500" dirty="0"/>
              <a:t>, numerical ability, and reasoning ability</a:t>
            </a:r>
            <a:r>
              <a:rPr lang="en-US" sz="2500" dirty="0" smtClean="0"/>
              <a:t>.</a:t>
            </a:r>
            <a:endParaRPr lang="en-US" altLang="en-US" sz="2500" dirty="0"/>
          </a:p>
        </p:txBody>
      </p:sp>
      <p:sp>
        <p:nvSpPr>
          <p:cNvPr id="1269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C27D18B9-1810-4A20-AD97-A742CF4921EF}" type="slidenum">
              <a:rPr lang="en-US" altLang="en-US" sz="1200">
                <a:solidFill>
                  <a:srgbClr val="898989"/>
                </a:solidFill>
                <a:latin typeface="Tahoma" panose="020B0604030504040204" pitchFamily="34" charset="0"/>
              </a:rPr>
              <a:pPr eaLnBrk="0" hangingPunct="0">
                <a:spcBef>
                  <a:spcPct val="0"/>
                </a:spcBef>
                <a:buClrTx/>
                <a:buSzTx/>
                <a:buFontTx/>
                <a:buNone/>
              </a:pPr>
              <a:t>47</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851028464"/>
      </p:ext>
    </p:extLst>
  </p:cSld>
  <p:clrMapOvr>
    <a:masterClrMapping/>
  </p:clrMapOvr>
  <p:transition>
    <p:pull di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1024128" y="520821"/>
            <a:ext cx="9720072" cy="715550"/>
          </a:xfrm>
        </p:spPr>
        <p:txBody>
          <a:bodyPr>
            <a:normAutofit/>
          </a:bodyPr>
          <a:lstStyle/>
          <a:p>
            <a:pPr algn="ctr">
              <a:defRPr/>
            </a:pPr>
            <a:r>
              <a:rPr lang="en-US" altLang="en-US" sz="2800" b="1" dirty="0">
                <a:solidFill>
                  <a:srgbClr val="DFE3E5">
                    <a:lumMod val="25000"/>
                  </a:srgbClr>
                </a:solidFill>
                <a:latin typeface="Tw Cen MT" panose="020B0602020104020603"/>
              </a:rPr>
              <a:t>Pre Employment Tests</a:t>
            </a:r>
            <a:endParaRPr lang="en-US" sz="2800" b="1" dirty="0">
              <a:solidFill>
                <a:srgbClr val="FF0000"/>
              </a:solidFill>
            </a:endParaRPr>
          </a:p>
        </p:txBody>
      </p:sp>
      <p:sp>
        <p:nvSpPr>
          <p:cNvPr id="126979" name="Content Placeholder 2"/>
          <p:cNvSpPr>
            <a:spLocks noGrp="1"/>
          </p:cNvSpPr>
          <p:nvPr>
            <p:ph idx="1"/>
          </p:nvPr>
        </p:nvSpPr>
        <p:spPr>
          <a:xfrm>
            <a:off x="811370" y="1397356"/>
            <a:ext cx="10251582" cy="4604197"/>
          </a:xfrm>
        </p:spPr>
        <p:txBody>
          <a:bodyPr>
            <a:normAutofit fontScale="47500" lnSpcReduction="20000"/>
          </a:bodyPr>
          <a:lstStyle/>
          <a:p>
            <a:pPr>
              <a:lnSpc>
                <a:spcPct val="120000"/>
              </a:lnSpc>
            </a:pPr>
            <a:r>
              <a:rPr lang="en-US" sz="5100" b="1" dirty="0" smtClean="0">
                <a:solidFill>
                  <a:srgbClr val="FF0000"/>
                </a:solidFill>
              </a:rPr>
              <a:t>Biodata </a:t>
            </a:r>
            <a:r>
              <a:rPr lang="en-US" sz="5100" b="1" dirty="0">
                <a:solidFill>
                  <a:srgbClr val="FF0000"/>
                </a:solidFill>
              </a:rPr>
              <a:t>Tests</a:t>
            </a:r>
          </a:p>
          <a:p>
            <a:pPr algn="just">
              <a:lnSpc>
                <a:spcPct val="170000"/>
              </a:lnSpc>
              <a:buFont typeface="Wingdings" panose="05000000000000000000" pitchFamily="2" charset="2"/>
              <a:buChar char="§"/>
            </a:pPr>
            <a:r>
              <a:rPr lang="en-US" sz="5100" dirty="0" smtClean="0"/>
              <a:t>Candidates </a:t>
            </a:r>
            <a:r>
              <a:rPr lang="en-US" sz="5100" dirty="0"/>
              <a:t>are questioned about events and behaviors that reflect attitudes, experiences, interests, skills, and </a:t>
            </a:r>
            <a:r>
              <a:rPr lang="en-US" sz="5100" dirty="0" smtClean="0"/>
              <a:t>abilities that </a:t>
            </a:r>
            <a:r>
              <a:rPr lang="en-US" sz="5100" dirty="0"/>
              <a:t>correlate with on-the-job success</a:t>
            </a:r>
            <a:r>
              <a:rPr lang="en-US" sz="5100" dirty="0" smtClean="0"/>
              <a:t>. </a:t>
            </a:r>
          </a:p>
          <a:p>
            <a:pPr algn="just">
              <a:lnSpc>
                <a:spcPct val="170000"/>
              </a:lnSpc>
              <a:buFont typeface="Wingdings" panose="05000000000000000000" pitchFamily="2" charset="2"/>
              <a:buChar char="§"/>
            </a:pPr>
            <a:r>
              <a:rPr lang="en-US" sz="5100" dirty="0" smtClean="0"/>
              <a:t>Is </a:t>
            </a:r>
            <a:r>
              <a:rPr lang="en-US" sz="5100" dirty="0"/>
              <a:t>based on the assumption that past behavior is the best predictor of future behavior. </a:t>
            </a:r>
          </a:p>
          <a:p>
            <a:pPr>
              <a:lnSpc>
                <a:spcPct val="120000"/>
              </a:lnSpc>
            </a:pPr>
            <a:r>
              <a:rPr lang="en-US" sz="4400" b="1" dirty="0"/>
              <a:t>Sample Biodata questions:-</a:t>
            </a:r>
          </a:p>
          <a:p>
            <a:pPr>
              <a:lnSpc>
                <a:spcPct val="120000"/>
              </a:lnSpc>
              <a:buFont typeface="Wingdings" panose="05000000000000000000" pitchFamily="2" charset="2"/>
              <a:buChar char="§"/>
            </a:pPr>
            <a:r>
              <a:rPr lang="en-US" sz="4400" dirty="0"/>
              <a:t>“How many books have you read in the last 6 </a:t>
            </a:r>
            <a:r>
              <a:rPr lang="en-US" sz="4400" dirty="0" smtClean="0"/>
              <a:t>months ?” </a:t>
            </a:r>
            <a:r>
              <a:rPr lang="en-US" sz="4400" dirty="0"/>
              <a:t>or </a:t>
            </a:r>
          </a:p>
          <a:p>
            <a:pPr>
              <a:lnSpc>
                <a:spcPct val="120000"/>
              </a:lnSpc>
              <a:buFont typeface="Wingdings" panose="05000000000000000000" pitchFamily="2" charset="2"/>
              <a:buChar char="§"/>
            </a:pPr>
            <a:r>
              <a:rPr lang="en-US" sz="4400" dirty="0"/>
              <a:t>“How often have you put aside tasks to complete another, more difficult assignment?” </a:t>
            </a:r>
            <a:endParaRPr lang="en-US" altLang="en-US" sz="4400" dirty="0"/>
          </a:p>
        </p:txBody>
      </p:sp>
      <p:sp>
        <p:nvSpPr>
          <p:cNvPr id="1269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C27D18B9-1810-4A20-AD97-A742CF4921EF}" type="slidenum">
              <a:rPr lang="en-US" altLang="en-US" sz="1200">
                <a:solidFill>
                  <a:srgbClr val="898989"/>
                </a:solidFill>
                <a:latin typeface="Tahoma" panose="020B0604030504040204" pitchFamily="34" charset="0"/>
              </a:rPr>
              <a:pPr eaLnBrk="0" hangingPunct="0">
                <a:spcBef>
                  <a:spcPct val="0"/>
                </a:spcBef>
                <a:buClrTx/>
                <a:buSzTx/>
                <a:buFontTx/>
                <a:buNone/>
              </a:pPr>
              <a:t>48</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1847917764"/>
      </p:ext>
    </p:extLst>
  </p:cSld>
  <p:clrMapOvr>
    <a:masterClrMapping/>
  </p:clrMapOvr>
  <p:transition>
    <p:pull dir="d"/>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1024128" y="495063"/>
            <a:ext cx="9720072" cy="715550"/>
          </a:xfrm>
        </p:spPr>
        <p:txBody>
          <a:bodyPr/>
          <a:lstStyle/>
          <a:p>
            <a:pPr algn="ctr">
              <a:defRPr/>
            </a:pPr>
            <a:r>
              <a:rPr lang="en-US" altLang="en-US" sz="2800" b="1" dirty="0">
                <a:solidFill>
                  <a:srgbClr val="DFE3E5">
                    <a:lumMod val="25000"/>
                  </a:srgbClr>
                </a:solidFill>
                <a:latin typeface="Tw Cen MT" panose="020B0602020104020603"/>
              </a:rPr>
              <a:t>Pre Employment Tests</a:t>
            </a:r>
            <a:endParaRPr lang="en-US" sz="4400" b="1" dirty="0">
              <a:solidFill>
                <a:srgbClr val="FF0000"/>
              </a:solidFill>
            </a:endParaRPr>
          </a:p>
        </p:txBody>
      </p:sp>
      <p:sp>
        <p:nvSpPr>
          <p:cNvPr id="126979" name="Content Placeholder 2"/>
          <p:cNvSpPr>
            <a:spLocks noGrp="1"/>
          </p:cNvSpPr>
          <p:nvPr>
            <p:ph idx="1"/>
          </p:nvPr>
        </p:nvSpPr>
        <p:spPr>
          <a:xfrm>
            <a:off x="1024128" y="1300765"/>
            <a:ext cx="9720073" cy="4855335"/>
          </a:xfrm>
        </p:spPr>
        <p:txBody>
          <a:bodyPr>
            <a:normAutofit/>
          </a:bodyPr>
          <a:lstStyle/>
          <a:p>
            <a:pPr marL="342900" indent="-342900" algn="just" fontAlgn="base">
              <a:lnSpc>
                <a:spcPct val="110000"/>
              </a:lnSpc>
              <a:spcBef>
                <a:spcPts val="0"/>
              </a:spcBef>
              <a:spcAft>
                <a:spcPts val="0"/>
              </a:spcAft>
              <a:buFont typeface="Wingdings" panose="05000000000000000000" pitchFamily="2" charset="2"/>
              <a:buChar char=""/>
              <a:tabLst>
                <a:tab pos="457200" algn="l"/>
              </a:tabLst>
            </a:pPr>
            <a:r>
              <a:rPr lang="en-US" altLang="en-US" sz="2600" b="1" dirty="0" smtClean="0">
                <a:solidFill>
                  <a:srgbClr val="FF0000"/>
                </a:solidFill>
              </a:rPr>
              <a:t>Personality </a:t>
            </a:r>
            <a:r>
              <a:rPr lang="en-US" altLang="en-US" sz="2600" b="1" dirty="0">
                <a:solidFill>
                  <a:srgbClr val="FF0000"/>
                </a:solidFill>
              </a:rPr>
              <a:t>Tests: </a:t>
            </a:r>
            <a:r>
              <a:rPr lang="en-US" altLang="en-US" sz="2600" dirty="0"/>
              <a:t>They measure </a:t>
            </a:r>
            <a:r>
              <a:rPr lang="en-US" altLang="en-US" sz="2600" dirty="0" smtClean="0"/>
              <a:t>personality </a:t>
            </a:r>
            <a:r>
              <a:rPr lang="en-US" altLang="en-US" sz="2600" dirty="0"/>
              <a:t>dimensions of the candidates</a:t>
            </a:r>
            <a:r>
              <a:rPr lang="en-US" altLang="en-US" sz="2600" dirty="0" smtClean="0"/>
              <a:t>.</a:t>
            </a:r>
            <a:r>
              <a:rPr lang="en-US" sz="2600" dirty="0"/>
              <a:t> </a:t>
            </a:r>
            <a:r>
              <a:rPr lang="en-US" sz="2600" dirty="0" smtClean="0"/>
              <a:t>Measure </a:t>
            </a:r>
            <a:r>
              <a:rPr lang="en-US" sz="2600" dirty="0"/>
              <a:t>disposition and </a:t>
            </a:r>
            <a:r>
              <a:rPr lang="en-US" sz="2600" dirty="0" smtClean="0"/>
              <a:t>temperament. </a:t>
            </a:r>
            <a:r>
              <a:rPr lang="en-US" sz="2600" dirty="0"/>
              <a:t>The “Big Five” factors that  summarize personality traits are the </a:t>
            </a:r>
            <a:r>
              <a:rPr lang="en-US" sz="2600" dirty="0" smtClean="0"/>
              <a:t>following:</a:t>
            </a:r>
          </a:p>
          <a:p>
            <a:pPr marL="688086" lvl="1" indent="-514350" algn="just" fontAlgn="base">
              <a:lnSpc>
                <a:spcPct val="150000"/>
              </a:lnSpc>
              <a:spcBef>
                <a:spcPts val="0"/>
              </a:spcBef>
              <a:spcAft>
                <a:spcPts val="0"/>
              </a:spcAft>
              <a:buClrTx/>
              <a:buFont typeface="+mj-lt"/>
              <a:buAutoNum type="arabicPeriod"/>
              <a:tabLst>
                <a:tab pos="457200" algn="l"/>
              </a:tabLst>
            </a:pPr>
            <a:r>
              <a:rPr lang="en-US" sz="2800" b="1" dirty="0" smtClean="0"/>
              <a:t>Extroversion</a:t>
            </a:r>
            <a:r>
              <a:rPr lang="en-US" sz="2800" dirty="0" smtClean="0"/>
              <a:t>: the </a:t>
            </a:r>
            <a:r>
              <a:rPr lang="en-US" sz="2800" dirty="0"/>
              <a:t>degree to which someone is talkative, sociable, active, </a:t>
            </a:r>
            <a:r>
              <a:rPr lang="en-US" sz="2800" dirty="0" smtClean="0"/>
              <a:t>aggressive, and excitable.</a:t>
            </a:r>
          </a:p>
          <a:p>
            <a:pPr marL="688086" lvl="1" indent="-514350" algn="just" fontAlgn="base">
              <a:lnSpc>
                <a:spcPct val="150000"/>
              </a:lnSpc>
              <a:spcBef>
                <a:spcPts val="0"/>
              </a:spcBef>
              <a:spcAft>
                <a:spcPts val="0"/>
              </a:spcAft>
              <a:buClrTx/>
              <a:buFont typeface="+mj-lt"/>
              <a:buAutoNum type="arabicPeriod"/>
              <a:tabLst>
                <a:tab pos="457200" algn="l"/>
              </a:tabLst>
            </a:pPr>
            <a:r>
              <a:rPr lang="en-US" sz="2800" b="1" dirty="0"/>
              <a:t>Agreeableness</a:t>
            </a:r>
            <a:r>
              <a:rPr lang="en-US" sz="2800" dirty="0" smtClean="0"/>
              <a:t>: the </a:t>
            </a:r>
            <a:r>
              <a:rPr lang="en-US" sz="2800" dirty="0"/>
              <a:t>degree to which someone is trusting, amiable, generous, </a:t>
            </a:r>
            <a:r>
              <a:rPr lang="en-US" sz="2800" dirty="0" smtClean="0"/>
              <a:t>tolerant, honest</a:t>
            </a:r>
            <a:r>
              <a:rPr lang="en-US" sz="2800" dirty="0"/>
              <a:t>, cooperative, and </a:t>
            </a:r>
            <a:r>
              <a:rPr lang="en-US" sz="2800" dirty="0" smtClean="0"/>
              <a:t>flexible.</a:t>
            </a:r>
            <a:endParaRPr lang="en-US" sz="2800" dirty="0"/>
          </a:p>
        </p:txBody>
      </p:sp>
      <p:sp>
        <p:nvSpPr>
          <p:cNvPr id="1269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C27D18B9-1810-4A20-AD97-A742CF4921EF}" type="slidenum">
              <a:rPr lang="en-US" altLang="en-US" sz="1200">
                <a:solidFill>
                  <a:srgbClr val="898989"/>
                </a:solidFill>
                <a:latin typeface="Tahoma" panose="020B0604030504040204" pitchFamily="34" charset="0"/>
              </a:rPr>
              <a:pPr eaLnBrk="0" hangingPunct="0">
                <a:spcBef>
                  <a:spcPct val="0"/>
                </a:spcBef>
                <a:buClrTx/>
                <a:buSzTx/>
                <a:buFontTx/>
                <a:buNone/>
              </a:pPr>
              <a:t>49</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367649043"/>
      </p:ext>
    </p:extLst>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a:xfrm>
            <a:off x="1981200" y="386366"/>
            <a:ext cx="8229600" cy="832834"/>
          </a:xfrm>
        </p:spPr>
        <p:txBody>
          <a:bodyPr>
            <a:normAutofit/>
          </a:bodyPr>
          <a:lstStyle/>
          <a:p>
            <a:pPr algn="ctr"/>
            <a:r>
              <a:rPr lang="en-US" altLang="en-US" sz="3200" b="1" dirty="0">
                <a:solidFill>
                  <a:schemeClr val="tx1"/>
                </a:solidFill>
              </a:rPr>
              <a:t>Recruitment Process</a:t>
            </a:r>
          </a:p>
        </p:txBody>
      </p:sp>
      <p:sp>
        <p:nvSpPr>
          <p:cNvPr id="3" name="Content Placeholder 2"/>
          <p:cNvSpPr>
            <a:spLocks noGrp="1"/>
          </p:cNvSpPr>
          <p:nvPr>
            <p:ph idx="1"/>
          </p:nvPr>
        </p:nvSpPr>
        <p:spPr>
          <a:xfrm>
            <a:off x="940158" y="1447801"/>
            <a:ext cx="9423042" cy="4678363"/>
          </a:xfrm>
        </p:spPr>
        <p:txBody>
          <a:bodyPr>
            <a:normAutofit/>
          </a:bodyPr>
          <a:lstStyle/>
          <a:p>
            <a:pPr marL="514350" indent="-514350" algn="just">
              <a:buFont typeface="+mj-lt"/>
              <a:buAutoNum type="arabicPeriod"/>
              <a:defRPr/>
            </a:pPr>
            <a:r>
              <a:rPr lang="en-US" sz="2800" b="1" dirty="0" smtClean="0">
                <a:solidFill>
                  <a:srgbClr val="FF0000"/>
                </a:solidFill>
              </a:rPr>
              <a:t>Recruitment </a:t>
            </a:r>
            <a:r>
              <a:rPr lang="en-US" sz="2800" b="1" dirty="0">
                <a:solidFill>
                  <a:srgbClr val="FF0000"/>
                </a:solidFill>
              </a:rPr>
              <a:t>planning: </a:t>
            </a:r>
            <a:r>
              <a:rPr lang="en-US" sz="2800" dirty="0"/>
              <a:t>Translating information on human resource planning in to </a:t>
            </a:r>
            <a:r>
              <a:rPr lang="en-US" sz="2800" b="1" dirty="0">
                <a:solidFill>
                  <a:srgbClr val="FF0000"/>
                </a:solidFill>
              </a:rPr>
              <a:t>targets</a:t>
            </a:r>
            <a:r>
              <a:rPr lang="en-US" sz="2800" dirty="0"/>
              <a:t> that specifies the number and type of </a:t>
            </a:r>
            <a:r>
              <a:rPr lang="en-US" sz="2800" b="1" dirty="0">
                <a:solidFill>
                  <a:srgbClr val="FF0000"/>
                </a:solidFill>
              </a:rPr>
              <a:t>potential applicants </a:t>
            </a:r>
            <a:r>
              <a:rPr lang="en-US" sz="2800" dirty="0"/>
              <a:t>to be </a:t>
            </a:r>
            <a:r>
              <a:rPr lang="en-US" sz="2800" dirty="0" smtClean="0"/>
              <a:t>contacted.</a:t>
            </a:r>
            <a:endParaRPr lang="en-US" sz="2800" dirty="0"/>
          </a:p>
          <a:p>
            <a:pPr marL="514350" indent="-514350" algn="just">
              <a:buFont typeface="+mj-lt"/>
              <a:buAutoNum type="arabicPeriod"/>
              <a:defRPr/>
            </a:pPr>
            <a:r>
              <a:rPr lang="en-US" sz="2800" b="1" dirty="0" smtClean="0">
                <a:solidFill>
                  <a:srgbClr val="FF0000"/>
                </a:solidFill>
              </a:rPr>
              <a:t>Searching</a:t>
            </a:r>
            <a:r>
              <a:rPr lang="en-US" sz="2800" b="1" dirty="0">
                <a:solidFill>
                  <a:srgbClr val="FF0000"/>
                </a:solidFill>
              </a:rPr>
              <a:t>: </a:t>
            </a:r>
            <a:r>
              <a:rPr lang="en-US" sz="2800" dirty="0"/>
              <a:t>Involves </a:t>
            </a:r>
            <a:r>
              <a:rPr lang="en-US" sz="2800" dirty="0" smtClean="0"/>
              <a:t>identifying </a:t>
            </a:r>
            <a:r>
              <a:rPr lang="en-US" sz="2800" dirty="0"/>
              <a:t>source of the recruitment. Sources are: </a:t>
            </a:r>
            <a:r>
              <a:rPr lang="en-US" sz="2800" dirty="0" smtClean="0"/>
              <a:t>internal and external</a:t>
            </a:r>
          </a:p>
          <a:p>
            <a:pPr marL="514350" indent="-514350" algn="just">
              <a:buFont typeface="+mj-lt"/>
              <a:buAutoNum type="arabicPeriod"/>
              <a:defRPr/>
            </a:pPr>
            <a:r>
              <a:rPr lang="en-US" sz="2800" b="1" dirty="0" smtClean="0">
                <a:solidFill>
                  <a:srgbClr val="FF0000"/>
                </a:solidFill>
              </a:rPr>
              <a:t>Attracting </a:t>
            </a:r>
            <a:r>
              <a:rPr lang="en-US" sz="2800" b="1" dirty="0">
                <a:solidFill>
                  <a:srgbClr val="FF0000"/>
                </a:solidFill>
              </a:rPr>
              <a:t>qualified candidates to apply for the </a:t>
            </a:r>
            <a:r>
              <a:rPr lang="en-US" sz="2800" b="1" dirty="0" smtClean="0">
                <a:solidFill>
                  <a:srgbClr val="FF0000"/>
                </a:solidFill>
              </a:rPr>
              <a:t>jobs</a:t>
            </a:r>
          </a:p>
          <a:p>
            <a:pPr marL="514350" indent="-514350" algn="just">
              <a:buFont typeface="+mj-lt"/>
              <a:buAutoNum type="arabicPeriod"/>
              <a:defRPr/>
            </a:pPr>
            <a:r>
              <a:rPr lang="en-US" sz="2800" b="1" dirty="0" smtClean="0">
                <a:solidFill>
                  <a:srgbClr val="FF3300"/>
                </a:solidFill>
              </a:rPr>
              <a:t>Screening: </a:t>
            </a:r>
            <a:r>
              <a:rPr lang="en-US" sz="2800" dirty="0" smtClean="0">
                <a:solidFill>
                  <a:prstClr val="black"/>
                </a:solidFill>
              </a:rPr>
              <a:t>Identifying potential candidates/Short </a:t>
            </a:r>
            <a:r>
              <a:rPr lang="en-US" sz="2800" dirty="0">
                <a:solidFill>
                  <a:prstClr val="black"/>
                </a:solidFill>
              </a:rPr>
              <a:t>listing </a:t>
            </a:r>
            <a:r>
              <a:rPr lang="en-US" sz="2800" dirty="0" smtClean="0">
                <a:solidFill>
                  <a:prstClr val="black"/>
                </a:solidFill>
              </a:rPr>
              <a:t>applicants/ creating applicant pool and </a:t>
            </a:r>
            <a:r>
              <a:rPr lang="en-US" sz="2800" dirty="0">
                <a:solidFill>
                  <a:prstClr val="black"/>
                </a:solidFill>
              </a:rPr>
              <a:t>eliminating those who are not qualified for the job</a:t>
            </a:r>
          </a:p>
          <a:p>
            <a:pPr marL="514350" indent="-514350" algn="just">
              <a:buFont typeface="+mj-lt"/>
              <a:buAutoNum type="arabicPeriod"/>
              <a:defRPr/>
            </a:pPr>
            <a:endParaRPr lang="en-US" sz="2800" dirty="0"/>
          </a:p>
        </p:txBody>
      </p:sp>
      <p:sp>
        <p:nvSpPr>
          <p:cNvPr id="10342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F295BF90-0EC9-440A-A3DC-CFD56D394109}" type="slidenum">
              <a:rPr lang="en-US" altLang="en-US" sz="1200">
                <a:solidFill>
                  <a:srgbClr val="045C75"/>
                </a:solidFill>
                <a:latin typeface="Arial" panose="020B0604020202020204" pitchFamily="34" charset="0"/>
              </a:rPr>
              <a:pPr>
                <a:spcBef>
                  <a:spcPct val="0"/>
                </a:spcBef>
                <a:buClrTx/>
                <a:buSzTx/>
                <a:buFontTx/>
                <a:buNone/>
              </a:pPr>
              <a:t>5</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1287310560"/>
      </p:ext>
    </p:extLst>
  </p:cSld>
  <p:clrMapOvr>
    <a:masterClrMapping/>
  </p:clrMapOvr>
  <p:transition>
    <p:pull dir="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1024128" y="585216"/>
            <a:ext cx="9720072" cy="715550"/>
          </a:xfrm>
        </p:spPr>
        <p:txBody>
          <a:bodyPr/>
          <a:lstStyle/>
          <a:p>
            <a:pPr algn="ctr">
              <a:defRPr/>
            </a:pPr>
            <a:r>
              <a:rPr lang="en-US" altLang="en-US" sz="2800" b="1" dirty="0">
                <a:solidFill>
                  <a:srgbClr val="DFE3E5">
                    <a:lumMod val="25000"/>
                  </a:srgbClr>
                </a:solidFill>
                <a:latin typeface="Tw Cen MT" panose="020B0602020104020603"/>
              </a:rPr>
              <a:t>Pre Employment Tests</a:t>
            </a:r>
            <a:endParaRPr lang="en-US" sz="4400" b="1" dirty="0">
              <a:solidFill>
                <a:srgbClr val="FF0000"/>
              </a:solidFill>
            </a:endParaRPr>
          </a:p>
        </p:txBody>
      </p:sp>
      <p:sp>
        <p:nvSpPr>
          <p:cNvPr id="126979" name="Content Placeholder 2"/>
          <p:cNvSpPr>
            <a:spLocks noGrp="1"/>
          </p:cNvSpPr>
          <p:nvPr>
            <p:ph idx="1"/>
          </p:nvPr>
        </p:nvSpPr>
        <p:spPr>
          <a:xfrm>
            <a:off x="1024128" y="1487510"/>
            <a:ext cx="9720073" cy="4023360"/>
          </a:xfrm>
        </p:spPr>
        <p:txBody>
          <a:bodyPr>
            <a:normAutofit fontScale="92500"/>
          </a:bodyPr>
          <a:lstStyle/>
          <a:p>
            <a:pPr marL="688086" lvl="1" indent="-514350" algn="just" fontAlgn="base">
              <a:lnSpc>
                <a:spcPct val="150000"/>
              </a:lnSpc>
              <a:spcBef>
                <a:spcPts val="0"/>
              </a:spcBef>
              <a:spcAft>
                <a:spcPts val="0"/>
              </a:spcAft>
              <a:buClrTx/>
              <a:buFont typeface="+mj-lt"/>
              <a:buAutoNum type="arabicPeriod" startAt="3"/>
              <a:tabLst>
                <a:tab pos="457200" algn="l"/>
              </a:tabLst>
            </a:pPr>
            <a:r>
              <a:rPr lang="en-US" sz="2800" b="1" dirty="0" smtClean="0"/>
              <a:t>Conscientiousness</a:t>
            </a:r>
            <a:r>
              <a:rPr lang="en-US" sz="2800" dirty="0" smtClean="0"/>
              <a:t>: the </a:t>
            </a:r>
            <a:r>
              <a:rPr lang="en-US" sz="2800" dirty="0"/>
              <a:t>degree to which someone is dependable and organized </a:t>
            </a:r>
            <a:r>
              <a:rPr lang="en-US" sz="2800" dirty="0" smtClean="0"/>
              <a:t> </a:t>
            </a:r>
            <a:r>
              <a:rPr lang="en-US" sz="2800" dirty="0"/>
              <a:t>in </a:t>
            </a:r>
            <a:r>
              <a:rPr lang="en-US" sz="2800" dirty="0" smtClean="0"/>
              <a:t>tasks.</a:t>
            </a:r>
          </a:p>
          <a:p>
            <a:pPr marL="688086" lvl="1" indent="-514350" algn="just" fontAlgn="base">
              <a:lnSpc>
                <a:spcPct val="150000"/>
              </a:lnSpc>
              <a:spcBef>
                <a:spcPts val="0"/>
              </a:spcBef>
              <a:spcAft>
                <a:spcPts val="0"/>
              </a:spcAft>
              <a:buClrTx/>
              <a:buFont typeface="+mj-lt"/>
              <a:buAutoNum type="arabicPeriod" startAt="4"/>
              <a:tabLst>
                <a:tab pos="457200" algn="l"/>
              </a:tabLst>
            </a:pPr>
            <a:r>
              <a:rPr lang="en-US" sz="2800" b="1" dirty="0" smtClean="0"/>
              <a:t>Low Neuroticism</a:t>
            </a:r>
            <a:r>
              <a:rPr lang="en-US" sz="2800" dirty="0" smtClean="0">
                <a:latin typeface="AJensonPro-Regular"/>
              </a:rPr>
              <a:t>: </a:t>
            </a:r>
            <a:r>
              <a:rPr lang="en-US" sz="2800" dirty="0"/>
              <a:t>the degree to which someone is secure, calm, independent, and autonomous.</a:t>
            </a:r>
          </a:p>
          <a:p>
            <a:pPr marL="688086" lvl="1" indent="-514350" algn="just" fontAlgn="base">
              <a:lnSpc>
                <a:spcPct val="150000"/>
              </a:lnSpc>
              <a:spcBef>
                <a:spcPts val="0"/>
              </a:spcBef>
              <a:spcAft>
                <a:spcPts val="0"/>
              </a:spcAft>
              <a:buClrTx/>
              <a:buFont typeface="+mj-lt"/>
              <a:buAutoNum type="arabicPeriod" startAt="5"/>
              <a:tabLst>
                <a:tab pos="457200" algn="l"/>
              </a:tabLst>
            </a:pPr>
            <a:r>
              <a:rPr lang="en-US" sz="2800" b="1" dirty="0"/>
              <a:t>Openness to </a:t>
            </a:r>
            <a:r>
              <a:rPr lang="en-US" sz="2800" b="1" dirty="0" smtClean="0"/>
              <a:t>experience</a:t>
            </a:r>
            <a:r>
              <a:rPr lang="en-US" sz="2800" dirty="0" smtClean="0"/>
              <a:t>: </a:t>
            </a:r>
            <a:r>
              <a:rPr lang="en-US" sz="2800" dirty="0"/>
              <a:t>the degree to which someone is intellectual, philosophical, insightful, creative, artistic, and curious.</a:t>
            </a:r>
            <a:endParaRPr lang="en-US" altLang="en-US" sz="2800" dirty="0"/>
          </a:p>
        </p:txBody>
      </p:sp>
      <p:sp>
        <p:nvSpPr>
          <p:cNvPr id="1269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C27D18B9-1810-4A20-AD97-A742CF4921EF}" type="slidenum">
              <a:rPr lang="en-US" altLang="en-US" sz="1200">
                <a:solidFill>
                  <a:srgbClr val="898989"/>
                </a:solidFill>
                <a:latin typeface="Tahoma" panose="020B0604030504040204" pitchFamily="34" charset="0"/>
              </a:rPr>
              <a:pPr eaLnBrk="0" hangingPunct="0">
                <a:spcBef>
                  <a:spcPct val="0"/>
                </a:spcBef>
                <a:buClrTx/>
                <a:buSzTx/>
                <a:buFontTx/>
                <a:buNone/>
              </a:pPr>
              <a:t>50</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817281812"/>
      </p:ext>
    </p:extLst>
  </p:cSld>
  <p:clrMapOvr>
    <a:masterClrMapping/>
  </p:clrMapOvr>
  <p:transition>
    <p:pull dir="d"/>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1024128" y="585216"/>
            <a:ext cx="9720072" cy="715550"/>
          </a:xfrm>
        </p:spPr>
        <p:txBody>
          <a:bodyPr/>
          <a:lstStyle/>
          <a:p>
            <a:pPr algn="ctr">
              <a:defRPr/>
            </a:pPr>
            <a:r>
              <a:rPr lang="en-US" altLang="en-US" sz="2900" b="1" dirty="0">
                <a:solidFill>
                  <a:srgbClr val="DFE3E5">
                    <a:lumMod val="25000"/>
                  </a:srgbClr>
                </a:solidFill>
                <a:latin typeface="Tw Cen MT" panose="020B0602020104020603"/>
              </a:rPr>
              <a:t>Pre Employment Tests</a:t>
            </a:r>
            <a:endParaRPr lang="en-US" sz="4400" b="1" dirty="0">
              <a:solidFill>
                <a:srgbClr val="FF0000"/>
              </a:solidFill>
            </a:endParaRPr>
          </a:p>
        </p:txBody>
      </p:sp>
      <p:sp>
        <p:nvSpPr>
          <p:cNvPr id="126979" name="Content Placeholder 2"/>
          <p:cNvSpPr>
            <a:spLocks noGrp="1"/>
          </p:cNvSpPr>
          <p:nvPr>
            <p:ph idx="1"/>
          </p:nvPr>
        </p:nvSpPr>
        <p:spPr>
          <a:xfrm>
            <a:off x="1024128" y="1487509"/>
            <a:ext cx="9720073" cy="4668591"/>
          </a:xfrm>
        </p:spPr>
        <p:txBody>
          <a:bodyPr>
            <a:normAutofit/>
          </a:bodyPr>
          <a:lstStyle/>
          <a:p>
            <a:pPr algn="just">
              <a:lnSpc>
                <a:spcPct val="150000"/>
              </a:lnSpc>
            </a:pPr>
            <a:r>
              <a:rPr lang="en-US" sz="2400" b="1" dirty="0" smtClean="0">
                <a:solidFill>
                  <a:srgbClr val="FF0000"/>
                </a:solidFill>
              </a:rPr>
              <a:t>Medical examination</a:t>
            </a:r>
            <a:r>
              <a:rPr lang="en-US" sz="2400" dirty="0" smtClean="0"/>
              <a:t>- is generally given to ensure that the health of an applicant is adequate to meet the job requirements.</a:t>
            </a:r>
            <a:r>
              <a:rPr lang="en-US" sz="2400" dirty="0"/>
              <a:t> It also </a:t>
            </a:r>
            <a:r>
              <a:rPr lang="en-US" sz="2400" dirty="0" smtClean="0"/>
              <a:t>provides a </a:t>
            </a:r>
            <a:r>
              <a:rPr lang="en-US" sz="2400" dirty="0"/>
              <a:t>baseline against which subsequent medical examinations can be </a:t>
            </a:r>
            <a:r>
              <a:rPr lang="en-US" sz="2400" dirty="0" smtClean="0"/>
              <a:t>compared and </a:t>
            </a:r>
            <a:r>
              <a:rPr lang="en-US" sz="2400" dirty="0"/>
              <a:t>interpreted. The latter objective is particularly important in determinations </a:t>
            </a:r>
            <a:r>
              <a:rPr lang="en-US" sz="2400" dirty="0" smtClean="0"/>
              <a:t>of work-caused disabilities.</a:t>
            </a:r>
          </a:p>
          <a:p>
            <a:pPr algn="just">
              <a:lnSpc>
                <a:spcPct val="150000"/>
              </a:lnSpc>
            </a:pPr>
            <a:r>
              <a:rPr lang="en-US" altLang="en-US" sz="2400" b="1" dirty="0" smtClean="0">
                <a:solidFill>
                  <a:srgbClr val="FF0000"/>
                </a:solidFill>
              </a:rPr>
              <a:t>Interest Tests: </a:t>
            </a:r>
            <a:r>
              <a:rPr lang="en-US" altLang="en-US" sz="2400" dirty="0" smtClean="0"/>
              <a:t>They are inventories of the likes and dislikes of candidates in relation to work, hobbies, recreational activities etc. The assumption is that interests and job satisfaction are correlated. </a:t>
            </a:r>
            <a:endParaRPr lang="en-US" altLang="en-US" sz="2400" dirty="0"/>
          </a:p>
        </p:txBody>
      </p:sp>
      <p:sp>
        <p:nvSpPr>
          <p:cNvPr id="1269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C27D18B9-1810-4A20-AD97-A742CF4921EF}" type="slidenum">
              <a:rPr lang="en-US" altLang="en-US" sz="1200">
                <a:solidFill>
                  <a:srgbClr val="898989"/>
                </a:solidFill>
                <a:latin typeface="Tahoma" panose="020B0604030504040204" pitchFamily="34" charset="0"/>
              </a:rPr>
              <a:pPr eaLnBrk="0" hangingPunct="0">
                <a:spcBef>
                  <a:spcPct val="0"/>
                </a:spcBef>
                <a:buClrTx/>
                <a:buSzTx/>
                <a:buFontTx/>
                <a:buNone/>
              </a:pPr>
              <a:t>51</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476515903"/>
      </p:ext>
    </p:extLst>
  </p:cSld>
  <p:clrMapOvr>
    <a:masterClrMapping/>
  </p:clrMapOvr>
  <p:transition>
    <p:pull dir="d"/>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1024128" y="585216"/>
            <a:ext cx="9720072" cy="715550"/>
          </a:xfrm>
        </p:spPr>
        <p:txBody>
          <a:bodyPr>
            <a:normAutofit/>
          </a:bodyPr>
          <a:lstStyle/>
          <a:p>
            <a:pPr algn="ctr">
              <a:defRPr/>
            </a:pPr>
            <a:r>
              <a:rPr lang="en-US" altLang="en-US" sz="2900" b="1" dirty="0" smtClean="0">
                <a:solidFill>
                  <a:srgbClr val="DFE3E5">
                    <a:lumMod val="25000"/>
                  </a:srgbClr>
                </a:solidFill>
                <a:latin typeface="Tw Cen MT" panose="020B0602020104020603"/>
              </a:rPr>
              <a:t>Reaching a selection decision</a:t>
            </a:r>
            <a:endParaRPr lang="en-US" sz="4400" b="1" dirty="0">
              <a:solidFill>
                <a:srgbClr val="FF0000"/>
              </a:solidFill>
            </a:endParaRPr>
          </a:p>
        </p:txBody>
      </p:sp>
      <p:sp>
        <p:nvSpPr>
          <p:cNvPr id="126979" name="Content Placeholder 2"/>
          <p:cNvSpPr>
            <a:spLocks noGrp="1"/>
          </p:cNvSpPr>
          <p:nvPr>
            <p:ph idx="1"/>
          </p:nvPr>
        </p:nvSpPr>
        <p:spPr>
          <a:xfrm>
            <a:off x="1024128" y="1487509"/>
            <a:ext cx="9720073" cy="4668591"/>
          </a:xfrm>
        </p:spPr>
        <p:txBody>
          <a:bodyPr>
            <a:normAutofit/>
          </a:bodyPr>
          <a:lstStyle/>
          <a:p>
            <a:pPr algn="just">
              <a:lnSpc>
                <a:spcPct val="150000"/>
              </a:lnSpc>
            </a:pPr>
            <a:r>
              <a:rPr lang="en-US" sz="2400" dirty="0" smtClean="0"/>
              <a:t>The decision to accept or reject applicants requires systematic consideration of all the relevant information about applicants. Summary forms and checklists can be used to facilitate the process.</a:t>
            </a:r>
            <a:r>
              <a:rPr lang="en-US" sz="2400" dirty="0"/>
              <a:t> </a:t>
            </a:r>
            <a:endParaRPr lang="en-US" sz="2400" dirty="0" smtClean="0"/>
          </a:p>
          <a:p>
            <a:pPr algn="just">
              <a:lnSpc>
                <a:spcPct val="150000"/>
              </a:lnSpc>
            </a:pPr>
            <a:r>
              <a:rPr lang="en-US" altLang="en-US" sz="2400" b="1" dirty="0" smtClean="0">
                <a:solidFill>
                  <a:srgbClr val="DFE3E5">
                    <a:lumMod val="25000"/>
                  </a:srgbClr>
                </a:solidFill>
              </a:rPr>
              <a:t>Notifying </a:t>
            </a:r>
            <a:r>
              <a:rPr lang="en-US" altLang="en-US" sz="2400" b="1" dirty="0">
                <a:solidFill>
                  <a:srgbClr val="DFE3E5">
                    <a:lumMod val="25000"/>
                  </a:srgbClr>
                </a:solidFill>
              </a:rPr>
              <a:t>the result  </a:t>
            </a:r>
            <a:endParaRPr lang="en-US" altLang="en-US" sz="2400" b="1" dirty="0" smtClean="0">
              <a:solidFill>
                <a:srgbClr val="DFE3E5">
                  <a:lumMod val="25000"/>
                </a:srgbClr>
              </a:solidFill>
            </a:endParaRPr>
          </a:p>
          <a:p>
            <a:r>
              <a:rPr lang="en-US" sz="2400" b="1" dirty="0">
                <a:solidFill>
                  <a:srgbClr val="DFE3E5">
                    <a:lumMod val="25000"/>
                  </a:srgbClr>
                </a:solidFill>
              </a:rPr>
              <a:t> </a:t>
            </a:r>
            <a:r>
              <a:rPr lang="en-US" sz="2400" dirty="0"/>
              <a:t>notify candidates </a:t>
            </a:r>
            <a:r>
              <a:rPr lang="en-US" sz="2400" dirty="0" smtClean="0"/>
              <a:t>both who are chosen and  </a:t>
            </a:r>
            <a:r>
              <a:rPr lang="en-US" sz="2400" dirty="0"/>
              <a:t>not chosen </a:t>
            </a:r>
            <a:r>
              <a:rPr lang="en-US" sz="2400" dirty="0" smtClean="0"/>
              <a:t>for the </a:t>
            </a:r>
            <a:r>
              <a:rPr lang="en-US" sz="2400" dirty="0"/>
              <a:t>position.</a:t>
            </a:r>
            <a:endParaRPr lang="en-US" sz="2400" b="1" dirty="0">
              <a:solidFill>
                <a:srgbClr val="FF0000"/>
              </a:solidFill>
            </a:endParaRPr>
          </a:p>
          <a:p>
            <a:pPr algn="just">
              <a:lnSpc>
                <a:spcPct val="150000"/>
              </a:lnSpc>
            </a:pPr>
            <a:endParaRPr lang="en-US" sz="2400" dirty="0" smtClean="0"/>
          </a:p>
        </p:txBody>
      </p:sp>
      <p:sp>
        <p:nvSpPr>
          <p:cNvPr id="1269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C27D18B9-1810-4A20-AD97-A742CF4921EF}" type="slidenum">
              <a:rPr lang="en-US" altLang="en-US" sz="1200">
                <a:solidFill>
                  <a:srgbClr val="898989"/>
                </a:solidFill>
                <a:latin typeface="Tahoma" panose="020B0604030504040204" pitchFamily="34" charset="0"/>
              </a:rPr>
              <a:pPr eaLnBrk="0" hangingPunct="0">
                <a:spcBef>
                  <a:spcPct val="0"/>
                </a:spcBef>
                <a:buClrTx/>
                <a:buSzTx/>
                <a:buFontTx/>
                <a:buNone/>
              </a:pPr>
              <a:t>52</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2644051706"/>
      </p:ext>
    </p:extLst>
  </p:cSld>
  <p:clrMapOvr>
    <a:masterClrMapping/>
  </p:clrMapOvr>
  <p:transition>
    <p:pull dir="d"/>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a:xfrm>
            <a:off x="1024128" y="585216"/>
            <a:ext cx="9720072" cy="715550"/>
          </a:xfrm>
        </p:spPr>
        <p:txBody>
          <a:bodyPr/>
          <a:lstStyle/>
          <a:p>
            <a:pPr algn="ctr">
              <a:defRPr/>
            </a:pPr>
            <a:r>
              <a:rPr lang="en-US" altLang="en-US" sz="2900" b="1" dirty="0" smtClean="0">
                <a:solidFill>
                  <a:srgbClr val="DFE3E5">
                    <a:lumMod val="25000"/>
                  </a:srgbClr>
                </a:solidFill>
                <a:latin typeface="Tw Cen MT" panose="020B0602020104020603"/>
              </a:rPr>
              <a:t>Reaching a selection decision </a:t>
            </a:r>
            <a:endParaRPr lang="en-US" sz="4400" b="1" dirty="0">
              <a:solidFill>
                <a:srgbClr val="FF0000"/>
              </a:solidFill>
            </a:endParaRPr>
          </a:p>
        </p:txBody>
      </p:sp>
      <p:sp>
        <p:nvSpPr>
          <p:cNvPr id="126979" name="Content Placeholder 2"/>
          <p:cNvSpPr>
            <a:spLocks noGrp="1"/>
          </p:cNvSpPr>
          <p:nvPr>
            <p:ph idx="1"/>
          </p:nvPr>
        </p:nvSpPr>
        <p:spPr>
          <a:xfrm>
            <a:off x="1024128" y="1487509"/>
            <a:ext cx="9720073" cy="4668591"/>
          </a:xfrm>
        </p:spPr>
        <p:txBody>
          <a:bodyPr>
            <a:normAutofit/>
          </a:bodyPr>
          <a:lstStyle/>
          <a:p>
            <a:pPr algn="just">
              <a:lnSpc>
                <a:spcPct val="150000"/>
              </a:lnSpc>
            </a:pPr>
            <a:r>
              <a:rPr lang="en-US" sz="2400" dirty="0" smtClean="0"/>
              <a:t>The decision to accept or reject applicants requires systematic consideration of all the relevant information about applicants. Summary forms and checklists can be used to facilitate the process. </a:t>
            </a:r>
          </a:p>
        </p:txBody>
      </p:sp>
      <p:sp>
        <p:nvSpPr>
          <p:cNvPr id="1269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C27D18B9-1810-4A20-AD97-A742CF4921EF}" type="slidenum">
              <a:rPr lang="en-US" altLang="en-US" sz="1200">
                <a:solidFill>
                  <a:srgbClr val="898989"/>
                </a:solidFill>
                <a:latin typeface="Tahoma" panose="020B0604030504040204" pitchFamily="34" charset="0"/>
              </a:rPr>
              <a:pPr eaLnBrk="0" hangingPunct="0">
                <a:spcBef>
                  <a:spcPct val="0"/>
                </a:spcBef>
                <a:buClrTx/>
                <a:buSzTx/>
                <a:buFontTx/>
                <a:buNone/>
              </a:pPr>
              <a:t>53</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354974905"/>
      </p:ext>
    </p:extLst>
  </p:cSld>
  <p:clrMapOvr>
    <a:masterClrMapping/>
  </p:clrMapOvr>
  <p:transition>
    <p:pull dir="d"/>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1024128" y="585216"/>
            <a:ext cx="9720072" cy="1063280"/>
          </a:xfrm>
        </p:spPr>
        <p:txBody>
          <a:bodyPr>
            <a:normAutofit/>
          </a:bodyPr>
          <a:lstStyle/>
          <a:p>
            <a:pPr algn="ctr">
              <a:defRPr/>
            </a:pPr>
            <a:r>
              <a:rPr lang="en-US" sz="3200" b="1" dirty="0" smtClean="0">
                <a:solidFill>
                  <a:schemeClr val="bg2">
                    <a:lumMod val="25000"/>
                  </a:schemeClr>
                </a:solidFill>
                <a:latin typeface="+mn-lt"/>
              </a:rPr>
              <a:t>Socialization</a:t>
            </a:r>
            <a:endParaRPr lang="en-US" sz="3200" dirty="0">
              <a:solidFill>
                <a:schemeClr val="bg2">
                  <a:lumMod val="25000"/>
                </a:schemeClr>
              </a:solidFill>
              <a:latin typeface="+mn-lt"/>
            </a:endParaRPr>
          </a:p>
        </p:txBody>
      </p:sp>
      <p:sp>
        <p:nvSpPr>
          <p:cNvPr id="133123" name="Content Placeholder 2"/>
          <p:cNvSpPr>
            <a:spLocks noGrp="1"/>
          </p:cNvSpPr>
          <p:nvPr>
            <p:ph idx="1"/>
          </p:nvPr>
        </p:nvSpPr>
        <p:spPr>
          <a:xfrm>
            <a:off x="1024128" y="1848119"/>
            <a:ext cx="10502125" cy="4023360"/>
          </a:xfrm>
        </p:spPr>
        <p:txBody>
          <a:bodyPr/>
          <a:lstStyle/>
          <a:p>
            <a:pPr lvl="0" algn="just">
              <a:lnSpc>
                <a:spcPct val="150000"/>
              </a:lnSpc>
              <a:buClr>
                <a:srgbClr val="1CADE4"/>
              </a:buClr>
              <a:buFont typeface="Wingdings" panose="05000000000000000000" pitchFamily="2" charset="2"/>
              <a:buChar char="§"/>
            </a:pPr>
            <a:r>
              <a:rPr lang="en-US" sz="2800" dirty="0" smtClean="0">
                <a:solidFill>
                  <a:prstClr val="black"/>
                </a:solidFill>
              </a:rPr>
              <a:t>Refers </a:t>
            </a:r>
            <a:r>
              <a:rPr lang="en-US" sz="2800" dirty="0">
                <a:solidFill>
                  <a:prstClr val="black"/>
                </a:solidFill>
              </a:rPr>
              <a:t>to a process of helping new employees adapt to their new organizations and work responsibilities. </a:t>
            </a:r>
            <a:endParaRPr lang="en-US" sz="2800" dirty="0" smtClean="0">
              <a:solidFill>
                <a:prstClr val="black"/>
              </a:solidFill>
            </a:endParaRPr>
          </a:p>
          <a:p>
            <a:pPr algn="just" eaLnBrk="1" hangingPunct="1">
              <a:buFont typeface="Wingdings" panose="05000000000000000000" pitchFamily="2" charset="2"/>
              <a:buChar char="§"/>
            </a:pPr>
            <a:r>
              <a:rPr lang="en-US" altLang="en-US" sz="2800" dirty="0" smtClean="0"/>
              <a:t>Process by which an individual comes to appreciate the values, abilities, expected behaviors, and social knowledge essential for assuming an organizational role and for participating as an organizational member.</a:t>
            </a:r>
            <a:endParaRPr lang="en-US" altLang="en-US" sz="2800" dirty="0"/>
          </a:p>
          <a:p>
            <a:endParaRPr lang="en-US" altLang="en-US" dirty="0" smtClean="0"/>
          </a:p>
        </p:txBody>
      </p:sp>
      <p:sp>
        <p:nvSpPr>
          <p:cNvPr id="1331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FF38AB8C-DF21-4DAB-B4BB-F5ACB3342953}" type="slidenum">
              <a:rPr lang="en-US" altLang="en-US" sz="1200">
                <a:solidFill>
                  <a:srgbClr val="045C75"/>
                </a:solidFill>
                <a:latin typeface="Arial" panose="020B0604020202020204" pitchFamily="34" charset="0"/>
              </a:rPr>
              <a:pPr>
                <a:spcBef>
                  <a:spcPct val="0"/>
                </a:spcBef>
                <a:buClrTx/>
                <a:buSzTx/>
                <a:buFontTx/>
                <a:buNone/>
              </a:pPr>
              <a:t>54</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1898180437"/>
      </p:ext>
    </p:extLst>
  </p:cSld>
  <p:clrMapOvr>
    <a:masterClrMapping/>
  </p:clrMapOvr>
  <p:transition>
    <p:pull dir="d"/>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1024128" y="585216"/>
            <a:ext cx="9720072" cy="663678"/>
          </a:xfrm>
        </p:spPr>
        <p:txBody>
          <a:bodyPr>
            <a:normAutofit/>
          </a:bodyPr>
          <a:lstStyle/>
          <a:p>
            <a:pPr algn="ctr">
              <a:defRPr/>
            </a:pPr>
            <a:r>
              <a:rPr lang="en-US" sz="3200" b="1" dirty="0" smtClean="0">
                <a:solidFill>
                  <a:schemeClr val="bg2">
                    <a:lumMod val="25000"/>
                  </a:schemeClr>
                </a:solidFill>
                <a:latin typeface="+mn-lt"/>
              </a:rPr>
              <a:t>Stages of Socialization</a:t>
            </a:r>
            <a:endParaRPr lang="en-US" sz="3200" dirty="0">
              <a:solidFill>
                <a:schemeClr val="bg2">
                  <a:lumMod val="25000"/>
                </a:schemeClr>
              </a:solidFill>
              <a:latin typeface="+mn-lt"/>
            </a:endParaRPr>
          </a:p>
        </p:txBody>
      </p:sp>
      <p:sp>
        <p:nvSpPr>
          <p:cNvPr id="133123" name="Content Placeholder 2"/>
          <p:cNvSpPr>
            <a:spLocks noGrp="1"/>
          </p:cNvSpPr>
          <p:nvPr>
            <p:ph idx="1"/>
          </p:nvPr>
        </p:nvSpPr>
        <p:spPr>
          <a:xfrm>
            <a:off x="874003" y="1356800"/>
            <a:ext cx="10405872" cy="4023360"/>
          </a:xfrm>
        </p:spPr>
        <p:txBody>
          <a:bodyPr/>
          <a:lstStyle/>
          <a:p>
            <a:pPr>
              <a:lnSpc>
                <a:spcPct val="100000"/>
              </a:lnSpc>
            </a:pPr>
            <a:r>
              <a:rPr lang="en-US" altLang="en-US" sz="2800" b="1" dirty="0" smtClean="0"/>
              <a:t>Pre-arrival stage </a:t>
            </a:r>
          </a:p>
          <a:p>
            <a:pPr algn="just">
              <a:lnSpc>
                <a:spcPct val="150000"/>
              </a:lnSpc>
            </a:pPr>
            <a:r>
              <a:rPr lang="en-US" altLang="en-US" sz="2400" dirty="0" smtClean="0"/>
              <a:t>This stage recognizes that individuals arrive in an organization with a set of organizational values, attitudes, and expectations. </a:t>
            </a:r>
          </a:p>
        </p:txBody>
      </p:sp>
      <p:sp>
        <p:nvSpPr>
          <p:cNvPr id="1331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FF38AB8C-DF21-4DAB-B4BB-F5ACB3342953}" type="slidenum">
              <a:rPr lang="en-US" altLang="en-US" sz="1200">
                <a:solidFill>
                  <a:srgbClr val="045C75"/>
                </a:solidFill>
                <a:latin typeface="Arial" panose="020B0604020202020204" pitchFamily="34" charset="0"/>
              </a:rPr>
              <a:pPr>
                <a:spcBef>
                  <a:spcPct val="0"/>
                </a:spcBef>
                <a:buClrTx/>
                <a:buSzTx/>
                <a:buFontTx/>
                <a:buNone/>
              </a:pPr>
              <a:t>55</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1453317912"/>
      </p:ext>
    </p:extLst>
  </p:cSld>
  <p:clrMapOvr>
    <a:masterClrMapping/>
  </p:clrMapOvr>
  <p:transition>
    <p:pull dir="d"/>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1024128" y="585216"/>
            <a:ext cx="9720072" cy="663678"/>
          </a:xfrm>
        </p:spPr>
        <p:txBody>
          <a:bodyPr>
            <a:normAutofit/>
          </a:bodyPr>
          <a:lstStyle/>
          <a:p>
            <a:pPr algn="ctr">
              <a:defRPr/>
            </a:pPr>
            <a:r>
              <a:rPr lang="en-US" sz="3200" b="1" dirty="0" smtClean="0">
                <a:solidFill>
                  <a:schemeClr val="bg2">
                    <a:lumMod val="25000"/>
                  </a:schemeClr>
                </a:solidFill>
                <a:latin typeface="+mn-lt"/>
              </a:rPr>
              <a:t>Stages of Socialization</a:t>
            </a:r>
            <a:endParaRPr lang="en-US" sz="3200" dirty="0">
              <a:solidFill>
                <a:schemeClr val="bg2">
                  <a:lumMod val="25000"/>
                </a:schemeClr>
              </a:solidFill>
              <a:latin typeface="+mn-lt"/>
            </a:endParaRPr>
          </a:p>
        </p:txBody>
      </p:sp>
      <p:sp>
        <p:nvSpPr>
          <p:cNvPr id="133123" name="Content Placeholder 2"/>
          <p:cNvSpPr>
            <a:spLocks noGrp="1"/>
          </p:cNvSpPr>
          <p:nvPr>
            <p:ph idx="1"/>
          </p:nvPr>
        </p:nvSpPr>
        <p:spPr>
          <a:xfrm>
            <a:off x="874003" y="1356800"/>
            <a:ext cx="10405872" cy="4023360"/>
          </a:xfrm>
        </p:spPr>
        <p:txBody>
          <a:bodyPr>
            <a:normAutofit/>
          </a:bodyPr>
          <a:lstStyle/>
          <a:p>
            <a:pPr>
              <a:lnSpc>
                <a:spcPct val="100000"/>
              </a:lnSpc>
            </a:pPr>
            <a:r>
              <a:rPr lang="en-US" altLang="en-US" sz="2800" b="1" dirty="0" smtClean="0"/>
              <a:t>Encounter stage </a:t>
            </a:r>
          </a:p>
          <a:p>
            <a:pPr algn="just">
              <a:lnSpc>
                <a:spcPct val="150000"/>
              </a:lnSpc>
            </a:pPr>
            <a:r>
              <a:rPr lang="en-US" altLang="en-US" sz="2400" dirty="0" smtClean="0"/>
              <a:t>The socialization stage where individuals confront the possible contradiction   between their organizational expectations and reality. </a:t>
            </a:r>
          </a:p>
          <a:p>
            <a:pPr algn="just">
              <a:lnSpc>
                <a:spcPct val="150000"/>
              </a:lnSpc>
            </a:pPr>
            <a:r>
              <a:rPr lang="en-US" altLang="en-US" sz="2400" dirty="0" smtClean="0"/>
              <a:t>If expectation and reality differ, new employees must be socialized to detach them from their previous assumptions, However, some new members may become totally disillusioned with the actualities of their jobs and resign.</a:t>
            </a:r>
          </a:p>
        </p:txBody>
      </p:sp>
      <p:sp>
        <p:nvSpPr>
          <p:cNvPr id="1331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FF38AB8C-DF21-4DAB-B4BB-F5ACB3342953}" type="slidenum">
              <a:rPr lang="en-US" altLang="en-US" sz="1200">
                <a:solidFill>
                  <a:srgbClr val="045C75"/>
                </a:solidFill>
                <a:latin typeface="Arial" panose="020B0604020202020204" pitchFamily="34" charset="0"/>
              </a:rPr>
              <a:pPr>
                <a:spcBef>
                  <a:spcPct val="0"/>
                </a:spcBef>
                <a:buClrTx/>
                <a:buSzTx/>
                <a:buFontTx/>
                <a:buNone/>
              </a:pPr>
              <a:t>56</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3419483045"/>
      </p:ext>
    </p:extLst>
  </p:cSld>
  <p:clrMapOvr>
    <a:masterClrMapping/>
  </p:clrMapOvr>
  <p:transition>
    <p:pull dir="d"/>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1024128" y="585216"/>
            <a:ext cx="9720072" cy="663678"/>
          </a:xfrm>
        </p:spPr>
        <p:txBody>
          <a:bodyPr>
            <a:normAutofit/>
          </a:bodyPr>
          <a:lstStyle/>
          <a:p>
            <a:pPr algn="ctr">
              <a:defRPr/>
            </a:pPr>
            <a:r>
              <a:rPr lang="en-US" sz="3200" b="1" dirty="0" smtClean="0">
                <a:solidFill>
                  <a:schemeClr val="bg2">
                    <a:lumMod val="25000"/>
                  </a:schemeClr>
                </a:solidFill>
                <a:latin typeface="+mn-lt"/>
              </a:rPr>
              <a:t>Stages of Socialization</a:t>
            </a:r>
            <a:endParaRPr lang="en-US" sz="3200" dirty="0">
              <a:solidFill>
                <a:schemeClr val="bg2">
                  <a:lumMod val="25000"/>
                </a:schemeClr>
              </a:solidFill>
              <a:latin typeface="+mn-lt"/>
            </a:endParaRPr>
          </a:p>
        </p:txBody>
      </p:sp>
      <p:sp>
        <p:nvSpPr>
          <p:cNvPr id="133123" name="Content Placeholder 2"/>
          <p:cNvSpPr>
            <a:spLocks noGrp="1"/>
          </p:cNvSpPr>
          <p:nvPr>
            <p:ph idx="1"/>
          </p:nvPr>
        </p:nvSpPr>
        <p:spPr>
          <a:xfrm>
            <a:off x="874003" y="1356800"/>
            <a:ext cx="10405872" cy="4023360"/>
          </a:xfrm>
        </p:spPr>
        <p:txBody>
          <a:bodyPr>
            <a:normAutofit/>
          </a:bodyPr>
          <a:lstStyle/>
          <a:p>
            <a:pPr>
              <a:lnSpc>
                <a:spcPct val="100000"/>
              </a:lnSpc>
            </a:pPr>
            <a:r>
              <a:rPr lang="en-US" altLang="en-US" sz="2800" b="1" dirty="0" smtClean="0"/>
              <a:t>Metamorphosis stage </a:t>
            </a:r>
          </a:p>
          <a:p>
            <a:pPr algn="just">
              <a:lnSpc>
                <a:spcPct val="150000"/>
              </a:lnSpc>
            </a:pPr>
            <a:r>
              <a:rPr lang="en-US" altLang="en-US" sz="2400" dirty="0" smtClean="0"/>
              <a:t>The socialization stage during which the new employee must work out inconsistencies discovered during the encounter stage. </a:t>
            </a:r>
          </a:p>
          <a:p>
            <a:pPr algn="just">
              <a:lnSpc>
                <a:spcPct val="150000"/>
              </a:lnSpc>
            </a:pPr>
            <a:r>
              <a:rPr lang="en-US" altLang="en-US" sz="2400" dirty="0" smtClean="0"/>
              <a:t>Socialization is complete when new members become comfortable with the organization and their work teams. They internalize coworker and organization norms, and they understand and accept these norms.</a:t>
            </a:r>
          </a:p>
        </p:txBody>
      </p:sp>
      <p:sp>
        <p:nvSpPr>
          <p:cNvPr id="1331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FF38AB8C-DF21-4DAB-B4BB-F5ACB3342953}" type="slidenum">
              <a:rPr lang="en-US" altLang="en-US" sz="1200">
                <a:solidFill>
                  <a:srgbClr val="045C75"/>
                </a:solidFill>
                <a:latin typeface="Arial" panose="020B0604020202020204" pitchFamily="34" charset="0"/>
              </a:rPr>
              <a:pPr>
                <a:spcBef>
                  <a:spcPct val="0"/>
                </a:spcBef>
                <a:buClrTx/>
                <a:buSzTx/>
                <a:buFontTx/>
                <a:buNone/>
              </a:pPr>
              <a:t>57</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3679018373"/>
      </p:ext>
    </p:extLst>
  </p:cSld>
  <p:clrMapOvr>
    <a:masterClrMapping/>
  </p:clrMapOvr>
  <p:transition>
    <p:pull dir="d"/>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752265"/>
          </a:xfrm>
        </p:spPr>
        <p:txBody>
          <a:bodyPr>
            <a:normAutofit/>
          </a:bodyPr>
          <a:lstStyle/>
          <a:p>
            <a:pPr algn="ctr"/>
            <a:r>
              <a:rPr lang="en-US" sz="3200" b="1" dirty="0" smtClean="0"/>
              <a:t>Orientation and Induction </a:t>
            </a:r>
            <a:endParaRPr lang="en-US" sz="3200" b="1" dirty="0"/>
          </a:p>
        </p:txBody>
      </p:sp>
      <p:sp>
        <p:nvSpPr>
          <p:cNvPr id="3" name="Content Placeholder 2"/>
          <p:cNvSpPr>
            <a:spLocks noGrp="1"/>
          </p:cNvSpPr>
          <p:nvPr>
            <p:ph idx="1"/>
          </p:nvPr>
        </p:nvSpPr>
        <p:spPr>
          <a:xfrm>
            <a:off x="1024128" y="1337481"/>
            <a:ext cx="10213367" cy="4023360"/>
          </a:xfrm>
        </p:spPr>
        <p:txBody>
          <a:bodyPr>
            <a:normAutofit/>
          </a:bodyPr>
          <a:lstStyle/>
          <a:p>
            <a:pPr lvl="0" algn="just">
              <a:lnSpc>
                <a:spcPct val="150000"/>
              </a:lnSpc>
              <a:buClr>
                <a:srgbClr val="1CADE4"/>
              </a:buClr>
            </a:pPr>
            <a:r>
              <a:rPr lang="en-US" sz="2800" b="1" dirty="0" smtClean="0">
                <a:solidFill>
                  <a:prstClr val="black"/>
                </a:solidFill>
              </a:rPr>
              <a:t>Induction</a:t>
            </a:r>
            <a:r>
              <a:rPr lang="en-US" sz="2800" dirty="0" smtClean="0">
                <a:solidFill>
                  <a:prstClr val="black"/>
                </a:solidFill>
              </a:rPr>
              <a:t>- </a:t>
            </a:r>
            <a:r>
              <a:rPr lang="en-US" sz="2800" dirty="0">
                <a:solidFill>
                  <a:prstClr val="black"/>
                </a:solidFill>
              </a:rPr>
              <a:t>is the process of receiving and welcoming employees when they first join a company.</a:t>
            </a:r>
          </a:p>
          <a:p>
            <a:pPr algn="just">
              <a:lnSpc>
                <a:spcPct val="150000"/>
              </a:lnSpc>
            </a:pPr>
            <a:r>
              <a:rPr lang="en-US" sz="2800" b="1" dirty="0" smtClean="0">
                <a:solidFill>
                  <a:prstClr val="black"/>
                </a:solidFill>
              </a:rPr>
              <a:t>Orientation</a:t>
            </a:r>
            <a:r>
              <a:rPr lang="en-US" sz="2800" dirty="0" smtClean="0"/>
              <a:t>- A </a:t>
            </a:r>
            <a:r>
              <a:rPr lang="en-US" sz="2800" dirty="0"/>
              <a:t>procedure for providing </a:t>
            </a:r>
            <a:r>
              <a:rPr lang="en-US" sz="2800" dirty="0" smtClean="0"/>
              <a:t>new employees </a:t>
            </a:r>
            <a:r>
              <a:rPr lang="en-US" sz="2800" dirty="0"/>
              <a:t>with basic </a:t>
            </a:r>
            <a:r>
              <a:rPr lang="en-US" sz="2800" dirty="0" smtClean="0"/>
              <a:t>background information </a:t>
            </a:r>
            <a:r>
              <a:rPr lang="en-US" sz="2800" dirty="0"/>
              <a:t>about the firm</a:t>
            </a:r>
            <a:r>
              <a:rPr lang="en-US" sz="2800" dirty="0" smtClean="0"/>
              <a:t>.</a:t>
            </a:r>
          </a:p>
        </p:txBody>
      </p:sp>
    </p:spTree>
    <p:extLst>
      <p:ext uri="{BB962C8B-B14F-4D97-AF65-F5344CB8AC3E}">
        <p14:creationId xmlns:p14="http://schemas.microsoft.com/office/powerpoint/2010/main" val="330079267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752265"/>
          </a:xfrm>
        </p:spPr>
        <p:txBody>
          <a:bodyPr>
            <a:normAutofit/>
          </a:bodyPr>
          <a:lstStyle/>
          <a:p>
            <a:pPr algn="ctr"/>
            <a:r>
              <a:rPr lang="en-US" sz="3200" b="1" dirty="0" smtClean="0"/>
              <a:t>Induction AND Orientation </a:t>
            </a:r>
            <a:endParaRPr lang="en-US" sz="3200" b="1" dirty="0"/>
          </a:p>
        </p:txBody>
      </p:sp>
      <p:sp>
        <p:nvSpPr>
          <p:cNvPr id="3" name="Content Placeholder 2"/>
          <p:cNvSpPr>
            <a:spLocks noGrp="1"/>
          </p:cNvSpPr>
          <p:nvPr>
            <p:ph idx="1"/>
          </p:nvPr>
        </p:nvSpPr>
        <p:spPr>
          <a:xfrm>
            <a:off x="1024128" y="1337481"/>
            <a:ext cx="10213367" cy="4023360"/>
          </a:xfrm>
        </p:spPr>
        <p:txBody>
          <a:bodyPr>
            <a:normAutofit/>
          </a:bodyPr>
          <a:lstStyle/>
          <a:p>
            <a:pPr lvl="0" algn="just">
              <a:lnSpc>
                <a:spcPct val="150000"/>
              </a:lnSpc>
              <a:buClr>
                <a:srgbClr val="1CADE4"/>
              </a:buClr>
            </a:pPr>
            <a:r>
              <a:rPr lang="en-US" sz="2800" b="1" dirty="0" smtClean="0">
                <a:solidFill>
                  <a:prstClr val="black"/>
                </a:solidFill>
              </a:rPr>
              <a:t>Induction</a:t>
            </a:r>
            <a:r>
              <a:rPr lang="en-US" sz="2800" dirty="0" smtClean="0">
                <a:solidFill>
                  <a:prstClr val="black"/>
                </a:solidFill>
              </a:rPr>
              <a:t>- </a:t>
            </a:r>
            <a:r>
              <a:rPr lang="en-US" sz="2400" dirty="0">
                <a:solidFill>
                  <a:prstClr val="black"/>
                </a:solidFill>
              </a:rPr>
              <a:t>is the process of receiving and welcoming employees when they first join a </a:t>
            </a:r>
            <a:r>
              <a:rPr lang="en-US" sz="2400" dirty="0" smtClean="0">
                <a:solidFill>
                  <a:prstClr val="black"/>
                </a:solidFill>
              </a:rPr>
              <a:t>company. Includes</a:t>
            </a:r>
            <a:r>
              <a:rPr lang="en-US" sz="2400" dirty="0" smtClean="0"/>
              <a:t> </a:t>
            </a:r>
            <a:r>
              <a:rPr lang="en-US" sz="2400" dirty="0"/>
              <a:t>Company </a:t>
            </a:r>
            <a:r>
              <a:rPr lang="en-US" sz="2400" dirty="0" smtClean="0"/>
              <a:t>overview:</a:t>
            </a:r>
            <a:endParaRPr lang="en-US" sz="2400" dirty="0"/>
          </a:p>
          <a:p>
            <a:pPr>
              <a:buFont typeface="Wingdings" panose="05000000000000000000" pitchFamily="2" charset="2"/>
              <a:buChar char="§"/>
            </a:pPr>
            <a:r>
              <a:rPr lang="en-US" sz="2800" dirty="0"/>
              <a:t> </a:t>
            </a:r>
            <a:r>
              <a:rPr lang="en-US" sz="2400" dirty="0" smtClean="0"/>
              <a:t>Mission</a:t>
            </a:r>
            <a:r>
              <a:rPr lang="en-US" sz="2400" dirty="0"/>
              <a:t>, Vision, Values</a:t>
            </a:r>
          </a:p>
          <a:p>
            <a:pPr>
              <a:buFont typeface="Wingdings" panose="05000000000000000000" pitchFamily="2" charset="2"/>
              <a:buChar char="§"/>
            </a:pPr>
            <a:r>
              <a:rPr lang="en-US" sz="2400" dirty="0"/>
              <a:t> </a:t>
            </a:r>
            <a:r>
              <a:rPr lang="en-US" sz="2400" dirty="0" smtClean="0"/>
              <a:t>History  </a:t>
            </a:r>
            <a:r>
              <a:rPr lang="en-US" sz="2400" dirty="0"/>
              <a:t>and clients</a:t>
            </a:r>
          </a:p>
          <a:p>
            <a:pPr>
              <a:buFont typeface="Wingdings" panose="05000000000000000000" pitchFamily="2" charset="2"/>
              <a:buChar char="§"/>
            </a:pPr>
            <a:r>
              <a:rPr lang="en-US" sz="2400" dirty="0"/>
              <a:t> </a:t>
            </a:r>
            <a:r>
              <a:rPr lang="en-US" sz="2400" dirty="0" smtClean="0"/>
              <a:t>hierarchy</a:t>
            </a:r>
            <a:endParaRPr lang="en-US" sz="2400" dirty="0"/>
          </a:p>
          <a:p>
            <a:pPr>
              <a:buFont typeface="Wingdings" panose="05000000000000000000" pitchFamily="2" charset="2"/>
              <a:buChar char="§"/>
            </a:pPr>
            <a:r>
              <a:rPr lang="en-US" sz="2400" dirty="0"/>
              <a:t> </a:t>
            </a:r>
            <a:r>
              <a:rPr lang="en-US" sz="2400" dirty="0" smtClean="0"/>
              <a:t>Policies  </a:t>
            </a:r>
          </a:p>
          <a:p>
            <a:pPr>
              <a:buFont typeface="Wingdings" panose="05000000000000000000" pitchFamily="2" charset="2"/>
              <a:buChar char="§"/>
            </a:pPr>
            <a:r>
              <a:rPr lang="en-US" sz="2400" dirty="0"/>
              <a:t> </a:t>
            </a:r>
            <a:r>
              <a:rPr lang="en-US" sz="2400" dirty="0" smtClean="0"/>
              <a:t>Company rules (dress code, Business </a:t>
            </a:r>
            <a:r>
              <a:rPr lang="en-US" sz="2400" dirty="0"/>
              <a:t>conduct </a:t>
            </a:r>
            <a:r>
              <a:rPr lang="en-US" sz="2400" dirty="0" smtClean="0"/>
              <a:t>guideline)</a:t>
            </a:r>
            <a:endParaRPr lang="en-US" sz="2400" dirty="0"/>
          </a:p>
        </p:txBody>
      </p:sp>
    </p:spTree>
    <p:extLst>
      <p:ext uri="{BB962C8B-B14F-4D97-AF65-F5344CB8AC3E}">
        <p14:creationId xmlns:p14="http://schemas.microsoft.com/office/powerpoint/2010/main" val="1685855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idx="4294967295"/>
          </p:nvPr>
        </p:nvSpPr>
        <p:spPr>
          <a:xfrm>
            <a:off x="1981200" y="152400"/>
            <a:ext cx="8229600" cy="990600"/>
          </a:xfrm>
        </p:spPr>
        <p:txBody>
          <a:bodyPr>
            <a:normAutofit/>
          </a:bodyPr>
          <a:lstStyle/>
          <a:p>
            <a:pPr algn="ctr" eaLnBrk="1" hangingPunct="1"/>
            <a:r>
              <a:rPr lang="en-US" altLang="en-US" sz="3200" b="1" dirty="0">
                <a:solidFill>
                  <a:schemeClr val="tx1"/>
                </a:solidFill>
              </a:rPr>
              <a:t>Source </a:t>
            </a:r>
            <a:r>
              <a:rPr lang="en-US" altLang="en-US" sz="3200" b="1" dirty="0" smtClean="0">
                <a:solidFill>
                  <a:schemeClr val="tx1"/>
                </a:solidFill>
              </a:rPr>
              <a:t>of </a:t>
            </a:r>
            <a:r>
              <a:rPr lang="en-US" altLang="en-US" sz="3200" b="1" dirty="0">
                <a:solidFill>
                  <a:schemeClr val="tx1"/>
                </a:solidFill>
              </a:rPr>
              <a:t>Recruitment</a:t>
            </a:r>
          </a:p>
        </p:txBody>
      </p:sp>
      <p:sp>
        <p:nvSpPr>
          <p:cNvPr id="44035" name="Content Placeholder 2"/>
          <p:cNvSpPr>
            <a:spLocks noGrp="1"/>
          </p:cNvSpPr>
          <p:nvPr>
            <p:ph idx="4294967295"/>
          </p:nvPr>
        </p:nvSpPr>
        <p:spPr>
          <a:xfrm>
            <a:off x="1197735" y="1143001"/>
            <a:ext cx="9013065" cy="4983163"/>
          </a:xfrm>
        </p:spPr>
        <p:txBody>
          <a:bodyPr>
            <a:normAutofit lnSpcReduction="10000"/>
          </a:bodyPr>
          <a:lstStyle/>
          <a:p>
            <a:pPr marL="0" indent="0" algn="just">
              <a:buNone/>
              <a:defRPr/>
            </a:pPr>
            <a:r>
              <a:rPr lang="en-US" sz="2800" b="1" dirty="0"/>
              <a:t>Internal source  of </a:t>
            </a:r>
            <a:r>
              <a:rPr lang="en-US" sz="2800" b="1" dirty="0" smtClean="0"/>
              <a:t>recruitment:</a:t>
            </a:r>
          </a:p>
          <a:p>
            <a:pPr marL="514350" lvl="0" indent="-514350" algn="just" fontAlgn="base">
              <a:lnSpc>
                <a:spcPct val="150000"/>
              </a:lnSpc>
              <a:spcBef>
                <a:spcPct val="20000"/>
              </a:spcBef>
              <a:spcAft>
                <a:spcPct val="0"/>
              </a:spcAft>
              <a:buClr>
                <a:srgbClr val="0BD0D9"/>
              </a:buClr>
              <a:buSzPct val="95000"/>
              <a:buFont typeface="Wingdings" pitchFamily="2" charset="2"/>
              <a:buChar char="Ø"/>
              <a:defRPr/>
            </a:pPr>
            <a:r>
              <a:rPr lang="en-US" sz="2800" dirty="0" smtClean="0"/>
              <a:t>Internal recruitment refers to </a:t>
            </a:r>
            <a:r>
              <a:rPr lang="en-US" sz="2800" dirty="0">
                <a:solidFill>
                  <a:prstClr val="black"/>
                </a:solidFill>
              </a:rPr>
              <a:t>Looking for </a:t>
            </a:r>
            <a:r>
              <a:rPr lang="en-US" sz="2800" b="1" dirty="0" smtClean="0">
                <a:solidFill>
                  <a:prstClr val="black"/>
                </a:solidFill>
              </a:rPr>
              <a:t>Potential </a:t>
            </a:r>
            <a:r>
              <a:rPr lang="en-US" sz="2800" b="1" dirty="0">
                <a:solidFill>
                  <a:prstClr val="black"/>
                </a:solidFill>
              </a:rPr>
              <a:t>qualified candidates </a:t>
            </a:r>
            <a:r>
              <a:rPr lang="en-US" sz="2800" dirty="0">
                <a:solidFill>
                  <a:prstClr val="black"/>
                </a:solidFill>
              </a:rPr>
              <a:t>within the organization  to fill </a:t>
            </a:r>
            <a:r>
              <a:rPr lang="en-US" sz="2800" dirty="0" smtClean="0">
                <a:solidFill>
                  <a:prstClr val="black"/>
                </a:solidFill>
              </a:rPr>
              <a:t>job vacancies. </a:t>
            </a:r>
          </a:p>
          <a:p>
            <a:pPr marL="514350" lvl="0" indent="-514350" algn="just" fontAlgn="base">
              <a:lnSpc>
                <a:spcPct val="150000"/>
              </a:lnSpc>
              <a:spcBef>
                <a:spcPct val="20000"/>
              </a:spcBef>
              <a:spcAft>
                <a:spcPct val="0"/>
              </a:spcAft>
              <a:buClr>
                <a:srgbClr val="0BD0D9"/>
              </a:buClr>
              <a:buSzPct val="95000"/>
              <a:buFont typeface="Wingdings" pitchFamily="2" charset="2"/>
              <a:buChar char="Ø"/>
              <a:defRPr/>
            </a:pPr>
            <a:r>
              <a:rPr lang="en-US" sz="2800" dirty="0" smtClean="0">
                <a:solidFill>
                  <a:prstClr val="black"/>
                </a:solidFill>
              </a:rPr>
              <a:t>It usually </a:t>
            </a:r>
            <a:r>
              <a:rPr lang="en-US" sz="2800" dirty="0">
                <a:solidFill>
                  <a:prstClr val="black"/>
                </a:solidFill>
              </a:rPr>
              <a:t>takes the form of </a:t>
            </a:r>
            <a:r>
              <a:rPr lang="en-US" sz="2800" b="1" dirty="0">
                <a:solidFill>
                  <a:prstClr val="black"/>
                </a:solidFill>
              </a:rPr>
              <a:t>promotion or transfer </a:t>
            </a:r>
            <a:r>
              <a:rPr lang="en-US" sz="2800" dirty="0">
                <a:solidFill>
                  <a:prstClr val="black"/>
                </a:solidFill>
              </a:rPr>
              <a:t>with in the </a:t>
            </a:r>
            <a:r>
              <a:rPr lang="en-US" sz="2800" dirty="0" smtClean="0">
                <a:solidFill>
                  <a:prstClr val="black"/>
                </a:solidFill>
              </a:rPr>
              <a:t>organization.</a:t>
            </a:r>
          </a:p>
          <a:p>
            <a:pPr marL="514350" lvl="0" indent="-514350" algn="just" fontAlgn="base">
              <a:lnSpc>
                <a:spcPct val="150000"/>
              </a:lnSpc>
              <a:spcBef>
                <a:spcPct val="20000"/>
              </a:spcBef>
              <a:spcAft>
                <a:spcPct val="0"/>
              </a:spcAft>
              <a:buClr>
                <a:srgbClr val="0BD0D9"/>
              </a:buClr>
              <a:buSzPct val="95000"/>
              <a:buFont typeface="Wingdings" pitchFamily="2" charset="2"/>
              <a:buChar char="Ø"/>
              <a:defRPr/>
            </a:pPr>
            <a:r>
              <a:rPr lang="en-US" sz="2800" dirty="0" smtClean="0">
                <a:solidFill>
                  <a:prstClr val="black"/>
                </a:solidFill>
              </a:rPr>
              <a:t>Therefore, internal source of recruitment are </a:t>
            </a:r>
            <a:r>
              <a:rPr lang="en-US" sz="2800" dirty="0" smtClean="0"/>
              <a:t>employees </a:t>
            </a:r>
            <a:r>
              <a:rPr lang="en-US" sz="2800" dirty="0"/>
              <a:t>in the </a:t>
            </a:r>
            <a:r>
              <a:rPr lang="en-US" sz="2800" dirty="0" smtClean="0"/>
              <a:t>organization.</a:t>
            </a:r>
          </a:p>
          <a:p>
            <a:pPr marL="514350" indent="-514350" algn="just">
              <a:buNone/>
              <a:defRPr/>
            </a:pPr>
            <a:endParaRPr lang="en-US" sz="2800" dirty="0"/>
          </a:p>
          <a:p>
            <a:pPr marL="514350" indent="-514350" algn="just">
              <a:buNone/>
              <a:defRPr/>
            </a:pPr>
            <a:endParaRPr lang="en-US" sz="2800" dirty="0"/>
          </a:p>
          <a:p>
            <a:pPr marL="514350" indent="-514350" algn="just">
              <a:buNone/>
              <a:defRPr/>
            </a:pPr>
            <a:endParaRPr lang="en-US" sz="2800" dirty="0"/>
          </a:p>
          <a:p>
            <a:pPr marL="514350" indent="-514350">
              <a:buNone/>
              <a:defRPr/>
            </a:pPr>
            <a:endParaRPr lang="en-US" sz="2800" dirty="0" smtClean="0"/>
          </a:p>
          <a:p>
            <a:pPr marL="514350" indent="-514350">
              <a:buNone/>
              <a:defRPr/>
            </a:pPr>
            <a:endParaRPr lang="en-US" sz="2800" dirty="0" smtClean="0"/>
          </a:p>
        </p:txBody>
      </p:sp>
      <p:sp>
        <p:nvSpPr>
          <p:cNvPr id="105476"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1752AC96-9972-456F-B098-95504D621F34}" type="slidenum">
              <a:rPr lang="en-US" altLang="en-US" sz="1200">
                <a:solidFill>
                  <a:srgbClr val="898989"/>
                </a:solidFill>
                <a:latin typeface="Tahoma" panose="020B0604030504040204" pitchFamily="34" charset="0"/>
              </a:rPr>
              <a:pPr eaLnBrk="0" hangingPunct="0">
                <a:spcBef>
                  <a:spcPct val="0"/>
                </a:spcBef>
                <a:buClrTx/>
                <a:buSzTx/>
                <a:buFontTx/>
                <a:buNone/>
              </a:pPr>
              <a:t>6</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990496643"/>
      </p:ext>
    </p:extLst>
  </p:cSld>
  <p:clrMapOvr>
    <a:masterClrMapping/>
  </p:clrMapOvr>
  <p:transition>
    <p:pull dir="d"/>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752265"/>
          </a:xfrm>
        </p:spPr>
        <p:txBody>
          <a:bodyPr>
            <a:normAutofit/>
          </a:bodyPr>
          <a:lstStyle/>
          <a:p>
            <a:pPr algn="ctr"/>
            <a:r>
              <a:rPr lang="en-US" sz="3200" b="1" dirty="0" smtClean="0"/>
              <a:t>Induction AND Orientation </a:t>
            </a:r>
            <a:endParaRPr lang="en-US" sz="3200" b="1" dirty="0"/>
          </a:p>
        </p:txBody>
      </p:sp>
      <p:sp>
        <p:nvSpPr>
          <p:cNvPr id="3" name="Content Placeholder 2"/>
          <p:cNvSpPr>
            <a:spLocks noGrp="1"/>
          </p:cNvSpPr>
          <p:nvPr>
            <p:ph idx="1"/>
          </p:nvPr>
        </p:nvSpPr>
        <p:spPr>
          <a:xfrm>
            <a:off x="1024128" y="1337481"/>
            <a:ext cx="10213367" cy="4023360"/>
          </a:xfrm>
        </p:spPr>
        <p:txBody>
          <a:bodyPr>
            <a:normAutofit lnSpcReduction="10000"/>
          </a:bodyPr>
          <a:lstStyle/>
          <a:p>
            <a:pPr algn="just">
              <a:lnSpc>
                <a:spcPct val="150000"/>
              </a:lnSpc>
            </a:pPr>
            <a:r>
              <a:rPr lang="en-US" sz="2800" b="1" dirty="0" smtClean="0">
                <a:solidFill>
                  <a:prstClr val="black"/>
                </a:solidFill>
              </a:rPr>
              <a:t>Orientation</a:t>
            </a:r>
            <a:r>
              <a:rPr lang="en-US" sz="2800" dirty="0" smtClean="0"/>
              <a:t>- A </a:t>
            </a:r>
            <a:r>
              <a:rPr lang="en-US" sz="2800" dirty="0"/>
              <a:t>procedure for providing </a:t>
            </a:r>
            <a:r>
              <a:rPr lang="en-US" sz="2800" dirty="0" smtClean="0"/>
              <a:t>new employees </a:t>
            </a:r>
            <a:r>
              <a:rPr lang="en-US" sz="2800" dirty="0"/>
              <a:t>with basic </a:t>
            </a:r>
            <a:r>
              <a:rPr lang="en-US" sz="2800" dirty="0" smtClean="0"/>
              <a:t>background information </a:t>
            </a:r>
            <a:r>
              <a:rPr lang="en-US" sz="2800" dirty="0"/>
              <a:t>about the firm</a:t>
            </a:r>
            <a:r>
              <a:rPr lang="en-US" sz="2800" dirty="0" smtClean="0"/>
              <a:t>. </a:t>
            </a:r>
          </a:p>
          <a:p>
            <a:pPr>
              <a:buFont typeface="Arial" panose="020B0604020202020204" pitchFamily="34" charset="0"/>
              <a:buChar char="•"/>
            </a:pPr>
            <a:r>
              <a:rPr lang="en-US" sz="2800" dirty="0" smtClean="0"/>
              <a:t>Workplace </a:t>
            </a:r>
            <a:r>
              <a:rPr lang="en-US" sz="2800" dirty="0"/>
              <a:t>tour and Formal meetings with teams and departments.</a:t>
            </a:r>
          </a:p>
          <a:p>
            <a:pPr>
              <a:buFont typeface="Arial" panose="020B0604020202020204" pitchFamily="34" charset="0"/>
              <a:buChar char="•"/>
            </a:pPr>
            <a:r>
              <a:rPr lang="en-US" sz="2800" dirty="0"/>
              <a:t>Information of procedures and processes</a:t>
            </a:r>
          </a:p>
          <a:p>
            <a:pPr>
              <a:buFont typeface="Arial" panose="020B0604020202020204" pitchFamily="34" charset="0"/>
              <a:buChar char="•"/>
            </a:pPr>
            <a:r>
              <a:rPr lang="en-US" sz="2800" dirty="0"/>
              <a:t>Information of work assignment/ job, clients</a:t>
            </a:r>
          </a:p>
          <a:p>
            <a:pPr>
              <a:buFont typeface="Arial" panose="020B0604020202020204" pitchFamily="34" charset="0"/>
              <a:buChar char="•"/>
            </a:pPr>
            <a:r>
              <a:rPr lang="en-US" sz="2800" dirty="0"/>
              <a:t>Introduction to team members and key contacts.</a:t>
            </a:r>
          </a:p>
          <a:p>
            <a:pPr>
              <a:buFont typeface="Arial" panose="020B0604020202020204" pitchFamily="34" charset="0"/>
              <a:buChar char="•"/>
            </a:pPr>
            <a:r>
              <a:rPr lang="en-US" sz="2800" dirty="0"/>
              <a:t>Information about employment terms and conditions</a:t>
            </a:r>
          </a:p>
          <a:p>
            <a:pPr algn="just">
              <a:lnSpc>
                <a:spcPct val="150000"/>
              </a:lnSpc>
            </a:pPr>
            <a:endParaRPr lang="en-US" sz="2800" dirty="0" smtClean="0"/>
          </a:p>
        </p:txBody>
      </p:sp>
    </p:spTree>
    <p:extLst>
      <p:ext uri="{BB962C8B-B14F-4D97-AF65-F5344CB8AC3E}">
        <p14:creationId xmlns:p14="http://schemas.microsoft.com/office/powerpoint/2010/main" val="9195138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5217" y="585216"/>
            <a:ext cx="10432277" cy="752265"/>
          </a:xfrm>
        </p:spPr>
        <p:txBody>
          <a:bodyPr>
            <a:noAutofit/>
          </a:bodyPr>
          <a:lstStyle/>
          <a:p>
            <a:pPr algn="ctr"/>
            <a:r>
              <a:rPr lang="en-US" sz="3200" b="1" dirty="0">
                <a:solidFill>
                  <a:prstClr val="black">
                    <a:lumMod val="95000"/>
                    <a:lumOff val="5000"/>
                  </a:prstClr>
                </a:solidFill>
              </a:rPr>
              <a:t>Aim of Induction AND Orientation </a:t>
            </a:r>
            <a:endParaRPr lang="en-US" sz="3200" b="1" dirty="0">
              <a:latin typeface="+mn-lt"/>
            </a:endParaRPr>
          </a:p>
        </p:txBody>
      </p:sp>
      <p:sp>
        <p:nvSpPr>
          <p:cNvPr id="3" name="Content Placeholder 2"/>
          <p:cNvSpPr>
            <a:spLocks noGrp="1"/>
          </p:cNvSpPr>
          <p:nvPr>
            <p:ph idx="1"/>
          </p:nvPr>
        </p:nvSpPr>
        <p:spPr>
          <a:xfrm>
            <a:off x="1024128" y="1651382"/>
            <a:ext cx="10213367" cy="4023360"/>
          </a:xfrm>
        </p:spPr>
        <p:txBody>
          <a:bodyPr>
            <a:normAutofit/>
          </a:bodyPr>
          <a:lstStyle/>
          <a:p>
            <a:pPr algn="just">
              <a:lnSpc>
                <a:spcPct val="150000"/>
              </a:lnSpc>
              <a:buClrTx/>
              <a:buFont typeface="Wingdings" panose="05000000000000000000" pitchFamily="2" charset="2"/>
              <a:buChar char="§"/>
            </a:pPr>
            <a:r>
              <a:rPr lang="en-US" sz="2800" dirty="0" smtClean="0"/>
              <a:t>Make  </a:t>
            </a:r>
            <a:r>
              <a:rPr lang="en-US" sz="2800" dirty="0"/>
              <a:t>new employees feel welcome and at home and part of the </a:t>
            </a:r>
            <a:r>
              <a:rPr lang="en-US" sz="2800" dirty="0" smtClean="0"/>
              <a:t>team</a:t>
            </a:r>
            <a:endParaRPr lang="en-US" sz="2800" dirty="0"/>
          </a:p>
          <a:p>
            <a:pPr algn="just">
              <a:lnSpc>
                <a:spcPct val="150000"/>
              </a:lnSpc>
              <a:buClrTx/>
              <a:buFont typeface="Wingdings" panose="05000000000000000000" pitchFamily="2" charset="2"/>
              <a:buChar char="§"/>
            </a:pPr>
            <a:r>
              <a:rPr lang="en-US" sz="2800" dirty="0"/>
              <a:t>Help new employees understand the organization in a broad </a:t>
            </a:r>
            <a:r>
              <a:rPr lang="en-US" sz="2800" dirty="0" smtClean="0"/>
              <a:t>sense and the </a:t>
            </a:r>
            <a:r>
              <a:rPr lang="en-US" sz="2800" dirty="0"/>
              <a:t>basic information to function effectively, such as e-mail access, password, and company </a:t>
            </a:r>
            <a:r>
              <a:rPr lang="en-US" sz="2800" dirty="0" smtClean="0"/>
              <a:t>rules</a:t>
            </a:r>
            <a:endParaRPr lang="en-US" sz="2800" dirty="0"/>
          </a:p>
        </p:txBody>
      </p:sp>
    </p:spTree>
    <p:extLst>
      <p:ext uri="{BB962C8B-B14F-4D97-AF65-F5344CB8AC3E}">
        <p14:creationId xmlns:p14="http://schemas.microsoft.com/office/powerpoint/2010/main" val="278350980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728429"/>
          </a:xfrm>
        </p:spPr>
        <p:txBody>
          <a:bodyPr>
            <a:normAutofit/>
          </a:bodyPr>
          <a:lstStyle/>
          <a:p>
            <a:pPr algn="ctr"/>
            <a:r>
              <a:rPr lang="en-US" sz="3200" b="1" dirty="0" smtClean="0">
                <a:solidFill>
                  <a:prstClr val="black">
                    <a:lumMod val="95000"/>
                    <a:lumOff val="5000"/>
                  </a:prstClr>
                </a:solidFill>
              </a:rPr>
              <a:t>…Aim </a:t>
            </a:r>
            <a:r>
              <a:rPr lang="en-US" sz="3200" b="1" dirty="0">
                <a:solidFill>
                  <a:prstClr val="black">
                    <a:lumMod val="95000"/>
                    <a:lumOff val="5000"/>
                  </a:prstClr>
                </a:solidFill>
              </a:rPr>
              <a:t>of Induction AND Orientation </a:t>
            </a:r>
            <a:endParaRPr lang="en-US" sz="3200" b="1" dirty="0">
              <a:latin typeface="+mn-lt"/>
            </a:endParaRPr>
          </a:p>
        </p:txBody>
      </p:sp>
      <p:sp>
        <p:nvSpPr>
          <p:cNvPr id="3" name="Content Placeholder 2"/>
          <p:cNvSpPr>
            <a:spLocks noGrp="1"/>
          </p:cNvSpPr>
          <p:nvPr>
            <p:ph idx="1"/>
          </p:nvPr>
        </p:nvSpPr>
        <p:spPr>
          <a:xfrm>
            <a:off x="1024128" y="1513267"/>
            <a:ext cx="9720073" cy="4023360"/>
          </a:xfrm>
        </p:spPr>
        <p:txBody>
          <a:bodyPr>
            <a:noAutofit/>
          </a:bodyPr>
          <a:lstStyle/>
          <a:p>
            <a:pPr algn="just">
              <a:lnSpc>
                <a:spcPct val="120000"/>
              </a:lnSpc>
              <a:buFont typeface="Arial" panose="020B0604020202020204" pitchFamily="34" charset="0"/>
              <a:buChar char="•"/>
            </a:pPr>
            <a:r>
              <a:rPr lang="en-US" sz="2800" dirty="0"/>
              <a:t>T</a:t>
            </a:r>
            <a:r>
              <a:rPr lang="en-US" sz="2800" dirty="0" smtClean="0"/>
              <a:t>o </a:t>
            </a:r>
            <a:r>
              <a:rPr lang="en-US" sz="2800" dirty="0"/>
              <a:t>teach  new </a:t>
            </a:r>
            <a:r>
              <a:rPr lang="en-US" sz="2800" dirty="0" smtClean="0"/>
              <a:t>employees learn </a:t>
            </a:r>
            <a:r>
              <a:rPr lang="en-US" sz="2800" dirty="0"/>
              <a:t>the behaviors and attitudes they need to be successful in the </a:t>
            </a:r>
            <a:r>
              <a:rPr lang="en-US" sz="2800" dirty="0" smtClean="0"/>
              <a:t>organization</a:t>
            </a:r>
          </a:p>
          <a:p>
            <a:pPr algn="just">
              <a:lnSpc>
                <a:spcPct val="120000"/>
              </a:lnSpc>
            </a:pPr>
            <a:r>
              <a:rPr lang="en-US" sz="2800" dirty="0" smtClean="0"/>
              <a:t>To </a:t>
            </a:r>
            <a:r>
              <a:rPr lang="en-US" sz="2800" dirty="0"/>
              <a:t>establish quickly a </a:t>
            </a:r>
            <a:r>
              <a:rPr lang="en-US" sz="2800" dirty="0" smtClean="0"/>
              <a:t>favorable </a:t>
            </a:r>
            <a:r>
              <a:rPr lang="en-US" sz="2800" dirty="0"/>
              <a:t>attitude to the company in the mind of the </a:t>
            </a:r>
            <a:r>
              <a:rPr lang="en-US" sz="2800" dirty="0" smtClean="0"/>
              <a:t>new employee </a:t>
            </a:r>
            <a:r>
              <a:rPr lang="en-US" sz="2800" dirty="0"/>
              <a:t>so that he or she is more likely to </a:t>
            </a:r>
            <a:r>
              <a:rPr lang="en-US" sz="2800" dirty="0" smtClean="0"/>
              <a:t>stay</a:t>
            </a:r>
            <a:endParaRPr lang="en-US" sz="2800" dirty="0"/>
          </a:p>
          <a:p>
            <a:pPr algn="just">
              <a:lnSpc>
                <a:spcPct val="120000"/>
              </a:lnSpc>
              <a:buFont typeface="Arial" panose="020B0604020202020204" pitchFamily="34" charset="0"/>
              <a:buChar char="•"/>
            </a:pPr>
            <a:r>
              <a:rPr lang="en-US" sz="2800" dirty="0" smtClean="0"/>
              <a:t>To </a:t>
            </a:r>
            <a:r>
              <a:rPr lang="en-US" sz="2800" dirty="0"/>
              <a:t>obtain effective output from the new employee in the shortest possible </a:t>
            </a:r>
            <a:r>
              <a:rPr lang="en-US" sz="2800" dirty="0" smtClean="0"/>
              <a:t>time</a:t>
            </a:r>
            <a:endParaRPr lang="en-US" sz="2800" dirty="0"/>
          </a:p>
          <a:p>
            <a:pPr algn="just">
              <a:lnSpc>
                <a:spcPct val="120000"/>
              </a:lnSpc>
              <a:buFont typeface="Arial" panose="020B0604020202020204" pitchFamily="34" charset="0"/>
              <a:buChar char="•"/>
            </a:pPr>
            <a:r>
              <a:rPr lang="en-US" sz="2800" dirty="0" smtClean="0"/>
              <a:t>To </a:t>
            </a:r>
            <a:r>
              <a:rPr lang="en-US" sz="2800" dirty="0"/>
              <a:t>reduce the likelihood of the employee leaving </a:t>
            </a:r>
            <a:r>
              <a:rPr lang="en-US" sz="2800" dirty="0" smtClean="0"/>
              <a:t>quickly</a:t>
            </a:r>
          </a:p>
        </p:txBody>
      </p:sp>
    </p:spTree>
    <p:extLst>
      <p:ext uri="{BB962C8B-B14F-4D97-AF65-F5344CB8AC3E}">
        <p14:creationId xmlns:p14="http://schemas.microsoft.com/office/powerpoint/2010/main" val="910557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a:xfrm>
            <a:off x="1024128" y="585216"/>
            <a:ext cx="9720072" cy="625398"/>
          </a:xfrm>
        </p:spPr>
        <p:txBody>
          <a:bodyPr>
            <a:normAutofit/>
          </a:bodyPr>
          <a:lstStyle/>
          <a:p>
            <a:pPr algn="ctr"/>
            <a:r>
              <a:rPr lang="en-US" altLang="en-US" sz="3200" b="1" dirty="0">
                <a:solidFill>
                  <a:prstClr val="black"/>
                </a:solidFill>
              </a:rPr>
              <a:t>Source of </a:t>
            </a:r>
            <a:r>
              <a:rPr lang="en-US" altLang="en-US" sz="3200" b="1" dirty="0" smtClean="0">
                <a:solidFill>
                  <a:prstClr val="black"/>
                </a:solidFill>
              </a:rPr>
              <a:t>Recruitment</a:t>
            </a:r>
            <a:endParaRPr lang="en-US" altLang="en-US" sz="3200" b="1" dirty="0">
              <a:solidFill>
                <a:schemeClr val="tx1"/>
              </a:solidFill>
            </a:endParaRPr>
          </a:p>
        </p:txBody>
      </p:sp>
      <p:sp>
        <p:nvSpPr>
          <p:cNvPr id="111619" name="Content Placeholder 2"/>
          <p:cNvSpPr>
            <a:spLocks noGrp="1"/>
          </p:cNvSpPr>
          <p:nvPr>
            <p:ph idx="1"/>
          </p:nvPr>
        </p:nvSpPr>
        <p:spPr>
          <a:xfrm>
            <a:off x="1024128" y="1210614"/>
            <a:ext cx="9720073" cy="4023360"/>
          </a:xfrm>
        </p:spPr>
        <p:txBody>
          <a:bodyPr>
            <a:normAutofit/>
          </a:bodyPr>
          <a:lstStyle/>
          <a:p>
            <a:pPr algn="just">
              <a:lnSpc>
                <a:spcPct val="150000"/>
              </a:lnSpc>
              <a:buFont typeface="Wingdings" panose="05000000000000000000" pitchFamily="2" charset="2"/>
              <a:buChar char="§"/>
            </a:pPr>
            <a:r>
              <a:rPr lang="en-US" altLang="en-US" sz="2800" b="1" dirty="0" smtClean="0"/>
              <a:t>External recruitment </a:t>
            </a:r>
            <a:r>
              <a:rPr lang="en-US" altLang="en-US" sz="2800" dirty="0" smtClean="0"/>
              <a:t>refers to attracting </a:t>
            </a:r>
            <a:r>
              <a:rPr lang="en-US" altLang="en-US" sz="2800" dirty="0"/>
              <a:t>qualified </a:t>
            </a:r>
            <a:r>
              <a:rPr lang="en-US" altLang="en-US" sz="2800" dirty="0" smtClean="0"/>
              <a:t>candidates from </a:t>
            </a:r>
            <a:r>
              <a:rPr lang="en-US" altLang="en-US" sz="2800" dirty="0"/>
              <a:t>outside the organization to apply for job </a:t>
            </a:r>
            <a:r>
              <a:rPr lang="en-US" altLang="en-US" sz="2800" dirty="0" smtClean="0"/>
              <a:t>vacancies.</a:t>
            </a:r>
          </a:p>
          <a:p>
            <a:pPr>
              <a:lnSpc>
                <a:spcPct val="150000"/>
              </a:lnSpc>
              <a:buFont typeface="Wingdings" panose="05000000000000000000" pitchFamily="2" charset="2"/>
              <a:buChar char="§"/>
            </a:pPr>
            <a:r>
              <a:rPr lang="en-US" altLang="en-US" sz="2800" dirty="0" smtClean="0"/>
              <a:t>This </a:t>
            </a:r>
            <a:r>
              <a:rPr lang="en-US" altLang="en-US" sz="2800" dirty="0"/>
              <a:t>source is widely used especially to:</a:t>
            </a:r>
          </a:p>
          <a:p>
            <a:pPr lvl="1" algn="just" eaLnBrk="1" hangingPunct="1">
              <a:lnSpc>
                <a:spcPct val="150000"/>
              </a:lnSpc>
              <a:buFont typeface="Wingdings" panose="05000000000000000000" pitchFamily="2" charset="2"/>
              <a:buChar char="ü"/>
            </a:pPr>
            <a:r>
              <a:rPr lang="en-US" altLang="en-US" sz="2800" dirty="0"/>
              <a:t>fill entry-level jobs </a:t>
            </a:r>
            <a:endParaRPr lang="en-US" altLang="en-US" sz="2800" dirty="0" smtClean="0"/>
          </a:p>
          <a:p>
            <a:pPr lvl="1" algn="just" eaLnBrk="1" hangingPunct="1">
              <a:lnSpc>
                <a:spcPct val="150000"/>
              </a:lnSpc>
              <a:buFont typeface="Wingdings" panose="05000000000000000000" pitchFamily="2" charset="2"/>
              <a:buChar char="ü"/>
            </a:pPr>
            <a:r>
              <a:rPr lang="en-US" altLang="en-US" sz="2800" dirty="0" smtClean="0"/>
              <a:t>acquire  </a:t>
            </a:r>
            <a:r>
              <a:rPr lang="en-US" altLang="en-US" sz="2800" dirty="0"/>
              <a:t>skill not owned by current employees </a:t>
            </a:r>
            <a:endParaRPr lang="en-US" altLang="en-US" sz="2800" b="1" dirty="0">
              <a:solidFill>
                <a:srgbClr val="7030A0"/>
              </a:solidFill>
            </a:endParaRPr>
          </a:p>
          <a:p>
            <a:pPr algn="just" eaLnBrk="1" hangingPunct="1">
              <a:lnSpc>
                <a:spcPct val="150000"/>
              </a:lnSpc>
              <a:buFontTx/>
              <a:buNone/>
            </a:pPr>
            <a:endParaRPr lang="en-US" altLang="en-US" sz="2800" dirty="0"/>
          </a:p>
          <a:p>
            <a:pPr algn="just" eaLnBrk="1" hangingPunct="1">
              <a:lnSpc>
                <a:spcPct val="150000"/>
              </a:lnSpc>
              <a:buFontTx/>
              <a:buNone/>
            </a:pPr>
            <a:endParaRPr lang="en-US" altLang="en-US" sz="2800" dirty="0" smtClean="0"/>
          </a:p>
          <a:p>
            <a:pPr eaLnBrk="1" hangingPunct="1">
              <a:lnSpc>
                <a:spcPct val="150000"/>
              </a:lnSpc>
              <a:buFontTx/>
              <a:buNone/>
            </a:pPr>
            <a:endParaRPr lang="en-US" altLang="en-US" sz="2800" dirty="0" smtClean="0"/>
          </a:p>
          <a:p>
            <a:pPr eaLnBrk="1" hangingPunct="1">
              <a:lnSpc>
                <a:spcPct val="150000"/>
              </a:lnSpc>
              <a:buFontTx/>
              <a:buNone/>
            </a:pPr>
            <a:endParaRPr lang="en-US" altLang="en-US" sz="2800" dirty="0" smtClean="0"/>
          </a:p>
        </p:txBody>
      </p:sp>
      <p:sp>
        <p:nvSpPr>
          <p:cNvPr id="11162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0" hangingPunct="0">
              <a:spcBef>
                <a:spcPct val="0"/>
              </a:spcBef>
              <a:buClrTx/>
              <a:buSzTx/>
              <a:buFontTx/>
              <a:buNone/>
            </a:pPr>
            <a:fld id="{B5148A22-A2B7-400B-A371-2378B41024A4}" type="slidenum">
              <a:rPr lang="en-US" altLang="en-US" sz="1200">
                <a:solidFill>
                  <a:srgbClr val="898989"/>
                </a:solidFill>
                <a:latin typeface="Tahoma" panose="020B0604030504040204" pitchFamily="34" charset="0"/>
              </a:rPr>
              <a:pPr eaLnBrk="0" hangingPunct="0">
                <a:spcBef>
                  <a:spcPct val="0"/>
                </a:spcBef>
                <a:buClrTx/>
                <a:buSzTx/>
                <a:buFontTx/>
                <a:buNone/>
              </a:pPr>
              <a:t>7</a:t>
            </a:fld>
            <a:endParaRPr lang="en-US" altLang="en-US" sz="1200">
              <a:solidFill>
                <a:srgbClr val="898989"/>
              </a:solidFill>
              <a:latin typeface="Tahoma" panose="020B0604030504040204" pitchFamily="34" charset="0"/>
            </a:endParaRPr>
          </a:p>
        </p:txBody>
      </p:sp>
    </p:spTree>
    <p:extLst>
      <p:ext uri="{BB962C8B-B14F-4D97-AF65-F5344CB8AC3E}">
        <p14:creationId xmlns:p14="http://schemas.microsoft.com/office/powerpoint/2010/main" val="833670991"/>
      </p:ext>
    </p:extLst>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7"/>
            <a:ext cx="9720072" cy="689792"/>
          </a:xfrm>
        </p:spPr>
        <p:txBody>
          <a:bodyPr>
            <a:normAutofit fontScale="90000"/>
          </a:bodyPr>
          <a:lstStyle/>
          <a:p>
            <a:pPr algn="ctr"/>
            <a:r>
              <a:rPr lang="en-US" altLang="en-US" sz="3200" b="1" dirty="0" smtClean="0">
                <a:solidFill>
                  <a:prstClr val="black"/>
                </a:solidFill>
              </a:rPr>
              <a:t/>
            </a:r>
            <a:br>
              <a:rPr lang="en-US" altLang="en-US" sz="3200" b="1" dirty="0" smtClean="0">
                <a:solidFill>
                  <a:prstClr val="black"/>
                </a:solidFill>
              </a:rPr>
            </a:br>
            <a:r>
              <a:rPr lang="en-US" altLang="en-US" sz="3600" b="1" dirty="0" smtClean="0">
                <a:solidFill>
                  <a:prstClr val="black"/>
                </a:solidFill>
              </a:rPr>
              <a:t>Sources of Recruitment</a:t>
            </a:r>
            <a:r>
              <a:rPr lang="en-US" altLang="en-US" sz="3600" cap="none" spc="0" dirty="0">
                <a:solidFill>
                  <a:prstClr val="black"/>
                </a:solidFill>
              </a:rPr>
              <a:t/>
            </a:r>
            <a:br>
              <a:rPr lang="en-US" altLang="en-US" sz="3600" cap="none" spc="0" dirty="0">
                <a:solidFill>
                  <a:prstClr val="black"/>
                </a:solidFill>
              </a:rPr>
            </a:br>
            <a:endParaRPr lang="en-US" altLang="en-US" sz="3600" dirty="0"/>
          </a:p>
        </p:txBody>
      </p:sp>
      <p:sp>
        <p:nvSpPr>
          <p:cNvPr id="115715" name="Content Placeholder 2"/>
          <p:cNvSpPr>
            <a:spLocks noGrp="1"/>
          </p:cNvSpPr>
          <p:nvPr>
            <p:ph idx="1"/>
          </p:nvPr>
        </p:nvSpPr>
        <p:spPr>
          <a:xfrm>
            <a:off x="708338" y="1275009"/>
            <a:ext cx="10753859" cy="4668592"/>
          </a:xfrm>
        </p:spPr>
        <p:txBody>
          <a:bodyPr>
            <a:noAutofit/>
          </a:bodyPr>
          <a:lstStyle/>
          <a:p>
            <a:pPr marL="0" indent="0">
              <a:buClrTx/>
              <a:buNone/>
            </a:pPr>
            <a:r>
              <a:rPr lang="en-US" altLang="en-US" sz="2800" b="1" cap="all" spc="100" dirty="0" smtClean="0">
                <a:solidFill>
                  <a:prstClr val="black"/>
                </a:solidFill>
                <a:latin typeface="+mj-lt"/>
                <a:ea typeface="+mj-ea"/>
                <a:cs typeface="+mj-cs"/>
              </a:rPr>
              <a:t>Sources </a:t>
            </a:r>
            <a:r>
              <a:rPr lang="en-US" altLang="en-US" sz="2800" b="1" cap="all" spc="100" dirty="0">
                <a:solidFill>
                  <a:prstClr val="black"/>
                </a:solidFill>
                <a:latin typeface="+mj-lt"/>
                <a:ea typeface="+mj-ea"/>
                <a:cs typeface="+mj-cs"/>
              </a:rPr>
              <a:t>of </a:t>
            </a:r>
            <a:r>
              <a:rPr lang="en-US" altLang="en-US" sz="2800" b="1" cap="all" spc="100" dirty="0" smtClean="0">
                <a:solidFill>
                  <a:prstClr val="black"/>
                </a:solidFill>
                <a:latin typeface="+mj-lt"/>
                <a:ea typeface="+mj-ea"/>
                <a:cs typeface="+mj-cs"/>
              </a:rPr>
              <a:t>External recruitment</a:t>
            </a:r>
            <a:endParaRPr lang="en-US" sz="2800" b="1" dirty="0" smtClean="0">
              <a:solidFill>
                <a:srgbClr val="FF33CC"/>
              </a:solidFill>
              <a:latin typeface="+mj-lt"/>
            </a:endParaRPr>
          </a:p>
          <a:p>
            <a:pPr lvl="0" algn="just">
              <a:lnSpc>
                <a:spcPct val="150000"/>
              </a:lnSpc>
              <a:buFont typeface="Wingdings" panose="05000000000000000000" pitchFamily="2" charset="2"/>
              <a:buChar char="§"/>
            </a:pPr>
            <a:r>
              <a:rPr lang="en-US" sz="2800" dirty="0"/>
              <a:t>Temporary workers</a:t>
            </a:r>
          </a:p>
          <a:p>
            <a:pPr lvl="0" algn="just">
              <a:lnSpc>
                <a:spcPct val="150000"/>
              </a:lnSpc>
              <a:buFont typeface="Wingdings" panose="05000000000000000000" pitchFamily="2" charset="2"/>
              <a:buChar char="§"/>
            </a:pPr>
            <a:r>
              <a:rPr lang="en-US" sz="2800" dirty="0"/>
              <a:t>Former </a:t>
            </a:r>
            <a:r>
              <a:rPr lang="en-US" sz="2800" dirty="0" smtClean="0"/>
              <a:t>employees/re-recruitment  </a:t>
            </a:r>
            <a:endParaRPr lang="en-US" sz="2800" dirty="0"/>
          </a:p>
          <a:p>
            <a:pPr lvl="0" algn="just">
              <a:lnSpc>
                <a:spcPct val="150000"/>
              </a:lnSpc>
              <a:buFont typeface="Wingdings" panose="05000000000000000000" pitchFamily="2" charset="2"/>
              <a:buChar char="§"/>
            </a:pPr>
            <a:r>
              <a:rPr lang="en-US" sz="2800" dirty="0" smtClean="0"/>
              <a:t>Passive </a:t>
            </a:r>
            <a:r>
              <a:rPr lang="en-US" sz="2800" dirty="0"/>
              <a:t>job seekers- People who are not looking for jobs but could   be persuaded to take new ones</a:t>
            </a:r>
          </a:p>
          <a:p>
            <a:pPr lvl="0" algn="just">
              <a:lnSpc>
                <a:spcPct val="150000"/>
              </a:lnSpc>
              <a:buFont typeface="Wingdings" panose="05000000000000000000" pitchFamily="2" charset="2"/>
              <a:buChar char="§"/>
            </a:pPr>
            <a:r>
              <a:rPr lang="en-US" sz="2800" dirty="0"/>
              <a:t>Professional associations </a:t>
            </a:r>
            <a:endParaRPr lang="en-US" sz="2800" dirty="0" smtClean="0"/>
          </a:p>
          <a:p>
            <a:pPr lvl="0" algn="just">
              <a:lnSpc>
                <a:spcPct val="150000"/>
              </a:lnSpc>
              <a:buFont typeface="Wingdings" panose="05000000000000000000" pitchFamily="2" charset="2"/>
              <a:buChar char="§"/>
            </a:pPr>
            <a:r>
              <a:rPr lang="en-US" sz="2800" dirty="0" smtClean="0"/>
              <a:t>Internship</a:t>
            </a:r>
            <a:endParaRPr lang="en-US" altLang="en-US" sz="2800" b="1" dirty="0">
              <a:solidFill>
                <a:srgbClr val="FF33CC"/>
              </a:solidFill>
            </a:endParaRPr>
          </a:p>
          <a:p>
            <a:pPr>
              <a:buFont typeface="Wingdings 2" panose="05020102010507070707" pitchFamily="18" charset="2"/>
              <a:buNone/>
            </a:pPr>
            <a:endParaRPr lang="en-US" altLang="en-US" sz="2800" dirty="0" smtClean="0"/>
          </a:p>
        </p:txBody>
      </p:sp>
      <p:sp>
        <p:nvSpPr>
          <p:cNvPr id="1157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B4EE9DA-D98E-46CD-9384-69F55C09F33F}" type="slidenum">
              <a:rPr lang="en-US" altLang="en-US" sz="1200">
                <a:solidFill>
                  <a:srgbClr val="045C75"/>
                </a:solidFill>
                <a:latin typeface="Arial" panose="020B0604020202020204" pitchFamily="34" charset="0"/>
              </a:rPr>
              <a:pPr>
                <a:spcBef>
                  <a:spcPct val="0"/>
                </a:spcBef>
                <a:buClrTx/>
                <a:buSzTx/>
                <a:buFontTx/>
                <a:buNone/>
              </a:pPr>
              <a:t>8</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1643109967"/>
      </p:ext>
    </p:extLst>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1"/>
          <p:cNvSpPr>
            <a:spLocks noGrp="1"/>
          </p:cNvSpPr>
          <p:nvPr>
            <p:ph type="title"/>
          </p:nvPr>
        </p:nvSpPr>
        <p:spPr>
          <a:xfrm>
            <a:off x="1024128" y="585217"/>
            <a:ext cx="9720072" cy="689792"/>
          </a:xfrm>
        </p:spPr>
        <p:txBody>
          <a:bodyPr>
            <a:normAutofit fontScale="90000"/>
          </a:bodyPr>
          <a:lstStyle/>
          <a:p>
            <a:pPr algn="ctr"/>
            <a:r>
              <a:rPr lang="en-US" altLang="en-US" sz="3200" b="1" dirty="0" smtClean="0">
                <a:solidFill>
                  <a:prstClr val="black"/>
                </a:solidFill>
              </a:rPr>
              <a:t/>
            </a:r>
            <a:br>
              <a:rPr lang="en-US" altLang="en-US" sz="3200" b="1" dirty="0" smtClean="0">
                <a:solidFill>
                  <a:prstClr val="black"/>
                </a:solidFill>
              </a:rPr>
            </a:br>
            <a:r>
              <a:rPr lang="en-US" altLang="en-US" sz="3600" b="1" dirty="0" smtClean="0">
                <a:solidFill>
                  <a:prstClr val="black"/>
                </a:solidFill>
              </a:rPr>
              <a:t>Sources of Recruitment</a:t>
            </a:r>
            <a:r>
              <a:rPr lang="en-US" altLang="en-US" sz="3600" cap="none" spc="0" dirty="0">
                <a:solidFill>
                  <a:prstClr val="black"/>
                </a:solidFill>
              </a:rPr>
              <a:t/>
            </a:r>
            <a:br>
              <a:rPr lang="en-US" altLang="en-US" sz="3600" cap="none" spc="0" dirty="0">
                <a:solidFill>
                  <a:prstClr val="black"/>
                </a:solidFill>
              </a:rPr>
            </a:br>
            <a:endParaRPr lang="en-US" altLang="en-US" sz="3600" dirty="0"/>
          </a:p>
        </p:txBody>
      </p:sp>
      <p:sp>
        <p:nvSpPr>
          <p:cNvPr id="115715" name="Content Placeholder 2"/>
          <p:cNvSpPr>
            <a:spLocks noGrp="1"/>
          </p:cNvSpPr>
          <p:nvPr>
            <p:ph idx="1"/>
          </p:nvPr>
        </p:nvSpPr>
        <p:spPr>
          <a:xfrm>
            <a:off x="1024128" y="1423115"/>
            <a:ext cx="9720073" cy="4023360"/>
          </a:xfrm>
        </p:spPr>
        <p:txBody>
          <a:bodyPr>
            <a:noAutofit/>
          </a:bodyPr>
          <a:lstStyle/>
          <a:p>
            <a:pPr marL="0" indent="0">
              <a:buClrTx/>
              <a:buNone/>
            </a:pPr>
            <a:r>
              <a:rPr lang="en-US" altLang="en-US" sz="2800" b="1" cap="all" spc="100" dirty="0" smtClean="0">
                <a:solidFill>
                  <a:prstClr val="black"/>
                </a:solidFill>
                <a:latin typeface="+mj-lt"/>
                <a:ea typeface="+mj-ea"/>
                <a:cs typeface="+mj-cs"/>
              </a:rPr>
              <a:t>Sources </a:t>
            </a:r>
            <a:r>
              <a:rPr lang="en-US" altLang="en-US" sz="2800" b="1" cap="all" spc="100" dirty="0">
                <a:solidFill>
                  <a:prstClr val="black"/>
                </a:solidFill>
                <a:latin typeface="+mj-lt"/>
                <a:ea typeface="+mj-ea"/>
                <a:cs typeface="+mj-cs"/>
              </a:rPr>
              <a:t>of </a:t>
            </a:r>
            <a:r>
              <a:rPr lang="en-US" altLang="en-US" sz="2800" b="1" cap="all" spc="100" dirty="0" smtClean="0">
                <a:solidFill>
                  <a:prstClr val="black"/>
                </a:solidFill>
                <a:latin typeface="+mj-lt"/>
                <a:ea typeface="+mj-ea"/>
                <a:cs typeface="+mj-cs"/>
              </a:rPr>
              <a:t>External recruitment</a:t>
            </a:r>
            <a:endParaRPr lang="en-US" sz="2800" b="1" dirty="0" smtClean="0">
              <a:solidFill>
                <a:srgbClr val="FF33CC"/>
              </a:solidFill>
              <a:latin typeface="+mj-lt"/>
            </a:endParaRPr>
          </a:p>
          <a:p>
            <a:pPr algn="just">
              <a:lnSpc>
                <a:spcPct val="100000"/>
              </a:lnSpc>
              <a:buClr>
                <a:srgbClr val="1CADE4"/>
              </a:buClr>
              <a:buFont typeface="Wingdings" panose="05000000000000000000" pitchFamily="2" charset="2"/>
              <a:buChar char="§"/>
              <a:defRPr/>
            </a:pPr>
            <a:r>
              <a:rPr lang="en-US" altLang="en-US" sz="2800" b="1" dirty="0" smtClean="0"/>
              <a:t>College/Universities </a:t>
            </a:r>
          </a:p>
          <a:p>
            <a:pPr algn="just">
              <a:lnSpc>
                <a:spcPct val="150000"/>
              </a:lnSpc>
              <a:buClr>
                <a:srgbClr val="1CADE4"/>
              </a:buClr>
              <a:buFont typeface="Wingdings" panose="05000000000000000000" pitchFamily="2" charset="2"/>
              <a:buChar char="§"/>
              <a:defRPr/>
            </a:pPr>
            <a:r>
              <a:rPr lang="en-US" altLang="en-US" sz="2800" b="1" dirty="0" smtClean="0"/>
              <a:t>Walk-ins/write-ins</a:t>
            </a:r>
            <a:endParaRPr lang="en-US" altLang="en-US" sz="2800" b="1" dirty="0"/>
          </a:p>
          <a:p>
            <a:pPr lvl="1" algn="just">
              <a:lnSpc>
                <a:spcPct val="150000"/>
              </a:lnSpc>
              <a:buFont typeface="Arial" panose="020B0604020202020204" pitchFamily="34" charset="0"/>
              <a:buChar char="•"/>
            </a:pPr>
            <a:r>
              <a:rPr lang="en-US" altLang="en-US" sz="2800" dirty="0"/>
              <a:t>Walk-ins are job candidates who physically arrive at the organization in search for a job</a:t>
            </a:r>
          </a:p>
          <a:p>
            <a:pPr lvl="1" algn="just">
              <a:lnSpc>
                <a:spcPct val="150000"/>
              </a:lnSpc>
              <a:buFont typeface="Arial" panose="020B0604020202020204" pitchFamily="34" charset="0"/>
              <a:buChar char="•"/>
            </a:pPr>
            <a:r>
              <a:rPr lang="en-US" altLang="en-US" sz="2800" dirty="0"/>
              <a:t>Write-ins</a:t>
            </a:r>
            <a:r>
              <a:rPr lang="en-US" altLang="en-US" sz="2800" b="1" dirty="0">
                <a:solidFill>
                  <a:srgbClr val="FF33CC"/>
                </a:solidFill>
              </a:rPr>
              <a:t> </a:t>
            </a:r>
            <a:r>
              <a:rPr lang="en-US" altLang="en-US" sz="2800" dirty="0"/>
              <a:t>are job seekers who send application letter to an organization employment </a:t>
            </a:r>
            <a:r>
              <a:rPr lang="en-US" altLang="en-US" sz="2800" dirty="0" smtClean="0"/>
              <a:t>office</a:t>
            </a:r>
          </a:p>
          <a:p>
            <a:pPr marL="0" indent="0" algn="just" eaLnBrk="1" hangingPunct="1">
              <a:lnSpc>
                <a:spcPct val="150000"/>
              </a:lnSpc>
              <a:buNone/>
            </a:pPr>
            <a:endParaRPr lang="en-US" altLang="en-US" sz="2800" b="1" dirty="0">
              <a:solidFill>
                <a:srgbClr val="FF33CC"/>
              </a:solidFill>
            </a:endParaRPr>
          </a:p>
          <a:p>
            <a:pPr>
              <a:buFont typeface="Wingdings 2" panose="05020102010507070707" pitchFamily="18" charset="2"/>
              <a:buNone/>
            </a:pPr>
            <a:endParaRPr lang="en-US" altLang="en-US" sz="2800" dirty="0" smtClean="0"/>
          </a:p>
        </p:txBody>
      </p:sp>
      <p:sp>
        <p:nvSpPr>
          <p:cNvPr id="1157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B4EE9DA-D98E-46CD-9384-69F55C09F33F}" type="slidenum">
              <a:rPr lang="en-US" altLang="en-US" sz="1200">
                <a:solidFill>
                  <a:srgbClr val="045C75"/>
                </a:solidFill>
                <a:latin typeface="Arial" panose="020B0604020202020204" pitchFamily="34" charset="0"/>
              </a:rPr>
              <a:pPr>
                <a:spcBef>
                  <a:spcPct val="0"/>
                </a:spcBef>
                <a:buClrTx/>
                <a:buSzTx/>
                <a:buFontTx/>
                <a:buNone/>
              </a:pPr>
              <a:t>9</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2027333803"/>
      </p:ext>
    </p:extLst>
  </p:cSld>
  <p:clrMapOvr>
    <a:masterClrMapping/>
  </p:clrMapOvr>
  <p:transition>
    <p:pull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1_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909</TotalTime>
  <Words>3222</Words>
  <Application>Microsoft Office PowerPoint</Application>
  <PresentationFormat>Widescreen</PresentationFormat>
  <Paragraphs>355</Paragraphs>
  <Slides>62</Slides>
  <Notes>0</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62</vt:i4>
      </vt:variant>
    </vt:vector>
  </HeadingPairs>
  <TitlesOfParts>
    <vt:vector size="75" baseType="lpstr">
      <vt:lpstr>AJensonPro-Regular</vt:lpstr>
      <vt:lpstr>Arial</vt:lpstr>
      <vt:lpstr>Calibri</vt:lpstr>
      <vt:lpstr>Symbol</vt:lpstr>
      <vt:lpstr>Tahoma</vt:lpstr>
      <vt:lpstr>Times New Roman</vt:lpstr>
      <vt:lpstr>Tw Cen MT</vt:lpstr>
      <vt:lpstr>Tw Cen MT Condensed</vt:lpstr>
      <vt:lpstr>Wingdings</vt:lpstr>
      <vt:lpstr>Wingdings 2</vt:lpstr>
      <vt:lpstr>Wingdings 3</vt:lpstr>
      <vt:lpstr>Integral</vt:lpstr>
      <vt:lpstr>1_Integral</vt:lpstr>
      <vt:lpstr>Chapter FIVE</vt:lpstr>
      <vt:lpstr>Recap Questions</vt:lpstr>
      <vt:lpstr>Recruitment</vt:lpstr>
      <vt:lpstr>Purpose of recruitment </vt:lpstr>
      <vt:lpstr>Recruitment Process</vt:lpstr>
      <vt:lpstr>Source of Recruitment</vt:lpstr>
      <vt:lpstr>Source of Recruitment</vt:lpstr>
      <vt:lpstr> Sources of Recruitment </vt:lpstr>
      <vt:lpstr> Sources of Recruitment </vt:lpstr>
      <vt:lpstr> Methods for Internal Recruiting </vt:lpstr>
      <vt:lpstr>Discussion</vt:lpstr>
      <vt:lpstr>Advantages of Internal Recruiting </vt:lpstr>
      <vt:lpstr>Advantages of Internal Recruiting </vt:lpstr>
      <vt:lpstr>Disadvantages of Internal Recruiting </vt:lpstr>
      <vt:lpstr>Reflection</vt:lpstr>
      <vt:lpstr> Methods for External Recruitment </vt:lpstr>
      <vt:lpstr> Methods for External Recruitment </vt:lpstr>
      <vt:lpstr>External Sources of Recruitment Cont’d…</vt:lpstr>
      <vt:lpstr>External Sources of Recruitment Cont’d…</vt:lpstr>
      <vt:lpstr>External Sources of Recruitment Cont’d…</vt:lpstr>
      <vt:lpstr>Advantages of External Recruiting</vt:lpstr>
      <vt:lpstr>Advantages of External Recruiting</vt:lpstr>
      <vt:lpstr>Disadvantages of External Recruiting</vt:lpstr>
      <vt:lpstr>Reflection</vt:lpstr>
      <vt:lpstr>Alternative to Recruitment</vt:lpstr>
      <vt:lpstr>Alternative to Recruitment</vt:lpstr>
      <vt:lpstr>Alternative to Recruitment</vt:lpstr>
      <vt:lpstr>PowerPoint Presentation</vt:lpstr>
      <vt:lpstr>Selection</vt:lpstr>
      <vt:lpstr>Selection</vt:lpstr>
      <vt:lpstr>Selection</vt:lpstr>
      <vt:lpstr>The Selection Process</vt:lpstr>
      <vt:lpstr> Initial Screening  </vt:lpstr>
      <vt:lpstr>Initial Screening</vt:lpstr>
      <vt:lpstr>Initial Screening</vt:lpstr>
      <vt:lpstr>Employment Interview </vt:lpstr>
      <vt:lpstr>Employment Interview </vt:lpstr>
      <vt:lpstr>Employment Interview </vt:lpstr>
      <vt:lpstr>a sample question from a situational interview </vt:lpstr>
      <vt:lpstr>a sample question from a situational interview </vt:lpstr>
      <vt:lpstr>Employment Interview </vt:lpstr>
      <vt:lpstr>Employment Interview </vt:lpstr>
      <vt:lpstr>Employment Interview </vt:lpstr>
      <vt:lpstr>Employment Interview </vt:lpstr>
      <vt:lpstr> Post interview screening   </vt:lpstr>
      <vt:lpstr> Pre Employment Tests    </vt:lpstr>
      <vt:lpstr>Pre Employment Tests</vt:lpstr>
      <vt:lpstr>Pre Employment Tests</vt:lpstr>
      <vt:lpstr>Pre Employment Tests</vt:lpstr>
      <vt:lpstr>Pre Employment Tests</vt:lpstr>
      <vt:lpstr>Pre Employment Tests</vt:lpstr>
      <vt:lpstr>Reaching a selection decision</vt:lpstr>
      <vt:lpstr>Reaching a selection decision </vt:lpstr>
      <vt:lpstr>Socialization</vt:lpstr>
      <vt:lpstr>Stages of Socialization</vt:lpstr>
      <vt:lpstr>Stages of Socialization</vt:lpstr>
      <vt:lpstr>Stages of Socialization</vt:lpstr>
      <vt:lpstr>Orientation and Induction </vt:lpstr>
      <vt:lpstr>Induction AND Orientation </vt:lpstr>
      <vt:lpstr>Induction AND Orientation </vt:lpstr>
      <vt:lpstr>Aim of Induction AND Orientation </vt:lpstr>
      <vt:lpstr>…Aim of Induction AND Orientation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FIVE</dc:title>
  <dc:creator>User</dc:creator>
  <cp:lastModifiedBy>admin</cp:lastModifiedBy>
  <cp:revision>48</cp:revision>
  <dcterms:created xsi:type="dcterms:W3CDTF">2018-11-09T13:14:49Z</dcterms:created>
  <dcterms:modified xsi:type="dcterms:W3CDTF">2020-03-30T05:31:57Z</dcterms:modified>
</cp:coreProperties>
</file>