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330" r:id="rId4"/>
    <p:sldId id="331" r:id="rId5"/>
    <p:sldId id="332" r:id="rId6"/>
    <p:sldId id="260" r:id="rId7"/>
    <p:sldId id="303" r:id="rId8"/>
    <p:sldId id="264" r:id="rId9"/>
    <p:sldId id="300" r:id="rId10"/>
    <p:sldId id="301" r:id="rId11"/>
    <p:sldId id="302" r:id="rId12"/>
    <p:sldId id="306" r:id="rId13"/>
    <p:sldId id="304" r:id="rId14"/>
    <p:sldId id="307" r:id="rId15"/>
    <p:sldId id="308" r:id="rId16"/>
    <p:sldId id="309" r:id="rId17"/>
    <p:sldId id="311" r:id="rId18"/>
    <p:sldId id="312" r:id="rId19"/>
    <p:sldId id="268" r:id="rId20"/>
    <p:sldId id="322" r:id="rId21"/>
    <p:sldId id="320" r:id="rId22"/>
    <p:sldId id="269" r:id="rId23"/>
    <p:sldId id="324" r:id="rId24"/>
    <p:sldId id="272" r:id="rId25"/>
    <p:sldId id="273" r:id="rId26"/>
    <p:sldId id="313" r:id="rId27"/>
    <p:sldId id="317" r:id="rId28"/>
    <p:sldId id="318" r:id="rId29"/>
    <p:sldId id="3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5" autoAdjust="0"/>
    <p:restoredTop sz="94660"/>
  </p:normalViewPr>
  <p:slideViewPr>
    <p:cSldViewPr snapToGrid="0">
      <p:cViewPr varScale="1">
        <p:scale>
          <a:sx n="71" d="100"/>
          <a:sy n="71" d="100"/>
        </p:scale>
        <p:origin x="49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37DC7-BB0F-4A1A-AB28-F4A938A06EF2}"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57C46-63BA-4158-B464-7E1B98D0E0AF}" type="slidenum">
              <a:rPr lang="en-US" smtClean="0"/>
              <a:t>‹#›</a:t>
            </a:fld>
            <a:endParaRPr lang="en-US"/>
          </a:p>
        </p:txBody>
      </p:sp>
    </p:spTree>
    <p:extLst>
      <p:ext uri="{BB962C8B-B14F-4D97-AF65-F5344CB8AC3E}">
        <p14:creationId xmlns:p14="http://schemas.microsoft.com/office/powerpoint/2010/main" val="423673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FA0E3B5-86FF-4339-9ED6-287245972B5D}" type="slidenum">
              <a:rPr lang="en-US" smtClean="0"/>
              <a:t>3</a:t>
            </a:fld>
            <a:endParaRPr lang="en-US"/>
          </a:p>
        </p:txBody>
      </p:sp>
    </p:spTree>
    <p:extLst>
      <p:ext uri="{BB962C8B-B14F-4D97-AF65-F5344CB8AC3E}">
        <p14:creationId xmlns:p14="http://schemas.microsoft.com/office/powerpoint/2010/main" val="234214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D66BF6-8D20-40A8-A9DF-E4107E653774}" type="datetime1">
              <a:rPr lang="en-US" smtClean="0">
                <a:solidFill>
                  <a:srgbClr val="F8B323">
                    <a:lumMod val="50000"/>
                  </a:srgbClr>
                </a:solidFill>
              </a:rPr>
              <a:pPr/>
              <a:t>3/30/2020</a:t>
            </a:fld>
            <a:endParaRPr lang="en-US" dirty="0">
              <a:solidFill>
                <a:srgbClr val="F8B323">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8B323">
                  <a:lumMod val="50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srgbClr val="F8B323">
                    <a:lumMod val="50000"/>
                  </a:srgbClr>
                </a:solidFill>
              </a:rPr>
              <a:pPr/>
              <a:t>‹#›</a:t>
            </a:fld>
            <a:endParaRPr lang="en-US" dirty="0">
              <a:solidFill>
                <a:srgbClr val="F8B323">
                  <a:lumMod val="50000"/>
                </a:srgb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25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55501-C445-422D-AEDA-E7C9DBE4C9BC}"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902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F7C790-AED6-4DCF-A47A-D07824412A44}"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06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A3543-7747-4EA5-9F3C-CCD3E43452F2}"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1680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12064-BD8C-4C16-8459-4E2C794EF681}" type="datetime1">
              <a:rPr lang="en-US" smtClean="0">
                <a:solidFill>
                  <a:srgbClr val="F3F3F2"/>
                </a:solidFill>
              </a:rPr>
              <a:pPr/>
              <a:t>3/30/2020</a:t>
            </a:fld>
            <a:endParaRPr lang="en-US" dirty="0">
              <a:solidFill>
                <a:srgbClr val="F3F3F2"/>
              </a:solidFill>
            </a:endParaRPr>
          </a:p>
        </p:txBody>
      </p:sp>
      <p:sp>
        <p:nvSpPr>
          <p:cNvPr id="5" name="Footer Placeholder 4"/>
          <p:cNvSpPr>
            <a:spLocks noGrp="1"/>
          </p:cNvSpPr>
          <p:nvPr>
            <p:ph type="ftr" sz="quarter" idx="11"/>
          </p:nvPr>
        </p:nvSpPr>
        <p:spPr/>
        <p:txBody>
          <a:bodyPr/>
          <a:lstStyle/>
          <a:p>
            <a:endParaRPr lang="en-US" dirty="0">
              <a:solidFill>
                <a:srgbClr val="F3F3F2"/>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srgbClr val="F3F3F2"/>
                </a:solidFill>
              </a:rPr>
              <a:pPr/>
              <a:t>‹#›</a:t>
            </a:fld>
            <a:endParaRPr lang="en-US" dirty="0">
              <a:solidFill>
                <a:srgbClr val="F3F3F2"/>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87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4B51FD-538B-4147-8912-55594A785FC5}"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8761695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94F1C-E76D-42DD-94DF-1F3F43B08671}"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9251689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C7930A-156C-4DFC-A8FD-6E9539120683}"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883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AB1D-1718-4CA9-9029-1B72ECD448AF}"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127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0FC12-6469-48DC-A62B-D2080C6E6A3A}"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4488702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232FDC-CE9A-43C5-AE2D-C3C1B796D794}" type="datetime1">
              <a:rPr lang="en-US" smtClean="0">
                <a:solidFill>
                  <a:prstClr val="black">
                    <a:lumMod val="65000"/>
                    <a:lumOff val="35000"/>
                  </a:prstClr>
                </a:solidFill>
              </a:rPr>
              <a:pPr/>
              <a:t>3/30/2020</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95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A3D2427A-99B3-4C56-B17F-34E94A2679D0}" type="datetime1">
              <a:rPr lang="en-US" smtClean="0">
                <a:solidFill>
                  <a:prstClr val="black">
                    <a:lumMod val="65000"/>
                    <a:lumOff val="35000"/>
                  </a:prstClr>
                </a:solidFill>
              </a:rPr>
              <a:pPr defTabSz="457200"/>
              <a:t>3/30/2020</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71766878-3199-4EAB-94E7-2D6D11070E14}" type="slidenum">
              <a:rPr lang="en-US" smtClean="0">
                <a:solidFill>
                  <a:prstClr val="black">
                    <a:lumMod val="65000"/>
                    <a:lumOff val="35000"/>
                  </a:prstClr>
                </a:solidFill>
              </a:rPr>
              <a:pPr defTabSz="457200"/>
              <a:t>‹#›</a:t>
            </a:fld>
            <a:endParaRPr lang="en-US" dirty="0">
              <a:solidFill>
                <a:prstClr val="black">
                  <a:lumMod val="65000"/>
                  <a:lumOff val="3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29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C0D13-3286-4713-921A-6530D62CED2F}"/>
              </a:ext>
            </a:extLst>
          </p:cNvPr>
          <p:cNvSpPr>
            <a:spLocks noGrp="1"/>
          </p:cNvSpPr>
          <p:nvPr>
            <p:ph type="ctrTitle"/>
          </p:nvPr>
        </p:nvSpPr>
        <p:spPr>
          <a:xfrm>
            <a:off x="2052804" y="5486399"/>
            <a:ext cx="7772400" cy="936777"/>
          </a:xfrm>
          <a:ln>
            <a:miter lim="800000"/>
            <a:headEnd/>
            <a:tailEnd/>
          </a:ln>
          <a:extLst/>
        </p:spPr>
        <p:txBody>
          <a:bodyPr>
            <a:normAutofit/>
          </a:bodyPr>
          <a:lstStyle/>
          <a:p>
            <a:pPr algn="ctr">
              <a:defRPr/>
            </a:pPr>
            <a:r>
              <a:rPr lang="en-US" sz="5400" dirty="0"/>
              <a:t>Chapter </a:t>
            </a:r>
            <a:r>
              <a:rPr lang="en-US" sz="5400" dirty="0" smtClean="0"/>
              <a:t>SIX</a:t>
            </a:r>
            <a:endParaRPr lang="en-US" sz="5400" dirty="0"/>
          </a:p>
        </p:txBody>
      </p:sp>
      <p:sp>
        <p:nvSpPr>
          <p:cNvPr id="65539" name="Subtitle 2">
            <a:extLst>
              <a:ext uri="{FF2B5EF4-FFF2-40B4-BE49-F238E27FC236}">
                <a16:creationId xmlns:a16="http://schemas.microsoft.com/office/drawing/2014/main" xmlns="" id="{588BCFC8-E102-4F21-836A-4E8A22023EF1}"/>
              </a:ext>
            </a:extLst>
          </p:cNvPr>
          <p:cNvSpPr>
            <a:spLocks noGrp="1"/>
          </p:cNvSpPr>
          <p:nvPr>
            <p:ph type="subTitle" idx="1"/>
          </p:nvPr>
        </p:nvSpPr>
        <p:spPr>
          <a:xfrm>
            <a:off x="408392" y="4601137"/>
            <a:ext cx="10843591" cy="936777"/>
          </a:xfrm>
        </p:spPr>
        <p:txBody>
          <a:bodyPr>
            <a:normAutofit fontScale="25000" lnSpcReduction="20000"/>
          </a:bodyPr>
          <a:lstStyle/>
          <a:p>
            <a:pPr lvl="0" algn="ctr">
              <a:buClr>
                <a:srgbClr val="1CADE4"/>
              </a:buClr>
            </a:pPr>
            <a:r>
              <a:rPr lang="en-US" altLang="en-US" sz="21600" b="1" dirty="0" smtClean="0">
                <a:solidFill>
                  <a:prstClr val="black">
                    <a:lumMod val="95000"/>
                    <a:lumOff val="5000"/>
                  </a:prstClr>
                </a:solidFill>
                <a:latin typeface="+mj-lt"/>
              </a:rPr>
              <a:t>Training and development</a:t>
            </a:r>
            <a:endParaRPr lang="en-US" altLang="en-US" sz="21600" b="1" dirty="0">
              <a:solidFill>
                <a:prstClr val="black">
                  <a:lumMod val="95000"/>
                  <a:lumOff val="5000"/>
                </a:prstClr>
              </a:solidFill>
              <a:latin typeface="+mj-lt"/>
            </a:endParaRPr>
          </a:p>
          <a:p>
            <a:pPr algn="ctr"/>
            <a:endParaRPr lang="en-US" altLang="en-US" sz="5400" dirty="0"/>
          </a:p>
        </p:txBody>
      </p:sp>
      <p:sp>
        <p:nvSpPr>
          <p:cNvPr id="65540" name="Slide Number Placeholder 3">
            <a:extLst>
              <a:ext uri="{FF2B5EF4-FFF2-40B4-BE49-F238E27FC236}">
                <a16:creationId xmlns:a16="http://schemas.microsoft.com/office/drawing/2014/main" xmlns="" id="{1CDD942F-6C52-4E96-820A-9AE8EEECD1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8F73628-F51D-44DF-AF20-47F3E4E8500F}" type="slidenum">
              <a:rPr lang="en-US" altLang="en-US" sz="1200">
                <a:solidFill>
                  <a:srgbClr val="D1EAEE"/>
                </a:solidFill>
                <a:latin typeface="Arial" panose="020B0604020202020204" pitchFamily="34" charset="0"/>
              </a:rPr>
              <a:pPr>
                <a:spcBef>
                  <a:spcPct val="0"/>
                </a:spcBef>
                <a:buClrTx/>
                <a:buSzTx/>
                <a:buFontTx/>
                <a:buNone/>
              </a:pPr>
              <a:t>1</a:t>
            </a:fld>
            <a:endParaRPr lang="en-US" altLang="en-US" sz="1200">
              <a:solidFill>
                <a:srgbClr val="D1EAEE"/>
              </a:solidFill>
              <a:latin typeface="Arial" panose="020B0604020202020204" pitchFamily="34" charset="0"/>
            </a:endParaRPr>
          </a:p>
        </p:txBody>
      </p:sp>
    </p:spTree>
    <p:extLst>
      <p:ext uri="{BB962C8B-B14F-4D97-AF65-F5344CB8AC3E}">
        <p14:creationId xmlns:p14="http://schemas.microsoft.com/office/powerpoint/2010/main" val="1632331092"/>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024128" y="688249"/>
            <a:ext cx="9720072" cy="779944"/>
          </a:xfrm>
        </p:spPr>
        <p:txBody>
          <a:bodyPr>
            <a:normAutofit/>
          </a:bodyPr>
          <a:lstStyle/>
          <a:p>
            <a:pPr marL="91440" lvl="0" indent="-91440" algn="ctr">
              <a:lnSpc>
                <a:spcPct val="100000"/>
              </a:lnSpc>
              <a:spcBef>
                <a:spcPts val="1200"/>
              </a:spcBef>
              <a:spcAft>
                <a:spcPts val="200"/>
              </a:spcAft>
              <a:buClr>
                <a:srgbClr val="1CADE4"/>
              </a:buClr>
              <a:buSzPct val="100000"/>
              <a:defRPr/>
            </a:pPr>
            <a:r>
              <a:rPr lang="en-US" sz="3200" b="1" cap="none" spc="0" dirty="0" smtClean="0">
                <a:solidFill>
                  <a:prstClr val="black"/>
                </a:solidFill>
                <a:latin typeface="Tw Cen MT" panose="020B0602020104020603"/>
                <a:ea typeface="+mn-ea"/>
                <a:cs typeface="+mn-cs"/>
              </a:rPr>
              <a:t>…Step1: Conducting </a:t>
            </a:r>
            <a:r>
              <a:rPr lang="en-US" sz="3200" b="1" cap="none" spc="0" dirty="0">
                <a:solidFill>
                  <a:prstClr val="black"/>
                </a:solidFill>
                <a:latin typeface="Tw Cen MT" panose="020B0602020104020603"/>
                <a:ea typeface="+mn-ea"/>
                <a:cs typeface="+mn-cs"/>
              </a:rPr>
              <a:t>need Assessment </a:t>
            </a:r>
          </a:p>
        </p:txBody>
      </p:sp>
      <p:sp>
        <p:nvSpPr>
          <p:cNvPr id="142339" name="Content Placeholder 2"/>
          <p:cNvSpPr>
            <a:spLocks noGrp="1"/>
          </p:cNvSpPr>
          <p:nvPr>
            <p:ph idx="1"/>
          </p:nvPr>
        </p:nvSpPr>
        <p:spPr>
          <a:xfrm>
            <a:off x="1024128" y="1468192"/>
            <a:ext cx="9720073" cy="4546241"/>
          </a:xfrm>
        </p:spPr>
        <p:txBody>
          <a:bodyPr>
            <a:noAutofit/>
          </a:bodyPr>
          <a:lstStyle/>
          <a:p>
            <a:pPr algn="just">
              <a:lnSpc>
                <a:spcPct val="150000"/>
              </a:lnSpc>
              <a:buFont typeface="Wingdings" panose="05000000000000000000" pitchFamily="2" charset="2"/>
              <a:buChar char="§"/>
            </a:pPr>
            <a:r>
              <a:rPr lang="en-US" sz="2400" b="1" dirty="0"/>
              <a:t>Levels of training need </a:t>
            </a:r>
            <a:r>
              <a:rPr lang="en-US" sz="2400" b="1" dirty="0" smtClean="0"/>
              <a:t>analysis</a:t>
            </a:r>
            <a:r>
              <a:rPr lang="en-US" altLang="en-US" sz="2400" b="1" dirty="0" smtClean="0"/>
              <a:t> </a:t>
            </a:r>
          </a:p>
          <a:p>
            <a:pPr lvl="1" algn="just">
              <a:lnSpc>
                <a:spcPct val="150000"/>
              </a:lnSpc>
            </a:pPr>
            <a:r>
              <a:rPr lang="en-US" sz="2400" b="1" dirty="0" smtClean="0">
                <a:solidFill>
                  <a:srgbClr val="000000"/>
                </a:solidFill>
              </a:rPr>
              <a:t>Task </a:t>
            </a:r>
            <a:r>
              <a:rPr lang="en-US" sz="2400" b="1" dirty="0">
                <a:solidFill>
                  <a:srgbClr val="000000"/>
                </a:solidFill>
              </a:rPr>
              <a:t>analysis- </a:t>
            </a:r>
            <a:r>
              <a:rPr lang="en-US" sz="2400" dirty="0">
                <a:solidFill>
                  <a:srgbClr val="000000"/>
                </a:solidFill>
              </a:rPr>
              <a:t>involves reviewing the job description and specifications to identify the activities performed in a particular job and the KSAs needed to perform them. </a:t>
            </a:r>
            <a:r>
              <a:rPr lang="en-US" sz="2400" dirty="0" err="1" smtClean="0">
                <a:solidFill>
                  <a:srgbClr val="000000"/>
                </a:solidFill>
              </a:rPr>
              <a:t>i.e</a:t>
            </a:r>
            <a:r>
              <a:rPr lang="en-US" sz="2400" dirty="0" smtClean="0">
                <a:solidFill>
                  <a:srgbClr val="000000"/>
                </a:solidFill>
              </a:rPr>
              <a:t>, </a:t>
            </a:r>
            <a:r>
              <a:rPr lang="en-US" sz="2400" dirty="0" smtClean="0"/>
              <a:t>The </a:t>
            </a:r>
            <a:r>
              <a:rPr lang="en-US" sz="2400" dirty="0"/>
              <a:t>process of determining what the content of a training program should be on the basis of a study of the tasks and duties involved in the </a:t>
            </a:r>
            <a:r>
              <a:rPr lang="en-US" sz="2400" dirty="0" smtClean="0"/>
              <a:t>job.</a:t>
            </a:r>
            <a:endParaRPr lang="en-US" sz="2400" dirty="0"/>
          </a:p>
          <a:p>
            <a:pPr algn="just" eaLnBrk="1" hangingPunct="1">
              <a:lnSpc>
                <a:spcPct val="150000"/>
              </a:lnSpc>
              <a:buFontTx/>
              <a:buNone/>
            </a:pPr>
            <a:endParaRPr lang="en-US" altLang="en-US" sz="2400" dirty="0"/>
          </a:p>
        </p:txBody>
      </p:sp>
      <p:sp>
        <p:nvSpPr>
          <p:cNvPr id="142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hangingPunct="0">
              <a:spcBef>
                <a:spcPct val="0"/>
              </a:spcBef>
              <a:buClrTx/>
              <a:buSzTx/>
              <a:buFontTx/>
              <a:buNone/>
            </a:pPr>
            <a:fld id="{EE856E9B-70F9-4E8E-84F6-F0E2D5CAC969}" type="slidenum">
              <a:rPr lang="en-US" altLang="en-US" sz="1200">
                <a:solidFill>
                  <a:srgbClr val="898989"/>
                </a:solidFill>
                <a:latin typeface="Tahoma" panose="020B0604030504040204" pitchFamily="34" charset="0"/>
              </a:rPr>
              <a:pPr eaLnBrk="0" hangingPunct="0">
                <a:spcBef>
                  <a:spcPct val="0"/>
                </a:spcBef>
                <a:buClrTx/>
                <a:buSzTx/>
                <a:buFontTx/>
                <a:buNone/>
              </a:pPr>
              <a:t>10</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940666835"/>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024128" y="96581"/>
            <a:ext cx="9720072" cy="779944"/>
          </a:xfrm>
        </p:spPr>
        <p:txBody>
          <a:bodyPr>
            <a:normAutofit/>
          </a:bodyPr>
          <a:lstStyle/>
          <a:p>
            <a:pPr marL="91440" lvl="0" indent="-91440" algn="ctr">
              <a:lnSpc>
                <a:spcPct val="100000"/>
              </a:lnSpc>
              <a:spcBef>
                <a:spcPts val="1200"/>
              </a:spcBef>
              <a:spcAft>
                <a:spcPts val="200"/>
              </a:spcAft>
              <a:buClr>
                <a:srgbClr val="1CADE4"/>
              </a:buClr>
              <a:buSzPct val="100000"/>
              <a:defRPr/>
            </a:pPr>
            <a:r>
              <a:rPr lang="en-US" sz="3200" b="1" cap="none" spc="0" dirty="0" smtClean="0">
                <a:solidFill>
                  <a:prstClr val="black"/>
                </a:solidFill>
                <a:latin typeface="Tw Cen MT" panose="020B0602020104020603"/>
                <a:ea typeface="+mn-ea"/>
                <a:cs typeface="+mn-cs"/>
              </a:rPr>
              <a:t>…Step1: Conducting </a:t>
            </a:r>
            <a:r>
              <a:rPr lang="en-US" sz="3200" b="1" cap="none" spc="0" dirty="0">
                <a:solidFill>
                  <a:prstClr val="black"/>
                </a:solidFill>
                <a:latin typeface="Tw Cen MT" panose="020B0602020104020603"/>
                <a:ea typeface="+mn-ea"/>
                <a:cs typeface="+mn-cs"/>
              </a:rPr>
              <a:t>need Assessment </a:t>
            </a:r>
          </a:p>
        </p:txBody>
      </p:sp>
      <p:sp>
        <p:nvSpPr>
          <p:cNvPr id="142339" name="Content Placeholder 2"/>
          <p:cNvSpPr>
            <a:spLocks noGrp="1"/>
          </p:cNvSpPr>
          <p:nvPr>
            <p:ph idx="1"/>
          </p:nvPr>
        </p:nvSpPr>
        <p:spPr>
          <a:xfrm>
            <a:off x="1024128" y="981636"/>
            <a:ext cx="9720073" cy="5032798"/>
          </a:xfrm>
        </p:spPr>
        <p:txBody>
          <a:bodyPr>
            <a:noAutofit/>
          </a:bodyPr>
          <a:lstStyle/>
          <a:p>
            <a:pPr algn="just">
              <a:lnSpc>
                <a:spcPct val="100000"/>
              </a:lnSpc>
              <a:buFont typeface="Wingdings" panose="05000000000000000000" pitchFamily="2" charset="2"/>
              <a:buChar char="§"/>
            </a:pPr>
            <a:r>
              <a:rPr lang="en-US" sz="2400" b="1" dirty="0"/>
              <a:t>Levels of training need </a:t>
            </a:r>
            <a:r>
              <a:rPr lang="en-US" sz="2400" b="1" dirty="0" smtClean="0"/>
              <a:t>analysis</a:t>
            </a:r>
            <a:r>
              <a:rPr lang="en-US" altLang="en-US" sz="2400" b="1" dirty="0" smtClean="0"/>
              <a:t> </a:t>
            </a:r>
          </a:p>
          <a:p>
            <a:pPr lvl="1" algn="just">
              <a:lnSpc>
                <a:spcPct val="150000"/>
              </a:lnSpc>
            </a:pPr>
            <a:r>
              <a:rPr lang="en-US" sz="2400" b="1" dirty="0" smtClean="0">
                <a:solidFill>
                  <a:srgbClr val="000000"/>
                </a:solidFill>
              </a:rPr>
              <a:t>A </a:t>
            </a:r>
            <a:r>
              <a:rPr lang="en-US" sz="2400" b="1" dirty="0">
                <a:solidFill>
                  <a:srgbClr val="000000"/>
                </a:solidFill>
              </a:rPr>
              <a:t>person/individual </a:t>
            </a:r>
            <a:r>
              <a:rPr lang="en-US" sz="2400" b="1" dirty="0" smtClean="0">
                <a:solidFill>
                  <a:srgbClr val="000000"/>
                </a:solidFill>
              </a:rPr>
              <a:t>analysis- </a:t>
            </a:r>
            <a:r>
              <a:rPr lang="en-US" sz="2400" dirty="0" smtClean="0">
                <a:solidFill>
                  <a:srgbClr val="000000"/>
                </a:solidFill>
              </a:rPr>
              <a:t>involves </a:t>
            </a:r>
            <a:r>
              <a:rPr lang="en-US" sz="2400" dirty="0">
                <a:solidFill>
                  <a:srgbClr val="000000"/>
                </a:solidFill>
              </a:rPr>
              <a:t>determining which employees require training and, which do not. </a:t>
            </a:r>
            <a:endParaRPr lang="en-US" sz="2400" dirty="0" smtClean="0">
              <a:solidFill>
                <a:srgbClr val="000000"/>
              </a:solidFill>
            </a:endParaRPr>
          </a:p>
          <a:p>
            <a:pPr lvl="1" algn="just">
              <a:lnSpc>
                <a:spcPct val="150000"/>
              </a:lnSpc>
            </a:pPr>
            <a:r>
              <a:rPr lang="en-US" sz="2400" dirty="0" smtClean="0">
                <a:solidFill>
                  <a:srgbClr val="000000"/>
                </a:solidFill>
              </a:rPr>
              <a:t>Performance </a:t>
            </a:r>
            <a:r>
              <a:rPr lang="en-US" sz="2400" dirty="0">
                <a:solidFill>
                  <a:srgbClr val="000000"/>
                </a:solidFill>
              </a:rPr>
              <a:t>appraisal information can be used for the purposes of conducting a person analysis</a:t>
            </a:r>
            <a:r>
              <a:rPr lang="en-US" sz="2400" dirty="0" smtClean="0">
                <a:solidFill>
                  <a:srgbClr val="000000"/>
                </a:solidFill>
              </a:rPr>
              <a:t>. Source of data , employee + immediate supervisor </a:t>
            </a:r>
            <a:endParaRPr lang="en-US" sz="2400" dirty="0">
              <a:solidFill>
                <a:prstClr val="black"/>
              </a:solidFill>
            </a:endParaRPr>
          </a:p>
          <a:p>
            <a:pPr lvl="0" algn="just">
              <a:lnSpc>
                <a:spcPct val="100000"/>
              </a:lnSpc>
              <a:buFont typeface="Wingdings" panose="05000000000000000000" pitchFamily="2" charset="2"/>
              <a:buChar char="§"/>
            </a:pPr>
            <a:r>
              <a:rPr lang="en-US" sz="2400" b="1" dirty="0"/>
              <a:t>Purpose of Conducting a person analysis </a:t>
            </a:r>
          </a:p>
          <a:p>
            <a:pPr lvl="1" algn="just">
              <a:lnSpc>
                <a:spcPct val="150000"/>
              </a:lnSpc>
              <a:buSzTx/>
            </a:pPr>
            <a:r>
              <a:rPr lang="en-US" sz="2400" dirty="0">
                <a:solidFill>
                  <a:srgbClr val="000000"/>
                </a:solidFill>
              </a:rPr>
              <a:t>Helps organizations avoid the mistake of sending all employees into     training when some do not need it. </a:t>
            </a:r>
          </a:p>
          <a:p>
            <a:pPr lvl="1" algn="just">
              <a:lnSpc>
                <a:spcPct val="100000"/>
              </a:lnSpc>
            </a:pPr>
            <a:r>
              <a:rPr lang="en-US" sz="2400" dirty="0">
                <a:solidFill>
                  <a:srgbClr val="000000"/>
                </a:solidFill>
              </a:rPr>
              <a:t>H</a:t>
            </a:r>
            <a:r>
              <a:rPr lang="en-US" sz="2400" dirty="0" smtClean="0">
                <a:solidFill>
                  <a:srgbClr val="000000"/>
                </a:solidFill>
              </a:rPr>
              <a:t>elps </a:t>
            </a:r>
            <a:r>
              <a:rPr lang="en-US" sz="2400" dirty="0">
                <a:solidFill>
                  <a:srgbClr val="000000"/>
                </a:solidFill>
              </a:rPr>
              <a:t>to determine training programs </a:t>
            </a:r>
          </a:p>
          <a:p>
            <a:pPr algn="just" eaLnBrk="1" hangingPunct="1">
              <a:lnSpc>
                <a:spcPct val="150000"/>
              </a:lnSpc>
              <a:buFontTx/>
              <a:buNone/>
            </a:pPr>
            <a:endParaRPr lang="en-US" altLang="en-US" sz="2400" dirty="0"/>
          </a:p>
        </p:txBody>
      </p:sp>
      <p:sp>
        <p:nvSpPr>
          <p:cNvPr id="142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hangingPunct="0">
              <a:spcBef>
                <a:spcPct val="0"/>
              </a:spcBef>
              <a:buClrTx/>
              <a:buSzTx/>
              <a:buFontTx/>
              <a:buNone/>
            </a:pPr>
            <a:fld id="{EE856E9B-70F9-4E8E-84F6-F0E2D5CAC969}" type="slidenum">
              <a:rPr lang="en-US" altLang="en-US" sz="1200">
                <a:solidFill>
                  <a:srgbClr val="898989"/>
                </a:solidFill>
                <a:latin typeface="Tahoma" panose="020B0604030504040204" pitchFamily="34" charset="0"/>
              </a:rPr>
              <a:pPr eaLnBrk="0" hangingPunct="0">
                <a:spcBef>
                  <a:spcPct val="0"/>
                </a:spcBef>
                <a:buClrTx/>
                <a:buSzTx/>
                <a:buFontTx/>
                <a:buNone/>
              </a:pPr>
              <a:t>11</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894249621"/>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18581"/>
          </a:xfrm>
        </p:spPr>
        <p:txBody>
          <a:bodyPr>
            <a:normAutofit/>
          </a:bodyPr>
          <a:lstStyle/>
          <a:p>
            <a:pPr algn="ctr"/>
            <a:r>
              <a:rPr lang="en-US" sz="3200" b="1" dirty="0" smtClean="0"/>
              <a:t>Effective need analysis will lead to :-</a:t>
            </a:r>
            <a:endParaRPr lang="en-US" sz="3200" b="1" dirty="0"/>
          </a:p>
        </p:txBody>
      </p:sp>
      <p:sp>
        <p:nvSpPr>
          <p:cNvPr id="3" name="Content Placeholder 2"/>
          <p:cNvSpPr>
            <a:spLocks noGrp="1"/>
          </p:cNvSpPr>
          <p:nvPr>
            <p:ph idx="1"/>
          </p:nvPr>
        </p:nvSpPr>
        <p:spPr>
          <a:xfrm>
            <a:off x="1114281" y="1822360"/>
            <a:ext cx="9720073" cy="4023360"/>
          </a:xfrm>
        </p:spPr>
        <p:txBody>
          <a:bodyPr>
            <a:normAutofit/>
          </a:bodyPr>
          <a:lstStyle/>
          <a:p>
            <a:pPr>
              <a:lnSpc>
                <a:spcPct val="150000"/>
              </a:lnSpc>
              <a:buFont typeface="Wingdings" panose="05000000000000000000" pitchFamily="2" charset="2"/>
              <a:buChar char="§"/>
            </a:pPr>
            <a:r>
              <a:rPr lang="en-US" sz="2400" dirty="0" smtClean="0"/>
              <a:t>Identifying  the </a:t>
            </a:r>
            <a:r>
              <a:rPr lang="en-US" sz="2400" dirty="0" smtClean="0">
                <a:solidFill>
                  <a:srgbClr val="FF0000"/>
                </a:solidFill>
              </a:rPr>
              <a:t>training goal </a:t>
            </a:r>
            <a:r>
              <a:rPr lang="en-US" sz="2400" dirty="0" smtClean="0"/>
              <a:t>(what problem the training is hoping to solve?)</a:t>
            </a:r>
          </a:p>
          <a:p>
            <a:pPr>
              <a:lnSpc>
                <a:spcPct val="150000"/>
              </a:lnSpc>
              <a:buFont typeface="Wingdings" panose="05000000000000000000" pitchFamily="2" charset="2"/>
              <a:buChar char="§"/>
            </a:pPr>
            <a:r>
              <a:rPr lang="en-US" sz="2400" dirty="0" smtClean="0"/>
              <a:t>Identifying the training </a:t>
            </a:r>
            <a:r>
              <a:rPr lang="en-US" sz="2400" dirty="0" smtClean="0">
                <a:solidFill>
                  <a:srgbClr val="FF0000"/>
                </a:solidFill>
              </a:rPr>
              <a:t>content</a:t>
            </a:r>
            <a:r>
              <a:rPr lang="en-US" sz="2400" dirty="0" smtClean="0"/>
              <a:t>- what trainees are going to learn </a:t>
            </a:r>
          </a:p>
          <a:p>
            <a:pPr>
              <a:lnSpc>
                <a:spcPct val="150000"/>
              </a:lnSpc>
              <a:buFont typeface="Wingdings" panose="05000000000000000000" pitchFamily="2" charset="2"/>
              <a:buChar char="§"/>
            </a:pPr>
            <a:r>
              <a:rPr lang="en-US" sz="2400" dirty="0" smtClean="0"/>
              <a:t>Identifying The learners’ current </a:t>
            </a:r>
            <a:r>
              <a:rPr lang="en-US" sz="2400" dirty="0" smtClean="0">
                <a:solidFill>
                  <a:srgbClr val="FF0000"/>
                </a:solidFill>
              </a:rPr>
              <a:t>capabilities</a:t>
            </a:r>
          </a:p>
          <a:p>
            <a:pPr>
              <a:lnSpc>
                <a:spcPct val="150000"/>
              </a:lnSpc>
              <a:buFont typeface="Wingdings" panose="05000000000000000000" pitchFamily="2" charset="2"/>
              <a:buChar char="§"/>
            </a:pPr>
            <a:r>
              <a:rPr lang="en-US" sz="2400" dirty="0" smtClean="0"/>
              <a:t>Identifying the </a:t>
            </a:r>
            <a:r>
              <a:rPr lang="en-US" sz="2400" dirty="0" smtClean="0">
                <a:solidFill>
                  <a:srgbClr val="FF0000"/>
                </a:solidFill>
              </a:rPr>
              <a:t>context</a:t>
            </a:r>
            <a:r>
              <a:rPr lang="en-US" sz="2400" dirty="0" smtClean="0"/>
              <a:t> of the training </a:t>
            </a:r>
            <a:endParaRPr lang="en-US" sz="2400" dirty="0"/>
          </a:p>
        </p:txBody>
      </p:sp>
    </p:spTree>
    <p:extLst>
      <p:ext uri="{BB962C8B-B14F-4D97-AF65-F5344CB8AC3E}">
        <p14:creationId xmlns:p14="http://schemas.microsoft.com/office/powerpoint/2010/main" val="23492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60249"/>
          </a:xfrm>
        </p:spPr>
        <p:txBody>
          <a:bodyPr>
            <a:normAutofit/>
          </a:bodyPr>
          <a:lstStyle/>
          <a:p>
            <a:pPr algn="ctr"/>
            <a:r>
              <a:rPr lang="en-US" sz="3200" b="1" i="0" u="none" strike="noStrike" baseline="0" dirty="0" smtClean="0">
                <a:solidFill>
                  <a:schemeClr val="tx1"/>
                </a:solidFill>
                <a:latin typeface="+mn-lt"/>
              </a:rPr>
              <a:t>Step2: Designing the Training Program</a:t>
            </a:r>
            <a:endParaRPr lang="en-US" sz="3200" b="1" dirty="0">
              <a:solidFill>
                <a:schemeClr val="tx1"/>
              </a:solidFill>
              <a:latin typeface="+mn-lt"/>
            </a:endParaRPr>
          </a:p>
        </p:txBody>
      </p:sp>
      <p:sp>
        <p:nvSpPr>
          <p:cNvPr id="3" name="Content Placeholder 2"/>
          <p:cNvSpPr>
            <a:spLocks noGrp="1"/>
          </p:cNvSpPr>
          <p:nvPr>
            <p:ph idx="1"/>
          </p:nvPr>
        </p:nvSpPr>
        <p:spPr>
          <a:xfrm>
            <a:off x="1024127" y="1648496"/>
            <a:ext cx="9974431" cy="4314422"/>
          </a:xfrm>
        </p:spPr>
        <p:txBody>
          <a:bodyPr>
            <a:normAutofit/>
          </a:bodyPr>
          <a:lstStyle/>
          <a:p>
            <a:pPr marL="457200" indent="-457200">
              <a:buFont typeface="+mj-lt"/>
              <a:buAutoNum type="arabicPeriod"/>
            </a:pPr>
            <a:r>
              <a:rPr lang="en-US" sz="2400" b="1" i="0" u="none" strike="noStrike" baseline="0" dirty="0" smtClean="0"/>
              <a:t>Identifying trainees and Setting learning objectives</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dirty="0">
                <a:solidFill>
                  <a:srgbClr val="000000"/>
                </a:solidFill>
              </a:rPr>
              <a:t>a</a:t>
            </a:r>
            <a:r>
              <a:rPr lang="en-US" sz="2400" dirty="0" smtClean="0">
                <a:solidFill>
                  <a:srgbClr val="000000"/>
                </a:solidFill>
              </a:rPr>
              <a:t>re </a:t>
            </a:r>
            <a:r>
              <a:rPr lang="en-US" sz="2400" dirty="0">
                <a:solidFill>
                  <a:srgbClr val="FF0000"/>
                </a:solidFill>
              </a:rPr>
              <a:t>desired outcomes </a:t>
            </a:r>
            <a:r>
              <a:rPr lang="en-US" sz="2400" dirty="0">
                <a:solidFill>
                  <a:srgbClr val="000000"/>
                </a:solidFill>
              </a:rPr>
              <a:t>that the training is intended to achieve</a:t>
            </a:r>
            <a:endParaRPr lang="en-US" sz="1200" dirty="0">
              <a:ea typeface="Times New Roman" panose="02020603050405020304" pitchFamily="18" charset="0"/>
            </a:endParaRP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dirty="0" smtClean="0">
                <a:solidFill>
                  <a:srgbClr val="000000"/>
                </a:solidFill>
              </a:rPr>
              <a:t>Learning </a:t>
            </a:r>
            <a:r>
              <a:rPr lang="en-US" sz="2400" dirty="0">
                <a:solidFill>
                  <a:srgbClr val="000000"/>
                </a:solidFill>
              </a:rPr>
              <a:t>objectives describe the skills or knowledge to </a:t>
            </a:r>
            <a:r>
              <a:rPr lang="en-US" sz="2400" dirty="0">
                <a:solidFill>
                  <a:srgbClr val="FF0000"/>
                </a:solidFill>
              </a:rPr>
              <a:t>be acquired </a:t>
            </a:r>
            <a:r>
              <a:rPr lang="en-US" sz="2400" dirty="0">
                <a:solidFill>
                  <a:srgbClr val="000000"/>
                </a:solidFill>
              </a:rPr>
              <a:t>and/or the </a:t>
            </a:r>
            <a:r>
              <a:rPr lang="en-US" sz="2400" dirty="0" smtClean="0">
                <a:solidFill>
                  <a:srgbClr val="000000"/>
                </a:solidFill>
              </a:rPr>
              <a:t> </a:t>
            </a:r>
            <a:r>
              <a:rPr lang="en-US" sz="2400" dirty="0">
                <a:solidFill>
                  <a:srgbClr val="000000"/>
                </a:solidFill>
              </a:rPr>
              <a:t>attitudes </a:t>
            </a:r>
            <a:r>
              <a:rPr lang="en-US" sz="2400" dirty="0">
                <a:solidFill>
                  <a:srgbClr val="FF0000"/>
                </a:solidFill>
              </a:rPr>
              <a:t>to be changed</a:t>
            </a:r>
            <a:r>
              <a:rPr lang="en-US" sz="2400" dirty="0">
                <a:solidFill>
                  <a:srgbClr val="000000"/>
                </a:solidFill>
              </a:rPr>
              <a:t>. </a:t>
            </a:r>
            <a:endParaRPr lang="en-US" sz="2400" dirty="0" smtClean="0">
              <a:solidFill>
                <a:srgbClr val="000000"/>
              </a:solidFill>
            </a:endParaRP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dirty="0" smtClean="0">
                <a:solidFill>
                  <a:srgbClr val="000000"/>
                </a:solidFill>
                <a:effectLst/>
                <a:ea typeface="Times New Roman" panose="02020603050405020304" pitchFamily="18" charset="0"/>
              </a:rPr>
              <a:t>Example: "At</a:t>
            </a:r>
            <a:r>
              <a:rPr lang="en-US" sz="2400" dirty="0" smtClean="0">
                <a:solidFill>
                  <a:srgbClr val="000000"/>
                </a:solidFill>
                <a:ea typeface="Times New Roman" panose="02020603050405020304" pitchFamily="18" charset="0"/>
              </a:rPr>
              <a:t> the end of the course, learners will be able to work cooperatively in a small group setting.”</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406103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60249"/>
          </a:xfrm>
        </p:spPr>
        <p:txBody>
          <a:bodyPr>
            <a:normAutofit/>
          </a:bodyPr>
          <a:lstStyle/>
          <a:p>
            <a:pPr algn="ctr"/>
            <a:r>
              <a:rPr lang="en-US" sz="3200" b="1" i="0" u="none" strike="noStrike" baseline="0" dirty="0" smtClean="0">
                <a:solidFill>
                  <a:schemeClr val="tx1"/>
                </a:solidFill>
                <a:latin typeface="+mn-lt"/>
              </a:rPr>
              <a:t>Step2: Designing the Training Program</a:t>
            </a:r>
            <a:endParaRPr lang="en-US" sz="3200" b="1" dirty="0">
              <a:solidFill>
                <a:schemeClr val="tx1"/>
              </a:solidFill>
              <a:latin typeface="+mn-lt"/>
            </a:endParaRPr>
          </a:p>
        </p:txBody>
      </p:sp>
      <p:sp>
        <p:nvSpPr>
          <p:cNvPr id="3" name="Content Placeholder 2"/>
          <p:cNvSpPr>
            <a:spLocks noGrp="1"/>
          </p:cNvSpPr>
          <p:nvPr>
            <p:ph idx="1"/>
          </p:nvPr>
        </p:nvSpPr>
        <p:spPr>
          <a:xfrm>
            <a:off x="1024127" y="1648496"/>
            <a:ext cx="9974431" cy="4314422"/>
          </a:xfrm>
        </p:spPr>
        <p:txBody>
          <a:bodyPr>
            <a:normAutofit/>
          </a:bodyPr>
          <a:lstStyle/>
          <a:p>
            <a:pPr marL="457200" indent="-457200">
              <a:buFont typeface="+mj-lt"/>
              <a:buAutoNum type="arabicPeriod" startAt="2"/>
            </a:pPr>
            <a:r>
              <a:rPr lang="en-US" sz="2400" b="1" i="0" u="none" strike="noStrike" baseline="0" dirty="0" smtClean="0"/>
              <a:t>Identifying Training content </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dirty="0" smtClean="0">
                <a:solidFill>
                  <a:srgbClr val="000000"/>
                </a:solidFill>
              </a:rPr>
              <a:t>Training contents are what the trainees will learn in order to achieve the intended training objectives.</a:t>
            </a:r>
            <a:endParaRPr lang="en-US" sz="1200" dirty="0">
              <a:ea typeface="Times New Roman" panose="02020603050405020304" pitchFamily="18" charset="0"/>
            </a:endParaRPr>
          </a:p>
          <a:p>
            <a:pPr marL="457200" lvl="0" indent="-457200" algn="just">
              <a:lnSpc>
                <a:spcPct val="150000"/>
              </a:lnSpc>
              <a:spcBef>
                <a:spcPts val="0"/>
              </a:spcBef>
              <a:spcAft>
                <a:spcPts val="0"/>
              </a:spcAft>
              <a:buFont typeface="+mj-lt"/>
              <a:buAutoNum type="arabicPeriod" startAt="3"/>
              <a:tabLst>
                <a:tab pos="457200" algn="l"/>
              </a:tabLst>
            </a:pPr>
            <a:r>
              <a:rPr lang="en-US" sz="2400" b="1" dirty="0" smtClean="0">
                <a:solidFill>
                  <a:srgbClr val="000000"/>
                </a:solidFill>
              </a:rPr>
              <a:t>Determining sequencing approach of the content-</a:t>
            </a:r>
            <a:r>
              <a:rPr lang="en-US" sz="2400" dirty="0" smtClean="0">
                <a:solidFill>
                  <a:srgbClr val="000000"/>
                </a:solidFill>
              </a:rPr>
              <a:t>how the training material is going to be presented.  </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b="1" dirty="0" smtClean="0">
                <a:solidFill>
                  <a:srgbClr val="000000"/>
                </a:solidFill>
                <a:effectLst/>
                <a:ea typeface="Times New Roman" panose="02020603050405020304" pitchFamily="18" charset="0"/>
              </a:rPr>
              <a:t>Step-by-step sequencing- </a:t>
            </a:r>
            <a:r>
              <a:rPr lang="en-US" sz="2400" dirty="0" smtClean="0">
                <a:solidFill>
                  <a:srgbClr val="000000"/>
                </a:solidFill>
                <a:effectLst/>
                <a:ea typeface="Times New Roman" panose="02020603050405020304" pitchFamily="18" charset="0"/>
              </a:rPr>
              <a:t>Learners are introduced to a task by the steps in the task itself. “first you do this, then you do this.”</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174839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7"/>
            <a:ext cx="9720072" cy="715550"/>
          </a:xfrm>
        </p:spPr>
        <p:txBody>
          <a:bodyPr>
            <a:normAutofit/>
          </a:bodyPr>
          <a:lstStyle/>
          <a:p>
            <a:pPr algn="ctr"/>
            <a:r>
              <a:rPr lang="en-US" sz="3200" b="1" i="0" u="none" strike="noStrike" baseline="0" dirty="0" smtClean="0">
                <a:solidFill>
                  <a:schemeClr val="tx1"/>
                </a:solidFill>
                <a:latin typeface="+mn-lt"/>
              </a:rPr>
              <a:t>Step2: Designing the Training Program</a:t>
            </a:r>
            <a:endParaRPr lang="en-US" sz="3200" b="1" dirty="0">
              <a:solidFill>
                <a:schemeClr val="tx1"/>
              </a:solidFill>
              <a:latin typeface="+mn-lt"/>
            </a:endParaRPr>
          </a:p>
        </p:txBody>
      </p:sp>
      <p:sp>
        <p:nvSpPr>
          <p:cNvPr id="3" name="Content Placeholder 2"/>
          <p:cNvSpPr>
            <a:spLocks noGrp="1"/>
          </p:cNvSpPr>
          <p:nvPr>
            <p:ph idx="1"/>
          </p:nvPr>
        </p:nvSpPr>
        <p:spPr>
          <a:xfrm>
            <a:off x="785611" y="1365157"/>
            <a:ext cx="10212947" cy="4700789"/>
          </a:xfrm>
        </p:spPr>
        <p:txBody>
          <a:bodyPr>
            <a:normAutofit fontScale="92500" lnSpcReduction="20000"/>
          </a:bodyPr>
          <a:lstStyle/>
          <a:p>
            <a:pPr marL="457200" lvl="0" indent="-457200" algn="just">
              <a:lnSpc>
                <a:spcPct val="150000"/>
              </a:lnSpc>
              <a:spcBef>
                <a:spcPts val="0"/>
              </a:spcBef>
              <a:spcAft>
                <a:spcPts val="0"/>
              </a:spcAft>
              <a:buFont typeface="+mj-lt"/>
              <a:buAutoNum type="arabicPeriod" startAt="3"/>
              <a:tabLst>
                <a:tab pos="457200" algn="l"/>
              </a:tabLst>
            </a:pPr>
            <a:r>
              <a:rPr lang="en-US" sz="2400" b="1" dirty="0" smtClean="0">
                <a:solidFill>
                  <a:srgbClr val="000000"/>
                </a:solidFill>
              </a:rPr>
              <a:t>Determining sequencing approach of the content-</a:t>
            </a:r>
            <a:r>
              <a:rPr lang="en-US" sz="2400" dirty="0" smtClean="0">
                <a:solidFill>
                  <a:srgbClr val="000000"/>
                </a:solidFill>
              </a:rPr>
              <a:t>how the training material is going to be presented.  </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b="1" dirty="0" smtClean="0">
                <a:solidFill>
                  <a:srgbClr val="000000"/>
                </a:solidFill>
                <a:ea typeface="Times New Roman" panose="02020603050405020304" pitchFamily="18" charset="0"/>
              </a:rPr>
              <a:t>Chronological Sequencing- </a:t>
            </a:r>
            <a:r>
              <a:rPr lang="en-US" sz="2400" dirty="0" smtClean="0">
                <a:solidFill>
                  <a:srgbClr val="000000"/>
                </a:solidFill>
                <a:ea typeface="Times New Roman" panose="02020603050405020304" pitchFamily="18" charset="0"/>
              </a:rPr>
              <a:t>the content is arranged by time sequence. “ first this happened , then this happened.”</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b="1" dirty="0" smtClean="0">
                <a:solidFill>
                  <a:srgbClr val="000000"/>
                </a:solidFill>
                <a:effectLst/>
                <a:ea typeface="Times New Roman" panose="02020603050405020304" pitchFamily="18" charset="0"/>
              </a:rPr>
              <a:t>Whole to part sequencing- </a:t>
            </a:r>
            <a:r>
              <a:rPr lang="en-US" sz="2400" dirty="0" smtClean="0">
                <a:solidFill>
                  <a:srgbClr val="000000"/>
                </a:solidFill>
                <a:effectLst/>
                <a:ea typeface="Times New Roman" panose="02020603050405020304" pitchFamily="18" charset="0"/>
              </a:rPr>
              <a:t>Learners are first presented with a complete model or a description of the work duty.</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b="1" dirty="0" smtClean="0">
                <a:solidFill>
                  <a:srgbClr val="000000"/>
                </a:solidFill>
                <a:ea typeface="Times New Roman" panose="02020603050405020304" pitchFamily="18" charset="0"/>
              </a:rPr>
              <a:t>Part-to-whole sequencing- </a:t>
            </a:r>
            <a:r>
              <a:rPr lang="en-US" sz="2400" dirty="0" smtClean="0">
                <a:solidFill>
                  <a:srgbClr val="000000"/>
                </a:solidFill>
                <a:ea typeface="Times New Roman" panose="02020603050405020304" pitchFamily="18" charset="0"/>
              </a:rPr>
              <a:t>Learners are presented with each part of a system. then they learn how that part fits into the system as a whole.</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b="1" dirty="0" smtClean="0">
                <a:solidFill>
                  <a:srgbClr val="000000"/>
                </a:solidFill>
                <a:effectLst/>
                <a:ea typeface="Times New Roman" panose="02020603050405020304" pitchFamily="18" charset="0"/>
              </a:rPr>
              <a:t>Simple-to- Complex sequencing- </a:t>
            </a:r>
            <a:r>
              <a:rPr lang="en-US" sz="2400" dirty="0" smtClean="0">
                <a:solidFill>
                  <a:srgbClr val="000000"/>
                </a:solidFill>
                <a:effectLst/>
                <a:ea typeface="Times New Roman" panose="02020603050405020304" pitchFamily="18" charset="0"/>
              </a:rPr>
              <a:t>content is arranged from simplest task to the most complex task.</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19157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What sequencing method would you use to teach the following topics?</a:t>
            </a:r>
            <a:endParaRPr lang="en-US" sz="2800" b="1"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smtClean="0"/>
              <a:t>Process </a:t>
            </a:r>
            <a:r>
              <a:rPr lang="en-US" sz="2400" dirty="0"/>
              <a:t>of job analysis </a:t>
            </a:r>
          </a:p>
          <a:p>
            <a:pPr>
              <a:buFont typeface="Wingdings" panose="05000000000000000000" pitchFamily="2" charset="2"/>
              <a:buChar char="§"/>
            </a:pPr>
            <a:r>
              <a:rPr lang="en-US" sz="2400" dirty="0" smtClean="0"/>
              <a:t>Human resource information system</a:t>
            </a:r>
          </a:p>
          <a:p>
            <a:pPr>
              <a:buFont typeface="Wingdings" panose="05000000000000000000" pitchFamily="2" charset="2"/>
              <a:buChar char="§"/>
            </a:pPr>
            <a:r>
              <a:rPr lang="en-US" sz="2400" dirty="0" smtClean="0"/>
              <a:t>Evolution of management theory </a:t>
            </a:r>
          </a:p>
          <a:p>
            <a:pPr>
              <a:buFont typeface="Wingdings" panose="05000000000000000000" pitchFamily="2" charset="2"/>
              <a:buChar char="§"/>
            </a:pPr>
            <a:r>
              <a:rPr lang="en-US" sz="2400" dirty="0" smtClean="0"/>
              <a:t>HR Supply forecasting methods </a:t>
            </a:r>
            <a:endParaRPr lang="en-US" sz="2400" dirty="0"/>
          </a:p>
        </p:txBody>
      </p:sp>
    </p:spTree>
    <p:extLst>
      <p:ext uri="{BB962C8B-B14F-4D97-AF65-F5344CB8AC3E}">
        <p14:creationId xmlns:p14="http://schemas.microsoft.com/office/powerpoint/2010/main" val="29225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7"/>
            <a:ext cx="9720072" cy="715550"/>
          </a:xfrm>
        </p:spPr>
        <p:txBody>
          <a:bodyPr>
            <a:normAutofit/>
          </a:bodyPr>
          <a:lstStyle/>
          <a:p>
            <a:pPr algn="ctr"/>
            <a:r>
              <a:rPr lang="en-US" sz="3200" b="1" i="0" u="none" strike="noStrike" baseline="0" dirty="0" smtClean="0">
                <a:solidFill>
                  <a:schemeClr val="tx1"/>
                </a:solidFill>
                <a:latin typeface="+mn-lt"/>
              </a:rPr>
              <a:t>Step2: Designing the Training Program</a:t>
            </a:r>
            <a:endParaRPr lang="en-US" sz="3200" b="1" dirty="0">
              <a:solidFill>
                <a:schemeClr val="tx1"/>
              </a:solidFill>
              <a:latin typeface="+mn-lt"/>
            </a:endParaRPr>
          </a:p>
        </p:txBody>
      </p:sp>
      <p:sp>
        <p:nvSpPr>
          <p:cNvPr id="3" name="Content Placeholder 2"/>
          <p:cNvSpPr>
            <a:spLocks noGrp="1"/>
          </p:cNvSpPr>
          <p:nvPr>
            <p:ph idx="1"/>
          </p:nvPr>
        </p:nvSpPr>
        <p:spPr>
          <a:xfrm>
            <a:off x="785611" y="1365157"/>
            <a:ext cx="10212947" cy="4700789"/>
          </a:xfrm>
        </p:spPr>
        <p:txBody>
          <a:bodyPr>
            <a:normAutofit/>
          </a:bodyPr>
          <a:lstStyle/>
          <a:p>
            <a:pPr marL="457200" indent="-457200" algn="just">
              <a:buFont typeface="+mj-lt"/>
              <a:buAutoNum type="arabicPeriod" startAt="4"/>
            </a:pPr>
            <a:r>
              <a:rPr lang="en-US" sz="2400" b="1" dirty="0" smtClean="0">
                <a:solidFill>
                  <a:srgbClr val="000000"/>
                </a:solidFill>
              </a:rPr>
              <a:t>Identifying trainer/s- </a:t>
            </a:r>
            <a:r>
              <a:rPr lang="en-US" sz="2400" dirty="0" smtClean="0">
                <a:solidFill>
                  <a:prstClr val="black"/>
                </a:solidFill>
              </a:rPr>
              <a:t>characteristics </a:t>
            </a:r>
            <a:r>
              <a:rPr lang="en-US" sz="2400" dirty="0">
                <a:solidFill>
                  <a:prstClr val="black"/>
                </a:solidFill>
              </a:rPr>
              <a:t>of </a:t>
            </a:r>
            <a:r>
              <a:rPr lang="en-US" sz="2400" dirty="0" smtClean="0">
                <a:solidFill>
                  <a:prstClr val="black"/>
                </a:solidFill>
              </a:rPr>
              <a:t>effective trainers are:-</a:t>
            </a:r>
            <a:endParaRPr lang="en-US" sz="2400" dirty="0">
              <a:solidFill>
                <a:prstClr val="black"/>
              </a:solidFill>
            </a:endParaRPr>
          </a:p>
          <a:p>
            <a:pPr marL="228600" lvl="0" indent="-228600" algn="just">
              <a:lnSpc>
                <a:spcPct val="100000"/>
              </a:lnSpc>
              <a:spcBef>
                <a:spcPts val="1000"/>
              </a:spcBef>
              <a:spcAft>
                <a:spcPts val="0"/>
              </a:spcAft>
              <a:buClrTx/>
              <a:buSzTx/>
              <a:buFont typeface="Arial" panose="020B0604020202020204" pitchFamily="34" charset="0"/>
              <a:buChar char="•"/>
            </a:pPr>
            <a:r>
              <a:rPr lang="en-US" sz="2400" dirty="0">
                <a:solidFill>
                  <a:prstClr val="black"/>
                </a:solidFill>
              </a:rPr>
              <a:t>Knowledge of </a:t>
            </a:r>
            <a:r>
              <a:rPr lang="en-US" sz="2400" dirty="0" smtClean="0">
                <a:solidFill>
                  <a:prstClr val="black"/>
                </a:solidFill>
              </a:rPr>
              <a:t>subject</a:t>
            </a:r>
            <a:r>
              <a:rPr lang="en-US" sz="2400" dirty="0">
                <a:solidFill>
                  <a:prstClr val="black"/>
                </a:solidFill>
              </a:rPr>
              <a:t> </a:t>
            </a:r>
            <a:endParaRPr lang="en-US" sz="2400" dirty="0" smtClean="0">
              <a:solidFill>
                <a:prstClr val="black"/>
              </a:solidFill>
            </a:endParaRPr>
          </a:p>
          <a:p>
            <a:pPr marL="228600" lvl="0" indent="-228600" algn="just">
              <a:lnSpc>
                <a:spcPct val="150000"/>
              </a:lnSpc>
              <a:spcBef>
                <a:spcPts val="1000"/>
              </a:spcBef>
              <a:spcAft>
                <a:spcPts val="0"/>
              </a:spcAft>
              <a:buClrTx/>
              <a:buSzTx/>
              <a:buFont typeface="Arial" panose="020B0604020202020204" pitchFamily="34" charset="0"/>
              <a:buChar char="•"/>
            </a:pPr>
            <a:r>
              <a:rPr lang="en-US" sz="2400" dirty="0" smtClean="0">
                <a:solidFill>
                  <a:prstClr val="black"/>
                </a:solidFill>
              </a:rPr>
              <a:t>Interest in the subject matter </a:t>
            </a:r>
          </a:p>
          <a:p>
            <a:pPr marL="228600" lvl="0" indent="-228600" algn="just">
              <a:lnSpc>
                <a:spcPct val="150000"/>
              </a:lnSpc>
              <a:spcBef>
                <a:spcPts val="1000"/>
              </a:spcBef>
              <a:spcAft>
                <a:spcPts val="0"/>
              </a:spcAft>
              <a:buClrTx/>
              <a:buSzTx/>
              <a:buFont typeface="Arial" panose="020B0604020202020204" pitchFamily="34" charset="0"/>
              <a:buChar char="•"/>
            </a:pPr>
            <a:r>
              <a:rPr lang="en-US" sz="2400" dirty="0" smtClean="0">
                <a:solidFill>
                  <a:prstClr val="black"/>
                </a:solidFill>
              </a:rPr>
              <a:t>Ability </a:t>
            </a:r>
            <a:r>
              <a:rPr lang="en-US" sz="2400" dirty="0">
                <a:solidFill>
                  <a:prstClr val="black"/>
                </a:solidFill>
              </a:rPr>
              <a:t>to give Clear instructions</a:t>
            </a:r>
          </a:p>
          <a:p>
            <a:pPr marL="228600" lvl="0" indent="-228600" algn="just">
              <a:lnSpc>
                <a:spcPct val="150000"/>
              </a:lnSpc>
              <a:spcBef>
                <a:spcPts val="1000"/>
              </a:spcBef>
              <a:spcAft>
                <a:spcPts val="0"/>
              </a:spcAft>
              <a:buClrTx/>
              <a:buSzTx/>
              <a:buFont typeface="Arial" panose="020B0604020202020204" pitchFamily="34" charset="0"/>
              <a:buChar char="•"/>
            </a:pPr>
            <a:r>
              <a:rPr lang="en-US" sz="2400" dirty="0" smtClean="0">
                <a:solidFill>
                  <a:prstClr val="black"/>
                </a:solidFill>
              </a:rPr>
              <a:t>Adaptability</a:t>
            </a:r>
            <a:r>
              <a:rPr lang="en-US" sz="2400" dirty="0">
                <a:solidFill>
                  <a:prstClr val="black"/>
                </a:solidFill>
              </a:rPr>
              <a:t> </a:t>
            </a:r>
            <a:r>
              <a:rPr lang="en-US" sz="2400" dirty="0" smtClean="0">
                <a:solidFill>
                  <a:prstClr val="black"/>
                </a:solidFill>
              </a:rPr>
              <a:t>– ability to </a:t>
            </a:r>
            <a:r>
              <a:rPr lang="en-US" sz="2400" dirty="0">
                <a:solidFill>
                  <a:prstClr val="black"/>
                </a:solidFill>
              </a:rPr>
              <a:t>adapt to the </a:t>
            </a:r>
            <a:r>
              <a:rPr lang="en-US" sz="2400" dirty="0" smtClean="0">
                <a:solidFill>
                  <a:prstClr val="black"/>
                </a:solidFill>
              </a:rPr>
              <a:t>different learning </a:t>
            </a:r>
            <a:r>
              <a:rPr lang="en-US" sz="2400" dirty="0">
                <a:solidFill>
                  <a:prstClr val="black"/>
                </a:solidFill>
              </a:rPr>
              <a:t>ability of trainees.</a:t>
            </a:r>
          </a:p>
          <a:p>
            <a:pPr marL="228600" lvl="0" indent="-228600" algn="just">
              <a:lnSpc>
                <a:spcPct val="150000"/>
              </a:lnSpc>
              <a:spcBef>
                <a:spcPts val="1000"/>
              </a:spcBef>
              <a:spcAft>
                <a:spcPts val="0"/>
              </a:spcAft>
              <a:buClrTx/>
              <a:buSzTx/>
              <a:buFont typeface="Arial" panose="020B0604020202020204" pitchFamily="34" charset="0"/>
              <a:buChar char="•"/>
            </a:pPr>
            <a:r>
              <a:rPr lang="en-US" sz="2400" dirty="0">
                <a:solidFill>
                  <a:prstClr val="black"/>
                </a:solidFill>
              </a:rPr>
              <a:t>Individual assistance-When training more than one employee, successful </a:t>
            </a:r>
            <a:r>
              <a:rPr lang="en-US" sz="2400" dirty="0" smtClean="0">
                <a:solidFill>
                  <a:prstClr val="black"/>
                </a:solidFill>
              </a:rPr>
              <a:t>trainers always </a:t>
            </a:r>
            <a:r>
              <a:rPr lang="en-US" sz="2400" dirty="0">
                <a:solidFill>
                  <a:prstClr val="black"/>
                </a:solidFill>
              </a:rPr>
              <a:t>provide individual assistance</a:t>
            </a:r>
          </a:p>
        </p:txBody>
      </p:sp>
    </p:spTree>
    <p:extLst>
      <p:ext uri="{BB962C8B-B14F-4D97-AF65-F5344CB8AC3E}">
        <p14:creationId xmlns:p14="http://schemas.microsoft.com/office/powerpoint/2010/main" val="10557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7"/>
            <a:ext cx="9720072" cy="715550"/>
          </a:xfrm>
        </p:spPr>
        <p:txBody>
          <a:bodyPr>
            <a:normAutofit/>
          </a:bodyPr>
          <a:lstStyle/>
          <a:p>
            <a:pPr algn="ctr"/>
            <a:r>
              <a:rPr lang="en-US" sz="3200" b="1" i="0" u="none" strike="noStrike" baseline="0" dirty="0" smtClean="0">
                <a:solidFill>
                  <a:schemeClr val="tx1"/>
                </a:solidFill>
                <a:latin typeface="+mn-lt"/>
              </a:rPr>
              <a:t>Step2: Designing the Training Program</a:t>
            </a:r>
            <a:endParaRPr lang="en-US" sz="3200" b="1" dirty="0">
              <a:solidFill>
                <a:schemeClr val="tx1"/>
              </a:solidFill>
              <a:latin typeface="+mn-lt"/>
            </a:endParaRPr>
          </a:p>
        </p:txBody>
      </p:sp>
      <p:sp>
        <p:nvSpPr>
          <p:cNvPr id="3" name="Content Placeholder 2"/>
          <p:cNvSpPr>
            <a:spLocks noGrp="1"/>
          </p:cNvSpPr>
          <p:nvPr>
            <p:ph idx="1"/>
          </p:nvPr>
        </p:nvSpPr>
        <p:spPr>
          <a:xfrm>
            <a:off x="785611" y="1365157"/>
            <a:ext cx="10212947" cy="4700789"/>
          </a:xfrm>
        </p:spPr>
        <p:txBody>
          <a:bodyPr>
            <a:normAutofit/>
          </a:bodyPr>
          <a:lstStyle/>
          <a:p>
            <a:pPr marL="457200" indent="-457200" algn="just">
              <a:buFont typeface="+mj-lt"/>
              <a:buAutoNum type="arabicPeriod" startAt="5"/>
            </a:pPr>
            <a:r>
              <a:rPr lang="en-US" sz="2800" b="1" dirty="0" smtClean="0">
                <a:solidFill>
                  <a:srgbClr val="000000"/>
                </a:solidFill>
              </a:rPr>
              <a:t>Determining training method/s</a:t>
            </a:r>
          </a:p>
          <a:p>
            <a:pPr marL="228600" indent="-228600" algn="just">
              <a:lnSpc>
                <a:spcPct val="150000"/>
              </a:lnSpc>
              <a:spcBef>
                <a:spcPts val="1000"/>
              </a:spcBef>
              <a:spcAft>
                <a:spcPts val="0"/>
              </a:spcAft>
              <a:buClrTx/>
              <a:buSzTx/>
              <a:buFont typeface="Arial" panose="020B0604020202020204" pitchFamily="34" charset="0"/>
              <a:buChar char="•"/>
              <a:defRPr/>
            </a:pPr>
            <a:r>
              <a:rPr lang="en-US" sz="2800" dirty="0">
                <a:solidFill>
                  <a:prstClr val="black"/>
                </a:solidFill>
              </a:rPr>
              <a:t>Training </a:t>
            </a:r>
            <a:r>
              <a:rPr lang="en-US" sz="2800" dirty="0" smtClean="0">
                <a:solidFill>
                  <a:prstClr val="black"/>
                </a:solidFill>
              </a:rPr>
              <a:t>methods refers </a:t>
            </a:r>
            <a:r>
              <a:rPr lang="en-US" sz="2800" dirty="0">
                <a:solidFill>
                  <a:prstClr val="black"/>
                </a:solidFill>
              </a:rPr>
              <a:t>to the approach needed to teach specific skills, knowledge and influence attitudes. </a:t>
            </a:r>
          </a:p>
          <a:p>
            <a:pPr marL="228600" indent="-228600" algn="just">
              <a:lnSpc>
                <a:spcPct val="150000"/>
              </a:lnSpc>
              <a:spcBef>
                <a:spcPts val="1000"/>
              </a:spcBef>
              <a:spcAft>
                <a:spcPts val="0"/>
              </a:spcAft>
              <a:buClrTx/>
              <a:buSzTx/>
              <a:buFont typeface="Arial" panose="020B0604020202020204" pitchFamily="34" charset="0"/>
              <a:buChar char="•"/>
              <a:defRPr/>
            </a:pPr>
            <a:r>
              <a:rPr lang="en-US" sz="2800" dirty="0">
                <a:solidFill>
                  <a:prstClr val="black"/>
                </a:solidFill>
              </a:rPr>
              <a:t>A major consideration in choosing among various training methods is determining which ones are appropriate for the KSAs to be learned. </a:t>
            </a:r>
          </a:p>
        </p:txBody>
      </p:sp>
    </p:spTree>
    <p:extLst>
      <p:ext uri="{BB962C8B-B14F-4D97-AF65-F5344CB8AC3E}">
        <p14:creationId xmlns:p14="http://schemas.microsoft.com/office/powerpoint/2010/main" val="261471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05702"/>
          </a:xfrm>
        </p:spPr>
        <p:txBody>
          <a:bodyPr/>
          <a:lstStyle/>
          <a:p>
            <a:pPr algn="ctr">
              <a:defRPr/>
            </a:pPr>
            <a:r>
              <a:rPr lang="en-US" sz="3200" b="1" dirty="0">
                <a:solidFill>
                  <a:srgbClr val="1CADE4">
                    <a:lumMod val="75000"/>
                  </a:srgbClr>
                </a:solidFill>
              </a:rPr>
              <a:t>Training methods </a:t>
            </a:r>
            <a:endParaRPr lang="en-US" sz="4000" dirty="0"/>
          </a:p>
        </p:txBody>
      </p:sp>
      <p:sp>
        <p:nvSpPr>
          <p:cNvPr id="3" name="Content Placeholder 2"/>
          <p:cNvSpPr>
            <a:spLocks noGrp="1"/>
          </p:cNvSpPr>
          <p:nvPr>
            <p:ph idx="1"/>
          </p:nvPr>
        </p:nvSpPr>
        <p:spPr>
          <a:xfrm>
            <a:off x="1024128" y="1551903"/>
            <a:ext cx="9720073" cy="4333741"/>
          </a:xfrm>
        </p:spPr>
        <p:txBody>
          <a:bodyPr>
            <a:normAutofit fontScale="92500" lnSpcReduction="10000"/>
          </a:bodyPr>
          <a:lstStyle/>
          <a:p>
            <a:pPr lvl="0" algn="just">
              <a:buClr>
                <a:srgbClr val="1CADE4"/>
              </a:buClr>
              <a:buNone/>
            </a:pPr>
            <a:r>
              <a:rPr lang="en-US" altLang="en-US" sz="2400" b="1" dirty="0" smtClean="0"/>
              <a:t>On </a:t>
            </a:r>
            <a:r>
              <a:rPr lang="en-US" altLang="en-US" sz="2400" b="1" dirty="0"/>
              <a:t>the Job Training: </a:t>
            </a:r>
            <a:endParaRPr lang="en-US" altLang="en-US" sz="2400" b="1" dirty="0" smtClean="0"/>
          </a:p>
          <a:p>
            <a:pPr marL="228600" lvl="0" indent="-228600" algn="just">
              <a:lnSpc>
                <a:spcPct val="150000"/>
              </a:lnSpc>
              <a:spcBef>
                <a:spcPts val="1000"/>
              </a:spcBef>
              <a:spcAft>
                <a:spcPts val="0"/>
              </a:spcAft>
              <a:buClrTx/>
              <a:buSzTx/>
              <a:buFont typeface="Arial" panose="020B0604020202020204" pitchFamily="34" charset="0"/>
              <a:buChar char="•"/>
            </a:pPr>
            <a:r>
              <a:rPr lang="en-US" sz="2400" dirty="0">
                <a:solidFill>
                  <a:srgbClr val="000000"/>
                </a:solidFill>
              </a:rPr>
              <a:t>A method by which employees are given hands-on experience with instructions from their supervisor or other </a:t>
            </a:r>
            <a:r>
              <a:rPr lang="en-US" sz="2400" dirty="0" smtClean="0">
                <a:solidFill>
                  <a:srgbClr val="000000"/>
                </a:solidFill>
              </a:rPr>
              <a:t>trainer.</a:t>
            </a:r>
            <a:endParaRPr lang="en-US" sz="2400" dirty="0">
              <a:solidFill>
                <a:srgbClr val="000000"/>
              </a:solidFill>
            </a:endParaRPr>
          </a:p>
          <a:p>
            <a:pPr marL="228600" indent="-228600" algn="just">
              <a:lnSpc>
                <a:spcPct val="150000"/>
              </a:lnSpc>
              <a:spcBef>
                <a:spcPts val="1000"/>
              </a:spcBef>
              <a:spcAft>
                <a:spcPts val="0"/>
              </a:spcAft>
              <a:buClrTx/>
              <a:buSzTx/>
              <a:buFont typeface="Arial" panose="020B0604020202020204" pitchFamily="34" charset="0"/>
              <a:buChar char="•"/>
              <a:tabLst>
                <a:tab pos="457200" algn="l"/>
              </a:tabLst>
            </a:pPr>
            <a:r>
              <a:rPr lang="en-US" sz="2400" dirty="0">
                <a:solidFill>
                  <a:srgbClr val="000000"/>
                </a:solidFill>
              </a:rPr>
              <a:t>In this program the employee is placed in to real work situations and shown how the job is performed by experienced worker or supervisor.</a:t>
            </a:r>
          </a:p>
          <a:p>
            <a:pPr marL="228600" indent="-228600" algn="just">
              <a:lnSpc>
                <a:spcPct val="150000"/>
              </a:lnSpc>
              <a:spcBef>
                <a:spcPts val="1000"/>
              </a:spcBef>
              <a:spcAft>
                <a:spcPts val="0"/>
              </a:spcAft>
              <a:buClrTx/>
              <a:buSzTx/>
              <a:buFont typeface="Arial" panose="020B0604020202020204" pitchFamily="34" charset="0"/>
              <a:buChar char="•"/>
              <a:tabLst>
                <a:tab pos="457200" algn="l"/>
              </a:tabLst>
            </a:pPr>
            <a:r>
              <a:rPr lang="en-US" sz="2400" dirty="0">
                <a:solidFill>
                  <a:srgbClr val="000000"/>
                </a:solidFill>
              </a:rPr>
              <a:t>Conducted in the place where the employee is actually working. </a:t>
            </a:r>
            <a:endParaRPr lang="en-US" sz="2400" dirty="0" smtClean="0">
              <a:solidFill>
                <a:srgbClr val="000000"/>
              </a:solidFill>
            </a:endParaRPr>
          </a:p>
          <a:p>
            <a:pPr marL="228600" indent="-228600" algn="just">
              <a:lnSpc>
                <a:spcPct val="150000"/>
              </a:lnSpc>
              <a:spcBef>
                <a:spcPts val="1000"/>
              </a:spcBef>
              <a:spcAft>
                <a:spcPts val="0"/>
              </a:spcAft>
              <a:buClrTx/>
              <a:buSzTx/>
              <a:buFont typeface="Arial" panose="020B0604020202020204" pitchFamily="34" charset="0"/>
              <a:buChar char="•"/>
              <a:tabLst>
                <a:tab pos="457200" algn="l"/>
              </a:tabLst>
            </a:pPr>
            <a:r>
              <a:rPr lang="en-US" sz="2400" dirty="0">
                <a:solidFill>
                  <a:prstClr val="black"/>
                </a:solidFill>
                <a:latin typeface="Tw Cen MT" panose="020B0602020104020603" pitchFamily="34" charset="0"/>
              </a:rPr>
              <a:t>Requires setting specific training schedule, evaluation and feedback session for each trainee.</a:t>
            </a:r>
            <a:endParaRPr lang="en-US" sz="2400" dirty="0">
              <a:solidFill>
                <a:srgbClr val="000000"/>
              </a:solidFill>
            </a:endParaRPr>
          </a:p>
          <a:p>
            <a:pPr>
              <a:defRPr/>
            </a:pPr>
            <a:endParaRPr lang="en-US" sz="2400" dirty="0"/>
          </a:p>
          <a:p>
            <a:pPr>
              <a:defRPr/>
            </a:pPr>
            <a:endParaRPr lang="en-US" sz="2400" dirty="0"/>
          </a:p>
          <a:p>
            <a:pPr>
              <a:defRPr/>
            </a:pPr>
            <a:endParaRPr lang="en-US" sz="2400" dirty="0"/>
          </a:p>
        </p:txBody>
      </p:sp>
      <p:sp>
        <p:nvSpPr>
          <p:cNvPr id="146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DE87BBF-E48A-4ED0-8CA5-F909DBD5F8B8}" type="slidenum">
              <a:rPr lang="en-US" altLang="en-US" sz="1200">
                <a:solidFill>
                  <a:srgbClr val="045C75"/>
                </a:solidFill>
                <a:latin typeface="Arial" panose="020B0604020202020204" pitchFamily="34" charset="0"/>
              </a:rPr>
              <a:pPr>
                <a:spcBef>
                  <a:spcPct val="0"/>
                </a:spcBef>
                <a:buClrTx/>
                <a:buSzTx/>
                <a:buFontTx/>
                <a:buNone/>
              </a:pPr>
              <a:t>19</a:t>
            </a:fld>
            <a:endParaRPr lang="en-US" altLang="en-US" sz="1200">
              <a:solidFill>
                <a:srgbClr val="045C75"/>
              </a:solidFill>
              <a:latin typeface="Arial" panose="020B0604020202020204" pitchFamily="34" charset="0"/>
            </a:endParaRPr>
          </a:p>
        </p:txBody>
      </p:sp>
    </p:spTree>
    <p:extLst>
      <p:ext uri="{BB962C8B-B14F-4D97-AF65-F5344CB8AC3E}">
        <p14:creationId xmlns:p14="http://schemas.microsoft.com/office/powerpoint/2010/main" val="1147780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2032716" y="493581"/>
            <a:ext cx="8229600" cy="944562"/>
          </a:xfrm>
        </p:spPr>
        <p:txBody>
          <a:bodyPr>
            <a:normAutofit/>
          </a:bodyPr>
          <a:lstStyle/>
          <a:p>
            <a:pPr algn="ctr"/>
            <a:r>
              <a:rPr lang="en-US" altLang="en-US" sz="3200" b="1" dirty="0"/>
              <a:t>Human Resource </a:t>
            </a:r>
            <a:r>
              <a:rPr lang="en-US" altLang="en-US" sz="3200" b="1" dirty="0" smtClean="0"/>
              <a:t>Development </a:t>
            </a:r>
            <a:endParaRPr lang="en-US" altLang="en-US" sz="3200" b="1" dirty="0"/>
          </a:p>
        </p:txBody>
      </p:sp>
      <p:sp>
        <p:nvSpPr>
          <p:cNvPr id="136195" name="Content Placeholder 2"/>
          <p:cNvSpPr>
            <a:spLocks noGrp="1"/>
          </p:cNvSpPr>
          <p:nvPr>
            <p:ph idx="1"/>
          </p:nvPr>
        </p:nvSpPr>
        <p:spPr>
          <a:xfrm>
            <a:off x="927279" y="1514344"/>
            <a:ext cx="9910054" cy="4830763"/>
          </a:xfrm>
        </p:spPr>
        <p:txBody>
          <a:bodyPr>
            <a:normAutofit/>
          </a:bodyPr>
          <a:lstStyle/>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dirty="0" smtClean="0">
                <a:solidFill>
                  <a:srgbClr val="000000"/>
                </a:solidFill>
              </a:rPr>
              <a:t>Is </a:t>
            </a:r>
            <a:r>
              <a:rPr lang="en-US" sz="2400" dirty="0">
                <a:solidFill>
                  <a:srgbClr val="000000"/>
                </a:solidFill>
              </a:rPr>
              <a:t>defined as a set of systematic and planned activities designed by an organization to provide its members with the opportunities to learn necessary skills to meet </a:t>
            </a:r>
            <a:r>
              <a:rPr lang="en-US" sz="2400" dirty="0">
                <a:solidFill>
                  <a:srgbClr val="FF0000"/>
                </a:solidFill>
              </a:rPr>
              <a:t>current</a:t>
            </a:r>
            <a:r>
              <a:rPr lang="en-US" sz="2400" dirty="0">
                <a:solidFill>
                  <a:srgbClr val="000000"/>
                </a:solidFill>
              </a:rPr>
              <a:t> and </a:t>
            </a:r>
            <a:r>
              <a:rPr lang="en-US" sz="2400" dirty="0">
                <a:solidFill>
                  <a:srgbClr val="FF0000"/>
                </a:solidFill>
              </a:rPr>
              <a:t>future job </a:t>
            </a:r>
            <a:r>
              <a:rPr lang="en-US" sz="2400" dirty="0">
                <a:solidFill>
                  <a:srgbClr val="000000"/>
                </a:solidFill>
              </a:rPr>
              <a:t>demands.</a:t>
            </a:r>
            <a:endParaRPr lang="en-US" sz="2400" dirty="0">
              <a:ea typeface="Times New Roman" panose="02020603050405020304" pitchFamily="18" charset="0"/>
            </a:endParaRP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dirty="0">
                <a:solidFill>
                  <a:srgbClr val="000000"/>
                </a:solidFill>
              </a:rPr>
              <a:t>The three primary functions of HRD are training and development, organizational development, and career </a:t>
            </a:r>
            <a:r>
              <a:rPr lang="en-US" sz="2400" dirty="0" smtClean="0">
                <a:solidFill>
                  <a:srgbClr val="000000"/>
                </a:solidFill>
              </a:rPr>
              <a:t>development.</a:t>
            </a:r>
          </a:p>
          <a:p>
            <a:pPr marL="342900" lvl="0" indent="-342900" algn="just">
              <a:lnSpc>
                <a:spcPct val="150000"/>
              </a:lnSpc>
              <a:spcBef>
                <a:spcPts val="0"/>
              </a:spcBef>
              <a:spcAft>
                <a:spcPts val="0"/>
              </a:spcAft>
              <a:buFont typeface="Wingdings" panose="05000000000000000000" pitchFamily="2" charset="2"/>
              <a:buChar char=""/>
              <a:tabLst>
                <a:tab pos="457200" algn="l"/>
              </a:tabLst>
            </a:pPr>
            <a:r>
              <a:rPr lang="en-US" sz="2400" dirty="0" smtClean="0">
                <a:solidFill>
                  <a:prstClr val="black"/>
                </a:solidFill>
              </a:rPr>
              <a:t>Learning </a:t>
            </a:r>
            <a:r>
              <a:rPr lang="en-US" sz="2400" dirty="0">
                <a:solidFill>
                  <a:prstClr val="black"/>
                </a:solidFill>
              </a:rPr>
              <a:t>is at the core of all HRD efforts.</a:t>
            </a:r>
          </a:p>
          <a:p>
            <a:pPr marL="342900" lvl="0" indent="-342900" algn="just">
              <a:lnSpc>
                <a:spcPct val="150000"/>
              </a:lnSpc>
              <a:spcBef>
                <a:spcPts val="0"/>
              </a:spcBef>
              <a:spcAft>
                <a:spcPts val="0"/>
              </a:spcAft>
              <a:buFont typeface="Wingdings" panose="05000000000000000000" pitchFamily="2" charset="2"/>
              <a:buChar char=""/>
              <a:tabLst>
                <a:tab pos="457200" algn="l"/>
              </a:tabLst>
            </a:pPr>
            <a:endParaRPr lang="en-US" sz="2400" dirty="0">
              <a:ea typeface="Times New Roman" panose="02020603050405020304" pitchFamily="18" charset="0"/>
            </a:endParaRPr>
          </a:p>
          <a:p>
            <a:pPr marL="0" indent="0" algn="just">
              <a:lnSpc>
                <a:spcPct val="150000"/>
              </a:lnSpc>
              <a:buNone/>
            </a:pPr>
            <a:endParaRPr lang="en-US" sz="2400" b="1" dirty="0">
              <a:solidFill>
                <a:prstClr val="black"/>
              </a:solidFill>
            </a:endParaRPr>
          </a:p>
          <a:p>
            <a:pPr algn="just">
              <a:lnSpc>
                <a:spcPct val="150000"/>
              </a:lnSpc>
              <a:buFont typeface="Wingdings" panose="05000000000000000000" pitchFamily="2" charset="2"/>
              <a:buChar char="§"/>
            </a:pPr>
            <a:endParaRPr lang="en-US" sz="2400" dirty="0"/>
          </a:p>
          <a:p>
            <a:pPr algn="just">
              <a:lnSpc>
                <a:spcPct val="150000"/>
              </a:lnSpc>
            </a:pPr>
            <a:endParaRPr lang="en-US" altLang="en-US" sz="2400" b="1" dirty="0"/>
          </a:p>
          <a:p>
            <a:pPr algn="just" eaLnBrk="1" hangingPunct="1">
              <a:lnSpc>
                <a:spcPct val="150000"/>
              </a:lnSpc>
              <a:buFontTx/>
              <a:buNone/>
            </a:pPr>
            <a:endParaRPr lang="en-US" altLang="en-US" sz="2400" b="1" dirty="0">
              <a:solidFill>
                <a:srgbClr val="7030A0"/>
              </a:solidFill>
            </a:endParaRPr>
          </a:p>
        </p:txBody>
      </p:sp>
      <p:sp>
        <p:nvSpPr>
          <p:cNvPr id="136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AC1AD19-F6EE-4BF0-B192-652F8AC48549}" type="slidenum">
              <a:rPr lang="en-US" altLang="en-US" sz="1200">
                <a:solidFill>
                  <a:srgbClr val="045C75"/>
                </a:solidFill>
                <a:latin typeface="Arial" panose="020B0604020202020204" pitchFamily="34" charset="0"/>
              </a:rPr>
              <a:pPr>
                <a:spcBef>
                  <a:spcPct val="0"/>
                </a:spcBef>
                <a:buClrTx/>
                <a:buSzTx/>
                <a:buFontTx/>
                <a:buNone/>
              </a:pPr>
              <a:t>2</a:t>
            </a:fld>
            <a:endParaRPr lang="en-US" altLang="en-US" sz="1200">
              <a:solidFill>
                <a:srgbClr val="045C75"/>
              </a:solidFill>
              <a:latin typeface="Arial" panose="020B0604020202020204" pitchFamily="34" charset="0"/>
            </a:endParaRPr>
          </a:p>
        </p:txBody>
      </p:sp>
    </p:spTree>
    <p:extLst>
      <p:ext uri="{BB962C8B-B14F-4D97-AF65-F5344CB8AC3E}">
        <p14:creationId xmlns:p14="http://schemas.microsoft.com/office/powerpoint/2010/main" val="811217116"/>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1024128" y="585216"/>
            <a:ext cx="9720072" cy="741308"/>
          </a:xfrm>
        </p:spPr>
        <p:txBody>
          <a:bodyPr>
            <a:normAutofit/>
          </a:bodyPr>
          <a:lstStyle/>
          <a:p>
            <a:pPr algn="ctr" eaLnBrk="1" hangingPunct="1">
              <a:defRPr/>
            </a:pPr>
            <a:r>
              <a:rPr lang="en-US" sz="3200" b="1" dirty="0" smtClean="0">
                <a:solidFill>
                  <a:schemeClr val="accent1">
                    <a:lumMod val="75000"/>
                  </a:schemeClr>
                </a:solidFill>
              </a:rPr>
              <a:t>On the job training steps:-</a:t>
            </a:r>
            <a:endParaRPr lang="en-US" sz="3200" b="1" dirty="0">
              <a:solidFill>
                <a:schemeClr val="accent1">
                  <a:lumMod val="75000"/>
                </a:schemeClr>
              </a:solidFill>
            </a:endParaRPr>
          </a:p>
        </p:txBody>
      </p:sp>
      <p:sp>
        <p:nvSpPr>
          <p:cNvPr id="153603" name="Content Placeholder 2"/>
          <p:cNvSpPr>
            <a:spLocks noGrp="1"/>
          </p:cNvSpPr>
          <p:nvPr>
            <p:ph idx="1"/>
          </p:nvPr>
        </p:nvSpPr>
        <p:spPr>
          <a:xfrm>
            <a:off x="1024127" y="1442434"/>
            <a:ext cx="9720073" cy="4687910"/>
          </a:xfrm>
        </p:spPr>
        <p:txBody>
          <a:bodyPr>
            <a:normAutofit/>
          </a:bodyPr>
          <a:lstStyle/>
          <a:p>
            <a:pPr marL="91440" lvl="1" indent="-91440" algn="just">
              <a:lnSpc>
                <a:spcPct val="150000"/>
              </a:lnSpc>
              <a:spcBef>
                <a:spcPts val="1200"/>
              </a:spcBef>
              <a:spcAft>
                <a:spcPts val="200"/>
              </a:spcAft>
              <a:buSzPct val="100000"/>
              <a:buNone/>
            </a:pPr>
            <a:r>
              <a:rPr lang="en-US" altLang="en-US" sz="2400" b="1" dirty="0" smtClean="0">
                <a:solidFill>
                  <a:srgbClr val="FF0000"/>
                </a:solidFill>
              </a:rPr>
              <a:t>1.Preparation:</a:t>
            </a:r>
            <a:r>
              <a:rPr lang="en-US" altLang="en-US" sz="2400" dirty="0" smtClean="0"/>
              <a:t>the </a:t>
            </a:r>
            <a:r>
              <a:rPr lang="en-US" altLang="en-US" sz="2400" dirty="0"/>
              <a:t>trainees are told about the job, purpose and expected outcome of the training </a:t>
            </a:r>
          </a:p>
          <a:p>
            <a:pPr algn="just">
              <a:lnSpc>
                <a:spcPct val="150000"/>
              </a:lnSpc>
              <a:buNone/>
            </a:pPr>
            <a:r>
              <a:rPr lang="en-US" altLang="en-US" sz="2400" b="1" dirty="0">
                <a:solidFill>
                  <a:srgbClr val="FF0000"/>
                </a:solidFill>
              </a:rPr>
              <a:t>2.Demonstration (presentation)</a:t>
            </a:r>
            <a:r>
              <a:rPr lang="en-US" altLang="en-US" sz="2400" b="1" i="1" dirty="0">
                <a:solidFill>
                  <a:srgbClr val="FF0000"/>
                </a:solidFill>
              </a:rPr>
              <a:t>:</a:t>
            </a:r>
            <a:r>
              <a:rPr lang="en-US" altLang="en-US" sz="2400" b="1" dirty="0">
                <a:solidFill>
                  <a:srgbClr val="FF0000"/>
                </a:solidFill>
              </a:rPr>
              <a:t> </a:t>
            </a:r>
            <a:r>
              <a:rPr lang="en-US" altLang="en-US" sz="2400" dirty="0"/>
              <a:t>the trainees are given instruction by telling, showing and explaining about the job knowledge and skills</a:t>
            </a:r>
          </a:p>
          <a:p>
            <a:pPr algn="just" eaLnBrk="1" hangingPunct="1">
              <a:lnSpc>
                <a:spcPct val="150000"/>
              </a:lnSpc>
              <a:buFontTx/>
              <a:buNone/>
            </a:pPr>
            <a:r>
              <a:rPr lang="en-US" altLang="en-US" sz="2400" b="1" dirty="0">
                <a:solidFill>
                  <a:srgbClr val="FF0000"/>
                </a:solidFill>
              </a:rPr>
              <a:t>3.Practice:</a:t>
            </a:r>
            <a:r>
              <a:rPr lang="en-US" altLang="en-US" sz="2400" b="1" dirty="0">
                <a:solidFill>
                  <a:srgbClr val="FF33CC"/>
                </a:solidFill>
              </a:rPr>
              <a:t> </a:t>
            </a:r>
            <a:r>
              <a:rPr lang="en-US" altLang="en-US" sz="2400" dirty="0"/>
              <a:t>The trainees are given opportunity to actually perform the job to demonstrate their understanding. Errors are corrected. Practice is continued till the employee is able to perform the job with out supervision.</a:t>
            </a:r>
          </a:p>
          <a:p>
            <a:pPr eaLnBrk="1" hangingPunct="1">
              <a:lnSpc>
                <a:spcPct val="150000"/>
              </a:lnSpc>
              <a:buFontTx/>
              <a:buNone/>
            </a:pPr>
            <a:endParaRPr lang="en-US" altLang="en-US" sz="2400" dirty="0" smtClean="0"/>
          </a:p>
        </p:txBody>
      </p:sp>
      <p:sp>
        <p:nvSpPr>
          <p:cNvPr id="153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hangingPunct="0">
              <a:spcBef>
                <a:spcPct val="0"/>
              </a:spcBef>
              <a:buClrTx/>
              <a:buSzTx/>
              <a:buFontTx/>
              <a:buNone/>
            </a:pPr>
            <a:fld id="{B8746F9B-6EF2-4F07-90C4-B008158A823E}" type="slidenum">
              <a:rPr lang="en-US" altLang="en-US" sz="1200">
                <a:solidFill>
                  <a:srgbClr val="898989"/>
                </a:solidFill>
                <a:latin typeface="Tahoma" panose="020B0604030504040204" pitchFamily="34" charset="0"/>
              </a:rPr>
              <a:pPr eaLnBrk="0" hangingPunct="0">
                <a:spcBef>
                  <a:spcPct val="0"/>
                </a:spcBef>
                <a:buClrTx/>
                <a:buSzTx/>
                <a:buFontTx/>
                <a:buNone/>
              </a:pPr>
              <a:t>20</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212510318"/>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37522"/>
          </a:xfrm>
        </p:spPr>
        <p:txBody>
          <a:bodyPr/>
          <a:lstStyle/>
          <a:p>
            <a:pPr algn="ctr">
              <a:defRPr/>
            </a:pPr>
            <a:r>
              <a:rPr lang="en-US" sz="3200" b="1" dirty="0">
                <a:solidFill>
                  <a:srgbClr val="1CADE4">
                    <a:lumMod val="75000"/>
                  </a:srgbClr>
                </a:solidFill>
              </a:rPr>
              <a:t>Training methods </a:t>
            </a:r>
            <a:endParaRPr lang="en-US" sz="4000" dirty="0"/>
          </a:p>
        </p:txBody>
      </p:sp>
      <p:sp>
        <p:nvSpPr>
          <p:cNvPr id="3" name="Content Placeholder 2"/>
          <p:cNvSpPr>
            <a:spLocks noGrp="1"/>
          </p:cNvSpPr>
          <p:nvPr>
            <p:ph idx="1"/>
          </p:nvPr>
        </p:nvSpPr>
        <p:spPr>
          <a:xfrm>
            <a:off x="1024128" y="1770845"/>
            <a:ext cx="9720073" cy="4385256"/>
          </a:xfrm>
        </p:spPr>
        <p:txBody>
          <a:bodyPr>
            <a:normAutofit/>
          </a:bodyPr>
          <a:lstStyle/>
          <a:p>
            <a:pPr marL="514350" indent="-514350" algn="just">
              <a:lnSpc>
                <a:spcPct val="100000"/>
              </a:lnSpc>
              <a:buFontTx/>
              <a:buAutoNum type="arabicPeriod"/>
              <a:defRPr/>
            </a:pPr>
            <a:r>
              <a:rPr lang="en-US" sz="2400" b="1" dirty="0">
                <a:solidFill>
                  <a:srgbClr val="FF0000"/>
                </a:solidFill>
              </a:rPr>
              <a:t>Information presentation methods:</a:t>
            </a:r>
          </a:p>
          <a:p>
            <a:pPr algn="just">
              <a:lnSpc>
                <a:spcPct val="150000"/>
              </a:lnSpc>
              <a:buFont typeface="Wingdings" panose="05000000000000000000" pitchFamily="2" charset="2"/>
              <a:buChar char="§"/>
              <a:defRPr/>
            </a:pPr>
            <a:r>
              <a:rPr lang="en-US" sz="2400" dirty="0"/>
              <a:t>Used to teach facts, skills and concepts without requiring the trainee to  </a:t>
            </a:r>
            <a:r>
              <a:rPr lang="en-US" sz="2400" dirty="0" smtClean="0"/>
              <a:t>   practice </a:t>
            </a:r>
            <a:r>
              <a:rPr lang="en-US" sz="2400" dirty="0"/>
              <a:t>the materials thought. </a:t>
            </a:r>
          </a:p>
          <a:p>
            <a:pPr>
              <a:lnSpc>
                <a:spcPct val="100000"/>
              </a:lnSpc>
              <a:buFont typeface="Wingdings" panose="05000000000000000000" pitchFamily="2" charset="2"/>
              <a:buChar char="§"/>
              <a:defRPr/>
            </a:pPr>
            <a:r>
              <a:rPr lang="en-US" sz="2400" b="1" dirty="0">
                <a:solidFill>
                  <a:srgbClr val="FF0000"/>
                </a:solidFill>
              </a:rPr>
              <a:t>Lecture</a:t>
            </a:r>
          </a:p>
          <a:p>
            <a:pPr>
              <a:lnSpc>
                <a:spcPct val="100000"/>
              </a:lnSpc>
              <a:buFont typeface="Wingdings" panose="05000000000000000000" pitchFamily="2" charset="2"/>
              <a:buChar char="§"/>
              <a:defRPr/>
            </a:pPr>
            <a:r>
              <a:rPr lang="en-US" sz="2400" b="1" dirty="0" smtClean="0">
                <a:solidFill>
                  <a:srgbClr val="FF0000"/>
                </a:solidFill>
              </a:rPr>
              <a:t>Conference</a:t>
            </a:r>
          </a:p>
          <a:p>
            <a:pPr>
              <a:lnSpc>
                <a:spcPct val="150000"/>
              </a:lnSpc>
              <a:buFont typeface="Wingdings" panose="05000000000000000000" pitchFamily="2" charset="2"/>
              <a:buChar char="§"/>
              <a:defRPr/>
            </a:pPr>
            <a:r>
              <a:rPr lang="en-US" sz="2400" b="1" dirty="0" smtClean="0">
                <a:solidFill>
                  <a:srgbClr val="FF0000"/>
                </a:solidFill>
              </a:rPr>
              <a:t>Programmed instruction-</a:t>
            </a:r>
            <a:r>
              <a:rPr lang="en-US" sz="2400" dirty="0">
                <a:solidFill>
                  <a:prstClr val="black"/>
                </a:solidFill>
              </a:rPr>
              <a:t>utilizes books, manuals, or computers to break down content into sequences for employees to learn at their own pace</a:t>
            </a:r>
            <a:r>
              <a:rPr lang="en-US" sz="2400" dirty="0" smtClean="0">
                <a:solidFill>
                  <a:prstClr val="black"/>
                </a:solidFill>
              </a:rPr>
              <a:t>. </a:t>
            </a:r>
            <a:endParaRPr lang="en-US" sz="2400" b="1" dirty="0">
              <a:solidFill>
                <a:srgbClr val="FF0000"/>
              </a:solidFill>
            </a:endParaRPr>
          </a:p>
          <a:p>
            <a:pPr>
              <a:defRPr/>
            </a:pPr>
            <a:endParaRPr lang="en-US" sz="2800" b="1" dirty="0">
              <a:solidFill>
                <a:srgbClr val="FF66FF"/>
              </a:solidFill>
            </a:endParaRPr>
          </a:p>
          <a:p>
            <a:pPr>
              <a:defRPr/>
            </a:pPr>
            <a:endParaRPr lang="en-US" sz="2800" b="1" dirty="0">
              <a:solidFill>
                <a:srgbClr val="FF00FF"/>
              </a:solidFill>
            </a:endParaRPr>
          </a:p>
          <a:p>
            <a:pPr>
              <a:defRPr/>
            </a:pPr>
            <a:endParaRPr lang="en-US" dirty="0"/>
          </a:p>
        </p:txBody>
      </p:sp>
      <p:sp>
        <p:nvSpPr>
          <p:cNvPr id="146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DE87BBF-E48A-4ED0-8CA5-F909DBD5F8B8}" type="slidenum">
              <a:rPr lang="en-US" altLang="en-US" sz="1200">
                <a:solidFill>
                  <a:srgbClr val="045C75"/>
                </a:solidFill>
                <a:latin typeface="Arial" panose="020B0604020202020204" pitchFamily="34" charset="0"/>
              </a:rPr>
              <a:pPr>
                <a:spcBef>
                  <a:spcPct val="0"/>
                </a:spcBef>
                <a:buClrTx/>
                <a:buSzTx/>
                <a:buFontTx/>
                <a:buNone/>
              </a:pPr>
              <a:t>21</a:t>
            </a:fld>
            <a:endParaRPr lang="en-US" altLang="en-US" sz="1200">
              <a:solidFill>
                <a:srgbClr val="045C75"/>
              </a:solidFill>
              <a:latin typeface="Arial" panose="020B0604020202020204" pitchFamily="34" charset="0"/>
            </a:endParaRPr>
          </a:p>
        </p:txBody>
      </p:sp>
    </p:spTree>
    <p:extLst>
      <p:ext uri="{BB962C8B-B14F-4D97-AF65-F5344CB8AC3E}">
        <p14:creationId xmlns:p14="http://schemas.microsoft.com/office/powerpoint/2010/main" val="4080144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98885"/>
          </a:xfrm>
        </p:spPr>
        <p:txBody>
          <a:bodyPr/>
          <a:lstStyle/>
          <a:p>
            <a:pPr algn="ctr">
              <a:defRPr/>
            </a:pPr>
            <a:r>
              <a:rPr lang="en-US" sz="3200" b="1" dirty="0" smtClean="0">
                <a:solidFill>
                  <a:srgbClr val="1CADE4">
                    <a:lumMod val="75000"/>
                  </a:srgbClr>
                </a:solidFill>
              </a:rPr>
              <a:t>…Training </a:t>
            </a:r>
            <a:r>
              <a:rPr lang="en-US" sz="3200" b="1" dirty="0">
                <a:solidFill>
                  <a:srgbClr val="1CADE4">
                    <a:lumMod val="75000"/>
                  </a:srgbClr>
                </a:solidFill>
              </a:rPr>
              <a:t>methods </a:t>
            </a:r>
            <a:endParaRPr lang="en-US" sz="4000" dirty="0"/>
          </a:p>
        </p:txBody>
      </p:sp>
      <p:sp>
        <p:nvSpPr>
          <p:cNvPr id="3" name="Content Placeholder 2"/>
          <p:cNvSpPr>
            <a:spLocks noGrp="1"/>
          </p:cNvSpPr>
          <p:nvPr>
            <p:ph idx="1"/>
          </p:nvPr>
        </p:nvSpPr>
        <p:spPr>
          <a:xfrm>
            <a:off x="895339" y="1584100"/>
            <a:ext cx="9720073" cy="4610637"/>
          </a:xfrm>
        </p:spPr>
        <p:txBody>
          <a:bodyPr>
            <a:noAutofit/>
          </a:bodyPr>
          <a:lstStyle/>
          <a:p>
            <a:pPr marL="0" indent="0">
              <a:buNone/>
              <a:defRPr/>
            </a:pPr>
            <a:r>
              <a:rPr lang="en-US" sz="2400" b="1" dirty="0">
                <a:solidFill>
                  <a:srgbClr val="FF0000"/>
                </a:solidFill>
              </a:rPr>
              <a:t>2.Simulation Methods:</a:t>
            </a:r>
          </a:p>
          <a:p>
            <a:pPr marL="0" indent="0" algn="just">
              <a:lnSpc>
                <a:spcPct val="150000"/>
              </a:lnSpc>
              <a:buNone/>
              <a:defRPr/>
            </a:pPr>
            <a:r>
              <a:rPr lang="en-US" sz="2400" dirty="0"/>
              <a:t>This method presents trainees with artificial representations of an </a:t>
            </a:r>
            <a:r>
              <a:rPr lang="en-US" sz="2400" dirty="0">
                <a:solidFill>
                  <a:srgbClr val="0070C0"/>
                </a:solidFill>
              </a:rPr>
              <a:t>actual situation </a:t>
            </a:r>
            <a:r>
              <a:rPr lang="en-US" sz="2400" dirty="0"/>
              <a:t>and require them to react as though the situation were </a:t>
            </a:r>
            <a:r>
              <a:rPr lang="en-US" sz="2400" dirty="0" smtClean="0"/>
              <a:t>real.</a:t>
            </a:r>
            <a:endParaRPr lang="en-US" sz="2400" dirty="0"/>
          </a:p>
          <a:p>
            <a:pPr algn="just">
              <a:lnSpc>
                <a:spcPct val="150000"/>
              </a:lnSpc>
              <a:buFont typeface="Wingdings" panose="05000000000000000000" pitchFamily="2" charset="2"/>
              <a:buChar char="§"/>
              <a:defRPr/>
            </a:pPr>
            <a:r>
              <a:rPr lang="en-US" sz="2400" b="1" dirty="0"/>
              <a:t>Role </a:t>
            </a:r>
            <a:r>
              <a:rPr lang="en-US" sz="2400" b="1" dirty="0" smtClean="0"/>
              <a:t>playing-</a:t>
            </a:r>
            <a:r>
              <a:rPr lang="en-US" sz="2400" b="1" dirty="0"/>
              <a:t> </a:t>
            </a:r>
            <a:r>
              <a:rPr lang="en-US" sz="2400" dirty="0" smtClean="0"/>
              <a:t>Consists </a:t>
            </a:r>
            <a:r>
              <a:rPr lang="en-US" sz="2400" dirty="0"/>
              <a:t>of playing the roles of others, </a:t>
            </a:r>
            <a:r>
              <a:rPr lang="en-US" sz="2400" dirty="0" smtClean="0"/>
              <a:t>who </a:t>
            </a:r>
            <a:r>
              <a:rPr lang="en-US" sz="2400" dirty="0"/>
              <a:t>are facing a particular problem.</a:t>
            </a:r>
          </a:p>
          <a:p>
            <a:pPr lvl="0" algn="just">
              <a:lnSpc>
                <a:spcPct val="150000"/>
              </a:lnSpc>
              <a:buFont typeface="Wingdings" panose="05000000000000000000" pitchFamily="2" charset="2"/>
              <a:buChar char="§"/>
              <a:defRPr/>
            </a:pPr>
            <a:r>
              <a:rPr lang="en-US" sz="2400" b="1" dirty="0" smtClean="0"/>
              <a:t>Case study- </a:t>
            </a:r>
            <a:r>
              <a:rPr lang="en-US" sz="2400" dirty="0" smtClean="0"/>
              <a:t>Using </a:t>
            </a:r>
            <a:r>
              <a:rPr lang="en-US" sz="2400" dirty="0"/>
              <a:t>documented examples, case-study participants learn how to analyze (take apart) </a:t>
            </a:r>
            <a:r>
              <a:rPr lang="en-US" sz="2400" dirty="0" smtClean="0"/>
              <a:t>,synthesize </a:t>
            </a:r>
            <a:r>
              <a:rPr lang="en-US" sz="2400" dirty="0"/>
              <a:t>(put together) </a:t>
            </a:r>
            <a:r>
              <a:rPr lang="en-US" sz="2400" dirty="0" smtClean="0"/>
              <a:t>facts and make </a:t>
            </a:r>
            <a:r>
              <a:rPr lang="en-US" sz="2400" dirty="0"/>
              <a:t>decisions.</a:t>
            </a:r>
          </a:p>
          <a:p>
            <a:pPr eaLnBrk="1" hangingPunct="1">
              <a:buFont typeface="Wingdings" panose="05000000000000000000" pitchFamily="2" charset="2"/>
              <a:buChar char="§"/>
              <a:defRPr/>
            </a:pPr>
            <a:endParaRPr lang="en-US" sz="2400" dirty="0">
              <a:solidFill>
                <a:srgbClr val="FF0000"/>
              </a:solidFill>
            </a:endParaRPr>
          </a:p>
          <a:p>
            <a:pPr marL="0" indent="0" algn="just">
              <a:buNone/>
              <a:defRPr/>
            </a:pPr>
            <a:endParaRPr lang="en-US" sz="2400" dirty="0"/>
          </a:p>
          <a:p>
            <a:pPr>
              <a:defRPr/>
            </a:pPr>
            <a:endParaRPr lang="en-US" sz="2400" dirty="0"/>
          </a:p>
        </p:txBody>
      </p:sp>
      <p:sp>
        <p:nvSpPr>
          <p:cNvPr id="147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6F54C7D-DCFF-4E32-85D8-CDAEBFE72EA6}" type="slidenum">
              <a:rPr lang="en-US" altLang="en-US" sz="1200">
                <a:solidFill>
                  <a:srgbClr val="045C75"/>
                </a:solidFill>
                <a:latin typeface="Arial" panose="020B0604020202020204" pitchFamily="34" charset="0"/>
              </a:rPr>
              <a:pPr>
                <a:spcBef>
                  <a:spcPct val="0"/>
                </a:spcBef>
                <a:buClrTx/>
                <a:buSzTx/>
                <a:buFontTx/>
                <a:buNone/>
              </a:pPr>
              <a:t>22</a:t>
            </a:fld>
            <a:endParaRPr lang="en-US" altLang="en-US" sz="1200">
              <a:solidFill>
                <a:srgbClr val="045C75"/>
              </a:solidFill>
              <a:latin typeface="Arial" panose="020B0604020202020204" pitchFamily="34" charset="0"/>
            </a:endParaRPr>
          </a:p>
        </p:txBody>
      </p:sp>
    </p:spTree>
    <p:extLst>
      <p:ext uri="{BB962C8B-B14F-4D97-AF65-F5344CB8AC3E}">
        <p14:creationId xmlns:p14="http://schemas.microsoft.com/office/powerpoint/2010/main" val="78521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17789"/>
            <a:ext cx="9720072" cy="792823"/>
          </a:xfrm>
        </p:spPr>
        <p:txBody>
          <a:bodyPr/>
          <a:lstStyle/>
          <a:p>
            <a:pPr algn="ctr">
              <a:defRPr/>
            </a:pPr>
            <a:r>
              <a:rPr lang="en-US" sz="3200" b="1" dirty="0" smtClean="0">
                <a:solidFill>
                  <a:srgbClr val="1CADE4">
                    <a:lumMod val="75000"/>
                  </a:srgbClr>
                </a:solidFill>
              </a:rPr>
              <a:t>…Training </a:t>
            </a:r>
            <a:r>
              <a:rPr lang="en-US" sz="3200" b="1" dirty="0">
                <a:solidFill>
                  <a:srgbClr val="1CADE4">
                    <a:lumMod val="75000"/>
                  </a:srgbClr>
                </a:solidFill>
              </a:rPr>
              <a:t>methods </a:t>
            </a:r>
            <a:endParaRPr lang="en-US" sz="4000" dirty="0"/>
          </a:p>
        </p:txBody>
      </p:sp>
      <p:sp>
        <p:nvSpPr>
          <p:cNvPr id="3" name="Content Placeholder 2"/>
          <p:cNvSpPr>
            <a:spLocks noGrp="1"/>
          </p:cNvSpPr>
          <p:nvPr>
            <p:ph idx="1"/>
          </p:nvPr>
        </p:nvSpPr>
        <p:spPr>
          <a:xfrm>
            <a:off x="895339" y="1210610"/>
            <a:ext cx="9720073" cy="4023360"/>
          </a:xfrm>
        </p:spPr>
        <p:txBody>
          <a:bodyPr>
            <a:normAutofit lnSpcReduction="10000"/>
          </a:bodyPr>
          <a:lstStyle/>
          <a:p>
            <a:pPr marL="514350" indent="-514350">
              <a:buFont typeface="+mj-lt"/>
              <a:buAutoNum type="arabicPeriod" startAt="3"/>
              <a:defRPr/>
            </a:pPr>
            <a:r>
              <a:rPr lang="en-US" sz="2400" b="1" dirty="0" smtClean="0">
                <a:solidFill>
                  <a:prstClr val="black"/>
                </a:solidFill>
              </a:rPr>
              <a:t>Apprenticeship </a:t>
            </a:r>
            <a:r>
              <a:rPr lang="en-US" sz="2400" b="1" dirty="0">
                <a:solidFill>
                  <a:prstClr val="black"/>
                </a:solidFill>
              </a:rPr>
              <a:t>training</a:t>
            </a:r>
          </a:p>
          <a:p>
            <a:pPr marL="228600" lvl="0" indent="-228600" algn="just">
              <a:lnSpc>
                <a:spcPct val="150000"/>
              </a:lnSpc>
              <a:spcBef>
                <a:spcPts val="1000"/>
              </a:spcBef>
              <a:spcAft>
                <a:spcPts val="0"/>
              </a:spcAft>
              <a:buClrTx/>
              <a:buSzTx/>
              <a:buFont typeface="Arial" panose="020B0604020202020204" pitchFamily="34" charset="0"/>
              <a:buChar char="•"/>
            </a:pPr>
            <a:r>
              <a:rPr lang="en-US" sz="2400" dirty="0">
                <a:solidFill>
                  <a:srgbClr val="000000"/>
                </a:solidFill>
              </a:rPr>
              <a:t>A system of training in which a worker entering the skilled trades is given thorough instruction and experience, both on and off the job, in the practical and theoretical aspects of the </a:t>
            </a:r>
            <a:r>
              <a:rPr lang="en-US" sz="2400" dirty="0" smtClean="0">
                <a:solidFill>
                  <a:srgbClr val="000000"/>
                </a:solidFill>
              </a:rPr>
              <a:t>work.</a:t>
            </a:r>
          </a:p>
          <a:p>
            <a:pPr marL="457200" lvl="0" indent="-457200" algn="just">
              <a:lnSpc>
                <a:spcPct val="150000"/>
              </a:lnSpc>
              <a:buClr>
                <a:srgbClr val="1CADE4"/>
              </a:buClr>
              <a:buFont typeface="+mj-lt"/>
              <a:buAutoNum type="arabicPeriod" startAt="4"/>
            </a:pPr>
            <a:r>
              <a:rPr lang="en-US" altLang="en-US" sz="2400" b="1" dirty="0" smtClean="0">
                <a:solidFill>
                  <a:srgbClr val="FF0000"/>
                </a:solidFill>
              </a:rPr>
              <a:t>Vestibule </a:t>
            </a:r>
            <a:r>
              <a:rPr lang="en-US" altLang="en-US" sz="2400" b="1" dirty="0">
                <a:solidFill>
                  <a:srgbClr val="FF0000"/>
                </a:solidFill>
              </a:rPr>
              <a:t>Training</a:t>
            </a:r>
            <a:r>
              <a:rPr lang="en-US" altLang="en-US" sz="2400" i="1" dirty="0">
                <a:solidFill>
                  <a:srgbClr val="FF0000"/>
                </a:solidFill>
              </a:rPr>
              <a:t>:</a:t>
            </a:r>
            <a:r>
              <a:rPr lang="en-US" altLang="en-US" sz="2400" dirty="0">
                <a:solidFill>
                  <a:srgbClr val="FF0000"/>
                </a:solidFill>
              </a:rPr>
              <a:t> </a:t>
            </a:r>
            <a:r>
              <a:rPr lang="en-US" altLang="en-US" sz="2400" dirty="0">
                <a:solidFill>
                  <a:prstClr val="black"/>
                </a:solidFill>
              </a:rPr>
              <a:t>Trainees learn their jobs on the </a:t>
            </a:r>
            <a:r>
              <a:rPr lang="en-US" altLang="en-US" sz="2400" b="1" dirty="0">
                <a:solidFill>
                  <a:srgbClr val="00B0F0"/>
                </a:solidFill>
              </a:rPr>
              <a:t>equipment</a:t>
            </a:r>
            <a:r>
              <a:rPr lang="en-US" altLang="en-US" sz="2400" dirty="0">
                <a:solidFill>
                  <a:prstClr val="black"/>
                </a:solidFill>
              </a:rPr>
              <a:t> they will be using </a:t>
            </a:r>
            <a:r>
              <a:rPr lang="en-US" altLang="en-US" sz="2400" dirty="0">
                <a:solidFill>
                  <a:srgbClr val="00B0F0"/>
                </a:solidFill>
              </a:rPr>
              <a:t>on the job</a:t>
            </a:r>
            <a:r>
              <a:rPr lang="en-US" altLang="en-US" sz="2400" dirty="0">
                <a:solidFill>
                  <a:prstClr val="black"/>
                </a:solidFill>
              </a:rPr>
              <a:t>. The training is conducted away from the actual work environment</a:t>
            </a:r>
            <a:r>
              <a:rPr lang="en-US" altLang="en-US" sz="2400" dirty="0" smtClean="0">
                <a:solidFill>
                  <a:prstClr val="black"/>
                </a:solidFill>
              </a:rPr>
              <a:t>.</a:t>
            </a:r>
          </a:p>
          <a:p>
            <a:pPr marL="0" lvl="0" indent="0" algn="just">
              <a:lnSpc>
                <a:spcPct val="150000"/>
              </a:lnSpc>
              <a:buClr>
                <a:srgbClr val="1CADE4"/>
              </a:buClr>
              <a:buNone/>
            </a:pPr>
            <a:endParaRPr lang="en-US" altLang="en-US" sz="2400" dirty="0">
              <a:solidFill>
                <a:prstClr val="black"/>
              </a:solidFill>
            </a:endParaRPr>
          </a:p>
          <a:p>
            <a:pPr marL="228600" lvl="0" indent="-228600" algn="just">
              <a:lnSpc>
                <a:spcPct val="150000"/>
              </a:lnSpc>
              <a:spcBef>
                <a:spcPts val="1000"/>
              </a:spcBef>
              <a:spcAft>
                <a:spcPts val="0"/>
              </a:spcAft>
              <a:buClrTx/>
              <a:buSzTx/>
              <a:buFont typeface="Arial" panose="020B0604020202020204" pitchFamily="34" charset="0"/>
              <a:buChar char="•"/>
            </a:pPr>
            <a:endParaRPr lang="en-US" sz="2400" dirty="0">
              <a:solidFill>
                <a:srgbClr val="000000"/>
              </a:solidFill>
            </a:endParaRPr>
          </a:p>
          <a:p>
            <a:pPr marL="0" indent="0" algn="just">
              <a:buNone/>
              <a:defRPr/>
            </a:pPr>
            <a:endParaRPr lang="en-US" sz="2800" dirty="0"/>
          </a:p>
          <a:p>
            <a:pPr>
              <a:defRPr/>
            </a:pPr>
            <a:endParaRPr lang="en-US" sz="2800" dirty="0"/>
          </a:p>
        </p:txBody>
      </p:sp>
      <p:sp>
        <p:nvSpPr>
          <p:cNvPr id="147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6F54C7D-DCFF-4E32-85D8-CDAEBFE72EA6}" type="slidenum">
              <a:rPr lang="en-US" altLang="en-US" sz="1200">
                <a:solidFill>
                  <a:srgbClr val="045C75"/>
                </a:solidFill>
                <a:latin typeface="Arial" panose="020B0604020202020204" pitchFamily="34" charset="0"/>
              </a:rPr>
              <a:pPr>
                <a:spcBef>
                  <a:spcPct val="0"/>
                </a:spcBef>
                <a:buClrTx/>
                <a:buSzTx/>
                <a:buFontTx/>
                <a:buNone/>
              </a:pPr>
              <a:t>23</a:t>
            </a:fld>
            <a:endParaRPr lang="en-US" altLang="en-US" sz="1200">
              <a:solidFill>
                <a:srgbClr val="045C75"/>
              </a:solidFill>
              <a:latin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792" y="4713668"/>
            <a:ext cx="6731402" cy="141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230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algn="ctr">
              <a:defRPr/>
            </a:pPr>
            <a:r>
              <a:rPr lang="en-US" sz="3200" b="1" dirty="0" smtClean="0">
                <a:solidFill>
                  <a:prstClr val="black"/>
                </a:solidFill>
                <a:latin typeface="Tw Cen MT" panose="020B0602020104020603"/>
              </a:rPr>
              <a:t>Step 3: Implementing </a:t>
            </a:r>
            <a:r>
              <a:rPr lang="en-US" sz="3200" b="1" dirty="0">
                <a:solidFill>
                  <a:prstClr val="black"/>
                </a:solidFill>
                <a:latin typeface="Tw Cen MT" panose="020B0602020104020603"/>
              </a:rPr>
              <a:t>the </a:t>
            </a:r>
            <a:r>
              <a:rPr lang="en-US" sz="3200" b="1" dirty="0" smtClean="0">
                <a:solidFill>
                  <a:prstClr val="black"/>
                </a:solidFill>
                <a:latin typeface="Tw Cen MT" panose="020B0602020104020603"/>
              </a:rPr>
              <a:t>Program</a:t>
            </a:r>
            <a:endParaRPr lang="en-US" dirty="0" smtClean="0">
              <a:solidFill>
                <a:schemeClr val="accent1">
                  <a:lumMod val="75000"/>
                </a:schemeClr>
              </a:solidFill>
            </a:endParaRPr>
          </a:p>
        </p:txBody>
      </p:sp>
      <p:sp>
        <p:nvSpPr>
          <p:cNvPr id="150531" name="Content Placeholder 2"/>
          <p:cNvSpPr>
            <a:spLocks noGrp="1"/>
          </p:cNvSpPr>
          <p:nvPr>
            <p:ph idx="1"/>
          </p:nvPr>
        </p:nvSpPr>
        <p:spPr>
          <a:xfrm>
            <a:off x="1024128" y="1976907"/>
            <a:ext cx="9720073" cy="4023360"/>
          </a:xfrm>
        </p:spPr>
        <p:txBody>
          <a:bodyPr>
            <a:normAutofit/>
          </a:bodyPr>
          <a:lstStyle/>
          <a:p>
            <a:pPr algn="just" eaLnBrk="1" hangingPunct="1">
              <a:buFont typeface="Wingdings" panose="05000000000000000000" pitchFamily="2" charset="2"/>
              <a:buChar char="§"/>
            </a:pPr>
            <a:r>
              <a:rPr lang="en-US" altLang="en-US" sz="3200" dirty="0" smtClean="0"/>
              <a:t>Inform learners  </a:t>
            </a:r>
          </a:p>
          <a:p>
            <a:pPr algn="just" eaLnBrk="1" hangingPunct="1">
              <a:buFont typeface="Wingdings" panose="05000000000000000000" pitchFamily="2" charset="2"/>
              <a:buChar char="§"/>
            </a:pPr>
            <a:r>
              <a:rPr lang="en-US" altLang="en-US" sz="3200" dirty="0" smtClean="0"/>
              <a:t>Arrange off site or on site classrooms </a:t>
            </a:r>
          </a:p>
          <a:p>
            <a:pPr algn="just" eaLnBrk="1" hangingPunct="1">
              <a:buFont typeface="Wingdings" panose="05000000000000000000" pitchFamily="2" charset="2"/>
              <a:buChar char="§"/>
            </a:pPr>
            <a:r>
              <a:rPr lang="en-US" altLang="en-US" sz="3200" dirty="0" smtClean="0"/>
              <a:t>Avail necessary aiding  materials </a:t>
            </a:r>
          </a:p>
          <a:p>
            <a:pPr algn="just" eaLnBrk="1" hangingPunct="1">
              <a:buFont typeface="Wingdings" panose="05000000000000000000" pitchFamily="2" charset="2"/>
              <a:buChar char="§"/>
            </a:pPr>
            <a:r>
              <a:rPr lang="en-US" altLang="en-US" sz="3200" dirty="0" smtClean="0"/>
              <a:t>Deliver the  program as </a:t>
            </a:r>
            <a:r>
              <a:rPr lang="en-US" altLang="en-US" sz="3200" dirty="0"/>
              <a:t>per schedule</a:t>
            </a:r>
          </a:p>
          <a:p>
            <a:endParaRPr lang="en-US" altLang="en-US" sz="2000" dirty="0" smtClean="0"/>
          </a:p>
        </p:txBody>
      </p:sp>
      <p:sp>
        <p:nvSpPr>
          <p:cNvPr id="150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E64FDD08-173A-492A-BE30-9015389A2785}" type="slidenum">
              <a:rPr lang="en-US" altLang="en-US" sz="1200">
                <a:solidFill>
                  <a:srgbClr val="045C75"/>
                </a:solidFill>
                <a:latin typeface="Arial" panose="020B0604020202020204" pitchFamily="34" charset="0"/>
              </a:rPr>
              <a:pPr>
                <a:spcBef>
                  <a:spcPct val="0"/>
                </a:spcBef>
                <a:buClrTx/>
                <a:buSzTx/>
                <a:buFontTx/>
                <a:buNone/>
              </a:pPr>
              <a:t>24</a:t>
            </a:fld>
            <a:endParaRPr lang="en-US" altLang="en-US" sz="1200">
              <a:solidFill>
                <a:srgbClr val="045C75"/>
              </a:solidFill>
              <a:latin typeface="Arial" panose="020B0604020202020204" pitchFamily="34" charset="0"/>
            </a:endParaRPr>
          </a:p>
        </p:txBody>
      </p:sp>
    </p:spTree>
    <p:extLst>
      <p:ext uri="{BB962C8B-B14F-4D97-AF65-F5344CB8AC3E}">
        <p14:creationId xmlns:p14="http://schemas.microsoft.com/office/powerpoint/2010/main" val="326358249"/>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1024128" y="682580"/>
            <a:ext cx="9720072" cy="1171978"/>
          </a:xfrm>
        </p:spPr>
        <p:txBody>
          <a:bodyPr/>
          <a:lstStyle/>
          <a:p>
            <a:pPr marL="1377950" indent="-1377950">
              <a:defRPr/>
            </a:pPr>
            <a:r>
              <a:rPr lang="en-US" sz="3200" b="1" dirty="0">
                <a:solidFill>
                  <a:schemeClr val="accent1">
                    <a:lumMod val="75000"/>
                  </a:schemeClr>
                </a:solidFill>
              </a:rPr>
              <a:t> </a:t>
            </a:r>
            <a:r>
              <a:rPr lang="en-US" sz="3200" b="1" dirty="0" smtClean="0">
                <a:solidFill>
                  <a:schemeClr val="accent1">
                    <a:lumMod val="75000"/>
                  </a:schemeClr>
                </a:solidFill>
              </a:rPr>
              <a:t>     </a:t>
            </a:r>
            <a:r>
              <a:rPr lang="en-US" sz="3200" b="1" dirty="0" smtClean="0">
                <a:solidFill>
                  <a:prstClr val="black"/>
                </a:solidFill>
                <a:latin typeface="Tw Cen MT" panose="020B0602020104020603"/>
              </a:rPr>
              <a:t>Step4: Evaluating the Program</a:t>
            </a:r>
            <a:endParaRPr lang="en-US" sz="3200" b="1" dirty="0">
              <a:solidFill>
                <a:schemeClr val="accent1">
                  <a:lumMod val="75000"/>
                </a:schemeClr>
              </a:solidFill>
            </a:endParaRPr>
          </a:p>
        </p:txBody>
      </p:sp>
      <p:sp>
        <p:nvSpPr>
          <p:cNvPr id="151555" name="Content Placeholder 2"/>
          <p:cNvSpPr>
            <a:spLocks noGrp="1"/>
          </p:cNvSpPr>
          <p:nvPr>
            <p:ph idx="1"/>
          </p:nvPr>
        </p:nvSpPr>
        <p:spPr>
          <a:xfrm>
            <a:off x="1024128" y="1854558"/>
            <a:ext cx="9720073" cy="4023360"/>
          </a:xfrm>
        </p:spPr>
        <p:txBody>
          <a:bodyPr>
            <a:normAutofit/>
          </a:bodyPr>
          <a:lstStyle/>
          <a:p>
            <a:pPr algn="just">
              <a:lnSpc>
                <a:spcPct val="150000"/>
              </a:lnSpc>
              <a:buFont typeface="Wingdings" panose="05000000000000000000" pitchFamily="2" charset="2"/>
              <a:buChar char="§"/>
              <a:tabLst>
                <a:tab pos="1023938" algn="l"/>
              </a:tabLst>
            </a:pPr>
            <a:r>
              <a:rPr lang="en-US" altLang="en-US" sz="2800" dirty="0" smtClean="0"/>
              <a:t>Purpose is to </a:t>
            </a:r>
            <a:r>
              <a:rPr lang="en-US" altLang="en-US" sz="2800" b="1" dirty="0" smtClean="0">
                <a:solidFill>
                  <a:srgbClr val="0070C0"/>
                </a:solidFill>
              </a:rPr>
              <a:t>verify</a:t>
            </a:r>
            <a:r>
              <a:rPr lang="en-US" altLang="en-US" sz="2800" dirty="0" smtClean="0"/>
              <a:t> </a:t>
            </a:r>
            <a:r>
              <a:rPr lang="en-US" altLang="en-US" sz="2800" dirty="0"/>
              <a:t>the </a:t>
            </a:r>
            <a:r>
              <a:rPr lang="en-US" altLang="en-US" sz="2800" b="1" dirty="0">
                <a:solidFill>
                  <a:srgbClr val="0070C0"/>
                </a:solidFill>
              </a:rPr>
              <a:t>success</a:t>
            </a:r>
            <a:r>
              <a:rPr lang="en-US" altLang="en-US" sz="2800" dirty="0"/>
              <a:t> or </a:t>
            </a:r>
            <a:r>
              <a:rPr lang="en-US" altLang="en-US" sz="2800" b="1" dirty="0">
                <a:solidFill>
                  <a:srgbClr val="0070C0"/>
                </a:solidFill>
              </a:rPr>
              <a:t>failure</a:t>
            </a:r>
            <a:r>
              <a:rPr lang="en-US" altLang="en-US" sz="2800" dirty="0"/>
              <a:t> of the program</a:t>
            </a:r>
          </a:p>
          <a:p>
            <a:pPr algn="just">
              <a:lnSpc>
                <a:spcPct val="150000"/>
              </a:lnSpc>
              <a:buFont typeface="Wingdings" panose="05000000000000000000" pitchFamily="2" charset="2"/>
              <a:buChar char="§"/>
              <a:tabLst>
                <a:tab pos="1023938" algn="l"/>
              </a:tabLst>
            </a:pPr>
            <a:r>
              <a:rPr lang="en-US" altLang="en-US" sz="2800" dirty="0" smtClean="0"/>
              <a:t>Evaluation </a:t>
            </a:r>
            <a:r>
              <a:rPr lang="en-US" altLang="en-US" sz="2800" dirty="0"/>
              <a:t>results provide feedback to improve current activities and plan-future training </a:t>
            </a:r>
            <a:r>
              <a:rPr lang="en-US" altLang="en-US" sz="2800" dirty="0" smtClean="0"/>
              <a:t>programs.</a:t>
            </a:r>
            <a:endParaRPr lang="en-US" altLang="en-US" sz="2800" dirty="0"/>
          </a:p>
          <a:p>
            <a:pPr marL="53975" indent="-53975" algn="just">
              <a:lnSpc>
                <a:spcPct val="150000"/>
              </a:lnSpc>
              <a:buNone/>
              <a:tabLst>
                <a:tab pos="1023938" algn="l"/>
              </a:tabLst>
            </a:pPr>
            <a:r>
              <a:rPr lang="en-US" altLang="en-US" sz="2800" dirty="0">
                <a:solidFill>
                  <a:srgbClr val="002060"/>
                </a:solidFill>
              </a:rPr>
              <a:t> </a:t>
            </a:r>
            <a:endParaRPr lang="en-US" altLang="en-US" sz="2800" dirty="0"/>
          </a:p>
        </p:txBody>
      </p:sp>
      <p:sp>
        <p:nvSpPr>
          <p:cNvPr id="151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hangingPunct="0">
              <a:spcBef>
                <a:spcPct val="0"/>
              </a:spcBef>
              <a:buClrTx/>
              <a:buSzTx/>
              <a:buFontTx/>
              <a:buNone/>
            </a:pPr>
            <a:fld id="{F9EEFE31-7064-4FDC-B15C-D584C2494C9A}" type="slidenum">
              <a:rPr lang="en-US" altLang="en-US" sz="1200">
                <a:solidFill>
                  <a:srgbClr val="898989"/>
                </a:solidFill>
                <a:latin typeface="Tahoma" panose="020B0604030504040204" pitchFamily="34" charset="0"/>
              </a:rPr>
              <a:pPr eaLnBrk="0" hangingPunct="0">
                <a:spcBef>
                  <a:spcPct val="0"/>
                </a:spcBef>
                <a:buClrTx/>
                <a:buSzTx/>
                <a:buFontTx/>
                <a:buNone/>
              </a:pPr>
              <a:t>25</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2428962040"/>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79945"/>
          </a:xfrm>
        </p:spPr>
        <p:txBody>
          <a:bodyPr>
            <a:normAutofit/>
          </a:bodyPr>
          <a:lstStyle/>
          <a:p>
            <a:pPr marL="53975" lvl="0" indent="-53975" algn="ctr">
              <a:lnSpc>
                <a:spcPct val="90000"/>
              </a:lnSpc>
              <a:spcBef>
                <a:spcPts val="1200"/>
              </a:spcBef>
              <a:spcAft>
                <a:spcPts val="200"/>
              </a:spcAft>
              <a:buClr>
                <a:srgbClr val="1CADE4"/>
              </a:buClr>
              <a:buSzPct val="100000"/>
              <a:tabLst>
                <a:tab pos="1023938" algn="l"/>
              </a:tabLst>
            </a:pPr>
            <a:r>
              <a:rPr lang="en-US" altLang="en-US" sz="2800" b="1" cap="none" spc="0" dirty="0">
                <a:solidFill>
                  <a:schemeClr val="tx1"/>
                </a:solidFill>
                <a:latin typeface="+mn-lt"/>
                <a:ea typeface="+mn-ea"/>
                <a:cs typeface="+mn-cs"/>
              </a:rPr>
              <a:t>Criteria for evaluation</a:t>
            </a:r>
          </a:p>
        </p:txBody>
      </p:sp>
      <p:sp>
        <p:nvSpPr>
          <p:cNvPr id="3" name="Content Placeholder 2"/>
          <p:cNvSpPr>
            <a:spLocks noGrp="1"/>
          </p:cNvSpPr>
          <p:nvPr>
            <p:ph idx="1"/>
          </p:nvPr>
        </p:nvSpPr>
        <p:spPr>
          <a:xfrm>
            <a:off x="1024127" y="1365161"/>
            <a:ext cx="9720073" cy="4023360"/>
          </a:xfrm>
        </p:spPr>
        <p:txBody>
          <a:bodyPr>
            <a:normAutofit/>
          </a:bodyPr>
          <a:lstStyle/>
          <a:p>
            <a:pPr algn="just"/>
            <a:r>
              <a:rPr lang="en-US" sz="2800" b="0" i="0" u="none" strike="noStrike" baseline="0" dirty="0" smtClean="0">
                <a:solidFill>
                  <a:srgbClr val="1A5AFF"/>
                </a:solidFill>
              </a:rPr>
              <a:t>Criterion 1: Reactions – what trainees think about the overall training.</a:t>
            </a:r>
          </a:p>
          <a:p>
            <a:pPr algn="just"/>
            <a:r>
              <a:rPr lang="en-US" sz="2800" dirty="0" smtClean="0">
                <a:solidFill>
                  <a:srgbClr val="000000"/>
                </a:solidFill>
              </a:rPr>
              <a:t>What were </a:t>
            </a:r>
            <a:r>
              <a:rPr lang="en-US" sz="2800" dirty="0">
                <a:solidFill>
                  <a:srgbClr val="000000"/>
                </a:solidFill>
              </a:rPr>
              <a:t>your learning goals for this program?</a:t>
            </a:r>
          </a:p>
          <a:p>
            <a:pPr algn="just"/>
            <a:r>
              <a:rPr lang="en-US" sz="2800" b="0" i="0" u="none" strike="noStrike" baseline="0" dirty="0" smtClean="0">
                <a:solidFill>
                  <a:srgbClr val="000000"/>
                </a:solidFill>
              </a:rPr>
              <a:t>Did you achieve them?</a:t>
            </a:r>
          </a:p>
          <a:p>
            <a:pPr algn="just"/>
            <a:r>
              <a:rPr lang="en-US" sz="2800" b="0" i="0" u="none" strike="noStrike" baseline="0" dirty="0" smtClean="0">
                <a:solidFill>
                  <a:srgbClr val="000000"/>
                </a:solidFill>
              </a:rPr>
              <a:t>Did you like this program?</a:t>
            </a:r>
            <a:endParaRPr lang="en-US" sz="2800" dirty="0"/>
          </a:p>
        </p:txBody>
      </p:sp>
    </p:spTree>
    <p:extLst>
      <p:ext uri="{BB962C8B-B14F-4D97-AF65-F5344CB8AC3E}">
        <p14:creationId xmlns:p14="http://schemas.microsoft.com/office/powerpoint/2010/main" val="2591578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79945"/>
          </a:xfrm>
        </p:spPr>
        <p:txBody>
          <a:bodyPr>
            <a:normAutofit/>
          </a:bodyPr>
          <a:lstStyle/>
          <a:p>
            <a:pPr marL="53975" lvl="0" indent="-53975" algn="ctr">
              <a:lnSpc>
                <a:spcPct val="90000"/>
              </a:lnSpc>
              <a:spcBef>
                <a:spcPts val="1200"/>
              </a:spcBef>
              <a:spcAft>
                <a:spcPts val="200"/>
              </a:spcAft>
              <a:buClr>
                <a:srgbClr val="1CADE4"/>
              </a:buClr>
              <a:buSzPct val="100000"/>
              <a:tabLst>
                <a:tab pos="1023938" algn="l"/>
              </a:tabLst>
            </a:pPr>
            <a:r>
              <a:rPr lang="en-US" altLang="en-US" sz="2800" b="1" cap="none" spc="0" dirty="0">
                <a:solidFill>
                  <a:schemeClr val="tx1"/>
                </a:solidFill>
                <a:latin typeface="+mn-lt"/>
                <a:ea typeface="+mn-ea"/>
                <a:cs typeface="+mn-cs"/>
              </a:rPr>
              <a:t>Criteria for evaluation</a:t>
            </a:r>
          </a:p>
        </p:txBody>
      </p:sp>
      <p:sp>
        <p:nvSpPr>
          <p:cNvPr id="3" name="Content Placeholder 2"/>
          <p:cNvSpPr>
            <a:spLocks noGrp="1"/>
          </p:cNvSpPr>
          <p:nvPr>
            <p:ph idx="1"/>
          </p:nvPr>
        </p:nvSpPr>
        <p:spPr>
          <a:xfrm>
            <a:off x="1024127" y="1365161"/>
            <a:ext cx="9720073" cy="4023360"/>
          </a:xfrm>
        </p:spPr>
        <p:txBody>
          <a:bodyPr>
            <a:normAutofit/>
          </a:bodyPr>
          <a:lstStyle/>
          <a:p>
            <a:pPr>
              <a:lnSpc>
                <a:spcPct val="150000"/>
              </a:lnSpc>
            </a:pPr>
            <a:r>
              <a:rPr lang="en-US" sz="2800" b="0" i="0" u="none" strike="noStrike" baseline="0" dirty="0" smtClean="0">
                <a:solidFill>
                  <a:srgbClr val="1A5AFF"/>
                </a:solidFill>
              </a:rPr>
              <a:t>Criterion 2: Learning – </a:t>
            </a:r>
            <a:r>
              <a:rPr lang="en-US" sz="2800" dirty="0" smtClean="0"/>
              <a:t>to </a:t>
            </a:r>
            <a:r>
              <a:rPr lang="en-US" sz="2800" dirty="0"/>
              <a:t>assess what trainees actually </a:t>
            </a:r>
            <a:r>
              <a:rPr lang="en-US" sz="2800" dirty="0" smtClean="0"/>
              <a:t>learned. </a:t>
            </a:r>
            <a:endParaRPr lang="en-US" sz="2800" dirty="0"/>
          </a:p>
          <a:p>
            <a:pPr lvl="0" algn="just">
              <a:lnSpc>
                <a:spcPct val="150000"/>
              </a:lnSpc>
            </a:pPr>
            <a:r>
              <a:rPr lang="en-US" sz="2800" dirty="0" smtClean="0">
                <a:solidFill>
                  <a:srgbClr val="000000"/>
                </a:solidFill>
              </a:rPr>
              <a:t>Testing </a:t>
            </a:r>
            <a:r>
              <a:rPr lang="en-US" sz="2800" dirty="0">
                <a:solidFill>
                  <a:srgbClr val="000000"/>
                </a:solidFill>
              </a:rPr>
              <a:t>the knowledge and skills of trainees before and after a training program will help determine their improvement.</a:t>
            </a:r>
          </a:p>
          <a:p>
            <a:pPr>
              <a:lnSpc>
                <a:spcPct val="150000"/>
              </a:lnSpc>
            </a:pPr>
            <a:endParaRPr lang="en-US" sz="2800" dirty="0"/>
          </a:p>
        </p:txBody>
      </p:sp>
    </p:spTree>
    <p:extLst>
      <p:ext uri="{BB962C8B-B14F-4D97-AF65-F5344CB8AC3E}">
        <p14:creationId xmlns:p14="http://schemas.microsoft.com/office/powerpoint/2010/main" val="428198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79945"/>
          </a:xfrm>
        </p:spPr>
        <p:txBody>
          <a:bodyPr>
            <a:normAutofit/>
          </a:bodyPr>
          <a:lstStyle/>
          <a:p>
            <a:pPr marL="53975" lvl="0" indent="-53975" algn="ctr">
              <a:lnSpc>
                <a:spcPct val="90000"/>
              </a:lnSpc>
              <a:spcBef>
                <a:spcPts val="1200"/>
              </a:spcBef>
              <a:spcAft>
                <a:spcPts val="200"/>
              </a:spcAft>
              <a:buClr>
                <a:srgbClr val="1CADE4"/>
              </a:buClr>
              <a:buSzPct val="100000"/>
              <a:tabLst>
                <a:tab pos="1023938" algn="l"/>
              </a:tabLst>
            </a:pPr>
            <a:r>
              <a:rPr lang="en-US" altLang="en-US" sz="2800" b="1" cap="none" spc="0" dirty="0">
                <a:solidFill>
                  <a:schemeClr val="tx1"/>
                </a:solidFill>
                <a:latin typeface="+mn-lt"/>
                <a:ea typeface="+mn-ea"/>
                <a:cs typeface="+mn-cs"/>
              </a:rPr>
              <a:t>Criteria for evaluation</a:t>
            </a:r>
          </a:p>
        </p:txBody>
      </p:sp>
      <p:sp>
        <p:nvSpPr>
          <p:cNvPr id="3" name="Content Placeholder 2"/>
          <p:cNvSpPr>
            <a:spLocks noGrp="1"/>
          </p:cNvSpPr>
          <p:nvPr>
            <p:ph idx="1"/>
          </p:nvPr>
        </p:nvSpPr>
        <p:spPr>
          <a:xfrm>
            <a:off x="1024127" y="1365161"/>
            <a:ext cx="9720073" cy="4023360"/>
          </a:xfrm>
        </p:spPr>
        <p:txBody>
          <a:bodyPr>
            <a:normAutofit/>
          </a:bodyPr>
          <a:lstStyle/>
          <a:p>
            <a:pPr algn="just">
              <a:lnSpc>
                <a:spcPct val="150000"/>
              </a:lnSpc>
            </a:pPr>
            <a:r>
              <a:rPr lang="en-US" sz="2800" b="0" i="0" u="none" strike="noStrike" baseline="0" dirty="0" smtClean="0">
                <a:solidFill>
                  <a:srgbClr val="1A5AFF"/>
                </a:solidFill>
              </a:rPr>
              <a:t>Criterion 3: </a:t>
            </a:r>
            <a:r>
              <a:rPr lang="en-US" sz="2800" dirty="0" smtClean="0">
                <a:solidFill>
                  <a:srgbClr val="1A5AFF"/>
                </a:solidFill>
              </a:rPr>
              <a:t>Behavior- </a:t>
            </a:r>
            <a:r>
              <a:rPr lang="en-US" sz="2800" dirty="0" smtClean="0"/>
              <a:t>focuses on assessing whether learnings from the training are transferred to the work.</a:t>
            </a:r>
            <a:endParaRPr lang="en-US" sz="2800" dirty="0"/>
          </a:p>
          <a:p>
            <a:pPr>
              <a:lnSpc>
                <a:spcPct val="150000"/>
              </a:lnSpc>
            </a:pPr>
            <a:r>
              <a:rPr lang="en-US" sz="2800" dirty="0" smtClean="0">
                <a:solidFill>
                  <a:srgbClr val="000000"/>
                </a:solidFill>
              </a:rPr>
              <a:t>The </a:t>
            </a:r>
            <a:r>
              <a:rPr lang="en-US" sz="2800" dirty="0">
                <a:solidFill>
                  <a:srgbClr val="000000"/>
                </a:solidFill>
              </a:rPr>
              <a:t>transfer of training refers to how well employees apply what they have learned to their jobs.</a:t>
            </a:r>
          </a:p>
          <a:p>
            <a:pPr lvl="0" algn="just">
              <a:lnSpc>
                <a:spcPct val="150000"/>
              </a:lnSpc>
            </a:pPr>
            <a:endParaRPr lang="en-US" sz="2800" dirty="0">
              <a:solidFill>
                <a:srgbClr val="000000"/>
              </a:solidFill>
            </a:endParaRPr>
          </a:p>
          <a:p>
            <a:pPr>
              <a:lnSpc>
                <a:spcPct val="150000"/>
              </a:lnSpc>
            </a:pPr>
            <a:endParaRPr lang="en-US" sz="2800" dirty="0"/>
          </a:p>
        </p:txBody>
      </p:sp>
    </p:spTree>
    <p:extLst>
      <p:ext uri="{BB962C8B-B14F-4D97-AF65-F5344CB8AC3E}">
        <p14:creationId xmlns:p14="http://schemas.microsoft.com/office/powerpoint/2010/main" val="188353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79945"/>
          </a:xfrm>
        </p:spPr>
        <p:txBody>
          <a:bodyPr>
            <a:normAutofit/>
          </a:bodyPr>
          <a:lstStyle/>
          <a:p>
            <a:pPr marL="53975" lvl="0" indent="-53975" algn="ctr">
              <a:lnSpc>
                <a:spcPct val="90000"/>
              </a:lnSpc>
              <a:spcBef>
                <a:spcPts val="1200"/>
              </a:spcBef>
              <a:spcAft>
                <a:spcPts val="200"/>
              </a:spcAft>
              <a:buClr>
                <a:srgbClr val="1CADE4"/>
              </a:buClr>
              <a:buSzPct val="100000"/>
              <a:tabLst>
                <a:tab pos="1023938" algn="l"/>
              </a:tabLst>
            </a:pPr>
            <a:r>
              <a:rPr lang="en-US" altLang="en-US" sz="2800" b="1" cap="none" spc="0" dirty="0">
                <a:solidFill>
                  <a:schemeClr val="tx1"/>
                </a:solidFill>
                <a:latin typeface="+mn-lt"/>
                <a:ea typeface="+mn-ea"/>
                <a:cs typeface="+mn-cs"/>
              </a:rPr>
              <a:t>Criteria for evaluation</a:t>
            </a:r>
          </a:p>
        </p:txBody>
      </p:sp>
      <p:sp>
        <p:nvSpPr>
          <p:cNvPr id="3" name="Content Placeholder 2"/>
          <p:cNvSpPr>
            <a:spLocks noGrp="1"/>
          </p:cNvSpPr>
          <p:nvPr>
            <p:ph idx="1"/>
          </p:nvPr>
        </p:nvSpPr>
        <p:spPr>
          <a:xfrm>
            <a:off x="1024127" y="1365161"/>
            <a:ext cx="9720073" cy="4546242"/>
          </a:xfrm>
        </p:spPr>
        <p:txBody>
          <a:bodyPr>
            <a:noAutofit/>
          </a:bodyPr>
          <a:lstStyle/>
          <a:p>
            <a:pPr lvl="0">
              <a:lnSpc>
                <a:spcPct val="100000"/>
              </a:lnSpc>
            </a:pPr>
            <a:r>
              <a:rPr lang="en-US" sz="2400" dirty="0" smtClean="0">
                <a:solidFill>
                  <a:srgbClr val="1A5AFF"/>
                </a:solidFill>
              </a:rPr>
              <a:t>Criterion 4: Results, or Return on Investment (ROI)</a:t>
            </a:r>
          </a:p>
          <a:p>
            <a:pPr marL="342900" indent="-342900" algn="just">
              <a:lnSpc>
                <a:spcPct val="150000"/>
              </a:lnSpc>
              <a:spcBef>
                <a:spcPts val="0"/>
              </a:spcBef>
              <a:spcAft>
                <a:spcPts val="0"/>
              </a:spcAft>
              <a:buFont typeface="Symbol" panose="05050102010706020507" pitchFamily="18" charset="2"/>
              <a:buChar char=""/>
              <a:tabLst>
                <a:tab pos="457200" algn="l"/>
              </a:tabLst>
            </a:pPr>
            <a:r>
              <a:rPr lang="en-US" sz="2400" dirty="0">
                <a:solidFill>
                  <a:srgbClr val="000000"/>
                </a:solidFill>
              </a:rPr>
              <a:t>A company’s ROI refers to the benefits it derives from training its employees relative to the costs it incurs. ROI = Results/Training </a:t>
            </a:r>
            <a:r>
              <a:rPr lang="en-US" sz="2400" dirty="0" smtClean="0">
                <a:solidFill>
                  <a:srgbClr val="000000"/>
                </a:solidFill>
              </a:rPr>
              <a:t>Costs, i.e., </a:t>
            </a:r>
            <a:r>
              <a:rPr lang="en-US" sz="2000" dirty="0" smtClean="0">
                <a:solidFill>
                  <a:srgbClr val="000000"/>
                </a:solidFill>
              </a:rPr>
              <a:t>ROI &gt;1</a:t>
            </a:r>
            <a:endParaRPr lang="en-US" sz="2400" dirty="0">
              <a:ea typeface="Times New Roman" panose="02020603050405020304" pitchFamily="18" charset="0"/>
            </a:endParaRPr>
          </a:p>
          <a:p>
            <a:pPr marL="342900" lvl="0" indent="-342900" algn="just">
              <a:lnSpc>
                <a:spcPct val="150000"/>
              </a:lnSpc>
              <a:spcBef>
                <a:spcPts val="0"/>
              </a:spcBef>
              <a:spcAft>
                <a:spcPts val="0"/>
              </a:spcAft>
              <a:buFont typeface="Symbol" panose="05050102010706020507" pitchFamily="18" charset="2"/>
              <a:buChar char=""/>
              <a:tabLst>
                <a:tab pos="457200" algn="l"/>
              </a:tabLst>
            </a:pPr>
            <a:r>
              <a:rPr lang="en-US" sz="2400" dirty="0" smtClean="0">
                <a:solidFill>
                  <a:srgbClr val="000000"/>
                </a:solidFill>
              </a:rPr>
              <a:t>How </a:t>
            </a:r>
            <a:r>
              <a:rPr lang="en-US" sz="2400" dirty="0">
                <a:solidFill>
                  <a:srgbClr val="000000"/>
                </a:solidFill>
              </a:rPr>
              <a:t>much did quality improve because </a:t>
            </a:r>
            <a:r>
              <a:rPr lang="en-US" sz="2400" dirty="0" smtClean="0">
                <a:solidFill>
                  <a:srgbClr val="000000"/>
                </a:solidFill>
              </a:rPr>
              <a:t>of </a:t>
            </a:r>
            <a:r>
              <a:rPr lang="en-US" sz="2400" dirty="0">
                <a:solidFill>
                  <a:srgbClr val="000000"/>
                </a:solidFill>
              </a:rPr>
              <a:t>the training program?</a:t>
            </a:r>
            <a:endParaRPr lang="en-US" sz="2400" dirty="0">
              <a:ea typeface="Times New Roman" panose="02020603050405020304" pitchFamily="18" charset="0"/>
            </a:endParaRPr>
          </a:p>
          <a:p>
            <a:pPr marL="342900" lvl="0" indent="-342900" algn="just">
              <a:lnSpc>
                <a:spcPct val="150000"/>
              </a:lnSpc>
              <a:spcBef>
                <a:spcPts val="0"/>
              </a:spcBef>
              <a:spcAft>
                <a:spcPts val="0"/>
              </a:spcAft>
              <a:buFont typeface="Symbol" panose="05050102010706020507" pitchFamily="18" charset="2"/>
              <a:buChar char=""/>
              <a:tabLst>
                <a:tab pos="457200" algn="l"/>
              </a:tabLst>
            </a:pPr>
            <a:r>
              <a:rPr lang="en-US" sz="2400" dirty="0" smtClean="0">
                <a:solidFill>
                  <a:srgbClr val="000000"/>
                </a:solidFill>
              </a:rPr>
              <a:t>How </a:t>
            </a:r>
            <a:r>
              <a:rPr lang="en-US" sz="2400" dirty="0">
                <a:solidFill>
                  <a:srgbClr val="000000"/>
                </a:solidFill>
              </a:rPr>
              <a:t>much has it contributed to profits?</a:t>
            </a:r>
            <a:endParaRPr lang="en-US" sz="2400" dirty="0">
              <a:ea typeface="Times New Roman" panose="02020603050405020304" pitchFamily="18" charset="0"/>
            </a:endParaRPr>
          </a:p>
          <a:p>
            <a:pPr marL="342900" lvl="0" indent="-342900" algn="just">
              <a:lnSpc>
                <a:spcPct val="150000"/>
              </a:lnSpc>
              <a:spcBef>
                <a:spcPts val="0"/>
              </a:spcBef>
              <a:spcAft>
                <a:spcPts val="0"/>
              </a:spcAft>
              <a:buFont typeface="Symbol" panose="05050102010706020507" pitchFamily="18" charset="2"/>
              <a:buChar char=""/>
              <a:tabLst>
                <a:tab pos="457200" algn="l"/>
              </a:tabLst>
            </a:pPr>
            <a:r>
              <a:rPr lang="en-US" sz="2400" dirty="0">
                <a:solidFill>
                  <a:srgbClr val="000000"/>
                </a:solidFill>
              </a:rPr>
              <a:t>What reduction in </a:t>
            </a:r>
            <a:r>
              <a:rPr lang="en-US" sz="2400" dirty="0" smtClean="0">
                <a:solidFill>
                  <a:srgbClr val="000000"/>
                </a:solidFill>
              </a:rPr>
              <a:t>wasted </a:t>
            </a:r>
            <a:r>
              <a:rPr lang="en-US" sz="2400" dirty="0">
                <a:solidFill>
                  <a:srgbClr val="000000"/>
                </a:solidFill>
              </a:rPr>
              <a:t>materials did the company get after training?</a:t>
            </a:r>
            <a:endParaRPr lang="en-US" sz="2400" dirty="0">
              <a:ea typeface="Times New Roman" panose="02020603050405020304" pitchFamily="18" charset="0"/>
            </a:endParaRPr>
          </a:p>
          <a:p>
            <a:pPr marL="342900" lvl="0" indent="-342900" algn="just">
              <a:lnSpc>
                <a:spcPct val="150000"/>
              </a:lnSpc>
              <a:spcBef>
                <a:spcPts val="0"/>
              </a:spcBef>
              <a:spcAft>
                <a:spcPts val="0"/>
              </a:spcAft>
              <a:buFont typeface="Symbol" panose="05050102010706020507" pitchFamily="18" charset="2"/>
              <a:buChar char=""/>
              <a:tabLst>
                <a:tab pos="457200" algn="l"/>
              </a:tabLst>
            </a:pPr>
            <a:r>
              <a:rPr lang="en-US" sz="2400" dirty="0">
                <a:solidFill>
                  <a:srgbClr val="000000"/>
                </a:solidFill>
              </a:rPr>
              <a:t>How much has productivity increased, and by how much have costs been reduced?</a:t>
            </a:r>
            <a:endParaRPr lang="en-US" sz="2400" dirty="0">
              <a:ea typeface="Times New Roman" panose="02020603050405020304" pitchFamily="18" charset="0"/>
            </a:endParaRPr>
          </a:p>
          <a:p>
            <a:pPr>
              <a:lnSpc>
                <a:spcPct val="150000"/>
              </a:lnSpc>
            </a:pPr>
            <a:endParaRPr lang="en-US" sz="2400" dirty="0">
              <a:solidFill>
                <a:srgbClr val="000000"/>
              </a:solidFill>
            </a:endParaRPr>
          </a:p>
          <a:p>
            <a:pPr lvl="0" algn="just">
              <a:lnSpc>
                <a:spcPct val="150000"/>
              </a:lnSpc>
            </a:pPr>
            <a:endParaRPr lang="en-US" sz="2400" dirty="0">
              <a:solidFill>
                <a:srgbClr val="000000"/>
              </a:solidFill>
            </a:endParaRPr>
          </a:p>
          <a:p>
            <a:pPr>
              <a:lnSpc>
                <a:spcPct val="150000"/>
              </a:lnSpc>
            </a:pPr>
            <a:endParaRPr lang="en-US" sz="2400" dirty="0"/>
          </a:p>
        </p:txBody>
      </p:sp>
    </p:spTree>
    <p:extLst>
      <p:ext uri="{BB962C8B-B14F-4D97-AF65-F5344CB8AC3E}">
        <p14:creationId xmlns:p14="http://schemas.microsoft.com/office/powerpoint/2010/main" val="63534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71247"/>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Learning </a:t>
            </a:r>
            <a:endParaRPr lang="en-US" sz="32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1439259"/>
            <a:ext cx="10515600" cy="4351338"/>
          </a:xfrm>
        </p:spPr>
        <p:txBody>
          <a:bodyPr>
            <a:normAutofit/>
          </a:bodyPr>
          <a:lstStyle/>
          <a:p>
            <a:pPr algn="just">
              <a:lnSpc>
                <a:spcPct val="150000"/>
              </a:lnSpc>
              <a:buFont typeface="Wingdings" panose="05000000000000000000" pitchFamily="2" charset="2"/>
              <a:buChar char="§"/>
            </a:pPr>
            <a:r>
              <a:rPr lang="en-US" sz="2400" b="0" i="0" u="none" strike="noStrike" baseline="0" dirty="0" smtClean="0">
                <a:latin typeface="Times New Roman" panose="02020603050405020304" pitchFamily="18" charset="0"/>
                <a:cs typeface="Times New Roman" panose="02020603050405020304" pitchFamily="18" charset="0"/>
              </a:rPr>
              <a:t>Learning is the process by which a person acquires and develops </a:t>
            </a:r>
            <a:r>
              <a:rPr lang="en-US" sz="2400" b="0" i="0" u="none" strike="noStrike" baseline="0" dirty="0" smtClean="0">
                <a:solidFill>
                  <a:srgbClr val="FF0000"/>
                </a:solidFill>
                <a:latin typeface="Times New Roman" panose="02020603050405020304" pitchFamily="18" charset="0"/>
                <a:cs typeface="Times New Roman" panose="02020603050405020304" pitchFamily="18" charset="0"/>
              </a:rPr>
              <a:t>new</a:t>
            </a:r>
            <a:r>
              <a:rPr lang="en-US" sz="2400" b="0" i="0" u="none" strike="noStrike" baseline="0" dirty="0" smtClean="0">
                <a:latin typeface="Times New Roman" panose="02020603050405020304" pitchFamily="18" charset="0"/>
                <a:cs typeface="Times New Roman" panose="02020603050405020304" pitchFamily="18" charset="0"/>
              </a:rPr>
              <a:t> knowledge,</a:t>
            </a:r>
            <a:r>
              <a:rPr lang="en-US" sz="2400" b="0" i="0" u="none" strike="noStrike"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skills, capabilities and attitudes. </a:t>
            </a:r>
          </a:p>
          <a:p>
            <a:pPr algn="just">
              <a:lnSpc>
                <a:spcPct val="150000"/>
              </a:lnSpc>
              <a:buFont typeface="Wingdings" panose="05000000000000000000" pitchFamily="2" charset="2"/>
              <a:buChar char="§"/>
            </a:pPr>
            <a:r>
              <a:rPr lang="en-US" sz="2400" b="0" i="0" u="none" strike="noStrike" baseline="0" dirty="0" smtClean="0">
                <a:latin typeface="Times New Roman" panose="02020603050405020304" pitchFamily="18" charset="0"/>
                <a:cs typeface="Times New Roman" panose="02020603050405020304" pitchFamily="18" charset="0"/>
              </a:rPr>
              <a:t>‘learning is goal</a:t>
            </a:r>
            <a:r>
              <a:rPr lang="en-US" sz="2400" b="0" i="0" u="none" strike="noStrike"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directed, it impacts behavior and cognition, and the</a:t>
            </a:r>
            <a:r>
              <a:rPr lang="en-US" sz="2400" b="0" i="0" u="none" strike="noStrike"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changes brought about are </a:t>
            </a:r>
            <a:r>
              <a:rPr lang="en-US" sz="2400" b="0" i="0" u="none" strike="noStrike" baseline="0" dirty="0" smtClean="0">
                <a:solidFill>
                  <a:srgbClr val="FF0000"/>
                </a:solidFill>
                <a:latin typeface="Times New Roman" panose="02020603050405020304" pitchFamily="18" charset="0"/>
                <a:cs typeface="Times New Roman" panose="02020603050405020304" pitchFamily="18" charset="0"/>
              </a:rPr>
              <a:t>relatively stable</a:t>
            </a:r>
            <a:r>
              <a:rPr lang="en-US" sz="2400" b="0" i="0" u="none" strike="noStrike" baseline="0" dirty="0" smtClean="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US" sz="2400" b="0" i="0" u="none" strike="noStrike" baseline="0" dirty="0" smtClean="0">
                <a:latin typeface="Times New Roman" panose="02020603050405020304" pitchFamily="18" charset="0"/>
                <a:cs typeface="Times New Roman" panose="02020603050405020304" pitchFamily="18" charset="0"/>
              </a:rPr>
              <a:t>Learning has happened when people can demonstrate that they know something</a:t>
            </a:r>
            <a:r>
              <a:rPr lang="en-US" sz="2400" b="0" i="0" u="none" strike="noStrike"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that they </a:t>
            </a:r>
            <a:r>
              <a:rPr lang="en-US" sz="2400" b="0" i="0" u="none" strike="noStrike" baseline="0" dirty="0" smtClean="0">
                <a:solidFill>
                  <a:srgbClr val="FF0000"/>
                </a:solidFill>
                <a:latin typeface="Times New Roman" panose="02020603050405020304" pitchFamily="18" charset="0"/>
                <a:cs typeface="Times New Roman" panose="02020603050405020304" pitchFamily="18" charset="0"/>
              </a:rPr>
              <a:t>did not know before </a:t>
            </a:r>
            <a:r>
              <a:rPr lang="en-US" sz="2400" b="0" i="0" u="none" strike="noStrike" baseline="0" dirty="0" smtClean="0">
                <a:latin typeface="Times New Roman" panose="02020603050405020304" pitchFamily="18" charset="0"/>
                <a:cs typeface="Times New Roman" panose="02020603050405020304" pitchFamily="18" charset="0"/>
              </a:rPr>
              <a:t>(insights, realizations as well as facts) and when</a:t>
            </a:r>
            <a:r>
              <a:rPr lang="en-US" sz="2400" b="0" i="0" u="none" strike="noStrike"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they can </a:t>
            </a:r>
            <a:r>
              <a:rPr lang="en-US" sz="2400" b="0" i="0" u="none" strike="noStrike" baseline="0" dirty="0" smtClean="0">
                <a:solidFill>
                  <a:srgbClr val="FF0000"/>
                </a:solidFill>
                <a:latin typeface="Times New Roman" panose="02020603050405020304" pitchFamily="18" charset="0"/>
                <a:cs typeface="Times New Roman" panose="02020603050405020304" pitchFamily="18" charset="0"/>
              </a:rPr>
              <a:t>do something they could not do before </a:t>
            </a:r>
            <a:r>
              <a:rPr lang="en-US" sz="2400" b="0" i="0" u="none" strike="noStrike" baseline="0" dirty="0" smtClean="0">
                <a:latin typeface="Times New Roman" panose="02020603050405020304" pitchFamily="18" charset="0"/>
                <a:cs typeface="Times New Roman" panose="02020603050405020304" pitchFamily="18" charset="0"/>
              </a:rPr>
              <a:t>(skills)’. </a:t>
            </a:r>
          </a:p>
        </p:txBody>
      </p:sp>
    </p:spTree>
    <p:extLst>
      <p:ext uri="{BB962C8B-B14F-4D97-AF65-F5344CB8AC3E}">
        <p14:creationId xmlns:p14="http://schemas.microsoft.com/office/powerpoint/2010/main" val="124528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mn-lt"/>
              </a:rPr>
              <a:t>Training</a:t>
            </a:r>
            <a:endParaRPr lang="en-US" sz="3200" b="1" dirty="0">
              <a:latin typeface="+mn-lt"/>
            </a:endParaRPr>
          </a:p>
        </p:txBody>
      </p:sp>
      <p:sp>
        <p:nvSpPr>
          <p:cNvPr id="3" name="Content Placeholder 2"/>
          <p:cNvSpPr>
            <a:spLocks noGrp="1"/>
          </p:cNvSpPr>
          <p:nvPr>
            <p:ph idx="1"/>
          </p:nvPr>
        </p:nvSpPr>
        <p:spPr>
          <a:xfrm>
            <a:off x="1024128" y="1886755"/>
            <a:ext cx="9720073" cy="4023360"/>
          </a:xfrm>
        </p:spPr>
        <p:txBody>
          <a:bodyPr>
            <a:normAutofit/>
          </a:bodyPr>
          <a:lstStyle/>
          <a:p>
            <a:pPr algn="just">
              <a:lnSpc>
                <a:spcPct val="150000"/>
              </a:lnSpc>
            </a:pPr>
            <a:r>
              <a:rPr lang="en-US" sz="2800" b="1" i="0" u="none" strike="noStrike" baseline="0" dirty="0" smtClean="0">
                <a:solidFill>
                  <a:schemeClr val="accent2"/>
                </a:solidFill>
                <a:cs typeface="Times New Roman" panose="02020603050405020304" pitchFamily="18" charset="0"/>
              </a:rPr>
              <a:t>Training</a:t>
            </a:r>
            <a:r>
              <a:rPr lang="en-US" sz="2800" b="0" i="0" u="none" strike="noStrike" baseline="0" dirty="0" smtClean="0">
                <a:cs typeface="Times New Roman" panose="02020603050405020304" pitchFamily="18" charset="0"/>
              </a:rPr>
              <a:t> - is the use of systematic and planned instruction activities to promote</a:t>
            </a:r>
            <a:r>
              <a:rPr lang="en-US" sz="2800" b="0" i="0" u="none" strike="noStrike" dirty="0" smtClean="0">
                <a:cs typeface="Times New Roman" panose="02020603050405020304" pitchFamily="18" charset="0"/>
              </a:rPr>
              <a:t> </a:t>
            </a:r>
            <a:r>
              <a:rPr lang="en-US" sz="2800" b="0" i="0" u="none" strike="noStrike" baseline="0" dirty="0" smtClean="0">
                <a:cs typeface="Times New Roman" panose="02020603050405020304" pitchFamily="18" charset="0"/>
              </a:rPr>
              <a:t>learning. </a:t>
            </a:r>
          </a:p>
          <a:p>
            <a:pPr algn="just">
              <a:lnSpc>
                <a:spcPct val="150000"/>
              </a:lnSpc>
            </a:pPr>
            <a:r>
              <a:rPr lang="en-US" sz="2800" b="0" i="0" u="none" strike="noStrike" baseline="0" dirty="0" smtClean="0">
                <a:cs typeface="Times New Roman" panose="02020603050405020304" pitchFamily="18" charset="0"/>
              </a:rPr>
              <a:t>It</a:t>
            </a:r>
            <a:r>
              <a:rPr lang="en-US" sz="2800" b="0" i="0" u="none" strike="noStrike" dirty="0" smtClean="0">
                <a:cs typeface="Times New Roman" panose="02020603050405020304" pitchFamily="18" charset="0"/>
              </a:rPr>
              <a:t> </a:t>
            </a:r>
            <a:r>
              <a:rPr lang="en-US" sz="2800" b="0" i="0" u="none" strike="noStrike" baseline="0" dirty="0" smtClean="0">
                <a:cs typeface="Times New Roman" panose="02020603050405020304" pitchFamily="18" charset="0"/>
              </a:rPr>
              <a:t>involves the use of formal processes to impart knowledge and help people to acquire</a:t>
            </a:r>
            <a:r>
              <a:rPr lang="en-US" sz="2800" b="0" i="0" u="none" strike="noStrike" dirty="0" smtClean="0">
                <a:cs typeface="Times New Roman" panose="02020603050405020304" pitchFamily="18" charset="0"/>
              </a:rPr>
              <a:t> </a:t>
            </a:r>
            <a:r>
              <a:rPr lang="en-US" sz="2800" b="0" i="0" u="none" strike="noStrike" baseline="0" dirty="0" smtClean="0">
                <a:cs typeface="Times New Roman" panose="02020603050405020304" pitchFamily="18" charset="0"/>
              </a:rPr>
              <a:t>the skills necessary for them to perform </a:t>
            </a:r>
            <a:r>
              <a:rPr lang="en-US" sz="2800" b="0" i="0" u="none" strike="noStrike" baseline="0" dirty="0" smtClean="0">
                <a:solidFill>
                  <a:srgbClr val="FF0000"/>
                </a:solidFill>
                <a:cs typeface="Times New Roman" panose="02020603050405020304" pitchFamily="18" charset="0"/>
              </a:rPr>
              <a:t>their current jobs satisfactorily.</a:t>
            </a:r>
            <a:endParaRPr lang="en-US" sz="28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22323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92823"/>
          </a:xfrm>
        </p:spPr>
        <p:txBody>
          <a:bodyPr>
            <a:normAutofit/>
          </a:bodyPr>
          <a:lstStyle/>
          <a:p>
            <a:pPr algn="ctr"/>
            <a:r>
              <a:rPr lang="en-US" sz="3200" b="1" dirty="0" smtClean="0">
                <a:latin typeface="+mn-lt"/>
              </a:rPr>
              <a:t>Development </a:t>
            </a:r>
            <a:endParaRPr lang="en-US" sz="3200" b="1" dirty="0">
              <a:latin typeface="+mn-lt"/>
            </a:endParaRPr>
          </a:p>
        </p:txBody>
      </p:sp>
      <p:sp>
        <p:nvSpPr>
          <p:cNvPr id="3" name="Content Placeholder 2"/>
          <p:cNvSpPr>
            <a:spLocks noGrp="1"/>
          </p:cNvSpPr>
          <p:nvPr>
            <p:ph idx="1"/>
          </p:nvPr>
        </p:nvSpPr>
        <p:spPr>
          <a:xfrm>
            <a:off x="1024128" y="1712890"/>
            <a:ext cx="9720073" cy="4145710"/>
          </a:xfrm>
        </p:spPr>
        <p:txBody>
          <a:bodyPr>
            <a:normAutofit fontScale="92500"/>
          </a:bodyPr>
          <a:lstStyle/>
          <a:p>
            <a:pPr algn="just">
              <a:lnSpc>
                <a:spcPct val="150000"/>
              </a:lnSpc>
            </a:pPr>
            <a:r>
              <a:rPr lang="en-US" sz="2800" b="1" i="0" u="none" strike="noStrike" baseline="0" dirty="0" smtClean="0">
                <a:solidFill>
                  <a:schemeClr val="accent2"/>
                </a:solidFill>
                <a:cs typeface="Times New Roman" panose="02020603050405020304" pitchFamily="18" charset="0"/>
              </a:rPr>
              <a:t>Development</a:t>
            </a:r>
            <a:r>
              <a:rPr lang="en-US" sz="2800" b="0" i="0" u="none" strike="noStrike" baseline="0" dirty="0" smtClean="0">
                <a:cs typeface="Times New Roman" panose="02020603050405020304" pitchFamily="18" charset="0"/>
              </a:rPr>
              <a:t> - enables people to progress from a present</a:t>
            </a:r>
            <a:r>
              <a:rPr lang="en-US" sz="2800" b="0" i="0" u="none" strike="noStrike" dirty="0" smtClean="0">
                <a:cs typeface="Times New Roman" panose="02020603050405020304" pitchFamily="18" charset="0"/>
              </a:rPr>
              <a:t> </a:t>
            </a:r>
            <a:r>
              <a:rPr lang="en-US" sz="2800" b="0" i="0" u="none" strike="noStrike" baseline="0" dirty="0" smtClean="0">
                <a:cs typeface="Times New Roman" panose="02020603050405020304" pitchFamily="18" charset="0"/>
              </a:rPr>
              <a:t>state of understanding and capability to </a:t>
            </a:r>
            <a:r>
              <a:rPr lang="en-US" sz="2800" b="0" i="0" u="none" strike="noStrike" baseline="0" dirty="0" smtClean="0">
                <a:solidFill>
                  <a:srgbClr val="FF0000"/>
                </a:solidFill>
                <a:cs typeface="Times New Roman" panose="02020603050405020304" pitchFamily="18" charset="0"/>
              </a:rPr>
              <a:t>a future state </a:t>
            </a:r>
            <a:r>
              <a:rPr lang="en-US" sz="2800" b="0" i="0" u="none" strike="noStrike" baseline="0" dirty="0" smtClean="0">
                <a:cs typeface="Times New Roman" panose="02020603050405020304" pitchFamily="18" charset="0"/>
              </a:rPr>
              <a:t>in which higher-level</a:t>
            </a:r>
            <a:r>
              <a:rPr lang="en-US" sz="2800" b="0" i="0" u="none" strike="noStrike" dirty="0" smtClean="0">
                <a:cs typeface="Times New Roman" panose="02020603050405020304" pitchFamily="18" charset="0"/>
              </a:rPr>
              <a:t> </a:t>
            </a:r>
            <a:r>
              <a:rPr lang="en-US" sz="2800" b="0" i="0" u="none" strike="noStrike" baseline="0" dirty="0" smtClean="0">
                <a:cs typeface="Times New Roman" panose="02020603050405020304" pitchFamily="18" charset="0"/>
              </a:rPr>
              <a:t>skills, knowledge and competencies are required. </a:t>
            </a:r>
          </a:p>
          <a:p>
            <a:pPr algn="just">
              <a:lnSpc>
                <a:spcPct val="150000"/>
              </a:lnSpc>
            </a:pPr>
            <a:r>
              <a:rPr lang="en-US" sz="2800" b="0" i="0" u="none" strike="noStrike" baseline="0" dirty="0" smtClean="0">
                <a:cs typeface="Times New Roman" panose="02020603050405020304" pitchFamily="18" charset="0"/>
              </a:rPr>
              <a:t>It takes the form of learning</a:t>
            </a:r>
            <a:r>
              <a:rPr lang="en-US" sz="2800" b="0" i="0" u="none" strike="noStrike" dirty="0" smtClean="0">
                <a:cs typeface="Times New Roman" panose="02020603050405020304" pitchFamily="18" charset="0"/>
              </a:rPr>
              <a:t> </a:t>
            </a:r>
            <a:r>
              <a:rPr lang="en-US" sz="2800" b="0" i="0" u="none" strike="noStrike" baseline="0" dirty="0" smtClean="0">
                <a:cs typeface="Times New Roman" panose="02020603050405020304" pitchFamily="18" charset="0"/>
              </a:rPr>
              <a:t>activities</a:t>
            </a:r>
            <a:r>
              <a:rPr lang="en-US" sz="2800" dirty="0">
                <a:cs typeface="Times New Roman" panose="02020603050405020304" pitchFamily="18" charset="0"/>
              </a:rPr>
              <a:t> </a:t>
            </a:r>
            <a:r>
              <a:rPr lang="en-US" sz="2800" b="0" i="0" u="none" strike="noStrike" baseline="0" dirty="0" smtClean="0">
                <a:cs typeface="Times New Roman" panose="02020603050405020304" pitchFamily="18" charset="0"/>
              </a:rPr>
              <a:t>that prepare people to exercise </a:t>
            </a:r>
            <a:r>
              <a:rPr lang="en-US" sz="2800" b="0" i="0" u="none" strike="noStrike" baseline="0" dirty="0" smtClean="0">
                <a:solidFill>
                  <a:srgbClr val="FF0000"/>
                </a:solidFill>
                <a:cs typeface="Times New Roman" panose="02020603050405020304" pitchFamily="18" charset="0"/>
              </a:rPr>
              <a:t>wider or increased responsibilities</a:t>
            </a:r>
            <a:r>
              <a:rPr lang="en-US" sz="2800" b="0" i="0" u="none" strike="noStrike" baseline="0" dirty="0" smtClean="0">
                <a:cs typeface="Times New Roman" panose="02020603050405020304" pitchFamily="18" charset="0"/>
              </a:rPr>
              <a:t>. </a:t>
            </a:r>
          </a:p>
          <a:p>
            <a:pPr algn="just">
              <a:lnSpc>
                <a:spcPct val="150000"/>
              </a:lnSpc>
            </a:pPr>
            <a:r>
              <a:rPr lang="en-US" sz="2800" b="0" i="0" u="none" strike="noStrike" baseline="0" dirty="0" smtClean="0">
                <a:cs typeface="Times New Roman" panose="02020603050405020304" pitchFamily="18" charset="0"/>
              </a:rPr>
              <a:t>It does not</a:t>
            </a:r>
            <a:r>
              <a:rPr lang="en-US" sz="2800" b="0" i="0" u="none" strike="noStrike" dirty="0" smtClean="0">
                <a:cs typeface="Times New Roman" panose="02020603050405020304" pitchFamily="18" charset="0"/>
              </a:rPr>
              <a:t> </a:t>
            </a:r>
            <a:r>
              <a:rPr lang="en-US" sz="2800" b="0" i="0" u="none" strike="noStrike" baseline="0" dirty="0" smtClean="0">
                <a:cs typeface="Times New Roman" panose="02020603050405020304" pitchFamily="18" charset="0"/>
              </a:rPr>
              <a:t>concentrate on improving performance in the present job.</a:t>
            </a:r>
            <a:endParaRPr lang="en-US" sz="2800" dirty="0">
              <a:cs typeface="Times New Roman" panose="02020603050405020304" pitchFamily="18" charset="0"/>
            </a:endParaRPr>
          </a:p>
        </p:txBody>
      </p:sp>
    </p:spTree>
    <p:extLst>
      <p:ext uri="{BB962C8B-B14F-4D97-AF65-F5344CB8AC3E}">
        <p14:creationId xmlns:p14="http://schemas.microsoft.com/office/powerpoint/2010/main" val="44890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024128" y="585216"/>
            <a:ext cx="9720072" cy="870097"/>
          </a:xfrm>
        </p:spPr>
        <p:txBody>
          <a:bodyPr>
            <a:normAutofit/>
          </a:bodyPr>
          <a:lstStyle/>
          <a:p>
            <a:pPr algn="ctr" eaLnBrk="1" hangingPunct="1">
              <a:defRPr/>
            </a:pPr>
            <a:r>
              <a:rPr lang="en-US" sz="3200" b="1" dirty="0">
                <a:solidFill>
                  <a:schemeClr val="tx1"/>
                </a:solidFill>
              </a:rPr>
              <a:t>Major Purposes of </a:t>
            </a:r>
            <a:r>
              <a:rPr lang="en-US" sz="3200" b="1" dirty="0" smtClean="0">
                <a:solidFill>
                  <a:schemeClr val="tx1"/>
                </a:solidFill>
              </a:rPr>
              <a:t>Training and Development </a:t>
            </a:r>
            <a:endParaRPr lang="en-US" sz="4800" b="1" dirty="0">
              <a:solidFill>
                <a:schemeClr val="tx1"/>
              </a:solidFill>
            </a:endParaRPr>
          </a:p>
        </p:txBody>
      </p:sp>
      <p:sp>
        <p:nvSpPr>
          <p:cNvPr id="138243" name="Content Placeholder 2"/>
          <p:cNvSpPr>
            <a:spLocks noGrp="1"/>
          </p:cNvSpPr>
          <p:nvPr>
            <p:ph idx="1"/>
          </p:nvPr>
        </p:nvSpPr>
        <p:spPr>
          <a:xfrm>
            <a:off x="1117260" y="1622737"/>
            <a:ext cx="9720073" cy="4559121"/>
          </a:xfrm>
        </p:spPr>
        <p:txBody>
          <a:bodyPr>
            <a:normAutofit/>
          </a:bodyPr>
          <a:lstStyle/>
          <a:p>
            <a:pPr algn="just" eaLnBrk="1" hangingPunct="1">
              <a:buFont typeface="Wingdings" panose="05000000000000000000" pitchFamily="2" charset="2"/>
              <a:buChar char="§"/>
            </a:pPr>
            <a:r>
              <a:rPr lang="en-US" altLang="en-US" sz="2400" dirty="0" smtClean="0"/>
              <a:t>Establish sound relationship between the worker and his/ her job</a:t>
            </a:r>
          </a:p>
          <a:p>
            <a:pPr algn="just" eaLnBrk="1" hangingPunct="1">
              <a:buFont typeface="Wingdings" panose="05000000000000000000" pitchFamily="2" charset="2"/>
              <a:buChar char="§"/>
            </a:pPr>
            <a:r>
              <a:rPr lang="en-US" altLang="en-US" sz="2400" dirty="0" smtClean="0">
                <a:solidFill>
                  <a:srgbClr val="FF0000"/>
                </a:solidFill>
              </a:rPr>
              <a:t>Upgrade skills</a:t>
            </a:r>
            <a:r>
              <a:rPr lang="en-US" altLang="en-US" sz="2400" dirty="0" smtClean="0"/>
              <a:t> and prevent skills obsolescence</a:t>
            </a:r>
          </a:p>
          <a:p>
            <a:pPr algn="just" eaLnBrk="1" hangingPunct="1">
              <a:buFont typeface="Wingdings" panose="05000000000000000000" pitchFamily="2" charset="2"/>
              <a:buChar char="§"/>
            </a:pPr>
            <a:r>
              <a:rPr lang="en-US" altLang="en-US" sz="2400" dirty="0" smtClean="0"/>
              <a:t>Increase productivity and quality of work</a:t>
            </a:r>
          </a:p>
          <a:p>
            <a:pPr algn="just" eaLnBrk="1" hangingPunct="1">
              <a:buFont typeface="Wingdings" panose="05000000000000000000" pitchFamily="2" charset="2"/>
              <a:buChar char="§"/>
            </a:pPr>
            <a:r>
              <a:rPr lang="en-US" altLang="en-US" sz="2400" dirty="0" smtClean="0"/>
              <a:t>Improves labor-management relations</a:t>
            </a:r>
          </a:p>
          <a:p>
            <a:pPr algn="just" eaLnBrk="1" hangingPunct="1">
              <a:buFont typeface="Wingdings" panose="05000000000000000000" pitchFamily="2" charset="2"/>
              <a:buChar char="§"/>
            </a:pPr>
            <a:r>
              <a:rPr lang="en-US" altLang="en-US" sz="2400" dirty="0" smtClean="0"/>
              <a:t>Minimize operational error (wastage, unnecessary repetitions, reduce accident)</a:t>
            </a:r>
          </a:p>
          <a:p>
            <a:pPr algn="just" eaLnBrk="1" hangingPunct="1">
              <a:buFont typeface="Wingdings" panose="05000000000000000000" pitchFamily="2" charset="2"/>
              <a:buChar char="§"/>
            </a:pPr>
            <a:r>
              <a:rPr lang="en-US" altLang="en-US" sz="2400" dirty="0" smtClean="0"/>
              <a:t>Help </a:t>
            </a:r>
            <a:r>
              <a:rPr lang="en-US" altLang="en-US" sz="2400" dirty="0"/>
              <a:t>address performance deficiencies caused by lack of skills, knowledge and </a:t>
            </a:r>
            <a:r>
              <a:rPr lang="en-US" altLang="en-US" sz="2400" dirty="0" smtClean="0"/>
              <a:t>experience</a:t>
            </a:r>
            <a:endParaRPr lang="en-US" altLang="en-US" sz="2400" dirty="0"/>
          </a:p>
          <a:p>
            <a:pPr marL="0" indent="0" algn="just" eaLnBrk="1" hangingPunct="1">
              <a:buNone/>
            </a:pPr>
            <a:endParaRPr lang="en-US" altLang="en-US" sz="2400" dirty="0" smtClean="0"/>
          </a:p>
          <a:p>
            <a:pPr algn="just" eaLnBrk="1" hangingPunct="1">
              <a:buFont typeface="Wingdings" panose="05000000000000000000" pitchFamily="2" charset="2"/>
              <a:buChar char="§"/>
            </a:pPr>
            <a:endParaRPr lang="en-US" altLang="en-US" sz="2400" dirty="0"/>
          </a:p>
        </p:txBody>
      </p:sp>
      <p:sp>
        <p:nvSpPr>
          <p:cNvPr id="1382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hangingPunct="0">
              <a:spcBef>
                <a:spcPct val="0"/>
              </a:spcBef>
              <a:buClrTx/>
              <a:buSzTx/>
              <a:buFontTx/>
              <a:buNone/>
            </a:pPr>
            <a:fld id="{4E05BF42-CA67-4574-B090-8477DC52F841}" type="slidenum">
              <a:rPr lang="en-US" altLang="en-US" sz="1200">
                <a:solidFill>
                  <a:srgbClr val="898989"/>
                </a:solidFill>
                <a:latin typeface="Tahoma" panose="020B0604030504040204" pitchFamily="34" charset="0"/>
              </a:rPr>
              <a:pPr eaLnBrk="0" hangingPunct="0">
                <a:spcBef>
                  <a:spcPct val="0"/>
                </a:spcBef>
                <a:buClrTx/>
                <a:buSzTx/>
                <a:buFontTx/>
                <a:buNone/>
              </a:pPr>
              <a:t>6</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3943726776"/>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47370"/>
          </a:xfrm>
        </p:spPr>
        <p:txBody>
          <a:bodyPr>
            <a:noAutofit/>
          </a:bodyPr>
          <a:lstStyle/>
          <a:p>
            <a:pPr lvl="1" algn="ctr" rtl="0">
              <a:spcBef>
                <a:spcPct val="0"/>
              </a:spcBef>
            </a:pPr>
            <a:r>
              <a:rPr lang="en-US" sz="3200" b="1" dirty="0" smtClean="0">
                <a:latin typeface="+mj-lt"/>
              </a:rPr>
              <a:t/>
            </a:r>
            <a:br>
              <a:rPr lang="en-US" sz="3200" b="1" dirty="0" smtClean="0">
                <a:latin typeface="+mj-lt"/>
              </a:rPr>
            </a:br>
            <a:r>
              <a:rPr lang="en-US" sz="3200" b="1" dirty="0" smtClean="0">
                <a:latin typeface="+mj-lt"/>
              </a:rPr>
              <a:t>Human resource Development process</a:t>
            </a:r>
            <a:r>
              <a:rPr lang="en-US" sz="3200" dirty="0"/>
              <a:t/>
            </a:r>
            <a:br>
              <a:rPr lang="en-US" sz="3200" dirty="0"/>
            </a:br>
            <a:endParaRPr lang="en-US" sz="3200" dirty="0"/>
          </a:p>
        </p:txBody>
      </p:sp>
      <p:sp>
        <p:nvSpPr>
          <p:cNvPr id="3" name="Content Placeholder 2"/>
          <p:cNvSpPr>
            <a:spLocks noGrp="1"/>
          </p:cNvSpPr>
          <p:nvPr>
            <p:ph idx="1"/>
          </p:nvPr>
        </p:nvSpPr>
        <p:spPr>
          <a:xfrm>
            <a:off x="1024127" y="1796603"/>
            <a:ext cx="10116098" cy="4023360"/>
          </a:xfrm>
        </p:spPr>
        <p:txBody>
          <a:bodyPr>
            <a:normAutofit/>
          </a:bodyPr>
          <a:lstStyle/>
          <a:p>
            <a:pPr algn="just"/>
            <a:r>
              <a:rPr lang="en-US" sz="2800" dirty="0" smtClean="0"/>
              <a:t>HRD interventions should be designed and conducted using the following steps : </a:t>
            </a:r>
          </a:p>
          <a:p>
            <a:pPr marL="585216" lvl="1" indent="-457200" algn="just">
              <a:lnSpc>
                <a:spcPct val="150000"/>
              </a:lnSpc>
              <a:buFont typeface="+mj-lt"/>
              <a:buAutoNum type="arabicPeriod"/>
            </a:pPr>
            <a:r>
              <a:rPr lang="en-US" sz="2800" dirty="0" smtClean="0"/>
              <a:t>needs assessment, </a:t>
            </a:r>
          </a:p>
          <a:p>
            <a:pPr marL="585216" lvl="1" indent="-457200" algn="just">
              <a:lnSpc>
                <a:spcPct val="150000"/>
              </a:lnSpc>
              <a:buFont typeface="+mj-lt"/>
              <a:buAutoNum type="arabicPeriod"/>
            </a:pPr>
            <a:r>
              <a:rPr lang="en-US" sz="2800" dirty="0" smtClean="0"/>
              <a:t>design,</a:t>
            </a:r>
          </a:p>
          <a:p>
            <a:pPr marL="585216" lvl="1" indent="-457200" algn="just">
              <a:lnSpc>
                <a:spcPct val="150000"/>
              </a:lnSpc>
              <a:buFont typeface="+mj-lt"/>
              <a:buAutoNum type="arabicPeriod"/>
            </a:pPr>
            <a:r>
              <a:rPr lang="en-US" sz="2800" dirty="0" smtClean="0"/>
              <a:t>implementation, and</a:t>
            </a:r>
          </a:p>
          <a:p>
            <a:pPr marL="585216" lvl="1" indent="-457200" algn="just">
              <a:lnSpc>
                <a:spcPct val="150000"/>
              </a:lnSpc>
              <a:buFont typeface="+mj-lt"/>
              <a:buAutoNum type="arabicPeriod"/>
            </a:pPr>
            <a:r>
              <a:rPr lang="en-US" sz="2800" dirty="0" smtClean="0"/>
              <a:t>evaluation</a:t>
            </a:r>
            <a:endParaRPr lang="en-US" sz="2800" dirty="0"/>
          </a:p>
        </p:txBody>
      </p:sp>
    </p:spTree>
    <p:extLst>
      <p:ext uri="{BB962C8B-B14F-4D97-AF65-F5344CB8AC3E}">
        <p14:creationId xmlns:p14="http://schemas.microsoft.com/office/powerpoint/2010/main" val="216921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024128" y="688249"/>
            <a:ext cx="9720072" cy="779944"/>
          </a:xfrm>
        </p:spPr>
        <p:txBody>
          <a:bodyPr>
            <a:normAutofit/>
          </a:bodyPr>
          <a:lstStyle/>
          <a:p>
            <a:pPr marL="91440" lvl="0" indent="-91440" algn="ctr">
              <a:lnSpc>
                <a:spcPct val="100000"/>
              </a:lnSpc>
              <a:spcBef>
                <a:spcPts val="1200"/>
              </a:spcBef>
              <a:spcAft>
                <a:spcPts val="200"/>
              </a:spcAft>
              <a:buClr>
                <a:srgbClr val="1CADE4"/>
              </a:buClr>
              <a:buSzPct val="100000"/>
              <a:defRPr/>
            </a:pPr>
            <a:r>
              <a:rPr lang="en-US" sz="3200" b="1" cap="none" spc="0" dirty="0" smtClean="0">
                <a:solidFill>
                  <a:prstClr val="black"/>
                </a:solidFill>
                <a:latin typeface="Tw Cen MT" panose="020B0602020104020603"/>
                <a:ea typeface="+mn-ea"/>
                <a:cs typeface="+mn-cs"/>
              </a:rPr>
              <a:t>Step1: Conducting </a:t>
            </a:r>
            <a:r>
              <a:rPr lang="en-US" sz="3200" b="1" cap="none" spc="0" dirty="0">
                <a:solidFill>
                  <a:prstClr val="black"/>
                </a:solidFill>
                <a:latin typeface="Tw Cen MT" panose="020B0602020104020603"/>
                <a:ea typeface="+mn-ea"/>
                <a:cs typeface="+mn-cs"/>
              </a:rPr>
              <a:t>need Assessment </a:t>
            </a:r>
          </a:p>
        </p:txBody>
      </p:sp>
      <p:sp>
        <p:nvSpPr>
          <p:cNvPr id="142339" name="Content Placeholder 2"/>
          <p:cNvSpPr>
            <a:spLocks noGrp="1"/>
          </p:cNvSpPr>
          <p:nvPr>
            <p:ph idx="1"/>
          </p:nvPr>
        </p:nvSpPr>
        <p:spPr>
          <a:xfrm>
            <a:off x="1024128" y="1468192"/>
            <a:ext cx="9720073" cy="4546241"/>
          </a:xfrm>
        </p:spPr>
        <p:txBody>
          <a:bodyPr>
            <a:noAutofit/>
          </a:bodyPr>
          <a:lstStyle/>
          <a:p>
            <a:pPr algn="just">
              <a:lnSpc>
                <a:spcPct val="150000"/>
              </a:lnSpc>
              <a:buFont typeface="Wingdings" panose="05000000000000000000" pitchFamily="2" charset="2"/>
              <a:buChar char="§"/>
            </a:pPr>
            <a:r>
              <a:rPr lang="en-US" altLang="en-US" sz="2400" dirty="0"/>
              <a:t>Need assessment </a:t>
            </a:r>
            <a:r>
              <a:rPr lang="en-US" altLang="en-US" sz="2400" dirty="0" smtClean="0"/>
              <a:t>refers </a:t>
            </a:r>
            <a:r>
              <a:rPr lang="en-US" altLang="en-US" sz="2400" dirty="0"/>
              <a:t>to a systematic </a:t>
            </a:r>
            <a:r>
              <a:rPr lang="en-US" altLang="en-US" sz="2400" dirty="0">
                <a:solidFill>
                  <a:srgbClr val="FF0000"/>
                </a:solidFill>
              </a:rPr>
              <a:t>identification </a:t>
            </a:r>
            <a:r>
              <a:rPr lang="en-US" altLang="en-US" sz="2400" dirty="0"/>
              <a:t>of training and development </a:t>
            </a:r>
            <a:r>
              <a:rPr lang="en-US" altLang="en-US" sz="2400" dirty="0" smtClean="0">
                <a:solidFill>
                  <a:srgbClr val="FF0000"/>
                </a:solidFill>
              </a:rPr>
              <a:t>needs</a:t>
            </a:r>
            <a:r>
              <a:rPr lang="en-US" altLang="en-US" sz="2400" dirty="0" smtClean="0"/>
              <a:t>.</a:t>
            </a:r>
          </a:p>
          <a:p>
            <a:pPr algn="just">
              <a:lnSpc>
                <a:spcPct val="150000"/>
              </a:lnSpc>
              <a:buFont typeface="Wingdings" panose="05000000000000000000" pitchFamily="2" charset="2"/>
              <a:buChar char="§"/>
            </a:pPr>
            <a:r>
              <a:rPr lang="en-US" altLang="en-US" sz="2400" dirty="0" smtClean="0"/>
              <a:t>Training </a:t>
            </a:r>
            <a:r>
              <a:rPr lang="en-US" altLang="en-US" sz="2400" dirty="0"/>
              <a:t>need is the </a:t>
            </a:r>
            <a:r>
              <a:rPr lang="en-US" altLang="en-US" sz="2400" dirty="0">
                <a:solidFill>
                  <a:srgbClr val="FF0000"/>
                </a:solidFill>
              </a:rPr>
              <a:t>gap </a:t>
            </a:r>
            <a:r>
              <a:rPr lang="en-US" altLang="en-US" sz="2400" dirty="0"/>
              <a:t>between skills needed for a job and the present skill level of employees. </a:t>
            </a:r>
            <a:endParaRPr lang="en-US" altLang="en-US" sz="2400" dirty="0" smtClean="0"/>
          </a:p>
          <a:p>
            <a:pPr algn="just">
              <a:lnSpc>
                <a:spcPct val="150000"/>
              </a:lnSpc>
              <a:buFont typeface="Wingdings" panose="05000000000000000000" pitchFamily="2" charset="2"/>
              <a:buChar char="§"/>
            </a:pPr>
            <a:r>
              <a:rPr lang="en-US" altLang="en-US" sz="2400" dirty="0" smtClean="0"/>
              <a:t>Training and development needs are identified by comparing job performance </a:t>
            </a:r>
            <a:r>
              <a:rPr lang="en-US" altLang="en-US" sz="2400" dirty="0" smtClean="0">
                <a:solidFill>
                  <a:srgbClr val="FF0000"/>
                </a:solidFill>
              </a:rPr>
              <a:t>standard and actual performance</a:t>
            </a:r>
            <a:r>
              <a:rPr lang="en-US" altLang="en-US" sz="2400" dirty="0" smtClean="0"/>
              <a:t>.</a:t>
            </a:r>
            <a:r>
              <a:rPr lang="en-US" altLang="en-US" sz="2400" dirty="0"/>
              <a:t> </a:t>
            </a:r>
            <a:endParaRPr lang="en-US" altLang="en-US" sz="2400" dirty="0" smtClean="0"/>
          </a:p>
          <a:p>
            <a:pPr algn="just">
              <a:lnSpc>
                <a:spcPct val="150000"/>
              </a:lnSpc>
              <a:buFont typeface="Wingdings" panose="05000000000000000000" pitchFamily="2" charset="2"/>
              <a:buChar char="§"/>
            </a:pPr>
            <a:r>
              <a:rPr lang="en-US" altLang="en-US" sz="2400" dirty="0" smtClean="0"/>
              <a:t>If </a:t>
            </a:r>
            <a:r>
              <a:rPr lang="en-US" altLang="en-US" sz="2400" dirty="0"/>
              <a:t>the actual performance is below the job standards it indicates </a:t>
            </a:r>
            <a:r>
              <a:rPr lang="en-US" altLang="en-US" sz="2400" b="1" dirty="0"/>
              <a:t>performance </a:t>
            </a:r>
            <a:r>
              <a:rPr lang="en-US" altLang="en-US" sz="2400" b="1" dirty="0" smtClean="0"/>
              <a:t>deficiencies.</a:t>
            </a:r>
            <a:endParaRPr lang="en-US" altLang="en-US" sz="2400" b="1" dirty="0"/>
          </a:p>
          <a:p>
            <a:pPr algn="just" eaLnBrk="1" hangingPunct="1">
              <a:lnSpc>
                <a:spcPct val="150000"/>
              </a:lnSpc>
              <a:buFontTx/>
              <a:buNone/>
            </a:pPr>
            <a:endParaRPr lang="en-US" altLang="en-US" sz="2800" dirty="0"/>
          </a:p>
        </p:txBody>
      </p:sp>
      <p:sp>
        <p:nvSpPr>
          <p:cNvPr id="142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hangingPunct="0">
              <a:spcBef>
                <a:spcPct val="0"/>
              </a:spcBef>
              <a:buClrTx/>
              <a:buSzTx/>
              <a:buFontTx/>
              <a:buNone/>
            </a:pPr>
            <a:fld id="{EE856E9B-70F9-4E8E-84F6-F0E2D5CAC969}" type="slidenum">
              <a:rPr lang="en-US" altLang="en-US" sz="1200">
                <a:solidFill>
                  <a:srgbClr val="898989"/>
                </a:solidFill>
                <a:latin typeface="Tahoma" panose="020B0604030504040204" pitchFamily="34" charset="0"/>
              </a:rPr>
              <a:pPr eaLnBrk="0" hangingPunct="0">
                <a:spcBef>
                  <a:spcPct val="0"/>
                </a:spcBef>
                <a:buClrTx/>
                <a:buSzTx/>
                <a:buFontTx/>
                <a:buNone/>
              </a:pPr>
              <a:t>8</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636552610"/>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024128" y="688249"/>
            <a:ext cx="9720072" cy="779944"/>
          </a:xfrm>
        </p:spPr>
        <p:txBody>
          <a:bodyPr>
            <a:normAutofit/>
          </a:bodyPr>
          <a:lstStyle/>
          <a:p>
            <a:pPr marL="91440" lvl="0" indent="-91440" algn="ctr">
              <a:lnSpc>
                <a:spcPct val="100000"/>
              </a:lnSpc>
              <a:spcBef>
                <a:spcPts val="1200"/>
              </a:spcBef>
              <a:spcAft>
                <a:spcPts val="200"/>
              </a:spcAft>
              <a:buClr>
                <a:srgbClr val="1CADE4"/>
              </a:buClr>
              <a:buSzPct val="100000"/>
              <a:defRPr/>
            </a:pPr>
            <a:r>
              <a:rPr lang="en-US" sz="3200" b="1" cap="none" spc="0" dirty="0" smtClean="0">
                <a:solidFill>
                  <a:prstClr val="black"/>
                </a:solidFill>
                <a:latin typeface="Tw Cen MT" panose="020B0602020104020603"/>
                <a:ea typeface="+mn-ea"/>
                <a:cs typeface="+mn-cs"/>
              </a:rPr>
              <a:t>…Step1: Conducting </a:t>
            </a:r>
            <a:r>
              <a:rPr lang="en-US" sz="3200" b="1" cap="none" spc="0" dirty="0">
                <a:solidFill>
                  <a:prstClr val="black"/>
                </a:solidFill>
                <a:latin typeface="Tw Cen MT" panose="020B0602020104020603"/>
                <a:ea typeface="+mn-ea"/>
                <a:cs typeface="+mn-cs"/>
              </a:rPr>
              <a:t>need Assessment </a:t>
            </a:r>
          </a:p>
        </p:txBody>
      </p:sp>
      <p:sp>
        <p:nvSpPr>
          <p:cNvPr id="142339" name="Content Placeholder 2"/>
          <p:cNvSpPr>
            <a:spLocks noGrp="1"/>
          </p:cNvSpPr>
          <p:nvPr>
            <p:ph idx="1"/>
          </p:nvPr>
        </p:nvSpPr>
        <p:spPr>
          <a:xfrm>
            <a:off x="1024128" y="1468192"/>
            <a:ext cx="9720073" cy="4546241"/>
          </a:xfrm>
        </p:spPr>
        <p:txBody>
          <a:bodyPr>
            <a:noAutofit/>
          </a:bodyPr>
          <a:lstStyle/>
          <a:p>
            <a:pPr algn="just">
              <a:lnSpc>
                <a:spcPct val="150000"/>
              </a:lnSpc>
              <a:buFont typeface="Wingdings" panose="05000000000000000000" pitchFamily="2" charset="2"/>
              <a:buChar char="§"/>
            </a:pPr>
            <a:r>
              <a:rPr lang="en-US" sz="2400" b="1" dirty="0"/>
              <a:t>Levels of training need </a:t>
            </a:r>
            <a:r>
              <a:rPr lang="en-US" sz="2400" b="1" dirty="0" smtClean="0"/>
              <a:t>analysis</a:t>
            </a:r>
            <a:r>
              <a:rPr lang="en-US" altLang="en-US" sz="2400" b="1" dirty="0" smtClean="0"/>
              <a:t> </a:t>
            </a:r>
          </a:p>
          <a:p>
            <a:pPr lvl="1" algn="just">
              <a:lnSpc>
                <a:spcPct val="150000"/>
              </a:lnSpc>
            </a:pPr>
            <a:r>
              <a:rPr lang="en-US" sz="2400" b="1" dirty="0" smtClean="0">
                <a:solidFill>
                  <a:srgbClr val="000000"/>
                </a:solidFill>
              </a:rPr>
              <a:t>Organization </a:t>
            </a:r>
            <a:r>
              <a:rPr lang="en-US" sz="2400" b="1" dirty="0">
                <a:solidFill>
                  <a:srgbClr val="000000"/>
                </a:solidFill>
              </a:rPr>
              <a:t>analysis </a:t>
            </a:r>
            <a:r>
              <a:rPr lang="en-US" sz="2400" dirty="0">
                <a:solidFill>
                  <a:srgbClr val="000000"/>
                </a:solidFill>
              </a:rPr>
              <a:t>- is an examination of the environment, strategies, and resources(technology, financial and HRM) the firm faces so as to determine what training it should emphasize. </a:t>
            </a:r>
            <a:endParaRPr lang="en-US" sz="2400" dirty="0" smtClean="0">
              <a:solidFill>
                <a:srgbClr val="000000"/>
              </a:solidFill>
            </a:endParaRPr>
          </a:p>
          <a:p>
            <a:pPr lvl="1" algn="just">
              <a:lnSpc>
                <a:spcPct val="150000"/>
              </a:lnSpc>
            </a:pPr>
            <a:r>
              <a:rPr lang="en-US" sz="2400" b="1" dirty="0" smtClean="0">
                <a:solidFill>
                  <a:srgbClr val="000000"/>
                </a:solidFill>
              </a:rPr>
              <a:t>Source of Data for organizational analysis</a:t>
            </a:r>
          </a:p>
          <a:p>
            <a:pPr lvl="2" algn="just">
              <a:lnSpc>
                <a:spcPct val="150000"/>
              </a:lnSpc>
            </a:pPr>
            <a:r>
              <a:rPr lang="en-US" sz="2400" dirty="0" smtClean="0">
                <a:solidFill>
                  <a:srgbClr val="000000"/>
                </a:solidFill>
              </a:rPr>
              <a:t>Secondary(strategic plan, operational plan, proposed initiatives, financial plan)</a:t>
            </a:r>
          </a:p>
          <a:p>
            <a:pPr lvl="2" algn="just">
              <a:lnSpc>
                <a:spcPct val="100000"/>
              </a:lnSpc>
            </a:pPr>
            <a:r>
              <a:rPr lang="en-US" sz="2400" dirty="0" smtClean="0">
                <a:solidFill>
                  <a:srgbClr val="000000"/>
                </a:solidFill>
              </a:rPr>
              <a:t>Top management </a:t>
            </a:r>
            <a:endParaRPr lang="en-US" sz="2400" dirty="0">
              <a:solidFill>
                <a:srgbClr val="000000"/>
              </a:solidFill>
            </a:endParaRPr>
          </a:p>
          <a:p>
            <a:pPr algn="just" eaLnBrk="1" hangingPunct="1">
              <a:lnSpc>
                <a:spcPct val="150000"/>
              </a:lnSpc>
              <a:buFontTx/>
              <a:buNone/>
            </a:pPr>
            <a:endParaRPr lang="en-US" altLang="en-US" sz="2400" dirty="0"/>
          </a:p>
        </p:txBody>
      </p:sp>
      <p:sp>
        <p:nvSpPr>
          <p:cNvPr id="142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hangingPunct="0">
              <a:spcBef>
                <a:spcPct val="0"/>
              </a:spcBef>
              <a:buClrTx/>
              <a:buSzTx/>
              <a:buFontTx/>
              <a:buNone/>
            </a:pPr>
            <a:fld id="{EE856E9B-70F9-4E8E-84F6-F0E2D5CAC969}" type="slidenum">
              <a:rPr lang="en-US" altLang="en-US" sz="1200">
                <a:solidFill>
                  <a:srgbClr val="898989"/>
                </a:solidFill>
                <a:latin typeface="Tahoma" panose="020B0604030504040204" pitchFamily="34" charset="0"/>
              </a:rPr>
              <a:pPr eaLnBrk="0" hangingPunct="0">
                <a:spcBef>
                  <a:spcPct val="0"/>
                </a:spcBef>
                <a:buClrTx/>
                <a:buSzTx/>
                <a:buFontTx/>
                <a:buNone/>
              </a:pPr>
              <a:t>9</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924886660"/>
      </p:ext>
    </p:extLst>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1627</Words>
  <Application>Microsoft Office PowerPoint</Application>
  <PresentationFormat>Widescreen</PresentationFormat>
  <Paragraphs>164</Paragraphs>
  <Slides>29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Symbol</vt:lpstr>
      <vt:lpstr>Tahoma</vt:lpstr>
      <vt:lpstr>Times New Roman</vt:lpstr>
      <vt:lpstr>Tw Cen MT</vt:lpstr>
      <vt:lpstr>Tw Cen MT Condensed</vt:lpstr>
      <vt:lpstr>Wingdings</vt:lpstr>
      <vt:lpstr>Wingdings 3</vt:lpstr>
      <vt:lpstr>Integral</vt:lpstr>
      <vt:lpstr>Chapter SIX</vt:lpstr>
      <vt:lpstr>Human Resource Development </vt:lpstr>
      <vt:lpstr>Learning </vt:lpstr>
      <vt:lpstr>Training</vt:lpstr>
      <vt:lpstr>Development </vt:lpstr>
      <vt:lpstr>Major Purposes of Training and Development </vt:lpstr>
      <vt:lpstr> Human resource Development process </vt:lpstr>
      <vt:lpstr>Step1: Conducting need Assessment </vt:lpstr>
      <vt:lpstr>…Step1: Conducting need Assessment </vt:lpstr>
      <vt:lpstr>…Step1: Conducting need Assessment </vt:lpstr>
      <vt:lpstr>…Step1: Conducting need Assessment </vt:lpstr>
      <vt:lpstr>Effective need analysis will lead to :-</vt:lpstr>
      <vt:lpstr>Step2: Designing the Training Program</vt:lpstr>
      <vt:lpstr>Step2: Designing the Training Program</vt:lpstr>
      <vt:lpstr>Step2: Designing the Training Program</vt:lpstr>
      <vt:lpstr>What sequencing method would you use to teach the following topics?</vt:lpstr>
      <vt:lpstr>Step2: Designing the Training Program</vt:lpstr>
      <vt:lpstr>Step2: Designing the Training Program</vt:lpstr>
      <vt:lpstr>Training methods </vt:lpstr>
      <vt:lpstr>On the job training steps:-</vt:lpstr>
      <vt:lpstr>Training methods </vt:lpstr>
      <vt:lpstr>…Training methods </vt:lpstr>
      <vt:lpstr>…Training methods </vt:lpstr>
      <vt:lpstr>Step 3: Implementing the Program</vt:lpstr>
      <vt:lpstr>      Step4: Evaluating the Program</vt:lpstr>
      <vt:lpstr>Criteria for evaluation</vt:lpstr>
      <vt:lpstr>Criteria for evaluation</vt:lpstr>
      <vt:lpstr>Criteria for evaluation</vt:lpstr>
      <vt:lpstr>Criteria for evaluation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dc:title>
  <dc:creator>User</dc:creator>
  <cp:lastModifiedBy>admin</cp:lastModifiedBy>
  <cp:revision>50</cp:revision>
  <dcterms:created xsi:type="dcterms:W3CDTF">2018-11-17T17:39:45Z</dcterms:created>
  <dcterms:modified xsi:type="dcterms:W3CDTF">2020-03-30T05:32:53Z</dcterms:modified>
</cp:coreProperties>
</file>