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261" r:id="rId3"/>
    <p:sldId id="280" r:id="rId4"/>
    <p:sldId id="281" r:id="rId5"/>
    <p:sldId id="259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63" r:id="rId14"/>
    <p:sldId id="264" r:id="rId15"/>
    <p:sldId id="265" r:id="rId16"/>
    <p:sldId id="266" r:id="rId17"/>
    <p:sldId id="267" r:id="rId18"/>
    <p:sldId id="268" r:id="rId19"/>
    <p:sldId id="270" r:id="rId20"/>
    <p:sldId id="269" r:id="rId21"/>
    <p:sldId id="271" r:id="rId22"/>
    <p:sldId id="26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4" autoAdjust="0"/>
    <p:restoredTop sz="82765" autoAdjust="0"/>
  </p:normalViewPr>
  <p:slideViewPr>
    <p:cSldViewPr snapToGrid="0">
      <p:cViewPr varScale="1">
        <p:scale>
          <a:sx n="58" d="100"/>
          <a:sy n="58" d="100"/>
        </p:scale>
        <p:origin x="101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6954B-C124-4C4C-A4F6-7732B8F1EAF4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098C2-3CE3-4B13-A8FE-44C7F17AD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2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098C2-3CE3-4B13-A8FE-44C7F17ADC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38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10600006" cy="146304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ea typeface="Calibri" panose="020F0502020204030204" pitchFamily="34" charset="0"/>
              </a:rPr>
              <a:t>Employee Maintenance and Separation</a:t>
            </a: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Chapter </a:t>
            </a:r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5610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366664"/>
            <a:ext cx="9720072" cy="93878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/>
            </a:r>
            <a:b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</a:br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Involuntary </a:t>
            </a: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Separations</a:t>
            </a:r>
            <a:r>
              <a:rPr lang="en-US" sz="3200" b="1" dirty="0">
                <a:solidFill>
                  <a:srgbClr val="BA7C35"/>
                </a:solidFill>
              </a:rPr>
              <a:t/>
            </a:r>
            <a:br>
              <a:rPr lang="en-US" sz="3200" b="1" dirty="0">
                <a:solidFill>
                  <a:srgbClr val="BA7C35"/>
                </a:solidFill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645" y="1504950"/>
            <a:ext cx="10576906" cy="48577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0000"/>
                </a:solidFill>
              </a:rPr>
              <a:t>An </a:t>
            </a:r>
            <a:r>
              <a:rPr lang="en-US" sz="2800" b="1" dirty="0">
                <a:solidFill>
                  <a:srgbClr val="000000"/>
                </a:solidFill>
              </a:rPr>
              <a:t>involuntary separation </a:t>
            </a:r>
            <a:r>
              <a:rPr lang="en-US" sz="2800" dirty="0">
                <a:solidFill>
                  <a:srgbClr val="000000"/>
                </a:solidFill>
              </a:rPr>
              <a:t>occurs when management decides to terminate its relationship </a:t>
            </a:r>
            <a:r>
              <a:rPr lang="en-US" sz="2800" dirty="0" smtClean="0">
                <a:solidFill>
                  <a:srgbClr val="000000"/>
                </a:solidFill>
              </a:rPr>
              <a:t>with an </a:t>
            </a:r>
            <a:r>
              <a:rPr lang="en-US" sz="2800" dirty="0">
                <a:solidFill>
                  <a:srgbClr val="000000"/>
                </a:solidFill>
              </a:rPr>
              <a:t>employee due </a:t>
            </a:r>
            <a:r>
              <a:rPr lang="en-US" sz="2800" dirty="0" smtClean="0">
                <a:solidFill>
                  <a:srgbClr val="000000"/>
                </a:solidFill>
              </a:rPr>
              <a:t>to: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Economic </a:t>
            </a:r>
            <a:r>
              <a:rPr lang="en-US" sz="2800" dirty="0">
                <a:solidFill>
                  <a:srgbClr val="000000"/>
                </a:solidFill>
              </a:rPr>
              <a:t>necessity or </a:t>
            </a:r>
            <a:endParaRPr lang="en-US" sz="28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Poor </a:t>
            </a:r>
            <a:r>
              <a:rPr lang="en-US" sz="2800" dirty="0">
                <a:solidFill>
                  <a:srgbClr val="000000"/>
                </a:solidFill>
              </a:rPr>
              <a:t>fit between the employee and the </a:t>
            </a:r>
            <a:r>
              <a:rPr lang="en-US" sz="2800" dirty="0" smtClean="0">
                <a:solidFill>
                  <a:srgbClr val="000000"/>
                </a:solidFill>
              </a:rPr>
              <a:t>organization</a:t>
            </a:r>
            <a:endParaRPr lang="en-US" sz="2800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Involuntary separations are the result of </a:t>
            </a:r>
            <a:r>
              <a:rPr lang="en-US" sz="2800" dirty="0">
                <a:solidFill>
                  <a:schemeClr val="accent1"/>
                </a:solidFill>
              </a:rPr>
              <a:t>very serious and painful decisions </a:t>
            </a:r>
            <a:r>
              <a:rPr lang="en-US" sz="2800" dirty="0">
                <a:solidFill>
                  <a:srgbClr val="000000"/>
                </a:solidFill>
              </a:rPr>
              <a:t>that can have </a:t>
            </a:r>
            <a:r>
              <a:rPr lang="en-US" sz="2800" dirty="0" smtClean="0">
                <a:solidFill>
                  <a:srgbClr val="000000"/>
                </a:solidFill>
              </a:rPr>
              <a:t>a profound </a:t>
            </a:r>
            <a:r>
              <a:rPr lang="en-US" sz="2800" dirty="0">
                <a:solidFill>
                  <a:srgbClr val="000000"/>
                </a:solidFill>
              </a:rPr>
              <a:t>effect on the entire organization and especially on the employee who loses his or her job.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6172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319784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Involuntary Separations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05000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DISCHARGES </a:t>
            </a:r>
            <a:r>
              <a:rPr lang="en-US" sz="2400" b="1" dirty="0" smtClean="0"/>
              <a:t>- </a:t>
            </a:r>
            <a:r>
              <a:rPr lang="en-US" sz="2800" dirty="0" smtClean="0"/>
              <a:t>takes </a:t>
            </a:r>
            <a:r>
              <a:rPr lang="en-US" sz="2800" dirty="0"/>
              <a:t>place when management decides that there is a </a:t>
            </a:r>
            <a:r>
              <a:rPr lang="en-US" sz="2800" dirty="0">
                <a:solidFill>
                  <a:schemeClr val="accent1"/>
                </a:solidFill>
              </a:rPr>
              <a:t>poor fit </a:t>
            </a:r>
            <a:r>
              <a:rPr lang="en-US" sz="2800" dirty="0" smtClean="0">
                <a:solidFill>
                  <a:schemeClr val="accent1"/>
                </a:solidFill>
              </a:rPr>
              <a:t>between an </a:t>
            </a:r>
            <a:r>
              <a:rPr lang="en-US" sz="2800" dirty="0">
                <a:solidFill>
                  <a:schemeClr val="accent1"/>
                </a:solidFill>
              </a:rPr>
              <a:t>employee and the organization</a:t>
            </a:r>
            <a:r>
              <a:rPr lang="en-US" sz="2800" dirty="0"/>
              <a:t>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discharge is a result of either </a:t>
            </a:r>
            <a:r>
              <a:rPr lang="en-US" sz="2800" dirty="0">
                <a:solidFill>
                  <a:schemeClr val="accent1"/>
                </a:solidFill>
              </a:rPr>
              <a:t>poor performance </a:t>
            </a:r>
            <a:r>
              <a:rPr lang="en-US" sz="2800" dirty="0"/>
              <a:t>or </a:t>
            </a:r>
            <a:r>
              <a:rPr lang="en-US" sz="2800" dirty="0" smtClean="0"/>
              <a:t>the employee’s </a:t>
            </a:r>
            <a:r>
              <a:rPr lang="en-US" sz="2800" dirty="0"/>
              <a:t>failure to change some </a:t>
            </a:r>
            <a:r>
              <a:rPr lang="en-US" sz="2800" dirty="0">
                <a:solidFill>
                  <a:schemeClr val="accent1"/>
                </a:solidFill>
              </a:rPr>
              <a:t>unacceptable behavior </a:t>
            </a:r>
            <a:r>
              <a:rPr lang="en-US" sz="2800" dirty="0"/>
              <a:t>that management has </a:t>
            </a:r>
            <a:r>
              <a:rPr lang="en-US" sz="2800" dirty="0">
                <a:solidFill>
                  <a:schemeClr val="accent1"/>
                </a:solidFill>
              </a:rPr>
              <a:t>tried </a:t>
            </a:r>
            <a:r>
              <a:rPr lang="en-US" sz="2800" dirty="0" smtClean="0">
                <a:solidFill>
                  <a:schemeClr val="accent1"/>
                </a:solidFill>
              </a:rPr>
              <a:t>repeatedly to </a:t>
            </a:r>
            <a:r>
              <a:rPr lang="en-US" sz="2800" dirty="0">
                <a:solidFill>
                  <a:schemeClr val="accent1"/>
                </a:solidFill>
              </a:rPr>
              <a:t>correct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9375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319784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Involuntary Separations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05000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/>
              <a:t>Layoffs-</a:t>
            </a:r>
            <a:r>
              <a:rPr lang="en-US" sz="2800" dirty="0" smtClean="0"/>
              <a:t> </a:t>
            </a:r>
            <a:r>
              <a:rPr lang="en-US" sz="2800" dirty="0"/>
              <a:t>are a means for an organization to </a:t>
            </a:r>
            <a:r>
              <a:rPr lang="en-US" sz="2800" dirty="0">
                <a:solidFill>
                  <a:schemeClr val="accent1"/>
                </a:solidFill>
              </a:rPr>
              <a:t>cut costs</a:t>
            </a:r>
            <a:r>
              <a:rPr lang="en-US" sz="2800" dirty="0"/>
              <a:t> in economic challenges</a:t>
            </a:r>
            <a:r>
              <a:rPr lang="en-US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With a layoff, employees lose their jobs because a chan</a:t>
            </a:r>
            <a:r>
              <a:rPr lang="en-US" sz="2800" dirty="0">
                <a:solidFill>
                  <a:schemeClr val="accent1"/>
                </a:solidFill>
              </a:rPr>
              <a:t>ge in the company’s </a:t>
            </a:r>
            <a:r>
              <a:rPr lang="en-US" sz="2800" dirty="0" smtClean="0">
                <a:solidFill>
                  <a:schemeClr val="accent1"/>
                </a:solidFill>
              </a:rPr>
              <a:t>environment </a:t>
            </a:r>
            <a:r>
              <a:rPr lang="en-US" sz="2800" dirty="0">
                <a:solidFill>
                  <a:schemeClr val="accent1"/>
                </a:solidFill>
              </a:rPr>
              <a:t>or strategy </a:t>
            </a:r>
            <a:r>
              <a:rPr lang="en-US" sz="2800" dirty="0"/>
              <a:t>forces it to reduce its workforce.</a:t>
            </a:r>
          </a:p>
        </p:txBody>
      </p:sp>
    </p:spTree>
    <p:extLst>
      <p:ext uri="{BB962C8B-B14F-4D97-AF65-F5344CB8AC3E}">
        <p14:creationId xmlns:p14="http://schemas.microsoft.com/office/powerpoint/2010/main" val="2113733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costs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481959"/>
            <a:ext cx="10374342" cy="480848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The costs </a:t>
            </a:r>
            <a:r>
              <a:rPr lang="en-US" sz="2400" dirty="0" smtClean="0"/>
              <a:t>can be </a:t>
            </a:r>
            <a:r>
              <a:rPr lang="en-US" sz="2400" dirty="0"/>
              <a:t>categorized as recruitment costs, selection costs, training costs, and separation </a:t>
            </a:r>
            <a:r>
              <a:rPr lang="en-US" sz="2400" dirty="0" smtClean="0"/>
              <a:t>costs.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/>
              <a:t>RECRUITMENT COSTS </a:t>
            </a:r>
            <a:r>
              <a:rPr lang="en-US" sz="2400" dirty="0">
                <a:solidFill>
                  <a:srgbClr val="000000"/>
                </a:solidFill>
              </a:rPr>
              <a:t>The costs associated with recruiting a</a:t>
            </a:r>
            <a:r>
              <a:rPr lang="en-US" sz="2400" dirty="0">
                <a:solidFill>
                  <a:schemeClr val="accent1"/>
                </a:solidFill>
              </a:rPr>
              <a:t> replacement </a:t>
            </a:r>
            <a:r>
              <a:rPr lang="en-US" sz="2400" dirty="0">
                <a:solidFill>
                  <a:srgbClr val="000000"/>
                </a:solidFill>
              </a:rPr>
              <a:t>may include </a:t>
            </a:r>
            <a:r>
              <a:rPr lang="en-US" sz="2400" dirty="0" smtClean="0">
                <a:solidFill>
                  <a:srgbClr val="000000"/>
                </a:solidFill>
              </a:rPr>
              <a:t>advertising the </a:t>
            </a:r>
            <a:r>
              <a:rPr lang="en-US" sz="2400" dirty="0">
                <a:solidFill>
                  <a:srgbClr val="000000"/>
                </a:solidFill>
              </a:rPr>
              <a:t>job vacancy and using a professional recruiter to travel to various locations (</a:t>
            </a:r>
            <a:r>
              <a:rPr lang="en-US" sz="2400" dirty="0" smtClean="0">
                <a:solidFill>
                  <a:srgbClr val="000000"/>
                </a:solidFill>
              </a:rPr>
              <a:t>including college </a:t>
            </a:r>
            <a:r>
              <a:rPr lang="en-US" sz="2400" dirty="0">
                <a:solidFill>
                  <a:srgbClr val="000000"/>
                </a:solidFill>
              </a:rPr>
              <a:t>campuses). </a:t>
            </a:r>
            <a:r>
              <a:rPr lang="en-US" sz="2400" dirty="0" err="1" smtClean="0">
                <a:solidFill>
                  <a:srgbClr val="000000"/>
                </a:solidFill>
              </a:rPr>
              <a:t>i.e</a:t>
            </a:r>
            <a:r>
              <a:rPr lang="en-US" sz="2400" dirty="0" smtClean="0">
                <a:solidFill>
                  <a:srgbClr val="000000"/>
                </a:solidFill>
              </a:rPr>
              <a:t>, Recruitment costs include costs such as   </a:t>
            </a:r>
            <a:r>
              <a:rPr lang="en-US" sz="2400" dirty="0" smtClean="0">
                <a:solidFill>
                  <a:schemeClr val="accent1"/>
                </a:solidFill>
              </a:rPr>
              <a:t>advertising , campus visits, recruiter time</a:t>
            </a:r>
            <a:r>
              <a:rPr lang="en-US" sz="2400" dirty="0" smtClean="0">
                <a:solidFill>
                  <a:srgbClr val="000000"/>
                </a:solidFill>
              </a:rPr>
              <a:t>, search firm fees.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195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costs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481959"/>
            <a:ext cx="10374342" cy="480848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SELECTION </a:t>
            </a:r>
            <a:r>
              <a:rPr lang="en-US" sz="2400" b="1" dirty="0" smtClean="0"/>
              <a:t>COSTS: </a:t>
            </a:r>
            <a:r>
              <a:rPr lang="en-US" sz="2400" dirty="0">
                <a:solidFill>
                  <a:srgbClr val="000000"/>
                </a:solidFill>
              </a:rPr>
              <a:t>Selection costs are associated with </a:t>
            </a:r>
            <a:r>
              <a:rPr lang="en-US" sz="2400" dirty="0">
                <a:solidFill>
                  <a:schemeClr val="accent1"/>
                </a:solidFill>
              </a:rPr>
              <a:t>selecting, hiring, and placing</a:t>
            </a:r>
            <a:r>
              <a:rPr lang="en-US" sz="2400" dirty="0">
                <a:solidFill>
                  <a:srgbClr val="000000"/>
                </a:solidFill>
              </a:rPr>
              <a:t> a </a:t>
            </a:r>
            <a:r>
              <a:rPr lang="en-US" sz="2400" dirty="0" smtClean="0">
                <a:solidFill>
                  <a:srgbClr val="000000"/>
                </a:solidFill>
              </a:rPr>
              <a:t>new employee </a:t>
            </a:r>
            <a:r>
              <a:rPr lang="en-US" sz="2400" dirty="0">
                <a:solidFill>
                  <a:srgbClr val="000000"/>
                </a:solidFill>
              </a:rPr>
              <a:t>in a job.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</a:rPr>
              <a:t>Interviewing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the job applicant includes the costs associated with </a:t>
            </a:r>
            <a:r>
              <a:rPr lang="en-US" sz="2400" dirty="0">
                <a:solidFill>
                  <a:schemeClr val="accent1"/>
                </a:solidFill>
              </a:rPr>
              <a:t>travel to </a:t>
            </a:r>
            <a:r>
              <a:rPr lang="en-US" sz="2400" dirty="0" smtClean="0">
                <a:solidFill>
                  <a:schemeClr val="accent1"/>
                </a:solidFill>
              </a:rPr>
              <a:t>the interview </a:t>
            </a:r>
            <a:r>
              <a:rPr lang="en-US" sz="2400" dirty="0">
                <a:solidFill>
                  <a:schemeClr val="accent1"/>
                </a:solidFill>
              </a:rPr>
              <a:t>site </a:t>
            </a:r>
            <a:r>
              <a:rPr lang="en-US" sz="2400" dirty="0">
                <a:solidFill>
                  <a:srgbClr val="000000"/>
                </a:solidFill>
              </a:rPr>
              <a:t>and the </a:t>
            </a:r>
            <a:r>
              <a:rPr lang="en-US" sz="2400" dirty="0">
                <a:solidFill>
                  <a:schemeClr val="accent1"/>
                </a:solidFill>
              </a:rPr>
              <a:t>productivity lost </a:t>
            </a:r>
            <a:r>
              <a:rPr lang="en-US" sz="2400" dirty="0">
                <a:solidFill>
                  <a:srgbClr val="000000"/>
                </a:solidFill>
              </a:rPr>
              <a:t>in organizing the interviews and arranging meetings </a:t>
            </a:r>
            <a:r>
              <a:rPr lang="en-US" sz="2400" dirty="0" smtClean="0">
                <a:solidFill>
                  <a:srgbClr val="000000"/>
                </a:solidFill>
              </a:rPr>
              <a:t>to make </a:t>
            </a:r>
            <a:r>
              <a:rPr lang="en-US" sz="2400" dirty="0">
                <a:solidFill>
                  <a:srgbClr val="000000"/>
                </a:solidFill>
              </a:rPr>
              <a:t>selection decisions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i.e., Selection </a:t>
            </a:r>
            <a:r>
              <a:rPr lang="en-US" sz="2400" dirty="0">
                <a:solidFill>
                  <a:srgbClr val="000000"/>
                </a:solidFill>
              </a:rPr>
              <a:t>costs include costs </a:t>
            </a:r>
            <a:r>
              <a:rPr lang="en-US" sz="2400" dirty="0" smtClean="0">
                <a:solidFill>
                  <a:srgbClr val="000000"/>
                </a:solidFill>
              </a:rPr>
              <a:t>such as </a:t>
            </a:r>
            <a:r>
              <a:rPr lang="en-US" sz="2400" dirty="0" smtClean="0">
                <a:solidFill>
                  <a:schemeClr val="accent1"/>
                </a:solidFill>
              </a:rPr>
              <a:t>interviewing, testing, reference checks, relocation. 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162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costs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481959"/>
            <a:ext cx="10374342" cy="480848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TRAINING </a:t>
            </a:r>
            <a:r>
              <a:rPr lang="en-US" sz="2400" b="1" dirty="0" smtClean="0"/>
              <a:t>COSTS: </a:t>
            </a:r>
            <a:r>
              <a:rPr lang="en-US" sz="2400" dirty="0" smtClean="0">
                <a:solidFill>
                  <a:srgbClr val="000000"/>
                </a:solidFill>
              </a:rPr>
              <a:t>most </a:t>
            </a:r>
            <a:r>
              <a:rPr lang="en-US" sz="2400" dirty="0">
                <a:solidFill>
                  <a:srgbClr val="000000"/>
                </a:solidFill>
              </a:rPr>
              <a:t>new employees need some specific training to do their job. </a:t>
            </a:r>
            <a:r>
              <a:rPr lang="en-US" sz="2400" dirty="0" smtClean="0">
                <a:solidFill>
                  <a:srgbClr val="000000"/>
                </a:solidFill>
              </a:rPr>
              <a:t>Training costs </a:t>
            </a:r>
            <a:r>
              <a:rPr lang="en-US" sz="2400" dirty="0">
                <a:solidFill>
                  <a:srgbClr val="000000"/>
                </a:solidFill>
              </a:rPr>
              <a:t>also include the costs associated with an orientation to the company’s values and </a:t>
            </a:r>
            <a:r>
              <a:rPr lang="en-US" sz="2400" dirty="0" smtClean="0">
                <a:solidFill>
                  <a:srgbClr val="000000"/>
                </a:solidFill>
              </a:rPr>
              <a:t>culture. 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Also </a:t>
            </a:r>
            <a:r>
              <a:rPr lang="en-US" sz="2400" dirty="0">
                <a:solidFill>
                  <a:srgbClr val="000000"/>
                </a:solidFill>
              </a:rPr>
              <a:t>important are direct training costs—specifically, the cost of instruction, books, and </a:t>
            </a:r>
            <a:r>
              <a:rPr lang="en-US" sz="2400" dirty="0" smtClean="0">
                <a:solidFill>
                  <a:srgbClr val="000000"/>
                </a:solidFill>
              </a:rPr>
              <a:t>materials for </a:t>
            </a:r>
            <a:r>
              <a:rPr lang="en-US" sz="2400" dirty="0">
                <a:solidFill>
                  <a:srgbClr val="000000"/>
                </a:solidFill>
              </a:rPr>
              <a:t>training courses.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Finally</a:t>
            </a:r>
            <a:r>
              <a:rPr lang="en-US" sz="2400" dirty="0">
                <a:solidFill>
                  <a:srgbClr val="000000"/>
                </a:solidFill>
              </a:rPr>
              <a:t>, while new employees are </a:t>
            </a:r>
            <a:r>
              <a:rPr lang="en-US" sz="2400" dirty="0">
                <a:solidFill>
                  <a:schemeClr val="accent1"/>
                </a:solidFill>
              </a:rPr>
              <a:t>being trained they are not </a:t>
            </a:r>
            <a:r>
              <a:rPr lang="en-US" sz="2400" dirty="0" smtClean="0">
                <a:solidFill>
                  <a:schemeClr val="accent1"/>
                </a:solidFill>
              </a:rPr>
              <a:t>performing at </a:t>
            </a:r>
            <a:r>
              <a:rPr lang="en-US" sz="2400" dirty="0">
                <a:solidFill>
                  <a:schemeClr val="accent1"/>
                </a:solidFill>
              </a:rPr>
              <a:t>the level of fully trained employees,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thus, some </a:t>
            </a:r>
            <a:r>
              <a:rPr lang="en-US" sz="2400" dirty="0">
                <a:solidFill>
                  <a:schemeClr val="accent1"/>
                </a:solidFill>
              </a:rPr>
              <a:t>productivity is </a:t>
            </a:r>
            <a:r>
              <a:rPr lang="en-US" sz="2400" dirty="0" smtClean="0">
                <a:solidFill>
                  <a:schemeClr val="accent1"/>
                </a:solidFill>
              </a:rPr>
              <a:t>lost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i.e. Training cost include such as, orientation, direct training costs, trainer’s time, lost productivity during training.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1385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costs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481959"/>
            <a:ext cx="10374342" cy="480848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92D6"/>
                </a:solidFill>
              </a:rPr>
              <a:t>SEPARATION </a:t>
            </a:r>
            <a:r>
              <a:rPr lang="en-US" sz="2400" b="1" dirty="0" smtClean="0">
                <a:solidFill>
                  <a:srgbClr val="0092D6"/>
                </a:solidFill>
              </a:rPr>
              <a:t>COSTS: </a:t>
            </a:r>
            <a:r>
              <a:rPr lang="en-US" sz="2400" dirty="0">
                <a:solidFill>
                  <a:srgbClr val="000000"/>
                </a:solidFill>
              </a:rPr>
              <a:t>A company incurs separation costs for all employees who leave, whether </a:t>
            </a:r>
            <a:r>
              <a:rPr lang="en-US" sz="2400" dirty="0" smtClean="0">
                <a:solidFill>
                  <a:srgbClr val="000000"/>
                </a:solidFill>
              </a:rPr>
              <a:t>or not </a:t>
            </a:r>
            <a:r>
              <a:rPr lang="en-US" sz="2400" dirty="0">
                <a:solidFill>
                  <a:srgbClr val="000000"/>
                </a:solidFill>
              </a:rPr>
              <a:t>they will be replaced.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The </a:t>
            </a:r>
            <a:r>
              <a:rPr lang="en-US" sz="2400" dirty="0">
                <a:solidFill>
                  <a:srgbClr val="000000"/>
                </a:solidFill>
              </a:rPr>
              <a:t>largest separation cost is compensation in terms of pay and </a:t>
            </a:r>
            <a:r>
              <a:rPr lang="en-US" sz="2400" dirty="0" smtClean="0">
                <a:solidFill>
                  <a:srgbClr val="000000"/>
                </a:solidFill>
              </a:rPr>
              <a:t>benefits. Most </a:t>
            </a:r>
            <a:r>
              <a:rPr lang="en-US" sz="2400" dirty="0">
                <a:solidFill>
                  <a:srgbClr val="000000"/>
                </a:solidFill>
              </a:rPr>
              <a:t>companies </a:t>
            </a:r>
            <a:r>
              <a:rPr lang="en-US" sz="2400" dirty="0" smtClean="0">
                <a:solidFill>
                  <a:srgbClr val="000000"/>
                </a:solidFill>
              </a:rPr>
              <a:t>provide </a:t>
            </a:r>
            <a:r>
              <a:rPr lang="en-US" sz="2400" dirty="0" smtClean="0">
                <a:solidFill>
                  <a:schemeClr val="accent1"/>
                </a:solidFill>
              </a:rPr>
              <a:t>severance </a:t>
            </a:r>
            <a:r>
              <a:rPr lang="en-US" sz="2400" dirty="0">
                <a:solidFill>
                  <a:schemeClr val="accent1"/>
                </a:solidFill>
              </a:rPr>
              <a:t>pay</a:t>
            </a:r>
            <a:r>
              <a:rPr lang="en-US" sz="2400" dirty="0">
                <a:solidFill>
                  <a:srgbClr val="000000"/>
                </a:solidFill>
              </a:rPr>
              <a:t> (also called separation pay ) for laid-off </a:t>
            </a:r>
            <a:r>
              <a:rPr lang="en-US" sz="2400" dirty="0" smtClean="0">
                <a:solidFill>
                  <a:srgbClr val="000000"/>
                </a:solidFill>
              </a:rPr>
              <a:t>employees.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Severance </a:t>
            </a:r>
            <a:r>
              <a:rPr lang="en-US" sz="2400" dirty="0">
                <a:solidFill>
                  <a:srgbClr val="000000"/>
                </a:solidFill>
              </a:rPr>
              <a:t>pay may add up to several months’ salary for an experienced employee. </a:t>
            </a:r>
            <a:r>
              <a:rPr lang="en-US" sz="2400" dirty="0" smtClean="0">
                <a:solidFill>
                  <a:srgbClr val="000000"/>
                </a:solidFill>
              </a:rPr>
              <a:t>Although length </a:t>
            </a:r>
            <a:r>
              <a:rPr lang="en-US" sz="2400" dirty="0">
                <a:solidFill>
                  <a:srgbClr val="000000"/>
                </a:solidFill>
              </a:rPr>
              <a:t>of service is the main factor in determining the amount of severance pay, many </a:t>
            </a:r>
            <a:r>
              <a:rPr lang="en-US" sz="2400" dirty="0" smtClean="0">
                <a:solidFill>
                  <a:srgbClr val="000000"/>
                </a:solidFill>
              </a:rPr>
              <a:t>companies also </a:t>
            </a:r>
            <a:r>
              <a:rPr lang="en-US" sz="2400" dirty="0">
                <a:solidFill>
                  <a:srgbClr val="000000"/>
                </a:solidFill>
              </a:rPr>
              <a:t>use formulas that take into account factors such as </a:t>
            </a:r>
            <a:r>
              <a:rPr lang="en-US" sz="2400" dirty="0">
                <a:solidFill>
                  <a:schemeClr val="accent1"/>
                </a:solidFill>
              </a:rPr>
              <a:t>salary, grade level, and title</a:t>
            </a:r>
            <a:r>
              <a:rPr lang="en-US" sz="2400" dirty="0" smtClean="0">
                <a:solidFill>
                  <a:schemeClr val="accent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64265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costs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481959"/>
            <a:ext cx="10374342" cy="480848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Other separation costs are associated with the administration of the separation </a:t>
            </a:r>
            <a:r>
              <a:rPr lang="en-US" sz="2400" dirty="0" smtClean="0"/>
              <a:t>itself. Administration </a:t>
            </a:r>
            <a:r>
              <a:rPr lang="en-US" sz="2400" dirty="0"/>
              <a:t>often includes an </a:t>
            </a:r>
            <a:r>
              <a:rPr lang="en-US" sz="2400" b="1" dirty="0"/>
              <a:t>exit </a:t>
            </a:r>
            <a:r>
              <a:rPr lang="en-US" sz="2400" b="1" dirty="0" smtClean="0"/>
              <a:t>interview.</a:t>
            </a:r>
          </a:p>
          <a:p>
            <a:pPr>
              <a:lnSpc>
                <a:spcPct val="100000"/>
              </a:lnSpc>
            </a:pPr>
            <a:r>
              <a:rPr lang="en-US" sz="2800" b="1" dirty="0"/>
              <a:t>exit interview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</a:rPr>
              <a:t>An employee’s final </a:t>
            </a:r>
            <a:r>
              <a:rPr lang="en-US" sz="2400" dirty="0" smtClean="0">
                <a:solidFill>
                  <a:srgbClr val="000000"/>
                </a:solidFill>
              </a:rPr>
              <a:t>interview following </a:t>
            </a:r>
            <a:r>
              <a:rPr lang="en-US" sz="2400" dirty="0">
                <a:solidFill>
                  <a:srgbClr val="000000"/>
                </a:solidFill>
              </a:rPr>
              <a:t>separation.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The </a:t>
            </a:r>
            <a:r>
              <a:rPr lang="en-US" sz="2400" dirty="0" smtClean="0">
                <a:solidFill>
                  <a:srgbClr val="000000"/>
                </a:solidFill>
              </a:rPr>
              <a:t>purpose of </a:t>
            </a:r>
            <a:r>
              <a:rPr lang="en-US" sz="2400" dirty="0">
                <a:solidFill>
                  <a:srgbClr val="000000"/>
                </a:solidFill>
              </a:rPr>
              <a:t>the interview is to </a:t>
            </a:r>
            <a:r>
              <a:rPr lang="en-US" sz="2400" dirty="0">
                <a:solidFill>
                  <a:schemeClr val="accent1"/>
                </a:solidFill>
              </a:rPr>
              <a:t>find out </a:t>
            </a:r>
            <a:r>
              <a:rPr lang="en-US" sz="2400" dirty="0" smtClean="0">
                <a:solidFill>
                  <a:schemeClr val="accent1"/>
                </a:solidFill>
              </a:rPr>
              <a:t>the reasons </a:t>
            </a:r>
            <a:r>
              <a:rPr lang="en-US" sz="2400" dirty="0">
                <a:solidFill>
                  <a:schemeClr val="accent1"/>
                </a:solidFill>
              </a:rPr>
              <a:t>why the employee is </a:t>
            </a:r>
            <a:r>
              <a:rPr lang="en-US" sz="2400" dirty="0" smtClean="0">
                <a:solidFill>
                  <a:schemeClr val="accent1"/>
                </a:solidFill>
              </a:rPr>
              <a:t>leaving </a:t>
            </a:r>
            <a:r>
              <a:rPr lang="en-US" sz="2400" dirty="0" smtClean="0">
                <a:solidFill>
                  <a:srgbClr val="000000"/>
                </a:solidFill>
              </a:rPr>
              <a:t>(if </a:t>
            </a:r>
            <a:r>
              <a:rPr lang="en-US" sz="2400" dirty="0">
                <a:solidFill>
                  <a:srgbClr val="000000"/>
                </a:solidFill>
              </a:rPr>
              <a:t>the separation is voluntary) or </a:t>
            </a:r>
            <a:r>
              <a:rPr lang="en-US" sz="2400" dirty="0" smtClean="0">
                <a:solidFill>
                  <a:srgbClr val="000000"/>
                </a:solidFill>
              </a:rPr>
              <a:t>to provide </a:t>
            </a:r>
            <a:r>
              <a:rPr lang="en-US" sz="2400" dirty="0">
                <a:solidFill>
                  <a:srgbClr val="000000"/>
                </a:solidFill>
              </a:rPr>
              <a:t>counseling and/or </a:t>
            </a:r>
            <a:r>
              <a:rPr lang="en-US" sz="2400" dirty="0" smtClean="0">
                <a:solidFill>
                  <a:srgbClr val="000000"/>
                </a:solidFill>
              </a:rPr>
              <a:t>assistance in </a:t>
            </a:r>
            <a:r>
              <a:rPr lang="en-US" sz="2400" dirty="0">
                <a:solidFill>
                  <a:srgbClr val="000000"/>
                </a:solidFill>
              </a:rPr>
              <a:t>finding a new </a:t>
            </a:r>
            <a:r>
              <a:rPr lang="en-US" sz="2400" dirty="0" smtClean="0">
                <a:solidFill>
                  <a:srgbClr val="000000"/>
                </a:solidFill>
              </a:rPr>
              <a:t>job (if the separation is due to layoff).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7572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5783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benefits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57300"/>
            <a:ext cx="9720073" cy="50520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0092D6"/>
                </a:solidFill>
              </a:rPr>
              <a:t>REDUCED LABOR </a:t>
            </a:r>
            <a:r>
              <a:rPr lang="en-US" sz="2400" b="1" dirty="0" smtClean="0">
                <a:solidFill>
                  <a:srgbClr val="0092D6"/>
                </a:solidFill>
              </a:rPr>
              <a:t>COSTS: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92D6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An organization can reduce its total labor costs by reducing the </a:t>
            </a:r>
            <a:r>
              <a:rPr lang="en-US" sz="2400" dirty="0" smtClean="0">
                <a:solidFill>
                  <a:srgbClr val="000000"/>
                </a:solidFill>
              </a:rPr>
              <a:t>size of </a:t>
            </a:r>
            <a:r>
              <a:rPr lang="en-US" sz="2400" dirty="0">
                <a:solidFill>
                  <a:srgbClr val="000000"/>
                </a:solidFill>
              </a:rPr>
              <a:t>its workforce.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Although </a:t>
            </a:r>
            <a:r>
              <a:rPr lang="en-US" sz="2400" dirty="0">
                <a:solidFill>
                  <a:srgbClr val="000000"/>
                </a:solidFill>
              </a:rPr>
              <a:t>separation costs in a layoff can be considerable, the salary </a:t>
            </a:r>
            <a:r>
              <a:rPr lang="en-US" sz="2400" dirty="0" smtClean="0">
                <a:solidFill>
                  <a:srgbClr val="000000"/>
                </a:solidFill>
              </a:rPr>
              <a:t>savings resulting </a:t>
            </a:r>
            <a:r>
              <a:rPr lang="en-US" sz="2400" dirty="0">
                <a:solidFill>
                  <a:srgbClr val="000000"/>
                </a:solidFill>
              </a:rPr>
              <a:t>from the elimination of some jobs can easily outweigh the separation pay and </a:t>
            </a:r>
            <a:r>
              <a:rPr lang="en-US" sz="2400" dirty="0" smtClean="0">
                <a:solidFill>
                  <a:srgbClr val="000000"/>
                </a:solidFill>
              </a:rPr>
              <a:t>other expenditures </a:t>
            </a:r>
            <a:r>
              <a:rPr lang="en-US" sz="2400" dirty="0">
                <a:solidFill>
                  <a:srgbClr val="000000"/>
                </a:solidFill>
              </a:rPr>
              <a:t>associated with the layoff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80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5783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benefits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99194"/>
            <a:ext cx="9720073" cy="458597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92D6"/>
                </a:solidFill>
              </a:rPr>
              <a:t>SEPERATION GIVES OPPORTUNITY FOR REPLACING OF POOR PERFORMERS- </a:t>
            </a:r>
            <a:endParaRPr lang="en-US" sz="2400" b="1" dirty="0" smtClean="0">
              <a:solidFill>
                <a:srgbClr val="0092D6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an </a:t>
            </a:r>
            <a:r>
              <a:rPr lang="en-US" sz="2400" dirty="0">
                <a:solidFill>
                  <a:srgbClr val="000000"/>
                </a:solidFill>
              </a:rPr>
              <a:t>integral part of management is identifying poor </a:t>
            </a:r>
            <a:r>
              <a:rPr lang="en-US" sz="2400" dirty="0" smtClean="0">
                <a:solidFill>
                  <a:srgbClr val="000000"/>
                </a:solidFill>
              </a:rPr>
              <a:t>performers and </a:t>
            </a:r>
            <a:r>
              <a:rPr lang="en-US" sz="2400" dirty="0">
                <a:solidFill>
                  <a:srgbClr val="000000"/>
                </a:solidFill>
              </a:rPr>
              <a:t>helping them improve their performance.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If </a:t>
            </a:r>
            <a:r>
              <a:rPr lang="en-US" sz="2400" dirty="0">
                <a:solidFill>
                  <a:srgbClr val="000000"/>
                </a:solidFill>
              </a:rPr>
              <a:t>an employee does not respond </a:t>
            </a:r>
            <a:r>
              <a:rPr lang="en-US" sz="2400" dirty="0" smtClean="0">
                <a:solidFill>
                  <a:srgbClr val="000000"/>
                </a:solidFill>
              </a:rPr>
              <a:t>well to interventions that aim to improve his/her performance, </a:t>
            </a:r>
            <a:r>
              <a:rPr lang="en-US" sz="2400" dirty="0">
                <a:solidFill>
                  <a:srgbClr val="000000"/>
                </a:solidFill>
              </a:rPr>
              <a:t>it may be best to terminate him </a:t>
            </a:r>
            <a:r>
              <a:rPr lang="en-US" sz="2400" dirty="0" smtClean="0">
                <a:solidFill>
                  <a:srgbClr val="000000"/>
                </a:solidFill>
              </a:rPr>
              <a:t>/her </a:t>
            </a:r>
            <a:r>
              <a:rPr lang="en-US" sz="2400" dirty="0">
                <a:solidFill>
                  <a:srgbClr val="000000"/>
                </a:solidFill>
              </a:rPr>
              <a:t>so that a new </a:t>
            </a:r>
            <a:r>
              <a:rPr lang="en-US" sz="2400" dirty="0" smtClean="0">
                <a:solidFill>
                  <a:srgbClr val="000000"/>
                </a:solidFill>
              </a:rPr>
              <a:t>and </a:t>
            </a:r>
            <a:r>
              <a:rPr lang="en-US" sz="2400" dirty="0">
                <a:solidFill>
                  <a:srgbClr val="000000"/>
                </a:solidFill>
              </a:rPr>
              <a:t>presumably </a:t>
            </a:r>
            <a:r>
              <a:rPr lang="en-US" sz="2400" dirty="0" smtClean="0">
                <a:solidFill>
                  <a:srgbClr val="000000"/>
                </a:solidFill>
              </a:rPr>
              <a:t>more skilled employee </a:t>
            </a:r>
            <a:r>
              <a:rPr lang="en-US" sz="2400" dirty="0">
                <a:solidFill>
                  <a:srgbClr val="000000"/>
                </a:solidFill>
              </a:rPr>
              <a:t>can be brought in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763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>
            <a:noAutofit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+mj-lt"/>
              </a:rPr>
            </a:b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Employee Maintenance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481959"/>
            <a:ext cx="9720073" cy="4682358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Employee transfer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refers to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company assigning an employee to a position in a different area of the company. Transfers do not necessarily increase job responsibilities or compensation.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Transfers are usually lateral moves, that is, moves to a job with a similar level of responsibility.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may involve relocation to another branch of the company in another part of the country or even to another country.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3315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5783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benefits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57300"/>
            <a:ext cx="9720073" cy="50520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92D6"/>
                </a:solidFill>
              </a:rPr>
              <a:t>INCREASED </a:t>
            </a:r>
            <a:r>
              <a:rPr lang="en-US" sz="2400" b="1" dirty="0" smtClean="0">
                <a:solidFill>
                  <a:srgbClr val="0092D6"/>
                </a:solidFill>
              </a:rPr>
              <a:t>INNOVATION: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Separations </a:t>
            </a:r>
            <a:r>
              <a:rPr lang="en-US" sz="2400" dirty="0">
                <a:solidFill>
                  <a:srgbClr val="000000"/>
                </a:solidFill>
              </a:rPr>
              <a:t>create </a:t>
            </a:r>
            <a:r>
              <a:rPr lang="en-US" sz="2400" dirty="0">
                <a:solidFill>
                  <a:schemeClr val="accent1"/>
                </a:solidFill>
              </a:rPr>
              <a:t>advancement opportunities </a:t>
            </a:r>
            <a:r>
              <a:rPr lang="en-US" sz="2400" dirty="0">
                <a:solidFill>
                  <a:srgbClr val="000000"/>
                </a:solidFill>
              </a:rPr>
              <a:t>for </a:t>
            </a:r>
            <a:r>
              <a:rPr lang="en-US" sz="2400" dirty="0" smtClean="0">
                <a:solidFill>
                  <a:srgbClr val="000000"/>
                </a:solidFill>
              </a:rPr>
              <a:t>high-performing individuals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They </a:t>
            </a:r>
            <a:r>
              <a:rPr lang="en-US" sz="2400" dirty="0">
                <a:solidFill>
                  <a:srgbClr val="000000"/>
                </a:solidFill>
              </a:rPr>
              <a:t>also </a:t>
            </a:r>
            <a:r>
              <a:rPr lang="en-US" sz="2400" dirty="0">
                <a:solidFill>
                  <a:schemeClr val="accent1"/>
                </a:solidFill>
              </a:rPr>
              <a:t>open up entry-level positions </a:t>
            </a:r>
            <a:r>
              <a:rPr lang="en-US" sz="2400" dirty="0">
                <a:solidFill>
                  <a:srgbClr val="000000"/>
                </a:solidFill>
              </a:rPr>
              <a:t>as employees are promoted from within.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An </a:t>
            </a:r>
            <a:r>
              <a:rPr lang="en-US" sz="2400" dirty="0" smtClean="0">
                <a:solidFill>
                  <a:srgbClr val="000000"/>
                </a:solidFill>
              </a:rPr>
              <a:t>important </a:t>
            </a:r>
            <a:r>
              <a:rPr lang="en-US" sz="2400" dirty="0">
                <a:solidFill>
                  <a:srgbClr val="000000"/>
                </a:solidFill>
              </a:rPr>
              <a:t>source of innovation in companies is new people hired from the outside who can </a:t>
            </a:r>
            <a:r>
              <a:rPr lang="en-US" sz="2400" dirty="0" smtClean="0">
                <a:solidFill>
                  <a:srgbClr val="000000"/>
                </a:solidFill>
              </a:rPr>
              <a:t>offer a </a:t>
            </a:r>
            <a:r>
              <a:rPr lang="en-US" sz="2400" dirty="0">
                <a:solidFill>
                  <a:schemeClr val="accent1"/>
                </a:solidFill>
              </a:rPr>
              <a:t>fresh perspective</a:t>
            </a:r>
            <a:r>
              <a:rPr lang="en-US" sz="2400" dirty="0" smtClean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3828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5783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benefits of employee separations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43050"/>
            <a:ext cx="9720073" cy="476631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92D6"/>
                </a:solidFill>
              </a:rPr>
              <a:t>THE </a:t>
            </a:r>
            <a:r>
              <a:rPr lang="en-US" sz="2400" b="1" dirty="0">
                <a:solidFill>
                  <a:srgbClr val="0092D6"/>
                </a:solidFill>
              </a:rPr>
              <a:t>OPPORTUNITY FOR GREATER </a:t>
            </a:r>
            <a:r>
              <a:rPr lang="en-US" sz="2400" b="1" dirty="0" smtClean="0">
                <a:solidFill>
                  <a:srgbClr val="0092D6"/>
                </a:solidFill>
              </a:rPr>
              <a:t>DIVERSITY: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92D6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Separations create opportunities to hire </a:t>
            </a:r>
            <a:r>
              <a:rPr lang="en-US" sz="2400" dirty="0" smtClean="0">
                <a:solidFill>
                  <a:srgbClr val="000000"/>
                </a:solidFill>
              </a:rPr>
              <a:t>employees from </a:t>
            </a:r>
            <a:r>
              <a:rPr lang="en-US" sz="2400" dirty="0">
                <a:solidFill>
                  <a:srgbClr val="000000"/>
                </a:solidFill>
              </a:rPr>
              <a:t>diverse backgrounds and to redistribute the cultural and gender composition of </a:t>
            </a:r>
            <a:r>
              <a:rPr lang="en-US" sz="2400" dirty="0" smtClean="0">
                <a:solidFill>
                  <a:srgbClr val="000000"/>
                </a:solidFill>
              </a:rPr>
              <a:t>the workforce 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58902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/>
          <a:lstStyle/>
          <a:p>
            <a:pPr marL="742950" marR="0" lvl="1" indent="-28575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/>
              <a:defRPr/>
            </a:pPr>
            <a:r>
              <a:rPr lang="en-US" sz="2800" b="1" dirty="0" smtClean="0">
                <a:latin typeface="+mn-lt"/>
              </a:rPr>
              <a:t>Employee </a:t>
            </a:r>
            <a:r>
              <a:rPr lang="en-US" sz="2800" b="1" dirty="0">
                <a:latin typeface="+mn-lt"/>
              </a:rPr>
              <a:t>safety and health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3035"/>
            <a:ext cx="9720073" cy="4023360"/>
          </a:xfrm>
        </p:spPr>
        <p:txBody>
          <a:bodyPr/>
          <a:lstStyle/>
          <a:p>
            <a:r>
              <a:rPr lang="en-US" sz="2400" b="1" dirty="0" smtClean="0">
                <a:latin typeface="Times New Roman" panose="02020603050405020304" pitchFamily="18" charset="0"/>
              </a:rPr>
              <a:t>Read from proclamation </a:t>
            </a:r>
            <a:r>
              <a:rPr lang="en-US" sz="2400" b="1" dirty="0" smtClean="0">
                <a:latin typeface="Times New Roman" panose="02020603050405020304" pitchFamily="18" charset="0"/>
              </a:rPr>
              <a:t>1156/2019 </a:t>
            </a:r>
            <a:r>
              <a:rPr lang="en-US" sz="2400" b="1" dirty="0" smtClean="0">
                <a:latin typeface="Times New Roman" panose="02020603050405020304" pitchFamily="18" charset="0"/>
              </a:rPr>
              <a:t>the whole sections about: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</a:rPr>
              <a:t>Occupational </a:t>
            </a:r>
            <a:r>
              <a:rPr lang="en-US" sz="2400" dirty="0">
                <a:latin typeface="Times New Roman" panose="02020603050405020304" pitchFamily="18" charset="0"/>
              </a:rPr>
              <a:t>Safety, Health and Working </a:t>
            </a:r>
            <a:r>
              <a:rPr lang="en-US" sz="2400" dirty="0" smtClean="0">
                <a:latin typeface="Times New Roman" panose="02020603050405020304" pitchFamily="18" charset="0"/>
              </a:rPr>
              <a:t>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</a:rPr>
              <a:t>Occupational injuries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</a:rPr>
              <a:t>Degree of disablement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</a:rPr>
              <a:t>Benefits in the case of employment injuries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</a:rPr>
              <a:t>Medical benefits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</a:rPr>
              <a:t>Various kinds of cash benefits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323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>
            <a:noAutofit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/>
              <a:defRPr/>
            </a:pP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+mj-lt"/>
              </a:rPr>
            </a:b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Employee Maintenance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08083"/>
            <a:ext cx="9720073" cy="4023360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Employee promotion-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promotion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involves moving an employee into a position with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greater challenges, more responsibility, and more authority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in the previous job. 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Usually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promotions include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 increases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Because promotions improve the person’s pay, status, and feelings of accomplishment, employees are more willing to accept promotions than lateral or downward moves.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2624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6743"/>
          </a:xfrm>
        </p:spPr>
        <p:txBody>
          <a:bodyPr>
            <a:normAutofit fontScale="90000"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/>
              <a:defRPr/>
            </a:pP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+mj-lt"/>
              </a:rPr>
            </a:br>
            <a:r>
              <a:rPr lang="en-US" sz="3100" b="1" dirty="0" smtClean="0">
                <a:solidFill>
                  <a:srgbClr val="FF0000"/>
                </a:solidFill>
                <a:latin typeface="+mj-lt"/>
              </a:rPr>
              <a:t>Employee Maintenance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08083"/>
            <a:ext cx="9720073" cy="4023360"/>
          </a:xfrm>
        </p:spPr>
        <p:txBody>
          <a:bodyPr>
            <a:normAutofit/>
          </a:bodyPr>
          <a:lstStyle/>
          <a:p>
            <a:pPr lvl="0">
              <a:buClr>
                <a:srgbClr val="1CADE4"/>
              </a:buClr>
            </a:pP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Read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from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proclamation No. 1156/2019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part five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t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he whole section about : 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Annual leave 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Special leave </a:t>
            </a:r>
          </a:p>
          <a:p>
            <a:pPr lvl="0"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Sick leave 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endParaRPr lang="en-US" sz="32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1948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947826"/>
            <a:ext cx="9720072" cy="833681"/>
          </a:xfrm>
        </p:spPr>
        <p:txBody>
          <a:bodyPr>
            <a:noAutofit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/>
              <a:defRPr/>
            </a:pPr>
            <a:r>
              <a:rPr lang="en-US" sz="3200" b="1" dirty="0" smtClean="0">
                <a:latin typeface="+mj-lt"/>
              </a:rPr>
              <a:t/>
            </a:r>
            <a:br>
              <a:rPr lang="en-US" sz="3200" b="1" dirty="0" smtClean="0">
                <a:latin typeface="+mj-lt"/>
              </a:rPr>
            </a:br>
            <a:r>
              <a:rPr lang="en-US" sz="3200" b="1" dirty="0" smtClean="0">
                <a:latin typeface="+mj-lt"/>
              </a:rPr>
              <a:t>Employee separation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b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781507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An </a:t>
            </a:r>
            <a:r>
              <a:rPr lang="en-US" sz="2800" b="1" dirty="0"/>
              <a:t>employee separation </a:t>
            </a:r>
            <a:r>
              <a:rPr lang="en-US" sz="2800" dirty="0"/>
              <a:t>occurs when an employee ceases to be a member of an organization.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The </a:t>
            </a:r>
            <a:r>
              <a:rPr lang="en-US" sz="2800" dirty="0">
                <a:solidFill>
                  <a:schemeClr val="accent1"/>
                </a:solidFill>
              </a:rPr>
              <a:t>turnover rate </a:t>
            </a:r>
            <a:r>
              <a:rPr lang="en-US" sz="2800" dirty="0"/>
              <a:t>is a measure of the rate at which employees leave the firm.</a:t>
            </a:r>
          </a:p>
          <a:p>
            <a:pPr lvl="0">
              <a:lnSpc>
                <a:spcPct val="150000"/>
              </a:lnSpc>
              <a:buClr>
                <a:srgbClr val="1CADE4"/>
              </a:buClr>
            </a:pPr>
            <a:endParaRPr lang="en-US" sz="28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280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9118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Types of separation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5578" y="1676400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Employee separations can be divided into two categories.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1. </a:t>
            </a:r>
            <a:r>
              <a:rPr lang="en-US" sz="2800" dirty="0" smtClean="0"/>
              <a:t>Voluntary </a:t>
            </a:r>
            <a:r>
              <a:rPr lang="en-US" sz="2800" dirty="0"/>
              <a:t>separations are </a:t>
            </a:r>
            <a:r>
              <a:rPr lang="en-US" sz="2800" dirty="0" smtClean="0"/>
              <a:t>initiated by </a:t>
            </a:r>
            <a:r>
              <a:rPr lang="en-US" sz="2800" dirty="0"/>
              <a:t>the employee.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2. </a:t>
            </a:r>
            <a:r>
              <a:rPr lang="en-US" sz="2800" dirty="0" smtClean="0"/>
              <a:t>Involuntary </a:t>
            </a:r>
            <a:r>
              <a:rPr lang="en-US" sz="2800" dirty="0"/>
              <a:t>separations are initiated by the employer.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66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0543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Voluntary </a:t>
            </a:r>
            <a:r>
              <a:rPr lang="en-US" sz="3200" b="1" dirty="0"/>
              <a:t>Separations</a:t>
            </a:r>
            <a:r>
              <a:rPr lang="en-US" sz="3200" b="1" dirty="0">
                <a:solidFill>
                  <a:srgbClr val="BA7C35"/>
                </a:solidFill>
              </a:rPr>
              <a:t/>
            </a:r>
            <a:br>
              <a:rPr lang="en-US" sz="3200" b="1" dirty="0">
                <a:solidFill>
                  <a:srgbClr val="BA7C35"/>
                </a:solidFill>
              </a:rPr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012" y="1623404"/>
            <a:ext cx="10845243" cy="467907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0000"/>
                </a:solidFill>
              </a:rPr>
              <a:t>Voluntary </a:t>
            </a:r>
            <a:r>
              <a:rPr lang="en-US" sz="2800" b="1" dirty="0">
                <a:solidFill>
                  <a:srgbClr val="000000"/>
                </a:solidFill>
              </a:rPr>
              <a:t>separations </a:t>
            </a:r>
            <a:r>
              <a:rPr lang="en-US" sz="2800" dirty="0">
                <a:solidFill>
                  <a:srgbClr val="000000"/>
                </a:solidFill>
              </a:rPr>
              <a:t>occur when an employee decides, for personal or professional reasons, </a:t>
            </a:r>
            <a:r>
              <a:rPr lang="en-US" sz="2800" dirty="0" smtClean="0">
                <a:solidFill>
                  <a:srgbClr val="000000"/>
                </a:solidFill>
              </a:rPr>
              <a:t>to end </a:t>
            </a:r>
            <a:r>
              <a:rPr lang="en-US" sz="2800" dirty="0">
                <a:solidFill>
                  <a:srgbClr val="000000"/>
                </a:solidFill>
              </a:rPr>
              <a:t>the relationship with the employer. </a:t>
            </a:r>
            <a:endParaRPr lang="en-US" sz="28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>
                <a:solidFill>
                  <a:srgbClr val="000000"/>
                </a:solidFill>
              </a:rPr>
              <a:t>decision could be based on the employee obtaining </a:t>
            </a:r>
            <a:r>
              <a:rPr lang="en-US" sz="2800" dirty="0" smtClean="0">
                <a:solidFill>
                  <a:schemeClr val="accent1"/>
                </a:solidFill>
              </a:rPr>
              <a:t>a better </a:t>
            </a:r>
            <a:r>
              <a:rPr lang="en-US" sz="2800" dirty="0">
                <a:solidFill>
                  <a:schemeClr val="accent1"/>
                </a:solidFill>
              </a:rPr>
              <a:t>job, changing careers,</a:t>
            </a:r>
            <a:r>
              <a:rPr lang="en-US" sz="2800" dirty="0">
                <a:solidFill>
                  <a:srgbClr val="000000"/>
                </a:solidFill>
              </a:rPr>
              <a:t> or wanting more time for family or leisure activities. </a:t>
            </a:r>
            <a:endParaRPr lang="en-US" sz="2800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0000"/>
                </a:solidFill>
              </a:rPr>
              <a:t>Alternatively, the </a:t>
            </a:r>
            <a:r>
              <a:rPr lang="en-US" sz="2800" dirty="0">
                <a:solidFill>
                  <a:srgbClr val="000000"/>
                </a:solidFill>
              </a:rPr>
              <a:t>decision could be based on the employee finding the present </a:t>
            </a:r>
            <a:r>
              <a:rPr lang="en-US" sz="2800" dirty="0">
                <a:solidFill>
                  <a:schemeClr val="accent1"/>
                </a:solidFill>
              </a:rPr>
              <a:t>job unattractive </a:t>
            </a:r>
            <a:r>
              <a:rPr lang="en-US" sz="2800" dirty="0">
                <a:solidFill>
                  <a:srgbClr val="000000"/>
                </a:solidFill>
              </a:rPr>
              <a:t>because of </a:t>
            </a:r>
            <a:r>
              <a:rPr lang="en-US" sz="2800" dirty="0" smtClean="0">
                <a:solidFill>
                  <a:schemeClr val="accent1"/>
                </a:solidFill>
              </a:rPr>
              <a:t>poor working </a:t>
            </a:r>
            <a:r>
              <a:rPr lang="en-US" sz="2800" dirty="0">
                <a:solidFill>
                  <a:schemeClr val="accent1"/>
                </a:solidFill>
              </a:rPr>
              <a:t>conditions</a:t>
            </a:r>
            <a:r>
              <a:rPr lang="en-US" sz="2800" dirty="0">
                <a:solidFill>
                  <a:srgbClr val="000000"/>
                </a:solidFill>
              </a:rPr>
              <a:t>, low pay or benefits, a bad relationship with a supervisor, and so 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692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578" y="758637"/>
            <a:ext cx="9720072" cy="80543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Voluntary </a:t>
            </a:r>
            <a:r>
              <a:rPr lang="en-US" sz="3200" b="1" dirty="0"/>
              <a:t>Separations</a:t>
            </a:r>
            <a:r>
              <a:rPr lang="en-US" sz="3200" b="1" dirty="0">
                <a:solidFill>
                  <a:srgbClr val="BA7C35"/>
                </a:solidFill>
              </a:rPr>
              <a:t/>
            </a:r>
            <a:br>
              <a:rPr lang="en-US" sz="3200" b="1" dirty="0">
                <a:solidFill>
                  <a:srgbClr val="BA7C35"/>
                </a:solidFill>
              </a:rPr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5578" y="1676400"/>
            <a:ext cx="9720073" cy="40233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Voluntary separations can be either </a:t>
            </a:r>
            <a:r>
              <a:rPr lang="en-US" sz="2800" b="1" dirty="0"/>
              <a:t>avoidable or unavoidable. </a:t>
            </a:r>
            <a:endParaRPr lang="en-US" sz="2800" b="1" dirty="0" smtClean="0"/>
          </a:p>
          <a:p>
            <a:pPr algn="just">
              <a:lnSpc>
                <a:spcPct val="150000"/>
              </a:lnSpc>
            </a:pPr>
            <a:r>
              <a:rPr lang="en-US" sz="2800" b="1" dirty="0" smtClean="0"/>
              <a:t>Unavoidable voluntary separations</a:t>
            </a:r>
            <a:r>
              <a:rPr lang="en-US" sz="2800" dirty="0" smtClean="0"/>
              <a:t> </a:t>
            </a:r>
            <a:r>
              <a:rPr lang="en-US" sz="2800" dirty="0"/>
              <a:t>result from an employee’s </a:t>
            </a:r>
            <a:r>
              <a:rPr lang="en-US" sz="2800" dirty="0">
                <a:solidFill>
                  <a:schemeClr val="accent1"/>
                </a:solidFill>
              </a:rPr>
              <a:t>life decisions </a:t>
            </a:r>
            <a:r>
              <a:rPr lang="en-US" sz="2800" dirty="0"/>
              <a:t>that extend </a:t>
            </a:r>
            <a:r>
              <a:rPr lang="en-US" sz="2800" dirty="0">
                <a:solidFill>
                  <a:schemeClr val="accent1"/>
                </a:solidFill>
              </a:rPr>
              <a:t>beyond an employer’s </a:t>
            </a:r>
            <a:r>
              <a:rPr lang="en-US" sz="2800" dirty="0" smtClean="0">
                <a:solidFill>
                  <a:schemeClr val="accent1"/>
                </a:solidFill>
              </a:rPr>
              <a:t>control</a:t>
            </a:r>
            <a:r>
              <a:rPr lang="en-US" sz="2800" dirty="0" smtClean="0"/>
              <a:t>, such </a:t>
            </a:r>
            <a:r>
              <a:rPr lang="en-US" sz="2800" dirty="0"/>
              <a:t>as a spouse’s decision to move to a new area that requires a </a:t>
            </a:r>
            <a:r>
              <a:rPr lang="en-US" sz="2800" dirty="0">
                <a:solidFill>
                  <a:schemeClr val="accent1"/>
                </a:solidFill>
              </a:rPr>
              <a:t>relocation </a:t>
            </a:r>
            <a:r>
              <a:rPr lang="en-US" sz="2800" dirty="0"/>
              <a:t>for the employee</a:t>
            </a:r>
            <a:r>
              <a:rPr lang="en-US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The two types of voluntary separations are </a:t>
            </a:r>
            <a:r>
              <a:rPr lang="en-US" sz="2800" b="1" dirty="0">
                <a:solidFill>
                  <a:schemeClr val="accent1"/>
                </a:solidFill>
              </a:rPr>
              <a:t>quits and retirements</a:t>
            </a:r>
            <a:r>
              <a:rPr lang="en-US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7865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29284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Voluntary Separations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14500"/>
            <a:ext cx="10348722" cy="402336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decision to quit depends </a:t>
            </a:r>
            <a:r>
              <a:rPr lang="en-US" sz="2800" b="1" dirty="0" smtClean="0">
                <a:solidFill>
                  <a:srgbClr val="000000"/>
                </a:solidFill>
              </a:rPr>
              <a:t>on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>
                <a:solidFill>
                  <a:srgbClr val="000000"/>
                </a:solidFill>
              </a:rPr>
              <a:t>employee’s </a:t>
            </a:r>
            <a:r>
              <a:rPr lang="en-US" sz="2800" dirty="0">
                <a:solidFill>
                  <a:schemeClr val="accent1"/>
                </a:solidFill>
              </a:rPr>
              <a:t>level of dissatisfaction </a:t>
            </a:r>
            <a:r>
              <a:rPr lang="en-US" sz="2800" dirty="0">
                <a:solidFill>
                  <a:srgbClr val="000000"/>
                </a:solidFill>
              </a:rPr>
              <a:t>with the </a:t>
            </a:r>
            <a:r>
              <a:rPr lang="en-US" sz="2800" dirty="0" smtClean="0">
                <a:solidFill>
                  <a:srgbClr val="000000"/>
                </a:solidFill>
              </a:rPr>
              <a:t>job The employee </a:t>
            </a:r>
            <a:r>
              <a:rPr lang="en-US" sz="2800" dirty="0">
                <a:solidFill>
                  <a:srgbClr val="000000"/>
                </a:solidFill>
              </a:rPr>
              <a:t>can be </a:t>
            </a:r>
            <a:r>
              <a:rPr lang="en-US" sz="2800" dirty="0" smtClean="0">
                <a:solidFill>
                  <a:srgbClr val="000000"/>
                </a:solidFill>
              </a:rPr>
              <a:t>dissatisfied </a:t>
            </a:r>
            <a:r>
              <a:rPr lang="en-US" sz="2800" dirty="0">
                <a:solidFill>
                  <a:srgbClr val="000000"/>
                </a:solidFill>
              </a:rPr>
              <a:t>with the job itself, the job environment, or both.</a:t>
            </a:r>
            <a:endParaRPr lang="en-US" sz="28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>
                <a:solidFill>
                  <a:srgbClr val="000000"/>
                </a:solidFill>
              </a:rPr>
              <a:t>number of </a:t>
            </a:r>
            <a:r>
              <a:rPr lang="en-US" sz="2800" dirty="0">
                <a:solidFill>
                  <a:schemeClr val="accent1"/>
                </a:solidFill>
              </a:rPr>
              <a:t>attractive alternatives </a:t>
            </a:r>
            <a:r>
              <a:rPr lang="en-US" sz="2800" dirty="0">
                <a:solidFill>
                  <a:srgbClr val="000000"/>
                </a:solidFill>
              </a:rPr>
              <a:t>the employee has outside the organization.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9276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859</TotalTime>
  <Words>1243</Words>
  <Application>Microsoft Office PowerPoint</Application>
  <PresentationFormat>Widescreen</PresentationFormat>
  <Paragraphs>88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Employee Maintenance and Separation Chapter TEN</vt:lpstr>
      <vt:lpstr> Employee Maintenance </vt:lpstr>
      <vt:lpstr> Employee Maintenance </vt:lpstr>
      <vt:lpstr> Employee Maintenance </vt:lpstr>
      <vt:lpstr> Employee separation </vt:lpstr>
      <vt:lpstr>Types of separation</vt:lpstr>
      <vt:lpstr> Voluntary Separations </vt:lpstr>
      <vt:lpstr> Voluntary Separations </vt:lpstr>
      <vt:lpstr>Voluntary Separations</vt:lpstr>
      <vt:lpstr> Involuntary Separations </vt:lpstr>
      <vt:lpstr>Involuntary Separations</vt:lpstr>
      <vt:lpstr>Involuntary Separations</vt:lpstr>
      <vt:lpstr>The costs of employee separations </vt:lpstr>
      <vt:lpstr>The costs of employee separations </vt:lpstr>
      <vt:lpstr>The costs of employee separations </vt:lpstr>
      <vt:lpstr>The costs of employee separations </vt:lpstr>
      <vt:lpstr>The costs of employee separations </vt:lpstr>
      <vt:lpstr>The benefits of employee separations </vt:lpstr>
      <vt:lpstr>The benefits of employee separations </vt:lpstr>
      <vt:lpstr>The benefits of employee separations </vt:lpstr>
      <vt:lpstr>The benefits of employee separations </vt:lpstr>
      <vt:lpstr>Employee safety and health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97</cp:revision>
  <dcterms:created xsi:type="dcterms:W3CDTF">2018-12-20T10:18:46Z</dcterms:created>
  <dcterms:modified xsi:type="dcterms:W3CDTF">2019-12-30T13:00:38Z</dcterms:modified>
</cp:coreProperties>
</file>