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0"/>
  </p:notesMasterIdLst>
  <p:sldIdLst>
    <p:sldId id="339" r:id="rId2"/>
    <p:sldId id="395" r:id="rId3"/>
    <p:sldId id="342" r:id="rId4"/>
    <p:sldId id="263" r:id="rId5"/>
    <p:sldId id="340" r:id="rId6"/>
    <p:sldId id="341" r:id="rId7"/>
    <p:sldId id="343" r:id="rId8"/>
    <p:sldId id="344" r:id="rId9"/>
    <p:sldId id="345" r:id="rId10"/>
    <p:sldId id="346" r:id="rId11"/>
    <p:sldId id="347" r:id="rId12"/>
    <p:sldId id="348" r:id="rId13"/>
    <p:sldId id="349" r:id="rId14"/>
    <p:sldId id="350" r:id="rId15"/>
    <p:sldId id="351" r:id="rId16"/>
    <p:sldId id="352" r:id="rId17"/>
    <p:sldId id="353" r:id="rId18"/>
    <p:sldId id="354" r:id="rId19"/>
    <p:sldId id="355" r:id="rId20"/>
    <p:sldId id="356" r:id="rId21"/>
    <p:sldId id="357" r:id="rId22"/>
    <p:sldId id="358" r:id="rId23"/>
    <p:sldId id="359" r:id="rId24"/>
    <p:sldId id="360" r:id="rId25"/>
    <p:sldId id="361" r:id="rId26"/>
    <p:sldId id="362" r:id="rId27"/>
    <p:sldId id="363" r:id="rId28"/>
    <p:sldId id="364" r:id="rId29"/>
    <p:sldId id="365" r:id="rId30"/>
    <p:sldId id="366" r:id="rId31"/>
    <p:sldId id="367" r:id="rId32"/>
    <p:sldId id="368" r:id="rId33"/>
    <p:sldId id="369" r:id="rId34"/>
    <p:sldId id="370" r:id="rId35"/>
    <p:sldId id="371" r:id="rId36"/>
    <p:sldId id="372" r:id="rId37"/>
    <p:sldId id="373" r:id="rId38"/>
    <p:sldId id="374" r:id="rId39"/>
    <p:sldId id="375" r:id="rId40"/>
    <p:sldId id="376" r:id="rId41"/>
    <p:sldId id="377" r:id="rId42"/>
    <p:sldId id="378" r:id="rId43"/>
    <p:sldId id="379" r:id="rId44"/>
    <p:sldId id="380" r:id="rId45"/>
    <p:sldId id="381" r:id="rId46"/>
    <p:sldId id="382" r:id="rId47"/>
    <p:sldId id="383" r:id="rId48"/>
    <p:sldId id="384" r:id="rId49"/>
    <p:sldId id="385" r:id="rId50"/>
    <p:sldId id="386" r:id="rId51"/>
    <p:sldId id="387" r:id="rId52"/>
    <p:sldId id="388" r:id="rId53"/>
    <p:sldId id="389" r:id="rId54"/>
    <p:sldId id="390" r:id="rId55"/>
    <p:sldId id="391" r:id="rId56"/>
    <p:sldId id="392" r:id="rId57"/>
    <p:sldId id="393" r:id="rId58"/>
    <p:sldId id="394" r:id="rId5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1" d="100"/>
          <a:sy n="41" d="100"/>
        </p:scale>
        <p:origin x="432"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AA8709-2D77-416F-B8FC-A7211389CE2F}" type="datetimeFigureOut">
              <a:rPr lang="en-US" smtClean="0"/>
              <a:pPr/>
              <a:t>11/5/2019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9F0E30-2DE0-41E0-9942-35990377F179}" type="slidenum">
              <a:rPr lang="en-US" smtClean="0"/>
              <a:pPr/>
              <a:t>‹#›</a:t>
            </a:fld>
            <a:endParaRPr lang="en-US"/>
          </a:p>
        </p:txBody>
      </p:sp>
    </p:spTree>
    <p:extLst>
      <p:ext uri="{BB962C8B-B14F-4D97-AF65-F5344CB8AC3E}">
        <p14:creationId xmlns:p14="http://schemas.microsoft.com/office/powerpoint/2010/main" val="7708531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F9F0E30-2DE0-41E0-9942-35990377F179}" type="slidenum">
              <a:rPr lang="en-US" smtClean="0"/>
              <a:pPr/>
              <a:t>4</a:t>
            </a:fld>
            <a:endParaRPr lang="en-US"/>
          </a:p>
        </p:txBody>
      </p:sp>
    </p:spTree>
    <p:extLst>
      <p:ext uri="{BB962C8B-B14F-4D97-AF65-F5344CB8AC3E}">
        <p14:creationId xmlns:p14="http://schemas.microsoft.com/office/powerpoint/2010/main" val="11926334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4" name="Picture 1"/>
          <p:cNvPicPr>
            <a:picLocks noChangeAspect="1"/>
          </p:cNvPicPr>
          <p:nvPr userDrawn="1"/>
        </p:nvPicPr>
        <p:blipFill>
          <a:blip r:embed="rId4" cstate="print"/>
          <a:srcRect/>
          <a:stretch>
            <a:fillRect/>
          </a:stretch>
        </p:blipFill>
        <p:spPr bwMode="auto">
          <a:xfrm>
            <a:off x="0" y="0"/>
            <a:ext cx="9144000" cy="1752600"/>
          </a:xfrm>
          <a:prstGeom prst="rect">
            <a:avLst/>
          </a:prstGeom>
          <a:noFill/>
          <a:ln w="9525">
            <a:noFill/>
            <a:miter lim="800000"/>
            <a:headEnd/>
            <a:tailEnd/>
          </a:ln>
        </p:spPr>
      </p:pic>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29"/>
          <p:cNvSpPr>
            <a:spLocks noGrp="1"/>
          </p:cNvSpPr>
          <p:nvPr>
            <p:ph type="dt" sz="half" idx="10"/>
          </p:nvPr>
        </p:nvSpPr>
        <p:spPr/>
        <p:txBody>
          <a:bodyPr/>
          <a:lstStyle>
            <a:lvl1pPr>
              <a:defRPr/>
            </a:lvl1pPr>
          </a:lstStyle>
          <a:p>
            <a:pPr>
              <a:defRPr/>
            </a:pPr>
            <a:fld id="{0A7F9F5A-BECC-4ABC-9FA5-16490419DA7E}" type="datetime1">
              <a:rPr lang="en-US" smtClean="0">
                <a:solidFill>
                  <a:srgbClr val="DBF5F9">
                    <a:shade val="90000"/>
                  </a:srgbClr>
                </a:solidFill>
              </a:rPr>
              <a:t>11/5/2019</a:t>
            </a:fld>
            <a:endParaRPr lang="en-US">
              <a:solidFill>
                <a:srgbClr val="DBF5F9">
                  <a:shade val="90000"/>
                </a:srgbClr>
              </a:solidFill>
            </a:endParaRPr>
          </a:p>
        </p:txBody>
      </p:sp>
      <p:sp>
        <p:nvSpPr>
          <p:cNvPr id="6" name="Footer Placeholder 18"/>
          <p:cNvSpPr>
            <a:spLocks noGrp="1"/>
          </p:cNvSpPr>
          <p:nvPr>
            <p:ph type="ftr" sz="quarter" idx="11"/>
          </p:nvPr>
        </p:nvSpPr>
        <p:spPr/>
        <p:txBody>
          <a:bodyPr/>
          <a:lstStyle>
            <a:lvl1pPr>
              <a:defRPr/>
            </a:lvl1pPr>
          </a:lstStyle>
          <a:p>
            <a:pPr>
              <a:defRPr/>
            </a:pPr>
            <a:r>
              <a:rPr lang="en-US">
                <a:solidFill>
                  <a:srgbClr val="DBF5F9">
                    <a:shade val="90000"/>
                  </a:srgbClr>
                </a:solidFill>
              </a:rPr>
              <a:t>AAU-SIS - 2019 </a:t>
            </a:r>
          </a:p>
        </p:txBody>
      </p:sp>
      <p:sp>
        <p:nvSpPr>
          <p:cNvPr id="7" name="Slide Number Placeholder 26"/>
          <p:cNvSpPr>
            <a:spLocks noGrp="1"/>
          </p:cNvSpPr>
          <p:nvPr>
            <p:ph type="sldNum" sz="quarter" idx="12"/>
          </p:nvPr>
        </p:nvSpPr>
        <p:spPr/>
        <p:txBody>
          <a:bodyPr/>
          <a:lstStyle>
            <a:lvl1pPr>
              <a:defRPr>
                <a:solidFill>
                  <a:srgbClr val="D1EAEE"/>
                </a:solidFill>
              </a:defRPr>
            </a:lvl1pPr>
          </a:lstStyle>
          <a:p>
            <a:pPr>
              <a:defRPr/>
            </a:pPr>
            <a:fld id="{3C7DE4F9-52B2-4640-8360-A207F52007C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554FEC57-BE75-45D6-8B1C-FA80F04950E6}" type="datetime1">
              <a:rPr lang="en-US" smtClean="0">
                <a:solidFill>
                  <a:srgbClr val="04617B">
                    <a:shade val="90000"/>
                  </a:srgbClr>
                </a:solidFill>
              </a:rPr>
              <a:t>11/5/2019</a:t>
            </a:fld>
            <a:endParaRPr lang="en-US">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r>
              <a:rPr lang="en-US">
                <a:solidFill>
                  <a:srgbClr val="04617B">
                    <a:shade val="90000"/>
                  </a:srgbClr>
                </a:solidFill>
              </a:rPr>
              <a:t>AAU-SIS - 2019 </a:t>
            </a:r>
          </a:p>
        </p:txBody>
      </p:sp>
      <p:sp>
        <p:nvSpPr>
          <p:cNvPr id="6" name="Slide Number Placeholder 17"/>
          <p:cNvSpPr>
            <a:spLocks noGrp="1"/>
          </p:cNvSpPr>
          <p:nvPr>
            <p:ph type="sldNum" sz="quarter" idx="12"/>
          </p:nvPr>
        </p:nvSpPr>
        <p:spPr/>
        <p:txBody>
          <a:bodyPr/>
          <a:lstStyle>
            <a:lvl1pPr>
              <a:defRPr/>
            </a:lvl1pPr>
          </a:lstStyle>
          <a:p>
            <a:pPr>
              <a:defRPr/>
            </a:pPr>
            <a:fld id="{AC280941-9991-4E79-93C7-4CA7C5F77057}" type="slidenum">
              <a:rPr lang="en-US"/>
              <a:pPr>
                <a:defRPr/>
              </a:pPr>
              <a:t>‹#›</a:t>
            </a:fld>
            <a:endParaRPr lang="en-US"/>
          </a:p>
        </p:txBody>
      </p:sp>
    </p:spTree>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1F65835D-E6E3-498E-A2EF-83FFE25469BC}" type="datetime1">
              <a:rPr lang="en-US" smtClean="0">
                <a:solidFill>
                  <a:srgbClr val="04617B">
                    <a:shade val="90000"/>
                  </a:srgbClr>
                </a:solidFill>
              </a:rPr>
              <a:t>11/5/2019</a:t>
            </a:fld>
            <a:endParaRPr lang="en-US">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r>
              <a:rPr lang="en-US">
                <a:solidFill>
                  <a:srgbClr val="04617B">
                    <a:shade val="90000"/>
                  </a:srgbClr>
                </a:solidFill>
              </a:rPr>
              <a:t>AAU-SIS - 2019 </a:t>
            </a:r>
          </a:p>
        </p:txBody>
      </p:sp>
      <p:sp>
        <p:nvSpPr>
          <p:cNvPr id="6" name="Slide Number Placeholder 17"/>
          <p:cNvSpPr>
            <a:spLocks noGrp="1"/>
          </p:cNvSpPr>
          <p:nvPr>
            <p:ph type="sldNum" sz="quarter" idx="12"/>
          </p:nvPr>
        </p:nvSpPr>
        <p:spPr/>
        <p:txBody>
          <a:bodyPr/>
          <a:lstStyle>
            <a:lvl1pPr>
              <a:defRPr/>
            </a:lvl1pPr>
          </a:lstStyle>
          <a:p>
            <a:pPr>
              <a:defRPr/>
            </a:pPr>
            <a:fld id="{658AE01B-95BA-4078-BCE1-0D698E3D75F4}" type="slidenum">
              <a:rPr lang="en-US"/>
              <a:pPr>
                <a:defRPr/>
              </a:pPr>
              <a:t>‹#›</a:t>
            </a:fld>
            <a:endParaRPr lang="en-US"/>
          </a:p>
        </p:txBody>
      </p:sp>
    </p:spTree>
  </p:cSld>
  <p:clrMapOvr>
    <a:masterClrMapping/>
  </p:clrMapOvr>
  <p:transition spd="slow">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1143000"/>
          </a:xfrm>
        </p:spPr>
        <p:txBody>
          <a:bodyPr/>
          <a:lstStyle/>
          <a:p>
            <a:r>
              <a:rPr lang="en-US"/>
              <a:t>Click to edit Master title style</a:t>
            </a:r>
          </a:p>
        </p:txBody>
      </p:sp>
      <p:sp>
        <p:nvSpPr>
          <p:cNvPr id="3" name="Text Placeholder 2"/>
          <p:cNvSpPr>
            <a:spLocks noGrp="1"/>
          </p:cNvSpPr>
          <p:nvPr>
            <p:ph type="body" sz="half" idx="1"/>
          </p:nvPr>
        </p:nvSpPr>
        <p:spPr>
          <a:xfrm>
            <a:off x="533400" y="1600200"/>
            <a:ext cx="40005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600200"/>
            <a:ext cx="40005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6229C934-37E7-4255-B7E1-109A8FFB1CE2}" type="datetime1">
              <a:rPr lang="en-US" smtClean="0">
                <a:solidFill>
                  <a:srgbClr val="04617B">
                    <a:shade val="90000"/>
                  </a:srgbClr>
                </a:solidFill>
              </a:rPr>
              <a:t>11/5/2019</a:t>
            </a:fld>
            <a:endParaRPr lang="en-US">
              <a:solidFill>
                <a:srgbClr val="04617B">
                  <a:shade val="90000"/>
                </a:srgbClr>
              </a:solidFill>
            </a:endParaRPr>
          </a:p>
        </p:txBody>
      </p:sp>
      <p:sp>
        <p:nvSpPr>
          <p:cNvPr id="6" name="Footer Placeholder 21"/>
          <p:cNvSpPr>
            <a:spLocks noGrp="1"/>
          </p:cNvSpPr>
          <p:nvPr>
            <p:ph type="ftr" sz="quarter" idx="11"/>
          </p:nvPr>
        </p:nvSpPr>
        <p:spPr/>
        <p:txBody>
          <a:bodyPr/>
          <a:lstStyle>
            <a:lvl1pPr>
              <a:defRPr/>
            </a:lvl1pPr>
          </a:lstStyle>
          <a:p>
            <a:pPr>
              <a:defRPr/>
            </a:pPr>
            <a:r>
              <a:rPr lang="en-US">
                <a:solidFill>
                  <a:srgbClr val="04617B">
                    <a:shade val="90000"/>
                  </a:srgbClr>
                </a:solidFill>
              </a:rPr>
              <a:t>AAU-SIS - 2019 </a:t>
            </a:r>
          </a:p>
        </p:txBody>
      </p:sp>
      <p:sp>
        <p:nvSpPr>
          <p:cNvPr id="7" name="Slide Number Placeholder 17"/>
          <p:cNvSpPr>
            <a:spLocks noGrp="1"/>
          </p:cNvSpPr>
          <p:nvPr>
            <p:ph type="sldNum" sz="quarter" idx="12"/>
          </p:nvPr>
        </p:nvSpPr>
        <p:spPr/>
        <p:txBody>
          <a:bodyPr/>
          <a:lstStyle>
            <a:lvl1pPr>
              <a:defRPr/>
            </a:lvl1pPr>
          </a:lstStyle>
          <a:p>
            <a:pPr>
              <a:defRPr/>
            </a:pPr>
            <a:fld id="{7980DAB7-A1CE-47D9-AFF5-7D98D8B170E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59FC8BAC-11D7-4633-B6D1-454993FF8BAA}" type="datetime1">
              <a:rPr lang="en-US" smtClean="0">
                <a:solidFill>
                  <a:srgbClr val="04617B">
                    <a:shade val="90000"/>
                  </a:srgbClr>
                </a:solidFill>
              </a:rPr>
              <a:t>11/5/2019</a:t>
            </a:fld>
            <a:endParaRPr lang="en-US">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r>
              <a:rPr lang="en-US">
                <a:solidFill>
                  <a:srgbClr val="04617B">
                    <a:shade val="90000"/>
                  </a:srgbClr>
                </a:solidFill>
              </a:rPr>
              <a:t>AAU-SIS - 2019 </a:t>
            </a:r>
          </a:p>
        </p:txBody>
      </p:sp>
      <p:sp>
        <p:nvSpPr>
          <p:cNvPr id="6" name="Slide Number Placeholder 17"/>
          <p:cNvSpPr>
            <a:spLocks noGrp="1"/>
          </p:cNvSpPr>
          <p:nvPr>
            <p:ph type="sldNum" sz="quarter" idx="12"/>
          </p:nvPr>
        </p:nvSpPr>
        <p:spPr/>
        <p:txBody>
          <a:bodyPr/>
          <a:lstStyle>
            <a:lvl1pPr>
              <a:defRPr/>
            </a:lvl1pPr>
          </a:lstStyle>
          <a:p>
            <a:pPr>
              <a:defRPr/>
            </a:pPr>
            <a:fld id="{9D941D77-6405-4384-8A4C-DCE5959F80A4}" type="slidenum">
              <a:rPr lang="en-US"/>
              <a:pPr>
                <a:defRPr/>
              </a:pPr>
              <a:t>‹#›</a:t>
            </a:fld>
            <a:endParaRPr lang="en-US"/>
          </a:p>
        </p:txBody>
      </p:sp>
    </p:spTree>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pic>
        <p:nvPicPr>
          <p:cNvPr id="4" name="Picture 1"/>
          <p:cNvPicPr>
            <a:picLocks noChangeAspect="1"/>
          </p:cNvPicPr>
          <p:nvPr userDrawn="1"/>
        </p:nvPicPr>
        <p:blipFill>
          <a:blip r:embed="rId4" cstate="print"/>
          <a:srcRect/>
          <a:stretch>
            <a:fillRect/>
          </a:stretch>
        </p:blipFill>
        <p:spPr bwMode="auto">
          <a:xfrm>
            <a:off x="0" y="0"/>
            <a:ext cx="9144000" cy="1752600"/>
          </a:xfrm>
          <a:prstGeom prst="rect">
            <a:avLst/>
          </a:prstGeom>
          <a:noFill/>
          <a:ln w="9525">
            <a:noFill/>
            <a:miter lim="800000"/>
            <a:headEnd/>
            <a:tailEnd/>
          </a:ln>
        </p:spPr>
      </p:pic>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372CEA6-4D8C-4D72-9718-9F3B9A5BE58B}" type="datetime1">
              <a:rPr lang="en-US" smtClean="0">
                <a:solidFill>
                  <a:srgbClr val="DBF5F9">
                    <a:shade val="90000"/>
                  </a:srgbClr>
                </a:solidFill>
              </a:rPr>
              <a:t>11/5/2019</a:t>
            </a:fld>
            <a:endParaRPr lang="en-US">
              <a:solidFill>
                <a:srgbClr val="DBF5F9">
                  <a:shade val="90000"/>
                </a:srgbClr>
              </a:solidFill>
            </a:endParaRPr>
          </a:p>
        </p:txBody>
      </p:sp>
      <p:sp>
        <p:nvSpPr>
          <p:cNvPr id="6" name="Footer Placeholder 4"/>
          <p:cNvSpPr>
            <a:spLocks noGrp="1"/>
          </p:cNvSpPr>
          <p:nvPr>
            <p:ph type="ftr" sz="quarter" idx="11"/>
          </p:nvPr>
        </p:nvSpPr>
        <p:spPr/>
        <p:txBody>
          <a:bodyPr/>
          <a:lstStyle>
            <a:lvl1pPr>
              <a:defRPr/>
            </a:lvl1pPr>
          </a:lstStyle>
          <a:p>
            <a:pPr>
              <a:defRPr/>
            </a:pPr>
            <a:r>
              <a:rPr lang="en-US">
                <a:solidFill>
                  <a:srgbClr val="DBF5F9">
                    <a:shade val="90000"/>
                  </a:srgbClr>
                </a:solidFill>
              </a:rPr>
              <a:t>AAU-SIS - 2019 </a:t>
            </a:r>
          </a:p>
        </p:txBody>
      </p:sp>
      <p:sp>
        <p:nvSpPr>
          <p:cNvPr id="7" name="Slide Number Placeholder 5"/>
          <p:cNvSpPr>
            <a:spLocks noGrp="1"/>
          </p:cNvSpPr>
          <p:nvPr>
            <p:ph type="sldNum" sz="quarter" idx="12"/>
          </p:nvPr>
        </p:nvSpPr>
        <p:spPr/>
        <p:txBody>
          <a:bodyPr/>
          <a:lstStyle>
            <a:lvl1pPr>
              <a:defRPr>
                <a:solidFill>
                  <a:srgbClr val="D1EAEE"/>
                </a:solidFill>
              </a:defRPr>
            </a:lvl1pPr>
          </a:lstStyle>
          <a:p>
            <a:pPr>
              <a:defRPr/>
            </a:pPr>
            <a:fld id="{8664F7C3-AE13-4043-82B2-B09ABB354F39}"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3C91B6FD-29ED-46BD-94AB-60B3D2D2E7E3}" type="datetime1">
              <a:rPr lang="en-US" smtClean="0">
                <a:solidFill>
                  <a:srgbClr val="04617B">
                    <a:shade val="90000"/>
                  </a:srgbClr>
                </a:solidFill>
              </a:rPr>
              <a:t>11/5/2019</a:t>
            </a:fld>
            <a:endParaRPr lang="en-US">
              <a:solidFill>
                <a:srgbClr val="04617B">
                  <a:shade val="90000"/>
                </a:srgbClr>
              </a:solidFill>
            </a:endParaRPr>
          </a:p>
        </p:txBody>
      </p:sp>
      <p:sp>
        <p:nvSpPr>
          <p:cNvPr id="6" name="Footer Placeholder 21"/>
          <p:cNvSpPr>
            <a:spLocks noGrp="1"/>
          </p:cNvSpPr>
          <p:nvPr>
            <p:ph type="ftr" sz="quarter" idx="11"/>
          </p:nvPr>
        </p:nvSpPr>
        <p:spPr/>
        <p:txBody>
          <a:bodyPr/>
          <a:lstStyle>
            <a:lvl1pPr>
              <a:defRPr/>
            </a:lvl1pPr>
          </a:lstStyle>
          <a:p>
            <a:pPr>
              <a:defRPr/>
            </a:pPr>
            <a:r>
              <a:rPr lang="en-US">
                <a:solidFill>
                  <a:srgbClr val="04617B">
                    <a:shade val="90000"/>
                  </a:srgbClr>
                </a:solidFill>
              </a:rPr>
              <a:t>AAU-SIS - 2019 </a:t>
            </a:r>
          </a:p>
        </p:txBody>
      </p:sp>
      <p:sp>
        <p:nvSpPr>
          <p:cNvPr id="7" name="Slide Number Placeholder 17"/>
          <p:cNvSpPr>
            <a:spLocks noGrp="1"/>
          </p:cNvSpPr>
          <p:nvPr>
            <p:ph type="sldNum" sz="quarter" idx="12"/>
          </p:nvPr>
        </p:nvSpPr>
        <p:spPr/>
        <p:txBody>
          <a:bodyPr/>
          <a:lstStyle>
            <a:lvl1pPr>
              <a:defRPr/>
            </a:lvl1pPr>
          </a:lstStyle>
          <a:p>
            <a:pPr>
              <a:defRPr/>
            </a:pPr>
            <a:fld id="{46B40003-774E-4117-9AEA-CF7C88F8FCDE}" type="slidenum">
              <a:rPr lang="en-US"/>
              <a:pPr>
                <a:defRPr/>
              </a:pPr>
              <a:t>‹#›</a:t>
            </a:fld>
            <a:endParaRPr lang="en-US"/>
          </a:p>
        </p:txBody>
      </p:sp>
    </p:spTree>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a:defRPr/>
            </a:lvl1pPr>
          </a:lstStyle>
          <a:p>
            <a:pPr>
              <a:defRPr/>
            </a:pPr>
            <a:fld id="{2ACC35BB-8421-4F81-B69C-7D7D3C22CCE0}" type="datetime1">
              <a:rPr lang="en-US" smtClean="0">
                <a:solidFill>
                  <a:srgbClr val="04617B">
                    <a:shade val="90000"/>
                  </a:srgbClr>
                </a:solidFill>
              </a:rPr>
              <a:t>11/5/2019</a:t>
            </a:fld>
            <a:endParaRPr lang="en-US">
              <a:solidFill>
                <a:srgbClr val="04617B">
                  <a:shade val="90000"/>
                </a:srgbClr>
              </a:solidFill>
            </a:endParaRPr>
          </a:p>
        </p:txBody>
      </p:sp>
      <p:sp>
        <p:nvSpPr>
          <p:cNvPr id="8" name="Footer Placeholder 21"/>
          <p:cNvSpPr>
            <a:spLocks noGrp="1"/>
          </p:cNvSpPr>
          <p:nvPr>
            <p:ph type="ftr" sz="quarter" idx="11"/>
          </p:nvPr>
        </p:nvSpPr>
        <p:spPr/>
        <p:txBody>
          <a:bodyPr/>
          <a:lstStyle>
            <a:lvl1pPr>
              <a:defRPr/>
            </a:lvl1pPr>
          </a:lstStyle>
          <a:p>
            <a:pPr>
              <a:defRPr/>
            </a:pPr>
            <a:r>
              <a:rPr lang="en-US">
                <a:solidFill>
                  <a:srgbClr val="04617B">
                    <a:shade val="90000"/>
                  </a:srgbClr>
                </a:solidFill>
              </a:rPr>
              <a:t>AAU-SIS - 2019 </a:t>
            </a:r>
          </a:p>
        </p:txBody>
      </p:sp>
      <p:sp>
        <p:nvSpPr>
          <p:cNvPr id="9" name="Slide Number Placeholder 17"/>
          <p:cNvSpPr>
            <a:spLocks noGrp="1"/>
          </p:cNvSpPr>
          <p:nvPr>
            <p:ph type="sldNum" sz="quarter" idx="12"/>
          </p:nvPr>
        </p:nvSpPr>
        <p:spPr/>
        <p:txBody>
          <a:bodyPr/>
          <a:lstStyle>
            <a:lvl1pPr>
              <a:defRPr/>
            </a:lvl1pPr>
          </a:lstStyle>
          <a:p>
            <a:pPr>
              <a:defRPr/>
            </a:pPr>
            <a:fld id="{848FB330-83FF-48AA-8CE7-9805439F6AB8}" type="slidenum">
              <a:rPr lang="en-US"/>
              <a:pPr>
                <a:defRPr/>
              </a:pPr>
              <a:t>‹#›</a:t>
            </a:fld>
            <a:endParaRPr lang="en-US"/>
          </a:p>
        </p:txBody>
      </p:sp>
    </p:spTree>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fld id="{BB473000-7014-4544-8892-33CBF6A77E0E}" type="datetime1">
              <a:rPr lang="en-US" smtClean="0">
                <a:solidFill>
                  <a:srgbClr val="04617B">
                    <a:shade val="90000"/>
                  </a:srgbClr>
                </a:solidFill>
              </a:rPr>
              <a:t>11/5/2019</a:t>
            </a:fld>
            <a:endParaRPr lang="en-US">
              <a:solidFill>
                <a:srgbClr val="04617B">
                  <a:shade val="90000"/>
                </a:srgbClr>
              </a:solidFill>
            </a:endParaRPr>
          </a:p>
        </p:txBody>
      </p:sp>
      <p:sp>
        <p:nvSpPr>
          <p:cNvPr id="4" name="Footer Placeholder 21"/>
          <p:cNvSpPr>
            <a:spLocks noGrp="1"/>
          </p:cNvSpPr>
          <p:nvPr>
            <p:ph type="ftr" sz="quarter" idx="11"/>
          </p:nvPr>
        </p:nvSpPr>
        <p:spPr/>
        <p:txBody>
          <a:bodyPr/>
          <a:lstStyle>
            <a:lvl1pPr>
              <a:defRPr/>
            </a:lvl1pPr>
          </a:lstStyle>
          <a:p>
            <a:pPr>
              <a:defRPr/>
            </a:pPr>
            <a:r>
              <a:rPr lang="en-US">
                <a:solidFill>
                  <a:srgbClr val="04617B">
                    <a:shade val="90000"/>
                  </a:srgbClr>
                </a:solidFill>
              </a:rPr>
              <a:t>AAU-SIS - 2019 </a:t>
            </a:r>
          </a:p>
        </p:txBody>
      </p:sp>
      <p:sp>
        <p:nvSpPr>
          <p:cNvPr id="5" name="Slide Number Placeholder 17"/>
          <p:cNvSpPr>
            <a:spLocks noGrp="1"/>
          </p:cNvSpPr>
          <p:nvPr>
            <p:ph type="sldNum" sz="quarter" idx="12"/>
          </p:nvPr>
        </p:nvSpPr>
        <p:spPr/>
        <p:txBody>
          <a:bodyPr/>
          <a:lstStyle>
            <a:lvl1pPr>
              <a:defRPr/>
            </a:lvl1pPr>
          </a:lstStyle>
          <a:p>
            <a:pPr>
              <a:defRPr/>
            </a:pPr>
            <a:fld id="{24C4C45B-DDF9-4839-B333-0AA6AD0D6F4E}" type="slidenum">
              <a:rPr lang="en-US"/>
              <a:pPr>
                <a:defRPr/>
              </a:pPr>
              <a:t>‹#›</a:t>
            </a:fld>
            <a:endParaRPr lang="en-US"/>
          </a:p>
        </p:txBody>
      </p:sp>
    </p:spTree>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4C0B4B1D-B448-41F0-9D03-FEE26326C9BB}" type="datetime1">
              <a:rPr lang="en-US" smtClean="0">
                <a:solidFill>
                  <a:srgbClr val="04617B">
                    <a:shade val="90000"/>
                  </a:srgbClr>
                </a:solidFill>
              </a:rPr>
              <a:t>11/5/2019</a:t>
            </a:fld>
            <a:endParaRPr lang="en-US">
              <a:solidFill>
                <a:srgbClr val="04617B">
                  <a:shade val="90000"/>
                </a:srgbClr>
              </a:solidFill>
            </a:endParaRPr>
          </a:p>
        </p:txBody>
      </p:sp>
      <p:sp>
        <p:nvSpPr>
          <p:cNvPr id="3" name="Footer Placeholder 21"/>
          <p:cNvSpPr>
            <a:spLocks noGrp="1"/>
          </p:cNvSpPr>
          <p:nvPr>
            <p:ph type="ftr" sz="quarter" idx="11"/>
          </p:nvPr>
        </p:nvSpPr>
        <p:spPr/>
        <p:txBody>
          <a:bodyPr/>
          <a:lstStyle>
            <a:lvl1pPr>
              <a:defRPr/>
            </a:lvl1pPr>
          </a:lstStyle>
          <a:p>
            <a:pPr>
              <a:defRPr/>
            </a:pPr>
            <a:r>
              <a:rPr lang="en-US">
                <a:solidFill>
                  <a:srgbClr val="04617B">
                    <a:shade val="90000"/>
                  </a:srgbClr>
                </a:solidFill>
              </a:rPr>
              <a:t>AAU-SIS - 2019 </a:t>
            </a:r>
          </a:p>
        </p:txBody>
      </p:sp>
      <p:sp>
        <p:nvSpPr>
          <p:cNvPr id="4" name="Slide Number Placeholder 17"/>
          <p:cNvSpPr>
            <a:spLocks noGrp="1"/>
          </p:cNvSpPr>
          <p:nvPr>
            <p:ph type="sldNum" sz="quarter" idx="12"/>
          </p:nvPr>
        </p:nvSpPr>
        <p:spPr/>
        <p:txBody>
          <a:bodyPr/>
          <a:lstStyle>
            <a:lvl1pPr>
              <a:defRPr/>
            </a:lvl1pPr>
          </a:lstStyle>
          <a:p>
            <a:pPr>
              <a:defRPr/>
            </a:pPr>
            <a:fld id="{40FBF5B9-C1B8-435E-B64F-6622100C4AB4}" type="slidenum">
              <a:rPr lang="en-US"/>
              <a:pPr>
                <a:defRPr/>
              </a:pPr>
              <a:t>‹#›</a:t>
            </a:fld>
            <a:endParaRPr lang="en-US"/>
          </a:p>
        </p:txBody>
      </p:sp>
    </p:spTree>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fld id="{BD64B012-B84B-4963-930E-77DD0AAE4E23}" type="datetime1">
              <a:rPr lang="en-US" smtClean="0">
                <a:solidFill>
                  <a:srgbClr val="04617B">
                    <a:shade val="90000"/>
                  </a:srgbClr>
                </a:solidFill>
              </a:rPr>
              <a:t>11/5/2019</a:t>
            </a:fld>
            <a:endParaRPr lang="en-US">
              <a:solidFill>
                <a:srgbClr val="04617B">
                  <a:shade val="90000"/>
                </a:srgbClr>
              </a:solidFill>
            </a:endParaRPr>
          </a:p>
        </p:txBody>
      </p:sp>
      <p:sp>
        <p:nvSpPr>
          <p:cNvPr id="6" name="Footer Placeholder 21"/>
          <p:cNvSpPr>
            <a:spLocks noGrp="1"/>
          </p:cNvSpPr>
          <p:nvPr>
            <p:ph type="ftr" sz="quarter" idx="11"/>
          </p:nvPr>
        </p:nvSpPr>
        <p:spPr/>
        <p:txBody>
          <a:bodyPr/>
          <a:lstStyle>
            <a:lvl1pPr>
              <a:defRPr/>
            </a:lvl1pPr>
          </a:lstStyle>
          <a:p>
            <a:pPr>
              <a:defRPr/>
            </a:pPr>
            <a:r>
              <a:rPr lang="en-US">
                <a:solidFill>
                  <a:srgbClr val="04617B">
                    <a:shade val="90000"/>
                  </a:srgbClr>
                </a:solidFill>
              </a:rPr>
              <a:t>AAU-SIS - 2019 </a:t>
            </a:r>
          </a:p>
        </p:txBody>
      </p:sp>
      <p:sp>
        <p:nvSpPr>
          <p:cNvPr id="7" name="Slide Number Placeholder 17"/>
          <p:cNvSpPr>
            <a:spLocks noGrp="1"/>
          </p:cNvSpPr>
          <p:nvPr>
            <p:ph type="sldNum" sz="quarter" idx="12"/>
          </p:nvPr>
        </p:nvSpPr>
        <p:spPr/>
        <p:txBody>
          <a:bodyPr/>
          <a:lstStyle>
            <a:lvl1pPr>
              <a:defRPr/>
            </a:lvl1pPr>
          </a:lstStyle>
          <a:p>
            <a:pPr>
              <a:defRPr/>
            </a:pPr>
            <a:fld id="{11517036-8B9B-49FD-8FB4-161545864810}" type="slidenum">
              <a:rPr lang="en-US"/>
              <a:pPr>
                <a:defRPr/>
              </a:pPr>
              <a:t>‹#›</a:t>
            </a:fld>
            <a:endParaRPr lang="en-US"/>
          </a:p>
        </p:txBody>
      </p:sp>
    </p:spTree>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sz="2400">
              <a:solidFill>
                <a:prstClr val="black"/>
              </a:solidFill>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sz="2400">
              <a:solidFill>
                <a:prstClr val="black"/>
              </a:solidFill>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5CC01D20-78DA-4F3E-A792-F253439312C2}" type="datetime1">
              <a:rPr lang="en-US" smtClean="0">
                <a:solidFill>
                  <a:srgbClr val="04617B">
                    <a:shade val="90000"/>
                  </a:srgbClr>
                </a:solidFill>
              </a:rPr>
              <a:t>11/5/2019</a:t>
            </a:fld>
            <a:endParaRPr lang="en-US">
              <a:solidFill>
                <a:srgbClr val="04617B">
                  <a:shade val="90000"/>
                </a:srgbClr>
              </a:solidFill>
            </a:endParaRPr>
          </a:p>
        </p:txBody>
      </p:sp>
      <p:sp>
        <p:nvSpPr>
          <p:cNvPr id="10" name="Footer Placeholder 5"/>
          <p:cNvSpPr>
            <a:spLocks noGrp="1"/>
          </p:cNvSpPr>
          <p:nvPr>
            <p:ph type="ftr" sz="quarter" idx="11"/>
          </p:nvPr>
        </p:nvSpPr>
        <p:spPr/>
        <p:txBody>
          <a:bodyPr/>
          <a:lstStyle>
            <a:lvl1pPr>
              <a:defRPr/>
            </a:lvl1pPr>
          </a:lstStyle>
          <a:p>
            <a:pPr>
              <a:defRPr/>
            </a:pPr>
            <a:r>
              <a:rPr lang="en-US">
                <a:solidFill>
                  <a:srgbClr val="04617B">
                    <a:shade val="90000"/>
                  </a:srgbClr>
                </a:solidFill>
              </a:rPr>
              <a:t>AAU-SIS - 2019 </a:t>
            </a:r>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0AA90E9D-6E0C-4BEE-9B47-4B8A79151775}" type="slidenum">
              <a:rPr lang="en-US"/>
              <a:pPr>
                <a:defRPr/>
              </a:pPr>
              <a:t>‹#›</a:t>
            </a:fld>
            <a:endParaRPr lang="en-US"/>
          </a:p>
        </p:txBody>
      </p:sp>
    </p:spTree>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sz="2400">
              <a:solidFill>
                <a:prstClr val="black"/>
              </a:solidFill>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sz="2400">
              <a:solidFill>
                <a:prstClr val="black"/>
              </a:solidFill>
            </a:endParaRPr>
          </a:p>
        </p:txBody>
      </p:sp>
      <p:sp>
        <p:nvSpPr>
          <p:cNvPr id="15364"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altLang="en-US"/>
              <a:t>Click to edit Master title style</a:t>
            </a:r>
          </a:p>
        </p:txBody>
      </p:sp>
      <p:sp>
        <p:nvSpPr>
          <p:cNvPr id="15365"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fld id="{E96A5C83-2BB7-4738-ACAE-36D6E7564A44}" type="datetime1">
              <a:rPr lang="en-US" smtClean="0">
                <a:solidFill>
                  <a:srgbClr val="04617B">
                    <a:shade val="90000"/>
                  </a:srgbClr>
                </a:solidFill>
                <a:latin typeface="Times New Roman" pitchFamily="18" charset="0"/>
              </a:rPr>
              <a:t>11/5/2019</a:t>
            </a:fld>
            <a:endParaRPr lang="en-US">
              <a:solidFill>
                <a:srgbClr val="04617B">
                  <a:shade val="90000"/>
                </a:srgbClr>
              </a:solidFill>
              <a:latin typeface="Times New Roman" pitchFamily="18" charset="0"/>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r>
              <a:rPr lang="en-US">
                <a:solidFill>
                  <a:srgbClr val="04617B">
                    <a:shade val="90000"/>
                  </a:srgbClr>
                </a:solidFill>
                <a:latin typeface="Times New Roman" pitchFamily="18" charset="0"/>
              </a:rPr>
              <a:t>AAU-SIS - 2019 </a:t>
            </a: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eaLnBrk="1" hangingPunct="1">
              <a:defRPr sz="1200">
                <a:solidFill>
                  <a:srgbClr val="045C75"/>
                </a:solidFill>
              </a:defRPr>
            </a:lvl1pPr>
          </a:lstStyle>
          <a:p>
            <a:pPr fontAlgn="base">
              <a:spcBef>
                <a:spcPct val="0"/>
              </a:spcBef>
              <a:spcAft>
                <a:spcPct val="0"/>
              </a:spcAft>
              <a:defRPr/>
            </a:pPr>
            <a:fld id="{DD8ACCDE-7C6D-4591-B4DC-39452FAE72A9}" type="slidenum">
              <a:rPr lang="en-US">
                <a:latin typeface="Times New Roman" pitchFamily="18" charset="0"/>
              </a:rPr>
              <a:pPr fontAlgn="base">
                <a:spcBef>
                  <a:spcPct val="0"/>
                </a:spcBef>
                <a:spcAft>
                  <a:spcPct val="0"/>
                </a:spcAft>
                <a:defRPr/>
              </a:pPr>
              <a:t>‹#›</a:t>
            </a:fld>
            <a:endParaRPr lang="en-US">
              <a:latin typeface="Times New Roman" pitchFamily="18" charset="0"/>
            </a:endParaRPr>
          </a:p>
        </p:txBody>
      </p:sp>
      <p:grpSp>
        <p:nvGrpSpPr>
          <p:cNvPr id="2"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0" fontAlgn="base" hangingPunct="0">
                <a:spcBef>
                  <a:spcPct val="0"/>
                </a:spcBef>
                <a:spcAft>
                  <a:spcPct val="0"/>
                </a:spcAft>
                <a:defRPr/>
              </a:pPr>
              <a:endParaRPr lang="en-US" sz="2400">
                <a:solidFill>
                  <a:prstClr val="black"/>
                </a:solidFill>
                <a:latin typeface="Times New Roman" pitchFamily="18" charset="0"/>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0" fontAlgn="base" hangingPunct="0">
                <a:spcBef>
                  <a:spcPct val="0"/>
                </a:spcBef>
                <a:spcAft>
                  <a:spcPct val="0"/>
                </a:spcAft>
                <a:defRPr/>
              </a:pPr>
              <a:endParaRPr lang="en-US" sz="2400">
                <a:solidFill>
                  <a:prstClr val="black"/>
                </a:solidFill>
                <a:latin typeface="Times New Roman" pitchFamily="18" charset="0"/>
              </a:endParaRPr>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slow">
    <p:wipe/>
  </p:transition>
  <p:hf hd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p:txBody>
          <a:bodyPr/>
          <a:lstStyle/>
          <a:p>
            <a:pPr algn="ctr">
              <a:defRPr/>
            </a:pPr>
            <a:r>
              <a:rPr lang="en-US" sz="2400" b="1" kern="0" dirty="0">
                <a:solidFill>
                  <a:prstClr val="black"/>
                </a:solidFill>
                <a:latin typeface="Agency FB" panose="020B0503020202020204" pitchFamily="34" charset="0"/>
              </a:rPr>
              <a:t>Chapter One</a:t>
            </a:r>
          </a:p>
          <a:p>
            <a:pPr algn="ctr">
              <a:defRPr/>
            </a:pPr>
            <a:r>
              <a:rPr lang="en-US" sz="2800" b="1" kern="0" dirty="0">
                <a:solidFill>
                  <a:prstClr val="black"/>
                </a:solidFill>
                <a:latin typeface="Agency FB" panose="020B0503020202020204" pitchFamily="34" charset="0"/>
              </a:rPr>
              <a:t>Introduction to Emerging Technologies </a:t>
            </a:r>
          </a:p>
          <a:p>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7" name="Slide Number Placeholder 6"/>
          <p:cNvSpPr>
            <a:spLocks noGrp="1"/>
          </p:cNvSpPr>
          <p:nvPr>
            <p:ph type="sldNum" sz="quarter" idx="12"/>
          </p:nvPr>
        </p:nvSpPr>
        <p:spPr/>
        <p:txBody>
          <a:bodyPr/>
          <a:lstStyle/>
          <a:p>
            <a:pPr>
              <a:defRPr/>
            </a:pPr>
            <a:fld id="{3C7DE4F9-52B2-4640-8360-A207F52007CC}" type="slidenum">
              <a:rPr lang="en-US" smtClean="0"/>
              <a:pPr>
                <a:defRPr/>
              </a:pPr>
              <a:t>1</a:t>
            </a:fld>
            <a:endParaRPr lang="en-US"/>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b="1" dirty="0"/>
              <a:t>Industrial revolution (1)</a:t>
            </a:r>
            <a:endParaRPr lang="en-US" dirty="0"/>
          </a:p>
        </p:txBody>
      </p:sp>
      <p:sp>
        <p:nvSpPr>
          <p:cNvPr id="3" name="Content Placeholder 2"/>
          <p:cNvSpPr>
            <a:spLocks noGrp="1"/>
          </p:cNvSpPr>
          <p:nvPr>
            <p:ph idx="1"/>
          </p:nvPr>
        </p:nvSpPr>
        <p:spPr/>
        <p:txBody>
          <a:bodyPr/>
          <a:lstStyle/>
          <a:p>
            <a:r>
              <a:rPr lang="en-US" dirty="0"/>
              <a:t>The industrial revolution took place during the late 1700s and early 1800s. The industrial revolution began in Great Britain and quickly spread throughout the world.</a:t>
            </a:r>
          </a:p>
          <a:p>
            <a:pPr algn="just"/>
            <a:r>
              <a:rPr lang="en-US" dirty="0"/>
              <a:t>This revolution affected social, cultural, and economic conditions. This revolution left a profound impact on how people lived and the way businesses operated as well as the creation of capitalism and the modern cities of today.</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10</a:t>
            </a:fld>
            <a:endParaRPr lang="en-US"/>
          </a:p>
        </p:txBody>
      </p:sp>
    </p:spTree>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Industrial revolution (2)</a:t>
            </a:r>
            <a:endParaRPr lang="en-US" dirty="0"/>
          </a:p>
        </p:txBody>
      </p:sp>
      <p:sp>
        <p:nvSpPr>
          <p:cNvPr id="3" name="Content Placeholder 2"/>
          <p:cNvSpPr>
            <a:spLocks noGrp="1"/>
          </p:cNvSpPr>
          <p:nvPr>
            <p:ph idx="1"/>
          </p:nvPr>
        </p:nvSpPr>
        <p:spPr/>
        <p:txBody>
          <a:bodyPr/>
          <a:lstStyle/>
          <a:p>
            <a:r>
              <a:rPr lang="en-US" dirty="0"/>
              <a:t>Industrialization was fast by the invention of new machinery and technology. </a:t>
            </a:r>
          </a:p>
          <a:p>
            <a:pPr lvl="1"/>
            <a:r>
              <a:rPr lang="en-US" dirty="0"/>
              <a:t>James Watt’s improvements to the steam engine and</a:t>
            </a:r>
          </a:p>
          <a:p>
            <a:pPr lvl="1"/>
            <a:r>
              <a:rPr lang="en-US" dirty="0" err="1"/>
              <a:t>Boulton</a:t>
            </a:r>
            <a:r>
              <a:rPr lang="en-US" dirty="0"/>
              <a:t> on the creation of the </a:t>
            </a:r>
            <a:r>
              <a:rPr lang="en-US" dirty="0" err="1"/>
              <a:t>rotative</a:t>
            </a:r>
            <a:r>
              <a:rPr lang="en-US" dirty="0"/>
              <a:t> engine were crucial for industrial production.</a:t>
            </a:r>
          </a:p>
          <a:p>
            <a:pPr marL="273050" lvl="1" indent="-273050">
              <a:buClr>
                <a:srgbClr val="0BD0D9"/>
              </a:buClr>
              <a:buSzPct val="95000"/>
            </a:pPr>
            <a:r>
              <a:rPr lang="en-US" dirty="0"/>
              <a:t>Coal became a key factor in the success of industrialization.</a:t>
            </a:r>
          </a:p>
          <a:p>
            <a:r>
              <a:rPr lang="en-US" sz="2800" dirty="0"/>
              <a:t>Improvements in mining technology ensured that more coal could be extracted to power the factories and run railway trains and steamships.</a:t>
            </a:r>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11</a:t>
            </a:fld>
            <a:endParaRPr lang="en-US"/>
          </a:p>
        </p:txBody>
      </p:sp>
    </p:spTree>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Information revolution (1) </a:t>
            </a:r>
          </a:p>
        </p:txBody>
      </p:sp>
      <p:sp>
        <p:nvSpPr>
          <p:cNvPr id="3" name="Content Placeholder 2"/>
          <p:cNvSpPr>
            <a:spLocks noGrp="1"/>
          </p:cNvSpPr>
          <p:nvPr>
            <p:ph idx="1"/>
          </p:nvPr>
        </p:nvSpPr>
        <p:spPr/>
        <p:txBody>
          <a:bodyPr/>
          <a:lstStyle/>
          <a:p>
            <a:pPr algn="just"/>
            <a:r>
              <a:rPr lang="en-US" dirty="0"/>
              <a:t>The information revolution started from invention of broad cast technology on 1922.</a:t>
            </a:r>
          </a:p>
          <a:p>
            <a:pPr algn="just"/>
            <a:r>
              <a:rPr lang="en-US" dirty="0"/>
              <a:t>Bulk of information material could be stored on devices and  was manipulated on computer networks.</a:t>
            </a:r>
          </a:p>
          <a:p>
            <a:pPr algn="just"/>
            <a:r>
              <a:rPr lang="en-US" dirty="0"/>
              <a:t>This technology made possible the instant retrieval from anywhere in the world and storage at high speeds. </a:t>
            </a:r>
          </a:p>
          <a:p>
            <a:pPr algn="just"/>
            <a:r>
              <a:rPr lang="en-US" dirty="0"/>
              <a:t>During this revolution, individuals can easily communicate with each other worldwide and share information by using the same computer networks</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12</a:t>
            </a:fld>
            <a:endParaRPr lang="en-US"/>
          </a:p>
        </p:txBody>
      </p:sp>
    </p:spTree>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Information revolution (2) </a:t>
            </a:r>
          </a:p>
        </p:txBody>
      </p:sp>
      <p:sp>
        <p:nvSpPr>
          <p:cNvPr id="3" name="Content Placeholder 2"/>
          <p:cNvSpPr>
            <a:spLocks noGrp="1"/>
          </p:cNvSpPr>
          <p:nvPr>
            <p:ph idx="1"/>
          </p:nvPr>
        </p:nvSpPr>
        <p:spPr/>
        <p:txBody>
          <a:bodyPr/>
          <a:lstStyle/>
          <a:p>
            <a:r>
              <a:rPr lang="en-US" dirty="0"/>
              <a:t>Information revolution was driven by three factors</a:t>
            </a:r>
          </a:p>
          <a:p>
            <a:pPr lvl="1" algn="just"/>
            <a:r>
              <a:rPr lang="en-US" dirty="0"/>
              <a:t>Firstly, information-based occupations grew throughout the 20th century. Almost all office work dealt with information.</a:t>
            </a:r>
          </a:p>
          <a:p>
            <a:pPr lvl="1" algn="just"/>
            <a:r>
              <a:rPr lang="en-US" dirty="0"/>
              <a:t>Second, Cheap personal computers spread out information and materials with user-friendly operating systems. It enabled large number of people to make direct and convenient use of computerized information.</a:t>
            </a:r>
          </a:p>
          <a:p>
            <a:pPr lvl="1" algn="just"/>
            <a:r>
              <a:rPr lang="en-US" dirty="0"/>
              <a:t>The third factor, the Internet made a crucial contribution from the early  1990s.</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13</a:t>
            </a:fld>
            <a:endParaRPr lang="en-US"/>
          </a:p>
        </p:txBody>
      </p:sp>
    </p:spTree>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a:t>Information revolution (3) </a:t>
            </a:r>
          </a:p>
        </p:txBody>
      </p:sp>
      <p:sp>
        <p:nvSpPr>
          <p:cNvPr id="3" name="Content Placeholder 2"/>
          <p:cNvSpPr>
            <a:spLocks noGrp="1"/>
          </p:cNvSpPr>
          <p:nvPr>
            <p:ph idx="1"/>
          </p:nvPr>
        </p:nvSpPr>
        <p:spPr>
          <a:xfrm>
            <a:off x="457200" y="1524001"/>
            <a:ext cx="8229600" cy="4800600"/>
          </a:xfrm>
        </p:spPr>
        <p:txBody>
          <a:bodyPr/>
          <a:lstStyle/>
          <a:p>
            <a:pPr algn="just"/>
            <a:r>
              <a:rPr lang="en-US" dirty="0"/>
              <a:t>Information revolution made major effects on both business and personal life. It allowed many personal and business networks to connect quickly by the Internet.</a:t>
            </a:r>
          </a:p>
          <a:p>
            <a:pPr algn="just"/>
            <a:r>
              <a:rPr lang="en-US" dirty="0"/>
              <a:t>People can communicate worldwide via e-mail and other Internet-based social network. </a:t>
            </a:r>
          </a:p>
          <a:p>
            <a:pPr algn="just"/>
            <a:r>
              <a:rPr lang="en-US" dirty="0"/>
              <a:t>Jobs declined in such areas as banking, real estate, </a:t>
            </a:r>
          </a:p>
          <a:p>
            <a:pPr algn="just"/>
            <a:r>
              <a:rPr lang="en-US" dirty="0"/>
              <a:t> Also new professions and business  have been created such as web designer, IT surveillance, and etc</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14</a:t>
            </a:fld>
            <a:endParaRPr lang="en-US"/>
          </a:p>
        </p:txBody>
      </p:sp>
    </p:spTree>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Information revolution (4) </a:t>
            </a:r>
          </a:p>
        </p:txBody>
      </p:sp>
      <p:sp>
        <p:nvSpPr>
          <p:cNvPr id="3" name="Content Placeholder 2"/>
          <p:cNvSpPr>
            <a:spLocks noGrp="1"/>
          </p:cNvSpPr>
          <p:nvPr>
            <p:ph idx="1"/>
          </p:nvPr>
        </p:nvSpPr>
        <p:spPr/>
        <p:txBody>
          <a:bodyPr/>
          <a:lstStyle/>
          <a:p>
            <a:r>
              <a:rPr lang="en-US" dirty="0"/>
              <a:t>However, there are concerns over privacy and security to get over. </a:t>
            </a:r>
          </a:p>
          <a:p>
            <a:endParaRPr lang="en-US" dirty="0"/>
          </a:p>
          <a:p>
            <a:r>
              <a:rPr lang="en-US" dirty="0"/>
              <a:t>The information revolution is still in its early stages.</a:t>
            </a:r>
          </a:p>
          <a:p>
            <a:endParaRPr lang="en-US" dirty="0"/>
          </a:p>
          <a:p>
            <a:r>
              <a:rPr lang="en-US" dirty="0"/>
              <a:t>Very soon, it will have more impact in almost all spheres of life. More opportunities will emerge in the 4th industrial revolution with AI, biotechnology, and etc.</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15</a:t>
            </a:fld>
            <a:endParaRPr lang="en-US"/>
          </a:p>
        </p:txBody>
      </p:sp>
    </p:spTree>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4th Industrial revolution</a:t>
            </a:r>
            <a:endParaRPr lang="en-US" dirty="0"/>
          </a:p>
        </p:txBody>
      </p:sp>
      <p:sp>
        <p:nvSpPr>
          <p:cNvPr id="3" name="Content Placeholder 2"/>
          <p:cNvSpPr>
            <a:spLocks noGrp="1"/>
          </p:cNvSpPr>
          <p:nvPr>
            <p:ph idx="1"/>
          </p:nvPr>
        </p:nvSpPr>
        <p:spPr/>
        <p:txBody>
          <a:bodyPr/>
          <a:lstStyle/>
          <a:p>
            <a:pPr algn="just"/>
            <a:r>
              <a:rPr lang="en-US" dirty="0"/>
              <a:t>The Fourth Industrial Revolution describes the exponential changes to the way we live, work and relate to one another due to the adoption of </a:t>
            </a:r>
          </a:p>
          <a:p>
            <a:pPr lvl="1" algn="just"/>
            <a:r>
              <a:rPr lang="en-US" dirty="0"/>
              <a:t>cyber-physical systems, </a:t>
            </a:r>
          </a:p>
          <a:p>
            <a:pPr lvl="1" algn="just"/>
            <a:r>
              <a:rPr lang="en-US" dirty="0"/>
              <a:t>the Internet of Things (</a:t>
            </a:r>
            <a:r>
              <a:rPr lang="en-US" dirty="0" err="1"/>
              <a:t>IoT</a:t>
            </a:r>
            <a:r>
              <a:rPr lang="en-US" dirty="0"/>
              <a:t>), </a:t>
            </a:r>
          </a:p>
          <a:p>
            <a:pPr lvl="1" algn="just"/>
            <a:r>
              <a:rPr lang="en-US" dirty="0"/>
              <a:t>big data, AI (Artificial Intelligence), and </a:t>
            </a:r>
          </a:p>
          <a:p>
            <a:pPr lvl="1" algn="just"/>
            <a:r>
              <a:rPr lang="en-US" dirty="0"/>
              <a:t>its combined technologies.</a:t>
            </a:r>
          </a:p>
          <a:p>
            <a:r>
              <a:rPr lang="en-US" sz="2800" dirty="0"/>
              <a:t>This revolution is expected to impact all disciplines, industries, social pattern, and economies. </a:t>
            </a:r>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16</a:t>
            </a:fld>
            <a:endParaRPr lang="en-US"/>
          </a:p>
        </p:txBody>
      </p:sp>
    </p:spTree>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lstStyle/>
          <a:p>
            <a:r>
              <a:rPr lang="en-US" b="1" dirty="0"/>
              <a:t>The 4th Industrial revolution</a:t>
            </a:r>
            <a:endParaRPr lang="en-US" dirty="0"/>
          </a:p>
        </p:txBody>
      </p:sp>
      <p:sp>
        <p:nvSpPr>
          <p:cNvPr id="3" name="Content Placeholder 2"/>
          <p:cNvSpPr>
            <a:spLocks noGrp="1"/>
          </p:cNvSpPr>
          <p:nvPr>
            <p:ph idx="1"/>
          </p:nvPr>
        </p:nvSpPr>
        <p:spPr>
          <a:xfrm>
            <a:off x="457200" y="1524001"/>
            <a:ext cx="8229600" cy="4800600"/>
          </a:xfrm>
        </p:spPr>
        <p:txBody>
          <a:bodyPr/>
          <a:lstStyle/>
          <a:p>
            <a:r>
              <a:rPr lang="en-US" sz="2400" dirty="0"/>
              <a:t>While in some ways it's an extension of  computerization of the 3rd Industrial Revolution, due to the velocity, scope and systems impact of the changes of the fourth revolution.</a:t>
            </a:r>
          </a:p>
          <a:p>
            <a:r>
              <a:rPr lang="en-US" dirty="0"/>
              <a:t>The Fourth Industrial Revolution is disrupting almost every industry in every country and creating massive change in a non-linear way at unprecedented speed. </a:t>
            </a:r>
          </a:p>
          <a:p>
            <a:r>
              <a:rPr lang="en-US" dirty="0"/>
              <a:t>This revolution will give an impact bigger than the previous one to under developing or advanced country at the same time. </a:t>
            </a:r>
          </a:p>
          <a:p>
            <a:r>
              <a:rPr lang="en-US" dirty="0"/>
              <a:t>The country that do not prepared will be merged socially and economically.</a:t>
            </a:r>
          </a:p>
          <a:p>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17</a:t>
            </a:fld>
            <a:endParaRPr lang="en-US"/>
          </a:p>
        </p:txBody>
      </p:sp>
    </p:spTree>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sz="4000" dirty="0"/>
              <a:t>Role of data for emerging Technologies</a:t>
            </a:r>
          </a:p>
        </p:txBody>
      </p:sp>
      <p:sp>
        <p:nvSpPr>
          <p:cNvPr id="3" name="Content Placeholder 2"/>
          <p:cNvSpPr>
            <a:spLocks noGrp="1"/>
          </p:cNvSpPr>
          <p:nvPr>
            <p:ph idx="1"/>
          </p:nvPr>
        </p:nvSpPr>
        <p:spPr>
          <a:xfrm>
            <a:off x="381000" y="1295400"/>
            <a:ext cx="8229600" cy="4389437"/>
          </a:xfrm>
        </p:spPr>
        <p:txBody>
          <a:bodyPr/>
          <a:lstStyle/>
          <a:p>
            <a:r>
              <a:rPr lang="en-US" dirty="0"/>
              <a:t>We are living in the age of big data. </a:t>
            </a:r>
          </a:p>
          <a:p>
            <a:r>
              <a:rPr lang="en-US" dirty="0"/>
              <a:t>Data is regarded as the new oil and strategic asset, and drives or even determines the future of science, technology, the economy, and possibly everything in our world today and tomorrow.</a:t>
            </a:r>
          </a:p>
          <a:p>
            <a:pPr algn="just"/>
            <a:r>
              <a:rPr lang="en-US" dirty="0"/>
              <a:t>This reshaping and paradigm shifting is driven not just by data itself but all other aspects that could be created, transformed, and/or adjusted by understanding, exploring, and utilizing data. </a:t>
            </a:r>
          </a:p>
          <a:p>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endParaRPr lang="en-US" dirty="0">
              <a:solidFill>
                <a:srgbClr val="04617B">
                  <a:shade val="90000"/>
                </a:srgbClr>
              </a:solidFill>
            </a:endParaRP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18</a:t>
            </a:fld>
            <a:endParaRPr lang="en-US"/>
          </a:p>
        </p:txBody>
      </p:sp>
    </p:spTree>
  </p:cSld>
  <p:clrMapOvr>
    <a:masterClrMapping/>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8686800" cy="1143000"/>
          </a:xfrm>
        </p:spPr>
        <p:txBody>
          <a:bodyPr/>
          <a:lstStyle/>
          <a:p>
            <a:r>
              <a:rPr lang="en-US" sz="4000" dirty="0"/>
              <a:t>Role of data for emerging Technologies (2)</a:t>
            </a:r>
          </a:p>
        </p:txBody>
      </p:sp>
      <p:sp>
        <p:nvSpPr>
          <p:cNvPr id="3" name="Content Placeholder 2"/>
          <p:cNvSpPr>
            <a:spLocks noGrp="1"/>
          </p:cNvSpPr>
          <p:nvPr>
            <p:ph idx="1"/>
          </p:nvPr>
        </p:nvSpPr>
        <p:spPr>
          <a:xfrm>
            <a:off x="457200" y="1447800"/>
            <a:ext cx="8229600" cy="5029199"/>
          </a:xfrm>
        </p:spPr>
        <p:txBody>
          <a:bodyPr/>
          <a:lstStyle/>
          <a:p>
            <a:r>
              <a:rPr lang="en-US" dirty="0"/>
              <a:t>The preceding trend and its potential have triggered new debate about data intensive scientific discovery as a emerging technologies, the so-called “fourth industrial revolution.</a:t>
            </a:r>
          </a:p>
          <a:p>
            <a:pPr algn="just"/>
            <a:r>
              <a:rPr lang="en-US" dirty="0"/>
              <a:t>There is no doubt, nevertheless, that the potential of data science and analytics to enable data-driven theory, economy, and professional development is increasingly being recognized. </a:t>
            </a:r>
          </a:p>
          <a:p>
            <a:pPr algn="just"/>
            <a:r>
              <a:rPr lang="en-US" dirty="0"/>
              <a:t>This involves not only core disciplines such as computing, informatics, and statistics, but also the broad-based fields of business, social science, and health/medical science.</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19</a:t>
            </a:fld>
            <a:endParaRPr lang="en-US"/>
          </a:p>
        </p:txBody>
      </p:sp>
    </p:spTree>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380792635"/>
              </p:ext>
            </p:extLst>
          </p:nvPr>
        </p:nvGraphicFramePr>
        <p:xfrm>
          <a:off x="0" y="857250"/>
          <a:ext cx="9144001" cy="5695950"/>
        </p:xfrm>
        <a:graphic>
          <a:graphicData uri="http://schemas.openxmlformats.org/drawingml/2006/table">
            <a:tbl>
              <a:tblPr firstRow="1" bandRow="1">
                <a:tableStyleId>{5C22544A-7EE6-4342-B048-85BDC9FD1C3A}</a:tableStyleId>
              </a:tblPr>
              <a:tblGrid>
                <a:gridCol w="8981441">
                  <a:extLst>
                    <a:ext uri="{9D8B030D-6E8A-4147-A177-3AD203B41FA5}">
                      <a16:colId xmlns:a16="http://schemas.microsoft.com/office/drawing/2014/main" val="20000"/>
                    </a:ext>
                  </a:extLst>
                </a:gridCol>
                <a:gridCol w="162560">
                  <a:extLst>
                    <a:ext uri="{9D8B030D-6E8A-4147-A177-3AD203B41FA5}">
                      <a16:colId xmlns:a16="http://schemas.microsoft.com/office/drawing/2014/main" val="20001"/>
                    </a:ext>
                  </a:extLst>
                </a:gridCol>
              </a:tblGrid>
              <a:tr h="923499">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1" kern="1200" dirty="0">
                          <a:solidFill>
                            <a:schemeClr val="tx1"/>
                          </a:solidFill>
                          <a:latin typeface="+mn-lt"/>
                          <a:ea typeface="+mn-ea"/>
                          <a:cs typeface="+mn-cs"/>
                        </a:rPr>
                        <a:t>1. Introduction to Emerging</a:t>
                      </a:r>
                      <a:r>
                        <a:rPr lang="en-US" sz="2800" b="1" kern="1200" baseline="0" dirty="0">
                          <a:solidFill>
                            <a:schemeClr val="tx1"/>
                          </a:solidFill>
                          <a:latin typeface="+mn-lt"/>
                          <a:ea typeface="+mn-ea"/>
                          <a:cs typeface="+mn-cs"/>
                        </a:rPr>
                        <a:t> Technologies</a:t>
                      </a:r>
                      <a:endParaRPr lang="en-US" sz="2800" b="1" kern="1200" dirty="0">
                        <a:solidFill>
                          <a:schemeClr val="tx1"/>
                        </a:solidFill>
                        <a:latin typeface="+mn-lt"/>
                        <a:ea typeface="+mn-ea"/>
                        <a:cs typeface="+mn-cs"/>
                      </a:endParaRPr>
                    </a:p>
                  </a:txBody>
                  <a:tcPr marL="68580" marR="68580" marT="34290" marB="34290"/>
                </a:tc>
                <a:tc hMerge="1">
                  <a:txBody>
                    <a:bodyPr/>
                    <a:lstStyle/>
                    <a:p>
                      <a:endParaRPr lang="en-US" dirty="0">
                        <a:solidFill>
                          <a:schemeClr val="tx1"/>
                        </a:solidFill>
                      </a:endParaRPr>
                    </a:p>
                  </a:txBody>
                  <a:tcPr/>
                </a:tc>
                <a:extLst>
                  <a:ext uri="{0D108BD9-81ED-4DB2-BD59-A6C34878D82A}">
                    <a16:rowId xmlns:a16="http://schemas.microsoft.com/office/drawing/2014/main" val="10000"/>
                  </a:ext>
                </a:extLst>
              </a:tr>
              <a:tr h="4772451">
                <a:tc>
                  <a:txBody>
                    <a:bodyPr/>
                    <a:lstStyle/>
                    <a:p>
                      <a:pPr marL="0" indent="0">
                        <a:buFont typeface="Wingdings" panose="05000000000000000000" pitchFamily="2" charset="2"/>
                        <a:buNone/>
                      </a:pPr>
                      <a:r>
                        <a:rPr lang="en-US" sz="2800" dirty="0">
                          <a:solidFill>
                            <a:schemeClr val="tx1"/>
                          </a:solidFill>
                        </a:rPr>
                        <a:t>Topics Covered</a:t>
                      </a:r>
                    </a:p>
                    <a:p>
                      <a:pPr marL="742950" lvl="1" indent="-285750">
                        <a:buFont typeface="Wingdings" panose="05000000000000000000" pitchFamily="2" charset="2"/>
                        <a:buChar char="§"/>
                      </a:pPr>
                      <a:r>
                        <a:rPr lang="en-US" sz="2400" dirty="0">
                          <a:solidFill>
                            <a:schemeClr val="tx1"/>
                          </a:solidFill>
                        </a:rPr>
                        <a:t>Evolution of technologies</a:t>
                      </a:r>
                    </a:p>
                    <a:p>
                      <a:pPr marL="1200150" lvl="2" indent="-285750">
                        <a:buFont typeface="Wingdings" panose="05000000000000000000" pitchFamily="2" charset="2"/>
                        <a:buChar char="§"/>
                      </a:pPr>
                      <a:r>
                        <a:rPr lang="en-US" sz="2400" dirty="0">
                          <a:solidFill>
                            <a:schemeClr val="tx1"/>
                          </a:solidFill>
                        </a:rPr>
                        <a:t>Introduction to Industrial revolution </a:t>
                      </a:r>
                    </a:p>
                    <a:p>
                      <a:pPr marL="1200150" lvl="2" indent="-285750">
                        <a:buFont typeface="Wingdings" panose="05000000000000000000" pitchFamily="2" charset="2"/>
                        <a:buChar char="§"/>
                      </a:pPr>
                      <a:r>
                        <a:rPr lang="en-US" sz="2400" dirty="0">
                          <a:solidFill>
                            <a:schemeClr val="tx1"/>
                          </a:solidFill>
                        </a:rPr>
                        <a:t>Historical background (IR 1.0, IR 2.0, IR 3.0)</a:t>
                      </a:r>
                    </a:p>
                    <a:p>
                      <a:pPr marL="1200150" lvl="2" indent="-285750">
                        <a:buFont typeface="Wingdings" panose="05000000000000000000" pitchFamily="2" charset="2"/>
                        <a:buChar char="§"/>
                      </a:pPr>
                      <a:r>
                        <a:rPr lang="en-US" sz="2400" dirty="0">
                          <a:solidFill>
                            <a:schemeClr val="tx1"/>
                          </a:solidFill>
                        </a:rPr>
                        <a:t>Fourth industrial revolution (IR 4.0) </a:t>
                      </a:r>
                    </a:p>
                    <a:p>
                      <a:pPr marL="742950" lvl="1" indent="-285750">
                        <a:buFont typeface="Wingdings" panose="05000000000000000000" pitchFamily="2" charset="2"/>
                        <a:buChar char="§"/>
                      </a:pPr>
                      <a:r>
                        <a:rPr lang="en-US" sz="2400" dirty="0">
                          <a:solidFill>
                            <a:schemeClr val="tx1"/>
                          </a:solidFill>
                        </a:rPr>
                        <a:t>Role of data for Emerging technologies </a:t>
                      </a:r>
                    </a:p>
                    <a:p>
                      <a:pPr marL="742950" lvl="1" indent="-285750">
                        <a:buFont typeface="Wingdings" panose="05000000000000000000" pitchFamily="2" charset="2"/>
                        <a:buChar char="§"/>
                      </a:pPr>
                      <a:r>
                        <a:rPr lang="en-US" sz="2400" dirty="0">
                          <a:solidFill>
                            <a:schemeClr val="tx1"/>
                          </a:solidFill>
                        </a:rPr>
                        <a:t>Enabling devices and networks for emerging technologies (programmable devices) </a:t>
                      </a:r>
                    </a:p>
                    <a:p>
                      <a:pPr marL="742950" lvl="1" indent="-285750">
                        <a:buFont typeface="Wingdings" panose="05000000000000000000" pitchFamily="2" charset="2"/>
                        <a:buChar char="§"/>
                      </a:pPr>
                      <a:r>
                        <a:rPr lang="en-US" sz="2400" dirty="0">
                          <a:solidFill>
                            <a:schemeClr val="tx1"/>
                          </a:solidFill>
                        </a:rPr>
                        <a:t>Human to Machine Interaction </a:t>
                      </a:r>
                    </a:p>
                    <a:p>
                      <a:pPr marL="742950" lvl="1" indent="-285750">
                        <a:buFont typeface="Wingdings" panose="05000000000000000000" pitchFamily="2" charset="2"/>
                        <a:buChar char="§"/>
                      </a:pPr>
                      <a:r>
                        <a:rPr lang="en-US" sz="2400" dirty="0">
                          <a:solidFill>
                            <a:schemeClr val="tx1"/>
                          </a:solidFill>
                        </a:rPr>
                        <a:t>Future trends in emerging technologies </a:t>
                      </a:r>
                    </a:p>
                  </a:txBody>
                  <a:tcPr marL="68580" marR="68580" marT="34290" marB="34290"/>
                </a:tc>
                <a:tc>
                  <a:txBody>
                    <a:bodyPr/>
                    <a:lstStyle/>
                    <a:p>
                      <a:endParaRPr lang="en-US" sz="2800" dirty="0">
                        <a:solidFill>
                          <a:schemeClr val="tx1"/>
                        </a:solidFill>
                      </a:endParaRPr>
                    </a:p>
                  </a:txBody>
                  <a:tcPr marL="68580" marR="68580" marT="34290" marB="3429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899174361"/>
      </p:ext>
    </p:extLst>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lstStyle/>
          <a:p>
            <a:r>
              <a:rPr lang="en-US" sz="3600" dirty="0"/>
              <a:t>Enabling device and networks for emerging technologies</a:t>
            </a:r>
          </a:p>
        </p:txBody>
      </p:sp>
      <p:sp>
        <p:nvSpPr>
          <p:cNvPr id="3" name="Content Placeholder 2"/>
          <p:cNvSpPr>
            <a:spLocks noGrp="1"/>
          </p:cNvSpPr>
          <p:nvPr>
            <p:ph idx="1"/>
          </p:nvPr>
        </p:nvSpPr>
        <p:spPr>
          <a:xfrm>
            <a:off x="457200" y="1371601"/>
            <a:ext cx="8229600" cy="4953000"/>
          </a:xfrm>
        </p:spPr>
        <p:txBody>
          <a:bodyPr/>
          <a:lstStyle/>
          <a:p>
            <a:pPr algn="just"/>
            <a:r>
              <a:rPr lang="en-US" dirty="0"/>
              <a:t>In the world of digital electronic systems, there are four basic kinds of devices: memory, microprocessors, logic and networks.</a:t>
            </a:r>
          </a:p>
          <a:p>
            <a:pPr lvl="1"/>
            <a:r>
              <a:rPr lang="en-US" dirty="0"/>
              <a:t>Memory devices store random information such as the contents of a spreadsheet or database. </a:t>
            </a:r>
          </a:p>
          <a:p>
            <a:pPr lvl="1"/>
            <a:r>
              <a:rPr lang="en-US" dirty="0"/>
              <a:t>Microprocessors execute software instructions to perform a wide variety of tasks such as running a word processing program or video game. </a:t>
            </a:r>
          </a:p>
          <a:p>
            <a:pPr lvl="1"/>
            <a:r>
              <a:rPr lang="en-US" dirty="0"/>
              <a:t>Logic devices provide specific functions, including device-to-device interfacing, data communication, signal processing, data display, timing and control operations, and almost every other function a system must perform.</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20</a:t>
            </a:fld>
            <a:endParaRPr lang="en-US"/>
          </a:p>
        </p:txBody>
      </p:sp>
    </p:spTree>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219200"/>
          </a:xfrm>
        </p:spPr>
        <p:txBody>
          <a:bodyPr/>
          <a:lstStyle/>
          <a:p>
            <a:r>
              <a:rPr lang="en-US" b="1" dirty="0"/>
              <a:t>Programmable Logic Device </a:t>
            </a:r>
            <a:endParaRPr lang="en-US" dirty="0"/>
          </a:p>
        </p:txBody>
      </p:sp>
      <p:sp>
        <p:nvSpPr>
          <p:cNvPr id="3" name="Content Placeholder 2"/>
          <p:cNvSpPr>
            <a:spLocks noGrp="1"/>
          </p:cNvSpPr>
          <p:nvPr>
            <p:ph idx="1"/>
          </p:nvPr>
        </p:nvSpPr>
        <p:spPr/>
        <p:txBody>
          <a:bodyPr/>
          <a:lstStyle/>
          <a:p>
            <a:r>
              <a:rPr lang="en-US" dirty="0"/>
              <a:t>Programmable logic refers to a general class of devices which can be configured to perform a variety of logic functions.</a:t>
            </a:r>
          </a:p>
          <a:p>
            <a:r>
              <a:rPr lang="en-US" dirty="0"/>
              <a:t>Logic devices can be classified into two broad categories - fixed and programmable.</a:t>
            </a:r>
          </a:p>
          <a:p>
            <a:pPr>
              <a:buNone/>
            </a:pPr>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21</a:t>
            </a:fld>
            <a:endParaRPr lang="en-US"/>
          </a:p>
        </p:txBody>
      </p:sp>
    </p:spTree>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Fixed Logic Devices:</a:t>
            </a:r>
            <a:endParaRPr lang="en-US" dirty="0"/>
          </a:p>
        </p:txBody>
      </p:sp>
      <p:sp>
        <p:nvSpPr>
          <p:cNvPr id="3" name="Content Placeholder 2"/>
          <p:cNvSpPr>
            <a:spLocks noGrp="1"/>
          </p:cNvSpPr>
          <p:nvPr>
            <p:ph idx="1"/>
          </p:nvPr>
        </p:nvSpPr>
        <p:spPr/>
        <p:txBody>
          <a:bodyPr/>
          <a:lstStyle/>
          <a:p>
            <a:pPr algn="just"/>
            <a:r>
              <a:rPr lang="en-US" dirty="0"/>
              <a:t>As the name suggests, the circuits in a fixed logic device are permanent, they perform one function or  set of functions - once manufactured, they cannot be changed. </a:t>
            </a:r>
          </a:p>
          <a:p>
            <a:pPr algn="just"/>
            <a:r>
              <a:rPr lang="en-US" dirty="0"/>
              <a:t>With fixed logic devices, the time required to go from design, to prototypes, to a final manufacturing run can take from several months to more than a year, depending on the complexity of the device. </a:t>
            </a:r>
          </a:p>
          <a:p>
            <a:pPr algn="just"/>
            <a:r>
              <a:rPr lang="en-US" dirty="0"/>
              <a:t>And, if the device does not work properly, or if the requirements change, a new design must be developed.</a:t>
            </a:r>
            <a:endParaRPr lang="en-US" b="1" dirty="0"/>
          </a:p>
          <a:p>
            <a:pPr algn="just"/>
            <a:endParaRPr lang="en-US" dirty="0"/>
          </a:p>
          <a:p>
            <a:pPr algn="just"/>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22</a:t>
            </a:fld>
            <a:endParaRPr lang="en-US"/>
          </a:p>
        </p:txBody>
      </p:sp>
    </p:spTree>
  </p:cSld>
  <p:clrMapOvr>
    <a:masterClrMapping/>
  </p:clrMapOvr>
  <p:transition spd="slow">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t>Programmable Logic Devices </a:t>
            </a:r>
            <a:endParaRPr lang="en-US" sz="4000" dirty="0"/>
          </a:p>
        </p:txBody>
      </p:sp>
      <p:sp>
        <p:nvSpPr>
          <p:cNvPr id="3" name="Content Placeholder 2"/>
          <p:cNvSpPr>
            <a:spLocks noGrp="1"/>
          </p:cNvSpPr>
          <p:nvPr>
            <p:ph idx="1"/>
          </p:nvPr>
        </p:nvSpPr>
        <p:spPr/>
        <p:txBody>
          <a:bodyPr/>
          <a:lstStyle/>
          <a:p>
            <a:pPr algn="just"/>
            <a:r>
              <a:rPr lang="en-US" dirty="0"/>
              <a:t>A programmable logic device(PLD) is an electronic component used to build reconfigurable digital circuits. Unlike a logic gate, which has a fixed function, a PLD has an undefined function at the time of manufacture. </a:t>
            </a:r>
          </a:p>
          <a:p>
            <a:pPr algn="just"/>
            <a:r>
              <a:rPr lang="en-US" dirty="0"/>
              <a:t>Before the PLD can be used in a circuit it must be programmed, that is, reconfigured by using a specialized program.</a:t>
            </a:r>
          </a:p>
          <a:p>
            <a:r>
              <a:rPr lang="en-US" dirty="0"/>
              <a:t>Simple programmable logic devices (SPLD) are the simplest, smallest and least-expensive forms of programmable logic devices</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23</a:t>
            </a:fld>
            <a:endParaRPr lang="en-US"/>
          </a:p>
        </p:txBody>
      </p:sp>
    </p:spTree>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1"/>
          </a:xfrm>
        </p:spPr>
        <p:txBody>
          <a:bodyPr/>
          <a:lstStyle/>
          <a:p>
            <a:pPr algn="just"/>
            <a:r>
              <a:rPr lang="en-US" dirty="0"/>
              <a:t>Most SPLDs use either fuses or non-volatile memory cells (EPROM, EEPROM, FLASH, and others) to define the functionality. </a:t>
            </a:r>
          </a:p>
          <a:p>
            <a:pPr algn="just"/>
            <a:r>
              <a:rPr lang="en-US" dirty="0"/>
              <a:t>On the other hand PLDs are standard, off-the-shelf parts that offer customers a wide range of logic capacity, features, speed, and voltage characteristics - and these devices can be changed at any time to perform any number of functions.</a:t>
            </a:r>
          </a:p>
          <a:p>
            <a:r>
              <a:rPr lang="en-US" dirty="0"/>
              <a:t>With programmable logic devices, designers use inexpensive software tools to quickly develop, simulate, and test their designs. </a:t>
            </a:r>
          </a:p>
          <a:p>
            <a:r>
              <a:rPr lang="en-US" dirty="0"/>
              <a:t>Then, a design can be quickly programmed into a device, and immediately tested in a live circuit</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24</a:t>
            </a:fld>
            <a:endParaRPr lang="en-US"/>
          </a:p>
        </p:txBody>
      </p:sp>
    </p:spTree>
  </p:cSld>
  <p:clrMapOvr>
    <a:masterClrMapping/>
  </p:clrMapOvr>
  <p:transition spd="slow">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724400"/>
          </a:xfrm>
        </p:spPr>
        <p:txBody>
          <a:bodyPr/>
          <a:lstStyle/>
          <a:p>
            <a:r>
              <a:rPr lang="en-US" dirty="0"/>
              <a:t>The PLD that is used for this prototyping is exactly the same PLD that will be used in the final production of a piece of end equipment, such as</a:t>
            </a:r>
          </a:p>
          <a:p>
            <a:pPr lvl="1"/>
            <a:r>
              <a:rPr lang="en-US" dirty="0"/>
              <a:t> a network router, </a:t>
            </a:r>
          </a:p>
          <a:p>
            <a:pPr lvl="1"/>
            <a:r>
              <a:rPr lang="en-US" dirty="0"/>
              <a:t>a DSL modem,</a:t>
            </a:r>
          </a:p>
          <a:p>
            <a:pPr lvl="1"/>
            <a:r>
              <a:rPr lang="en-US" dirty="0"/>
              <a:t> a DVD player, or</a:t>
            </a:r>
          </a:p>
          <a:p>
            <a:pPr lvl="1"/>
            <a:r>
              <a:rPr lang="en-US" dirty="0"/>
              <a:t> an automotive navigation system.</a:t>
            </a:r>
          </a:p>
          <a:p>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endParaRPr lang="en-US" dirty="0">
              <a:solidFill>
                <a:srgbClr val="04617B">
                  <a:shade val="90000"/>
                </a:srgbClr>
              </a:solidFill>
            </a:endParaRP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25</a:t>
            </a:fld>
            <a:endParaRPr lang="en-US"/>
          </a:p>
        </p:txBody>
      </p:sp>
    </p:spTree>
  </p:cSld>
  <p:clrMapOvr>
    <a:masterClrMapping/>
  </p:clrMapOvr>
  <p:transition spd="slow">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sz="2400" dirty="0"/>
              <a:t>Another key benefit of using PLDs is that during the design phase customers can change the circuitry as often as they want until the design operates to their satisfaction</a:t>
            </a:r>
          </a:p>
          <a:p>
            <a:pPr algn="just"/>
            <a:r>
              <a:rPr lang="en-US" sz="2400" dirty="0"/>
              <a:t>That's because PLDs are based on rewriteable memory technology - to change the design, simply reprogram the device. </a:t>
            </a:r>
          </a:p>
          <a:p>
            <a:pPr algn="just"/>
            <a:r>
              <a:rPr lang="en-US" sz="2400" dirty="0"/>
              <a:t>Once the design is final, customers can go into immediate production by simply programming as many PLDs as they need with the final software design file. </a:t>
            </a:r>
            <a:endParaRPr lang="en-US" dirty="0"/>
          </a:p>
          <a:p>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26</a:t>
            </a:fld>
            <a:endParaRPr lang="en-US"/>
          </a:p>
        </p:txBody>
      </p:sp>
    </p:spTree>
  </p:cSld>
  <p:clrMapOvr>
    <a:masterClrMapping/>
  </p:clrMapOvr>
  <p:transition spd="slow">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1"/>
            <a:ext cx="8229600" cy="4876800"/>
          </a:xfrm>
        </p:spPr>
        <p:txBody>
          <a:bodyPr/>
          <a:lstStyle/>
          <a:p>
            <a:pPr algn="just"/>
            <a:r>
              <a:rPr lang="en-US" dirty="0"/>
              <a:t>Programmable Logic Devices (PLDs) are digital devices with configurable logic and flip-flops linked together with programmable interconnect. Logic devices provide specific functions, including: </a:t>
            </a:r>
          </a:p>
          <a:p>
            <a:r>
              <a:rPr lang="en-US" dirty="0"/>
              <a:t>Device-to-device interfacing</a:t>
            </a:r>
          </a:p>
          <a:p>
            <a:pPr lvl="1"/>
            <a:r>
              <a:rPr lang="en-US" dirty="0"/>
              <a:t>1. Data communication</a:t>
            </a:r>
          </a:p>
          <a:p>
            <a:pPr lvl="1"/>
            <a:r>
              <a:rPr lang="en-US" dirty="0"/>
              <a:t>2. Signal processing</a:t>
            </a:r>
          </a:p>
          <a:p>
            <a:pPr lvl="1"/>
            <a:r>
              <a:rPr lang="en-US" dirty="0"/>
              <a:t>3. Data display</a:t>
            </a:r>
          </a:p>
          <a:p>
            <a:pPr lvl="1"/>
            <a:r>
              <a:rPr lang="en-US" dirty="0"/>
              <a:t>4. Timing</a:t>
            </a:r>
          </a:p>
          <a:p>
            <a:pPr lvl="1"/>
            <a:r>
              <a:rPr lang="en-US" dirty="0"/>
              <a:t>5. Control operations</a:t>
            </a:r>
          </a:p>
          <a:p>
            <a:pPr lvl="1"/>
            <a:r>
              <a:rPr lang="en-US" dirty="0"/>
              <a:t>6. Almost every other function a system must perform</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27</a:t>
            </a:fld>
            <a:endParaRPr lang="en-US"/>
          </a:p>
        </p:txBody>
      </p:sp>
    </p:spTree>
  </p:cSld>
  <p:clrMapOvr>
    <a:masterClrMapping/>
  </p:clrMapOvr>
  <p:transition spd="slow">
    <p:wip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Networking</a:t>
            </a:r>
            <a:endParaRPr lang="en-US" dirty="0"/>
          </a:p>
        </p:txBody>
      </p:sp>
      <p:sp>
        <p:nvSpPr>
          <p:cNvPr id="3" name="Content Placeholder 2"/>
          <p:cNvSpPr>
            <a:spLocks noGrp="1"/>
          </p:cNvSpPr>
          <p:nvPr>
            <p:ph idx="1"/>
          </p:nvPr>
        </p:nvSpPr>
        <p:spPr/>
        <p:txBody>
          <a:bodyPr/>
          <a:lstStyle/>
          <a:p>
            <a:pPr algn="just"/>
            <a:r>
              <a:rPr lang="en-US" dirty="0"/>
              <a:t>Computer networks are very essential to today's globalization as the world evolves to everything connecting in Information Technology. </a:t>
            </a:r>
          </a:p>
          <a:p>
            <a:pPr algn="just"/>
            <a:r>
              <a:rPr lang="en-US" dirty="0"/>
              <a:t>One of the key contributing factors of the Information Technology rise in the world is network and data communication because technology’s advancement is not only on the gadgets but the system as well.</a:t>
            </a:r>
          </a:p>
          <a:p>
            <a:pPr algn="just"/>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28</a:t>
            </a:fld>
            <a:endParaRPr lang="en-US"/>
          </a:p>
        </p:txBody>
      </p:sp>
    </p:spTree>
  </p:cSld>
  <p:clrMapOvr>
    <a:masterClrMapping/>
  </p:clrMapOvr>
  <p:transition spd="slow">
    <p:wip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b="1" dirty="0"/>
            </a:br>
            <a:r>
              <a:rPr lang="en-US" b="1" dirty="0"/>
              <a:t>History of Computer Networks</a:t>
            </a:r>
            <a:endParaRPr lang="en-US" dirty="0"/>
          </a:p>
        </p:txBody>
      </p:sp>
      <p:sp>
        <p:nvSpPr>
          <p:cNvPr id="3" name="Content Placeholder 2"/>
          <p:cNvSpPr>
            <a:spLocks noGrp="1"/>
          </p:cNvSpPr>
          <p:nvPr>
            <p:ph idx="1"/>
          </p:nvPr>
        </p:nvSpPr>
        <p:spPr/>
        <p:txBody>
          <a:bodyPr/>
          <a:lstStyle/>
          <a:p>
            <a:r>
              <a:rPr lang="en-US" dirty="0"/>
              <a:t>Networking started long ago by ARPANET. When Russia launched their SPUTNIK Satellite in Space in 1957.</a:t>
            </a:r>
          </a:p>
          <a:p>
            <a:r>
              <a:rPr lang="en-US" dirty="0"/>
              <a:t>The American started an agency named Advance Research Project Agency (ARPA) and launched their 1st satellite within 18 month after establishment. </a:t>
            </a:r>
          </a:p>
          <a:p>
            <a:r>
              <a:rPr lang="en-US" dirty="0"/>
              <a:t>Then sharing of the information in another computer they use ARPANET.</a:t>
            </a:r>
          </a:p>
          <a:p>
            <a:r>
              <a:rPr lang="en-US" dirty="0"/>
              <a:t>Then in 1969, ARPANET comes in INDIA and INDIAN switched this name to NETWORK. </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29</a:t>
            </a:fld>
            <a:endParaRPr lang="en-US"/>
          </a:p>
        </p:txBody>
      </p:sp>
    </p:spTree>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(1) </a:t>
            </a:r>
          </a:p>
        </p:txBody>
      </p:sp>
      <p:sp>
        <p:nvSpPr>
          <p:cNvPr id="3" name="Content Placeholder 2"/>
          <p:cNvSpPr>
            <a:spLocks noGrp="1"/>
          </p:cNvSpPr>
          <p:nvPr>
            <p:ph idx="1"/>
          </p:nvPr>
        </p:nvSpPr>
        <p:spPr/>
        <p:txBody>
          <a:bodyPr/>
          <a:lstStyle/>
          <a:p>
            <a:pPr algn="just"/>
            <a:r>
              <a:rPr lang="en-US" dirty="0"/>
              <a:t>Britannica dictionary defines revolution as “in social and political science, a major, sudden, and hence typically violent alteration in government and in related associations and structures”. </a:t>
            </a:r>
          </a:p>
          <a:p>
            <a:pPr algn="just"/>
            <a:r>
              <a:rPr lang="en-US" dirty="0"/>
              <a:t>The term is used by analogy in such expressions as the Industrial Revolution, where it refers to a radical and profound change in economic relationships and technological conditions.</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3</a:t>
            </a:fld>
            <a:endParaRPr lang="en-US"/>
          </a:p>
        </p:txBody>
      </p:sp>
    </p:spTree>
  </p:cSld>
  <p:clrMapOvr>
    <a:masterClrMapping/>
  </p:clrMapOvr>
  <p:transition spd="slow">
    <p:wip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666750"/>
          </a:xfrm>
        </p:spPr>
        <p:txBody>
          <a:bodyPr/>
          <a:lstStyle/>
          <a:p>
            <a:r>
              <a:rPr lang="en-US" sz="4400" b="1" dirty="0"/>
              <a:t>History of Computer Networks(2)</a:t>
            </a:r>
            <a:endParaRPr lang="en-US" sz="4400" dirty="0"/>
          </a:p>
        </p:txBody>
      </p:sp>
      <p:sp>
        <p:nvSpPr>
          <p:cNvPr id="3" name="Content Placeholder 2"/>
          <p:cNvSpPr>
            <a:spLocks noGrp="1"/>
          </p:cNvSpPr>
          <p:nvPr>
            <p:ph idx="1"/>
          </p:nvPr>
        </p:nvSpPr>
        <p:spPr>
          <a:xfrm>
            <a:off x="381000" y="1219200"/>
            <a:ext cx="8229600" cy="4389437"/>
          </a:xfrm>
        </p:spPr>
        <p:txBody>
          <a:bodyPr/>
          <a:lstStyle/>
          <a:p>
            <a:r>
              <a:rPr lang="en-US" dirty="0"/>
              <a:t>Development of the network began in 1969, based on designs developed during the 1960s. The ARPANET evolved into the modern Internet.</a:t>
            </a:r>
          </a:p>
          <a:p>
            <a:pPr algn="just"/>
            <a:r>
              <a:rPr lang="en-US" dirty="0"/>
              <a:t>In the 1980s, the growth of client/server LAN architectures continued while that of mainframe computing environments declined. </a:t>
            </a:r>
          </a:p>
          <a:p>
            <a:pPr algn="just"/>
            <a:r>
              <a:rPr lang="en-US" dirty="0"/>
              <a:t>However, the biggest development in the area of LAN networking in the 1980s was the evolution and standardization of Ethernet.</a:t>
            </a:r>
          </a:p>
          <a:p>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30</a:t>
            </a:fld>
            <a:endParaRPr lang="en-US"/>
          </a:p>
        </p:txBody>
      </p:sp>
    </p:spTree>
  </p:cSld>
  <p:clrMapOvr>
    <a:masterClrMapping/>
  </p:clrMapOvr>
  <p:transition spd="slow">
    <p:wip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History of Computer Networks(3)</a:t>
            </a:r>
            <a:endParaRPr lang="en-US" sz="4400" dirty="0"/>
          </a:p>
        </p:txBody>
      </p:sp>
      <p:sp>
        <p:nvSpPr>
          <p:cNvPr id="3" name="Content Placeholder 2"/>
          <p:cNvSpPr>
            <a:spLocks noGrp="1"/>
          </p:cNvSpPr>
          <p:nvPr>
            <p:ph idx="1"/>
          </p:nvPr>
        </p:nvSpPr>
        <p:spPr/>
        <p:txBody>
          <a:bodyPr/>
          <a:lstStyle/>
          <a:p>
            <a:pPr algn="just"/>
            <a:r>
              <a:rPr lang="en-US" dirty="0"/>
              <a:t>While the DIX consortium worked on standard Ethernet in the late 1970s, the IEEE began its Project 802 initiative, which aimed to develop a single, unified standard for all LANs.</a:t>
            </a:r>
          </a:p>
          <a:p>
            <a:pPr algn="just"/>
            <a:r>
              <a:rPr lang="en-US" dirty="0"/>
              <a:t>Also around 1985, increasing numbers of UNIX machines and LANs were connected to ARPANET, which until that time had been mainly a network of mainframe and minicomputer systems.</a:t>
            </a:r>
          </a:p>
          <a:p>
            <a:pPr algn="just"/>
            <a:endParaRPr lang="en-US" dirty="0"/>
          </a:p>
          <a:p>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31</a:t>
            </a:fld>
            <a:endParaRPr lang="en-US"/>
          </a:p>
        </p:txBody>
      </p:sp>
    </p:spTree>
  </p:cSld>
  <p:clrMapOvr>
    <a:masterClrMapping/>
  </p:clrMapOvr>
  <p:transition spd="slow">
    <p:wip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lstStyle/>
          <a:p>
            <a:r>
              <a:rPr lang="en-US" sz="4400" b="1" dirty="0"/>
              <a:t>History of Computer Networks(4)</a:t>
            </a:r>
            <a:endParaRPr lang="en-US" sz="4400" dirty="0"/>
          </a:p>
        </p:txBody>
      </p:sp>
      <p:sp>
        <p:nvSpPr>
          <p:cNvPr id="3" name="Content Placeholder 2"/>
          <p:cNvSpPr>
            <a:spLocks noGrp="1"/>
          </p:cNvSpPr>
          <p:nvPr>
            <p:ph idx="1"/>
          </p:nvPr>
        </p:nvSpPr>
        <p:spPr>
          <a:xfrm>
            <a:off x="457200" y="1524001"/>
            <a:ext cx="8229600" cy="4800600"/>
          </a:xfrm>
        </p:spPr>
        <p:txBody>
          <a:bodyPr/>
          <a:lstStyle/>
          <a:p>
            <a:pPr algn="just"/>
            <a:r>
              <a:rPr lang="en-US" dirty="0"/>
              <a:t>In the 1980s, general or normal processors were used for networking process which was quite slow and took longer period to load. </a:t>
            </a:r>
          </a:p>
          <a:p>
            <a:pPr algn="just"/>
            <a:r>
              <a:rPr lang="en-US" dirty="0"/>
              <a:t>But later on the processor changed and now the networking processors are different and are made in such a way to boost the networking in any way possible.</a:t>
            </a:r>
          </a:p>
          <a:p>
            <a:r>
              <a:rPr lang="en-US" dirty="0"/>
              <a:t>Back in the late 80s, they used specialized </a:t>
            </a:r>
            <a:r>
              <a:rPr lang="en-US" dirty="0" err="1"/>
              <a:t>softwares</a:t>
            </a:r>
            <a:r>
              <a:rPr lang="en-US" dirty="0"/>
              <a:t> to configure networks. It was then they started using</a:t>
            </a:r>
          </a:p>
          <a:p>
            <a:r>
              <a:rPr lang="en-US" dirty="0"/>
              <a:t>Microsoft’s Windows Server application. </a:t>
            </a:r>
          </a:p>
          <a:p>
            <a:r>
              <a:rPr lang="en-US" dirty="0"/>
              <a:t>The latest is 2016 Server by Microsoft.</a:t>
            </a:r>
          </a:p>
        </p:txBody>
      </p:sp>
      <p:sp>
        <p:nvSpPr>
          <p:cNvPr id="4" name="Footer Placeholder 3"/>
          <p:cNvSpPr>
            <a:spLocks noGrp="1"/>
          </p:cNvSpPr>
          <p:nvPr>
            <p:ph type="ftr" sz="quarter" idx="11"/>
          </p:nvPr>
        </p:nvSpPr>
        <p:spPr>
          <a:xfrm>
            <a:off x="6248400" y="6492875"/>
            <a:ext cx="3352800" cy="365125"/>
          </a:xfrm>
        </p:spPr>
        <p:txBody>
          <a:bodyPr/>
          <a:lstStyle/>
          <a:p>
            <a:pPr>
              <a:defRPr/>
            </a:pPr>
            <a:r>
              <a:rPr lang="en-US">
                <a:solidFill>
                  <a:srgbClr val="04617B">
                    <a:shade val="90000"/>
                  </a:srgbClr>
                </a:solidFill>
              </a:rPr>
              <a:t>AAU-SIS - 2019 </a:t>
            </a:r>
            <a:endParaRPr lang="en-US" dirty="0">
              <a:solidFill>
                <a:srgbClr val="04617B">
                  <a:shade val="90000"/>
                </a:srgbClr>
              </a:solidFill>
            </a:endParaRP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32</a:t>
            </a:fld>
            <a:endParaRPr lang="en-US"/>
          </a:p>
        </p:txBody>
      </p:sp>
    </p:spTree>
  </p:cSld>
  <p:clrMapOvr>
    <a:masterClrMapping/>
  </p:clrMapOvr>
  <p:transition spd="slow">
    <p:wip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lstStyle/>
          <a:p>
            <a:r>
              <a:rPr lang="en-US" sz="4400" b="1" dirty="0"/>
              <a:t>History of Computer Networks(5)</a:t>
            </a:r>
            <a:endParaRPr lang="en-US" sz="4400" dirty="0"/>
          </a:p>
        </p:txBody>
      </p:sp>
      <p:sp>
        <p:nvSpPr>
          <p:cNvPr id="3" name="Content Placeholder 2"/>
          <p:cNvSpPr>
            <a:spLocks noGrp="1"/>
          </p:cNvSpPr>
          <p:nvPr>
            <p:ph idx="1"/>
          </p:nvPr>
        </p:nvSpPr>
        <p:spPr>
          <a:xfrm>
            <a:off x="381000" y="1524000"/>
            <a:ext cx="8229600" cy="4389437"/>
          </a:xfrm>
        </p:spPr>
        <p:txBody>
          <a:bodyPr/>
          <a:lstStyle/>
          <a:p>
            <a:r>
              <a:rPr lang="en-US" dirty="0"/>
              <a:t>The Security is a very important thing in networking world. Security purpose should be undertaken because without security, through networking one can hack through any information and alter the information for their own purpose.</a:t>
            </a:r>
          </a:p>
          <a:p>
            <a:r>
              <a:rPr lang="en-US" dirty="0"/>
              <a:t>They used the network in the organization itself and used firewalls to prevent hackers from hacking.</a:t>
            </a:r>
          </a:p>
          <a:p>
            <a:r>
              <a:rPr lang="en-US" dirty="0"/>
              <a:t>Nowadays there are a lot of security measures that can be chosen.</a:t>
            </a:r>
          </a:p>
          <a:p>
            <a:r>
              <a:rPr lang="en-US" sz="2400" dirty="0"/>
              <a:t>The networking industries have evolved enormously from the late 1980s till today. The hardware have been upgraded and the software has changed a lot.</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endParaRPr lang="en-US" dirty="0">
              <a:solidFill>
                <a:srgbClr val="04617B">
                  <a:shade val="90000"/>
                </a:srgbClr>
              </a:solidFill>
            </a:endParaRP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33</a:t>
            </a:fld>
            <a:endParaRPr lang="en-US"/>
          </a:p>
        </p:txBody>
      </p:sp>
    </p:spTree>
  </p:cSld>
  <p:clrMapOvr>
    <a:masterClrMapping/>
  </p:clrMapOvr>
  <p:transition spd="slow">
    <p:wip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Future Trend of Networks</a:t>
            </a:r>
            <a:endParaRPr lang="en-US" dirty="0"/>
          </a:p>
        </p:txBody>
      </p:sp>
      <p:sp>
        <p:nvSpPr>
          <p:cNvPr id="3" name="Content Placeholder 2"/>
          <p:cNvSpPr>
            <a:spLocks noGrp="1"/>
          </p:cNvSpPr>
          <p:nvPr>
            <p:ph idx="1"/>
          </p:nvPr>
        </p:nvSpPr>
        <p:spPr/>
        <p:txBody>
          <a:bodyPr/>
          <a:lstStyle/>
          <a:p>
            <a:pPr algn="just"/>
            <a:r>
              <a:rPr lang="en-US" dirty="0"/>
              <a:t>With software trends emerging regularly in the IT scene, digital services and people are becoming further intertwined to characterize everything that’s new the world of network technology.</a:t>
            </a:r>
          </a:p>
          <a:p>
            <a:pPr algn="just"/>
            <a:r>
              <a:rPr lang="en-US" dirty="0"/>
              <a:t>These recent advancements are more than likely to disrupt existing operations and foster an era of digitization and intelligence throughout the business sector. </a:t>
            </a:r>
          </a:p>
          <a:p>
            <a:pPr algn="just"/>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34</a:t>
            </a:fld>
            <a:endParaRPr lang="en-US"/>
          </a:p>
        </p:txBody>
      </p:sp>
    </p:spTree>
  </p:cSld>
  <p:clrMapOvr>
    <a:masterClrMapping/>
  </p:clrMapOvr>
  <p:transition spd="slow">
    <p:wip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sz="3200" dirty="0"/>
              <a:t>Topics of future trends in networking technology</a:t>
            </a:r>
          </a:p>
        </p:txBody>
      </p:sp>
      <p:sp>
        <p:nvSpPr>
          <p:cNvPr id="3" name="Content Placeholder 2"/>
          <p:cNvSpPr>
            <a:spLocks noGrp="1"/>
          </p:cNvSpPr>
          <p:nvPr>
            <p:ph idx="1"/>
          </p:nvPr>
        </p:nvSpPr>
        <p:spPr>
          <a:xfrm>
            <a:off x="457200" y="1143001"/>
            <a:ext cx="8229600" cy="5181600"/>
          </a:xfrm>
        </p:spPr>
        <p:txBody>
          <a:bodyPr/>
          <a:lstStyle/>
          <a:p>
            <a:pPr>
              <a:buNone/>
            </a:pPr>
            <a:r>
              <a:rPr lang="en-US" b="1" dirty="0"/>
              <a:t>1.   5G technology:</a:t>
            </a:r>
          </a:p>
          <a:p>
            <a:pPr algn="just"/>
            <a:r>
              <a:rPr lang="en-US" dirty="0"/>
              <a:t>5G technology serves to enhance not just the mobile device experience but the entirety of the communications tech environment. </a:t>
            </a:r>
          </a:p>
          <a:p>
            <a:r>
              <a:rPr lang="en-US" dirty="0"/>
              <a:t>This will allow further development in such arenas as driverless cars. Imagine movies downloaded in a matter of seconds.</a:t>
            </a:r>
          </a:p>
          <a:p>
            <a:pPr algn="just"/>
            <a:r>
              <a:rPr lang="en-US" dirty="0"/>
              <a:t>Look for the fields of vehicle to-vehicle communication and tactile feedback remote surgery, both of which require strong cellular support to unlock their full potential. Moreover, </a:t>
            </a:r>
            <a:r>
              <a:rPr lang="en-US" dirty="0" err="1"/>
              <a:t>IoT</a:t>
            </a:r>
            <a:r>
              <a:rPr lang="en-US" dirty="0"/>
              <a:t> gadgets are growing fast in almost all verticals, such as business, retail, homes, industries, and others.</a:t>
            </a:r>
            <a:endParaRPr lang="en-US" b="1" dirty="0"/>
          </a:p>
          <a:p>
            <a:pPr marL="514350" indent="-514350">
              <a:buAutoNum type="arabicPeriod"/>
            </a:pPr>
            <a:endParaRPr lang="en-US" b="1" dirty="0"/>
          </a:p>
          <a:p>
            <a:pPr>
              <a:buNone/>
            </a:pPr>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35</a:t>
            </a:fld>
            <a:endParaRPr lang="en-US"/>
          </a:p>
        </p:txBody>
      </p:sp>
    </p:spTree>
  </p:cSld>
  <p:clrMapOvr>
    <a:masterClrMapping/>
  </p:clrMapOvr>
  <p:transition spd="slow">
    <p:wip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lstStyle/>
          <a:p>
            <a:r>
              <a:rPr lang="en-US" sz="3600" dirty="0"/>
              <a:t>Topics of future trends in networking technology</a:t>
            </a:r>
          </a:p>
        </p:txBody>
      </p:sp>
      <p:sp>
        <p:nvSpPr>
          <p:cNvPr id="3" name="Content Placeholder 2"/>
          <p:cNvSpPr>
            <a:spLocks noGrp="1"/>
          </p:cNvSpPr>
          <p:nvPr>
            <p:ph idx="1"/>
          </p:nvPr>
        </p:nvSpPr>
        <p:spPr>
          <a:xfrm>
            <a:off x="457200" y="1600201"/>
            <a:ext cx="8229600" cy="4724400"/>
          </a:xfrm>
        </p:spPr>
        <p:txBody>
          <a:bodyPr/>
          <a:lstStyle/>
          <a:p>
            <a:pPr algn="just"/>
            <a:r>
              <a:rPr lang="en-US" dirty="0"/>
              <a:t>5G could also provide extended bandwidths to make gaming or accessing social networks more exciting using wearable, devices that communicate with the network, are mobile, and have the ability to be easily transported by wearing them. </a:t>
            </a:r>
          </a:p>
          <a:p>
            <a:pPr algn="just"/>
            <a:r>
              <a:rPr lang="en-US" dirty="0"/>
              <a:t>Another promising application is no-touch computing, in which we can speak or direct our computers to perform without use of a mouse or keyboard. </a:t>
            </a:r>
          </a:p>
          <a:p>
            <a:pPr algn="just"/>
            <a:r>
              <a:rPr lang="en-US" dirty="0"/>
              <a:t>Expect to see a huge surge in the number of systems connecting to always-on 5G networks in the next few years.</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36</a:t>
            </a:fld>
            <a:endParaRPr lang="en-US"/>
          </a:p>
        </p:txBody>
      </p:sp>
    </p:spTree>
  </p:cSld>
  <p:clrMapOvr>
    <a:masterClrMapping/>
  </p:clrMapOvr>
  <p:transition spd="slow">
    <p:wip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Topics of future trends in networking technology</a:t>
            </a:r>
          </a:p>
        </p:txBody>
      </p:sp>
      <p:sp>
        <p:nvSpPr>
          <p:cNvPr id="3" name="Content Placeholder 2"/>
          <p:cNvSpPr>
            <a:spLocks noGrp="1"/>
          </p:cNvSpPr>
          <p:nvPr>
            <p:ph idx="1"/>
          </p:nvPr>
        </p:nvSpPr>
        <p:spPr/>
        <p:txBody>
          <a:bodyPr/>
          <a:lstStyle/>
          <a:p>
            <a:r>
              <a:rPr lang="en-US" b="1" dirty="0"/>
              <a:t>2. Network developments in edge computing</a:t>
            </a:r>
          </a:p>
          <a:p>
            <a:pPr algn="just"/>
            <a:r>
              <a:rPr lang="en-US" dirty="0"/>
              <a:t>Edge computing is one technological area that’ expanded greatly in the past few years. Combined with </a:t>
            </a:r>
            <a:r>
              <a:rPr lang="en-US" dirty="0" err="1"/>
              <a:t>IoT</a:t>
            </a:r>
            <a:r>
              <a:rPr lang="en-US" dirty="0"/>
              <a:t> and AI, it’s led to innovative methods, like using AI to secure </a:t>
            </a:r>
            <a:r>
              <a:rPr lang="en-US" dirty="0" err="1"/>
              <a:t>IoT</a:t>
            </a:r>
            <a:r>
              <a:rPr lang="en-US" dirty="0"/>
              <a:t> systems. </a:t>
            </a:r>
          </a:p>
          <a:p>
            <a:pPr algn="just"/>
            <a:r>
              <a:rPr lang="en-US" dirty="0"/>
              <a:t>And that’s not all: deep learning is being leveraged by datacenters to improve network speed and reduce the mass of transferred data at the edge of networks.</a:t>
            </a:r>
          </a:p>
          <a:p>
            <a:pPr algn="just"/>
            <a:endParaRPr lang="en-US" dirty="0"/>
          </a:p>
          <a:p>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37</a:t>
            </a:fld>
            <a:endParaRPr lang="en-US"/>
          </a:p>
        </p:txBody>
      </p:sp>
    </p:spTree>
  </p:cSld>
  <p:clrMapOvr>
    <a:masterClrMapping/>
  </p:clrMapOvr>
  <p:transition spd="slow">
    <p:wip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Topics of future trends in networking technology</a:t>
            </a:r>
          </a:p>
        </p:txBody>
      </p:sp>
      <p:sp>
        <p:nvSpPr>
          <p:cNvPr id="3" name="Content Placeholder 2"/>
          <p:cNvSpPr>
            <a:spLocks noGrp="1"/>
          </p:cNvSpPr>
          <p:nvPr>
            <p:ph idx="1"/>
          </p:nvPr>
        </p:nvSpPr>
        <p:spPr/>
        <p:txBody>
          <a:bodyPr/>
          <a:lstStyle/>
          <a:p>
            <a:r>
              <a:rPr lang="en-US" b="1" dirty="0"/>
              <a:t>3. Rise of decentralization</a:t>
            </a:r>
          </a:p>
          <a:p>
            <a:r>
              <a:rPr lang="en-US" dirty="0"/>
              <a:t>Regular architectures directed traffic onto the datacenter for centralizing Internet access and security.</a:t>
            </a:r>
          </a:p>
          <a:p>
            <a:r>
              <a:rPr lang="en-US" dirty="0"/>
              <a:t>However, greater collaboration between suppliers and partners and extensive cloud usage has disputed  this model. </a:t>
            </a:r>
          </a:p>
          <a:p>
            <a:r>
              <a:rPr lang="en-US" dirty="0"/>
              <a:t>The growth of direct cloud interconnection and cloud security services are encouraging many companies to adopt a decentralized approach for optimizing their connectivity to cloud platforms.</a:t>
            </a:r>
            <a:endParaRPr lang="en-US" b="1" dirty="0"/>
          </a:p>
          <a:p>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38</a:t>
            </a:fld>
            <a:endParaRPr lang="en-US"/>
          </a:p>
        </p:txBody>
      </p:sp>
    </p:spTree>
  </p:cSld>
  <p:clrMapOvr>
    <a:masterClrMapping/>
  </p:clrMapOvr>
  <p:transition spd="slow">
    <p:wip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Topics of future trends in networking technology</a:t>
            </a:r>
          </a:p>
        </p:txBody>
      </p:sp>
      <p:sp>
        <p:nvSpPr>
          <p:cNvPr id="3" name="Content Placeholder 2"/>
          <p:cNvSpPr>
            <a:spLocks noGrp="1"/>
          </p:cNvSpPr>
          <p:nvPr>
            <p:ph idx="1"/>
          </p:nvPr>
        </p:nvSpPr>
        <p:spPr/>
        <p:txBody>
          <a:bodyPr/>
          <a:lstStyle/>
          <a:p>
            <a:r>
              <a:rPr lang="en-US" b="1" dirty="0"/>
              <a:t>4. Changing perspectives on ML and AI</a:t>
            </a:r>
          </a:p>
          <a:p>
            <a:pPr algn="just"/>
            <a:r>
              <a:rPr lang="en-US" dirty="0"/>
              <a:t>Machine learning(ML) and AI will continue to remain hot favorites among vendor marketing teams.</a:t>
            </a:r>
          </a:p>
          <a:p>
            <a:pPr algn="just"/>
            <a:r>
              <a:rPr lang="en-US" dirty="0"/>
              <a:t>Nearly all network devices are currently instrumented, transmitting telemetry to large data lakes.</a:t>
            </a:r>
          </a:p>
          <a:p>
            <a:pPr algn="just"/>
            <a:r>
              <a:rPr lang="en-US" dirty="0"/>
              <a:t> However our capacity to find true insights is still lacking. </a:t>
            </a:r>
          </a:p>
          <a:p>
            <a:pPr algn="just"/>
            <a:r>
              <a:rPr lang="en-US" dirty="0"/>
              <a:t>Like </a:t>
            </a:r>
            <a:r>
              <a:rPr lang="en-US" dirty="0" err="1"/>
              <a:t>IoT</a:t>
            </a:r>
            <a:r>
              <a:rPr lang="en-US" dirty="0"/>
              <a:t>, gathering data is easy, but it’s more challenging to convert that data into usable insights. </a:t>
            </a:r>
            <a:endParaRPr lang="en-US" b="1" dirty="0"/>
          </a:p>
          <a:p>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39</a:t>
            </a:fld>
            <a:endParaRPr lang="en-US"/>
          </a:p>
        </p:txBody>
      </p:sp>
    </p:spTree>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dirty="0"/>
              <a:t>Introduction (2) </a:t>
            </a:r>
          </a:p>
        </p:txBody>
      </p:sp>
      <p:sp>
        <p:nvSpPr>
          <p:cNvPr id="25603" name="Content Placeholder 2"/>
          <p:cNvSpPr>
            <a:spLocks noGrp="1"/>
          </p:cNvSpPr>
          <p:nvPr>
            <p:ph idx="1"/>
          </p:nvPr>
        </p:nvSpPr>
        <p:spPr/>
        <p:txBody>
          <a:bodyPr/>
          <a:lstStyle/>
          <a:p>
            <a:r>
              <a:rPr lang="en-US" dirty="0"/>
              <a:t>We can see revolution is a radical and profound change in economic relationships  and technological conditions. </a:t>
            </a:r>
          </a:p>
          <a:p>
            <a:r>
              <a:rPr lang="en-US" dirty="0"/>
              <a:t>Hence, Revolution of Technology which has brought about radical and profound change in human way of life may be divided into four:</a:t>
            </a:r>
          </a:p>
          <a:p>
            <a:pPr lvl="1"/>
            <a:r>
              <a:rPr lang="en-US"/>
              <a:t>agriculturel </a:t>
            </a:r>
            <a:r>
              <a:rPr lang="en-US" dirty="0"/>
              <a:t>revolution (First revolution), </a:t>
            </a:r>
          </a:p>
          <a:p>
            <a:pPr lvl="1"/>
            <a:r>
              <a:rPr lang="en-US" dirty="0"/>
              <a:t>industrial revolution (Second revolution), </a:t>
            </a:r>
          </a:p>
          <a:p>
            <a:pPr lvl="1"/>
            <a:r>
              <a:rPr lang="en-US" dirty="0"/>
              <a:t>information revolution (Third revolution), and</a:t>
            </a:r>
          </a:p>
          <a:p>
            <a:pPr lvl="1"/>
            <a:r>
              <a:rPr lang="en-US" dirty="0"/>
              <a:t>knowledge revolution (Fourth revolution) that will come in the future.</a:t>
            </a:r>
          </a:p>
          <a:p>
            <a:pPr>
              <a:buFont typeface="Wingdings 2" pitchFamily="18" charset="2"/>
              <a:buNone/>
            </a:pPr>
            <a:endParaRPr lang="en-US" dirty="0"/>
          </a:p>
          <a:p>
            <a:pPr>
              <a:buFont typeface="Wingdings 2" pitchFamily="18" charset="2"/>
              <a:buNone/>
            </a:pPr>
            <a:endParaRPr lang="en-US" dirty="0"/>
          </a:p>
        </p:txBody>
      </p:sp>
      <p:sp>
        <p:nvSpPr>
          <p:cNvPr id="4" name="Footer Placeholder 3"/>
          <p:cNvSpPr>
            <a:spLocks noGrp="1"/>
          </p:cNvSpPr>
          <p:nvPr>
            <p:ph type="ftr" sz="quarter" idx="11"/>
          </p:nvPr>
        </p:nvSpPr>
        <p:spPr>
          <a:xfrm>
            <a:off x="1981200" y="6356350"/>
            <a:ext cx="4038600" cy="365125"/>
          </a:xfrm>
        </p:spPr>
        <p:txBody>
          <a:bodyPr/>
          <a:lstStyle/>
          <a:p>
            <a:pPr>
              <a:defRPr/>
            </a:pPr>
            <a:r>
              <a:rPr lang="en-US">
                <a:solidFill>
                  <a:srgbClr val="04617B">
                    <a:shade val="90000"/>
                  </a:srgbClr>
                </a:solidFill>
              </a:rPr>
              <a:t>AAU-SIS - 2019 </a:t>
            </a:r>
            <a:endParaRPr lang="en-US" dirty="0">
              <a:solidFill>
                <a:srgbClr val="04617B">
                  <a:shade val="90000"/>
                </a:srgbClr>
              </a:solidFill>
            </a:endParaRP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4</a:t>
            </a:fld>
            <a:endParaRPr lang="en-US"/>
          </a:p>
        </p:txBody>
      </p:sp>
    </p:spTree>
  </p:cSld>
  <p:clrMapOvr>
    <a:masterClrMapping/>
  </p:clrMapOvr>
  <p:transition spd="slow">
    <p:wip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lstStyle/>
          <a:p>
            <a:r>
              <a:rPr lang="en-US" sz="4000" dirty="0"/>
              <a:t>Topics of future trends in networking technology</a:t>
            </a:r>
          </a:p>
        </p:txBody>
      </p:sp>
      <p:sp>
        <p:nvSpPr>
          <p:cNvPr id="3" name="Content Placeholder 2"/>
          <p:cNvSpPr>
            <a:spLocks noGrp="1"/>
          </p:cNvSpPr>
          <p:nvPr>
            <p:ph idx="1"/>
          </p:nvPr>
        </p:nvSpPr>
        <p:spPr>
          <a:xfrm>
            <a:off x="304800" y="1371600"/>
            <a:ext cx="8229600" cy="4389437"/>
          </a:xfrm>
        </p:spPr>
        <p:txBody>
          <a:bodyPr/>
          <a:lstStyle/>
          <a:p>
            <a:r>
              <a:rPr lang="en-US" b="1" dirty="0"/>
              <a:t>5. More attention to network security</a:t>
            </a:r>
          </a:p>
          <a:p>
            <a:pPr algn="just"/>
            <a:r>
              <a:rPr lang="en-US" dirty="0"/>
              <a:t>Network security is one of the key motivators for the rise of new IT services. </a:t>
            </a:r>
          </a:p>
          <a:p>
            <a:pPr algn="just"/>
            <a:r>
              <a:rPr lang="en-US" dirty="0"/>
              <a:t>With hackers and cybercriminals becoming more sophisticated, IT infrastructure is extending gradually into cloud-based, virtual platforms, leaving most client and company data exposed to security risks.</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40</a:t>
            </a:fld>
            <a:endParaRPr lang="en-US"/>
          </a:p>
        </p:txBody>
      </p:sp>
    </p:spTree>
  </p:cSld>
  <p:clrMapOvr>
    <a:masterClrMapping/>
  </p:clrMapOvr>
  <p:transition spd="slow">
    <p:wip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Topics of future trends in networking technology</a:t>
            </a:r>
          </a:p>
        </p:txBody>
      </p:sp>
      <p:sp>
        <p:nvSpPr>
          <p:cNvPr id="3" name="Content Placeholder 2"/>
          <p:cNvSpPr>
            <a:spLocks noGrp="1"/>
          </p:cNvSpPr>
          <p:nvPr>
            <p:ph idx="1"/>
          </p:nvPr>
        </p:nvSpPr>
        <p:spPr/>
        <p:txBody>
          <a:bodyPr/>
          <a:lstStyle/>
          <a:p>
            <a:r>
              <a:rPr lang="en-US" dirty="0"/>
              <a:t>Network security is one of the key motivators for the rise of new IT services. </a:t>
            </a:r>
          </a:p>
          <a:p>
            <a:pPr algn="just"/>
            <a:r>
              <a:rPr lang="en-US" dirty="0"/>
              <a:t>With hackers and cybercriminals becoming more sophisticated, IT infrastructure is extending gradually into cloud-based, virtual platforms, leaving most client and company data exposed to security risks.</a:t>
            </a:r>
          </a:p>
          <a:p>
            <a:pPr algn="just"/>
            <a:endParaRPr lang="en-US" dirty="0"/>
          </a:p>
          <a:p>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41</a:t>
            </a:fld>
            <a:endParaRPr lang="en-US"/>
          </a:p>
        </p:txBody>
      </p:sp>
    </p:spTree>
  </p:cSld>
  <p:clrMapOvr>
    <a:masterClrMapping/>
  </p:clrMapOvr>
  <p:transition spd="slow">
    <p:wip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514350"/>
          </a:xfrm>
        </p:spPr>
        <p:txBody>
          <a:bodyPr/>
          <a:lstStyle/>
          <a:p>
            <a:r>
              <a:rPr lang="en-US" sz="3600" dirty="0"/>
              <a:t>Topics of future trends in networking technology</a:t>
            </a:r>
          </a:p>
        </p:txBody>
      </p:sp>
      <p:sp>
        <p:nvSpPr>
          <p:cNvPr id="3" name="Content Placeholder 2"/>
          <p:cNvSpPr>
            <a:spLocks noGrp="1"/>
          </p:cNvSpPr>
          <p:nvPr>
            <p:ph idx="1"/>
          </p:nvPr>
        </p:nvSpPr>
        <p:spPr>
          <a:xfrm>
            <a:off x="457200" y="1371601"/>
            <a:ext cx="8229600" cy="4953000"/>
          </a:xfrm>
        </p:spPr>
        <p:txBody>
          <a:bodyPr/>
          <a:lstStyle/>
          <a:p>
            <a:r>
              <a:rPr lang="en-US" b="1" dirty="0"/>
              <a:t>6. Going wireless</a:t>
            </a:r>
          </a:p>
          <a:p>
            <a:pPr algn="just"/>
            <a:r>
              <a:rPr lang="en-US" dirty="0"/>
              <a:t>Advanced wireless technology as well as related security and management has led numerous companies to go wireless-first. </a:t>
            </a:r>
          </a:p>
          <a:p>
            <a:pPr algn="just"/>
            <a:r>
              <a:rPr lang="en-US" dirty="0"/>
              <a:t>Doing so eliminates the charges related to moves, additions and modifications to the fixed and wired LAN infrastructure. Moreover, it promises greater reliability and resilience. </a:t>
            </a:r>
          </a:p>
          <a:p>
            <a:pPr algn="just"/>
            <a:r>
              <a:rPr lang="en-US" dirty="0"/>
              <a:t>Cloud specific “as-a-service” deployments and advanced monitoring tools and features are being deployed as well to provide increased performance insight and visibility.</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42</a:t>
            </a:fld>
            <a:endParaRPr lang="en-US"/>
          </a:p>
        </p:txBody>
      </p:sp>
    </p:spTree>
  </p:cSld>
  <p:clrMapOvr>
    <a:masterClrMapping/>
  </p:clrMapOvr>
  <p:transition spd="slow">
    <p:wip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Topics of future trends in networking technology</a:t>
            </a:r>
          </a:p>
        </p:txBody>
      </p:sp>
      <p:sp>
        <p:nvSpPr>
          <p:cNvPr id="3" name="Content Placeholder 2"/>
          <p:cNvSpPr>
            <a:spLocks noGrp="1"/>
          </p:cNvSpPr>
          <p:nvPr>
            <p:ph idx="1"/>
          </p:nvPr>
        </p:nvSpPr>
        <p:spPr/>
        <p:txBody>
          <a:bodyPr/>
          <a:lstStyle/>
          <a:p>
            <a:r>
              <a:rPr lang="en-US" b="1" dirty="0"/>
              <a:t>7. Cloud repatriation</a:t>
            </a:r>
          </a:p>
          <a:p>
            <a:r>
              <a:rPr lang="en-US" dirty="0"/>
              <a:t>Cloud repatriation is when apps move from the cloud back to on-premises. This indicates that datacenters have not lost their relevance yet. The majority of repatriation activity centers on businesses attempting to discover balance or equilibrium. </a:t>
            </a:r>
          </a:p>
          <a:p>
            <a:r>
              <a:rPr lang="en-US" dirty="0"/>
              <a:t>This does not signify that the cloud is losing relevance; merely that is has been somewhat over-hyped.</a:t>
            </a:r>
          </a:p>
          <a:p>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43</a:t>
            </a:fld>
            <a:endParaRPr lang="en-US"/>
          </a:p>
        </p:txBody>
      </p:sp>
    </p:spTree>
  </p:cSld>
  <p:clrMapOvr>
    <a:masterClrMapping/>
  </p:clrMapOvr>
  <p:transition spd="slow">
    <p:wip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lstStyle/>
          <a:p>
            <a:r>
              <a:rPr lang="en-US" sz="3600" dirty="0"/>
              <a:t>Topics of future trends in networking technology</a:t>
            </a:r>
          </a:p>
        </p:txBody>
      </p:sp>
      <p:sp>
        <p:nvSpPr>
          <p:cNvPr id="3" name="Content Placeholder 2"/>
          <p:cNvSpPr>
            <a:spLocks noGrp="1"/>
          </p:cNvSpPr>
          <p:nvPr>
            <p:ph idx="1"/>
          </p:nvPr>
        </p:nvSpPr>
        <p:spPr/>
        <p:txBody>
          <a:bodyPr/>
          <a:lstStyle/>
          <a:p>
            <a:r>
              <a:rPr lang="en-US" b="1" dirty="0"/>
              <a:t>8. Smart automation expands</a:t>
            </a:r>
          </a:p>
          <a:p>
            <a:pPr algn="just"/>
            <a:r>
              <a:rPr lang="en-US" dirty="0"/>
              <a:t>Companies often spend huge amounts on network automation so they don’t fall behind. Pointed solutions and manual scripting cannot scale to complement the considerable rise in network demands.</a:t>
            </a:r>
          </a:p>
          <a:p>
            <a:pPr algn="just"/>
            <a:r>
              <a:rPr lang="en-US" dirty="0"/>
              <a:t> The upcoming generation networks will feature machine learning and AI to ward off security challenges and network complexity.</a:t>
            </a:r>
          </a:p>
          <a:p>
            <a:pPr algn="just"/>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44</a:t>
            </a:fld>
            <a:endParaRPr lang="en-US"/>
          </a:p>
        </p:txBody>
      </p:sp>
    </p:spTree>
  </p:cSld>
  <p:clrMapOvr>
    <a:masterClrMapping/>
  </p:clrMapOvr>
  <p:transition spd="slow">
    <p:wip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Topics of future trends in networking technology</a:t>
            </a:r>
          </a:p>
        </p:txBody>
      </p:sp>
      <p:sp>
        <p:nvSpPr>
          <p:cNvPr id="3" name="Content Placeholder 2"/>
          <p:cNvSpPr>
            <a:spLocks noGrp="1"/>
          </p:cNvSpPr>
          <p:nvPr>
            <p:ph idx="1"/>
          </p:nvPr>
        </p:nvSpPr>
        <p:spPr/>
        <p:txBody>
          <a:bodyPr/>
          <a:lstStyle/>
          <a:p>
            <a:pPr algn="just">
              <a:buNone/>
            </a:pPr>
            <a:r>
              <a:rPr lang="en-US" b="1" dirty="0"/>
              <a:t>9. Networking technology: Keep up with the changes</a:t>
            </a:r>
          </a:p>
          <a:p>
            <a:pPr algn="just"/>
            <a:r>
              <a:rPr lang="en-US" dirty="0"/>
              <a:t>Communications and information technology are advancing rapidly and it is necessary for companies to consider which of the emerging technologies is ideal for their business. </a:t>
            </a:r>
          </a:p>
          <a:p>
            <a:pPr algn="just"/>
            <a:r>
              <a:rPr lang="en-US" dirty="0"/>
              <a:t>Implementing the right networking technology allows the organization to get the most benefits.</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45</a:t>
            </a:fld>
            <a:endParaRPr lang="en-US"/>
          </a:p>
        </p:txBody>
      </p:sp>
    </p:spTree>
  </p:cSld>
  <p:clrMapOvr>
    <a:masterClrMapping/>
  </p:clrMapOvr>
  <p:transition spd="slow">
    <p:wip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lstStyle/>
          <a:p>
            <a:r>
              <a:rPr lang="en-US" sz="4400" dirty="0"/>
              <a:t>Human to Machine Interface(1)</a:t>
            </a:r>
            <a:br>
              <a:rPr lang="en-US" dirty="0"/>
            </a:br>
            <a:endParaRPr lang="en-US" dirty="0"/>
          </a:p>
        </p:txBody>
      </p:sp>
      <p:sp>
        <p:nvSpPr>
          <p:cNvPr id="3" name="Content Placeholder 2"/>
          <p:cNvSpPr>
            <a:spLocks noGrp="1"/>
          </p:cNvSpPr>
          <p:nvPr>
            <p:ph idx="1"/>
          </p:nvPr>
        </p:nvSpPr>
        <p:spPr>
          <a:xfrm>
            <a:off x="457200" y="1066801"/>
            <a:ext cx="8229600" cy="5257800"/>
          </a:xfrm>
        </p:spPr>
        <p:txBody>
          <a:bodyPr/>
          <a:lstStyle/>
          <a:p>
            <a:pPr algn="just"/>
            <a:r>
              <a:rPr lang="en-US" dirty="0"/>
              <a:t>The Association for Computing Machinery (ACM) defines human–computer interaction as "a discipline  concerned with the design, evaluation an implementation of interactive computing systems for human use and with the study of major phenomena surrounding them".</a:t>
            </a:r>
          </a:p>
          <a:p>
            <a:pPr algn="just"/>
            <a:r>
              <a:rPr lang="en-US" dirty="0"/>
              <a:t>An important facet of HCI is user satisfaction (or simply End User Computing Satisfaction).</a:t>
            </a:r>
          </a:p>
          <a:p>
            <a:pPr algn="just"/>
            <a:r>
              <a:rPr lang="en-US" dirty="0"/>
              <a:t> "Because human–computer interaction studies a human and a machine in communication, it draw from supporting knowledge on both the machine and the human side.</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46</a:t>
            </a:fld>
            <a:endParaRPr lang="en-US"/>
          </a:p>
        </p:txBody>
      </p:sp>
    </p:spTree>
  </p:cSld>
  <p:clrMapOvr>
    <a:masterClrMapping/>
  </p:clrMapOvr>
  <p:transition spd="slow">
    <p:wip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Human to Machine Interface(2)</a:t>
            </a:r>
            <a:br>
              <a:rPr lang="en-US" dirty="0"/>
            </a:br>
            <a:endParaRPr lang="en-US" dirty="0"/>
          </a:p>
        </p:txBody>
      </p:sp>
      <p:sp>
        <p:nvSpPr>
          <p:cNvPr id="3" name="Content Placeholder 2"/>
          <p:cNvSpPr>
            <a:spLocks noGrp="1"/>
          </p:cNvSpPr>
          <p:nvPr>
            <p:ph idx="1"/>
          </p:nvPr>
        </p:nvSpPr>
        <p:spPr>
          <a:xfrm>
            <a:off x="457200" y="1447801"/>
            <a:ext cx="8229600" cy="4876800"/>
          </a:xfrm>
        </p:spPr>
        <p:txBody>
          <a:bodyPr/>
          <a:lstStyle/>
          <a:p>
            <a:pPr algn="just"/>
            <a:r>
              <a:rPr lang="en-US" dirty="0"/>
              <a:t>Due to the multidisciplinary nature of HCI, people with different backgrounds contribute to its success.</a:t>
            </a:r>
          </a:p>
          <a:p>
            <a:pPr algn="just"/>
            <a:r>
              <a:rPr lang="en-US" dirty="0"/>
              <a:t>HCI is also sometimes termed human–machine interaction (HMI), man-machine interaction (MMI) or computer-human interaction (CHI). </a:t>
            </a:r>
          </a:p>
          <a:p>
            <a:pPr algn="just"/>
            <a:r>
              <a:rPr lang="en-US" dirty="0"/>
              <a:t>Humans interact with computers in many ways; the interface between humans and computers is crucial to facilitate this interaction. </a:t>
            </a:r>
          </a:p>
          <a:p>
            <a:pPr algn="just"/>
            <a:r>
              <a:rPr lang="en-US" dirty="0"/>
              <a:t>Desktop applications, internet browsers, handheld computers, and computer kiosks make use of the prevalent graphical user interfaces (GUI) of today. </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47</a:t>
            </a:fld>
            <a:endParaRPr lang="en-US"/>
          </a:p>
        </p:txBody>
      </p:sp>
    </p:spTree>
  </p:cSld>
  <p:clrMapOvr>
    <a:masterClrMapping/>
  </p:clrMapOvr>
  <p:transition spd="slow">
    <p:wip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Human to Machine Interface(3)</a:t>
            </a:r>
            <a:br>
              <a:rPr lang="en-US" dirty="0"/>
            </a:br>
            <a:endParaRPr lang="en-US" dirty="0"/>
          </a:p>
        </p:txBody>
      </p:sp>
      <p:sp>
        <p:nvSpPr>
          <p:cNvPr id="3" name="Content Placeholder 2"/>
          <p:cNvSpPr>
            <a:spLocks noGrp="1"/>
          </p:cNvSpPr>
          <p:nvPr>
            <p:ph idx="1"/>
          </p:nvPr>
        </p:nvSpPr>
        <p:spPr/>
        <p:txBody>
          <a:bodyPr/>
          <a:lstStyle/>
          <a:p>
            <a:r>
              <a:rPr lang="en-US" dirty="0"/>
              <a:t>HMI is all about how people and automated systems interact and communicate with each other. That has long ceased to be confined to just traditional machines in industry and now also relates to computers, digital systems or devices for the </a:t>
            </a:r>
            <a:r>
              <a:rPr lang="en-US" dirty="0" err="1"/>
              <a:t>IoT</a:t>
            </a:r>
            <a:r>
              <a:rPr lang="en-US" dirty="0"/>
              <a:t>.</a:t>
            </a:r>
          </a:p>
          <a:p>
            <a:pPr algn="just"/>
            <a:r>
              <a:rPr lang="en-US" dirty="0"/>
              <a:t>More and more devices are connected and automatically carry out tasks. Operating all of these machines, systems and devices needs to be intuitive and must not place excessive demands on users.</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48</a:t>
            </a:fld>
            <a:endParaRPr lang="en-US"/>
          </a:p>
        </p:txBody>
      </p:sp>
    </p:spTree>
  </p:cSld>
  <p:clrMapOvr>
    <a:masterClrMapping/>
  </p:clrMapOvr>
  <p:transition spd="slow">
    <p:wip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Human to Machine Interface(4)</a:t>
            </a:r>
          </a:p>
        </p:txBody>
      </p:sp>
      <p:sp>
        <p:nvSpPr>
          <p:cNvPr id="3" name="Content Placeholder 2"/>
          <p:cNvSpPr>
            <a:spLocks noGrp="1"/>
          </p:cNvSpPr>
          <p:nvPr>
            <p:ph idx="1"/>
          </p:nvPr>
        </p:nvSpPr>
        <p:spPr/>
        <p:txBody>
          <a:bodyPr/>
          <a:lstStyle/>
          <a:p>
            <a:pPr algn="just"/>
            <a:r>
              <a:rPr lang="en-US" dirty="0"/>
              <a:t>Smooth communication between people and machines requires interfaces. The place where or action by which a user engages with the machine. Simple examples are light switches or the pedals and steering wheel in a car.</a:t>
            </a:r>
          </a:p>
          <a:p>
            <a:r>
              <a:rPr lang="en-US" dirty="0"/>
              <a:t>However, a system can also be controlled by text being keyed in, a mouse, touch screens, voice or gestures.</a:t>
            </a:r>
          </a:p>
          <a:p>
            <a:r>
              <a:rPr lang="en-US" dirty="0"/>
              <a:t>Voice user interfaces (VUI) are used for speech recognition and synthesizing systems.</a:t>
            </a:r>
          </a:p>
          <a:p>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49</a:t>
            </a:fld>
            <a:endParaRPr lang="en-US"/>
          </a:p>
        </p:txBody>
      </p:sp>
    </p:spTree>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(3) </a:t>
            </a:r>
          </a:p>
        </p:txBody>
      </p:sp>
      <p:sp>
        <p:nvSpPr>
          <p:cNvPr id="3" name="Content Placeholder 2"/>
          <p:cNvSpPr>
            <a:spLocks noGrp="1"/>
          </p:cNvSpPr>
          <p:nvPr>
            <p:ph idx="1"/>
          </p:nvPr>
        </p:nvSpPr>
        <p:spPr/>
        <p:txBody>
          <a:bodyPr/>
          <a:lstStyle/>
          <a:p>
            <a:r>
              <a:rPr lang="en-US" dirty="0"/>
              <a:t>The Fourth revolution is also called smart revolution because it will be brought about by smart society using  new knowledge in the fields of ICT, AI, etc.</a:t>
            </a:r>
          </a:p>
          <a:p>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5</a:t>
            </a:fld>
            <a:endParaRPr lang="en-US"/>
          </a:p>
        </p:txBody>
      </p:sp>
    </p:spTree>
  </p:cSld>
  <p:clrMapOvr>
    <a:masterClrMapping/>
  </p:clrMapOvr>
  <p:transition spd="slow">
    <p:wip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Human to Machine Interface(5)</a:t>
            </a:r>
          </a:p>
        </p:txBody>
      </p:sp>
      <p:sp>
        <p:nvSpPr>
          <p:cNvPr id="3" name="Content Placeholder 2"/>
          <p:cNvSpPr>
            <a:spLocks noGrp="1"/>
          </p:cNvSpPr>
          <p:nvPr>
            <p:ph idx="1"/>
          </p:nvPr>
        </p:nvSpPr>
        <p:spPr/>
        <p:txBody>
          <a:bodyPr/>
          <a:lstStyle/>
          <a:p>
            <a:pPr algn="just"/>
            <a:r>
              <a:rPr lang="en-US" dirty="0"/>
              <a:t>Poorly designed human-machine interfaces can lead to many unexpected problems. A classic example is the</a:t>
            </a:r>
          </a:p>
          <a:p>
            <a:pPr lvl="1" algn="just"/>
            <a:r>
              <a:rPr lang="en-US" dirty="0"/>
              <a:t>Three Mile Island accident in USA, </a:t>
            </a:r>
          </a:p>
          <a:p>
            <a:pPr lvl="1" algn="just"/>
            <a:r>
              <a:rPr lang="en-US" dirty="0"/>
              <a:t>a nuclear meltdown accident,</a:t>
            </a:r>
          </a:p>
          <a:p>
            <a:pPr lvl="1" algn="just"/>
            <a:r>
              <a:rPr lang="en-US" dirty="0"/>
              <a:t>accidents in aviation have resulted from manufacturers' decisions to use non-standard flight instruments where investigations concluded  that the design of the human-machine interface was at least partly responsible for the disaster.</a:t>
            </a:r>
          </a:p>
          <a:p>
            <a:pPr lvl="1" algn="just"/>
            <a:endParaRPr lang="en-US" dirty="0"/>
          </a:p>
          <a:p>
            <a:pPr lvl="1" algn="just"/>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50</a:t>
            </a:fld>
            <a:endParaRPr lang="en-US"/>
          </a:p>
        </p:txBody>
      </p:sp>
    </p:spTree>
  </p:cSld>
  <p:clrMapOvr>
    <a:masterClrMapping/>
  </p:clrMapOvr>
  <p:transition spd="slow">
    <p:wip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lstStyle/>
          <a:p>
            <a:r>
              <a:rPr lang="en-US" dirty="0"/>
              <a:t>How it works ?</a:t>
            </a:r>
          </a:p>
        </p:txBody>
      </p:sp>
      <p:sp>
        <p:nvSpPr>
          <p:cNvPr id="3" name="Content Placeholder 2"/>
          <p:cNvSpPr>
            <a:spLocks noGrp="1"/>
          </p:cNvSpPr>
          <p:nvPr>
            <p:ph idx="1"/>
          </p:nvPr>
        </p:nvSpPr>
        <p:spPr>
          <a:xfrm>
            <a:off x="457200" y="1371601"/>
            <a:ext cx="8229600" cy="4953000"/>
          </a:xfrm>
        </p:spPr>
        <p:txBody>
          <a:bodyPr/>
          <a:lstStyle/>
          <a:p>
            <a:r>
              <a:rPr lang="en-US" dirty="0"/>
              <a:t>The devices are either controlled directly: Users touch the smartphone’s screen or issue a verbal command. Or the systems automatically identify what people want: Traffic lights change color on their own when a vehicle drives over the inductive loop in the road’s surface. </a:t>
            </a:r>
          </a:p>
          <a:p>
            <a:r>
              <a:rPr lang="en-US" dirty="0"/>
              <a:t>Other technologies are not so much there to control devices, but rather to complement our sensory organs. One example of that is virtual reality glasses. There are also digital assistants: </a:t>
            </a:r>
          </a:p>
          <a:p>
            <a:pPr lvl="1"/>
            <a:r>
              <a:rPr lang="en-US" dirty="0"/>
              <a:t>Chatbots, for instance, reply automatically to requests from customers and keep on learning.</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51</a:t>
            </a:fld>
            <a:endParaRPr lang="en-US"/>
          </a:p>
        </p:txBody>
      </p:sp>
    </p:spTree>
  </p:cSld>
  <p:clrMapOvr>
    <a:masterClrMapping/>
  </p:clrMapOvr>
  <p:transition spd="slow">
    <p:wip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43000"/>
            <a:ext cx="8229600" cy="4389437"/>
          </a:xfrm>
        </p:spPr>
        <p:txBody>
          <a:bodyPr/>
          <a:lstStyle/>
          <a:p>
            <a:r>
              <a:rPr lang="en-US" dirty="0"/>
              <a:t>Eliza, the first </a:t>
            </a:r>
            <a:r>
              <a:rPr lang="en-US" dirty="0" err="1"/>
              <a:t>chatbot</a:t>
            </a:r>
            <a:r>
              <a:rPr lang="en-US" dirty="0"/>
              <a:t>, was invented in the 1960s, but soon ran up against its limitations: It couldn’t answer follow-up questions.</a:t>
            </a:r>
          </a:p>
          <a:p>
            <a:r>
              <a:rPr lang="en-US" dirty="0"/>
              <a:t>Today’s </a:t>
            </a:r>
            <a:r>
              <a:rPr lang="en-US" dirty="0" err="1"/>
              <a:t>chatbots</a:t>
            </a:r>
            <a:r>
              <a:rPr lang="en-US" dirty="0"/>
              <a:t> “work” in customer service and give written or spoken information on departure times or services.</a:t>
            </a:r>
          </a:p>
          <a:p>
            <a:r>
              <a:rPr lang="en-US" dirty="0"/>
              <a:t>To do that, they respond to keywords, examine the user’s input and reply on the basis of preprogrammed rules and routines. </a:t>
            </a:r>
          </a:p>
          <a:p>
            <a:pPr algn="just"/>
            <a:r>
              <a:rPr lang="en-US" dirty="0"/>
              <a:t>Modern </a:t>
            </a:r>
            <a:r>
              <a:rPr lang="en-US" dirty="0" err="1"/>
              <a:t>chatbots</a:t>
            </a:r>
            <a:r>
              <a:rPr lang="en-US" dirty="0"/>
              <a:t> work with artificial intelligence. Digital assistants like Google Home and Google Assistant are also </a:t>
            </a:r>
            <a:r>
              <a:rPr lang="en-US" dirty="0" err="1"/>
              <a:t>chatbots</a:t>
            </a:r>
            <a:r>
              <a:rPr lang="en-US" dirty="0"/>
              <a:t>.</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52</a:t>
            </a:fld>
            <a:endParaRPr lang="en-US"/>
          </a:p>
        </p:txBody>
      </p:sp>
    </p:spTree>
  </p:cSld>
  <p:clrMapOvr>
    <a:masterClrMapping/>
  </p:clrMapOvr>
  <p:transition spd="slow">
    <p:wip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1"/>
            <a:ext cx="8229600" cy="5105400"/>
          </a:xfrm>
        </p:spPr>
        <p:txBody>
          <a:bodyPr/>
          <a:lstStyle/>
          <a:p>
            <a:pPr algn="just"/>
            <a:r>
              <a:rPr lang="en-US" dirty="0"/>
              <a:t>They all learn from the requests and thus expand their repertoire on their own, without direct intervention by a human.</a:t>
            </a:r>
          </a:p>
          <a:p>
            <a:pPr algn="just"/>
            <a:r>
              <a:rPr lang="en-US" dirty="0"/>
              <a:t>The more </a:t>
            </a:r>
            <a:r>
              <a:rPr lang="en-US" dirty="0" err="1"/>
              <a:t>chatbots</a:t>
            </a:r>
            <a:r>
              <a:rPr lang="en-US" dirty="0"/>
              <a:t> understand and the better they respond, the closer we come to communication that resembles a conversation between two people. Big data also plays a role here: </a:t>
            </a:r>
          </a:p>
          <a:p>
            <a:pPr algn="just"/>
            <a:r>
              <a:rPr lang="en-US" dirty="0"/>
              <a:t>If more information is available to the bots, they can respond in a more specific way and give more appropriate replies.</a:t>
            </a:r>
          </a:p>
          <a:p>
            <a:pPr algn="just"/>
            <a:r>
              <a:rPr lang="en-US" dirty="0"/>
              <a:t>Gesture control and voice recognition also have share on this aspect.</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53</a:t>
            </a:fld>
            <a:endParaRPr lang="en-US"/>
          </a:p>
        </p:txBody>
      </p:sp>
    </p:spTree>
  </p:cSld>
  <p:clrMapOvr>
    <a:masterClrMapping/>
  </p:clrMapOvr>
  <p:transition spd="slow">
    <p:wip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z="3600" dirty="0"/>
              <a:t>Topics in human-computer interaction include the following</a:t>
            </a:r>
          </a:p>
        </p:txBody>
      </p:sp>
      <p:sp>
        <p:nvSpPr>
          <p:cNvPr id="3" name="Content Placeholder 2"/>
          <p:cNvSpPr>
            <a:spLocks noGrp="1"/>
          </p:cNvSpPr>
          <p:nvPr>
            <p:ph idx="1"/>
          </p:nvPr>
        </p:nvSpPr>
        <p:spPr>
          <a:xfrm>
            <a:off x="457200" y="1447801"/>
            <a:ext cx="8229600" cy="4876800"/>
          </a:xfrm>
        </p:spPr>
        <p:txBody>
          <a:bodyPr/>
          <a:lstStyle/>
          <a:p>
            <a:r>
              <a:rPr lang="en-US" b="1" dirty="0"/>
              <a:t>User customization:-</a:t>
            </a:r>
            <a:r>
              <a:rPr lang="en-US" dirty="0"/>
              <a:t>With their deeper knowledge, users could increasingly be important sources of new applications at the expense of generic programmers with systems expertise but low domain expertise. </a:t>
            </a:r>
          </a:p>
          <a:p>
            <a:pPr algn="just"/>
            <a:r>
              <a:rPr lang="en-US" b="1" dirty="0"/>
              <a:t>Embedded computation:-</a:t>
            </a:r>
            <a:r>
              <a:rPr lang="en-US" dirty="0"/>
              <a:t>Embedded systems make the environment alive with little computations and automated processes, from </a:t>
            </a:r>
          </a:p>
          <a:p>
            <a:pPr lvl="1" algn="just"/>
            <a:r>
              <a:rPr lang="en-US" dirty="0"/>
              <a:t>computerized cooking appliances to </a:t>
            </a:r>
          </a:p>
          <a:p>
            <a:pPr lvl="1" algn="just"/>
            <a:r>
              <a:rPr lang="en-US" dirty="0"/>
              <a:t>lighting and plumbing fixtures to </a:t>
            </a:r>
          </a:p>
          <a:p>
            <a:pPr lvl="1" algn="just"/>
            <a:r>
              <a:rPr lang="en-US" dirty="0"/>
              <a:t>window blinds to </a:t>
            </a:r>
          </a:p>
          <a:p>
            <a:pPr lvl="1" algn="just"/>
            <a:r>
              <a:rPr lang="en-US" dirty="0"/>
              <a:t>automobile braking systems to greeting cards.</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54</a:t>
            </a:fld>
            <a:endParaRPr lang="en-US"/>
          </a:p>
        </p:txBody>
      </p:sp>
    </p:spTree>
  </p:cSld>
  <p:clrMapOvr>
    <a:masterClrMapping/>
  </p:clrMapOvr>
  <p:transition spd="slow">
    <p:wip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Topics in human-computer interaction include the following</a:t>
            </a:r>
          </a:p>
        </p:txBody>
      </p:sp>
      <p:sp>
        <p:nvSpPr>
          <p:cNvPr id="3" name="Content Placeholder 2"/>
          <p:cNvSpPr>
            <a:spLocks noGrp="1"/>
          </p:cNvSpPr>
          <p:nvPr>
            <p:ph idx="1"/>
          </p:nvPr>
        </p:nvSpPr>
        <p:spPr/>
        <p:txBody>
          <a:bodyPr/>
          <a:lstStyle/>
          <a:p>
            <a:r>
              <a:rPr lang="en-US" b="1" dirty="0"/>
              <a:t>Augmented reality:-</a:t>
            </a:r>
            <a:r>
              <a:rPr lang="en-US" dirty="0"/>
              <a:t>Augmented reality refers to the notion of layering relevant information into our vision of the world.</a:t>
            </a:r>
          </a:p>
          <a:p>
            <a:r>
              <a:rPr lang="en-US" b="1" dirty="0"/>
              <a:t>Social computing:-</a:t>
            </a:r>
            <a:r>
              <a:rPr lang="en-US" dirty="0"/>
              <a:t>In recent years, there has been an explosion of social science research focusing on interactions as the unit of analysis.</a:t>
            </a:r>
          </a:p>
          <a:p>
            <a:r>
              <a:rPr lang="en-US" dirty="0"/>
              <a:t>Research finds that individuals perceive their interactions with computers more positively than humans, despite behaving the same way towards these machines. </a:t>
            </a:r>
          </a:p>
          <a:p>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55</a:t>
            </a:fld>
            <a:endParaRPr lang="en-US"/>
          </a:p>
        </p:txBody>
      </p:sp>
    </p:spTree>
  </p:cSld>
  <p:clrMapOvr>
    <a:masterClrMapping/>
  </p:clrMapOvr>
  <p:transition spd="slow">
    <p:wip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Topics in human-computer interaction include the following</a:t>
            </a:r>
          </a:p>
        </p:txBody>
      </p:sp>
      <p:sp>
        <p:nvSpPr>
          <p:cNvPr id="3" name="Content Placeholder 2"/>
          <p:cNvSpPr>
            <a:spLocks noGrp="1"/>
          </p:cNvSpPr>
          <p:nvPr>
            <p:ph idx="1"/>
          </p:nvPr>
        </p:nvSpPr>
        <p:spPr/>
        <p:txBody>
          <a:bodyPr/>
          <a:lstStyle/>
          <a:p>
            <a:r>
              <a:rPr lang="en-US" b="1" dirty="0"/>
              <a:t>Knowledge-driven human–computer interaction:</a:t>
            </a:r>
          </a:p>
          <a:p>
            <a:pPr algn="just"/>
            <a:r>
              <a:rPr lang="en-US" dirty="0"/>
              <a:t>In human and computer interactions, a semantic gap usually exists between human and computer's  understandings towards mutual behaviors.</a:t>
            </a:r>
          </a:p>
          <a:p>
            <a:pPr algn="just"/>
            <a:r>
              <a:rPr lang="en-US" b="1" dirty="0"/>
              <a:t>Emotions and human-computer interaction:-</a:t>
            </a:r>
            <a:r>
              <a:rPr lang="en-US" dirty="0"/>
              <a:t>In these fields it has been shown that affect-detection channels have the potential to detect human emotions and that information systems can incorporate the data obtained from affect-detection channels to improve decision models. </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56</a:t>
            </a:fld>
            <a:endParaRPr lang="en-US"/>
          </a:p>
        </p:txBody>
      </p:sp>
    </p:spTree>
  </p:cSld>
  <p:clrMapOvr>
    <a:masterClrMapping/>
  </p:clrMapOvr>
  <p:transition spd="slow">
    <p:wip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Topics in human-computer interaction include the following</a:t>
            </a:r>
          </a:p>
        </p:txBody>
      </p:sp>
      <p:sp>
        <p:nvSpPr>
          <p:cNvPr id="3" name="Content Placeholder 2"/>
          <p:cNvSpPr>
            <a:spLocks noGrp="1"/>
          </p:cNvSpPr>
          <p:nvPr>
            <p:ph idx="1"/>
          </p:nvPr>
        </p:nvSpPr>
        <p:spPr/>
        <p:txBody>
          <a:bodyPr/>
          <a:lstStyle/>
          <a:p>
            <a:r>
              <a:rPr lang="en-US" b="1" dirty="0"/>
              <a:t>Brain–computer interfaces</a:t>
            </a:r>
          </a:p>
          <a:p>
            <a:r>
              <a:rPr lang="en-US" dirty="0"/>
              <a:t>A brain–computer interface (BCI), is a direct communication pathway between an enhanced or wired brain and an external device. </a:t>
            </a:r>
          </a:p>
          <a:p>
            <a:r>
              <a:rPr lang="en-US" dirty="0"/>
              <a:t>BCI differs from </a:t>
            </a:r>
            <a:r>
              <a:rPr lang="en-US" dirty="0" err="1"/>
              <a:t>neuro</a:t>
            </a:r>
            <a:r>
              <a:rPr lang="en-US" dirty="0"/>
              <a:t> modulation in that it allows for bidirectional information flow. BCIs are often directed at researching, mapping, assisting, augmenting, or repairing human cognitive or sensory-motor functions. </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57</a:t>
            </a:fld>
            <a:endParaRPr lang="en-US"/>
          </a:p>
        </p:txBody>
      </p:sp>
    </p:spTree>
  </p:cSld>
  <p:clrMapOvr>
    <a:masterClrMapping/>
  </p:clrMapOvr>
  <p:transition spd="slow">
    <p:wip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95600"/>
            <a:ext cx="8229600" cy="1143000"/>
          </a:xfrm>
        </p:spPr>
        <p:txBody>
          <a:bodyPr/>
          <a:lstStyle/>
          <a:p>
            <a:pPr algn="ctr"/>
            <a:r>
              <a:rPr lang="en-US" i="1" dirty="0"/>
              <a:t>End of chapter one</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58</a:t>
            </a:fld>
            <a:endParaRPr lang="en-US"/>
          </a:p>
        </p:txBody>
      </p:sp>
    </p:spTree>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6508" y="457200"/>
            <a:ext cx="8229600" cy="1143000"/>
          </a:xfrm>
        </p:spPr>
        <p:txBody>
          <a:bodyPr/>
          <a:lstStyle/>
          <a:p>
            <a:r>
              <a:rPr lang="en-US" dirty="0"/>
              <a:t>Agriculture revolution</a:t>
            </a:r>
          </a:p>
        </p:txBody>
      </p:sp>
      <p:sp>
        <p:nvSpPr>
          <p:cNvPr id="3" name="Content Placeholder 2"/>
          <p:cNvSpPr>
            <a:spLocks noGrp="1"/>
          </p:cNvSpPr>
          <p:nvPr>
            <p:ph idx="1"/>
          </p:nvPr>
        </p:nvSpPr>
        <p:spPr>
          <a:xfrm>
            <a:off x="457200" y="1600200"/>
            <a:ext cx="8229600" cy="4800599"/>
          </a:xfrm>
        </p:spPr>
        <p:txBody>
          <a:bodyPr/>
          <a:lstStyle/>
          <a:p>
            <a:pPr algn="just"/>
            <a:r>
              <a:rPr lang="en-US" dirty="0"/>
              <a:t>Agriculture revolution was started from 1600. Prior to this period humans were going from place to place in search of food.  </a:t>
            </a:r>
          </a:p>
          <a:p>
            <a:pPr marL="0" indent="0" algn="just">
              <a:buNone/>
            </a:pPr>
            <a:endParaRPr lang="en-US" dirty="0"/>
          </a:p>
          <a:p>
            <a:pPr algn="just"/>
            <a:r>
              <a:rPr lang="en-US" dirty="0"/>
              <a:t>They lived by hunting and collecting fruits and vegetables.</a:t>
            </a:r>
          </a:p>
          <a:p>
            <a:pPr algn="just"/>
            <a:endParaRPr lang="en-US" dirty="0"/>
          </a:p>
          <a:p>
            <a:pPr algn="just"/>
            <a:r>
              <a:rPr lang="en-US" dirty="0"/>
              <a:t>This life style continued till first agriculture revolution.</a:t>
            </a:r>
          </a:p>
          <a:p>
            <a:pPr marL="0" indent="0" algn="just">
              <a:buNone/>
            </a:pPr>
            <a:r>
              <a:rPr lang="en-US" dirty="0"/>
              <a:t> </a:t>
            </a:r>
          </a:p>
          <a:p>
            <a:pPr algn="just"/>
            <a:r>
              <a:rPr lang="en-US" dirty="0"/>
              <a:t>Where by they settled at one place and started cultivating land and planting crops. </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6</a:t>
            </a:fld>
            <a:endParaRPr lang="en-US"/>
          </a:p>
        </p:txBody>
      </p:sp>
    </p:spTree>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lstStyle/>
          <a:p>
            <a:r>
              <a:rPr lang="en-US" sz="3200" dirty="0">
                <a:solidFill>
                  <a:srgbClr val="000000"/>
                </a:solidFill>
                <a:latin typeface="+mn-lt"/>
              </a:rPr>
              <a:t>Timeline of the Agricultural Revolution </a:t>
            </a:r>
            <a:endParaRPr lang="en-US" sz="3200" dirty="0">
              <a:latin typeface="+mn-lt"/>
            </a:endParaRPr>
          </a:p>
        </p:txBody>
      </p:sp>
      <p:sp>
        <p:nvSpPr>
          <p:cNvPr id="3" name="Content Placeholder 2"/>
          <p:cNvSpPr>
            <a:spLocks noGrp="1"/>
          </p:cNvSpPr>
          <p:nvPr>
            <p:ph idx="1"/>
          </p:nvPr>
        </p:nvSpPr>
        <p:spPr>
          <a:xfrm>
            <a:off x="457200" y="1295400"/>
            <a:ext cx="8229600" cy="4389437"/>
          </a:xfrm>
        </p:spPr>
        <p:txBody>
          <a:bodyPr/>
          <a:lstStyle/>
          <a:p>
            <a:r>
              <a:rPr lang="en-US" b="1" dirty="0"/>
              <a:t>First agriculture revolution: </a:t>
            </a:r>
          </a:p>
          <a:p>
            <a:pPr lvl="1" algn="just"/>
            <a:r>
              <a:rPr lang="en-US" dirty="0"/>
              <a:t>The first agricultural revolution is the period of transition from a hunting-and-gathering society to one based on stationary farming.</a:t>
            </a:r>
          </a:p>
          <a:p>
            <a:pPr lvl="1" algn="just"/>
            <a:r>
              <a:rPr lang="en-US" dirty="0"/>
              <a:t>The technology developed for this period includes simple metal tools to cultivate the land.</a:t>
            </a:r>
          </a:p>
          <a:p>
            <a:r>
              <a:rPr lang="en-US" sz="2800" b="1" dirty="0"/>
              <a:t>Second agriculture revolution: </a:t>
            </a:r>
          </a:p>
          <a:p>
            <a:pPr lvl="1"/>
            <a:r>
              <a:rPr lang="en-US" sz="2200" dirty="0"/>
              <a:t>The second agricultural revolution went hand in hand with the</a:t>
            </a:r>
            <a:r>
              <a:rPr lang="en-US" dirty="0"/>
              <a:t> </a:t>
            </a:r>
            <a:r>
              <a:rPr lang="en-US" sz="2200" dirty="0"/>
              <a:t>Industrial Revolution in the 18th and early 19th century.</a:t>
            </a:r>
          </a:p>
          <a:p>
            <a:pPr lvl="1"/>
            <a:r>
              <a:rPr lang="en-US" sz="2200" dirty="0"/>
              <a:t>New technology was introduced to agriculture </a:t>
            </a:r>
            <a:r>
              <a:rPr lang="en-US" sz="2400" dirty="0"/>
              <a:t>for mass crop. </a:t>
            </a:r>
          </a:p>
          <a:p>
            <a:pPr lvl="1"/>
            <a:r>
              <a:rPr lang="en-US" sz="2400" dirty="0"/>
              <a:t>Farmers were no longer restricted to limited farms and commercial farming became an idea worth exploring</a:t>
            </a:r>
            <a:r>
              <a:rPr lang="en-US" sz="2800" dirty="0"/>
              <a:t>.</a:t>
            </a:r>
            <a:r>
              <a:rPr lang="en-US" dirty="0"/>
              <a:t> </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endParaRPr lang="en-US" dirty="0">
              <a:solidFill>
                <a:srgbClr val="04617B">
                  <a:shade val="90000"/>
                </a:srgbClr>
              </a:solidFill>
            </a:endParaRP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7</a:t>
            </a:fld>
            <a:endParaRPr lang="en-US"/>
          </a:p>
        </p:txBody>
      </p:sp>
    </p:spTree>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229600" cy="4389437"/>
          </a:xfrm>
        </p:spPr>
        <p:txBody>
          <a:bodyPr/>
          <a:lstStyle/>
          <a:p>
            <a:pPr lvl="1"/>
            <a:r>
              <a:rPr lang="en-US" dirty="0"/>
              <a:t>The technology developed for this revolution includes the seed drill, which enabled farmers to </a:t>
            </a:r>
            <a:r>
              <a:rPr lang="en-US" sz="2800" dirty="0"/>
              <a:t>easily plant rows, new fertilizers were also introduced as well as artificial feed. </a:t>
            </a:r>
            <a:endParaRPr lang="en-US" dirty="0"/>
          </a:p>
          <a:p>
            <a:r>
              <a:rPr lang="en-US" sz="2800" b="1" dirty="0"/>
              <a:t>Third agriculture revolution: </a:t>
            </a:r>
          </a:p>
          <a:p>
            <a:pPr lvl="1"/>
            <a:r>
              <a:rPr lang="en-US" dirty="0"/>
              <a:t>The green Revolution was the introduction of advanced technology </a:t>
            </a:r>
            <a:r>
              <a:rPr lang="en-US" sz="2800" dirty="0"/>
              <a:t>and agricultural practices to farms to make farms more efficient. </a:t>
            </a:r>
          </a:p>
          <a:p>
            <a:pPr lvl="1"/>
            <a:r>
              <a:rPr lang="en-US" sz="2800" dirty="0"/>
              <a:t>This revolution was sparked by the increasing awareness that the Earth is not renewable and that farms could not keep expanding outward and the land has to be used efficiently.</a:t>
            </a:r>
            <a:endParaRPr lang="en-US" dirty="0"/>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8</a:t>
            </a:fld>
            <a:endParaRPr lang="en-US"/>
          </a:p>
        </p:txBody>
      </p:sp>
    </p:spTree>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t>Fourth agriculture revolution: </a:t>
            </a:r>
          </a:p>
          <a:p>
            <a:pPr lvl="1"/>
            <a:r>
              <a:rPr lang="en-US" dirty="0"/>
              <a:t>The current agriculture is changing because of AI and ICT. That is, AI and ICT is introducing to agriculture to analyze and to adjust humidity, temperature without weather condition. </a:t>
            </a:r>
          </a:p>
          <a:p>
            <a:pPr lvl="1"/>
            <a:r>
              <a:rPr lang="en-US" dirty="0"/>
              <a:t>Current agriculture do not have competitiveness without recognition of customer’s taste.</a:t>
            </a:r>
          </a:p>
        </p:txBody>
      </p:sp>
      <p:sp>
        <p:nvSpPr>
          <p:cNvPr id="4" name="Footer Placeholder 3"/>
          <p:cNvSpPr>
            <a:spLocks noGrp="1"/>
          </p:cNvSpPr>
          <p:nvPr>
            <p:ph type="ftr" sz="quarter" idx="11"/>
          </p:nvPr>
        </p:nvSpPr>
        <p:spPr/>
        <p:txBody>
          <a:bodyPr/>
          <a:lstStyle/>
          <a:p>
            <a:pPr>
              <a:defRPr/>
            </a:pPr>
            <a:r>
              <a:rPr lang="en-US">
                <a:solidFill>
                  <a:srgbClr val="04617B">
                    <a:shade val="90000"/>
                  </a:srgbClr>
                </a:solidFill>
              </a:rPr>
              <a:t>AAU-SIS - 2019 </a:t>
            </a:r>
          </a:p>
        </p:txBody>
      </p:sp>
      <p:sp>
        <p:nvSpPr>
          <p:cNvPr id="5" name="Slide Number Placeholder 4"/>
          <p:cNvSpPr>
            <a:spLocks noGrp="1"/>
          </p:cNvSpPr>
          <p:nvPr>
            <p:ph type="sldNum" sz="quarter" idx="12"/>
          </p:nvPr>
        </p:nvSpPr>
        <p:spPr/>
        <p:txBody>
          <a:bodyPr/>
          <a:lstStyle/>
          <a:p>
            <a:pPr>
              <a:defRPr/>
            </a:pPr>
            <a:fld id="{9D941D77-6405-4384-8A4C-DCE5959F80A4}" type="slidenum">
              <a:rPr lang="en-US" smtClean="0"/>
              <a:pPr>
                <a:defRPr/>
              </a:pPr>
              <a:t>9</a:t>
            </a:fld>
            <a:endParaRPr lang="en-US"/>
          </a:p>
        </p:txBody>
      </p:sp>
    </p:spTree>
  </p:cSld>
  <p:clrMapOvr>
    <a:masterClrMapping/>
  </p:clrMapOvr>
  <p:transition spd="slow">
    <p:wip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986</TotalTime>
  <Words>4498</Words>
  <Application>Microsoft Office PowerPoint</Application>
  <PresentationFormat>On-screen Show (4:3)</PresentationFormat>
  <Paragraphs>378</Paragraphs>
  <Slides>58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58</vt:i4>
      </vt:variant>
    </vt:vector>
  </HeadingPairs>
  <TitlesOfParts>
    <vt:vector size="65" baseType="lpstr">
      <vt:lpstr>Agency FB</vt:lpstr>
      <vt:lpstr>Calibri</vt:lpstr>
      <vt:lpstr>Constantia</vt:lpstr>
      <vt:lpstr>Times New Roman</vt:lpstr>
      <vt:lpstr>Wingdings</vt:lpstr>
      <vt:lpstr>Wingdings 2</vt:lpstr>
      <vt:lpstr>Flow</vt:lpstr>
      <vt:lpstr>PowerPoint Presentation</vt:lpstr>
      <vt:lpstr>PowerPoint Presentation</vt:lpstr>
      <vt:lpstr>Introduction (1) </vt:lpstr>
      <vt:lpstr>Introduction (2) </vt:lpstr>
      <vt:lpstr>Introduction (3) </vt:lpstr>
      <vt:lpstr>Agriculture revolution</vt:lpstr>
      <vt:lpstr>Timeline of the Agricultural Revolution </vt:lpstr>
      <vt:lpstr>PowerPoint Presentation</vt:lpstr>
      <vt:lpstr>PowerPoint Presentation</vt:lpstr>
      <vt:lpstr>Industrial revolution (1)</vt:lpstr>
      <vt:lpstr>Industrial revolution (2)</vt:lpstr>
      <vt:lpstr>Information revolution (1) </vt:lpstr>
      <vt:lpstr>Information revolution (2) </vt:lpstr>
      <vt:lpstr>Information revolution (3) </vt:lpstr>
      <vt:lpstr>Information revolution (4) </vt:lpstr>
      <vt:lpstr>The 4th Industrial revolution</vt:lpstr>
      <vt:lpstr>The 4th Industrial revolution</vt:lpstr>
      <vt:lpstr>Role of data for emerging Technologies</vt:lpstr>
      <vt:lpstr>Role of data for emerging Technologies (2)</vt:lpstr>
      <vt:lpstr>Enabling device and networks for emerging technologies</vt:lpstr>
      <vt:lpstr>Programmable Logic Device </vt:lpstr>
      <vt:lpstr>Fixed Logic Devices:</vt:lpstr>
      <vt:lpstr>Programmable Logic Devices </vt:lpstr>
      <vt:lpstr>PowerPoint Presentation</vt:lpstr>
      <vt:lpstr>PowerPoint Presentation</vt:lpstr>
      <vt:lpstr>PowerPoint Presentation</vt:lpstr>
      <vt:lpstr>PowerPoint Presentation</vt:lpstr>
      <vt:lpstr>Networking</vt:lpstr>
      <vt:lpstr> History of Computer Networks</vt:lpstr>
      <vt:lpstr>History of Computer Networks(2)</vt:lpstr>
      <vt:lpstr>History of Computer Networks(3)</vt:lpstr>
      <vt:lpstr>History of Computer Networks(4)</vt:lpstr>
      <vt:lpstr>History of Computer Networks(5)</vt:lpstr>
      <vt:lpstr>Future Trend of Networks</vt:lpstr>
      <vt:lpstr>Topics of future trends in networking technology</vt:lpstr>
      <vt:lpstr>Topics of future trends in networking technology</vt:lpstr>
      <vt:lpstr>Topics of future trends in networking technology</vt:lpstr>
      <vt:lpstr>Topics of future trends in networking technology</vt:lpstr>
      <vt:lpstr>Topics of future trends in networking technology</vt:lpstr>
      <vt:lpstr>Topics of future trends in networking technology</vt:lpstr>
      <vt:lpstr>Topics of future trends in networking technology</vt:lpstr>
      <vt:lpstr>Topics of future trends in networking technology</vt:lpstr>
      <vt:lpstr>Topics of future trends in networking technology</vt:lpstr>
      <vt:lpstr>Topics of future trends in networking technology</vt:lpstr>
      <vt:lpstr>Topics of future trends in networking technology</vt:lpstr>
      <vt:lpstr>Human to Machine Interface(1) </vt:lpstr>
      <vt:lpstr>Human to Machine Interface(2) </vt:lpstr>
      <vt:lpstr>Human to Machine Interface(3) </vt:lpstr>
      <vt:lpstr>Human to Machine Interface(4)</vt:lpstr>
      <vt:lpstr>Human to Machine Interface(5)</vt:lpstr>
      <vt:lpstr>How it works ?</vt:lpstr>
      <vt:lpstr>PowerPoint Presentation</vt:lpstr>
      <vt:lpstr>PowerPoint Presentation</vt:lpstr>
      <vt:lpstr>Topics in human-computer interaction include the following</vt:lpstr>
      <vt:lpstr>Topics in human-computer interaction include the following</vt:lpstr>
      <vt:lpstr>Topics in human-computer interaction include the following</vt:lpstr>
      <vt:lpstr>Topics in human-computer interaction include the following</vt:lpstr>
      <vt:lpstr>End of chapter 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wende</dc:creator>
  <cp:lastModifiedBy>wbedassa</cp:lastModifiedBy>
  <cp:revision>103</cp:revision>
  <dcterms:created xsi:type="dcterms:W3CDTF">2019-04-06T14:04:29Z</dcterms:created>
  <dcterms:modified xsi:type="dcterms:W3CDTF">2019-11-05T12:32:27Z</dcterms:modified>
</cp:coreProperties>
</file>