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2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3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23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7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9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2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3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1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06D895-49F7-4350-8D5A-D381F4F43BF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8F292A-6052-49A7-8F42-4FE97CBC3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D263AB-8ED4-443B-8AF3-2E13B7AB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24964"/>
          </a:xfrm>
        </p:spPr>
        <p:txBody>
          <a:bodyPr>
            <a:normAutofit/>
          </a:bodyPr>
          <a:lstStyle/>
          <a:p>
            <a:r>
              <a:rPr lang="en-US" sz="6000" dirty="0"/>
              <a:t>Chapter 5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91C2E25-06C6-4D8F-86F1-33A2DAE5B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How do we Compare:</a:t>
            </a:r>
          </a:p>
          <a:p>
            <a:pPr lvl="1"/>
            <a:r>
              <a:rPr lang="en-US" sz="3600" dirty="0"/>
              <a:t>Virtual reality (VR)</a:t>
            </a:r>
          </a:p>
          <a:p>
            <a:pPr lvl="1"/>
            <a:r>
              <a:rPr lang="en-US" sz="3600" dirty="0"/>
              <a:t>Augmented Reality (AR) </a:t>
            </a:r>
          </a:p>
          <a:p>
            <a:pPr lvl="1"/>
            <a:r>
              <a:rPr lang="en-US" sz="3600" dirty="0"/>
              <a:t>Mixed reality (MR)</a:t>
            </a:r>
          </a:p>
        </p:txBody>
      </p:sp>
    </p:spTree>
    <p:extLst>
      <p:ext uri="{BB962C8B-B14F-4D97-AF65-F5344CB8AC3E}">
        <p14:creationId xmlns:p14="http://schemas.microsoft.com/office/powerpoint/2010/main" val="331837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494F-2573-4043-A127-347373A3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DIFFERENCES BETWEEN VR, AR, AND 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11F0-4024-46BE-A3B9-6E7805ACA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Virtual Reality: </a:t>
            </a:r>
            <a:r>
              <a:rPr lang="en-US" dirty="0"/>
              <a:t>VR is content which is 100% digital and can be enjoyed in a fully immersive environment.</a:t>
            </a:r>
          </a:p>
          <a:p>
            <a:pPr lvl="0"/>
            <a:r>
              <a:rPr lang="en-US" b="1" dirty="0"/>
              <a:t>Augmented Reality:</a:t>
            </a:r>
            <a:r>
              <a:rPr lang="en-US" dirty="0"/>
              <a:t> AR overlays digital content on top of the real-world.</a:t>
            </a:r>
          </a:p>
          <a:p>
            <a:pPr lvl="0"/>
            <a:r>
              <a:rPr lang="en-US" b="1" dirty="0"/>
              <a:t>Mixed Reality: </a:t>
            </a:r>
            <a:r>
              <a:rPr lang="en-US" dirty="0"/>
              <a:t>MR is a digital overlay that allows interactive virtual elements to integrate and interact with the real-world environment.</a:t>
            </a:r>
          </a:p>
        </p:txBody>
      </p:sp>
    </p:spTree>
    <p:extLst>
      <p:ext uri="{BB962C8B-B14F-4D97-AF65-F5344CB8AC3E}">
        <p14:creationId xmlns:p14="http://schemas.microsoft.com/office/powerpoint/2010/main" val="169853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AEE0-5E3E-4E14-9CAD-5E6C3236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DF68E-CDEB-4834-B2D6-EFB09737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AR is a variation of the more known concept of Virtual Reality Technology (VR), which is often defined as “the use of real-time digital computers and other special hardware and software to generate a simulation of an alternate world or environment, which is believable as real or true by the users”. </a:t>
            </a:r>
          </a:p>
          <a:p>
            <a:r>
              <a:rPr lang="en-US" dirty="0"/>
              <a:t>VR technology creates an environment in which the user feels and seems to be moving inside a computer-created virtual world in the same way people move inside the natural environment; while immersed in the virtual world, the user cannot perceive the real one which still surrounds him. </a:t>
            </a:r>
          </a:p>
          <a:p>
            <a:r>
              <a:rPr lang="en-US" dirty="0"/>
              <a:t>On the contrary, AR allows the user to see the real world, augmenting it with superimposed virtual objects. </a:t>
            </a:r>
          </a:p>
          <a:p>
            <a:r>
              <a:rPr lang="en-US" dirty="0"/>
              <a:t>In other words, while VR replaces reality, AR supplements it, creating an environment in which real and virtual objects harmonically coexist. </a:t>
            </a:r>
          </a:p>
          <a:p>
            <a:r>
              <a:rPr lang="en-US" dirty="0"/>
              <a:t>AR exploits users’ perceptual-motor skills in the real world, creating a special type of human-machine interaction</a:t>
            </a:r>
          </a:p>
        </p:txBody>
      </p:sp>
    </p:spTree>
    <p:extLst>
      <p:ext uri="{BB962C8B-B14F-4D97-AF65-F5344CB8AC3E}">
        <p14:creationId xmlns:p14="http://schemas.microsoft.com/office/powerpoint/2010/main" val="154744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A126-8938-4F82-AC35-BB58FAB1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 between AR and Telepresence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2C63-8E62-4494-81DC-C93694A55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telepresence, the fundamental purpose is to extend the operator’s sensory-motor facilities and problem-solving abilities to a remote environment. </a:t>
            </a:r>
          </a:p>
          <a:p>
            <a:r>
              <a:rPr lang="en-US" dirty="0"/>
              <a:t>Virtual reality aims to achieve the illusion of presence within a computer simulation  whereas telepresence aims to achieve the illusion of presence at a remote location.</a:t>
            </a:r>
          </a:p>
          <a:p>
            <a:r>
              <a:rPr lang="en-US" dirty="0"/>
              <a:t>AR can be considered a technology between VR and Telepresence. </a:t>
            </a:r>
          </a:p>
          <a:p>
            <a:pPr lvl="1"/>
            <a:r>
              <a:rPr lang="en-US" dirty="0"/>
              <a:t>In VR the environment is completely synthetic </a:t>
            </a:r>
          </a:p>
          <a:p>
            <a:pPr lvl="1"/>
            <a:r>
              <a:rPr lang="en-US" dirty="0"/>
              <a:t>In Telepresence it is completely real, </a:t>
            </a:r>
          </a:p>
          <a:p>
            <a:pPr lvl="1"/>
            <a:r>
              <a:rPr lang="en-US" dirty="0"/>
              <a:t>In AR the user sees the real world augmented with virtual objects.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9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80BF-8635-4065-B169-0A70AFCD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architecture of 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7667-0047-4317-9A39-80C49393A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/>
              <a:t>Scene Generator </a:t>
            </a:r>
          </a:p>
          <a:p>
            <a:pPr lvl="1"/>
            <a:r>
              <a:rPr lang="en-US" sz="4000" dirty="0"/>
              <a:t>Tracking System </a:t>
            </a:r>
          </a:p>
          <a:p>
            <a:pPr lvl="1"/>
            <a:r>
              <a:rPr lang="en-US" sz="4000" dirty="0"/>
              <a:t>Display </a:t>
            </a:r>
          </a:p>
        </p:txBody>
      </p:sp>
    </p:spTree>
    <p:extLst>
      <p:ext uri="{BB962C8B-B14F-4D97-AF65-F5344CB8AC3E}">
        <p14:creationId xmlns:p14="http://schemas.microsoft.com/office/powerpoint/2010/main" val="146167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23EB-CC06-4550-9CDF-CA0DF867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Architecture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CBAE6C-C719-4EA6-AAD4-48CD8F80DD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37" y="2557463"/>
            <a:ext cx="3237926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05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F192-6643-4AEC-9841-BCD44AC0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Architecture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321AC-239A-45D6-B61A-9D299A3B8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AR System clients provide the user interface. </a:t>
            </a:r>
          </a:p>
          <a:p>
            <a:r>
              <a:rPr lang="en-US" dirty="0"/>
              <a:t>The  Mid Tier makes the user interface available in browsers. </a:t>
            </a:r>
          </a:p>
          <a:p>
            <a:r>
              <a:rPr lang="en-US" dirty="0"/>
              <a:t>The  AR System server implements the workflow functions, access control, and flow of data into and out of the database. </a:t>
            </a:r>
          </a:p>
          <a:p>
            <a:r>
              <a:rPr lang="en-US" dirty="0"/>
              <a:t>The database server acts as a data storage and retrieval engine</a:t>
            </a:r>
          </a:p>
        </p:txBody>
      </p:sp>
    </p:spTree>
    <p:extLst>
      <p:ext uri="{BB962C8B-B14F-4D97-AF65-F5344CB8AC3E}">
        <p14:creationId xmlns:p14="http://schemas.microsoft.com/office/powerpoint/2010/main" val="299529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D8CC-9D59-41C5-BF2A-516A36C4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Functionally the AR System consists of three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122B-CF70-403B-9E52-01F71C086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4000" dirty="0"/>
              <a:t>Presentation</a:t>
            </a:r>
          </a:p>
          <a:p>
            <a:pPr lvl="1"/>
            <a:r>
              <a:rPr lang="en-US" sz="4000" dirty="0"/>
              <a:t>Business Processing</a:t>
            </a:r>
          </a:p>
          <a:p>
            <a:pPr lvl="1"/>
            <a:r>
              <a:rPr lang="en-US" sz="4000" dirty="0"/>
              <a:t>Data Storage</a:t>
            </a:r>
          </a:p>
        </p:txBody>
      </p:sp>
    </p:spTree>
    <p:extLst>
      <p:ext uri="{BB962C8B-B14F-4D97-AF65-F5344CB8AC3E}">
        <p14:creationId xmlns:p14="http://schemas.microsoft.com/office/powerpoint/2010/main" val="93286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034360-080F-4EE8-BDC8-2F81016FF8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823912"/>
            <a:ext cx="5934075" cy="521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93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AC49-3EDE-42F4-B08F-425CF015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 System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1F31D-0AD0-4B90-A5F2-4D1EB8FEB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 System clients can be broadly divided into </a:t>
            </a:r>
          </a:p>
          <a:p>
            <a:pPr lvl="1"/>
            <a:r>
              <a:rPr lang="en-US" dirty="0"/>
              <a:t>user client and </a:t>
            </a:r>
          </a:p>
          <a:p>
            <a:pPr lvl="1"/>
            <a:r>
              <a:rPr lang="en-US" dirty="0"/>
              <a:t>developer clients</a:t>
            </a:r>
          </a:p>
        </p:txBody>
      </p:sp>
    </p:spTree>
    <p:extLst>
      <p:ext uri="{BB962C8B-B14F-4D97-AF65-F5344CB8AC3E}">
        <p14:creationId xmlns:p14="http://schemas.microsoft.com/office/powerpoint/2010/main" val="254151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2B7B-32C6-48D5-B83F-8D4AABD0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Four major classes of AR </a:t>
            </a:r>
            <a:br>
              <a:rPr lang="en-US" sz="3200" dirty="0"/>
            </a:br>
            <a:r>
              <a:rPr lang="en-US" sz="3200" dirty="0"/>
              <a:t>distinguished by their display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4ECD-DEFE-4C7B-BBCB-2967C7F1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Optical </a:t>
            </a:r>
            <a:r>
              <a:rPr lang="en-US" dirty="0" err="1"/>
              <a:t>SeeThrough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Virtual Retinal Systems, </a:t>
            </a:r>
          </a:p>
          <a:p>
            <a:pPr lvl="1"/>
            <a:r>
              <a:rPr lang="en-US" dirty="0"/>
              <a:t>Video See-Through, </a:t>
            </a:r>
          </a:p>
          <a:p>
            <a:pPr lvl="1"/>
            <a:r>
              <a:rPr lang="en-US" dirty="0"/>
              <a:t>Monitor Based AR and Projector Based AR</a:t>
            </a:r>
          </a:p>
        </p:txBody>
      </p:sp>
    </p:spTree>
    <p:extLst>
      <p:ext uri="{BB962C8B-B14F-4D97-AF65-F5344CB8AC3E}">
        <p14:creationId xmlns:p14="http://schemas.microsoft.com/office/powerpoint/2010/main" val="334974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5120-6C35-402A-AAAA-5391656B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DE1B-8CB3-4DF4-8E4B-5DF95F89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Reality (VR) encompasses immersive experiences and content via a VR headset or HMD (head-mounted display). </a:t>
            </a:r>
          </a:p>
          <a:p>
            <a:r>
              <a:rPr lang="en-US" dirty="0"/>
              <a:t>The content is 100% digital and computer-generated. </a:t>
            </a:r>
          </a:p>
          <a:p>
            <a:r>
              <a:rPr lang="en-US" dirty="0"/>
              <a:t>The current reality is replaced with a new 3D digital environment in which the user is isolated from the real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3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4E67AE-E198-4141-9CD9-80E4B55E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See-Through HMD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E5F034-C591-495A-BDD6-9085647D3E0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8" y="2968487"/>
            <a:ext cx="3193774" cy="23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5EC48C4-7D16-4B1C-B6C6-EA312254970E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5" y="2968487"/>
            <a:ext cx="4134058" cy="236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35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F8C496-FE54-47D4-AD61-8703EBBF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See-Through HMD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B24635-9587-452C-9066-0B48C2E5D04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244" y="2663687"/>
            <a:ext cx="3368012" cy="321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DA4D3B-F271-42E6-ADD4-4C6CAD92874A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5" y="2756452"/>
            <a:ext cx="4145653" cy="290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45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9DA0-1A49-4E9E-B7BD-445DF358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AR systems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7116A-4E5B-4369-8D30-10DBF0B9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Education, </a:t>
            </a:r>
          </a:p>
          <a:p>
            <a:pPr lvl="1"/>
            <a:r>
              <a:rPr lang="en-US" sz="2400" dirty="0"/>
              <a:t>Medical, </a:t>
            </a:r>
          </a:p>
          <a:p>
            <a:pPr lvl="1"/>
            <a:r>
              <a:rPr lang="en-US" sz="2400" dirty="0"/>
              <a:t>Assistance, </a:t>
            </a:r>
          </a:p>
          <a:p>
            <a:pPr lvl="1"/>
            <a:r>
              <a:rPr lang="en-US" sz="2400" dirty="0"/>
              <a:t>Entertainment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4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1B10-0E6D-43AF-9DD5-C4A947CA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82BD-0626-46B0-B6AD-4A09B839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VR headsets manufacturers  include technology giants such as:-</a:t>
            </a:r>
          </a:p>
          <a:p>
            <a:pPr lvl="1"/>
            <a:r>
              <a:rPr lang="en-US" dirty="0"/>
              <a:t> Facebook (through their acquisition of Oculus), </a:t>
            </a:r>
          </a:p>
          <a:p>
            <a:pPr lvl="1"/>
            <a:r>
              <a:rPr lang="en-US" dirty="0"/>
              <a:t>Google (with a series of Daydream headsets), HTC (VIVE), </a:t>
            </a:r>
          </a:p>
          <a:p>
            <a:pPr lvl="1"/>
            <a:r>
              <a:rPr lang="en-US" dirty="0"/>
              <a:t>Samsung (Gear VR), and </a:t>
            </a:r>
          </a:p>
          <a:p>
            <a:pPr lvl="1"/>
            <a:r>
              <a:rPr lang="en-US" dirty="0"/>
              <a:t>Windows (who have named their range of devices Windows Mixed Reality, even though a number is VR-only enabled.)</a:t>
            </a:r>
          </a:p>
        </p:txBody>
      </p:sp>
    </p:spTree>
    <p:extLst>
      <p:ext uri="{BB962C8B-B14F-4D97-AF65-F5344CB8AC3E}">
        <p14:creationId xmlns:p14="http://schemas.microsoft.com/office/powerpoint/2010/main" val="344846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BBF2-AA5C-4A21-9C03-75C8500E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A01FA-0EEA-4F9D-AC93-A1EE4A7B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three types of VR devices available these are:-</a:t>
            </a:r>
          </a:p>
          <a:p>
            <a:pPr lvl="1"/>
            <a:r>
              <a:rPr lang="en-US" dirty="0"/>
              <a:t>Tethered, </a:t>
            </a:r>
          </a:p>
          <a:p>
            <a:pPr lvl="1"/>
            <a:r>
              <a:rPr lang="en-US" dirty="0"/>
              <a:t>Stand-alone,  and </a:t>
            </a:r>
          </a:p>
          <a:p>
            <a:pPr lvl="1"/>
            <a:r>
              <a:rPr lang="en-US" dirty="0"/>
              <a:t>Smartphone VR</a:t>
            </a:r>
          </a:p>
        </p:txBody>
      </p:sp>
    </p:spTree>
    <p:extLst>
      <p:ext uri="{BB962C8B-B14F-4D97-AF65-F5344CB8AC3E}">
        <p14:creationId xmlns:p14="http://schemas.microsoft.com/office/powerpoint/2010/main" val="359653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F2DD-CC18-4D49-9694-1881F48B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 (AR)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8B73-4222-4905-A3E2-8857AFB2B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Overlays computer-generated content on top of the real world. </a:t>
            </a:r>
          </a:p>
          <a:p>
            <a:r>
              <a:rPr lang="en-US" dirty="0"/>
              <a:t>It can superficially interact with the environment in real-time. </a:t>
            </a:r>
          </a:p>
          <a:p>
            <a:r>
              <a:rPr lang="en-US" dirty="0"/>
              <a:t>Is primarily experienced via a wearable glass device or through smartphone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8223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0ABC-CB10-4AAD-ACB9-913ECDF1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 (AR)…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069D-F9B3-4328-9FD0-A7B65D2B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Augmented content doesn’t recognize or interact with the physical objects within a real-world environment, however, it does enhance the user’s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41027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CA3F-1CF0-4045-82EB-506B9FFD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 (AR)…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8650-752B-4201-9207-9E9DB891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categories of AR products are wearable AR glass (smart glass), smartphone AR and other AR headsets</a:t>
            </a:r>
          </a:p>
        </p:txBody>
      </p:sp>
    </p:spTree>
    <p:extLst>
      <p:ext uri="{BB962C8B-B14F-4D97-AF65-F5344CB8AC3E}">
        <p14:creationId xmlns:p14="http://schemas.microsoft.com/office/powerpoint/2010/main" val="192356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01A6-122E-4E37-97CD-10A2DD70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reality (MR)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C4FF-E99B-46F4-A7E1-FCF8FEEC9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 Combines several technologies into one wearable device. </a:t>
            </a:r>
          </a:p>
          <a:p>
            <a:pPr lvl="2"/>
            <a:r>
              <a:rPr lang="en-US" dirty="0"/>
              <a:t>Immersive media, </a:t>
            </a:r>
          </a:p>
          <a:p>
            <a:pPr lvl="2"/>
            <a:r>
              <a:rPr lang="en-US" dirty="0"/>
              <a:t>spatial computing, and </a:t>
            </a:r>
          </a:p>
          <a:p>
            <a:pPr lvl="2"/>
            <a:r>
              <a:rPr lang="en-US" dirty="0"/>
              <a:t>hybrid reality intertwine digital content while interacting with a user’s real-world environment. </a:t>
            </a:r>
          </a:p>
          <a:p>
            <a:pPr lvl="1"/>
            <a:r>
              <a:rPr lang="en-US" dirty="0"/>
              <a:t>It allows for digital content to integrate, enrich and interact with the user’s real-world environment.</a:t>
            </a:r>
          </a:p>
          <a:p>
            <a:pPr lvl="1"/>
            <a:r>
              <a:rPr lang="en-US" dirty="0"/>
              <a:t>MR lenses or headsets present an overlay of digital content that interacts with objects in the real world in real-time. </a:t>
            </a:r>
          </a:p>
          <a:p>
            <a:pPr lvl="1"/>
            <a:r>
              <a:rPr lang="en-US" dirty="0"/>
              <a:t>The products are, in most cases, in the research and development phase, but MR is viewed through transparent wearable glasses</a:t>
            </a:r>
          </a:p>
        </p:txBody>
      </p:sp>
    </p:spTree>
    <p:extLst>
      <p:ext uri="{BB962C8B-B14F-4D97-AF65-F5344CB8AC3E}">
        <p14:creationId xmlns:p14="http://schemas.microsoft.com/office/powerpoint/2010/main" val="246959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6B16-6374-41FB-BD91-101FC7BA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reality (MR)…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C354-F60A-4CDD-BF0D-79B7B904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Reality removes the boundaries between real and virtual worlds using occlusion: the computer-generated objects can be visibly obscured by objects in the physical environment from the user’s point of view</a:t>
            </a:r>
          </a:p>
          <a:p>
            <a:r>
              <a:rPr lang="en-US" dirty="0"/>
              <a:t>Some of MR products are Microsoft's </a:t>
            </a:r>
            <a:r>
              <a:rPr lang="en-US" dirty="0" err="1"/>
              <a:t>hololens</a:t>
            </a:r>
            <a:r>
              <a:rPr lang="en-US" dirty="0"/>
              <a:t>, magic leaps and other MR devices</a:t>
            </a:r>
          </a:p>
        </p:txBody>
      </p:sp>
    </p:spTree>
    <p:extLst>
      <p:ext uri="{BB962C8B-B14F-4D97-AF65-F5344CB8AC3E}">
        <p14:creationId xmlns:p14="http://schemas.microsoft.com/office/powerpoint/2010/main" val="2335910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356</TotalTime>
  <Words>864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Chapter 5</vt:lpstr>
      <vt:lpstr>Comparison…</vt:lpstr>
      <vt:lpstr>Comparison…</vt:lpstr>
      <vt:lpstr>Comparison…</vt:lpstr>
      <vt:lpstr>Augmented reality (AR)</vt:lpstr>
      <vt:lpstr>Augmented reality (AR)…</vt:lpstr>
      <vt:lpstr>Augmented reality (AR)…</vt:lpstr>
      <vt:lpstr>Mixed reality (MR)</vt:lpstr>
      <vt:lpstr>Mixed reality (MR)…</vt:lpstr>
      <vt:lpstr>DIFFERENCES BETWEEN VR, AR, AND MR</vt:lpstr>
      <vt:lpstr>DIFFERENCES…</vt:lpstr>
      <vt:lpstr>Relation between AR and Telepresence</vt:lpstr>
      <vt:lpstr>The architecture of AR systems</vt:lpstr>
      <vt:lpstr>AR Architecture </vt:lpstr>
      <vt:lpstr>AR Architecture …</vt:lpstr>
      <vt:lpstr>Functionally the AR System consists of three environments</vt:lpstr>
      <vt:lpstr>PowerPoint Presentation</vt:lpstr>
      <vt:lpstr>AR System clients</vt:lpstr>
      <vt:lpstr>Four major classes of AR  distinguished by their display type</vt:lpstr>
      <vt:lpstr>Optical See-Through HMD</vt:lpstr>
      <vt:lpstr>Video See-Through HMD</vt:lpstr>
      <vt:lpstr>Application of AR systems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workneh</dc:creator>
  <cp:lastModifiedBy>workneh</cp:lastModifiedBy>
  <cp:revision>8</cp:revision>
  <dcterms:created xsi:type="dcterms:W3CDTF">2020-01-28T22:34:37Z</dcterms:created>
  <dcterms:modified xsi:type="dcterms:W3CDTF">2020-01-29T04:31:25Z</dcterms:modified>
</cp:coreProperties>
</file>