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66"/>
  </p:notesMasterIdLst>
  <p:handoutMasterIdLst>
    <p:handoutMasterId r:id="rId67"/>
  </p:handoutMasterIdLst>
  <p:sldIdLst>
    <p:sldId id="441" r:id="rId2"/>
    <p:sldId id="547" r:id="rId3"/>
    <p:sldId id="548" r:id="rId4"/>
    <p:sldId id="502" r:id="rId5"/>
    <p:sldId id="627" r:id="rId6"/>
    <p:sldId id="628" r:id="rId7"/>
    <p:sldId id="568" r:id="rId8"/>
    <p:sldId id="681" r:id="rId9"/>
    <p:sldId id="629" r:id="rId10"/>
    <p:sldId id="682" r:id="rId11"/>
    <p:sldId id="630" r:id="rId12"/>
    <p:sldId id="631" r:id="rId13"/>
    <p:sldId id="664" r:id="rId14"/>
    <p:sldId id="632" r:id="rId15"/>
    <p:sldId id="633" r:id="rId16"/>
    <p:sldId id="634" r:id="rId17"/>
    <p:sldId id="666" r:id="rId18"/>
    <p:sldId id="683" r:id="rId19"/>
    <p:sldId id="635" r:id="rId20"/>
    <p:sldId id="636" r:id="rId21"/>
    <p:sldId id="637" r:id="rId22"/>
    <p:sldId id="640" r:id="rId23"/>
    <p:sldId id="685" r:id="rId24"/>
    <p:sldId id="684" r:id="rId25"/>
    <p:sldId id="686" r:id="rId26"/>
    <p:sldId id="687" r:id="rId27"/>
    <p:sldId id="638" r:id="rId28"/>
    <p:sldId id="667" r:id="rId29"/>
    <p:sldId id="641" r:id="rId30"/>
    <p:sldId id="643" r:id="rId31"/>
    <p:sldId id="645" r:id="rId32"/>
    <p:sldId id="646" r:id="rId33"/>
    <p:sldId id="647" r:id="rId34"/>
    <p:sldId id="648" r:id="rId35"/>
    <p:sldId id="649" r:id="rId36"/>
    <p:sldId id="670" r:id="rId37"/>
    <p:sldId id="688" r:id="rId38"/>
    <p:sldId id="689" r:id="rId39"/>
    <p:sldId id="690" r:id="rId40"/>
    <p:sldId id="691" r:id="rId41"/>
    <p:sldId id="692" r:id="rId42"/>
    <p:sldId id="650" r:id="rId43"/>
    <p:sldId id="693" r:id="rId44"/>
    <p:sldId id="695" r:id="rId45"/>
    <p:sldId id="694" r:id="rId46"/>
    <p:sldId id="696" r:id="rId47"/>
    <p:sldId id="697" r:id="rId48"/>
    <p:sldId id="698" r:id="rId49"/>
    <p:sldId id="699" r:id="rId50"/>
    <p:sldId id="700" r:id="rId51"/>
    <p:sldId id="701" r:id="rId52"/>
    <p:sldId id="654" r:id="rId53"/>
    <p:sldId id="655" r:id="rId54"/>
    <p:sldId id="656" r:id="rId55"/>
    <p:sldId id="658" r:id="rId56"/>
    <p:sldId id="659" r:id="rId57"/>
    <p:sldId id="660" r:id="rId58"/>
    <p:sldId id="680" r:id="rId59"/>
    <p:sldId id="619" r:id="rId60"/>
    <p:sldId id="661" r:id="rId61"/>
    <p:sldId id="662" r:id="rId62"/>
    <p:sldId id="663" r:id="rId63"/>
    <p:sldId id="436" r:id="rId64"/>
    <p:sldId id="579" r:id="rId65"/>
  </p:sldIdLst>
  <p:sldSz cx="9144000" cy="6858000" type="letter"/>
  <p:notesSz cx="7026275" cy="93122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99"/>
    <a:srgbClr val="FF3300"/>
    <a:srgbClr val="00CC99"/>
    <a:srgbClr val="919191"/>
    <a:srgbClr val="FCFEB9"/>
    <a:srgbClr val="063DE8"/>
    <a:srgbClr val="FAF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6049" autoAdjust="0"/>
    <p:restoredTop sz="94699" autoAdjust="0"/>
  </p:normalViewPr>
  <p:slideViewPr>
    <p:cSldViewPr showGuides="1">
      <p:cViewPr>
        <p:scale>
          <a:sx n="100" d="100"/>
          <a:sy n="100" d="100"/>
        </p:scale>
        <p:origin x="-7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76"/>
    </p:cViewPr>
  </p:sorterViewPr>
  <p:notesViewPr>
    <p:cSldViewPr showGuides="1">
      <p:cViewPr varScale="1">
        <p:scale>
          <a:sx n="52" d="100"/>
          <a:sy n="52" d="100"/>
        </p:scale>
        <p:origin x="-1170" y="-108"/>
      </p:cViewPr>
      <p:guideLst>
        <p:guide orient="horz" pos="2933"/>
        <p:guide pos="221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80" tIns="45379" rIns="92380" bIns="45379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450" y="0"/>
            <a:ext cx="304482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80" tIns="45379" rIns="92380" bIns="45379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167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53025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80" tIns="45379" rIns="92380" bIns="45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30448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80" tIns="45379" rIns="92380" bIns="45379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450" y="8847138"/>
            <a:ext cx="304482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80" tIns="45379" rIns="92380" bIns="45379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50C8760F-23F9-4433-BA31-308291065C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9D53C5-E1D9-4F61-99BC-D5495F49D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7CEB6-3FFE-4D24-B3CE-E934D5BC2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C2A92-D652-45A8-99D0-4832A2FA2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6934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4770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0C0016D8-5B1E-4695-B2C1-9C51C711B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10738A-C5FB-4F15-A259-F1CAA9923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01263C-853D-4A1C-B50B-F966E30C7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E9A8B-17EE-46C2-92C0-3C2D2729B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034D62-4BE5-4F7C-A7F2-39F55E62AC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D097B1-87E9-44ED-98DF-F1FCDCAC2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15E019-1F96-49FA-82CB-3003F4975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DAD61F-F5A0-43FC-9C5D-66BAAF481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0148A0-3207-4AB3-A301-6E78F1A4A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924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3820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8458200" y="0"/>
          <a:ext cx="685800" cy="609600"/>
        </p:xfrm>
        <a:graphic>
          <a:graphicData uri="http://schemas.openxmlformats.org/presentationml/2006/ole">
            <p:oleObj spid="_x0000_s168965" name="Bitmap Image" r:id="rId15" imgW="1504762" imgH="542857" progId="PBrush">
              <p:embed/>
            </p:oleObj>
          </a:graphicData>
        </a:graphic>
      </p:graphicFrame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8458200" y="0"/>
            <a:ext cx="685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11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693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99"/>
                </a:solidFill>
              </a:defRPr>
            </a:lvl1pPr>
          </a:lstStyle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6699"/>
                </a:solidFill>
              </a:defRPr>
            </a:lvl1pPr>
          </a:lstStyle>
          <a:p>
            <a:fld id="{9F407627-4F14-4AB4-961F-6FF352BDF1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75000"/>
        <a:buFont typeface="Monotype Sorts" pitchFamily="2" charset="2"/>
        <a:buChar char="l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65000"/>
        <a:buFont typeface="Monotype Sort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rgbClr val="006699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657600"/>
            <a:ext cx="7772400" cy="2308225"/>
          </a:xfrm>
        </p:spPr>
        <p:txBody>
          <a:bodyPr/>
          <a:lstStyle/>
          <a:p>
            <a:r>
              <a:rPr lang="en-US" sz="3400" b="1">
                <a:solidFill>
                  <a:srgbClr val="003399"/>
                </a:solidFill>
              </a:rPr>
              <a:t>Chapter 11:</a:t>
            </a:r>
            <a:br>
              <a:rPr lang="en-US" sz="3400" b="1">
                <a:solidFill>
                  <a:srgbClr val="003399"/>
                </a:solidFill>
              </a:rPr>
            </a:br>
            <a:r>
              <a:rPr lang="en-US" sz="3600"/>
              <a:t> </a:t>
            </a:r>
            <a:r>
              <a:rPr lang="en-US" sz="3400" b="1">
                <a:solidFill>
                  <a:srgbClr val="003399"/>
                </a:solidFill>
              </a:rPr>
              <a:t>The Object-Oriented Approach to Design: Use Case Realization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772400" cy="1447800"/>
          </a:xfrm>
        </p:spPr>
        <p:txBody>
          <a:bodyPr/>
          <a:lstStyle/>
          <a:p>
            <a:r>
              <a:rPr lang="en-US" sz="3600" i="1"/>
              <a:t>Systems Analysis and Design in a Changing World, Fourth Edition</a:t>
            </a:r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39200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AD128-BE98-48E3-BE56-DE6FC381FA6F}" type="slidenum">
              <a:rPr lang="en-US"/>
              <a:pPr/>
              <a:t>10</a:t>
            </a:fld>
            <a:endParaRPr lang="en-US"/>
          </a:p>
        </p:txBody>
      </p:sp>
      <p:sp>
        <p:nvSpPr>
          <p:cNvPr id="8448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286000" cy="4495800"/>
          </a:xfrm>
        </p:spPr>
        <p:txBody>
          <a:bodyPr/>
          <a:lstStyle/>
          <a:p>
            <a:r>
              <a:rPr lang="en-US"/>
              <a:t>Example Class Definition in Java for Student Class</a:t>
            </a:r>
            <a:br>
              <a:rPr lang="en-US"/>
            </a:br>
            <a:r>
              <a:rPr lang="en-US" sz="2000"/>
              <a:t>(Figure 11-4a)</a:t>
            </a:r>
          </a:p>
        </p:txBody>
      </p:sp>
      <p:pic>
        <p:nvPicPr>
          <p:cNvPr id="8448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 l="8383" b="8333"/>
          <a:stretch>
            <a:fillRect/>
          </a:stretch>
        </p:blipFill>
        <p:spPr>
          <a:xfrm>
            <a:off x="3276600" y="0"/>
            <a:ext cx="4684713" cy="6629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67E64-34F8-4552-9CF2-55F5B17EA5BB}" type="slidenum">
              <a:rPr lang="en-US"/>
              <a:pPr/>
              <a:t>11</a:t>
            </a:fld>
            <a:endParaRPr lang="en-US"/>
          </a:p>
        </p:txBody>
      </p:sp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Design </a:t>
            </a:r>
            <a:br>
              <a:rPr lang="en-US"/>
            </a:br>
            <a:r>
              <a:rPr lang="en-US"/>
              <a:t>Processes and Models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Diagrams developed for analysis/requirements</a:t>
            </a:r>
          </a:p>
          <a:p>
            <a:pPr lvl="1"/>
            <a:r>
              <a:rPr lang="en-US"/>
              <a:t>Use case diagrams, use case descriptions and activity diagrams, domain model class diagrams, and system sequence diagrams </a:t>
            </a:r>
          </a:p>
          <a:p>
            <a:r>
              <a:rPr lang="en-US"/>
              <a:t>Diagrams developed for design</a:t>
            </a:r>
          </a:p>
          <a:p>
            <a:pPr lvl="1"/>
            <a:r>
              <a:rPr lang="en-US"/>
              <a:t>Interaction diagrams and package diagrams </a:t>
            </a:r>
          </a:p>
          <a:p>
            <a:pPr lvl="1"/>
            <a:r>
              <a:rPr lang="en-US"/>
              <a:t>Design class diagrams – include object-oriented classes, navigation between classes, attribute names, method names, and properties needed for programming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A9CC2-AA2A-40C9-8AA1-0C9B4C8EEE2E}" type="slidenum">
              <a:rPr lang="en-US"/>
              <a:pPr/>
              <a:t>12</a:t>
            </a:fld>
            <a:endParaRPr lang="en-US"/>
          </a:p>
        </p:txBody>
      </p:sp>
      <p:sp>
        <p:nvSpPr>
          <p:cNvPr id="76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2438400" cy="4648200"/>
          </a:xfrm>
        </p:spPr>
        <p:txBody>
          <a:bodyPr/>
          <a:lstStyle/>
          <a:p>
            <a:r>
              <a:rPr lang="en-US"/>
              <a:t>Design Models with Their </a:t>
            </a:r>
            <a:br>
              <a:rPr lang="en-US"/>
            </a:br>
            <a:r>
              <a:rPr lang="en-US"/>
              <a:t>Respective Input Models</a:t>
            </a:r>
            <a:br>
              <a:rPr lang="en-US"/>
            </a:br>
            <a:r>
              <a:rPr lang="en-US" sz="2400"/>
              <a:t>(Figure 11-5)</a:t>
            </a:r>
          </a:p>
        </p:txBody>
      </p:sp>
      <p:pic>
        <p:nvPicPr>
          <p:cNvPr id="76698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537" b="10696"/>
          <a:stretch>
            <a:fillRect/>
          </a:stretch>
        </p:blipFill>
        <p:spPr>
          <a:xfrm>
            <a:off x="2819400" y="304800"/>
            <a:ext cx="5784850" cy="62531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7D45DB-2558-421A-A393-A209E01C41F8}" type="slidenum">
              <a:rPr lang="en-US"/>
              <a:pPr/>
              <a:t>13</a:t>
            </a:fld>
            <a:endParaRPr 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Process of OO Design</a:t>
            </a:r>
            <a:r>
              <a:rPr lang="en-US">
                <a:cs typeface="Arial" charset="0"/>
              </a:rPr>
              <a:t>—</a:t>
            </a:r>
            <a:r>
              <a:rPr lang="en-US"/>
              <a:t/>
            </a:r>
            <a:br>
              <a:rPr lang="en-US"/>
            </a:br>
            <a:r>
              <a:rPr lang="en-US"/>
              <a:t>Design Steps </a:t>
            </a:r>
            <a:r>
              <a:rPr lang="en-US" sz="2000"/>
              <a:t>(Figure 11-6)</a:t>
            </a:r>
          </a:p>
        </p:txBody>
      </p:sp>
      <p:pic>
        <p:nvPicPr>
          <p:cNvPr id="818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895600"/>
            <a:ext cx="8839200" cy="2751138"/>
          </a:xfrm>
          <a:noFill/>
          <a:ln/>
        </p:spPr>
      </p:pic>
      <p:sp>
        <p:nvSpPr>
          <p:cNvPr id="818183" name="Rectangle 7"/>
          <p:cNvSpPr>
            <a:spLocks noChangeArrowheads="1"/>
          </p:cNvSpPr>
          <p:nvPr/>
        </p:nvSpPr>
        <p:spPr bwMode="auto">
          <a:xfrm>
            <a:off x="381000" y="1447800"/>
            <a:ext cx="8382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000"/>
              <a:t>Realization of use case – specialization of all detailed system processing for each use case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4C2FF-5B41-44CF-B841-208E3BA3A8AA}" type="slidenum">
              <a:rPr lang="en-US"/>
              <a:pPr/>
              <a:t>14</a:t>
            </a:fld>
            <a:endParaRPr lang="en-US"/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Classes, Interaction, and </a:t>
            </a:r>
            <a:br>
              <a:rPr lang="en-US"/>
            </a:br>
            <a:r>
              <a:rPr lang="en-US"/>
              <a:t>Design Process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Design class diagrams and detailed interaction diagrams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Use each other as inputs and are developed in parallel</a:t>
            </a:r>
          </a:p>
          <a:p>
            <a:pPr>
              <a:lnSpc>
                <a:spcPct val="90000"/>
              </a:lnSpc>
            </a:pPr>
            <a:r>
              <a:rPr lang="en-US" sz="2400"/>
              <a:t>First-cut design class diagram is based on domain model and system design principles</a:t>
            </a:r>
          </a:p>
          <a:p>
            <a:pPr>
              <a:lnSpc>
                <a:spcPct val="90000"/>
              </a:lnSpc>
            </a:pPr>
            <a:r>
              <a:rPr lang="en-US" sz="2400"/>
              <a:t>First-cut sequence diagram for use case is extended from system sequence diagram (SSD)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Shows interacting objects</a:t>
            </a:r>
          </a:p>
          <a:p>
            <a:pPr>
              <a:lnSpc>
                <a:spcPct val="90000"/>
              </a:lnSpc>
            </a:pPr>
            <a:r>
              <a:rPr lang="en-US" sz="2400"/>
              <a:t>Sequence diagram is completed layer by layer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Problem domain, data access, and view layers</a:t>
            </a:r>
          </a:p>
          <a:p>
            <a:pPr>
              <a:lnSpc>
                <a:spcPct val="90000"/>
              </a:lnSpc>
            </a:pPr>
            <a:r>
              <a:rPr lang="en-US" sz="2400"/>
              <a:t>Design class diagram is updated based on sequence diagram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84697B-33A5-484B-B575-D5B747329970}" type="slidenum">
              <a:rPr lang="en-US"/>
              <a:pPr/>
              <a:t>15</a:t>
            </a:fld>
            <a:endParaRPr lang="en-US"/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Class Symbols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800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/>
              <a:t>UML does not distinguish between design class notation and domain model notation</a:t>
            </a:r>
          </a:p>
          <a:p>
            <a:pPr>
              <a:spcBef>
                <a:spcPct val="100000"/>
              </a:spcBef>
            </a:pPr>
            <a:r>
              <a:rPr lang="en-US"/>
              <a:t>Domain model class diagram shows conceptual classes in users’ work environment</a:t>
            </a:r>
          </a:p>
          <a:p>
            <a:pPr>
              <a:spcBef>
                <a:spcPct val="100000"/>
              </a:spcBef>
            </a:pPr>
            <a:r>
              <a:rPr lang="en-US"/>
              <a:t>Design class diagram specifically defines software classes</a:t>
            </a:r>
          </a:p>
          <a:p>
            <a:pPr>
              <a:spcBef>
                <a:spcPct val="100000"/>
              </a:spcBef>
            </a:pPr>
            <a:r>
              <a:rPr lang="en-US"/>
              <a:t>UML uses </a:t>
            </a:r>
            <a:r>
              <a:rPr lang="en-US">
                <a:solidFill>
                  <a:srgbClr val="0099CC"/>
                </a:solidFill>
              </a:rPr>
              <a:t>stereotype</a:t>
            </a:r>
            <a:r>
              <a:rPr lang="en-US"/>
              <a:t> notation to categorize a model element by its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B5E68E-AA6C-47BA-BFC2-D2AE28BB04D2}" type="slidenum">
              <a:rPr lang="en-US"/>
              <a:pPr/>
              <a:t>16</a:t>
            </a:fld>
            <a:endParaRPr 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05800" cy="990600"/>
          </a:xfrm>
        </p:spPr>
        <p:txBody>
          <a:bodyPr/>
          <a:lstStyle/>
          <a:p>
            <a:r>
              <a:rPr lang="en-US" sz="2800"/>
              <a:t>Standard Stereotypes Found in Design Models </a:t>
            </a:r>
            <a:r>
              <a:rPr lang="en-US" sz="1800"/>
              <a:t>(Figure 11-7)</a:t>
            </a:r>
          </a:p>
        </p:txBody>
      </p:sp>
      <p:pic>
        <p:nvPicPr>
          <p:cNvPr id="77108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914400"/>
            <a:ext cx="5207000" cy="56388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9CE158-E14F-4C3D-8C95-30632BE74030}" type="slidenum">
              <a:rPr lang="en-US"/>
              <a:pPr/>
              <a:t>17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Design Classes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Entity</a:t>
            </a:r>
            <a:r>
              <a:rPr lang="en-US"/>
              <a:t> – design identifier for problem domain class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Persistent class</a:t>
            </a:r>
            <a:r>
              <a:rPr lang="en-US"/>
              <a:t> – exists after system is shut down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Control </a:t>
            </a:r>
            <a:r>
              <a:rPr lang="en-US"/>
              <a:t>– mediates between boundary and entity classes, between the view layer and domain layer</a:t>
            </a:r>
            <a:r>
              <a:rPr lang="en-US">
                <a:solidFill>
                  <a:srgbClr val="0099CC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Boundary </a:t>
            </a:r>
            <a:r>
              <a:rPr lang="en-US"/>
              <a:t>– designed to live on system’s automation boundary, touched by users</a:t>
            </a:r>
          </a:p>
          <a:p>
            <a:pPr lvl="1">
              <a:lnSpc>
                <a:spcPct val="90000"/>
              </a:lnSpc>
            </a:pPr>
            <a:r>
              <a:rPr lang="en-US"/>
              <a:t>User interface and windows classes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99CC"/>
                </a:solidFill>
              </a:rPr>
              <a:t>Data access</a:t>
            </a:r>
            <a:r>
              <a:rPr lang="en-US"/>
              <a:t> – retrieves data from and sends data to database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4CC0EC-7425-406C-B3EB-D4D61EFDB4D3}" type="slidenum">
              <a:rPr lang="en-US"/>
              <a:pPr/>
              <a:t>18</a:t>
            </a:fld>
            <a:endParaRPr lang="en-US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Navigation Visibility</a:t>
            </a:r>
          </a:p>
        </p:txBody>
      </p:sp>
      <p:pic>
        <p:nvPicPr>
          <p:cNvPr id="8519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091"/>
          <a:stretch>
            <a:fillRect/>
          </a:stretch>
        </p:blipFill>
        <p:spPr>
          <a:xfrm>
            <a:off x="1447800" y="3109913"/>
            <a:ext cx="6248400" cy="3367087"/>
          </a:xfrm>
          <a:noFill/>
          <a:ln/>
        </p:spPr>
      </p:pic>
      <p:sp>
        <p:nvSpPr>
          <p:cNvPr id="851974" name="Rectangle 6"/>
          <p:cNvSpPr>
            <a:spLocks noChangeArrowheads="1"/>
          </p:cNvSpPr>
          <p:nvPr/>
        </p:nvSpPr>
        <p:spPr bwMode="auto">
          <a:xfrm>
            <a:off x="533400" y="1371600"/>
            <a:ext cx="82296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006699"/>
              </a:buClr>
              <a:buSzPct val="75000"/>
              <a:buFont typeface="Monotype Sorts" pitchFamily="2" charset="2"/>
              <a:buChar char="u"/>
            </a:pPr>
            <a:r>
              <a:rPr lang="en-US" sz="2800"/>
              <a:t>A design principle in which one object has reference to another object</a:t>
            </a: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006699"/>
              </a:buClr>
              <a:buSzPct val="75000"/>
              <a:buFont typeface="Monotype Sorts" pitchFamily="2" charset="2"/>
              <a:buChar char="l"/>
            </a:pPr>
            <a:r>
              <a:rPr lang="en-US" sz="2600"/>
              <a:t>Can interact with other object by sending messages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3F66A1-E845-4DCC-B14F-60AB5000B118}" type="slidenum">
              <a:rPr lang="en-US"/>
              <a:pPr/>
              <a:t>19</a:t>
            </a:fld>
            <a:endParaRPr lang="en-US"/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Class Notation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99CC"/>
                </a:solidFill>
              </a:rPr>
              <a:t>Name</a:t>
            </a:r>
            <a:r>
              <a:rPr lang="en-US" sz="2400"/>
              <a:t> – class name and stereotype information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99CC"/>
                </a:solidFill>
              </a:rPr>
              <a:t>Attribute visibility </a:t>
            </a:r>
            <a:r>
              <a:rPr lang="en-US" sz="2400"/>
              <a:t>(private or public) – attribute name, type-expression, initial-value, property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99CC"/>
                </a:solidFill>
              </a:rPr>
              <a:t>Method signature</a:t>
            </a:r>
            <a:r>
              <a:rPr lang="en-US" sz="2400"/>
              <a:t> – information needed to invoke (or call) the method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Method visibility, method name, type-expression (return parameter), method parameter list (incoming arguments)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Overloaded method – method with same name but two or more different parameter lists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Class-level method – method associated with class instead of each object (static or shared method), denoted by an underline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66701-224A-4EC9-BB9E-77C6E17C5BF7}" type="slidenum">
              <a:rPr lang="en-US"/>
              <a:pPr/>
              <a:t>2</a:t>
            </a:fld>
            <a:endParaRPr lang="en-US"/>
          </a:p>
        </p:txBody>
      </p:sp>
      <p:sp>
        <p:nvSpPr>
          <p:cNvPr id="67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7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876800"/>
          </a:xfrm>
        </p:spPr>
        <p:txBody>
          <a:bodyPr/>
          <a:lstStyle/>
          <a:p>
            <a:pPr>
              <a:spcBef>
                <a:spcPct val="200000"/>
              </a:spcBef>
            </a:pPr>
            <a:r>
              <a:rPr lang="en-US"/>
              <a:t>Explain the purpose and objectives of object-oriented design</a:t>
            </a:r>
          </a:p>
          <a:p>
            <a:pPr>
              <a:spcBef>
                <a:spcPct val="200000"/>
              </a:spcBef>
            </a:pPr>
            <a:r>
              <a:rPr lang="en-US"/>
              <a:t>Develop design class diagrams</a:t>
            </a:r>
          </a:p>
          <a:p>
            <a:pPr>
              <a:spcBef>
                <a:spcPct val="200000"/>
              </a:spcBef>
            </a:pPr>
            <a:r>
              <a:rPr lang="en-US"/>
              <a:t>Develop interaction diagrams based on the principles of object responsibility and use case controllers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411BF6-B00C-48D2-B2CD-3D45991DAE9D}" type="slidenum">
              <a:rPr lang="en-US"/>
              <a:pPr/>
              <a:t>20</a:t>
            </a:fld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r>
              <a:rPr lang="en-US"/>
              <a:t>Notation Used to Define a Design Class </a:t>
            </a:r>
            <a:r>
              <a:rPr lang="en-US" sz="2000"/>
              <a:t>(Figure 11-8)</a:t>
            </a:r>
          </a:p>
        </p:txBody>
      </p:sp>
      <p:pic>
        <p:nvPicPr>
          <p:cNvPr id="77415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8382000" cy="4262438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16E0A-A7F6-4118-B6E6-0289B8FC974B}" type="slidenum">
              <a:rPr lang="en-US"/>
              <a:pPr/>
              <a:t>21</a:t>
            </a:fld>
            <a:endParaRPr lang="en-US"/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590800" cy="4038600"/>
          </a:xfrm>
        </p:spPr>
        <p:txBody>
          <a:bodyPr/>
          <a:lstStyle/>
          <a:p>
            <a:r>
              <a:rPr lang="en-US"/>
              <a:t>Student Design Class Example</a:t>
            </a:r>
          </a:p>
        </p:txBody>
      </p:sp>
      <p:pic>
        <p:nvPicPr>
          <p:cNvPr id="77620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6000" contrast="-12000"/>
          </a:blip>
          <a:srcRect/>
          <a:stretch>
            <a:fillRect/>
          </a:stretch>
        </p:blipFill>
        <p:spPr>
          <a:xfrm>
            <a:off x="3241675" y="228600"/>
            <a:ext cx="5132388" cy="624840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F0CDBA-6072-4EDC-A0F1-E7E86E9A7534}" type="slidenum">
              <a:rPr lang="en-US"/>
              <a:pPr/>
              <a:t>22</a:t>
            </a:fld>
            <a:endParaRPr lang="en-US"/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the First-Cut </a:t>
            </a:r>
            <a:br>
              <a:rPr lang="en-US"/>
            </a:br>
            <a:r>
              <a:rPr lang="en-US"/>
              <a:t>Design Class Diagram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572000"/>
          </a:xfrm>
        </p:spPr>
        <p:txBody>
          <a:bodyPr/>
          <a:lstStyle/>
          <a:p>
            <a:r>
              <a:rPr lang="en-US"/>
              <a:t>Extend domain model class diagram</a:t>
            </a:r>
          </a:p>
          <a:p>
            <a:pPr lvl="1"/>
            <a:r>
              <a:rPr lang="en-US"/>
              <a:t>Elaborate attributes with type and initial value information</a:t>
            </a:r>
          </a:p>
          <a:p>
            <a:r>
              <a:rPr lang="en-US"/>
              <a:t>Detailed design proceeds use case-by-use case </a:t>
            </a:r>
          </a:p>
          <a:p>
            <a:pPr lvl="1"/>
            <a:r>
              <a:rPr lang="en-US"/>
              <a:t>Interaction diagrams implement navigation</a:t>
            </a:r>
          </a:p>
          <a:p>
            <a:pPr lvl="1"/>
            <a:r>
              <a:rPr lang="en-US"/>
              <a:t>Navigation arrows are updated to be consistent</a:t>
            </a:r>
          </a:p>
          <a:p>
            <a:pPr lvl="1"/>
            <a:r>
              <a:rPr lang="en-US"/>
              <a:t>Method signatures are added to each class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2BF66-44F2-40DD-977D-A0AC78E02363}" type="slidenum">
              <a:rPr lang="en-US"/>
              <a:pPr/>
              <a:t>23</a:t>
            </a:fld>
            <a:endParaRPr lang="en-US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458200" cy="1143000"/>
          </a:xfrm>
        </p:spPr>
        <p:txBody>
          <a:bodyPr/>
          <a:lstStyle/>
          <a:p>
            <a:r>
              <a:rPr lang="en-US"/>
              <a:t>Developing First-Cut Design Class Diagram  </a:t>
            </a:r>
            <a:r>
              <a:rPr lang="en-US" sz="2000"/>
              <a:t>(Continued)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Choose classes involved with the use case</a:t>
            </a:r>
          </a:p>
          <a:p>
            <a:pPr>
              <a:lnSpc>
                <a:spcPct val="80000"/>
              </a:lnSpc>
            </a:pPr>
            <a:r>
              <a:rPr lang="en-US" sz="2400"/>
              <a:t>Add use case controller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</a:pPr>
            <a:r>
              <a:rPr lang="en-US" sz="2400"/>
              <a:t>Elaborate attributes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Visibility, type-expression, initial-value, property</a:t>
            </a:r>
          </a:p>
          <a:p>
            <a:pPr>
              <a:lnSpc>
                <a:spcPct val="80000"/>
              </a:lnSpc>
            </a:pPr>
            <a:r>
              <a:rPr lang="en-US" sz="2400"/>
              <a:t>Establish first-cut navigation visibility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One-to-many relationships usually navigated from superior to subordinate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Mandatory relationships usually navigated from independent to dependent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When an object needs information from another object, navigation arrow points to the object itself or to its parent in hierarchy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Navigation can be in both directions (arrows bidirectional)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275E11-AA84-4C0F-BB4E-9ABC359094D3}" type="slidenum">
              <a:rPr lang="en-US"/>
              <a:pPr/>
              <a:t>24</a:t>
            </a:fld>
            <a:endParaRPr lang="en-US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Start with Domain Model Class Diagram</a:t>
            </a:r>
          </a:p>
        </p:txBody>
      </p:sp>
      <p:pic>
        <p:nvPicPr>
          <p:cNvPr id="854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90600"/>
            <a:ext cx="8077200" cy="5553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D0F5E1-584A-4E05-B45C-D31F6A151B93}" type="slidenum">
              <a:rPr lang="en-US"/>
              <a:pPr/>
              <a:t>25</a:t>
            </a:fld>
            <a:endParaRPr lang="en-US"/>
          </a:p>
        </p:txBody>
      </p:sp>
      <p:sp>
        <p:nvSpPr>
          <p:cNvPr id="85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2209800" cy="4572000"/>
          </a:xfrm>
        </p:spPr>
        <p:txBody>
          <a:bodyPr/>
          <a:lstStyle/>
          <a:p>
            <a:r>
              <a:rPr lang="en-US" sz="2800"/>
              <a:t>First-Cut RMO Design Class Diagram for </a:t>
            </a:r>
            <a:r>
              <a:rPr lang="en-US" sz="2800" i="1"/>
              <a:t>Look Up Item Availability</a:t>
            </a:r>
            <a:r>
              <a:rPr lang="en-US" sz="2800"/>
              <a:t> Use Case </a:t>
            </a:r>
            <a:r>
              <a:rPr lang="en-US" sz="2000"/>
              <a:t>(Figure 11-11)</a:t>
            </a:r>
          </a:p>
        </p:txBody>
      </p:sp>
      <p:pic>
        <p:nvPicPr>
          <p:cNvPr id="8570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18"/>
          <a:stretch>
            <a:fillRect/>
          </a:stretch>
        </p:blipFill>
        <p:spPr>
          <a:xfrm>
            <a:off x="3048000" y="152400"/>
            <a:ext cx="5345113" cy="632460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EB46C-B39D-45BD-B131-536A79F5E548}" type="slidenum">
              <a:rPr lang="en-US"/>
              <a:pPr/>
              <a:t>26</a:t>
            </a:fld>
            <a:endParaRPr lang="en-US"/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Patterns and the Use Case Controller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Design pattern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 standard solution template to a design requirement that facilitates the use of good design principles</a:t>
            </a:r>
          </a:p>
          <a:p>
            <a:pPr>
              <a:lnSpc>
                <a:spcPct val="90000"/>
              </a:lnSpc>
            </a:pPr>
            <a:r>
              <a:rPr lang="en-US" sz="2400"/>
              <a:t>Use case controller pattern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Design requirement is to identify which problem domain class should receive input messages from the user interface for a use case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Solution is to choose a class to serve as a collection point for all incoming messages for the use case. Controller acts as intermediary between outside world and internal system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Artifact </a:t>
            </a:r>
            <a:r>
              <a:rPr lang="en-US" sz="2200">
                <a:cs typeface="Arial" charset="0"/>
              </a:rPr>
              <a:t>–</a:t>
            </a:r>
            <a:r>
              <a:rPr lang="en-US" sz="2200"/>
              <a:t> a class invented by a system designer to handle a needed system function, such as a controller class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26223-B9C7-4EFD-B666-578E7AF44671}" type="slidenum">
              <a:rPr lang="en-US"/>
              <a:pPr/>
              <a:t>27</a:t>
            </a:fld>
            <a:endParaRPr lang="en-US"/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Fundamental Design Principles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solidFill>
                  <a:srgbClr val="0099CC"/>
                </a:solidFill>
              </a:rPr>
              <a:t>Encapsulation</a:t>
            </a:r>
            <a:r>
              <a:rPr lang="en-US" sz="2400"/>
              <a:t> – each object is self-contained unit that includes data and methods that access data</a:t>
            </a:r>
            <a:endParaRPr lang="en-US" sz="1200"/>
          </a:p>
          <a:p>
            <a:r>
              <a:rPr lang="en-US" sz="2400">
                <a:solidFill>
                  <a:srgbClr val="0099CC"/>
                </a:solidFill>
              </a:rPr>
              <a:t>Object reuse</a:t>
            </a:r>
            <a:r>
              <a:rPr lang="en-US" sz="2400"/>
              <a:t> – designers often reuse same classes for windows components</a:t>
            </a:r>
            <a:endParaRPr lang="en-US" sz="1200"/>
          </a:p>
          <a:p>
            <a:r>
              <a:rPr lang="en-US" sz="2400">
                <a:solidFill>
                  <a:srgbClr val="0099CC"/>
                </a:solidFill>
              </a:rPr>
              <a:t>Information hiding </a:t>
            </a:r>
            <a:r>
              <a:rPr lang="en-US" sz="2400"/>
              <a:t>–</a:t>
            </a:r>
            <a:r>
              <a:rPr lang="en-US" sz="2400">
                <a:solidFill>
                  <a:srgbClr val="0099CC"/>
                </a:solidFill>
              </a:rPr>
              <a:t> </a:t>
            </a:r>
            <a:r>
              <a:rPr lang="en-US" sz="2400"/>
              <a:t>data associated with object is not visible to outside world</a:t>
            </a:r>
          </a:p>
          <a:p>
            <a:r>
              <a:rPr lang="en-US" sz="2400">
                <a:solidFill>
                  <a:srgbClr val="0099CC"/>
                </a:solidFill>
              </a:rPr>
              <a:t>Protection from variations</a:t>
            </a:r>
            <a:r>
              <a:rPr lang="en-US" sz="2400"/>
              <a:t> – parts of a system that are unlikely to change are segregated from those that will</a:t>
            </a:r>
          </a:p>
          <a:p>
            <a:r>
              <a:rPr lang="en-US" sz="2400">
                <a:solidFill>
                  <a:srgbClr val="0099CC"/>
                </a:solidFill>
              </a:rPr>
              <a:t>Indirection </a:t>
            </a:r>
            <a:r>
              <a:rPr lang="en-US" sz="2400"/>
              <a:t>–</a:t>
            </a:r>
            <a:r>
              <a:rPr lang="en-US" sz="2400">
                <a:solidFill>
                  <a:srgbClr val="0099CC"/>
                </a:solidFill>
              </a:rPr>
              <a:t> </a:t>
            </a:r>
            <a:r>
              <a:rPr lang="en-US" sz="2400"/>
              <a:t>an intermediate class is placed between two classes to decouple them but still link them </a:t>
            </a:r>
            <a:endParaRPr lang="en-US" sz="2400">
              <a:solidFill>
                <a:srgbClr val="0099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B903A2-D3C5-4AD3-A41F-884785CFF483}" type="slidenum">
              <a:rPr lang="en-US"/>
              <a:pPr/>
              <a:t>28</a:t>
            </a:fld>
            <a:endParaRPr lang="en-US"/>
          </a:p>
        </p:txBody>
      </p:sp>
      <p:sp>
        <p:nvSpPr>
          <p:cNvPr id="82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Fundamental Design Principles </a:t>
            </a:r>
            <a:r>
              <a:rPr lang="en-US" sz="2000"/>
              <a:t>(Continued)</a:t>
            </a:r>
            <a:r>
              <a:rPr lang="en-US"/>
              <a:t> </a:t>
            </a:r>
          </a:p>
        </p:txBody>
      </p:sp>
      <p:sp>
        <p:nvSpPr>
          <p:cNvPr id="821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99CC"/>
                </a:solidFill>
              </a:rPr>
              <a:t>Coupling</a:t>
            </a:r>
            <a:r>
              <a:rPr lang="en-US" sz="2400"/>
              <a:t> – qualitative measure of how closely classes in a design class diagram are linked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Number of navigation arrows in design class diagram or messages in a sequence diagram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Loosely coupled – system is easier to understand and maintain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99CC"/>
                </a:solidFill>
              </a:rPr>
              <a:t>Cohesion</a:t>
            </a:r>
            <a:r>
              <a:rPr lang="en-US" sz="2400"/>
              <a:t> – qualitative measure of consistency of functions within a single class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solidFill>
                  <a:srgbClr val="0099CC"/>
                </a:solidFill>
              </a:rPr>
              <a:t>Separation of responsibility</a:t>
            </a:r>
            <a:r>
              <a:rPr lang="en-US" sz="2200"/>
              <a:t> – divide low cohesive class into several highly cohesive classes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Highly cohesive – system is easier to understand and maintain and reuse is more likely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3A07B-2915-4CD3-87E6-0F74F8001722}" type="slidenum">
              <a:rPr lang="en-US"/>
              <a:pPr/>
              <a:t>29</a:t>
            </a:fld>
            <a:endParaRPr lang="en-US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/>
              <a:t>Realizing Use Cases and Defining Methods </a:t>
            </a:r>
            <a:r>
              <a:rPr lang="en-US">
                <a:cs typeface="Arial" charset="0"/>
              </a:rPr>
              <a:t>—</a:t>
            </a:r>
            <a:r>
              <a:rPr lang="en-US"/>
              <a:t>Designing with Sequence Diagrams</a:t>
            </a:r>
            <a:r>
              <a:rPr lang="en-US" sz="2800"/>
              <a:t>  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5720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/>
              <a:t>Realization of use case done through interaction diagram development</a:t>
            </a:r>
          </a:p>
          <a:p>
            <a:pPr>
              <a:spcBef>
                <a:spcPct val="70000"/>
              </a:spcBef>
            </a:pPr>
            <a:r>
              <a:rPr lang="en-US"/>
              <a:t>Determine what objects collaborate by sending messages to each other to carry out use case</a:t>
            </a:r>
          </a:p>
          <a:p>
            <a:pPr>
              <a:spcBef>
                <a:spcPct val="70000"/>
              </a:spcBef>
            </a:pPr>
            <a:r>
              <a:rPr lang="en-US"/>
              <a:t>Sequence diagrams and communication diagrams represent results of design decisions</a:t>
            </a:r>
          </a:p>
          <a:p>
            <a:pPr lvl="1">
              <a:spcBef>
                <a:spcPct val="70000"/>
              </a:spcBef>
            </a:pPr>
            <a:r>
              <a:rPr lang="en-US"/>
              <a:t>Use well-established design principles such as coupling, cohesion, separation of responsibilities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BECF92-195A-4831-8838-0BEA810BEA94}" type="slidenum">
              <a:rPr lang="en-US"/>
              <a:pPr/>
              <a:t>3</a:t>
            </a:fld>
            <a:endParaRPr lang="en-US"/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 (</a:t>
            </a:r>
            <a:r>
              <a:rPr lang="en-US" sz="2400"/>
              <a:t>continued</a:t>
            </a:r>
            <a:r>
              <a:rPr lang="en-US"/>
              <a:t>)</a:t>
            </a:r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0"/>
              </a:spcBef>
            </a:pPr>
            <a:r>
              <a:rPr lang="en-US" dirty="0"/>
              <a:t>Develop detailed sequence diagrams as the core process in systems design</a:t>
            </a:r>
          </a:p>
          <a:p>
            <a:pPr>
              <a:spcBef>
                <a:spcPct val="200000"/>
              </a:spcBef>
            </a:pPr>
            <a:r>
              <a:rPr lang="en-US" dirty="0"/>
              <a:t>Develop communication diagrams as part of systems design</a:t>
            </a:r>
          </a:p>
          <a:p>
            <a:pPr>
              <a:spcBef>
                <a:spcPct val="200000"/>
              </a:spcBef>
            </a:pPr>
            <a:r>
              <a:rPr lang="en-US" dirty="0"/>
              <a:t>Document the architectural design using package diagrams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DF6DA3-36AE-468C-9F1C-91C1F56DEC11}" type="slidenum">
              <a:rPr lang="en-US"/>
              <a:pPr/>
              <a:t>30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Responsibility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Objects are responsible for system processing</a:t>
            </a:r>
          </a:p>
          <a:p>
            <a:pPr>
              <a:lnSpc>
                <a:spcPct val="90000"/>
              </a:lnSpc>
            </a:pPr>
            <a:r>
              <a:rPr lang="en-US"/>
              <a:t>Responsibilities include knowing and doing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Knowing about object’s own data and other classes of objects with which it collaborates to carry out use cases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Doing activities to assist in execution of use case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Receive and process messages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Instantiate, or create, new objects required to complete use case</a:t>
            </a:r>
          </a:p>
          <a:p>
            <a:pPr>
              <a:lnSpc>
                <a:spcPct val="90000"/>
              </a:lnSpc>
            </a:pPr>
            <a:r>
              <a:rPr lang="en-US"/>
              <a:t>Design means assigning responsibility to the appropriate classes based on design principles and using design patterns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E3460-8BCA-4367-8B62-1142728674B9}" type="slidenum">
              <a:rPr lang="en-US"/>
              <a:pPr/>
              <a:t>31</a:t>
            </a:fld>
            <a:endParaRPr lang="en-US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Designing with Sequence Diagrams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Sequence diagrams used to explain object interactions and document design decisions</a:t>
            </a:r>
          </a:p>
          <a:p>
            <a:r>
              <a:rPr lang="en-US"/>
              <a:t>Document inputs to and outputs from system for single use case or scenario</a:t>
            </a:r>
          </a:p>
          <a:p>
            <a:r>
              <a:rPr lang="en-US"/>
              <a:t>Capture interactions between system and external world as represented by actors</a:t>
            </a:r>
          </a:p>
          <a:p>
            <a:r>
              <a:rPr lang="en-US"/>
              <a:t>Inputs are messages from actor to system</a:t>
            </a:r>
          </a:p>
          <a:p>
            <a:r>
              <a:rPr lang="en-US"/>
              <a:t>Outputs are return messages showing data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15B61-943E-42DB-835D-EEFC96FF2D02}" type="slidenum">
              <a:rPr lang="en-US"/>
              <a:pPr/>
              <a:t>32</a:t>
            </a:fld>
            <a:endParaRPr 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914400"/>
          </a:xfrm>
        </p:spPr>
        <p:txBody>
          <a:bodyPr/>
          <a:lstStyle/>
          <a:p>
            <a:r>
              <a:rPr lang="en-US" sz="2800"/>
              <a:t>Annotated System Sequence Diagram (SSD) for the </a:t>
            </a:r>
            <a:r>
              <a:rPr lang="en-US" sz="2800" i="1"/>
              <a:t>Look Up Item Availability</a:t>
            </a:r>
            <a:r>
              <a:rPr lang="en-US" sz="2800"/>
              <a:t> Use Case </a:t>
            </a:r>
            <a:r>
              <a:rPr lang="en-US" sz="1800"/>
              <a:t>(from Chapter 7)</a:t>
            </a:r>
          </a:p>
        </p:txBody>
      </p:sp>
      <p:pic>
        <p:nvPicPr>
          <p:cNvPr id="78848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143000"/>
            <a:ext cx="7010400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BB1FCC-0750-44BE-B8B9-B0B62F47DD36}" type="slidenum">
              <a:rPr lang="en-US"/>
              <a:pPr/>
              <a:t>33</a:t>
            </a:fld>
            <a:endParaRPr lang="en-US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First-Cut Sequence Diagram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elements from SSD</a:t>
            </a:r>
          </a:p>
          <a:p>
            <a:r>
              <a:rPr lang="en-US"/>
              <a:t>Replace </a:t>
            </a:r>
            <a:r>
              <a:rPr lang="en-US" u="sng"/>
              <a:t>:System</a:t>
            </a:r>
            <a:r>
              <a:rPr lang="en-US"/>
              <a:t> object with use case controller</a:t>
            </a:r>
          </a:p>
          <a:p>
            <a:r>
              <a:rPr lang="en-US"/>
              <a:t>Add other objects to be included in use case</a:t>
            </a:r>
          </a:p>
          <a:p>
            <a:pPr lvl="1"/>
            <a:r>
              <a:rPr lang="en-US"/>
              <a:t>Select input message from the use case</a:t>
            </a:r>
          </a:p>
          <a:p>
            <a:pPr lvl="1"/>
            <a:r>
              <a:rPr lang="en-US"/>
              <a:t>Add all objects that must collaborate</a:t>
            </a:r>
          </a:p>
          <a:p>
            <a:r>
              <a:rPr lang="en-US"/>
              <a:t>Determine other messages to be sent 	</a:t>
            </a:r>
          </a:p>
          <a:p>
            <a:pPr lvl="1"/>
            <a:r>
              <a:rPr lang="en-US"/>
              <a:t>Which object is source and destination of each message?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82CA7-9B1A-4629-BA30-700239B2CD17}" type="slidenum">
              <a:rPr lang="en-US"/>
              <a:pPr/>
              <a:t>34</a:t>
            </a:fld>
            <a:endParaRPr 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990600"/>
          </a:xfrm>
        </p:spPr>
        <p:txBody>
          <a:bodyPr/>
          <a:lstStyle/>
          <a:p>
            <a:r>
              <a:rPr lang="en-US"/>
              <a:t>Objects included in </a:t>
            </a:r>
            <a:r>
              <a:rPr lang="en-US" i="1"/>
              <a:t>Look Up Item Availability</a:t>
            </a:r>
            <a:endParaRPr lang="en-US"/>
          </a:p>
        </p:txBody>
      </p:sp>
      <p:pic>
        <p:nvPicPr>
          <p:cNvPr id="791563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5403850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00318-4094-4E0C-A9F0-25FCCF8EAE61}" type="slidenum">
              <a:rPr lang="en-US"/>
              <a:pPr/>
              <a:t>35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Sequence Diagram Development for Use Case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Take each input message and determine internal messages that result from that input</a:t>
            </a:r>
          </a:p>
          <a:p>
            <a:pPr lvl="1"/>
            <a:r>
              <a:rPr lang="en-US"/>
              <a:t>For that message, determine its objective</a:t>
            </a:r>
          </a:p>
          <a:p>
            <a:pPr lvl="1"/>
            <a:r>
              <a:rPr lang="en-US"/>
              <a:t>Needed information, class destination, class source, and objects created as a result</a:t>
            </a:r>
          </a:p>
          <a:p>
            <a:pPr lvl="1"/>
            <a:r>
              <a:rPr lang="en-US"/>
              <a:t>Double check for all required classes</a:t>
            </a:r>
          </a:p>
          <a:p>
            <a:r>
              <a:rPr lang="en-US"/>
              <a:t>Flesh out components for each message</a:t>
            </a:r>
          </a:p>
          <a:p>
            <a:pPr lvl="1"/>
            <a:r>
              <a:rPr lang="en-US"/>
              <a:t>Iteration, guard-condition, passed parameters, return values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96F4A-9C79-45C8-B2FF-D6AA8960D8FB}" type="slidenum">
              <a:rPr lang="en-US"/>
              <a:pPr/>
              <a:t>36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924800" cy="1066800"/>
          </a:xfrm>
        </p:spPr>
        <p:txBody>
          <a:bodyPr/>
          <a:lstStyle/>
          <a:p>
            <a:r>
              <a:rPr lang="en-US"/>
              <a:t>First-Cut Sequence Diagram for the </a:t>
            </a:r>
            <a:r>
              <a:rPr lang="en-US" i="1"/>
              <a:t>Look Up Item Availability</a:t>
            </a:r>
            <a:r>
              <a:rPr lang="en-US"/>
              <a:t> Use Case </a:t>
            </a:r>
            <a:r>
              <a:rPr lang="en-US" sz="2400"/>
              <a:t>(Figure 11-14)</a:t>
            </a:r>
          </a:p>
        </p:txBody>
      </p:sp>
      <p:pic>
        <p:nvPicPr>
          <p:cNvPr id="8263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5909"/>
          <a:stretch>
            <a:fillRect/>
          </a:stretch>
        </p:blipFill>
        <p:spPr>
          <a:xfrm>
            <a:off x="685800" y="1157288"/>
            <a:ext cx="7620000" cy="5340350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3393D-A149-43FC-A9FE-CB9ADB0EEAC7}" type="slidenum">
              <a:rPr lang="en-US"/>
              <a:pPr/>
              <a:t>37</a:t>
            </a:fld>
            <a:endParaRPr lang="en-US"/>
          </a:p>
        </p:txBody>
      </p:sp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About First-Cut Sequence Diagram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Perfect technology assumption</a:t>
            </a:r>
          </a:p>
          <a:p>
            <a:pPr lvl="1"/>
            <a:r>
              <a:rPr lang="en-US" sz="2400"/>
              <a:t>Don’t include system controls like login/logout (yet)</a:t>
            </a:r>
          </a:p>
          <a:p>
            <a:r>
              <a:rPr lang="en-US"/>
              <a:t>Perfect memory assumption</a:t>
            </a:r>
          </a:p>
          <a:p>
            <a:pPr lvl="1"/>
            <a:r>
              <a:rPr lang="en-US" sz="2400"/>
              <a:t>Don’t worry about object persistence (yet)</a:t>
            </a:r>
          </a:p>
          <a:p>
            <a:pPr lvl="1"/>
            <a:r>
              <a:rPr lang="en-US" sz="2400"/>
              <a:t>Assume objects are in memory ready to work</a:t>
            </a:r>
          </a:p>
          <a:p>
            <a:r>
              <a:rPr lang="en-US"/>
              <a:t>Perfect solution assumption</a:t>
            </a:r>
          </a:p>
          <a:p>
            <a:pPr lvl="1"/>
            <a:r>
              <a:rPr lang="en-US" sz="2400"/>
              <a:t>Don’t worry about exception conditions (yet)</a:t>
            </a:r>
          </a:p>
          <a:p>
            <a:pPr lvl="1"/>
            <a:r>
              <a:rPr lang="en-US" sz="2400"/>
              <a:t>Assume happy path/no problems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FEAC2-B53E-43F4-8843-E6D8C367A7A0}" type="slidenum">
              <a:rPr lang="en-US"/>
              <a:pPr/>
              <a:t>38</a:t>
            </a:fld>
            <a:endParaRPr lang="en-US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i="1"/>
              <a:t>Maintain Product Information</a:t>
            </a:r>
            <a:r>
              <a:rPr lang="en-US"/>
              <a:t> Use Case</a:t>
            </a:r>
            <a:r>
              <a:rPr lang="en-US">
                <a:cs typeface="Arial" charset="0"/>
              </a:rPr>
              <a:t>—</a:t>
            </a:r>
            <a:r>
              <a:rPr lang="en-US"/>
              <a:t> Start with SSD</a:t>
            </a:r>
          </a:p>
        </p:txBody>
      </p:sp>
      <p:pic>
        <p:nvPicPr>
          <p:cNvPr id="8642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3625"/>
            <a:ext cx="8763000" cy="5499100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282E29-3032-44F1-A696-B93768B68382}" type="slidenum">
              <a:rPr lang="en-US"/>
              <a:pPr/>
              <a:t>39</a:t>
            </a:fld>
            <a:endParaRPr lang="en-US"/>
          </a:p>
        </p:txBody>
      </p:sp>
      <p:sp>
        <p:nvSpPr>
          <p:cNvPr id="8663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/>
              <a:t>Add Controller and Identify Domain Classes and Navigation Visibility</a:t>
            </a:r>
          </a:p>
        </p:txBody>
      </p:sp>
      <p:pic>
        <p:nvPicPr>
          <p:cNvPr id="8663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042988"/>
            <a:ext cx="8763000" cy="5375275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1E31F-D2D4-4804-854B-B8BDF1F61ABD}" type="slidenum">
              <a:rPr lang="en-US"/>
              <a:pPr/>
              <a:t>4</a:t>
            </a:fld>
            <a:endParaRPr lang="en-US"/>
          </a:p>
        </p:txBody>
      </p:sp>
      <p:sp>
        <p:nvSpPr>
          <p:cNvPr id="51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16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Primary focus of this chapter is how to develop detailed object-oriented design models</a:t>
            </a:r>
          </a:p>
          <a:p>
            <a:pPr>
              <a:lnSpc>
                <a:spcPct val="90000"/>
              </a:lnSpc>
            </a:pPr>
            <a:r>
              <a:rPr lang="en-US"/>
              <a:t>Programmers use models to code the system</a:t>
            </a:r>
          </a:p>
          <a:p>
            <a:pPr>
              <a:lnSpc>
                <a:spcPct val="90000"/>
              </a:lnSpc>
            </a:pPr>
            <a:r>
              <a:rPr lang="en-US"/>
              <a:t>Two most important models are design class diagrams and interaction diagrams (sequence diagrams and communication diagrams)</a:t>
            </a:r>
          </a:p>
          <a:p>
            <a:pPr>
              <a:lnSpc>
                <a:spcPct val="90000"/>
              </a:lnSpc>
            </a:pPr>
            <a:r>
              <a:rPr lang="en-US"/>
              <a:t>Class diagrams are developed for domain, view, and data access layers</a:t>
            </a:r>
          </a:p>
          <a:p>
            <a:pPr>
              <a:lnSpc>
                <a:spcPct val="90000"/>
              </a:lnSpc>
            </a:pPr>
            <a:r>
              <a:rPr lang="en-US"/>
              <a:t>Interaction diagrams extend system sequence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9C538D-3E7B-42FF-870F-EB09916E1234}" type="slidenum">
              <a:rPr lang="en-US"/>
              <a:pPr/>
              <a:t>40</a:t>
            </a:fld>
            <a:endParaRPr lang="en-US"/>
          </a:p>
        </p:txBody>
      </p:sp>
      <p:sp>
        <p:nvSpPr>
          <p:cNvPr id="8683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/>
              <a:t>Replace </a:t>
            </a:r>
            <a:r>
              <a:rPr lang="en-US" u="sng"/>
              <a:t>:System</a:t>
            </a:r>
            <a:r>
              <a:rPr lang="en-US"/>
              <a:t> Object in SSD with Controller and Domain Objects </a:t>
            </a:r>
            <a:r>
              <a:rPr lang="en-US" sz="2000"/>
              <a:t>(</a:t>
            </a:r>
            <a:r>
              <a:rPr lang="en-US" sz="2400"/>
              <a:t>Figure 11-17</a:t>
            </a:r>
            <a:r>
              <a:rPr lang="en-US" sz="2000"/>
              <a:t>)</a:t>
            </a:r>
          </a:p>
        </p:txBody>
      </p:sp>
      <p:pic>
        <p:nvPicPr>
          <p:cNvPr id="868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20775"/>
            <a:ext cx="8305800" cy="5032375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9FE64-2F13-482D-AC7F-A39E71E83E03}" type="slidenum">
              <a:rPr lang="en-US"/>
              <a:pPr/>
              <a:t>41</a:t>
            </a:fld>
            <a:endParaRPr lang="en-US"/>
          </a:p>
        </p:txBody>
      </p:sp>
      <p:sp>
        <p:nvSpPr>
          <p:cNvPr id="8704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/>
              <a:t>First-Cut Sequence Diagram for </a:t>
            </a:r>
            <a:r>
              <a:rPr lang="en-US" i="1"/>
              <a:t>Maintain Product Information</a:t>
            </a:r>
            <a:r>
              <a:rPr lang="en-US"/>
              <a:t> Use Case </a:t>
            </a:r>
            <a:r>
              <a:rPr lang="en-US" sz="2400"/>
              <a:t>(Figure 11-18)</a:t>
            </a:r>
          </a:p>
        </p:txBody>
      </p:sp>
      <p:pic>
        <p:nvPicPr>
          <p:cNvPr id="8704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8686800" cy="5616575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8F895-2747-4C92-9A0F-7C30A2129133}" type="slidenum">
              <a:rPr lang="en-US"/>
              <a:pPr/>
              <a:t>42</a:t>
            </a:fld>
            <a:endParaRPr lang="en-US"/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914400"/>
          </a:xfrm>
        </p:spPr>
        <p:txBody>
          <a:bodyPr/>
          <a:lstStyle/>
          <a:p>
            <a:r>
              <a:rPr lang="en-US"/>
              <a:t>Developing a Multilayer Design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First-cut sequence diagram – use case controller plus classes in domain layer</a:t>
            </a:r>
          </a:p>
          <a:p>
            <a:r>
              <a:rPr lang="en-US"/>
              <a:t>Add data access layer – design for data access classes for separate database interaction</a:t>
            </a:r>
          </a:p>
          <a:p>
            <a:pPr lvl="1"/>
            <a:r>
              <a:rPr lang="en-US"/>
              <a:t>No more perfect memory assumption</a:t>
            </a:r>
          </a:p>
          <a:p>
            <a:pPr lvl="1"/>
            <a:r>
              <a:rPr lang="en-US"/>
              <a:t>Separation of responsibilities</a:t>
            </a:r>
          </a:p>
          <a:p>
            <a:r>
              <a:rPr lang="en-US"/>
              <a:t>Add view layer – design for user-interface classes</a:t>
            </a:r>
          </a:p>
          <a:p>
            <a:pPr lvl="1"/>
            <a:r>
              <a:rPr lang="en-US"/>
              <a:t>Forms added as windows classes to sequence diagram between actor and controller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7DACB6-624B-47B9-969A-91385864424C}" type="slidenum">
              <a:rPr lang="en-US"/>
              <a:pPr/>
              <a:t>43</a:t>
            </a:fld>
            <a:endParaRPr lang="en-US"/>
          </a:p>
        </p:txBody>
      </p:sp>
      <p:sp>
        <p:nvSpPr>
          <p:cNvPr id="8724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762000"/>
          </a:xfrm>
        </p:spPr>
        <p:txBody>
          <a:bodyPr/>
          <a:lstStyle/>
          <a:p>
            <a:r>
              <a:rPr lang="en-US"/>
              <a:t>Approaches to Data Access Layer</a:t>
            </a:r>
          </a:p>
        </p:txBody>
      </p:sp>
      <p:graphicFrame>
        <p:nvGraphicFramePr>
          <p:cNvPr id="872452" name="Object 4"/>
          <p:cNvGraphicFramePr>
            <a:graphicFrameLocks noChangeAspect="1"/>
          </p:cNvGraphicFramePr>
          <p:nvPr>
            <p:ph idx="1"/>
          </p:nvPr>
        </p:nvGraphicFramePr>
        <p:xfrm>
          <a:off x="609600" y="722313"/>
          <a:ext cx="7848600" cy="5853112"/>
        </p:xfrm>
        <a:graphic>
          <a:graphicData uri="http://schemas.openxmlformats.org/presentationml/2006/ole">
            <p:oleObj spid="_x0000_s872452" name="Bitmap Image" r:id="rId3" imgW="9554909" imgH="7125695" progId="PBrush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AD0435-B1BA-4D53-9652-672A4A6781EE}" type="slidenum">
              <a:rPr lang="en-US"/>
              <a:pPr/>
              <a:t>44</a:t>
            </a:fld>
            <a:endParaRPr lang="en-US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Approaches to Data Access Layer </a:t>
            </a:r>
            <a:r>
              <a:rPr lang="en-US" sz="2000"/>
              <a:t>(Continued)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Create data access class for each domain class 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CustomerDA added for Customer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Database connection statements and SQL statements separated into data access class. Domain classes do not have to know about the database design or implementation</a:t>
            </a:r>
          </a:p>
          <a:p>
            <a:pPr>
              <a:lnSpc>
                <a:spcPct val="80000"/>
              </a:lnSpc>
            </a:pPr>
            <a:r>
              <a:rPr lang="en-US"/>
              <a:t>Approach (a) – controller instantiates new customer aC; new instance asks DA class to populate its attributes reading from the database</a:t>
            </a:r>
          </a:p>
          <a:p>
            <a:pPr>
              <a:lnSpc>
                <a:spcPct val="80000"/>
              </a:lnSpc>
            </a:pPr>
            <a:r>
              <a:rPr lang="en-US"/>
              <a:t>Approach (b) – controller asks DA class to instantiate new customer aC; DA class reads database and passes values to customer constructor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Two following examples use this approach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A7DD9-388C-44B2-9B86-08E11643050D}" type="slidenum">
              <a:rPr lang="en-US"/>
              <a:pPr/>
              <a:t>45</a:t>
            </a:fld>
            <a:endParaRPr lang="en-US"/>
          </a:p>
        </p:txBody>
      </p:sp>
      <p:sp>
        <p:nvSpPr>
          <p:cNvPr id="8745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/>
              <a:t>Adding Data Access Layer for </a:t>
            </a:r>
            <a:r>
              <a:rPr lang="en-US" i="1"/>
              <a:t>Look Up Item Availability</a:t>
            </a:r>
            <a:r>
              <a:rPr lang="en-US"/>
              <a:t> Use Case </a:t>
            </a:r>
            <a:r>
              <a:rPr lang="en-US" sz="2000"/>
              <a:t>(Figure 11-20)</a:t>
            </a:r>
          </a:p>
        </p:txBody>
      </p:sp>
      <p:pic>
        <p:nvPicPr>
          <p:cNvPr id="8745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044575"/>
            <a:ext cx="7467600" cy="5446713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65F05D-3DED-482B-9B37-7461FC58CA01}" type="slidenum">
              <a:rPr lang="en-US"/>
              <a:pPr/>
              <a:t>46</a:t>
            </a:fld>
            <a:endParaRPr lang="en-US"/>
          </a:p>
        </p:txBody>
      </p:sp>
      <p:sp>
        <p:nvSpPr>
          <p:cNvPr id="877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066800"/>
          </a:xfrm>
        </p:spPr>
        <p:txBody>
          <a:bodyPr/>
          <a:lstStyle/>
          <a:p>
            <a:r>
              <a:rPr lang="en-US"/>
              <a:t>Adding Data Access Layer for </a:t>
            </a:r>
            <a:r>
              <a:rPr lang="en-US" i="1"/>
              <a:t>Maintain Product Information</a:t>
            </a:r>
            <a:r>
              <a:rPr lang="en-US"/>
              <a:t> Use Case </a:t>
            </a:r>
            <a:r>
              <a:rPr lang="en-US" sz="2000"/>
              <a:t>(Figure 11-21)</a:t>
            </a:r>
          </a:p>
        </p:txBody>
      </p:sp>
      <p:pic>
        <p:nvPicPr>
          <p:cNvPr id="877572" name="Picture 1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90600"/>
            <a:ext cx="7848600" cy="5575300"/>
          </a:xfr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CCC62E-B141-46D3-8CB5-A6701B95F921}" type="slidenum">
              <a:rPr lang="en-US"/>
              <a:pPr/>
              <a:t>47</a:t>
            </a:fld>
            <a:endParaRPr lang="en-US"/>
          </a:p>
        </p:txBody>
      </p:sp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Designing the View Layer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GUI forms or Web pages between actor and controller for each use case</a:t>
            </a:r>
          </a:p>
          <a:p>
            <a:pPr lvl="1"/>
            <a:r>
              <a:rPr lang="en-US"/>
              <a:t>Minimize business logic attached to a form</a:t>
            </a:r>
          </a:p>
          <a:p>
            <a:r>
              <a:rPr lang="en-US"/>
              <a:t>Some use cases require only one form; some require multiple forms and dialog boxes</a:t>
            </a:r>
          </a:p>
          <a:p>
            <a:r>
              <a:rPr lang="en-US"/>
              <a:t>View layer design is focused on high-level sequence of forms/pages – the dialog</a:t>
            </a:r>
          </a:p>
          <a:p>
            <a:r>
              <a:rPr lang="en-US"/>
              <a:t>Details of interface design and HCI in Chapters 13 and 14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DDA987-480A-49B3-9483-8335D3629959}" type="slidenum">
              <a:rPr lang="en-US"/>
              <a:pPr/>
              <a:t>48</a:t>
            </a:fld>
            <a:endParaRPr lang="en-US"/>
          </a:p>
        </p:txBody>
      </p:sp>
      <p:sp>
        <p:nvSpPr>
          <p:cNvPr id="88064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&lt;&lt;View&gt;&gt; ProductQuery Form Added for </a:t>
            </a:r>
            <a:r>
              <a:rPr lang="en-US" i="1"/>
              <a:t>Look Up Item Availability</a:t>
            </a:r>
            <a:r>
              <a:rPr lang="en-US"/>
              <a:t> Use Case </a:t>
            </a:r>
            <a:endParaRPr lang="en-US" sz="2400"/>
          </a:p>
        </p:txBody>
      </p:sp>
      <p:pic>
        <p:nvPicPr>
          <p:cNvPr id="880644" name="Picture 10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20850"/>
            <a:ext cx="8382000" cy="4332288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BC3EC-7105-4F9B-A57B-68B7EE63E327}" type="slidenum">
              <a:rPr lang="en-US"/>
              <a:pPr/>
              <a:t>49</a:t>
            </a:fld>
            <a:endParaRPr lang="en-US"/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/>
          <a:lstStyle/>
          <a:p>
            <a:r>
              <a:rPr lang="en-US" sz="2800"/>
              <a:t>Complete </a:t>
            </a:r>
            <a:r>
              <a:rPr lang="en-US" sz="2800" i="1"/>
              <a:t>Look Up Item Availability</a:t>
            </a:r>
            <a:r>
              <a:rPr lang="en-US" sz="2800"/>
              <a:t> Use Case with View Layer </a:t>
            </a:r>
            <a:r>
              <a:rPr lang="en-US" sz="1800"/>
              <a:t>(Figure 11-22)</a:t>
            </a:r>
          </a:p>
        </p:txBody>
      </p:sp>
      <p:pic>
        <p:nvPicPr>
          <p:cNvPr id="8816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904875"/>
            <a:ext cx="7848600" cy="569753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941EA-7688-463A-8701-5C8A36AB39A9}" type="slidenum">
              <a:rPr lang="en-US"/>
              <a:pPr/>
              <a:t>5</a:t>
            </a:fld>
            <a:endParaRPr lang="en-US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Design</a:t>
            </a:r>
            <a:r>
              <a:rPr lang="en-US">
                <a:cs typeface="Arial" charset="0"/>
              </a:rPr>
              <a:t>—</a:t>
            </a:r>
            <a:r>
              <a:rPr lang="en-US"/>
              <a:t>The Bridge Between Analysis and Programming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5720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/>
              <a:t>Bridge between users’ requirements and new system’s programming</a:t>
            </a:r>
            <a:endParaRPr lang="en-US" sz="1800"/>
          </a:p>
          <a:p>
            <a:pPr>
              <a:spcBef>
                <a:spcPct val="60000"/>
              </a:spcBef>
            </a:pPr>
            <a:r>
              <a:rPr lang="en-US"/>
              <a:t>Object-oriented design is process by which detailed object-oriented models are built</a:t>
            </a:r>
            <a:endParaRPr lang="en-US" sz="2000"/>
          </a:p>
          <a:p>
            <a:pPr>
              <a:spcBef>
                <a:spcPct val="60000"/>
              </a:spcBef>
            </a:pPr>
            <a:r>
              <a:rPr lang="en-US"/>
              <a:t>Programmers use design to write code and test new system</a:t>
            </a:r>
            <a:endParaRPr lang="en-US" sz="2000"/>
          </a:p>
          <a:p>
            <a:pPr>
              <a:spcBef>
                <a:spcPct val="60000"/>
              </a:spcBef>
            </a:pPr>
            <a:r>
              <a:rPr lang="en-US"/>
              <a:t>User interface, network, controls, security, and database require design tasks and models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FE8A54-B85A-45CF-AE53-E4FF8AAD0F31}" type="slidenum">
              <a:rPr lang="en-US"/>
              <a:pPr/>
              <a:t>50</a:t>
            </a:fld>
            <a:endParaRPr lang="en-US"/>
          </a:p>
        </p:txBody>
      </p:sp>
      <p:sp>
        <p:nvSpPr>
          <p:cNvPr id="88474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ProductWindow and MsgWindow for </a:t>
            </a:r>
            <a:r>
              <a:rPr lang="en-US" i="1"/>
              <a:t>Maintain Product Information</a:t>
            </a:r>
            <a:r>
              <a:rPr lang="en-US"/>
              <a:t> Use Case</a:t>
            </a:r>
          </a:p>
        </p:txBody>
      </p:sp>
      <p:pic>
        <p:nvPicPr>
          <p:cNvPr id="884743" name="Picture 1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371600"/>
            <a:ext cx="8001000" cy="4643438"/>
          </a:xfr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B35BB-91D4-4B65-99D4-4B9AC33912CB}" type="slidenum">
              <a:rPr lang="en-US"/>
              <a:pPr/>
              <a:t>51</a:t>
            </a:fld>
            <a:endParaRPr lang="en-US"/>
          </a:p>
        </p:txBody>
      </p:sp>
      <p:sp>
        <p:nvSpPr>
          <p:cNvPr id="8857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990600"/>
          </a:xfrm>
        </p:spPr>
        <p:txBody>
          <a:bodyPr/>
          <a:lstStyle/>
          <a:p>
            <a:r>
              <a:rPr lang="en-US" sz="2800"/>
              <a:t>Complete </a:t>
            </a:r>
            <a:r>
              <a:rPr lang="en-US" sz="2800" i="1"/>
              <a:t>Maintain Product Information</a:t>
            </a:r>
            <a:r>
              <a:rPr lang="en-US" sz="2800"/>
              <a:t> Use Case Use Case with View Layer </a:t>
            </a:r>
            <a:r>
              <a:rPr lang="en-US" sz="1800"/>
              <a:t>(Figure 11-23)</a:t>
            </a:r>
          </a:p>
        </p:txBody>
      </p:sp>
      <p:pic>
        <p:nvPicPr>
          <p:cNvPr id="88576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19200"/>
            <a:ext cx="7543800" cy="5337175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B06BC-C1EF-47BA-82B5-4BC246008669}" type="slidenum">
              <a:rPr lang="en-US"/>
              <a:pPr/>
              <a:t>52</a:t>
            </a:fld>
            <a:endParaRPr lang="en-US"/>
          </a:p>
        </p:txBody>
      </p:sp>
      <p:sp>
        <p:nvSpPr>
          <p:cNvPr id="799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Designing with Communication Diagrams</a:t>
            </a:r>
          </a:p>
        </p:txBody>
      </p:sp>
      <p:sp>
        <p:nvSpPr>
          <p:cNvPr id="799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/>
              <a:t>Communication diagrams and sequence diagrams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Both are interaction diagrams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Both capture same information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Process of designing is same for both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/>
              <a:t>Model used is designer’s personal preference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Sequence diagram – use case descriptions and dialogs follow sequence of steps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/>
              <a:t>Communication diagram – emphasizes coupling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C996C-873F-4DD6-B406-A89591065785}" type="slidenum">
              <a:rPr lang="en-US"/>
              <a:pPr/>
              <a:t>53</a:t>
            </a:fld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Symbols of a Communication Diagram </a:t>
            </a:r>
            <a:r>
              <a:rPr lang="en-US" sz="2000"/>
              <a:t>(Figure 11-24)</a:t>
            </a:r>
          </a:p>
        </p:txBody>
      </p:sp>
      <p:pic>
        <p:nvPicPr>
          <p:cNvPr id="8007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41475"/>
            <a:ext cx="8686800" cy="3892550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A62BB2-C0EC-426B-8648-028180DB3F14}" type="slidenum">
              <a:rPr lang="en-US"/>
              <a:pPr/>
              <a:t>54</a:t>
            </a:fld>
            <a:endParaRPr lang="en-US"/>
          </a:p>
        </p:txBody>
      </p:sp>
      <p:sp>
        <p:nvSpPr>
          <p:cNvPr id="801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Communication Diagram for </a:t>
            </a:r>
            <a:br>
              <a:rPr lang="en-US"/>
            </a:br>
            <a:r>
              <a:rPr lang="en-US" i="1"/>
              <a:t>Look Up Item Availability </a:t>
            </a:r>
            <a:r>
              <a:rPr lang="en-US" sz="2000"/>
              <a:t>(Figure 11-25)</a:t>
            </a:r>
          </a:p>
        </p:txBody>
      </p:sp>
      <p:pic>
        <p:nvPicPr>
          <p:cNvPr id="801801" name="Picture 1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7924800" cy="4894263"/>
          </a:xfrm>
          <a:noFill/>
          <a:ln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69B043-F591-4CBF-9F6B-51C03D9706EF}" type="slidenum">
              <a:rPr lang="en-US"/>
              <a:pPr/>
              <a:t>55</a:t>
            </a:fld>
            <a:endParaRPr 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1143000"/>
          </a:xfrm>
        </p:spPr>
        <p:txBody>
          <a:bodyPr/>
          <a:lstStyle/>
          <a:p>
            <a:r>
              <a:rPr lang="en-US" i="1"/>
              <a:t>Look Up Item Availability</a:t>
            </a:r>
            <a:r>
              <a:rPr lang="en-US"/>
              <a:t> Use Case </a:t>
            </a:r>
            <a:br>
              <a:rPr lang="en-US"/>
            </a:br>
            <a:r>
              <a:rPr lang="en-US"/>
              <a:t>Using Iconic Symbols </a:t>
            </a:r>
            <a:r>
              <a:rPr lang="en-US" sz="2000"/>
              <a:t>(Figure 11-26)</a:t>
            </a:r>
          </a:p>
        </p:txBody>
      </p:sp>
      <p:pic>
        <p:nvPicPr>
          <p:cNvPr id="80692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43000"/>
            <a:ext cx="7848600" cy="5445125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1FA81B-FE90-4838-9A98-272915719753}" type="slidenum">
              <a:rPr lang="en-US"/>
              <a:pPr/>
              <a:t>56</a:t>
            </a:fld>
            <a:endParaRPr lang="en-US"/>
          </a:p>
        </p:txBody>
      </p:sp>
      <p:sp>
        <p:nvSpPr>
          <p:cNvPr id="807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Updating the Design Class Diagram</a:t>
            </a:r>
          </a:p>
        </p:txBody>
      </p:sp>
      <p:sp>
        <p:nvSpPr>
          <p:cNvPr id="807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class diagrams developed for each layer</a:t>
            </a:r>
          </a:p>
          <a:p>
            <a:pPr lvl="1"/>
            <a:r>
              <a:rPr lang="en-US"/>
              <a:t>New classes for view layer and data access layer</a:t>
            </a:r>
          </a:p>
          <a:p>
            <a:pPr lvl="1"/>
            <a:r>
              <a:rPr lang="en-US"/>
              <a:t>New classes for domain layer use case controllers </a:t>
            </a:r>
          </a:p>
          <a:p>
            <a:r>
              <a:rPr lang="en-US"/>
              <a:t>Sequence diagram’s messages used to add methods</a:t>
            </a:r>
          </a:p>
          <a:p>
            <a:pPr lvl="1"/>
            <a:r>
              <a:rPr lang="en-US"/>
              <a:t>Constructor methods </a:t>
            </a:r>
          </a:p>
          <a:p>
            <a:pPr lvl="1"/>
            <a:r>
              <a:rPr lang="en-US"/>
              <a:t>Data get and set method </a:t>
            </a:r>
          </a:p>
          <a:p>
            <a:pPr lvl="1"/>
            <a:r>
              <a:rPr lang="en-US"/>
              <a:t>Use case specific methods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105667-4D57-420C-9927-E3C49369BFC6}" type="slidenum">
              <a:rPr lang="en-US"/>
              <a:pPr/>
              <a:t>57</a:t>
            </a:fld>
            <a:endParaRPr 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Class with Method Signatures, </a:t>
            </a:r>
            <a:br>
              <a:rPr lang="en-US"/>
            </a:br>
            <a:r>
              <a:rPr lang="en-US"/>
              <a:t>for the ProductItem Class </a:t>
            </a:r>
            <a:r>
              <a:rPr lang="en-US" sz="2000"/>
              <a:t>(Figure 11-27)</a:t>
            </a:r>
          </a:p>
        </p:txBody>
      </p:sp>
      <p:pic>
        <p:nvPicPr>
          <p:cNvPr id="809996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676400"/>
            <a:ext cx="4495800" cy="4295775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DDA0B1-4E9A-4574-9C0D-25392EEDF90E}" type="slidenum">
              <a:rPr lang="en-US"/>
              <a:pPr/>
              <a:t>58</a:t>
            </a:fld>
            <a:endParaRPr lang="en-US"/>
          </a:p>
        </p:txBody>
      </p:sp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762000" cy="3581400"/>
          </a:xfrm>
        </p:spPr>
        <p:txBody>
          <a:bodyPr/>
          <a:lstStyle/>
          <a:p>
            <a:r>
              <a:rPr lang="en-US" sz="2800" dirty="0"/>
              <a:t>Updated Design Class </a:t>
            </a:r>
            <a:r>
              <a:rPr lang="en-US" sz="1050" dirty="0"/>
              <a:t>Diagram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for the Domain Layer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1800" dirty="0"/>
              <a:t>(Figure 11-28)</a:t>
            </a:r>
          </a:p>
        </p:txBody>
      </p:sp>
      <p:pic>
        <p:nvPicPr>
          <p:cNvPr id="8386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1111"/>
          <a:stretch>
            <a:fillRect/>
          </a:stretch>
        </p:blipFill>
        <p:spPr>
          <a:xfrm>
            <a:off x="1295400" y="152400"/>
            <a:ext cx="7207250" cy="6324600"/>
          </a:xfrm>
          <a:noFill/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2ABFF-9FD5-487D-A5D4-68D35E90C091}" type="slidenum">
              <a:rPr lang="en-US"/>
              <a:pPr/>
              <a:t>59</a:t>
            </a:fld>
            <a:endParaRPr lang="en-US"/>
          </a:p>
        </p:txBody>
      </p:sp>
      <p:sp>
        <p:nvSpPr>
          <p:cNvPr id="7516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Package Diagram</a:t>
            </a:r>
            <a:r>
              <a:rPr lang="en-US">
                <a:cs typeface="Arial" charset="0"/>
              </a:rPr>
              <a:t>—</a:t>
            </a:r>
            <a:r>
              <a:rPr lang="en-US"/>
              <a:t>Structuring </a:t>
            </a:r>
            <a:br>
              <a:rPr lang="en-US"/>
            </a:br>
            <a:r>
              <a:rPr lang="en-US"/>
              <a:t>the Major Components</a:t>
            </a:r>
          </a:p>
        </p:txBody>
      </p:sp>
      <p:sp>
        <p:nvSpPr>
          <p:cNvPr id="7516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572000"/>
          </a:xfrm>
        </p:spPr>
        <p:txBody>
          <a:bodyPr/>
          <a:lstStyle/>
          <a:p>
            <a:r>
              <a:rPr lang="en-US"/>
              <a:t>High-level diagram in UML to associate classes of related groups</a:t>
            </a:r>
            <a:endParaRPr lang="en-US" sz="1600"/>
          </a:p>
          <a:p>
            <a:r>
              <a:rPr lang="en-US"/>
              <a:t>Identifies major components of a system and dependencies</a:t>
            </a:r>
            <a:endParaRPr lang="en-US" sz="1800"/>
          </a:p>
          <a:p>
            <a:r>
              <a:rPr lang="en-US"/>
              <a:t>Determines final program partitions for each layer</a:t>
            </a:r>
          </a:p>
          <a:p>
            <a:pPr lvl="1"/>
            <a:r>
              <a:rPr lang="en-US"/>
              <a:t>View, domain, data access</a:t>
            </a:r>
            <a:endParaRPr lang="en-US" sz="1700"/>
          </a:p>
          <a:p>
            <a:r>
              <a:rPr lang="en-US"/>
              <a:t>Can divide system into subsystem and show nesting within packages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2A96B5-7878-47AB-8ABA-F12A3A77CC29}" type="slidenum">
              <a:rPr lang="en-US"/>
              <a:pPr/>
              <a:t>6</a:t>
            </a:fld>
            <a:endParaRPr lang="en-US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Object-Oriented Programs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800600"/>
          </a:xfrm>
        </p:spPr>
        <p:txBody>
          <a:bodyPr/>
          <a:lstStyle/>
          <a:p>
            <a:r>
              <a:rPr lang="en-US"/>
              <a:t>Set of objects that cooperate to accomplish result</a:t>
            </a:r>
          </a:p>
          <a:p>
            <a:r>
              <a:rPr lang="en-US"/>
              <a:t>Object contains program logic and necessary attributes in a single unit</a:t>
            </a:r>
          </a:p>
          <a:p>
            <a:r>
              <a:rPr lang="en-US"/>
              <a:t>Objects send each other messages and collaborate to support functions of main program</a:t>
            </a:r>
          </a:p>
          <a:p>
            <a:r>
              <a:rPr lang="en-US"/>
              <a:t>OO systems designer provides detail for programmers</a:t>
            </a:r>
          </a:p>
          <a:p>
            <a:pPr lvl="1"/>
            <a:r>
              <a:rPr lang="en-US"/>
              <a:t>Design class diagrams, interaction diagrams, and some state machine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268B4A-65B7-4176-B4A5-C93080758831}" type="slidenum">
              <a:rPr lang="en-US"/>
              <a:pPr/>
              <a:t>60</a:t>
            </a:fld>
            <a:endParaRPr 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2667000" cy="2971800"/>
          </a:xfrm>
        </p:spPr>
        <p:txBody>
          <a:bodyPr/>
          <a:lstStyle/>
          <a:p>
            <a:r>
              <a:rPr lang="en-US" sz="2800"/>
              <a:t>Partial Design of Three-Layer Package Diagram for RMO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000"/>
              <a:t>(Figure 11-29)</a:t>
            </a:r>
          </a:p>
        </p:txBody>
      </p:sp>
      <p:pic>
        <p:nvPicPr>
          <p:cNvPr id="812041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9630"/>
          <a:stretch>
            <a:fillRect/>
          </a:stretch>
        </p:blipFill>
        <p:spPr>
          <a:xfrm>
            <a:off x="3581400" y="228600"/>
            <a:ext cx="4791075" cy="6172200"/>
          </a:xfrm>
          <a:noFill/>
          <a:ln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75A8C7-E62B-4257-A574-C2C814D2DE8F}" type="slidenum">
              <a:rPr lang="en-US"/>
              <a:pPr/>
              <a:t>61</a:t>
            </a:fld>
            <a:endParaRPr 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762000"/>
          </a:xfrm>
        </p:spPr>
        <p:txBody>
          <a:bodyPr/>
          <a:lstStyle/>
          <a:p>
            <a:r>
              <a:rPr lang="en-US"/>
              <a:t>RMO Subsystem Packages </a:t>
            </a:r>
            <a:r>
              <a:rPr lang="en-US" sz="2000"/>
              <a:t>(Figure 11-30)</a:t>
            </a:r>
          </a:p>
        </p:txBody>
      </p:sp>
      <p:pic>
        <p:nvPicPr>
          <p:cNvPr id="81408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820738"/>
            <a:ext cx="6705600" cy="5670550"/>
          </a:xfrm>
          <a:noFill/>
          <a:ln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8499A-5A42-4FF4-9573-1D5A28E9AFB6}" type="slidenum">
              <a:rPr lang="en-US"/>
              <a:pPr/>
              <a:t>62</a:t>
            </a:fld>
            <a:endParaRPr lang="en-US"/>
          </a:p>
        </p:txBody>
      </p:sp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 for Three-Layer Design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Construct system with programming </a:t>
            </a:r>
          </a:p>
          <a:p>
            <a:pPr lvl="1">
              <a:lnSpc>
                <a:spcPct val="90000"/>
              </a:lnSpc>
            </a:pPr>
            <a:r>
              <a:rPr lang="en-US"/>
              <a:t>Java or VB .NET or C# .NET</a:t>
            </a:r>
          </a:p>
          <a:p>
            <a:pPr lvl="1">
              <a:lnSpc>
                <a:spcPct val="90000"/>
              </a:lnSpc>
            </a:pPr>
            <a:r>
              <a:rPr lang="en-US"/>
              <a:t>IDE tools (Visual Studio, Rational Application Developer, JBuilder) </a:t>
            </a:r>
            <a:endParaRPr lang="en-US" sz="1700"/>
          </a:p>
          <a:p>
            <a:pPr>
              <a:lnSpc>
                <a:spcPct val="90000"/>
              </a:lnSpc>
            </a:pPr>
            <a:r>
              <a:rPr lang="en-US"/>
              <a:t>Integration with user-interface design, database design, and network design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/>
              <a:t>Use object responsibility to define program responsibilities for each layer </a:t>
            </a:r>
          </a:p>
          <a:p>
            <a:pPr lvl="1">
              <a:lnSpc>
                <a:spcPct val="90000"/>
              </a:lnSpc>
            </a:pPr>
            <a:r>
              <a:rPr lang="en-US"/>
              <a:t>View layer, domain layer, data access layer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F2C27-443E-4EA8-87BD-997FCF3728A3}" type="slidenum">
              <a:rPr lang="en-US"/>
              <a:pPr/>
              <a:t>63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en-US"/>
              <a:t>Object-oriented design is the bridge between user requirements (in analysis models) and final system (constructed in programming language)</a:t>
            </a:r>
          </a:p>
          <a:p>
            <a:pPr>
              <a:spcBef>
                <a:spcPct val="80000"/>
              </a:spcBef>
            </a:pPr>
            <a:r>
              <a:rPr lang="en-US"/>
              <a:t>Systems design is driven by use cases, design class diagrams, and sequence diagrams</a:t>
            </a:r>
          </a:p>
          <a:p>
            <a:pPr lvl="1">
              <a:spcBef>
                <a:spcPct val="80000"/>
              </a:spcBef>
            </a:pPr>
            <a:r>
              <a:rPr lang="en-US"/>
              <a:t>Domain class diagrams are transformed into design class diagrams</a:t>
            </a:r>
          </a:p>
          <a:p>
            <a:pPr lvl="1">
              <a:spcBef>
                <a:spcPct val="80000"/>
              </a:spcBef>
            </a:pPr>
            <a:r>
              <a:rPr lang="en-US"/>
              <a:t>Sequence diagrams are extensions of system sequence diagrams (SSDs)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F2187-7F94-4908-8D5A-4F55ECA2FF05}" type="slidenum">
              <a:rPr lang="en-US"/>
              <a:pPr/>
              <a:t>64</a:t>
            </a:fld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</a:t>
            </a:r>
            <a:r>
              <a:rPr lang="en-US" sz="2400"/>
              <a:t>continued</a:t>
            </a:r>
            <a:r>
              <a:rPr lang="en-US"/>
              <a:t>)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Object-oriented design principles must be applied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Encapsulation – data fields are placed in classes along with methods to process that data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Low coupling – connectivity between classes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High cohesion – nature of an individual class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Protection from variations – parts of a system that are unlikely to change are segregated from those that will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Indirection –</a:t>
            </a:r>
            <a:r>
              <a:rPr lang="en-US" sz="2200">
                <a:solidFill>
                  <a:srgbClr val="0099CC"/>
                </a:solidFill>
              </a:rPr>
              <a:t> </a:t>
            </a:r>
            <a:r>
              <a:rPr lang="en-US" sz="2200"/>
              <a:t>an intermediate class is placed between two classes to decouple them but still link them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Separation navigation – access classes have to other classes</a:t>
            </a:r>
          </a:p>
          <a:p>
            <a:pPr>
              <a:lnSpc>
                <a:spcPct val="90000"/>
              </a:lnSpc>
            </a:pPr>
            <a:r>
              <a:rPr lang="en-US" sz="2400"/>
              <a:t>Three-layer design is used because maintainable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DC83B8-3532-40CD-A97A-0B46B9C5CCEA}" type="slidenum">
              <a:rPr lang="en-US"/>
              <a:pPr/>
              <a:t>7</a:t>
            </a:fld>
            <a:endParaRPr lang="en-US"/>
          </a:p>
        </p:txBody>
      </p:sp>
      <p:sp>
        <p:nvSpPr>
          <p:cNvPr id="69325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200"/>
              <a:t>Object-Oriented Three-Layer Program</a:t>
            </a:r>
          </a:p>
        </p:txBody>
      </p:sp>
      <p:pic>
        <p:nvPicPr>
          <p:cNvPr id="6932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89025"/>
            <a:ext cx="8001000" cy="540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BFFE1-7EF2-4152-8F70-6EA7951B507E}" type="slidenum">
              <a:rPr lang="en-US"/>
              <a:pPr/>
              <a:t>8</a:t>
            </a:fld>
            <a:endParaRPr lang="en-US"/>
          </a:p>
        </p:txBody>
      </p:sp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Diagram for Updating Student </a:t>
            </a:r>
            <a:r>
              <a:rPr lang="en-US" sz="2000"/>
              <a:t>(Figure 11-2)</a:t>
            </a:r>
          </a:p>
        </p:txBody>
      </p:sp>
      <p:pic>
        <p:nvPicPr>
          <p:cNvPr id="8417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554163"/>
            <a:ext cx="7010400" cy="46894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Systems Analysis and Design in a Changing World, 4th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8C8AF-A0F3-48A2-AD8B-5BEBE4E8CFD3}" type="slidenum">
              <a:rPr lang="en-US"/>
              <a:pPr/>
              <a:t>9</a:t>
            </a:fld>
            <a:endParaRPr lang="en-US"/>
          </a:p>
        </p:txBody>
      </p:sp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914400"/>
          </a:xfrm>
        </p:spPr>
        <p:txBody>
          <a:bodyPr/>
          <a:lstStyle/>
          <a:p>
            <a:r>
              <a:rPr lang="en-US" sz="2800"/>
              <a:t>Student Class Examples for the Domain Class and the Design Class Diagrams </a:t>
            </a:r>
            <a:r>
              <a:rPr lang="en-US" sz="1800"/>
              <a:t>(Figure 11-3)</a:t>
            </a:r>
          </a:p>
        </p:txBody>
      </p:sp>
      <p:pic>
        <p:nvPicPr>
          <p:cNvPr id="76391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>
          <a:xfrm>
            <a:off x="1447800" y="1179513"/>
            <a:ext cx="6324600" cy="5303837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dmaster3">
  <a:themeElements>
    <a:clrScheme name="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676767"/>
      </a:accent1>
      <a:accent2>
        <a:srgbClr val="00CC99"/>
      </a:accent2>
      <a:accent3>
        <a:srgbClr val="FFFFFF"/>
      </a:accent3>
      <a:accent4>
        <a:srgbClr val="000000"/>
      </a:accent4>
      <a:accent5>
        <a:srgbClr val="B8B8B8"/>
      </a:accent5>
      <a:accent6>
        <a:srgbClr val="00B98A"/>
      </a:accent6>
      <a:hlink>
        <a:srgbClr val="00CC99"/>
      </a:hlink>
      <a:folHlink>
        <a:srgbClr val="00CC99"/>
      </a:folHlink>
    </a:clrScheme>
    <a:fontScheme name="sadmaster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dmaste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dmaster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dmaster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dmaster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dmaster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dmaster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dmaster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Pages>59</Pages>
  <Words>2981</Words>
  <Application>Microsoft Office PowerPoint</Application>
  <PresentationFormat>Letter Paper (8.5x11 in)</PresentationFormat>
  <Paragraphs>366</Paragraphs>
  <Slides>64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sadmaster3</vt:lpstr>
      <vt:lpstr>Bitmap Image</vt:lpstr>
      <vt:lpstr>Chapter 11:  The Object-Oriented Approach to Design: Use Case Realization</vt:lpstr>
      <vt:lpstr>Learning Objectives</vt:lpstr>
      <vt:lpstr>Learning Objectives (continued)</vt:lpstr>
      <vt:lpstr>Overview</vt:lpstr>
      <vt:lpstr>Object-Oriented Design—The Bridge Between Analysis and Programming</vt:lpstr>
      <vt:lpstr>Overview of Object-Oriented Programs</vt:lpstr>
      <vt:lpstr>Slide 7</vt:lpstr>
      <vt:lpstr>Sequence Diagram for Updating Student (Figure 11-2)</vt:lpstr>
      <vt:lpstr>Student Class Examples for the Domain Class and the Design Class Diagrams (Figure 11-3)</vt:lpstr>
      <vt:lpstr>Example Class Definition in Java for Student Class (Figure 11-4a)</vt:lpstr>
      <vt:lpstr>Object-Oriented Design  Processes and Models</vt:lpstr>
      <vt:lpstr>Design Models with Their  Respective Input Models (Figure 11-5)</vt:lpstr>
      <vt:lpstr>Iterative Process of OO Design— Design Steps (Figure 11-6)</vt:lpstr>
      <vt:lpstr>Design Classes, Interaction, and  Design Process</vt:lpstr>
      <vt:lpstr>Design Class Symbols</vt:lpstr>
      <vt:lpstr>Standard Stereotypes Found in Design Models (Figure 11-7)</vt:lpstr>
      <vt:lpstr>Standard Design Classes</vt:lpstr>
      <vt:lpstr>Navigation Visibility</vt:lpstr>
      <vt:lpstr>Design Class Notation</vt:lpstr>
      <vt:lpstr>Notation Used to Define a Design Class (Figure 11-8)</vt:lpstr>
      <vt:lpstr>Student Design Class Example</vt:lpstr>
      <vt:lpstr>Developing the First-Cut  Design Class Diagram</vt:lpstr>
      <vt:lpstr>Developing First-Cut Design Class Diagram  (Continued)</vt:lpstr>
      <vt:lpstr>Start with Domain Model Class Diagram</vt:lpstr>
      <vt:lpstr>First-Cut RMO Design Class Diagram for Look Up Item Availability Use Case (Figure 11-11)</vt:lpstr>
      <vt:lpstr>Design Patterns and the Use Case Controller</vt:lpstr>
      <vt:lpstr>Some Fundamental Design Principles</vt:lpstr>
      <vt:lpstr>Some Fundamental Design Principles (Continued) </vt:lpstr>
      <vt:lpstr>Realizing Use Cases and Defining Methods —Designing with Sequence Diagrams  </vt:lpstr>
      <vt:lpstr>Object Responsibility</vt:lpstr>
      <vt:lpstr>Designing with Sequence Diagrams</vt:lpstr>
      <vt:lpstr>Annotated System Sequence Diagram (SSD) for the Look Up Item Availability Use Case (from Chapter 7)</vt:lpstr>
      <vt:lpstr>First-Cut Sequence Diagram</vt:lpstr>
      <vt:lpstr>Objects included in Look Up Item Availability</vt:lpstr>
      <vt:lpstr>Guidelines for Sequence Diagram Development for Use Case</vt:lpstr>
      <vt:lpstr>First-Cut Sequence Diagram for the Look Up Item Availability Use Case (Figure 11-14)</vt:lpstr>
      <vt:lpstr>Assumptions About First-Cut Sequence Diagram</vt:lpstr>
      <vt:lpstr>Maintain Product Information Use Case— Start with SSD</vt:lpstr>
      <vt:lpstr>Add Controller and Identify Domain Classes and Navigation Visibility</vt:lpstr>
      <vt:lpstr>Replace :System Object in SSD with Controller and Domain Objects (Figure 11-17)</vt:lpstr>
      <vt:lpstr>First-Cut Sequence Diagram for Maintain Product Information Use Case (Figure 11-18)</vt:lpstr>
      <vt:lpstr>Developing a Multilayer Design</vt:lpstr>
      <vt:lpstr>Approaches to Data Access Layer</vt:lpstr>
      <vt:lpstr>Approaches to Data Access Layer (Continued)</vt:lpstr>
      <vt:lpstr>Adding Data Access Layer for Look Up Item Availability Use Case (Figure 11-20)</vt:lpstr>
      <vt:lpstr>Adding Data Access Layer for Maintain Product Information Use Case (Figure 11-21)</vt:lpstr>
      <vt:lpstr>Designing the View Layer</vt:lpstr>
      <vt:lpstr>&lt;&lt;View&gt;&gt; ProductQuery Form Added for Look Up Item Availability Use Case </vt:lpstr>
      <vt:lpstr>Complete Look Up Item Availability Use Case with View Layer (Figure 11-22)</vt:lpstr>
      <vt:lpstr>ProductWindow and MsgWindow for Maintain Product Information Use Case</vt:lpstr>
      <vt:lpstr>Complete Maintain Product Information Use Case Use Case with View Layer (Figure 11-23)</vt:lpstr>
      <vt:lpstr>Designing with Communication Diagrams</vt:lpstr>
      <vt:lpstr>The Symbols of a Communication Diagram (Figure 11-24)</vt:lpstr>
      <vt:lpstr>A Communication Diagram for  Look Up Item Availability (Figure 11-25)</vt:lpstr>
      <vt:lpstr>Look Up Item Availability Use Case  Using Iconic Symbols (Figure 11-26)</vt:lpstr>
      <vt:lpstr>Updating the Design Class Diagram</vt:lpstr>
      <vt:lpstr>Design Class with Method Signatures,  for the ProductItem Class (Figure 11-27)</vt:lpstr>
      <vt:lpstr>Updated Design Class Diagram  for the Domain Layer   (Figure 11-28)</vt:lpstr>
      <vt:lpstr>Package Diagram—Structuring  the Major Components</vt:lpstr>
      <vt:lpstr>Partial Design of Three-Layer Package Diagram for RMO  (Figure 11-29)</vt:lpstr>
      <vt:lpstr>RMO Subsystem Packages (Figure 11-30)</vt:lpstr>
      <vt:lpstr>Implementation Issues for Three-Layer Design</vt:lpstr>
      <vt:lpstr>Summary</vt:lpstr>
      <vt:lpstr>Summary (continued)</vt:lpstr>
    </vt:vector>
  </TitlesOfParts>
  <Company>Missouri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Systems Analysis and Design</dc:subject>
  <dc:creator>John Satzinger</dc:creator>
  <cp:lastModifiedBy>moha</cp:lastModifiedBy>
  <cp:revision>379</cp:revision>
  <cp:lastPrinted>2002-03-03T02:56:24Z</cp:lastPrinted>
  <dcterms:created xsi:type="dcterms:W3CDTF">1998-03-09T15:36:56Z</dcterms:created>
  <dcterms:modified xsi:type="dcterms:W3CDTF">2019-03-19T07:04:29Z</dcterms:modified>
</cp:coreProperties>
</file>