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3D81CC-8ED7-41B3-8BB0-85EC14B6B12C}" type="datetimeFigureOut">
              <a:rPr lang="en-US" smtClean="0"/>
              <a:pPr/>
              <a:t>5/7/2012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DB631B-257C-453A-8E24-03DFBFC9573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682625" y="2444750"/>
          <a:ext cx="7605713" cy="3270250"/>
        </p:xfrm>
        <a:graphic>
          <a:graphicData uri="http://schemas.openxmlformats.org/presentationml/2006/ole">
            <p:oleObj spid="_x0000_s1026" name="CS ChemDraw Drawing" r:id="rId3" imgW="5187240" imgH="2231280" progId="">
              <p:embed/>
            </p:oleObj>
          </a:graphicData>
        </a:graphic>
      </p:graphicFrame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685800" y="533400"/>
            <a:ext cx="80010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In a “matching” problem, do </a:t>
            </a:r>
            <a:r>
              <a:rPr lang="en-US" b="1">
                <a:solidFill>
                  <a:srgbClr val="CC0000"/>
                </a:solidFill>
              </a:rPr>
              <a:t>not</a:t>
            </a:r>
            <a:r>
              <a:rPr lang="en-US"/>
              <a:t> try to fully analyze each spectrum.  Look for differences in the possible compounds that will show up in an infrared spectrum.</a:t>
            </a:r>
          </a:p>
        </p:txBody>
      </p:sp>
      <p:sp>
        <p:nvSpPr>
          <p:cNvPr id="1028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9794B1E-B187-4B53-8630-52FAA04F2895}" type="slidenum">
              <a:rPr lang="en-US"/>
              <a:pPr/>
              <a:t>1</a:t>
            </a:fld>
            <a:endParaRPr lang="en-US"/>
          </a:p>
        </p:txBody>
      </p:sp>
      <p:sp>
        <p:nvSpPr>
          <p:cNvPr id="1029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E.T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3" descr="NIDA6418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" y="268288"/>
            <a:ext cx="8172450" cy="632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4876800" y="5486400"/>
            <a:ext cx="3886200" cy="1066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7848600" y="304800"/>
            <a:ext cx="914400" cy="83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/>
              <a:t>   1</a:t>
            </a:r>
          </a:p>
        </p:txBody>
      </p:sp>
      <p:sp>
        <p:nvSpPr>
          <p:cNvPr id="5530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83E730-4F23-4E0A-94F6-30D5FD770E6D}" type="slidenum">
              <a:rPr lang="en-US"/>
              <a:pPr/>
              <a:t>2</a:t>
            </a:fld>
            <a:endParaRPr lang="en-US"/>
          </a:p>
        </p:txBody>
      </p:sp>
      <p:sp>
        <p:nvSpPr>
          <p:cNvPr id="5530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E.T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2362200" y="990600"/>
            <a:ext cx="0" cy="426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5486400" y="3733800"/>
            <a:ext cx="1600200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910-920 &amp; 990-1000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RCH=CH</a:t>
            </a:r>
            <a:r>
              <a:rPr lang="en-US" b="1" baseline="-25000" dirty="0">
                <a:solidFill>
                  <a:schemeClr val="accent2"/>
                </a:solidFill>
              </a:rPr>
              <a:t>2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7848600" y="43434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mono</a:t>
            </a:r>
          </a:p>
        </p:txBody>
      </p:sp>
      <p:sp>
        <p:nvSpPr>
          <p:cNvPr id="10" name="Line 9"/>
          <p:cNvSpPr>
            <a:spLocks noChangeShapeType="1"/>
          </p:cNvSpPr>
          <p:nvPr/>
        </p:nvSpPr>
        <p:spPr bwMode="auto">
          <a:xfrm flipH="1">
            <a:off x="7848600" y="4419600"/>
            <a:ext cx="457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4114800" y="3352800"/>
            <a:ext cx="1066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1640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C=C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1447800" y="3962400"/>
            <a:ext cx="2362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C-H </a:t>
            </a:r>
            <a:r>
              <a:rPr lang="en-US" b="1" dirty="0" err="1">
                <a:solidFill>
                  <a:schemeClr val="accent2"/>
                </a:solidFill>
              </a:rPr>
              <a:t>unsat’d</a:t>
            </a:r>
            <a:r>
              <a:rPr lang="en-US" b="1" dirty="0">
                <a:solidFill>
                  <a:schemeClr val="accent2"/>
                </a:solidFill>
              </a:rPr>
              <a:t> &amp; </a:t>
            </a:r>
            <a:r>
              <a:rPr lang="en-US" b="1" dirty="0" err="1">
                <a:solidFill>
                  <a:schemeClr val="accent2"/>
                </a:solidFill>
              </a:rPr>
              <a:t>sat’d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5486400" y="26670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1500 &amp; 1600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benzene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219200" y="51054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C</a:t>
            </a:r>
            <a:r>
              <a:rPr lang="en-US" b="1" baseline="-25000" dirty="0" smtClean="0">
                <a:solidFill>
                  <a:schemeClr val="accent2"/>
                </a:solidFill>
              </a:rPr>
              <a:t>9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 smtClean="0">
                <a:solidFill>
                  <a:schemeClr val="accent2"/>
                </a:solidFill>
              </a:rPr>
              <a:t>10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– C</a:t>
            </a:r>
            <a:r>
              <a:rPr lang="en-US" b="1" baseline="-25000" dirty="0">
                <a:solidFill>
                  <a:schemeClr val="accent2"/>
                </a:solidFill>
              </a:rPr>
              <a:t>6</a:t>
            </a:r>
            <a:r>
              <a:rPr lang="en-US" b="1" dirty="0">
                <a:solidFill>
                  <a:schemeClr val="accent2"/>
                </a:solidFill>
              </a:rPr>
              <a:t>H</a:t>
            </a:r>
            <a:r>
              <a:rPr lang="en-US" b="1" baseline="-25000" dirty="0">
                <a:solidFill>
                  <a:schemeClr val="accent2"/>
                </a:solidFill>
              </a:rPr>
              <a:t>5</a:t>
            </a:r>
            <a:r>
              <a:rPr lang="en-US" b="1" dirty="0">
                <a:solidFill>
                  <a:schemeClr val="accent2"/>
                </a:solidFill>
              </a:rPr>
              <a:t> = -</a:t>
            </a:r>
            <a:r>
              <a:rPr lang="en-US" b="1" dirty="0" smtClean="0">
                <a:solidFill>
                  <a:schemeClr val="accent2"/>
                </a:solidFill>
              </a:rPr>
              <a:t>C</a:t>
            </a:r>
            <a:r>
              <a:rPr lang="en-US" b="1" baseline="-25000" dirty="0" smtClean="0">
                <a:solidFill>
                  <a:schemeClr val="accent2"/>
                </a:solidFill>
              </a:rPr>
              <a:t>3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 smtClean="0">
                <a:solidFill>
                  <a:schemeClr val="accent2"/>
                </a:solidFill>
              </a:rPr>
              <a:t>5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8" dur="1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1" dur="1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3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5" dur="1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animBg="1"/>
      <p:bldP spid="7" grpId="0" animBg="1"/>
      <p:bldP spid="8" grpId="0"/>
      <p:bldP spid="9" grpId="0"/>
      <p:bldP spid="10" grpId="0" animBg="1"/>
      <p:bldP spid="11" grpId="0"/>
      <p:bldP spid="12" grpId="0"/>
      <p:bldP spid="13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3" descr="NIDA6818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" y="268288"/>
            <a:ext cx="8172450" cy="632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23" name="Rectangle 4"/>
          <p:cNvSpPr>
            <a:spLocks noChangeArrowheads="1"/>
          </p:cNvSpPr>
          <p:nvPr/>
        </p:nvSpPr>
        <p:spPr bwMode="auto">
          <a:xfrm>
            <a:off x="7543800" y="457200"/>
            <a:ext cx="1066800" cy="838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     </a:t>
            </a:r>
            <a:r>
              <a:rPr lang="en-US" sz="3600"/>
              <a:t>2</a:t>
            </a:r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7AC7F8-06C1-4DBD-A011-B20B929A209E}" type="slidenum">
              <a:rPr lang="en-US"/>
              <a:pPr/>
              <a:t>3</a:t>
            </a:fld>
            <a:endParaRPr lang="en-US"/>
          </a:p>
        </p:txBody>
      </p:sp>
      <p:sp>
        <p:nvSpPr>
          <p:cNvPr id="5632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E.T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5105400" y="57150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/>
              <a:t>CH</a:t>
            </a:r>
            <a:r>
              <a:rPr lang="en-US" sz="2400" baseline="-25000" dirty="0" smtClean="0"/>
              <a:t>3</a:t>
            </a:r>
            <a:r>
              <a:rPr lang="en-US" sz="2400" dirty="0" smtClean="0"/>
              <a:t>CH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CH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CH</a:t>
            </a:r>
            <a:r>
              <a:rPr lang="en-US" sz="2400" baseline="-25000" dirty="0" smtClean="0"/>
              <a:t>2 </a:t>
            </a:r>
            <a:r>
              <a:rPr lang="en-US" sz="2400" dirty="0" smtClean="0"/>
              <a:t>CH</a:t>
            </a:r>
            <a:r>
              <a:rPr lang="en-US" sz="2400" baseline="-25000" dirty="0" smtClean="0"/>
              <a:t>3</a:t>
            </a:r>
            <a:endParaRPr lang="en-US" sz="2400" dirty="0"/>
          </a:p>
        </p:txBody>
      </p:sp>
      <p:sp>
        <p:nvSpPr>
          <p:cNvPr id="7" name="Text Box 8"/>
          <p:cNvSpPr txBox="1">
            <a:spLocks noChangeArrowheads="1"/>
          </p:cNvSpPr>
          <p:nvPr/>
        </p:nvSpPr>
        <p:spPr bwMode="auto">
          <a:xfrm>
            <a:off x="838200" y="3505200"/>
            <a:ext cx="21336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3000 cm</a:t>
            </a:r>
            <a:r>
              <a:rPr lang="en-US" b="1" baseline="30000" dirty="0">
                <a:solidFill>
                  <a:schemeClr val="accent2"/>
                </a:solidFill>
              </a:rPr>
              <a:t>-1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1371600" y="4114800"/>
            <a:ext cx="762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5029200" y="4343400"/>
            <a:ext cx="2590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1470 &amp;1375 cm</a:t>
            </a:r>
            <a:r>
              <a:rPr lang="en-US" b="1" baseline="30000">
                <a:solidFill>
                  <a:schemeClr val="accent2"/>
                </a:solidFill>
              </a:rPr>
              <a:t>-1</a:t>
            </a:r>
            <a:endParaRPr lang="en-US" b="1">
              <a:solidFill>
                <a:schemeClr val="accent2"/>
              </a:solidFill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2895600" y="3124200"/>
            <a:ext cx="22098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chemeClr val="accent2"/>
                </a:solidFill>
              </a:rPr>
              <a:t>2850-2960 cm</a:t>
            </a:r>
            <a:r>
              <a:rPr lang="en-US" sz="2400" b="1" baseline="30000">
                <a:solidFill>
                  <a:schemeClr val="accent2"/>
                </a:solidFill>
              </a:rPr>
              <a:t>-1</a:t>
            </a:r>
            <a:endParaRPr lang="en-US" sz="2400" b="1">
              <a:solidFill>
                <a:schemeClr val="accent2"/>
              </a:solidFill>
            </a:endParaRPr>
          </a:p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sat’d C-H</a:t>
            </a:r>
          </a:p>
        </p:txBody>
      </p:sp>
      <p:sp>
        <p:nvSpPr>
          <p:cNvPr id="11" name="Line 12"/>
          <p:cNvSpPr>
            <a:spLocks noChangeShapeType="1"/>
          </p:cNvSpPr>
          <p:nvPr/>
        </p:nvSpPr>
        <p:spPr bwMode="auto">
          <a:xfrm flipH="1">
            <a:off x="2743200" y="3657600"/>
            <a:ext cx="7620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utoUpdateAnimBg="0"/>
      <p:bldP spid="8" grpId="0" animBg="1"/>
      <p:bldP spid="9" grpId="0" autoUpdateAnimBg="0"/>
      <p:bldP spid="10" grpId="0" autoUpdateAnimBg="0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3" descr="NIDA282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04800"/>
            <a:ext cx="8172450" cy="632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7347" name="Rectangle 4"/>
          <p:cNvSpPr>
            <a:spLocks noChangeArrowheads="1"/>
          </p:cNvSpPr>
          <p:nvPr/>
        </p:nvSpPr>
        <p:spPr bwMode="auto">
          <a:xfrm>
            <a:off x="7848600" y="457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/>
              <a:t>   </a:t>
            </a:r>
            <a:r>
              <a:rPr lang="en-US" sz="3600"/>
              <a:t> 3</a:t>
            </a:r>
            <a:endParaRPr lang="en-US"/>
          </a:p>
        </p:txBody>
      </p:sp>
      <p:sp>
        <p:nvSpPr>
          <p:cNvPr id="57348" name="Rectangle 5"/>
          <p:cNvSpPr>
            <a:spLocks noChangeArrowheads="1"/>
          </p:cNvSpPr>
          <p:nvPr/>
        </p:nvSpPr>
        <p:spPr bwMode="auto">
          <a:xfrm>
            <a:off x="4953000" y="5562600"/>
            <a:ext cx="3962400" cy="1066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734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D68F29-C9F9-4D27-8BBD-068A456DD279}" type="slidenum">
              <a:rPr lang="en-US"/>
              <a:pPr/>
              <a:t>4</a:t>
            </a:fld>
            <a:endParaRPr lang="en-US"/>
          </a:p>
        </p:txBody>
      </p:sp>
      <p:sp>
        <p:nvSpPr>
          <p:cNvPr id="57350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E.T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2362200" y="990600"/>
            <a:ext cx="0" cy="426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848600" y="43434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mono</a:t>
            </a: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H="1">
            <a:off x="7848600" y="4419600"/>
            <a:ext cx="457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447800" y="3962400"/>
            <a:ext cx="2362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C-H </a:t>
            </a:r>
            <a:r>
              <a:rPr lang="en-US" b="1" dirty="0" err="1">
                <a:solidFill>
                  <a:schemeClr val="accent2"/>
                </a:solidFill>
              </a:rPr>
              <a:t>unsat’d</a:t>
            </a:r>
            <a:r>
              <a:rPr lang="en-US" b="1" dirty="0">
                <a:solidFill>
                  <a:schemeClr val="accent2"/>
                </a:solidFill>
              </a:rPr>
              <a:t> &amp; </a:t>
            </a:r>
            <a:r>
              <a:rPr lang="en-US" b="1" dirty="0" err="1">
                <a:solidFill>
                  <a:schemeClr val="accent2"/>
                </a:solidFill>
              </a:rPr>
              <a:t>sat’d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715000" y="39624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1500 &amp; 1600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benzene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2743200" y="4648200"/>
            <a:ext cx="3048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C</a:t>
            </a:r>
            <a:r>
              <a:rPr lang="en-US" b="1" baseline="-25000" dirty="0" smtClean="0">
                <a:solidFill>
                  <a:schemeClr val="accent2"/>
                </a:solidFill>
              </a:rPr>
              <a:t>10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 smtClean="0">
                <a:solidFill>
                  <a:schemeClr val="accent2"/>
                </a:solidFill>
              </a:rPr>
              <a:t>14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– C</a:t>
            </a:r>
            <a:r>
              <a:rPr lang="en-US" b="1" baseline="-25000" dirty="0">
                <a:solidFill>
                  <a:schemeClr val="accent2"/>
                </a:solidFill>
              </a:rPr>
              <a:t>6</a:t>
            </a:r>
            <a:r>
              <a:rPr lang="en-US" b="1" dirty="0">
                <a:solidFill>
                  <a:schemeClr val="accent2"/>
                </a:solidFill>
              </a:rPr>
              <a:t>H</a:t>
            </a:r>
            <a:r>
              <a:rPr lang="en-US" b="1" baseline="-25000" dirty="0">
                <a:solidFill>
                  <a:schemeClr val="accent2"/>
                </a:solidFill>
              </a:rPr>
              <a:t>5</a:t>
            </a:r>
            <a:r>
              <a:rPr lang="en-US" b="1" dirty="0">
                <a:solidFill>
                  <a:schemeClr val="accent2"/>
                </a:solidFill>
              </a:rPr>
              <a:t> = -</a:t>
            </a:r>
            <a:r>
              <a:rPr lang="en-US" b="1" dirty="0" smtClean="0">
                <a:solidFill>
                  <a:schemeClr val="accent2"/>
                </a:solidFill>
              </a:rPr>
              <a:t>C</a:t>
            </a:r>
            <a:r>
              <a:rPr lang="en-US" b="1" baseline="-25000" dirty="0" smtClean="0">
                <a:solidFill>
                  <a:schemeClr val="accent2"/>
                </a:solidFill>
              </a:rPr>
              <a:t>4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>
                <a:solidFill>
                  <a:schemeClr val="accent2"/>
                </a:solidFill>
              </a:rPr>
              <a:t>9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/>
      <p:bldP spid="7" grpId="0" animBg="1"/>
      <p:bldP spid="8" grpId="0" autoUpdateAnimBg="0"/>
      <p:bldP spid="9" grpId="0" animBg="1"/>
      <p:bldP spid="11" grpId="0" autoUpdateAnimBg="0"/>
      <p:bldP spid="12" grpId="0" autoUpdateAnimBg="0"/>
      <p:bldP spid="1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3" descr="NIDA6215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" y="268288"/>
            <a:ext cx="8172450" cy="632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8371" name="Rectangle 4"/>
          <p:cNvSpPr>
            <a:spLocks noChangeArrowheads="1"/>
          </p:cNvSpPr>
          <p:nvPr/>
        </p:nvSpPr>
        <p:spPr bwMode="auto">
          <a:xfrm>
            <a:off x="7848600" y="457200"/>
            <a:ext cx="838200" cy="83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dirty="0"/>
              <a:t>   4</a:t>
            </a:r>
          </a:p>
        </p:txBody>
      </p:sp>
      <p:sp>
        <p:nvSpPr>
          <p:cNvPr id="58372" name="Rectangle 5"/>
          <p:cNvSpPr>
            <a:spLocks noChangeArrowheads="1"/>
          </p:cNvSpPr>
          <p:nvPr/>
        </p:nvSpPr>
        <p:spPr bwMode="auto">
          <a:xfrm>
            <a:off x="4724400" y="5562600"/>
            <a:ext cx="3962400" cy="10668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8373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6373ABD-D7FD-4901-BFD5-276FFEF51A15}" type="slidenum">
              <a:rPr lang="en-US"/>
              <a:pPr/>
              <a:t>5</a:t>
            </a:fld>
            <a:endParaRPr lang="en-US"/>
          </a:p>
        </p:txBody>
      </p:sp>
      <p:sp>
        <p:nvSpPr>
          <p:cNvPr id="58374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E.T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2362200" y="990600"/>
            <a:ext cx="0" cy="426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848600" y="43434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mono</a:t>
            </a: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H="1">
            <a:off x="7848600" y="4419600"/>
            <a:ext cx="457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447800" y="3962400"/>
            <a:ext cx="2362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C-H </a:t>
            </a:r>
            <a:r>
              <a:rPr lang="en-US" b="1" dirty="0" err="1">
                <a:solidFill>
                  <a:schemeClr val="accent2"/>
                </a:solidFill>
              </a:rPr>
              <a:t>unsat’d</a:t>
            </a:r>
            <a:r>
              <a:rPr lang="en-US" b="1" dirty="0">
                <a:solidFill>
                  <a:schemeClr val="accent2"/>
                </a:solidFill>
              </a:rPr>
              <a:t> &amp; </a:t>
            </a:r>
            <a:r>
              <a:rPr lang="en-US" b="1" dirty="0" err="1">
                <a:solidFill>
                  <a:schemeClr val="accent2"/>
                </a:solidFill>
              </a:rPr>
              <a:t>sat’d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5715000" y="39624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1500 &amp; 1600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benzene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676400" y="4495800"/>
            <a:ext cx="441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C</a:t>
            </a:r>
            <a:r>
              <a:rPr lang="en-US" b="1" baseline="-25000" dirty="0" smtClean="0">
                <a:solidFill>
                  <a:schemeClr val="accent2"/>
                </a:solidFill>
              </a:rPr>
              <a:t>14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 smtClean="0">
                <a:solidFill>
                  <a:schemeClr val="accent2"/>
                </a:solidFill>
              </a:rPr>
              <a:t>14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– C</a:t>
            </a:r>
            <a:r>
              <a:rPr lang="en-US" b="1" baseline="-25000" dirty="0">
                <a:solidFill>
                  <a:schemeClr val="accent2"/>
                </a:solidFill>
              </a:rPr>
              <a:t>6</a:t>
            </a:r>
            <a:r>
              <a:rPr lang="en-US" b="1" dirty="0">
                <a:solidFill>
                  <a:schemeClr val="accent2"/>
                </a:solidFill>
              </a:rPr>
              <a:t>H</a:t>
            </a:r>
            <a:r>
              <a:rPr lang="en-US" b="1" baseline="-25000" dirty="0">
                <a:solidFill>
                  <a:schemeClr val="accent2"/>
                </a:solidFill>
              </a:rPr>
              <a:t>5</a:t>
            </a:r>
            <a:r>
              <a:rPr lang="en-US" b="1" dirty="0">
                <a:solidFill>
                  <a:schemeClr val="accent2"/>
                </a:solidFill>
              </a:rPr>
              <a:t> = </a:t>
            </a:r>
            <a:r>
              <a:rPr lang="en-US" b="1" dirty="0" smtClean="0">
                <a:solidFill>
                  <a:schemeClr val="accent2"/>
                </a:solidFill>
              </a:rPr>
              <a:t>C</a:t>
            </a:r>
            <a:r>
              <a:rPr lang="en-US" b="1" baseline="-25000" dirty="0" smtClean="0">
                <a:solidFill>
                  <a:schemeClr val="accent2"/>
                </a:solidFill>
              </a:rPr>
              <a:t>8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 smtClean="0">
                <a:solidFill>
                  <a:schemeClr val="accent2"/>
                </a:solidFill>
              </a:rPr>
              <a:t>9</a:t>
            </a:r>
            <a:r>
              <a:rPr lang="en-US" b="1" dirty="0" smtClean="0">
                <a:solidFill>
                  <a:schemeClr val="accent2"/>
                </a:solidFill>
              </a:rPr>
              <a:t> – C</a:t>
            </a:r>
            <a:r>
              <a:rPr lang="en-US" b="1" baseline="-25000" dirty="0" smtClean="0">
                <a:solidFill>
                  <a:schemeClr val="accent2"/>
                </a:solidFill>
              </a:rPr>
              <a:t>6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 smtClean="0">
                <a:solidFill>
                  <a:schemeClr val="accent2"/>
                </a:solidFill>
              </a:rPr>
              <a:t>5</a:t>
            </a:r>
            <a:r>
              <a:rPr lang="en-US" b="1" dirty="0" smtClean="0">
                <a:solidFill>
                  <a:schemeClr val="accent2"/>
                </a:solidFill>
              </a:rPr>
              <a:t> = – C</a:t>
            </a:r>
            <a:r>
              <a:rPr lang="en-US" b="1" baseline="-25000" dirty="0" smtClean="0">
                <a:solidFill>
                  <a:schemeClr val="accent2"/>
                </a:solidFill>
              </a:rPr>
              <a:t>2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>
                <a:solidFill>
                  <a:schemeClr val="accent2"/>
                </a:solidFill>
              </a:rPr>
              <a:t>4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8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 animBg="1"/>
      <p:bldP spid="7" grpId="0" animBg="1"/>
      <p:bldP spid="8" grpId="0" autoUpdateAnimBg="0"/>
      <p:bldP spid="9" grpId="0" animBg="1"/>
      <p:bldP spid="11" grpId="0" autoUpdateAnimBg="0"/>
      <p:bldP spid="12" grpId="0" autoUpdateAnimBg="0"/>
      <p:bldP spid="13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4" name="Picture 3" descr="NIDA601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04800"/>
            <a:ext cx="8172450" cy="632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9395" name="Rectangle 4"/>
          <p:cNvSpPr>
            <a:spLocks noChangeArrowheads="1"/>
          </p:cNvSpPr>
          <p:nvPr/>
        </p:nvSpPr>
        <p:spPr bwMode="auto">
          <a:xfrm>
            <a:off x="4800600" y="5562600"/>
            <a:ext cx="3886200" cy="9906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59396" name="Rectangle 5"/>
          <p:cNvSpPr>
            <a:spLocks noChangeArrowheads="1"/>
          </p:cNvSpPr>
          <p:nvPr/>
        </p:nvSpPr>
        <p:spPr bwMode="auto">
          <a:xfrm>
            <a:off x="7848600" y="457200"/>
            <a:ext cx="838200" cy="762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 dirty="0"/>
              <a:t>   5</a:t>
            </a:r>
          </a:p>
        </p:txBody>
      </p:sp>
      <p:sp>
        <p:nvSpPr>
          <p:cNvPr id="59397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700F532-2E37-411D-B49A-47E47C2C04ED}" type="slidenum">
              <a:rPr lang="en-US"/>
              <a:pPr/>
              <a:t>6</a:t>
            </a:fld>
            <a:endParaRPr lang="en-US"/>
          </a:p>
        </p:txBody>
      </p:sp>
      <p:sp>
        <p:nvSpPr>
          <p:cNvPr id="59398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E.T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2362200" y="990600"/>
            <a:ext cx="0" cy="426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7848600" y="43434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chemeClr val="accent2"/>
                </a:solidFill>
              </a:rPr>
              <a:t>mono</a:t>
            </a:r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 flipH="1">
            <a:off x="7848600" y="4419600"/>
            <a:ext cx="4572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447800" y="3962400"/>
            <a:ext cx="2362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C-H </a:t>
            </a:r>
            <a:r>
              <a:rPr lang="en-US" b="1" dirty="0" err="1">
                <a:solidFill>
                  <a:schemeClr val="accent2"/>
                </a:solidFill>
              </a:rPr>
              <a:t>unsat’d</a:t>
            </a:r>
            <a:r>
              <a:rPr lang="en-US" b="1" dirty="0">
                <a:solidFill>
                  <a:schemeClr val="accent2"/>
                </a:solidFill>
              </a:rPr>
              <a:t> </a:t>
            </a:r>
            <a:r>
              <a:rPr lang="en-US" b="1" dirty="0" smtClean="0">
                <a:solidFill>
                  <a:schemeClr val="accent2"/>
                </a:solidFill>
              </a:rPr>
              <a:t>&amp; no </a:t>
            </a:r>
            <a:r>
              <a:rPr lang="en-US" b="1" dirty="0" err="1">
                <a:solidFill>
                  <a:schemeClr val="accent2"/>
                </a:solidFill>
              </a:rPr>
              <a:t>sat’d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5715000" y="39624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1500 &amp; 1600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benzene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2286000" y="4495800"/>
            <a:ext cx="3429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C</a:t>
            </a:r>
            <a:r>
              <a:rPr lang="en-US" b="1" baseline="-25000" dirty="0" smtClean="0">
                <a:solidFill>
                  <a:schemeClr val="accent2"/>
                </a:solidFill>
              </a:rPr>
              <a:t>12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 smtClean="0">
                <a:solidFill>
                  <a:schemeClr val="accent2"/>
                </a:solidFill>
              </a:rPr>
              <a:t>10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r>
              <a:rPr lang="en-US" b="1" dirty="0">
                <a:solidFill>
                  <a:schemeClr val="accent2"/>
                </a:solidFill>
              </a:rPr>
              <a:t>– C</a:t>
            </a:r>
            <a:r>
              <a:rPr lang="en-US" b="1" baseline="-25000" dirty="0">
                <a:solidFill>
                  <a:schemeClr val="accent2"/>
                </a:solidFill>
              </a:rPr>
              <a:t>6</a:t>
            </a:r>
            <a:r>
              <a:rPr lang="en-US" b="1" dirty="0">
                <a:solidFill>
                  <a:schemeClr val="accent2"/>
                </a:solidFill>
              </a:rPr>
              <a:t>H</a:t>
            </a:r>
            <a:r>
              <a:rPr lang="en-US" b="1" baseline="-25000" dirty="0">
                <a:solidFill>
                  <a:schemeClr val="accent2"/>
                </a:solidFill>
              </a:rPr>
              <a:t>5</a:t>
            </a:r>
            <a:r>
              <a:rPr lang="en-US" b="1" dirty="0">
                <a:solidFill>
                  <a:schemeClr val="accent2"/>
                </a:solidFill>
              </a:rPr>
              <a:t> = </a:t>
            </a:r>
            <a:r>
              <a:rPr lang="en-US" b="1" dirty="0" smtClean="0">
                <a:solidFill>
                  <a:schemeClr val="accent2"/>
                </a:solidFill>
              </a:rPr>
              <a:t>-C</a:t>
            </a:r>
            <a:r>
              <a:rPr lang="en-US" b="1" baseline="-25000" dirty="0" smtClean="0">
                <a:solidFill>
                  <a:schemeClr val="accent2"/>
                </a:solidFill>
              </a:rPr>
              <a:t>6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 smtClean="0">
                <a:solidFill>
                  <a:schemeClr val="accent2"/>
                </a:solidFill>
              </a:rPr>
              <a:t>5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endParaRPr lang="en-US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59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animBg="1"/>
      <p:bldP spid="7" grpId="0" animBg="1"/>
      <p:bldP spid="8" grpId="0" autoUpdateAnimBg="0"/>
      <p:bldP spid="9" grpId="0" animBg="1"/>
      <p:bldP spid="10" grpId="0" autoUpdateAnimBg="0"/>
      <p:bldP spid="11" grpId="0" autoUpdateAnimBg="0"/>
      <p:bldP spid="1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8" name="Picture 3" descr="NIDA2194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775" y="268288"/>
            <a:ext cx="8172450" cy="6321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0419" name="Rectangle 4"/>
          <p:cNvSpPr>
            <a:spLocks noChangeArrowheads="1"/>
          </p:cNvSpPr>
          <p:nvPr/>
        </p:nvSpPr>
        <p:spPr bwMode="auto">
          <a:xfrm>
            <a:off x="7772400" y="457200"/>
            <a:ext cx="914400" cy="83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3600"/>
              <a:t>   6</a:t>
            </a:r>
          </a:p>
        </p:txBody>
      </p:sp>
      <p:sp>
        <p:nvSpPr>
          <p:cNvPr id="60420" name="Rectangle 5"/>
          <p:cNvSpPr>
            <a:spLocks noChangeArrowheads="1"/>
          </p:cNvSpPr>
          <p:nvPr/>
        </p:nvSpPr>
        <p:spPr bwMode="auto">
          <a:xfrm>
            <a:off x="4724400" y="5486400"/>
            <a:ext cx="3962400" cy="1143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CA"/>
          </a:p>
        </p:txBody>
      </p:sp>
      <p:sp>
        <p:nvSpPr>
          <p:cNvPr id="60421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23E5186-64E7-4FC6-8661-CCAD61FE68D4}" type="slidenum">
              <a:rPr lang="en-US"/>
              <a:pPr/>
              <a:t>7</a:t>
            </a:fld>
            <a:endParaRPr lang="en-US"/>
          </a:p>
        </p:txBody>
      </p:sp>
      <p:sp>
        <p:nvSpPr>
          <p:cNvPr id="60422" name="Footer Placeholder 5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E.T</a:t>
            </a: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 flipV="1">
            <a:off x="2362200" y="990600"/>
            <a:ext cx="0" cy="42672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1447800" y="3962400"/>
            <a:ext cx="23622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C-H </a:t>
            </a:r>
            <a:r>
              <a:rPr lang="en-US" b="1" dirty="0" err="1">
                <a:solidFill>
                  <a:schemeClr val="accent2"/>
                </a:solidFill>
              </a:rPr>
              <a:t>unsat’d</a:t>
            </a:r>
            <a:r>
              <a:rPr lang="en-US" b="1" dirty="0">
                <a:solidFill>
                  <a:schemeClr val="accent2"/>
                </a:solidFill>
              </a:rPr>
              <a:t> &amp; </a:t>
            </a:r>
            <a:r>
              <a:rPr lang="en-US" b="1" dirty="0" err="1">
                <a:solidFill>
                  <a:schemeClr val="accent2"/>
                </a:solidFill>
              </a:rPr>
              <a:t>sat’d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3733800" y="3505200"/>
            <a:ext cx="16764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1500 &amp; 1600</a:t>
            </a:r>
          </a:p>
          <a:p>
            <a:pPr>
              <a:lnSpc>
                <a:spcPct val="50000"/>
              </a:lnSpc>
              <a:spcBef>
                <a:spcPct val="50000"/>
              </a:spcBef>
            </a:pPr>
            <a:r>
              <a:rPr lang="en-US" b="1" dirty="0">
                <a:solidFill>
                  <a:schemeClr val="accent2"/>
                </a:solidFill>
              </a:rPr>
              <a:t>benzene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1752600" y="4648200"/>
            <a:ext cx="320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 smtClean="0">
                <a:solidFill>
                  <a:schemeClr val="accent2"/>
                </a:solidFill>
              </a:rPr>
              <a:t>C</a:t>
            </a:r>
            <a:r>
              <a:rPr lang="en-US" b="1" baseline="-25000" dirty="0" smtClean="0">
                <a:solidFill>
                  <a:schemeClr val="accent2"/>
                </a:solidFill>
              </a:rPr>
              <a:t>8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 smtClean="0">
                <a:solidFill>
                  <a:schemeClr val="accent2"/>
                </a:solidFill>
              </a:rPr>
              <a:t>10</a:t>
            </a:r>
            <a:r>
              <a:rPr lang="en-US" b="1" dirty="0" smtClean="0">
                <a:solidFill>
                  <a:schemeClr val="accent2"/>
                </a:solidFill>
              </a:rPr>
              <a:t>– C</a:t>
            </a:r>
            <a:r>
              <a:rPr lang="en-US" b="1" baseline="-25000" dirty="0" smtClean="0">
                <a:solidFill>
                  <a:schemeClr val="accent2"/>
                </a:solidFill>
              </a:rPr>
              <a:t>6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>
                <a:solidFill>
                  <a:schemeClr val="accent2"/>
                </a:solidFill>
              </a:rPr>
              <a:t>4</a:t>
            </a:r>
            <a:r>
              <a:rPr lang="en-US" b="1" dirty="0" smtClean="0">
                <a:solidFill>
                  <a:schemeClr val="accent2"/>
                </a:solidFill>
              </a:rPr>
              <a:t>= C</a:t>
            </a:r>
            <a:r>
              <a:rPr lang="en-US" b="1" baseline="-25000" dirty="0" smtClean="0">
                <a:solidFill>
                  <a:schemeClr val="accent2"/>
                </a:solidFill>
              </a:rPr>
              <a:t>2</a:t>
            </a:r>
            <a:r>
              <a:rPr lang="en-US" b="1" dirty="0" smtClean="0">
                <a:solidFill>
                  <a:schemeClr val="accent2"/>
                </a:solidFill>
              </a:rPr>
              <a:t>H</a:t>
            </a:r>
            <a:r>
              <a:rPr lang="en-US" b="1" baseline="-25000" dirty="0" smtClean="0">
                <a:solidFill>
                  <a:schemeClr val="accent2"/>
                </a:solidFill>
              </a:rPr>
              <a:t>6</a:t>
            </a:r>
            <a:r>
              <a:rPr lang="en-US" b="1" dirty="0" smtClean="0">
                <a:solidFill>
                  <a:schemeClr val="accent2"/>
                </a:solidFill>
              </a:rPr>
              <a:t> 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6324600" y="3886200"/>
            <a:ext cx="121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dirty="0">
                <a:solidFill>
                  <a:schemeClr val="accent2"/>
                </a:solidFill>
              </a:rPr>
              <a:t>735-770</a:t>
            </a:r>
          </a:p>
          <a:p>
            <a:pPr>
              <a:spcBef>
                <a:spcPct val="50000"/>
              </a:spcBef>
            </a:pPr>
            <a:r>
              <a:rPr lang="en-US" b="1" dirty="0" err="1">
                <a:solidFill>
                  <a:schemeClr val="accent2"/>
                </a:solidFill>
              </a:rPr>
              <a:t>ortho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14" name="Line 6"/>
          <p:cNvSpPr>
            <a:spLocks noChangeShapeType="1"/>
          </p:cNvSpPr>
          <p:nvPr/>
        </p:nvSpPr>
        <p:spPr bwMode="auto">
          <a:xfrm>
            <a:off x="6477000" y="4419600"/>
            <a:ext cx="990600" cy="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6" presetID="2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60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420" grpId="0" animBg="1"/>
      <p:bldP spid="7" grpId="0" animBg="1"/>
      <p:bldP spid="10" grpId="0" autoUpdateAnimBg="0"/>
      <p:bldP spid="11" grpId="0" autoUpdateAnimBg="0"/>
      <p:bldP spid="12" grpId="0"/>
      <p:bldP spid="13" grpId="0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156</Words>
  <Application>Microsoft Office PowerPoint</Application>
  <PresentationFormat>On-screen Show (4:3)</PresentationFormat>
  <Paragraphs>56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CS ChemDraw Drawing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user</cp:lastModifiedBy>
  <cp:revision>3</cp:revision>
  <dcterms:created xsi:type="dcterms:W3CDTF">2012-05-07T17:32:39Z</dcterms:created>
  <dcterms:modified xsi:type="dcterms:W3CDTF">2012-05-07T17:49:04Z</dcterms:modified>
</cp:coreProperties>
</file>